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86" r:id="rId3"/>
    <p:sldId id="281" r:id="rId4"/>
    <p:sldId id="282" r:id="rId5"/>
    <p:sldId id="287" r:id="rId6"/>
    <p:sldId id="274" r:id="rId7"/>
    <p:sldId id="258" r:id="rId8"/>
    <p:sldId id="279" r:id="rId9"/>
    <p:sldId id="277" r:id="rId10"/>
    <p:sldId id="276" r:id="rId11"/>
    <p:sldId id="284" r:id="rId12"/>
    <p:sldId id="260" r:id="rId13"/>
    <p:sldId id="28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41F32-CB95-3115-D32A-3046B8F5E3E5}"/>
              </a:ext>
            </a:extLst>
          </p:cNvPr>
          <p:cNvSpPr>
            <a:spLocks noGrp="1"/>
          </p:cNvSpPr>
          <p:nvPr>
            <p:ph type="ctrTitle"/>
          </p:nvPr>
        </p:nvSpPr>
        <p:spPr>
          <a:xfrm>
            <a:off x="1524000" y="1122363"/>
            <a:ext cx="9144000" cy="2387600"/>
          </a:xfrm>
        </p:spPr>
        <p:txBody>
          <a:bodyPr anchor="b"/>
          <a:lstStyle>
            <a:lvl1pPr algn="ctr">
              <a:defRPr sz="6000" baseline="0">
                <a:latin typeface="Montserrat Alternates" panose="00000500000000000000" pitchFamily="2"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BD3EF7F0-7554-984D-E425-FBF27DBFD708}"/>
              </a:ext>
            </a:extLst>
          </p:cNvPr>
          <p:cNvSpPr>
            <a:spLocks noGrp="1"/>
          </p:cNvSpPr>
          <p:nvPr>
            <p:ph type="subTitle" idx="1"/>
          </p:nvPr>
        </p:nvSpPr>
        <p:spPr>
          <a:xfrm>
            <a:off x="1524000" y="3602038"/>
            <a:ext cx="9144000" cy="1655762"/>
          </a:xfrm>
        </p:spPr>
        <p:txBody>
          <a:bodyPr/>
          <a:lstStyle>
            <a:lvl1pPr marL="0" indent="0" algn="ctr">
              <a:buNone/>
              <a:defRPr sz="2400" baseline="0">
                <a:latin typeface="Montserrat Alternates"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93190535-E730-A038-B9A9-20F42E0064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CD338279-4B79-4B2C-43CE-EED0F9814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688997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B3905-DBD9-40CB-CC17-23676AE600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1446D3-EF50-D274-C033-85598FC125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D4837B-410F-82BB-B95F-DAC3B2C217F5}"/>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FAC7714C-74C6-3A99-98DA-B84D14A627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0518BC-5ED4-EB44-AE96-6A5E6C57D0BA}"/>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9E95ED54-96BA-8B59-3CD8-1CF64C5228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69B7F83-E0C9-3787-BD0B-46A4891151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452318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2D2DE55-E73F-063D-129D-5DE99E5E2E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5A31C-8828-FA3C-976A-84F22F8CAE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8774C5-FDC5-FFAB-6BA0-3AA118B2FC6A}"/>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CB5A6E82-A739-3801-D635-9A8B9BC59F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F25E4-6763-86BD-5308-032E489EAEA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A3AE68CB-F4B6-0640-AD4F-799819B10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FD61D44-ECC2-6097-7D5F-6EEA34016BA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337552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D8441-CAF9-CF10-01E1-6D2ABAA61584}"/>
              </a:ext>
            </a:extLst>
          </p:cNvPr>
          <p:cNvSpPr>
            <a:spLocks noGrp="1"/>
          </p:cNvSpPr>
          <p:nvPr>
            <p:ph type="title"/>
          </p:nvPr>
        </p:nvSpPr>
        <p:spPr/>
        <p:txBody>
          <a:bodyPr/>
          <a:lstStyle>
            <a:lvl1pPr>
              <a:defRPr baseline="0">
                <a:latin typeface="Montserrat Alternates" panose="000005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111B3E-2F01-85C6-DB33-DC43B40E77C4}"/>
              </a:ext>
            </a:extLst>
          </p:cNvPr>
          <p:cNvSpPr>
            <a:spLocks noGrp="1"/>
          </p:cNvSpPr>
          <p:nvPr>
            <p:ph idx="1"/>
          </p:nvPr>
        </p:nvSpPr>
        <p:spPr/>
        <p:txBody>
          <a:bodyPr/>
          <a:lstStyle>
            <a:lvl4pP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87D51C-D797-3F39-AB0E-9459616A5E4B}"/>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DAEF7875-5454-378F-D627-A450BC538E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490E6A-FA09-5D4F-6B21-9447C42A4908}"/>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C0CC0CDF-8FBD-A964-C033-6C2EEFC18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DF5CAD91-D7B4-FD2F-987F-34C1AEE5C0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734382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39FAB-9DDC-7D0B-0F20-631FF57485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D84CA4E-CE32-8ABE-95E6-B7C6423E51C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B23E7A-086E-87DC-9083-F309472CC17A}"/>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D6F8AE37-EE85-1A1C-6173-EB40E3CCE6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6B8972-48E5-9E4B-585B-7A1CEB442310}"/>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0B52F170-14BB-EA33-84C0-CA7405CF339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C6CAF2B7-FF67-C3FD-EEE2-FC8B4E0E4F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323788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6E786-9190-A232-EC22-52CD80B5C3F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9A656-085A-D4AA-7800-063016EB2E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415614-A4BA-FC2F-54EE-77FF66DE5B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2548556-12F8-D776-105E-84D019883313}"/>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77C7B534-44A2-8969-DF6C-00510F63F28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D1A0319-E005-E2FA-AE89-E88A0CED9BDF}"/>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18E99212-0ED0-C8A4-DBC0-255D1C7BD5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B6B9BAD6-932C-62F1-77B3-F4D758BC0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504050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8FF2B-D353-108C-95DC-C088D2FC53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72BA469-FCAB-DBC9-A4D8-A423FCF9EC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4AB51E-2CC8-39EB-6861-3270F89AF03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C06BB54-95F6-5A87-E832-C09D9CB7F9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58D8AB-756F-81A9-5F86-9E769051DB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1CEA0D-63FC-01FB-7540-5716CCBABA67}"/>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8" name="Footer Placeholder 7">
            <a:extLst>
              <a:ext uri="{FF2B5EF4-FFF2-40B4-BE49-F238E27FC236}">
                <a16:creationId xmlns:a16="http://schemas.microsoft.com/office/drawing/2014/main" id="{86D77A10-D62E-55A1-BEDA-AE2E1CD07DB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58C462D-F0D0-CEAE-7FE6-741656C45C63}"/>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10" name="Picture 9" descr="A black background with a black square&#10;&#10;Description automatically generated with medium confidence">
            <a:extLst>
              <a:ext uri="{FF2B5EF4-FFF2-40B4-BE49-F238E27FC236}">
                <a16:creationId xmlns:a16="http://schemas.microsoft.com/office/drawing/2014/main" id="{09FC83BA-D29E-5081-B235-B189F6ECE5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0A8D6307-E640-8222-F265-276CFA22346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2080139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9C58-E42E-520E-AC24-D751272E24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8315C40-7550-1307-698F-FFC08178F1AF}"/>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4" name="Footer Placeholder 3">
            <a:extLst>
              <a:ext uri="{FF2B5EF4-FFF2-40B4-BE49-F238E27FC236}">
                <a16:creationId xmlns:a16="http://schemas.microsoft.com/office/drawing/2014/main" id="{F28D4C92-D5A6-F95B-F4E5-E54FCD7671F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B03C0E-3753-6FE4-36B1-AAA82B8F3B7B}"/>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6" name="Picture 5" descr="A black background with a black square&#10;&#10;Description automatically generated with medium confidence">
            <a:extLst>
              <a:ext uri="{FF2B5EF4-FFF2-40B4-BE49-F238E27FC236}">
                <a16:creationId xmlns:a16="http://schemas.microsoft.com/office/drawing/2014/main" id="{3A2A575D-C7FE-DD88-0D1F-FF8DC35744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7" name="Picture 6" descr="A black background with a black square&#10;&#10;Description automatically generated with medium confidence">
            <a:extLst>
              <a:ext uri="{FF2B5EF4-FFF2-40B4-BE49-F238E27FC236}">
                <a16:creationId xmlns:a16="http://schemas.microsoft.com/office/drawing/2014/main" id="{8B7F3355-3F1C-4FC6-768E-2BD3E13261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34773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F4B8FC-DD56-01D4-6CB1-D03A076DF24F}"/>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3" name="Footer Placeholder 2">
            <a:extLst>
              <a:ext uri="{FF2B5EF4-FFF2-40B4-BE49-F238E27FC236}">
                <a16:creationId xmlns:a16="http://schemas.microsoft.com/office/drawing/2014/main" id="{0A21BED5-0B2A-80E2-227B-A3A6132F287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C09ED96-4D49-580A-19B5-042822667007}"/>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C5B2A4B-417D-633C-7752-D7C8981581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D9DEA6D5-86E2-4B49-8D22-D02B5C149A1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00854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B76E1-2A30-775A-D32B-D40ABE898C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07B757-7455-E7A8-E3BC-737CBD7859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7ECB65-A97D-7E0B-C3F0-4E20906A7E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B27EBE-4DB7-6EBF-207F-C2409B48B959}"/>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94C62182-EF84-DE18-9476-463D79350D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E26C8C-DEDF-E3B1-3C7F-2BCCEBB7C1F4}"/>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D2ACFF4D-4E9C-330B-2A4D-C8B455797B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146A1354-EFA1-1EFD-B517-76C79B1D79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F7FDC007-5A60-BD81-0B2E-BBBFF35D3D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 y="5013956"/>
            <a:ext cx="12192000" cy="1996444"/>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9D05AF36-EEC4-1784-063F-E11392C92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2400" y="163527"/>
            <a:ext cx="12192000" cy="1987300"/>
          </a:xfrm>
          <a:prstGeom prst="rect">
            <a:avLst/>
          </a:prstGeom>
        </p:spPr>
      </p:pic>
    </p:spTree>
    <p:extLst>
      <p:ext uri="{BB962C8B-B14F-4D97-AF65-F5344CB8AC3E}">
        <p14:creationId xmlns:p14="http://schemas.microsoft.com/office/powerpoint/2010/main" val="2725763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2F13A-668A-2E0F-EB59-68A4B91EEA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CBC0DE1-A42F-B509-659B-F02FE073BA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D8682582-0A5E-849E-F4A7-3AA1C3DE59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C08DB2-2BA7-299F-D9B8-813DB325C0CD}"/>
              </a:ext>
            </a:extLst>
          </p:cNvPr>
          <p:cNvSpPr>
            <a:spLocks noGrp="1"/>
          </p:cNvSpPr>
          <p:nvPr>
            <p:ph type="dt" sz="half" idx="10"/>
          </p:nvPr>
        </p:nvSpPr>
        <p:spPr/>
        <p:txBody>
          <a:bodyPr/>
          <a:lstStyle/>
          <a:p>
            <a:fld id="{F51B3EED-6CF4-423B-9896-F1CA2226F300}" type="datetimeFigureOut">
              <a:rPr lang="en-GB" smtClean="0"/>
              <a:t>27/11/2024</a:t>
            </a:fld>
            <a:endParaRPr lang="en-GB"/>
          </a:p>
        </p:txBody>
      </p:sp>
      <p:sp>
        <p:nvSpPr>
          <p:cNvPr id="6" name="Footer Placeholder 5">
            <a:extLst>
              <a:ext uri="{FF2B5EF4-FFF2-40B4-BE49-F238E27FC236}">
                <a16:creationId xmlns:a16="http://schemas.microsoft.com/office/drawing/2014/main" id="{07AB5A5A-5CBD-4D67-50FC-C0869C571A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8E97C9-3690-96AC-ECC6-777A041BB1EC}"/>
              </a:ext>
            </a:extLst>
          </p:cNvPr>
          <p:cNvSpPr>
            <a:spLocks noGrp="1"/>
          </p:cNvSpPr>
          <p:nvPr>
            <p:ph type="sldNum" sz="quarter" idx="12"/>
          </p:nvPr>
        </p:nvSpPr>
        <p:spPr/>
        <p:txBody>
          <a:bodyPr/>
          <a:lstStyle/>
          <a:p>
            <a:fld id="{3D1C0094-73A8-49DF-AA07-A60DF3C57D86}" type="slidenum">
              <a:rPr lang="en-GB" smtClean="0"/>
              <a:t>‹#›</a:t>
            </a:fld>
            <a:endParaRPr lang="en-GB"/>
          </a:p>
        </p:txBody>
      </p:sp>
      <p:pic>
        <p:nvPicPr>
          <p:cNvPr id="8" name="Picture 7" descr="A black background with a black square&#10;&#10;Description automatically generated with medium confidence">
            <a:extLst>
              <a:ext uri="{FF2B5EF4-FFF2-40B4-BE49-F238E27FC236}">
                <a16:creationId xmlns:a16="http://schemas.microsoft.com/office/drawing/2014/main" id="{5E4DED9F-7580-DE58-9BAE-266E4120F8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FE562B0C-1525-1161-4A29-19CFDC605E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06539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51ADE0-F7AF-68F8-C4DC-042DD0A32D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7C461E-1525-7C92-1C2E-49140E48CF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C1B7BB-9E92-A815-C4DD-324C9D2460B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1B3EED-6CF4-423B-9896-F1CA2226F300}" type="datetimeFigureOut">
              <a:rPr lang="en-GB" smtClean="0"/>
              <a:t>27/11/2024</a:t>
            </a:fld>
            <a:endParaRPr lang="en-GB"/>
          </a:p>
        </p:txBody>
      </p:sp>
      <p:sp>
        <p:nvSpPr>
          <p:cNvPr id="5" name="Footer Placeholder 4">
            <a:extLst>
              <a:ext uri="{FF2B5EF4-FFF2-40B4-BE49-F238E27FC236}">
                <a16:creationId xmlns:a16="http://schemas.microsoft.com/office/drawing/2014/main" id="{381C547A-4C6B-4E35-3CA9-AE2E26B7FE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BF87551C-AD6D-50A2-DD62-D4AAB3EB75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1C0094-73A8-49DF-AA07-A60DF3C57D86}" type="slidenum">
              <a:rPr lang="en-GB" smtClean="0"/>
              <a:t>‹#›</a:t>
            </a:fld>
            <a:endParaRPr lang="en-GB"/>
          </a:p>
        </p:txBody>
      </p:sp>
      <p:pic>
        <p:nvPicPr>
          <p:cNvPr id="7" name="Picture 6" descr="A black background with a black square&#10;&#10;Description automatically generated with medium confidence">
            <a:extLst>
              <a:ext uri="{FF2B5EF4-FFF2-40B4-BE49-F238E27FC236}">
                <a16:creationId xmlns:a16="http://schemas.microsoft.com/office/drawing/2014/main" id="{EE15799C-D81F-77C5-DD49-B349405C089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4861556"/>
            <a:ext cx="12192000" cy="1996444"/>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8A2E28E9-8514-A0A9-A23B-AD4A0DF44C9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11127"/>
            <a:ext cx="12192000" cy="1987300"/>
          </a:xfrm>
          <a:prstGeom prst="rect">
            <a:avLst/>
          </a:prstGeom>
        </p:spPr>
      </p:pic>
    </p:spTree>
    <p:extLst>
      <p:ext uri="{BB962C8B-B14F-4D97-AF65-F5344CB8AC3E}">
        <p14:creationId xmlns:p14="http://schemas.microsoft.com/office/powerpoint/2010/main" val="1610155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2.xml"/><Relationship Id="rId7" Type="http://schemas.openxmlformats.org/officeDocument/2006/relationships/image" Target="../media/image4.jpeg"/><Relationship Id="rId12"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microsoft.com/office/2007/relationships/hdphoto" Target="../media/hdphoto1.wdp"/><Relationship Id="rId11" Type="http://schemas.openxmlformats.org/officeDocument/2006/relationships/image" Target="../media/image8.sv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hyperlink" Target="https://www.youtube.com/watch?v=IJCIwnMbqX0" TargetMode="Externa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IJCIwnMbqX0?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aGM44W2KZlM?feature=oembed"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9119-7AFA-6C62-A772-5944C7AF3E95}"/>
              </a:ext>
            </a:extLst>
          </p:cNvPr>
          <p:cNvSpPr>
            <a:spLocks noGrp="1"/>
          </p:cNvSpPr>
          <p:nvPr>
            <p:ph type="title"/>
          </p:nvPr>
        </p:nvSpPr>
        <p:spPr/>
        <p:txBody>
          <a:bodyPr/>
          <a:lstStyle/>
          <a:p>
            <a:r>
              <a:rPr lang="en-GB">
                <a:solidFill>
                  <a:srgbClr val="002060"/>
                </a:solidFill>
                <a:latin typeface="Montserrat Alternates" panose="00000500000000000000" pitchFamily="2" charset="0"/>
              </a:rPr>
              <a:t>Starter: The power of words?</a:t>
            </a:r>
          </a:p>
        </p:txBody>
      </p:sp>
      <p:sp>
        <p:nvSpPr>
          <p:cNvPr id="3" name="Content Placeholder 2">
            <a:extLst>
              <a:ext uri="{FF2B5EF4-FFF2-40B4-BE49-F238E27FC236}">
                <a16:creationId xmlns:a16="http://schemas.microsoft.com/office/drawing/2014/main" id="{8F21639E-93E7-54DA-4D00-CD341545404D}"/>
              </a:ext>
            </a:extLst>
          </p:cNvPr>
          <p:cNvSpPr>
            <a:spLocks noGrp="1"/>
          </p:cNvSpPr>
          <p:nvPr>
            <p:ph idx="1"/>
          </p:nvPr>
        </p:nvSpPr>
        <p:spPr>
          <a:xfrm>
            <a:off x="838200" y="1661725"/>
            <a:ext cx="10515600" cy="4351338"/>
          </a:xfrm>
        </p:spPr>
        <p:txBody>
          <a:bodyPr>
            <a:normAutofit/>
          </a:bodyPr>
          <a:lstStyle/>
          <a:p>
            <a:pPr marL="0" indent="0">
              <a:buNone/>
            </a:pPr>
            <a:r>
              <a:rPr lang="en-GB" sz="2000" dirty="0">
                <a:solidFill>
                  <a:srgbClr val="002060"/>
                </a:solidFill>
                <a:latin typeface="Montserrat Alternates" panose="00000500000000000000" pitchFamily="2" charset="0"/>
              </a:rPr>
              <a:t>Listen to the following clip </a:t>
            </a:r>
            <a:r>
              <a:rPr lang="en-GB" sz="2000" dirty="0">
                <a:solidFill>
                  <a:srgbClr val="002060"/>
                </a:solidFill>
                <a:latin typeface="Montserrat Alternates" panose="00000500000000000000" pitchFamily="2" charset="0"/>
                <a:hlinkClick r:id="rId4"/>
              </a:rPr>
              <a:t>of Churchill speaking to civil authorities in London on July 14</a:t>
            </a:r>
            <a:r>
              <a:rPr lang="en-GB" sz="2000" baseline="30000" dirty="0">
                <a:solidFill>
                  <a:srgbClr val="002060"/>
                </a:solidFill>
                <a:latin typeface="Montserrat Alternates" panose="00000500000000000000" pitchFamily="2" charset="0"/>
                <a:hlinkClick r:id="rId4"/>
              </a:rPr>
              <a:t>th</a:t>
            </a:r>
            <a:r>
              <a:rPr lang="en-GB" sz="2000" dirty="0">
                <a:solidFill>
                  <a:srgbClr val="002060"/>
                </a:solidFill>
                <a:latin typeface="Montserrat Alternates" panose="00000500000000000000" pitchFamily="2" charset="0"/>
                <a:hlinkClick r:id="rId4"/>
              </a:rPr>
              <a:t>, 1941</a:t>
            </a:r>
            <a:r>
              <a:rPr lang="en-GB" sz="2000" dirty="0">
                <a:solidFill>
                  <a:srgbClr val="002060"/>
                </a:solidFill>
                <a:latin typeface="Montserrat Alternates" panose="00000500000000000000" pitchFamily="2" charset="0"/>
              </a:rPr>
              <a:t>.</a:t>
            </a:r>
          </a:p>
          <a:p>
            <a:r>
              <a:rPr lang="en-GB" sz="1800" dirty="0">
                <a:solidFill>
                  <a:srgbClr val="002060"/>
                </a:solidFill>
                <a:latin typeface="Montserrat Alternates" panose="00000500000000000000" pitchFamily="2" charset="0"/>
              </a:rPr>
              <a:t>What is his message?</a:t>
            </a:r>
          </a:p>
          <a:p>
            <a:r>
              <a:rPr lang="en-GB" sz="1800" dirty="0">
                <a:solidFill>
                  <a:srgbClr val="002060"/>
                </a:solidFill>
                <a:latin typeface="Montserrat Alternates" panose="00000500000000000000" pitchFamily="2" charset="0"/>
              </a:rPr>
              <a:t>How do you think he wants the listener to feel after hearing his words?</a:t>
            </a:r>
          </a:p>
          <a:p>
            <a:r>
              <a:rPr lang="en-GB" sz="1800" dirty="0">
                <a:solidFill>
                  <a:srgbClr val="002060"/>
                </a:solidFill>
                <a:latin typeface="Montserrat Alternates" panose="00000500000000000000" pitchFamily="2" charset="0"/>
              </a:rPr>
              <a:t>What impact might this speech have on the people who hear it?</a:t>
            </a:r>
          </a:p>
          <a:p>
            <a:r>
              <a:rPr lang="en-GB" sz="1800" dirty="0">
                <a:solidFill>
                  <a:srgbClr val="002060"/>
                </a:solidFill>
                <a:latin typeface="Montserrat Alternates" panose="00000500000000000000" pitchFamily="2" charset="0"/>
              </a:rPr>
              <a:t>What impression does it give about the British people?</a:t>
            </a:r>
          </a:p>
          <a:p>
            <a:endParaRPr lang="en-GB" sz="1400" dirty="0">
              <a:solidFill>
                <a:srgbClr val="002060"/>
              </a:solidFill>
              <a:latin typeface="Montserrat Alternates" panose="00000500000000000000" pitchFamily="2" charset="0"/>
            </a:endParaRPr>
          </a:p>
          <a:p>
            <a:endParaRPr lang="en-GB" sz="1800" dirty="0">
              <a:solidFill>
                <a:srgbClr val="002060"/>
              </a:solidFill>
              <a:latin typeface="Montserrat Alternates" panose="00000500000000000000" pitchFamily="2" charset="0"/>
            </a:endParaRPr>
          </a:p>
        </p:txBody>
      </p:sp>
      <p:pic>
        <p:nvPicPr>
          <p:cNvPr id="5" name="Picture 4" descr="A person wearing glasses and sitting at a desk&#10;&#10;Description automatically generated">
            <a:extLst>
              <a:ext uri="{FF2B5EF4-FFF2-40B4-BE49-F238E27FC236}">
                <a16:creationId xmlns:a16="http://schemas.microsoft.com/office/drawing/2014/main" id="{2972ADDF-D94F-D2E1-99CF-9267ECEFC84A}"/>
              </a:ext>
            </a:extLst>
          </p:cNvPr>
          <p:cNvPicPr>
            <a:picLocks noChangeAspect="1"/>
          </p:cNvPicPr>
          <p:nvPr/>
        </p:nvPicPr>
        <p:blipFill rotWithShape="1">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rcRect l="-1" r="-3" b="9788"/>
          <a:stretch/>
        </p:blipFill>
        <p:spPr>
          <a:xfrm>
            <a:off x="413924" y="4057519"/>
            <a:ext cx="3424426" cy="2262585"/>
          </a:xfrm>
          <a:prstGeom prst="rect">
            <a:avLst/>
          </a:prstGeom>
          <a:ln>
            <a:noFill/>
          </a:ln>
          <a:effectLst>
            <a:softEdge rad="112500"/>
          </a:effectLst>
        </p:spPr>
      </p:pic>
      <p:pic>
        <p:nvPicPr>
          <p:cNvPr id="7" name="Picture 6" descr="Several men sitting in chairs&#10;&#10;Description automatically generated">
            <a:extLst>
              <a:ext uri="{FF2B5EF4-FFF2-40B4-BE49-F238E27FC236}">
                <a16:creationId xmlns:a16="http://schemas.microsoft.com/office/drawing/2014/main" id="{B1AEFA6B-DC5F-9307-A488-C54C22C3BAFD}"/>
              </a:ext>
            </a:extLst>
          </p:cNvPr>
          <p:cNvPicPr>
            <a:picLocks noChangeAspect="1"/>
          </p:cNvPicPr>
          <p:nvPr/>
        </p:nvPicPr>
        <p:blipFill rotWithShape="1">
          <a:blip r:embed="rId7">
            <a:extLst>
              <a:ext uri="{28A0092B-C50C-407E-A947-70E740481C1C}">
                <a14:useLocalDpi xmlns:a14="http://schemas.microsoft.com/office/drawing/2010/main" val="0"/>
              </a:ext>
            </a:extLst>
          </a:blip>
          <a:srcRect l="6523" t="21658" r="133" b="7078"/>
          <a:stretch/>
        </p:blipFill>
        <p:spPr>
          <a:xfrm>
            <a:off x="7972543" y="4057519"/>
            <a:ext cx="3740229" cy="2262585"/>
          </a:xfrm>
          <a:prstGeom prst="rect">
            <a:avLst/>
          </a:prstGeom>
          <a:ln>
            <a:noFill/>
          </a:ln>
          <a:effectLst>
            <a:softEdge rad="112500"/>
          </a:effectLst>
        </p:spPr>
      </p:pic>
      <p:pic>
        <p:nvPicPr>
          <p:cNvPr id="9" name="Picture 8" descr="A person walking with a group of soldiers&#10;&#10;Description automatically generated">
            <a:extLst>
              <a:ext uri="{FF2B5EF4-FFF2-40B4-BE49-F238E27FC236}">
                <a16:creationId xmlns:a16="http://schemas.microsoft.com/office/drawing/2014/main" id="{4C629CF0-FB85-D839-FB1D-E66888CB9AAA}"/>
              </a:ext>
            </a:extLst>
          </p:cNvPr>
          <p:cNvPicPr>
            <a:picLocks noChangeAspect="1"/>
          </p:cNvPicPr>
          <p:nvPr/>
        </p:nvPicPr>
        <p:blipFill rotWithShape="1">
          <a:blip r:embed="rId8">
            <a:extLst>
              <a:ext uri="{28A0092B-C50C-407E-A947-70E740481C1C}">
                <a14:useLocalDpi xmlns:a14="http://schemas.microsoft.com/office/drawing/2010/main" val="0"/>
              </a:ext>
            </a:extLst>
          </a:blip>
          <a:srcRect t="14574" b="26744"/>
          <a:stretch/>
        </p:blipFill>
        <p:spPr>
          <a:xfrm>
            <a:off x="3947069" y="4057519"/>
            <a:ext cx="3921021" cy="2262585"/>
          </a:xfrm>
          <a:prstGeom prst="rect">
            <a:avLst/>
          </a:prstGeom>
          <a:ln>
            <a:noFill/>
          </a:ln>
          <a:effectLst>
            <a:softEdge rad="112500"/>
          </a:effectLst>
        </p:spPr>
      </p:pic>
      <p:pic>
        <p:nvPicPr>
          <p:cNvPr id="4" name="You do your worst and we will do our best - 1716979670860">
            <a:hlinkClick r:id="" action="ppaction://media"/>
            <a:extLst>
              <a:ext uri="{FF2B5EF4-FFF2-40B4-BE49-F238E27FC236}">
                <a16:creationId xmlns:a16="http://schemas.microsoft.com/office/drawing/2014/main" id="{B14BC76B-CB99-CA78-ACC0-622CC9DBF5B6}"/>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9">
            <a:duotone>
              <a:prstClr val="black"/>
              <a:schemeClr val="accent5">
                <a:tint val="45000"/>
                <a:satMod val="400000"/>
              </a:schemeClr>
            </a:duotone>
            <a:lum bright="100000" contrast="100000"/>
          </a:blip>
          <a:srcRect l="-56234" t="-4384" r="-56234" b="-4384"/>
          <a:stretch/>
        </p:blipFill>
        <p:spPr>
          <a:xfrm flipV="1">
            <a:off x="11464506" y="6470388"/>
            <a:ext cx="653803" cy="352410"/>
          </a:xfrm>
          <a:prstGeom prst="rect">
            <a:avLst/>
          </a:prstGeom>
          <a:ln>
            <a:noFill/>
          </a:ln>
        </p:spPr>
      </p:pic>
      <p:pic>
        <p:nvPicPr>
          <p:cNvPr id="8" name="Graphic 7" descr="Play outline">
            <a:extLst>
              <a:ext uri="{FF2B5EF4-FFF2-40B4-BE49-F238E27FC236}">
                <a16:creationId xmlns:a16="http://schemas.microsoft.com/office/drawing/2014/main" id="{ED328CEF-82EF-CF18-06DC-3322AF9EE55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01617" y="6456803"/>
            <a:ext cx="379580" cy="379580"/>
          </a:xfrm>
          <a:prstGeom prst="rect">
            <a:avLst/>
          </a:prstGeom>
        </p:spPr>
      </p:pic>
      <p:pic>
        <p:nvPicPr>
          <p:cNvPr id="6" name="Picture 5" descr="A red and blue text on a black background&#10;&#10;Description automatically generated">
            <a:extLst>
              <a:ext uri="{FF2B5EF4-FFF2-40B4-BE49-F238E27FC236}">
                <a16:creationId xmlns:a16="http://schemas.microsoft.com/office/drawing/2014/main" id="{A7F30FBC-0385-5840-D804-CA67A691207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165674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533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mute="1">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780A68A-02F6-BF21-C2CE-E3A4D3D302A1}"/>
              </a:ext>
            </a:extLst>
          </p:cNvPr>
          <p:cNvSpPr txBox="1"/>
          <p:nvPr/>
        </p:nvSpPr>
        <p:spPr>
          <a:xfrm>
            <a:off x="491346" y="863688"/>
            <a:ext cx="4005893" cy="1832809"/>
          </a:xfrm>
          <a:prstGeom prst="rect">
            <a:avLst/>
          </a:prstGeom>
          <a:noFill/>
          <a:ln>
            <a:solidFill>
              <a:srgbClr val="820000"/>
            </a:solidFill>
          </a:ln>
        </p:spPr>
        <p:txBody>
          <a:bodyPr wrap="square">
            <a:spAutoFit/>
          </a:bodyPr>
          <a:lstStyle/>
          <a:p>
            <a:r>
              <a:rPr lang="en-GB" sz="87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Churchill understood that Britain needed allies and alliances to win the war. For this reason, he engaged in a campaign of diplomacy with leaders of countries he wished to gain support from. His  priority was to gain support from America. As Historian and Churchill biographer Martin Gilbert said, ‘From the first to the last days of his premiership… he spent more time and energy seeking to obtain help from the United States than in any other endeavour.’</a:t>
            </a:r>
          </a:p>
          <a:p>
            <a:r>
              <a:rPr lang="en-GB" sz="87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He also met with leaders of other countries to persuade them to support Britain. He met the leaders of Poland, France, Turkey, China, Croatia and Yugoslavia. He mostly travelled to meet leaders face-to-face as he believed his personality could win them over.  However, there were two allies more important to Churchill than any others.</a:t>
            </a:r>
          </a:p>
        </p:txBody>
      </p:sp>
      <p:sp>
        <p:nvSpPr>
          <p:cNvPr id="8" name="TextBox 7">
            <a:extLst>
              <a:ext uri="{FF2B5EF4-FFF2-40B4-BE49-F238E27FC236}">
                <a16:creationId xmlns:a16="http://schemas.microsoft.com/office/drawing/2014/main" id="{C1A64165-6D20-281F-3B5C-B1194287915A}"/>
              </a:ext>
            </a:extLst>
          </p:cNvPr>
          <p:cNvSpPr txBox="1"/>
          <p:nvPr/>
        </p:nvSpPr>
        <p:spPr>
          <a:xfrm>
            <a:off x="4587059" y="500346"/>
            <a:ext cx="7178423" cy="2166170"/>
          </a:xfrm>
          <a:prstGeom prst="rect">
            <a:avLst/>
          </a:prstGeom>
          <a:noFill/>
          <a:ln>
            <a:solidFill>
              <a:srgbClr val="002060"/>
            </a:solidFill>
          </a:ln>
        </p:spPr>
        <p:txBody>
          <a:bodyPr wrap="square">
            <a:spAutoFit/>
          </a:bodyPr>
          <a:lstStyle/>
          <a:p>
            <a:pPr>
              <a:lnSpc>
                <a:spcPct val="107000"/>
              </a:lnSpc>
              <a:spcAft>
                <a:spcPts val="800"/>
              </a:spcAft>
            </a:pPr>
            <a:r>
              <a:rPr lang="en-GB" sz="850" b="1"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USSR: Unlikely Alliance</a:t>
            </a:r>
            <a:endParaRPr lang="en-GB" sz="85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r>
              <a:rPr lang="en-GB" sz="850">
                <a:solidFill>
                  <a:srgbClr val="002060"/>
                </a:solidFill>
                <a:effectLst/>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When Germany invaded the Soviet Union in June 1941, Britain gained an unlikely ally. The Soviet union, led by </a:t>
            </a:r>
            <a:r>
              <a:rPr lang="en-GB" sz="8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the dictator </a:t>
            </a:r>
            <a:r>
              <a:rPr lang="en-GB" sz="850">
                <a:solidFill>
                  <a:srgbClr val="002060"/>
                </a:solidFill>
                <a:effectLst/>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Joseph Stalin, was a communist dictatorship ideologically opposed to Britain and with entirely different ideas of how to organise and run their own country. Despite these differences the fact that they shared an enemy brought the two countries together as they needed to cooperate to be able to defeat Hitler.</a:t>
            </a:r>
          </a:p>
          <a:p>
            <a:r>
              <a:rPr lang="en-GB" sz="8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Churchill showed his opinion of Stalin and forming the alliance with him by stating “If Hitler invaded Hell, I would at least make a favourable reference to the Devil.”</a:t>
            </a:r>
          </a:p>
          <a:p>
            <a:r>
              <a:rPr lang="en-GB" sz="8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In August 1942 Churchill flew to Moscow to visit Stalin. Whilst they could not fully agree on all aspects of war strategy, Churchill was able to maintain his plans (made with America) to invade Europe first from North Africa, rather than France. Stalin would have to accept this, and whilst he pressed for a western front and even accused Churchill and the British of being afraid to fight, he ultimately found common ground with Churchill in his passion and intent, if not his strategy, saying “Your words are not important, what is vital is the spirit.”</a:t>
            </a:r>
          </a:p>
          <a:p>
            <a:r>
              <a:rPr lang="en-GB" sz="8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Whilst there were questions of trust and clear differences of opinion between the two leaders, they agreed on the priority of defeating Hitler. The importance of the face–to–face visit enabled the two leaders to build a relationship that would be essential for maintaining their military alliance.</a:t>
            </a:r>
          </a:p>
        </p:txBody>
      </p:sp>
      <p:sp>
        <p:nvSpPr>
          <p:cNvPr id="9" name="TextBox 8">
            <a:extLst>
              <a:ext uri="{FF2B5EF4-FFF2-40B4-BE49-F238E27FC236}">
                <a16:creationId xmlns:a16="http://schemas.microsoft.com/office/drawing/2014/main" id="{E228D72E-6B2C-5B51-43FF-B2E13DCE1393}"/>
              </a:ext>
            </a:extLst>
          </p:cNvPr>
          <p:cNvSpPr txBox="1"/>
          <p:nvPr/>
        </p:nvSpPr>
        <p:spPr>
          <a:xfrm>
            <a:off x="492400" y="2761399"/>
            <a:ext cx="3849147" cy="3368936"/>
          </a:xfrm>
          <a:prstGeom prst="rect">
            <a:avLst/>
          </a:prstGeom>
          <a:noFill/>
          <a:ln>
            <a:solidFill>
              <a:srgbClr val="002060"/>
            </a:solidFill>
          </a:ln>
        </p:spPr>
        <p:txBody>
          <a:bodyPr wrap="square">
            <a:spAutoFit/>
          </a:bodyPr>
          <a:lstStyle/>
          <a:p>
            <a:pPr>
              <a:lnSpc>
                <a:spcPct val="107000"/>
              </a:lnSpc>
              <a:spcAft>
                <a:spcPts val="800"/>
              </a:spcAft>
            </a:pPr>
            <a:r>
              <a:rPr lang="en-GB" sz="85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USA: Lend Lease, Atlantic Charter and the ‘special relationship’</a:t>
            </a:r>
          </a:p>
          <a:p>
            <a:pPr>
              <a:lnSpc>
                <a:spcPct val="107000"/>
              </a:lnSpc>
              <a:spcAft>
                <a:spcPts val="800"/>
              </a:spcAft>
            </a:pPr>
            <a:r>
              <a:rPr lang="en-GB" sz="850" kern="1800">
                <a:solidFill>
                  <a:srgbClr val="002060"/>
                </a:solidFill>
                <a:effectLst/>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Britain’s capacity</a:t>
            </a:r>
            <a:r>
              <a:rPr lang="en-GB" sz="850" kern="1800">
                <a:solidFill>
                  <a:srgbClr val="002060"/>
                </a:solidFill>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 to produce the materials needed for war could not equal to the huge demands put on it and the country was fast running out of money and equipment. While America was not a part of the war, Churchill worked on forming a trade agreement that would allow Britain to get supplies without paying up front. Under the Lend-Lease agreement of March 1941 America agreed to loan supplies to Allied countries. Over $50billion worth of supplies were loaned, which allowed Britain and her allies to carry on fighting. The debt would not be fully repaid until 2006, and this indicated  a clear shift in global power, with America’s wealth, resources, and therefore influence, outstripping all others, including Britain.</a:t>
            </a:r>
          </a:p>
          <a:p>
            <a:pPr>
              <a:lnSpc>
                <a:spcPct val="107000"/>
              </a:lnSpc>
              <a:spcAft>
                <a:spcPts val="800"/>
              </a:spcAft>
            </a:pPr>
            <a:r>
              <a:rPr lang="en-GB" sz="850" kern="1800">
                <a:solidFill>
                  <a:srgbClr val="002060"/>
                </a:solidFill>
                <a:effectLst/>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Later that year Britain and America signed the Atlantic charter, </a:t>
            </a:r>
            <a:r>
              <a:rPr lang="en-GB" sz="850" kern="1800">
                <a:solidFill>
                  <a:srgbClr val="002060"/>
                </a:solidFill>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outlining the aims of the two countries for the postwar world. This included free elections for liberated countries, better economic and social conditions for all, disarming aggressive nations and working together on trade. Later in 1944, Churchill described Britain and America as being tied together through a ‘special relationship’, a phrase and alliance which has been maintained into the 21</a:t>
            </a:r>
            <a:r>
              <a:rPr lang="en-GB" sz="850" kern="1800" baseline="30000">
                <a:solidFill>
                  <a:srgbClr val="002060"/>
                </a:solidFill>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st</a:t>
            </a:r>
            <a:r>
              <a:rPr lang="en-GB" sz="850" kern="1800">
                <a:solidFill>
                  <a:srgbClr val="002060"/>
                </a:solidFill>
                <a:highlight>
                  <a:srgbClr val="FFFFFF"/>
                </a:highlight>
                <a:latin typeface="Montserrat Alternates" panose="00000500000000000000" pitchFamily="2" charset="0"/>
                <a:ea typeface="Aptos" panose="020B0004020202020204" pitchFamily="34" charset="0"/>
                <a:cs typeface="Times New Roman" panose="02020603050405020304" pitchFamily="18" charset="0"/>
              </a:rPr>
              <a:t> Century. It was clear who the senior partner in the relationship would be from the outset though.</a:t>
            </a:r>
            <a:endParaRPr lang="en-GB" sz="85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65CFE9D-1F83-41BC-3C74-BB94517B026F}"/>
              </a:ext>
            </a:extLst>
          </p:cNvPr>
          <p:cNvSpPr txBox="1"/>
          <p:nvPr/>
        </p:nvSpPr>
        <p:spPr>
          <a:xfrm>
            <a:off x="7916335" y="2696233"/>
            <a:ext cx="3849147" cy="3648884"/>
          </a:xfrm>
          <a:prstGeom prst="rect">
            <a:avLst/>
          </a:prstGeom>
          <a:noFill/>
          <a:ln>
            <a:solidFill>
              <a:srgbClr val="002060"/>
            </a:solidFill>
          </a:ln>
        </p:spPr>
        <p:txBody>
          <a:bodyPr wrap="square">
            <a:spAutoFit/>
          </a:bodyPr>
          <a:lstStyle/>
          <a:p>
            <a:pPr>
              <a:lnSpc>
                <a:spcPct val="107000"/>
              </a:lnSpc>
              <a:spcAft>
                <a:spcPts val="800"/>
              </a:spcAft>
            </a:pPr>
            <a:r>
              <a:rPr lang="en-GB" sz="85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‘Big Three’ conferences, 1943-1945</a:t>
            </a:r>
            <a:endParaRPr lang="en-GB" sz="850" b="1" kern="180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800"/>
              </a:spcAft>
            </a:pPr>
            <a:r>
              <a:rPr lang="en-GB" sz="850" kern="180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With Germany losing the war the leaders of the ‘Big Three’ countries, Roosevelt, Stalin and Churchill, met three times to discuss and plan for the post war world. These meetings were held in Tehran, Iran in December 1943, Yalta, Russia in February 1945 and, following Germany’s surrender, at Potsdam, Germany in July 1945.</a:t>
            </a:r>
          </a:p>
          <a:p>
            <a:pPr>
              <a:lnSpc>
                <a:spcPct val="107000"/>
              </a:lnSpc>
              <a:spcAft>
                <a:spcPts val="800"/>
              </a:spcAft>
            </a:pPr>
            <a:r>
              <a:rPr lang="en-GB" sz="850" kern="180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The three leaders discussed such issues as what to do with the defeated Germany, how to treat liberated countries and how countries could be compensated for their losses. Whilst they came to agreement, the leaders had differing levels of influence. Stalin’s position was strong due to his military. Soviet troops had liberated countries in Eastern Europe, and Stalin wanted control over these countries. Roosevelt’s influence also was strong due to his economic position. America had grown in wealth as it supplied the allies and had not suffered major damage at home. Churchill’s influence was limited as Britain had been severely weakened both militarily and economically after five years of fighting. Churchill and Stalin disagreed on Poland. Churchill wanted it to be a free, democratic country, but Stalin wanted to keep his soldiers and influence there. Churchill was forced to compromise - to maintain Britain’s interests in Greece, and prevent a communist revolution there, he had to concede to Stalin on Poland. Britain’s power and influence was clearly not what it once had been.</a:t>
            </a:r>
          </a:p>
        </p:txBody>
      </p:sp>
      <p:pic>
        <p:nvPicPr>
          <p:cNvPr id="3" name="Picture 2" descr="Several men sitting in chairs&#10;&#10;Description automatically generated">
            <a:extLst>
              <a:ext uri="{FF2B5EF4-FFF2-40B4-BE49-F238E27FC236}">
                <a16:creationId xmlns:a16="http://schemas.microsoft.com/office/drawing/2014/main" id="{C2FD81AD-77C9-F950-7198-ED28E302A195}"/>
              </a:ext>
            </a:extLst>
          </p:cNvPr>
          <p:cNvPicPr>
            <a:picLocks noChangeAspect="1"/>
          </p:cNvPicPr>
          <p:nvPr/>
        </p:nvPicPr>
        <p:blipFill rotWithShape="1">
          <a:blip r:embed="rId2">
            <a:extLst>
              <a:ext uri="{28A0092B-C50C-407E-A947-70E740481C1C}">
                <a14:useLocalDpi xmlns:a14="http://schemas.microsoft.com/office/drawing/2010/main" val="0"/>
              </a:ext>
            </a:extLst>
          </a:blip>
          <a:srcRect l="6523" t="21658" r="133" b="7078"/>
          <a:stretch/>
        </p:blipFill>
        <p:spPr>
          <a:xfrm>
            <a:off x="4438323" y="4847414"/>
            <a:ext cx="2401586" cy="1452797"/>
          </a:xfrm>
          <a:prstGeom prst="rect">
            <a:avLst/>
          </a:prstGeom>
          <a:ln w="12700" cap="sq">
            <a:solidFill>
              <a:srgbClr val="002060"/>
            </a:solidFill>
            <a:prstDash val="solid"/>
            <a:miter lim="800000"/>
          </a:ln>
          <a:effectLst>
            <a:outerShdw blurRad="50800" dist="38100" dir="2700000" algn="tl" rotWithShape="0">
              <a:srgbClr val="000000">
                <a:alpha val="43000"/>
              </a:srgbClr>
            </a:outerShdw>
          </a:effectLst>
        </p:spPr>
      </p:pic>
      <p:pic>
        <p:nvPicPr>
          <p:cNvPr id="6" name="Picture 5" descr="A person sitting next to another person&#10;&#10;Description automatically generated">
            <a:extLst>
              <a:ext uri="{FF2B5EF4-FFF2-40B4-BE49-F238E27FC236}">
                <a16:creationId xmlns:a16="http://schemas.microsoft.com/office/drawing/2014/main" id="{5D8DC9EC-2157-5009-9F3A-CF5814B06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4924" y="2847197"/>
            <a:ext cx="1495295" cy="1844797"/>
          </a:xfrm>
          <a:prstGeom prst="rect">
            <a:avLst/>
          </a:prstGeom>
          <a:ln w="12700" cap="sq">
            <a:solidFill>
              <a:srgbClr val="002060"/>
            </a:solidFill>
            <a:prstDash val="solid"/>
            <a:miter lim="800000"/>
          </a:ln>
          <a:effectLst>
            <a:outerShdw blurRad="50800" dist="38100" dir="2700000" algn="tl" rotWithShape="0">
              <a:srgbClr val="000000">
                <a:alpha val="43000"/>
              </a:srgbClr>
            </a:outerShdw>
          </a:effectLst>
        </p:spPr>
      </p:pic>
      <p:pic>
        <p:nvPicPr>
          <p:cNvPr id="12" name="Picture 11" descr="A person sitting at a desk writing on a piece of paper&#10;&#10;Description automatically generated">
            <a:extLst>
              <a:ext uri="{FF2B5EF4-FFF2-40B4-BE49-F238E27FC236}">
                <a16:creationId xmlns:a16="http://schemas.microsoft.com/office/drawing/2014/main" id="{8056F1F6-142F-9C95-7035-D604C34E05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9913" y="2857799"/>
            <a:ext cx="1557163" cy="1230414"/>
          </a:xfrm>
          <a:prstGeom prst="rect">
            <a:avLst/>
          </a:prstGeom>
          <a:ln w="12700" cap="sq">
            <a:solidFill>
              <a:srgbClr val="00206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26872A66-37F7-438A-5C4B-9FF61F2C9F82}"/>
              </a:ext>
            </a:extLst>
          </p:cNvPr>
          <p:cNvSpPr txBox="1"/>
          <p:nvPr/>
        </p:nvSpPr>
        <p:spPr>
          <a:xfrm>
            <a:off x="4389074" y="4176257"/>
            <a:ext cx="1597707" cy="461665"/>
          </a:xfrm>
          <a:prstGeom prst="rect">
            <a:avLst/>
          </a:prstGeom>
          <a:noFill/>
        </p:spPr>
        <p:txBody>
          <a:bodyPr wrap="square" rtlCol="0">
            <a:spAutoFit/>
          </a:bodyPr>
          <a:lstStyle/>
          <a:p>
            <a:r>
              <a:rPr lang="en-GB" sz="600">
                <a:solidFill>
                  <a:srgbClr val="002060"/>
                </a:solidFill>
                <a:latin typeface="Montserrat Alternates" panose="00000500000000000000" pitchFamily="2" charset="0"/>
              </a:rPr>
              <a:t>Left: President Roosevelt signs the Lend-Lease agreement</a:t>
            </a:r>
          </a:p>
          <a:p>
            <a:r>
              <a:rPr lang="en-GB" sz="600">
                <a:solidFill>
                  <a:srgbClr val="002060"/>
                </a:solidFill>
                <a:latin typeface="Montserrat Alternates" panose="00000500000000000000" pitchFamily="2" charset="0"/>
              </a:rPr>
              <a:t>Right: Churchill and Stalin at the Moscow Conference</a:t>
            </a:r>
          </a:p>
        </p:txBody>
      </p:sp>
      <p:sp>
        <p:nvSpPr>
          <p:cNvPr id="15" name="TextBox 14">
            <a:extLst>
              <a:ext uri="{FF2B5EF4-FFF2-40B4-BE49-F238E27FC236}">
                <a16:creationId xmlns:a16="http://schemas.microsoft.com/office/drawing/2014/main" id="{AAF6A80E-804C-07EC-3EF0-DD02B2EC0A85}"/>
              </a:ext>
            </a:extLst>
          </p:cNvPr>
          <p:cNvSpPr txBox="1"/>
          <p:nvPr/>
        </p:nvSpPr>
        <p:spPr>
          <a:xfrm>
            <a:off x="6870784" y="5223949"/>
            <a:ext cx="1022953" cy="553998"/>
          </a:xfrm>
          <a:prstGeom prst="rect">
            <a:avLst/>
          </a:prstGeom>
          <a:noFill/>
        </p:spPr>
        <p:txBody>
          <a:bodyPr wrap="square" rtlCol="0">
            <a:spAutoFit/>
          </a:bodyPr>
          <a:lstStyle/>
          <a:p>
            <a:r>
              <a:rPr lang="en-GB" sz="600">
                <a:solidFill>
                  <a:srgbClr val="002060"/>
                </a:solidFill>
                <a:latin typeface="Montserrat Alternates" panose="00000500000000000000" pitchFamily="2" charset="0"/>
              </a:rPr>
              <a:t>Left to right: Stalin, President Roosevelt, and Churchill gather for a photo at the Tehran Conference</a:t>
            </a:r>
          </a:p>
        </p:txBody>
      </p:sp>
      <p:sp>
        <p:nvSpPr>
          <p:cNvPr id="17" name="TextBox 16">
            <a:extLst>
              <a:ext uri="{FF2B5EF4-FFF2-40B4-BE49-F238E27FC236}">
                <a16:creationId xmlns:a16="http://schemas.microsoft.com/office/drawing/2014/main" id="{CD9704A9-8541-6C3D-5050-B50BF6B69571}"/>
              </a:ext>
            </a:extLst>
          </p:cNvPr>
          <p:cNvSpPr txBox="1"/>
          <p:nvPr/>
        </p:nvSpPr>
        <p:spPr>
          <a:xfrm>
            <a:off x="1107115" y="413705"/>
            <a:ext cx="6095114" cy="369332"/>
          </a:xfrm>
          <a:prstGeom prst="rect">
            <a:avLst/>
          </a:prstGeom>
          <a:noFill/>
        </p:spPr>
        <p:txBody>
          <a:bodyPr wrap="square">
            <a:spAutoFit/>
          </a:bodyPr>
          <a:lstStyle/>
          <a:p>
            <a:r>
              <a:rPr lang="en-GB" sz="1800" b="1">
                <a:solidFill>
                  <a:srgbClr val="002060"/>
                </a:solidFill>
                <a:latin typeface="Montserrat Alternates" panose="00000500000000000000" pitchFamily="2" charset="0"/>
              </a:rPr>
              <a:t>Building Alliances</a:t>
            </a:r>
            <a:endParaRPr lang="en-GB" b="1"/>
          </a:p>
        </p:txBody>
      </p:sp>
    </p:spTree>
    <p:extLst>
      <p:ext uri="{BB962C8B-B14F-4D97-AF65-F5344CB8AC3E}">
        <p14:creationId xmlns:p14="http://schemas.microsoft.com/office/powerpoint/2010/main" val="159863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a:extLst>
              <a:ext uri="{FF2B5EF4-FFF2-40B4-BE49-F238E27FC236}">
                <a16:creationId xmlns:a16="http://schemas.microsoft.com/office/drawing/2014/main" id="{B8C14A6C-DE9A-ADBD-48AC-4D5CB32CA123}"/>
              </a:ext>
            </a:extLst>
          </p:cNvPr>
          <p:cNvGraphicFramePr>
            <a:graphicFrameLocks noGrp="1"/>
          </p:cNvGraphicFramePr>
          <p:nvPr/>
        </p:nvGraphicFramePr>
        <p:xfrm>
          <a:off x="523460" y="719663"/>
          <a:ext cx="11184836" cy="5474103"/>
        </p:xfrm>
        <a:graphic>
          <a:graphicData uri="http://schemas.openxmlformats.org/drawingml/2006/table">
            <a:tbl>
              <a:tblPr firstRow="1" bandRow="1">
                <a:tableStyleId>{5940675A-B579-460E-94D1-54222C63F5DA}</a:tableStyleId>
              </a:tblPr>
              <a:tblGrid>
                <a:gridCol w="2047462">
                  <a:extLst>
                    <a:ext uri="{9D8B030D-6E8A-4147-A177-3AD203B41FA5}">
                      <a16:colId xmlns:a16="http://schemas.microsoft.com/office/drawing/2014/main" val="803830773"/>
                    </a:ext>
                  </a:extLst>
                </a:gridCol>
                <a:gridCol w="3067878">
                  <a:extLst>
                    <a:ext uri="{9D8B030D-6E8A-4147-A177-3AD203B41FA5}">
                      <a16:colId xmlns:a16="http://schemas.microsoft.com/office/drawing/2014/main" val="286419128"/>
                    </a:ext>
                  </a:extLst>
                </a:gridCol>
                <a:gridCol w="3273287">
                  <a:extLst>
                    <a:ext uri="{9D8B030D-6E8A-4147-A177-3AD203B41FA5}">
                      <a16:colId xmlns:a16="http://schemas.microsoft.com/office/drawing/2014/main" val="2776888317"/>
                    </a:ext>
                  </a:extLst>
                </a:gridCol>
                <a:gridCol w="2796209">
                  <a:extLst>
                    <a:ext uri="{9D8B030D-6E8A-4147-A177-3AD203B41FA5}">
                      <a16:colId xmlns:a16="http://schemas.microsoft.com/office/drawing/2014/main" val="2969101527"/>
                    </a:ext>
                  </a:extLst>
                </a:gridCol>
              </a:tblGrid>
              <a:tr h="531856">
                <a:tc>
                  <a:txBody>
                    <a:bodyPr/>
                    <a:lstStyle/>
                    <a:p>
                      <a:endParaRPr lang="en-GB">
                        <a:solidFill>
                          <a:srgbClr val="002060"/>
                        </a:solidFill>
                        <a:latin typeface="Montserrat Alternates" panose="00000500000000000000"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solidFill>
                            <a:srgbClr val="002060"/>
                          </a:solidFill>
                          <a:latin typeface="Montserrat Alternates" panose="00000500000000000000" pitchFamily="2" charset="0"/>
                        </a:rPr>
                        <a:t>Outline Events</a:t>
                      </a:r>
                    </a:p>
                  </a:txBody>
                  <a:tcPr anchor="ctr">
                    <a:lnL w="12700" cap="flat" cmpd="sng" algn="ctr">
                      <a:solidFill>
                        <a:schemeClr val="tx1"/>
                      </a:solidFill>
                      <a:prstDash val="solid"/>
                      <a:round/>
                      <a:headEnd type="none" w="med" len="med"/>
                      <a:tailEnd type="none" w="med" len="med"/>
                    </a:lnL>
                  </a:tcPr>
                </a:tc>
                <a:tc>
                  <a:txBody>
                    <a:bodyPr/>
                    <a:lstStyle/>
                    <a:p>
                      <a:r>
                        <a:rPr lang="en-GB">
                          <a:solidFill>
                            <a:srgbClr val="002060"/>
                          </a:solidFill>
                          <a:latin typeface="Montserrat Alternates" panose="00000500000000000000" pitchFamily="2" charset="0"/>
                        </a:rPr>
                        <a:t>Churchill’s role and Britain’s actions</a:t>
                      </a:r>
                    </a:p>
                  </a:txBody>
                  <a:tcPr anchor="ctr"/>
                </a:tc>
                <a:tc>
                  <a:txBody>
                    <a:bodyPr/>
                    <a:lstStyle/>
                    <a:p>
                      <a:r>
                        <a:rPr lang="en-GB">
                          <a:solidFill>
                            <a:srgbClr val="002060"/>
                          </a:solidFill>
                          <a:latin typeface="Montserrat Alternates" panose="00000500000000000000" pitchFamily="2" charset="0"/>
                        </a:rPr>
                        <a:t>Impact on Britain’s status?</a:t>
                      </a:r>
                    </a:p>
                  </a:txBody>
                  <a:tcPr anchor="ctr"/>
                </a:tc>
                <a:extLst>
                  <a:ext uri="{0D108BD9-81ED-4DB2-BD59-A6C34878D82A}">
                    <a16:rowId xmlns:a16="http://schemas.microsoft.com/office/drawing/2014/main" val="193877784"/>
                  </a:ext>
                </a:extLst>
              </a:tr>
              <a:tr h="1635965">
                <a:tc>
                  <a:txBody>
                    <a:bodyPr/>
                    <a:lstStyle/>
                    <a:p>
                      <a:r>
                        <a:rPr lang="en-GB" sz="1800">
                          <a:solidFill>
                            <a:srgbClr val="002060"/>
                          </a:solidFill>
                          <a:latin typeface="Montserrat Alternates" panose="00000500000000000000" pitchFamily="2" charset="0"/>
                        </a:rPr>
                        <a:t>The People’s Prime Minister</a:t>
                      </a:r>
                    </a:p>
                    <a:p>
                      <a:endParaRPr lang="en-GB">
                        <a:solidFill>
                          <a:srgbClr val="002060"/>
                        </a:solidFill>
                        <a:latin typeface="Montserrat Alternates" panose="00000500000000000000" pitchFamily="2" charset="0"/>
                      </a:endParaRPr>
                    </a:p>
                  </a:txBody>
                  <a:tcPr anchor="ctr">
                    <a:lnT w="12700" cap="flat" cmpd="sng" algn="ctr">
                      <a:solidFill>
                        <a:schemeClr val="tx1"/>
                      </a:solidFill>
                      <a:prstDash val="solid"/>
                      <a:round/>
                      <a:headEnd type="none" w="med" len="med"/>
                      <a:tailEnd type="none" w="med" len="med"/>
                    </a:lnT>
                  </a:tcP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extLst>
                  <a:ext uri="{0D108BD9-81ED-4DB2-BD59-A6C34878D82A}">
                    <a16:rowId xmlns:a16="http://schemas.microsoft.com/office/drawing/2014/main" val="4223376992"/>
                  </a:ext>
                </a:extLst>
              </a:tr>
              <a:tr h="1635965">
                <a:tc>
                  <a:txBody>
                    <a:bodyPr/>
                    <a:lstStyle/>
                    <a:p>
                      <a:r>
                        <a:rPr lang="en-GB" sz="1800">
                          <a:solidFill>
                            <a:srgbClr val="002060"/>
                          </a:solidFill>
                          <a:latin typeface="Montserrat Alternates" panose="00000500000000000000" pitchFamily="2" charset="0"/>
                        </a:rPr>
                        <a:t>Military Campaigns</a:t>
                      </a:r>
                    </a:p>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extLst>
                  <a:ext uri="{0D108BD9-81ED-4DB2-BD59-A6C34878D82A}">
                    <a16:rowId xmlns:a16="http://schemas.microsoft.com/office/drawing/2014/main" val="3073542429"/>
                  </a:ext>
                </a:extLst>
              </a:tr>
              <a:tr h="1562093">
                <a:tc>
                  <a:txBody>
                    <a:bodyPr/>
                    <a:lstStyle/>
                    <a:p>
                      <a:r>
                        <a:rPr lang="en-GB" sz="1800">
                          <a:solidFill>
                            <a:srgbClr val="002060"/>
                          </a:solidFill>
                          <a:latin typeface="Montserrat Alternates" panose="00000500000000000000" pitchFamily="2" charset="0"/>
                        </a:rPr>
                        <a:t>Building Alliances</a:t>
                      </a:r>
                    </a:p>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tc>
                  <a:txBody>
                    <a:bodyPr/>
                    <a:lstStyle/>
                    <a:p>
                      <a:endParaRPr lang="en-GB">
                        <a:solidFill>
                          <a:srgbClr val="002060"/>
                        </a:solidFill>
                        <a:latin typeface="Montserrat Alternates" panose="00000500000000000000" pitchFamily="2" charset="0"/>
                      </a:endParaRPr>
                    </a:p>
                  </a:txBody>
                  <a:tcPr anchor="ctr"/>
                </a:tc>
                <a:extLst>
                  <a:ext uri="{0D108BD9-81ED-4DB2-BD59-A6C34878D82A}">
                    <a16:rowId xmlns:a16="http://schemas.microsoft.com/office/drawing/2014/main" val="1178140028"/>
                  </a:ext>
                </a:extLst>
              </a:tr>
            </a:tbl>
          </a:graphicData>
        </a:graphic>
      </p:graphicFrame>
      <p:sp>
        <p:nvSpPr>
          <p:cNvPr id="8" name="TextBox 7">
            <a:extLst>
              <a:ext uri="{FF2B5EF4-FFF2-40B4-BE49-F238E27FC236}">
                <a16:creationId xmlns:a16="http://schemas.microsoft.com/office/drawing/2014/main" id="{89FA85C7-DEFA-FFEE-9F62-5F289FECFF84}"/>
              </a:ext>
            </a:extLst>
          </p:cNvPr>
          <p:cNvSpPr txBox="1"/>
          <p:nvPr/>
        </p:nvSpPr>
        <p:spPr>
          <a:xfrm>
            <a:off x="3068321" y="187473"/>
            <a:ext cx="6095114" cy="369332"/>
          </a:xfrm>
          <a:prstGeom prst="rect">
            <a:avLst/>
          </a:prstGeom>
          <a:noFill/>
        </p:spPr>
        <p:txBody>
          <a:bodyPr wrap="square">
            <a:spAutoFit/>
          </a:bodyPr>
          <a:lstStyle/>
          <a:p>
            <a:pPr algn="ctr"/>
            <a:r>
              <a:rPr lang="en-GB" sz="1800" b="1">
                <a:solidFill>
                  <a:srgbClr val="002060"/>
                </a:solidFill>
                <a:latin typeface="Montserrat Alternates" panose="00000500000000000000" pitchFamily="2" charset="0"/>
              </a:rPr>
              <a:t>Churchill’s wartime leadership</a:t>
            </a:r>
            <a:endParaRPr lang="en-GB" b="1"/>
          </a:p>
        </p:txBody>
      </p:sp>
    </p:spTree>
    <p:extLst>
      <p:ext uri="{BB962C8B-B14F-4D97-AF65-F5344CB8AC3E}">
        <p14:creationId xmlns:p14="http://schemas.microsoft.com/office/powerpoint/2010/main" val="417726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F4314-49DB-E6A9-B5A2-DBD654A2C578}"/>
              </a:ext>
            </a:extLst>
          </p:cNvPr>
          <p:cNvSpPr>
            <a:spLocks noGrp="1"/>
          </p:cNvSpPr>
          <p:nvPr>
            <p:ph type="title"/>
          </p:nvPr>
        </p:nvSpPr>
        <p:spPr/>
        <p:txBody>
          <a:bodyPr>
            <a:normAutofit/>
          </a:bodyPr>
          <a:lstStyle/>
          <a:p>
            <a:r>
              <a:rPr lang="en-GB" sz="4400" dirty="0">
                <a:solidFill>
                  <a:srgbClr val="002060"/>
                </a:solidFill>
                <a:latin typeface="Montserrat Alternates" panose="00000500000000000000" pitchFamily="2" charset="0"/>
              </a:rPr>
              <a:t>How did World War II change Britain?</a:t>
            </a:r>
            <a:endParaRPr lang="en-GB" dirty="0">
              <a:solidFill>
                <a:srgbClr val="002060"/>
              </a:solidFill>
              <a:latin typeface="Montserrat Alternates" panose="00000500000000000000" pitchFamily="2" charset="0"/>
            </a:endParaRPr>
          </a:p>
        </p:txBody>
      </p:sp>
      <p:sp>
        <p:nvSpPr>
          <p:cNvPr id="3" name="Content Placeholder 2">
            <a:extLst>
              <a:ext uri="{FF2B5EF4-FFF2-40B4-BE49-F238E27FC236}">
                <a16:creationId xmlns:a16="http://schemas.microsoft.com/office/drawing/2014/main" id="{31F7E586-7D44-DD99-7F67-E7B1BDDCEDEF}"/>
              </a:ext>
            </a:extLst>
          </p:cNvPr>
          <p:cNvSpPr>
            <a:spLocks noGrp="1"/>
          </p:cNvSpPr>
          <p:nvPr>
            <p:ph idx="1"/>
          </p:nvPr>
        </p:nvSpPr>
        <p:spPr/>
        <p:txBody>
          <a:bodyPr>
            <a:normAutofit/>
          </a:bodyPr>
          <a:lstStyle/>
          <a:p>
            <a:pPr marL="0" indent="0">
              <a:buNone/>
            </a:pPr>
            <a:r>
              <a:rPr lang="en-GB" sz="2400" dirty="0">
                <a:solidFill>
                  <a:srgbClr val="002060"/>
                </a:solidFill>
                <a:latin typeface="Montserrat Alternates" panose="00000500000000000000" pitchFamily="2" charset="0"/>
              </a:rPr>
              <a:t>Discuss:</a:t>
            </a:r>
          </a:p>
          <a:p>
            <a:r>
              <a:rPr lang="en-GB" sz="2400" dirty="0">
                <a:solidFill>
                  <a:srgbClr val="002060"/>
                </a:solidFill>
                <a:latin typeface="Montserrat Alternates" panose="00000500000000000000" pitchFamily="2" charset="0"/>
              </a:rPr>
              <a:t>To what extent was Britain ‘alone’ in WWII?</a:t>
            </a:r>
          </a:p>
          <a:p>
            <a:r>
              <a:rPr lang="en-GB" sz="2400" dirty="0">
                <a:solidFill>
                  <a:srgbClr val="002060"/>
                </a:solidFill>
                <a:latin typeface="Montserrat Alternates" panose="00000500000000000000" pitchFamily="2" charset="0"/>
              </a:rPr>
              <a:t>How did Britain’s role change during WWII?</a:t>
            </a:r>
          </a:p>
          <a:p>
            <a:r>
              <a:rPr lang="en-GB" sz="2400" dirty="0">
                <a:solidFill>
                  <a:srgbClr val="002060"/>
                </a:solidFill>
                <a:latin typeface="Montserrat Alternates" panose="00000500000000000000" pitchFamily="2" charset="0"/>
              </a:rPr>
              <a:t>What was the significance of British leadership in WWII?</a:t>
            </a:r>
          </a:p>
          <a:p>
            <a:r>
              <a:rPr lang="en-GB" sz="2400" dirty="0">
                <a:solidFill>
                  <a:srgbClr val="002060"/>
                </a:solidFill>
                <a:latin typeface="Montserrat Alternates" panose="00000500000000000000" pitchFamily="2" charset="0"/>
              </a:rPr>
              <a:t>What was the impact of Churchill during WWII?</a:t>
            </a:r>
          </a:p>
          <a:p>
            <a:endParaRPr lang="en-GB" sz="2400" dirty="0">
              <a:solidFill>
                <a:srgbClr val="002060"/>
              </a:solidFill>
              <a:latin typeface="Montserrat Alternates" panose="00000500000000000000" pitchFamily="2" charset="0"/>
            </a:endParaRPr>
          </a:p>
          <a:p>
            <a:pPr marL="0" indent="0">
              <a:buNone/>
            </a:pPr>
            <a:r>
              <a:rPr lang="en-GB" sz="2400" dirty="0">
                <a:solidFill>
                  <a:srgbClr val="002060"/>
                </a:solidFill>
                <a:latin typeface="Montserrat Alternates" panose="00000500000000000000" pitchFamily="2" charset="0"/>
              </a:rPr>
              <a:t>Now write a paragraph to answer the question:</a:t>
            </a:r>
          </a:p>
          <a:p>
            <a:r>
              <a:rPr lang="en-GB" sz="2400" dirty="0">
                <a:solidFill>
                  <a:srgbClr val="002060"/>
                </a:solidFill>
                <a:latin typeface="Montserrat Alternates" panose="00000500000000000000" pitchFamily="2" charset="0"/>
              </a:rPr>
              <a:t>How did World War II change Britain?</a:t>
            </a:r>
          </a:p>
          <a:p>
            <a:pPr lvl="1"/>
            <a:r>
              <a:rPr lang="en-GB" sz="1800" dirty="0">
                <a:solidFill>
                  <a:srgbClr val="002060"/>
                </a:solidFill>
                <a:latin typeface="Montserrat Alternates" panose="00000500000000000000" pitchFamily="2" charset="0"/>
              </a:rPr>
              <a:t>Include evidence and examples from the different factors.</a:t>
            </a:r>
          </a:p>
          <a:p>
            <a:pPr lvl="1"/>
            <a:endParaRPr lang="en-GB" sz="2000" dirty="0">
              <a:solidFill>
                <a:srgbClr val="002060"/>
              </a:solidFill>
              <a:latin typeface="Montserrat Alternates" panose="00000500000000000000" pitchFamily="2" charset="0"/>
            </a:endParaRPr>
          </a:p>
          <a:p>
            <a:pPr marL="0" indent="0">
              <a:buNone/>
            </a:pPr>
            <a:endParaRPr lang="en-GB" sz="2400" dirty="0">
              <a:solidFill>
                <a:srgbClr val="002060"/>
              </a:solidFill>
              <a:latin typeface="Montserrat Alternates" panose="00000500000000000000" pitchFamily="2" charset="0"/>
            </a:endParaRPr>
          </a:p>
          <a:p>
            <a:pPr marL="0" indent="0">
              <a:buNone/>
            </a:pPr>
            <a:endParaRPr lang="en-GB" dirty="0">
              <a:solidFill>
                <a:srgbClr val="002060"/>
              </a:solidFill>
              <a:latin typeface="Montserrat Alternates" panose="00000500000000000000" pitchFamily="2" charset="0"/>
            </a:endParaRPr>
          </a:p>
        </p:txBody>
      </p:sp>
      <p:pic>
        <p:nvPicPr>
          <p:cNvPr id="4" name="Picture 3" descr="A red and blue text on a black background&#10;&#10;Description automatically generated">
            <a:extLst>
              <a:ext uri="{FF2B5EF4-FFF2-40B4-BE49-F238E27FC236}">
                <a16:creationId xmlns:a16="http://schemas.microsoft.com/office/drawing/2014/main" id="{DE6EE899-49F0-08D0-0E14-738D209A1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39927356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lue rectangular object with red and black stripes&#10;&#10;Description automatically generated">
            <a:extLst>
              <a:ext uri="{FF2B5EF4-FFF2-40B4-BE49-F238E27FC236}">
                <a16:creationId xmlns:a16="http://schemas.microsoft.com/office/drawing/2014/main" id="{BF6064AB-906C-4C48-840B-D10F7475F1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8400" y="1781234"/>
            <a:ext cx="3447926" cy="4018826"/>
          </a:xfrm>
          <a:prstGeom prst="rect">
            <a:avLst/>
          </a:prstGeom>
        </p:spPr>
      </p:pic>
      <p:sp>
        <p:nvSpPr>
          <p:cNvPr id="2" name="Title 1">
            <a:extLst>
              <a:ext uri="{FF2B5EF4-FFF2-40B4-BE49-F238E27FC236}">
                <a16:creationId xmlns:a16="http://schemas.microsoft.com/office/drawing/2014/main" id="{F83F4314-49DB-E6A9-B5A2-DBD654A2C578}"/>
              </a:ext>
            </a:extLst>
          </p:cNvPr>
          <p:cNvSpPr>
            <a:spLocks noGrp="1"/>
          </p:cNvSpPr>
          <p:nvPr>
            <p:ph type="title"/>
          </p:nvPr>
        </p:nvSpPr>
        <p:spPr/>
        <p:txBody>
          <a:bodyPr>
            <a:normAutofit/>
          </a:bodyPr>
          <a:lstStyle/>
          <a:p>
            <a:r>
              <a:rPr lang="en-GB" sz="4400">
                <a:solidFill>
                  <a:srgbClr val="002060"/>
                </a:solidFill>
                <a:latin typeface="Montserrat Alternates" panose="00000500000000000000" pitchFamily="2" charset="0"/>
              </a:rPr>
              <a:t>How did Churchill shape Modern Britian in WWII?</a:t>
            </a:r>
            <a:endParaRPr lang="en-GB">
              <a:solidFill>
                <a:srgbClr val="002060"/>
              </a:solidFill>
              <a:latin typeface="Montserrat Alternates" panose="00000500000000000000" pitchFamily="2" charset="0"/>
            </a:endParaRPr>
          </a:p>
        </p:txBody>
      </p:sp>
      <p:sp>
        <p:nvSpPr>
          <p:cNvPr id="3" name="Content Placeholder 2">
            <a:extLst>
              <a:ext uri="{FF2B5EF4-FFF2-40B4-BE49-F238E27FC236}">
                <a16:creationId xmlns:a16="http://schemas.microsoft.com/office/drawing/2014/main" id="{31F7E586-7D44-DD99-7F67-E7B1BDDCEDEF}"/>
              </a:ext>
            </a:extLst>
          </p:cNvPr>
          <p:cNvSpPr>
            <a:spLocks noGrp="1"/>
          </p:cNvSpPr>
          <p:nvPr>
            <p:ph idx="1"/>
          </p:nvPr>
        </p:nvSpPr>
        <p:spPr>
          <a:xfrm>
            <a:off x="838200" y="1825625"/>
            <a:ext cx="6873815" cy="4351338"/>
          </a:xfrm>
        </p:spPr>
        <p:txBody>
          <a:bodyPr>
            <a:normAutofit/>
          </a:bodyPr>
          <a:lstStyle/>
          <a:p>
            <a:pPr marL="0" indent="0">
              <a:buNone/>
            </a:pPr>
            <a:r>
              <a:rPr lang="en-GB" sz="2400">
                <a:solidFill>
                  <a:srgbClr val="002060"/>
                </a:solidFill>
                <a:latin typeface="Montserrat Alternates" panose="00000500000000000000" pitchFamily="2" charset="0"/>
              </a:rPr>
              <a:t>Use what we have studied today and your own knowledge to discuss this question with your partner.</a:t>
            </a:r>
          </a:p>
          <a:p>
            <a:pPr marL="0" indent="0">
              <a:buNone/>
            </a:pPr>
            <a:endParaRPr lang="en-GB" sz="2400">
              <a:solidFill>
                <a:srgbClr val="002060"/>
              </a:solidFill>
              <a:latin typeface="Montserrat Alternates" panose="00000500000000000000" pitchFamily="2" charset="0"/>
            </a:endParaRPr>
          </a:p>
          <a:p>
            <a:pPr marL="0" indent="0">
              <a:buNone/>
            </a:pPr>
            <a:r>
              <a:rPr lang="en-GB" sz="2400">
                <a:solidFill>
                  <a:srgbClr val="002060"/>
                </a:solidFill>
                <a:latin typeface="Montserrat Alternates" panose="00000500000000000000" pitchFamily="2" charset="0"/>
              </a:rPr>
              <a:t>Be ready to feedback your thoughts.</a:t>
            </a:r>
            <a:endParaRPr lang="en-GB" sz="2000">
              <a:solidFill>
                <a:srgbClr val="002060"/>
              </a:solidFill>
              <a:latin typeface="Montserrat Alternates" panose="00000500000000000000" pitchFamily="2" charset="0"/>
            </a:endParaRPr>
          </a:p>
          <a:p>
            <a:pPr lvl="1"/>
            <a:endParaRPr lang="en-GB" sz="2000">
              <a:solidFill>
                <a:srgbClr val="002060"/>
              </a:solidFill>
              <a:latin typeface="Montserrat Alternates" panose="00000500000000000000" pitchFamily="2" charset="0"/>
            </a:endParaRPr>
          </a:p>
          <a:p>
            <a:pPr marL="0" indent="0">
              <a:buNone/>
            </a:pPr>
            <a:r>
              <a:rPr lang="en-GB" sz="2400">
                <a:solidFill>
                  <a:srgbClr val="002060"/>
                </a:solidFill>
                <a:latin typeface="Montserrat Alternates" panose="00000500000000000000" pitchFamily="2" charset="0"/>
              </a:rPr>
              <a:t>You may wish to consider:</a:t>
            </a:r>
          </a:p>
          <a:p>
            <a:r>
              <a:rPr lang="en-GB" sz="2400">
                <a:solidFill>
                  <a:srgbClr val="002060"/>
                </a:solidFill>
                <a:latin typeface="Montserrat Alternates" panose="00000500000000000000" pitchFamily="2" charset="0"/>
              </a:rPr>
              <a:t>How can you connect the examples we have looked at in this lesson to the present day? </a:t>
            </a:r>
          </a:p>
          <a:p>
            <a:pPr marL="0" indent="0">
              <a:buNone/>
            </a:pPr>
            <a:endParaRPr lang="en-GB" sz="2400">
              <a:solidFill>
                <a:srgbClr val="002060"/>
              </a:solidFill>
              <a:latin typeface="Montserrat Alternates" panose="00000500000000000000" pitchFamily="2" charset="0"/>
            </a:endParaRPr>
          </a:p>
          <a:p>
            <a:pPr marL="0" indent="0">
              <a:buNone/>
            </a:pPr>
            <a:endParaRPr lang="en-GB">
              <a:solidFill>
                <a:srgbClr val="002060"/>
              </a:solidFill>
              <a:latin typeface="Montserrat Alternates" panose="00000500000000000000" pitchFamily="2" charset="0"/>
            </a:endParaRPr>
          </a:p>
        </p:txBody>
      </p:sp>
      <p:pic>
        <p:nvPicPr>
          <p:cNvPr id="4" name="Picture 3" descr="A group of men standing on a balcony looking out a large crowd&#10;&#10;Description automatically generated">
            <a:extLst>
              <a:ext uri="{FF2B5EF4-FFF2-40B4-BE49-F238E27FC236}">
                <a16:creationId xmlns:a16="http://schemas.microsoft.com/office/drawing/2014/main" id="{1812E1E9-803C-7A0B-232C-97381B6BACD2}"/>
              </a:ext>
            </a:extLst>
          </p:cNvPr>
          <p:cNvPicPr>
            <a:picLocks noChangeAspect="1"/>
          </p:cNvPicPr>
          <p:nvPr/>
        </p:nvPicPr>
        <p:blipFill rotWithShape="1">
          <a:blip r:embed="rId3">
            <a:extLst>
              <a:ext uri="{28A0092B-C50C-407E-A947-70E740481C1C}">
                <a14:useLocalDpi xmlns:a14="http://schemas.microsoft.com/office/drawing/2010/main" val="0"/>
              </a:ext>
            </a:extLst>
          </a:blip>
          <a:srcRect l="20726"/>
          <a:stretch/>
        </p:blipFill>
        <p:spPr>
          <a:xfrm>
            <a:off x="8195938" y="1887079"/>
            <a:ext cx="3119443" cy="3682055"/>
          </a:xfrm>
          <a:prstGeom prst="rect">
            <a:avLst/>
          </a:prstGeom>
          <a:ln>
            <a:noFill/>
          </a:ln>
          <a:effectLst>
            <a:outerShdw blurRad="292100" dist="139700" dir="2700000" algn="tl" rotWithShape="0">
              <a:srgbClr val="333333">
                <a:alpha val="65000"/>
              </a:srgbClr>
            </a:outerShdw>
          </a:effectLst>
        </p:spPr>
      </p:pic>
      <p:pic>
        <p:nvPicPr>
          <p:cNvPr id="5" name="Picture 4" descr="A red and blue text on a black background&#10;&#10;Description automatically generated">
            <a:extLst>
              <a:ext uri="{FF2B5EF4-FFF2-40B4-BE49-F238E27FC236}">
                <a16:creationId xmlns:a16="http://schemas.microsoft.com/office/drawing/2014/main" id="{A6E8753C-65EF-3837-8E38-9A006B7459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2726585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Do Your Worst (July 14th, 1941)">
            <a:hlinkClick r:id="" action="ppaction://media"/>
            <a:extLst>
              <a:ext uri="{FF2B5EF4-FFF2-40B4-BE49-F238E27FC236}">
                <a16:creationId xmlns:a16="http://schemas.microsoft.com/office/drawing/2014/main" id="{656A82CA-42A3-4232-E939-C5291985355F}"/>
              </a:ext>
            </a:extLst>
          </p:cNvPr>
          <p:cNvPicPr>
            <a:picLocks noGrp="1" noRot="1" noChangeAspect="1"/>
          </p:cNvPicPr>
          <p:nvPr>
            <p:ph idx="1"/>
            <a:videoFile r:link="rId1"/>
          </p:nvPr>
        </p:nvPicPr>
        <p:blipFill>
          <a:blip r:embed="rId3"/>
          <a:stretch>
            <a:fillRect/>
          </a:stretch>
        </p:blipFill>
        <p:spPr>
          <a:xfrm>
            <a:off x="2852057" y="909259"/>
            <a:ext cx="6719922" cy="5039482"/>
          </a:xfrm>
          <a:prstGeom prst="rect">
            <a:avLst/>
          </a:prstGeom>
        </p:spPr>
      </p:pic>
    </p:spTree>
    <p:extLst>
      <p:ext uri="{BB962C8B-B14F-4D97-AF65-F5344CB8AC3E}">
        <p14:creationId xmlns:p14="http://schemas.microsoft.com/office/powerpoint/2010/main" val="174965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ue rectangular object with red and black stripes&#10;&#10;Description automatically generated">
            <a:extLst>
              <a:ext uri="{FF2B5EF4-FFF2-40B4-BE49-F238E27FC236}">
                <a16:creationId xmlns:a16="http://schemas.microsoft.com/office/drawing/2014/main" id="{F04C5ABD-7221-47ED-61CA-084A6E766D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6007" y="776458"/>
            <a:ext cx="4310978" cy="5402744"/>
          </a:xfrm>
          <a:prstGeom prst="rect">
            <a:avLst/>
          </a:prstGeom>
        </p:spPr>
      </p:pic>
      <p:sp>
        <p:nvSpPr>
          <p:cNvPr id="8" name="Title 1">
            <a:extLst>
              <a:ext uri="{FF2B5EF4-FFF2-40B4-BE49-F238E27FC236}">
                <a16:creationId xmlns:a16="http://schemas.microsoft.com/office/drawing/2014/main" id="{2C5797FC-3146-9D29-8262-93DF0BCB5B63}"/>
              </a:ext>
            </a:extLst>
          </p:cNvPr>
          <p:cNvSpPr txBox="1">
            <a:spLocks/>
          </p:cNvSpPr>
          <p:nvPr/>
        </p:nvSpPr>
        <p:spPr>
          <a:xfrm>
            <a:off x="748364" y="2460192"/>
            <a:ext cx="6649039" cy="1661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600" dirty="0">
                <a:solidFill>
                  <a:srgbClr val="002060"/>
                </a:solidFill>
                <a:latin typeface="Montserrat Alternates regular" panose="00000500000000000000" pitchFamily="2" charset="0"/>
                <a:ea typeface="Cambria" panose="02040503050406030204" pitchFamily="18" charset="0"/>
              </a:rPr>
              <a:t>Enquiry Question: </a:t>
            </a:r>
            <a:br>
              <a:rPr lang="en-GB" sz="3600" b="1" dirty="0">
                <a:solidFill>
                  <a:srgbClr val="002060"/>
                </a:solidFill>
                <a:latin typeface="Montserrat Alternates regular" panose="00000500000000000000" pitchFamily="2" charset="0"/>
                <a:ea typeface="Cambria" panose="02040503050406030204" pitchFamily="18" charset="0"/>
              </a:rPr>
            </a:br>
            <a:r>
              <a:rPr lang="en-GB" sz="3600" b="1" dirty="0">
                <a:solidFill>
                  <a:srgbClr val="002060"/>
                </a:solidFill>
                <a:latin typeface="Montserrat Alternates regular" panose="00000500000000000000" pitchFamily="2" charset="0"/>
                <a:ea typeface="Cambria" panose="02040503050406030204" pitchFamily="18" charset="0"/>
              </a:rPr>
              <a:t>How did Churchill shape modern Britain?</a:t>
            </a:r>
            <a:endParaRPr lang="en-GB" sz="3600" dirty="0">
              <a:solidFill>
                <a:srgbClr val="002060"/>
              </a:solidFill>
              <a:latin typeface="Montserrat Alternates regular" panose="00000500000000000000" pitchFamily="2" charset="0"/>
            </a:endParaRPr>
          </a:p>
        </p:txBody>
      </p:sp>
      <p:sp>
        <p:nvSpPr>
          <p:cNvPr id="9" name="Title 1">
            <a:extLst>
              <a:ext uri="{FF2B5EF4-FFF2-40B4-BE49-F238E27FC236}">
                <a16:creationId xmlns:a16="http://schemas.microsoft.com/office/drawing/2014/main" id="{7CE766F3-6EA6-9380-49BD-1918423DBF47}"/>
              </a:ext>
            </a:extLst>
          </p:cNvPr>
          <p:cNvSpPr txBox="1">
            <a:spLocks/>
          </p:cNvSpPr>
          <p:nvPr/>
        </p:nvSpPr>
        <p:spPr>
          <a:xfrm>
            <a:off x="748364" y="4066996"/>
            <a:ext cx="6179299" cy="16616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kern="0" dirty="0">
                <a:solidFill>
                  <a:srgbClr val="002060"/>
                </a:solidFill>
                <a:latin typeface="Montserrat Alternates regular" panose="00000500000000000000" pitchFamily="2" charset="0"/>
                <a:cs typeface="Arial" panose="020B0604020202020204" pitchFamily="34" charset="0"/>
              </a:rPr>
              <a:t>Lesson Title: </a:t>
            </a:r>
            <a:br>
              <a:rPr lang="en-GB" sz="3200" kern="0" dirty="0">
                <a:solidFill>
                  <a:srgbClr val="002060"/>
                </a:solidFill>
                <a:latin typeface="Montserrat Alternates regular" panose="00000500000000000000" pitchFamily="2" charset="0"/>
                <a:cs typeface="Arial" panose="020B0604020202020204" pitchFamily="34" charset="0"/>
              </a:rPr>
            </a:br>
            <a:r>
              <a:rPr lang="en-GB" sz="3200" dirty="0">
                <a:solidFill>
                  <a:srgbClr val="002060"/>
                </a:solidFill>
                <a:latin typeface="Montserrat Alternates" panose="00000500000000000000" pitchFamily="2" charset="0"/>
              </a:rPr>
              <a:t>How did World War II change Britain?</a:t>
            </a:r>
            <a:endParaRPr lang="en-GB" sz="3200" i="1" dirty="0">
              <a:solidFill>
                <a:srgbClr val="002060"/>
              </a:solidFill>
              <a:latin typeface="Montserrat Alternates regular" panose="00000500000000000000" pitchFamily="2" charset="0"/>
            </a:endParaRPr>
          </a:p>
        </p:txBody>
      </p:sp>
      <p:pic>
        <p:nvPicPr>
          <p:cNvPr id="11" name="Picture 10" descr="A person in a suit waving&#10;&#10;Description automatically generated">
            <a:extLst>
              <a:ext uri="{FF2B5EF4-FFF2-40B4-BE49-F238E27FC236}">
                <a16:creationId xmlns:a16="http://schemas.microsoft.com/office/drawing/2014/main" id="{24BC0050-6BC7-87B8-D2A1-DEA5B1D31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4054" y="919866"/>
            <a:ext cx="3864066" cy="5018267"/>
          </a:xfrm>
          <a:prstGeom prst="rect">
            <a:avLst/>
          </a:prstGeom>
        </p:spPr>
      </p:pic>
      <p:pic>
        <p:nvPicPr>
          <p:cNvPr id="5" name="Picture 4" descr="A red and blue text on a black background&#10;&#10;Description automatically generated">
            <a:extLst>
              <a:ext uri="{FF2B5EF4-FFF2-40B4-BE49-F238E27FC236}">
                <a16:creationId xmlns:a16="http://schemas.microsoft.com/office/drawing/2014/main" id="{AA695A44-74D1-2F9E-CB24-EAF653F5F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0122" y="606178"/>
            <a:ext cx="1911045" cy="1634118"/>
          </a:xfrm>
          <a:prstGeom prst="rect">
            <a:avLst/>
          </a:prstGeom>
        </p:spPr>
      </p:pic>
    </p:spTree>
    <p:extLst>
      <p:ext uri="{BB962C8B-B14F-4D97-AF65-F5344CB8AC3E}">
        <p14:creationId xmlns:p14="http://schemas.microsoft.com/office/powerpoint/2010/main" val="2011678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3A608-4657-9AEF-906D-BA163D3B7035}"/>
              </a:ext>
            </a:extLst>
          </p:cNvPr>
          <p:cNvSpPr>
            <a:spLocks noGrp="1"/>
          </p:cNvSpPr>
          <p:nvPr>
            <p:ph type="title"/>
          </p:nvPr>
        </p:nvSpPr>
        <p:spPr/>
        <p:txBody>
          <a:bodyPr/>
          <a:lstStyle/>
          <a:p>
            <a:r>
              <a:rPr lang="en-GB">
                <a:solidFill>
                  <a:srgbClr val="002060"/>
                </a:solidFill>
                <a:latin typeface="Montserrat Alternates" panose="00000500000000000000" pitchFamily="2" charset="0"/>
              </a:rPr>
              <a:t>World War II overview</a:t>
            </a:r>
          </a:p>
        </p:txBody>
      </p:sp>
      <p:sp>
        <p:nvSpPr>
          <p:cNvPr id="3" name="Content Placeholder 2">
            <a:extLst>
              <a:ext uri="{FF2B5EF4-FFF2-40B4-BE49-F238E27FC236}">
                <a16:creationId xmlns:a16="http://schemas.microsoft.com/office/drawing/2014/main" id="{3733A4A3-1FD2-EC9F-1A83-8A279CC4F34F}"/>
              </a:ext>
            </a:extLst>
          </p:cNvPr>
          <p:cNvSpPr>
            <a:spLocks noGrp="1"/>
          </p:cNvSpPr>
          <p:nvPr>
            <p:ph idx="1"/>
          </p:nvPr>
        </p:nvSpPr>
        <p:spPr/>
        <p:txBody>
          <a:bodyPr/>
          <a:lstStyle/>
          <a:p>
            <a:r>
              <a:rPr lang="en-GB" dirty="0">
                <a:solidFill>
                  <a:srgbClr val="002060"/>
                </a:solidFill>
                <a:latin typeface="Montserrat Alternates" panose="00000500000000000000" pitchFamily="2" charset="0"/>
              </a:rPr>
              <a:t>Watch the film on the next slide.</a:t>
            </a:r>
          </a:p>
          <a:p>
            <a:r>
              <a:rPr lang="en-GB" dirty="0">
                <a:solidFill>
                  <a:srgbClr val="002060"/>
                </a:solidFill>
                <a:latin typeface="Montserrat Alternates" panose="00000500000000000000" pitchFamily="2" charset="0"/>
              </a:rPr>
              <a:t>As you watch, answer as many of the questions on your handout as you can. We’ll go through them together at the end of the film.</a:t>
            </a:r>
          </a:p>
          <a:p>
            <a:endParaRPr lang="en-GB" dirty="0">
              <a:solidFill>
                <a:srgbClr val="002060"/>
              </a:solidFill>
              <a:latin typeface="Montserrat Alternates" panose="00000500000000000000" pitchFamily="2" charset="0"/>
            </a:endParaRPr>
          </a:p>
          <a:p>
            <a:r>
              <a:rPr lang="en-GB" b="1" dirty="0">
                <a:solidFill>
                  <a:srgbClr val="002060"/>
                </a:solidFill>
                <a:latin typeface="Montserrat Alternates" panose="00000500000000000000" pitchFamily="2" charset="0"/>
              </a:rPr>
              <a:t>Challenge Question</a:t>
            </a:r>
            <a:r>
              <a:rPr lang="en-GB" dirty="0">
                <a:solidFill>
                  <a:srgbClr val="002060"/>
                </a:solidFill>
                <a:latin typeface="Montserrat Alternates" panose="00000500000000000000" pitchFamily="2" charset="0"/>
              </a:rPr>
              <a:t>: </a:t>
            </a:r>
            <a:r>
              <a:rPr lang="en-GB" dirty="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What does the film suggest about Britain’s role in WWII?</a:t>
            </a:r>
            <a:endParaRPr lang="en-GB" dirty="0">
              <a:solidFill>
                <a:srgbClr val="002060"/>
              </a:solidFill>
              <a:latin typeface="Montserrat Alternates" panose="00000500000000000000" pitchFamily="2" charset="0"/>
            </a:endParaRPr>
          </a:p>
        </p:txBody>
      </p:sp>
      <p:pic>
        <p:nvPicPr>
          <p:cNvPr id="4" name="Picture 3" descr="A red and blue text on a black background&#10;&#10;Description automatically generated">
            <a:extLst>
              <a:ext uri="{FF2B5EF4-FFF2-40B4-BE49-F238E27FC236}">
                <a16:creationId xmlns:a16="http://schemas.microsoft.com/office/drawing/2014/main" id="{025BBF7B-6388-92F4-4658-4B4518AA89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2767683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64B82-6F37-8996-977F-4918D0591154}"/>
              </a:ext>
            </a:extLst>
          </p:cNvPr>
          <p:cNvSpPr>
            <a:spLocks noGrp="1"/>
          </p:cNvSpPr>
          <p:nvPr>
            <p:ph type="title"/>
          </p:nvPr>
        </p:nvSpPr>
        <p:spPr/>
        <p:txBody>
          <a:bodyPr/>
          <a:lstStyle/>
          <a:p>
            <a:endParaRPr lang="en-GB"/>
          </a:p>
        </p:txBody>
      </p:sp>
      <p:pic>
        <p:nvPicPr>
          <p:cNvPr id="4" name="Online Media 3" title="Learn About Britain - Churchill - World War II">
            <a:hlinkClick r:id="" action="ppaction://media"/>
            <a:extLst>
              <a:ext uri="{FF2B5EF4-FFF2-40B4-BE49-F238E27FC236}">
                <a16:creationId xmlns:a16="http://schemas.microsoft.com/office/drawing/2014/main" id="{35B4ABA0-B8CF-62A8-DD74-740AD8E5286A}"/>
              </a:ext>
            </a:extLst>
          </p:cNvPr>
          <p:cNvPicPr>
            <a:picLocks noGrp="1" noRot="1" noChangeAspect="1"/>
          </p:cNvPicPr>
          <p:nvPr>
            <p:ph idx="1"/>
            <a:videoFile r:link="rId1"/>
          </p:nvPr>
        </p:nvPicPr>
        <p:blipFill>
          <a:blip r:embed="rId3"/>
          <a:stretch>
            <a:fillRect/>
          </a:stretch>
        </p:blipFill>
        <p:spPr>
          <a:xfrm>
            <a:off x="0" y="0"/>
            <a:ext cx="12192000" cy="6888945"/>
          </a:xfrm>
          <a:prstGeom prst="rect">
            <a:avLst/>
          </a:prstGeom>
        </p:spPr>
      </p:pic>
    </p:spTree>
    <p:extLst>
      <p:ext uri="{BB962C8B-B14F-4D97-AF65-F5344CB8AC3E}">
        <p14:creationId xmlns:p14="http://schemas.microsoft.com/office/powerpoint/2010/main" val="39844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0BD6842-77F6-0408-F0B6-29D1D3DC068F}"/>
              </a:ext>
            </a:extLst>
          </p:cNvPr>
          <p:cNvSpPr txBox="1"/>
          <p:nvPr/>
        </p:nvSpPr>
        <p:spPr>
          <a:xfrm>
            <a:off x="562271" y="689543"/>
            <a:ext cx="11171582" cy="5395901"/>
          </a:xfrm>
          <a:prstGeom prst="rect">
            <a:avLst/>
          </a:prstGeom>
          <a:noFill/>
        </p:spPr>
        <p:txBody>
          <a:bodyPr wrap="square">
            <a:spAutoFit/>
          </a:bodyPr>
          <a:lstStyle/>
          <a:p>
            <a:pPr marL="342900" lvl="0" indent="-342900" rtl="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When did World War II happen?</a:t>
            </a:r>
            <a:endParaRPr lang="en-GB" sz="1100" kern="100">
              <a:solidFill>
                <a:srgbClr val="002060"/>
              </a:solidFill>
              <a:latin typeface="Montserrat Alternates" panose="00000500000000000000" pitchFamily="2" charset="0"/>
              <a:ea typeface="Aptos" panose="020B0004020202020204" pitchFamily="34" charset="0"/>
              <a:cs typeface="Arial" panose="020B0604020202020204" pitchFamily="34" charset="0"/>
            </a:endParaRPr>
          </a:p>
          <a:p>
            <a:pPr marL="342900" lvl="0" indent="-342900" rtl="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Who were the Axis Powers?</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Who led the Allied Powers?</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How many people died in the conflict?</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What was the name of the battle that prevented Nazi Germany from being able to Invade Britain?</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Where did Squadron 303 come from? Why are they significant?</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Which colonies fought alongside Britain?</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Why was the Soviet Union seen as an ‘unlikely ally’ to Britain when they joined forces in 1941?</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What did Churchill feel when the USA joined the war?</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Where did the Allies counter offensive begin?</a:t>
            </a:r>
          </a:p>
          <a:p>
            <a:pPr marL="342900" lvl="0" indent="-342900">
              <a:lnSpc>
                <a:spcPct val="150000"/>
              </a:lnSpc>
              <a:buFont typeface="+mj-lt"/>
              <a:buAutoNum type="arabicPeriod"/>
            </a:pPr>
            <a:endPar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marL="342900" lvl="0" indent="-342900">
              <a:lnSpc>
                <a:spcPct val="150000"/>
              </a:lnSpc>
              <a:spcAft>
                <a:spcPts val="800"/>
              </a:spcAft>
              <a:buFont typeface="+mj-lt"/>
              <a:buAutoNum type="arabicPeriod"/>
            </a:pPr>
            <a:r>
              <a:rPr lang="en-GB" sz="11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Were the Allies always in agreement about the war and its aftermath?</a:t>
            </a:r>
          </a:p>
        </p:txBody>
      </p:sp>
      <p:sp>
        <p:nvSpPr>
          <p:cNvPr id="8" name="TextBox 7">
            <a:extLst>
              <a:ext uri="{FF2B5EF4-FFF2-40B4-BE49-F238E27FC236}">
                <a16:creationId xmlns:a16="http://schemas.microsoft.com/office/drawing/2014/main" id="{7B01E80D-2A9C-3906-9EC7-57136D349FC9}"/>
              </a:ext>
            </a:extLst>
          </p:cNvPr>
          <p:cNvSpPr txBox="1"/>
          <p:nvPr/>
        </p:nvSpPr>
        <p:spPr>
          <a:xfrm>
            <a:off x="3048443" y="245787"/>
            <a:ext cx="6095114" cy="369332"/>
          </a:xfrm>
          <a:prstGeom prst="rect">
            <a:avLst/>
          </a:prstGeom>
          <a:noFill/>
        </p:spPr>
        <p:txBody>
          <a:bodyPr wrap="square">
            <a:spAutoFit/>
          </a:bodyPr>
          <a:lstStyle/>
          <a:p>
            <a:pPr algn="ctr"/>
            <a:r>
              <a:rPr lang="en-GB" sz="1800" b="1">
                <a:solidFill>
                  <a:srgbClr val="002060"/>
                </a:solidFill>
                <a:latin typeface="Montserrat Alternates" panose="00000500000000000000" pitchFamily="2" charset="0"/>
              </a:rPr>
              <a:t>World War II overview</a:t>
            </a:r>
            <a:endParaRPr lang="en-GB" b="1"/>
          </a:p>
        </p:txBody>
      </p:sp>
    </p:spTree>
    <p:extLst>
      <p:ext uri="{BB962C8B-B14F-4D97-AF65-F5344CB8AC3E}">
        <p14:creationId xmlns:p14="http://schemas.microsoft.com/office/powerpoint/2010/main" val="61651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B9119-7AFA-6C62-A772-5944C7AF3E95}"/>
              </a:ext>
            </a:extLst>
          </p:cNvPr>
          <p:cNvSpPr>
            <a:spLocks noGrp="1"/>
          </p:cNvSpPr>
          <p:nvPr>
            <p:ph type="title"/>
          </p:nvPr>
        </p:nvSpPr>
        <p:spPr/>
        <p:txBody>
          <a:bodyPr/>
          <a:lstStyle/>
          <a:p>
            <a:r>
              <a:rPr lang="en-GB">
                <a:solidFill>
                  <a:srgbClr val="002060"/>
                </a:solidFill>
                <a:latin typeface="Montserrat Alternates" panose="00000500000000000000" pitchFamily="2" charset="0"/>
              </a:rPr>
              <a:t>Churchill’s wartime leadership</a:t>
            </a:r>
          </a:p>
        </p:txBody>
      </p:sp>
      <p:sp>
        <p:nvSpPr>
          <p:cNvPr id="3" name="Content Placeholder 2">
            <a:extLst>
              <a:ext uri="{FF2B5EF4-FFF2-40B4-BE49-F238E27FC236}">
                <a16:creationId xmlns:a16="http://schemas.microsoft.com/office/drawing/2014/main" id="{8F21639E-93E7-54DA-4D00-CD341545404D}"/>
              </a:ext>
            </a:extLst>
          </p:cNvPr>
          <p:cNvSpPr>
            <a:spLocks noGrp="1"/>
          </p:cNvSpPr>
          <p:nvPr>
            <p:ph idx="1"/>
          </p:nvPr>
        </p:nvSpPr>
        <p:spPr>
          <a:xfrm>
            <a:off x="838200" y="1627219"/>
            <a:ext cx="10515600" cy="4351338"/>
          </a:xfrm>
        </p:spPr>
        <p:txBody>
          <a:bodyPr>
            <a:normAutofit/>
          </a:bodyPr>
          <a:lstStyle/>
          <a:p>
            <a:pPr marL="0" indent="0">
              <a:buNone/>
            </a:pPr>
            <a:r>
              <a:rPr lang="en-GB" sz="1800">
                <a:solidFill>
                  <a:srgbClr val="002060"/>
                </a:solidFill>
                <a:latin typeface="Montserrat Alternates" panose="00000500000000000000" pitchFamily="2" charset="0"/>
              </a:rPr>
              <a:t>In groups, look at the information sheet you have been given and complete the relevant section of your handout. </a:t>
            </a:r>
          </a:p>
          <a:p>
            <a:pPr marL="0" indent="0">
              <a:buNone/>
            </a:pPr>
            <a:r>
              <a:rPr lang="en-GB" sz="1800">
                <a:solidFill>
                  <a:srgbClr val="002060"/>
                </a:solidFill>
                <a:latin typeface="Montserrat Alternates" panose="00000500000000000000" pitchFamily="2" charset="0"/>
              </a:rPr>
              <a:t>Consider if/how Churchill’s leadership and Britain’s influence and status changed over the course of the war.</a:t>
            </a:r>
          </a:p>
          <a:p>
            <a:pPr marL="0" indent="0">
              <a:buNone/>
            </a:pPr>
            <a:r>
              <a:rPr lang="en-GB" sz="1800">
                <a:solidFill>
                  <a:srgbClr val="002060"/>
                </a:solidFill>
                <a:latin typeface="Montserrat Alternates" panose="00000500000000000000" pitchFamily="2" charset="0"/>
              </a:rPr>
              <a:t>You will look at one of three factors, then feedback to the group.</a:t>
            </a:r>
          </a:p>
          <a:p>
            <a:r>
              <a:rPr lang="en-GB" sz="1800">
                <a:solidFill>
                  <a:srgbClr val="002060"/>
                </a:solidFill>
                <a:latin typeface="Montserrat Alternates" panose="00000500000000000000" pitchFamily="2" charset="0"/>
              </a:rPr>
              <a:t>The People’s Prime Minister</a:t>
            </a:r>
          </a:p>
          <a:p>
            <a:r>
              <a:rPr lang="en-GB" sz="1800">
                <a:solidFill>
                  <a:srgbClr val="002060"/>
                </a:solidFill>
                <a:latin typeface="Montserrat Alternates" panose="00000500000000000000" pitchFamily="2" charset="0"/>
              </a:rPr>
              <a:t>Military Campaigns</a:t>
            </a:r>
          </a:p>
          <a:p>
            <a:r>
              <a:rPr lang="en-GB" sz="1800">
                <a:solidFill>
                  <a:srgbClr val="002060"/>
                </a:solidFill>
                <a:latin typeface="Montserrat Alternates" panose="00000500000000000000" pitchFamily="2" charset="0"/>
              </a:rPr>
              <a:t>Building Alliances</a:t>
            </a:r>
          </a:p>
          <a:p>
            <a:pPr marL="0" indent="0">
              <a:buNone/>
            </a:pPr>
            <a:endParaRPr lang="en-GB" sz="1800">
              <a:solidFill>
                <a:srgbClr val="002060"/>
              </a:solidFill>
              <a:latin typeface="Montserrat Alternates" panose="00000500000000000000" pitchFamily="2" charset="0"/>
            </a:endParaRPr>
          </a:p>
        </p:txBody>
      </p:sp>
      <p:pic>
        <p:nvPicPr>
          <p:cNvPr id="5" name="Picture 4" descr="A person wearing glasses and sitting at a desk&#10;&#10;Description automatically generated">
            <a:extLst>
              <a:ext uri="{FF2B5EF4-FFF2-40B4-BE49-F238E27FC236}">
                <a16:creationId xmlns:a16="http://schemas.microsoft.com/office/drawing/2014/main" id="{2972ADDF-D94F-D2E1-99CF-9267ECEFC84A}"/>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 r="-3" b="9788"/>
          <a:stretch/>
        </p:blipFill>
        <p:spPr>
          <a:xfrm>
            <a:off x="413924" y="4501756"/>
            <a:ext cx="3424426" cy="2262585"/>
          </a:xfrm>
          <a:prstGeom prst="rect">
            <a:avLst/>
          </a:prstGeom>
          <a:ln>
            <a:noFill/>
          </a:ln>
          <a:effectLst>
            <a:softEdge rad="112500"/>
          </a:effectLst>
        </p:spPr>
      </p:pic>
      <p:pic>
        <p:nvPicPr>
          <p:cNvPr id="7" name="Picture 6" descr="Several men sitting in chairs&#10;&#10;Description automatically generated">
            <a:extLst>
              <a:ext uri="{FF2B5EF4-FFF2-40B4-BE49-F238E27FC236}">
                <a16:creationId xmlns:a16="http://schemas.microsoft.com/office/drawing/2014/main" id="{B1AEFA6B-DC5F-9307-A488-C54C22C3BAFD}"/>
              </a:ext>
            </a:extLst>
          </p:cNvPr>
          <p:cNvPicPr>
            <a:picLocks noChangeAspect="1"/>
          </p:cNvPicPr>
          <p:nvPr/>
        </p:nvPicPr>
        <p:blipFill rotWithShape="1">
          <a:blip r:embed="rId4">
            <a:extLst>
              <a:ext uri="{28A0092B-C50C-407E-A947-70E740481C1C}">
                <a14:useLocalDpi xmlns:a14="http://schemas.microsoft.com/office/drawing/2010/main" val="0"/>
              </a:ext>
            </a:extLst>
          </a:blip>
          <a:srcRect l="6523" t="21658" r="133" b="7078"/>
          <a:stretch/>
        </p:blipFill>
        <p:spPr>
          <a:xfrm>
            <a:off x="7972543" y="4501756"/>
            <a:ext cx="3740229" cy="2262585"/>
          </a:xfrm>
          <a:prstGeom prst="rect">
            <a:avLst/>
          </a:prstGeom>
          <a:ln>
            <a:noFill/>
          </a:ln>
          <a:effectLst>
            <a:softEdge rad="112500"/>
          </a:effectLst>
        </p:spPr>
      </p:pic>
      <p:pic>
        <p:nvPicPr>
          <p:cNvPr id="9" name="Picture 8" descr="A person walking with a group of soldiers&#10;&#10;Description automatically generated">
            <a:extLst>
              <a:ext uri="{FF2B5EF4-FFF2-40B4-BE49-F238E27FC236}">
                <a16:creationId xmlns:a16="http://schemas.microsoft.com/office/drawing/2014/main" id="{4C629CF0-FB85-D839-FB1D-E66888CB9AAA}"/>
              </a:ext>
            </a:extLst>
          </p:cNvPr>
          <p:cNvPicPr>
            <a:picLocks noChangeAspect="1"/>
          </p:cNvPicPr>
          <p:nvPr/>
        </p:nvPicPr>
        <p:blipFill rotWithShape="1">
          <a:blip r:embed="rId5">
            <a:extLst>
              <a:ext uri="{28A0092B-C50C-407E-A947-70E740481C1C}">
                <a14:useLocalDpi xmlns:a14="http://schemas.microsoft.com/office/drawing/2010/main" val="0"/>
              </a:ext>
            </a:extLst>
          </a:blip>
          <a:srcRect t="14574" b="26744"/>
          <a:stretch/>
        </p:blipFill>
        <p:spPr>
          <a:xfrm>
            <a:off x="3947069" y="4501756"/>
            <a:ext cx="3921021" cy="2262585"/>
          </a:xfrm>
          <a:prstGeom prst="rect">
            <a:avLst/>
          </a:prstGeom>
          <a:ln>
            <a:noFill/>
          </a:ln>
          <a:effectLst>
            <a:softEdge rad="112500"/>
          </a:effectLst>
        </p:spPr>
      </p:pic>
      <p:pic>
        <p:nvPicPr>
          <p:cNvPr id="4" name="Picture 3" descr="A red and blue text on a black background&#10;&#10;Description automatically generated">
            <a:extLst>
              <a:ext uri="{FF2B5EF4-FFF2-40B4-BE49-F238E27FC236}">
                <a16:creationId xmlns:a16="http://schemas.microsoft.com/office/drawing/2014/main" id="{884B22C7-FB71-F4BF-0958-EB1C4E460A3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17619" y="382600"/>
            <a:ext cx="1085869" cy="928517"/>
          </a:xfrm>
          <a:prstGeom prst="rect">
            <a:avLst/>
          </a:prstGeom>
        </p:spPr>
      </p:pic>
    </p:spTree>
    <p:extLst>
      <p:ext uri="{BB962C8B-B14F-4D97-AF65-F5344CB8AC3E}">
        <p14:creationId xmlns:p14="http://schemas.microsoft.com/office/powerpoint/2010/main" val="338965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780A68A-02F6-BF21-C2CE-E3A4D3D302A1}"/>
              </a:ext>
            </a:extLst>
          </p:cNvPr>
          <p:cNvSpPr txBox="1"/>
          <p:nvPr/>
        </p:nvSpPr>
        <p:spPr>
          <a:xfrm>
            <a:off x="434124" y="750082"/>
            <a:ext cx="4005893" cy="1015663"/>
          </a:xfrm>
          <a:prstGeom prst="rect">
            <a:avLst/>
          </a:prstGeom>
          <a:noFill/>
          <a:ln>
            <a:solidFill>
              <a:srgbClr val="002060"/>
            </a:solidFill>
          </a:ln>
        </p:spPr>
        <p:txBody>
          <a:bodyPr wrap="square">
            <a:spAutoFit/>
          </a:bodyPr>
          <a:lstStyle/>
          <a:p>
            <a:r>
              <a:rPr lang="en-GB" sz="100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Churchill’s successor as Prime Minister, Clement Atlee said, following Churchill’s death in 1965, ‘</a:t>
            </a:r>
            <a:r>
              <a:rPr lang="en-GB" sz="1000" i="1">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If somebody asked me what exactly Winston did to win the war, I would say “Talk about it”</a:t>
            </a:r>
            <a:r>
              <a:rPr lang="en-GB" sz="100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 </a:t>
            </a:r>
          </a:p>
          <a:p>
            <a:r>
              <a:rPr lang="en-GB" sz="1000">
                <a:solidFill>
                  <a:srgbClr val="002060"/>
                </a:solidFill>
                <a:effectLst/>
                <a:latin typeface="Montserrat Alternates" panose="00000500000000000000" pitchFamily="2" charset="0"/>
                <a:ea typeface="Times New Roman" panose="02020603050405020304" pitchFamily="18" charset="0"/>
                <a:cs typeface="Helvetica" panose="020B0604020202020204" pitchFamily="34" charset="0"/>
              </a:rPr>
              <a:t>Look at the following examples of how Churchill fostered support during the war and add to your note taking sheet. </a:t>
            </a:r>
            <a:endParaRPr lang="en-GB" sz="1100">
              <a:solidFill>
                <a:srgbClr val="002060"/>
              </a:solidFill>
              <a:effectLst/>
              <a:latin typeface="Montserrat Alternates" panose="00000500000000000000"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C1A64165-6D20-281F-3B5C-B1194287915A}"/>
              </a:ext>
            </a:extLst>
          </p:cNvPr>
          <p:cNvSpPr txBox="1"/>
          <p:nvPr/>
        </p:nvSpPr>
        <p:spPr>
          <a:xfrm>
            <a:off x="4513187" y="548725"/>
            <a:ext cx="3519713" cy="3448123"/>
          </a:xfrm>
          <a:prstGeom prst="rect">
            <a:avLst/>
          </a:prstGeom>
          <a:noFill/>
          <a:ln>
            <a:solidFill>
              <a:srgbClr val="002060"/>
            </a:solidFill>
          </a:ln>
        </p:spPr>
        <p:txBody>
          <a:bodyPr wrap="square">
            <a:spAutoFit/>
          </a:bodyPr>
          <a:lstStyle/>
          <a:p>
            <a:pPr>
              <a:lnSpc>
                <a:spcPct val="107000"/>
              </a:lnSpc>
              <a:spcAft>
                <a:spcPts val="800"/>
              </a:spcAft>
            </a:pPr>
            <a:r>
              <a:rPr lang="en-GB" sz="1000" b="1"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(B) First Speech as Prime Minister to the House of Commons</a:t>
            </a:r>
            <a:endParaRPr lang="en-GB" sz="10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r>
              <a:rPr lang="en-GB" sz="1000">
                <a:solidFill>
                  <a:srgbClr val="002060"/>
                </a:solidFill>
                <a:effectLst/>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‘I would say to the House, as I said to those who have joined this Government: "I have nothing to offer but blood, toil, tears and sweat."</a:t>
            </a:r>
            <a:endParaRPr lang="en-GB" sz="1000">
              <a:solidFill>
                <a:srgbClr val="002060"/>
              </a:solidFill>
              <a:effectLst/>
              <a:highlight>
                <a:srgbClr val="FFFFFF"/>
              </a:highlight>
              <a:latin typeface="Montserrat Alternates" panose="00000500000000000000" pitchFamily="2" charset="0"/>
              <a:ea typeface="Times New Roman" panose="02020603050405020304" pitchFamily="18" charset="0"/>
            </a:endParaRPr>
          </a:p>
          <a:p>
            <a:r>
              <a:rPr lang="en-GB" sz="10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We have before us an ordeal of the most grievous kind. We have before us many, many long months of struggle and of suffering. You ask, what is our policy? I can say: It is to wage war, by sea, land and air, with all our might and with all the strength that God can give us; to wage war against a monstrous tyranny, never surpassed in the dark, lamentable catalogue of human crime. That is our policy. You ask, what is our aim? I can answer in one word: It is victory, victory at all costs, victory in spite of all terror, victory, however long and hard the road may be; for without victory, there is no survival… </a:t>
            </a:r>
            <a:r>
              <a:rPr lang="en-GB" sz="1000">
                <a:solidFill>
                  <a:srgbClr val="002060"/>
                </a:solidFill>
                <a:effectLst/>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and I say, "Come then, let us go forward together with our united strength.“’</a:t>
            </a:r>
          </a:p>
          <a:p>
            <a:endParaRPr lang="en-GB" sz="1000">
              <a:solidFill>
                <a:srgbClr val="002060"/>
              </a:solidFill>
              <a:effectLst/>
              <a:highlight>
                <a:srgbClr val="FFFFFF"/>
              </a:highlight>
              <a:latin typeface="Montserrat Alternates" panose="00000500000000000000" pitchFamily="2" charset="0"/>
              <a:ea typeface="Times New Roman" panose="02020603050405020304" pitchFamily="18" charset="0"/>
            </a:endParaRPr>
          </a:p>
          <a:p>
            <a:r>
              <a:rPr lang="en-GB" sz="1000" b="1">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May 13, 1940</a:t>
            </a:r>
            <a:endParaRPr lang="en-GB" sz="100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228D72E-6B2C-5B51-43FF-B2E13DCE1393}"/>
              </a:ext>
            </a:extLst>
          </p:cNvPr>
          <p:cNvSpPr txBox="1"/>
          <p:nvPr/>
        </p:nvSpPr>
        <p:spPr>
          <a:xfrm>
            <a:off x="481640" y="4063848"/>
            <a:ext cx="3276935" cy="2251899"/>
          </a:xfrm>
          <a:prstGeom prst="rect">
            <a:avLst/>
          </a:prstGeom>
          <a:noFill/>
          <a:ln>
            <a:solidFill>
              <a:srgbClr val="002060"/>
            </a:solidFill>
          </a:ln>
        </p:spPr>
        <p:txBody>
          <a:bodyPr wrap="square">
            <a:spAutoFit/>
          </a:bodyPr>
          <a:lstStyle/>
          <a:p>
            <a:pPr>
              <a:lnSpc>
                <a:spcPct val="107000"/>
              </a:lnSpc>
              <a:spcAft>
                <a:spcPts val="800"/>
              </a:spcAft>
            </a:pPr>
            <a:r>
              <a:rPr lang="en-GB" sz="100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(A) We Shall Fight on the Beaches, 1940</a:t>
            </a:r>
            <a:endParaRPr lang="en-GB" sz="10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a:lnSpc>
                <a:spcPct val="107000"/>
              </a:lnSpc>
              <a:spcAft>
                <a:spcPts val="800"/>
              </a:spcAft>
            </a:pPr>
            <a:r>
              <a:rPr lang="en-GB" sz="100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‘We shall go on to the end, we shall fight in France, we shall fight on the seas and oceans, we shall fight with growing confidence and growing strength in the air, we shall defend our Island, whatever the cost may be, we shall fight on the beaches, we shall fight on the landing grounds, we shall fight in the fields and in the streets, we shall fight in the hills; we shall never surrender.’</a:t>
            </a:r>
            <a:endParaRPr lang="en-GB" sz="10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r>
              <a:rPr lang="en-GB" sz="1000" b="1">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Delivered at the House of Commons</a:t>
            </a:r>
            <a:r>
              <a:rPr lang="en-GB" sz="1000" b="1">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a:t>
            </a:r>
            <a:r>
              <a:rPr lang="en-GB" sz="1000" b="1">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 June 4, 1940</a:t>
            </a:r>
            <a:endParaRPr lang="en-GB" sz="100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FA1009DF-12EA-B621-7656-1BB44A7D38C6}"/>
              </a:ext>
            </a:extLst>
          </p:cNvPr>
          <p:cNvSpPr txBox="1"/>
          <p:nvPr/>
        </p:nvSpPr>
        <p:spPr>
          <a:xfrm>
            <a:off x="3858906" y="4059814"/>
            <a:ext cx="2238872" cy="2263953"/>
          </a:xfrm>
          <a:prstGeom prst="rect">
            <a:avLst/>
          </a:prstGeom>
          <a:noFill/>
          <a:ln>
            <a:solidFill>
              <a:srgbClr val="002060"/>
            </a:solidFill>
          </a:ln>
        </p:spPr>
        <p:txBody>
          <a:bodyPr wrap="square">
            <a:spAutoFit/>
          </a:bodyPr>
          <a:lstStyle/>
          <a:p>
            <a:pPr>
              <a:lnSpc>
                <a:spcPct val="107000"/>
              </a:lnSpc>
              <a:spcAft>
                <a:spcPts val="800"/>
              </a:spcAft>
            </a:pPr>
            <a:r>
              <a:rPr lang="en-GB" sz="1000" b="1"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(C) Broadcast following the Nazi invasion of the Soviet Union</a:t>
            </a:r>
          </a:p>
          <a:p>
            <a:pPr>
              <a:lnSpc>
                <a:spcPct val="107000"/>
              </a:lnSpc>
              <a:spcAft>
                <a:spcPts val="800"/>
              </a:spcAft>
            </a:pPr>
            <a:r>
              <a:rPr lang="en-GB" sz="100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‘We have but one aim and one single irrevocable purpose. We are resolved to destroy Hitler and every vestige of the Nazi regime. From this nothing will turn us. Nothing. We will never parley; we will never negotiate with Hitler or any of his gang.’ </a:t>
            </a:r>
          </a:p>
          <a:p>
            <a:pPr>
              <a:lnSpc>
                <a:spcPct val="107000"/>
              </a:lnSpc>
              <a:spcAft>
                <a:spcPts val="800"/>
              </a:spcAft>
            </a:pPr>
            <a:r>
              <a:rPr lang="en-GB" sz="1000" b="1"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London, June 1941</a:t>
            </a:r>
            <a:endParaRPr lang="en-GB" sz="10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pic>
        <p:nvPicPr>
          <p:cNvPr id="17" name="Picture 16" descr="A person wearing glasses and sitting at a desk&#10;&#10;Description automatically generated">
            <a:extLst>
              <a:ext uri="{FF2B5EF4-FFF2-40B4-BE49-F238E27FC236}">
                <a16:creationId xmlns:a16="http://schemas.microsoft.com/office/drawing/2014/main" id="{82551E65-34C5-DF90-228B-B813F377FFFE}"/>
              </a:ext>
            </a:extLst>
          </p:cNvPr>
          <p:cNvPicPr>
            <a:picLocks noChangeAspect="1"/>
          </p:cNvPicPr>
          <p:nvPr/>
        </p:nvPicPr>
        <p:blipFill rotWithShape="1">
          <a:blip r:embed="rId2">
            <a:extLst>
              <a:ext uri="{28A0092B-C50C-407E-A947-70E740481C1C}">
                <a14:useLocalDpi xmlns:a14="http://schemas.microsoft.com/office/drawing/2010/main" val="0"/>
              </a:ext>
            </a:extLst>
          </a:blip>
          <a:srcRect t="9714" b="19240"/>
          <a:stretch/>
        </p:blipFill>
        <p:spPr>
          <a:xfrm>
            <a:off x="481641" y="1873933"/>
            <a:ext cx="3555190" cy="1849984"/>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4" name="Picture 3" descr="A group of people standing in a line&#10;&#10;Description automatically generated">
            <a:extLst>
              <a:ext uri="{FF2B5EF4-FFF2-40B4-BE49-F238E27FC236}">
                <a16:creationId xmlns:a16="http://schemas.microsoft.com/office/drawing/2014/main" id="{217B609B-1A17-D235-4C55-5A7387EDB4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413" y="4106787"/>
            <a:ext cx="1769641" cy="177137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13" name="TextBox 12">
            <a:extLst>
              <a:ext uri="{FF2B5EF4-FFF2-40B4-BE49-F238E27FC236}">
                <a16:creationId xmlns:a16="http://schemas.microsoft.com/office/drawing/2014/main" id="{2029C61E-529D-F1DF-284B-777CE6BEA03D}"/>
              </a:ext>
            </a:extLst>
          </p:cNvPr>
          <p:cNvSpPr txBox="1"/>
          <p:nvPr/>
        </p:nvSpPr>
        <p:spPr>
          <a:xfrm>
            <a:off x="6166550" y="6071518"/>
            <a:ext cx="1866350" cy="252249"/>
          </a:xfrm>
          <a:prstGeom prst="rect">
            <a:avLst/>
          </a:prstGeom>
          <a:noFill/>
          <a:ln>
            <a:solidFill>
              <a:srgbClr val="002060"/>
            </a:solidFill>
          </a:ln>
        </p:spPr>
        <p:txBody>
          <a:bodyPr wrap="square">
            <a:spAutoFit/>
          </a:bodyPr>
          <a:lstStyle/>
          <a:p>
            <a:pPr>
              <a:lnSpc>
                <a:spcPct val="107000"/>
              </a:lnSpc>
              <a:spcAft>
                <a:spcPts val="800"/>
              </a:spcAft>
            </a:pPr>
            <a:r>
              <a:rPr lang="en-GB" sz="500" b="0" i="0">
                <a:solidFill>
                  <a:srgbClr val="002060"/>
                </a:solidFill>
                <a:effectLst/>
                <a:highlight>
                  <a:srgbClr val="FFFFFF"/>
                </a:highlight>
                <a:latin typeface="Montserrat Alternates" panose="00000500000000000000" pitchFamily="2" charset="0"/>
              </a:rPr>
              <a:t>Cheered by workers during a visit to bomb-damaged Plymouth, 2 May 1941.</a:t>
            </a:r>
            <a:endParaRPr lang="en-GB" sz="5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3AA9FBB-CCE3-866C-4896-BDDFA796DEE1}"/>
              </a:ext>
            </a:extLst>
          </p:cNvPr>
          <p:cNvSpPr txBox="1"/>
          <p:nvPr/>
        </p:nvSpPr>
        <p:spPr>
          <a:xfrm>
            <a:off x="8186107" y="548725"/>
            <a:ext cx="3557553" cy="1015663"/>
          </a:xfrm>
          <a:prstGeom prst="rect">
            <a:avLst/>
          </a:prstGeom>
          <a:noFill/>
          <a:ln>
            <a:solidFill>
              <a:srgbClr val="002060"/>
            </a:solidFill>
          </a:ln>
        </p:spPr>
        <p:txBody>
          <a:bodyPr wrap="square">
            <a:spAutoFit/>
          </a:bodyPr>
          <a:lstStyle/>
          <a:p>
            <a:r>
              <a:rPr lang="en-GB" sz="100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As well as being heard by the people, Churchill was keen to be seen. He made visits to towns and cities across the country to show his support for their work, give emphatic and witty morale boosting speeches, and sharing in their grief over bomb damage and lost ones.</a:t>
            </a:r>
          </a:p>
        </p:txBody>
      </p:sp>
      <p:sp>
        <p:nvSpPr>
          <p:cNvPr id="18" name="TextBox 17">
            <a:extLst>
              <a:ext uri="{FF2B5EF4-FFF2-40B4-BE49-F238E27FC236}">
                <a16:creationId xmlns:a16="http://schemas.microsoft.com/office/drawing/2014/main" id="{FC2CDA3A-581F-A21F-8601-233056DE909D}"/>
              </a:ext>
            </a:extLst>
          </p:cNvPr>
          <p:cNvSpPr txBox="1"/>
          <p:nvPr/>
        </p:nvSpPr>
        <p:spPr>
          <a:xfrm>
            <a:off x="1188405" y="3803824"/>
            <a:ext cx="2009552" cy="185435"/>
          </a:xfrm>
          <a:prstGeom prst="rect">
            <a:avLst/>
          </a:prstGeom>
          <a:noFill/>
          <a:ln>
            <a:solidFill>
              <a:srgbClr val="002060"/>
            </a:solidFill>
          </a:ln>
        </p:spPr>
        <p:txBody>
          <a:bodyPr wrap="square">
            <a:spAutoFit/>
          </a:bodyPr>
          <a:lstStyle/>
          <a:p>
            <a:pPr algn="ctr">
              <a:lnSpc>
                <a:spcPct val="107000"/>
              </a:lnSpc>
              <a:spcAft>
                <a:spcPts val="800"/>
              </a:spcAft>
            </a:pPr>
            <a:r>
              <a:rPr lang="en-GB" sz="600" b="0" i="0">
                <a:solidFill>
                  <a:srgbClr val="002060"/>
                </a:solidFill>
                <a:effectLst/>
                <a:highlight>
                  <a:srgbClr val="FFFFFF"/>
                </a:highlight>
                <a:latin typeface="Montserrat Alternates" panose="00000500000000000000" pitchFamily="2" charset="0"/>
              </a:rPr>
              <a:t>Churchill preparing to address the nation</a:t>
            </a:r>
            <a:endParaRPr lang="en-GB" sz="6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9815295-5ADA-F039-9090-91AA78B3DC87}"/>
              </a:ext>
            </a:extLst>
          </p:cNvPr>
          <p:cNvSpPr txBox="1"/>
          <p:nvPr/>
        </p:nvSpPr>
        <p:spPr>
          <a:xfrm>
            <a:off x="8123955" y="1791322"/>
            <a:ext cx="2238872" cy="1996700"/>
          </a:xfrm>
          <a:prstGeom prst="rect">
            <a:avLst/>
          </a:prstGeom>
          <a:noFill/>
          <a:ln>
            <a:solidFill>
              <a:srgbClr val="002060"/>
            </a:solidFill>
          </a:ln>
        </p:spPr>
        <p:txBody>
          <a:bodyPr wrap="square">
            <a:spAutoFit/>
          </a:bodyPr>
          <a:lstStyle/>
          <a:p>
            <a:pPr>
              <a:lnSpc>
                <a:spcPct val="107000"/>
              </a:lnSpc>
              <a:spcAft>
                <a:spcPts val="800"/>
              </a:spcAft>
            </a:pPr>
            <a:r>
              <a:rPr lang="en-GB" sz="1000" b="1"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(D) Public opinion</a:t>
            </a:r>
          </a:p>
          <a:p>
            <a:pPr>
              <a:lnSpc>
                <a:spcPct val="107000"/>
              </a:lnSpc>
              <a:spcAft>
                <a:spcPts val="800"/>
              </a:spcAft>
            </a:pPr>
            <a:r>
              <a:rPr lang="en-GB" sz="1000" kern="100">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Churchill’s personal popularity was clear to see. Opinion polls showed his approval rating (how much of the population thought he was doing a good job) never below 78% during the war and reaching 93% in 1942 and 1943. (making him Britain's most popular Prime Minister ever!). </a:t>
            </a:r>
            <a:endParaRPr lang="en-GB" sz="100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pic>
        <p:nvPicPr>
          <p:cNvPr id="21" name="Picture 20" descr="A person in a suit waving&#10;&#10;Description automatically generated">
            <a:extLst>
              <a:ext uri="{FF2B5EF4-FFF2-40B4-BE49-F238E27FC236}">
                <a16:creationId xmlns:a16="http://schemas.microsoft.com/office/drawing/2014/main" id="{9A8A18AF-0813-54C3-7D32-0615EE010721}"/>
              </a:ext>
            </a:extLst>
          </p:cNvPr>
          <p:cNvPicPr>
            <a:picLocks noChangeAspect="1"/>
          </p:cNvPicPr>
          <p:nvPr/>
        </p:nvPicPr>
        <p:blipFill rotWithShape="1">
          <a:blip r:embed="rId4">
            <a:extLst>
              <a:ext uri="{28A0092B-C50C-407E-A947-70E740481C1C}">
                <a14:useLocalDpi xmlns:a14="http://schemas.microsoft.com/office/drawing/2010/main" val="0"/>
              </a:ext>
            </a:extLst>
          </a:blip>
          <a:srcRect l="6843" r="5850"/>
          <a:stretch/>
        </p:blipFill>
        <p:spPr>
          <a:xfrm>
            <a:off x="10467597" y="1838694"/>
            <a:ext cx="1257293" cy="187025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23" name="TextBox 22">
            <a:extLst>
              <a:ext uri="{FF2B5EF4-FFF2-40B4-BE49-F238E27FC236}">
                <a16:creationId xmlns:a16="http://schemas.microsoft.com/office/drawing/2014/main" id="{265CFE9D-1F83-41BC-3C74-BB94517B026F}"/>
              </a:ext>
            </a:extLst>
          </p:cNvPr>
          <p:cNvSpPr txBox="1"/>
          <p:nvPr/>
        </p:nvSpPr>
        <p:spPr>
          <a:xfrm>
            <a:off x="8123955" y="3983254"/>
            <a:ext cx="3600935" cy="2326021"/>
          </a:xfrm>
          <a:prstGeom prst="rect">
            <a:avLst/>
          </a:prstGeom>
          <a:noFill/>
          <a:ln>
            <a:solidFill>
              <a:srgbClr val="002060"/>
            </a:solidFill>
          </a:ln>
        </p:spPr>
        <p:txBody>
          <a:bodyPr wrap="square">
            <a:spAutoFit/>
          </a:bodyPr>
          <a:lstStyle/>
          <a:p>
            <a:pPr>
              <a:lnSpc>
                <a:spcPct val="107000"/>
              </a:lnSpc>
              <a:spcAft>
                <a:spcPts val="800"/>
              </a:spcAft>
            </a:pPr>
            <a:r>
              <a:rPr lang="en-GB" sz="100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a:t>
            </a:r>
            <a:r>
              <a:rPr lang="en-GB" sz="1000" b="1" kern="180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E) Visiting bomb damaged cities</a:t>
            </a:r>
          </a:p>
          <a:p>
            <a:pPr>
              <a:lnSpc>
                <a:spcPct val="107000"/>
              </a:lnSpc>
              <a:spcAft>
                <a:spcPts val="800"/>
              </a:spcAft>
            </a:pPr>
            <a:r>
              <a:rPr lang="en-GB" sz="1000" kern="180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In 1941 Churchill toured some of the worst bombed cities across the country. His visits included the southern port city of Plymouth, which had suffered large bombing raids attacking strategic targets such as oil depots, but also civilian targets including houses, the Town Hall and Hospital. Despite the destruction and clear up work that had to be done, Churchill was greeted by cheering crowds. Churchill saw the bomb damage across the city as he drove through in an open top car. Speaking to the public, Churchill said ‘Your homes are low, but your hearts are high.’</a:t>
            </a:r>
          </a:p>
        </p:txBody>
      </p:sp>
      <p:sp>
        <p:nvSpPr>
          <p:cNvPr id="15" name="TextBox 14">
            <a:extLst>
              <a:ext uri="{FF2B5EF4-FFF2-40B4-BE49-F238E27FC236}">
                <a16:creationId xmlns:a16="http://schemas.microsoft.com/office/drawing/2014/main" id="{795523A7-33AD-2C41-4937-46825C95DBAF}"/>
              </a:ext>
            </a:extLst>
          </p:cNvPr>
          <p:cNvSpPr txBox="1"/>
          <p:nvPr/>
        </p:nvSpPr>
        <p:spPr>
          <a:xfrm>
            <a:off x="719027" y="349267"/>
            <a:ext cx="6095114" cy="369332"/>
          </a:xfrm>
          <a:prstGeom prst="rect">
            <a:avLst/>
          </a:prstGeom>
          <a:noFill/>
        </p:spPr>
        <p:txBody>
          <a:bodyPr wrap="square">
            <a:spAutoFit/>
          </a:bodyPr>
          <a:lstStyle/>
          <a:p>
            <a:r>
              <a:rPr lang="en-GB" sz="1800" b="1">
                <a:solidFill>
                  <a:srgbClr val="002060"/>
                </a:solidFill>
                <a:latin typeface="Montserrat Alternates" panose="00000500000000000000" pitchFamily="2" charset="0"/>
              </a:rPr>
              <a:t>The People’s Prime Minister</a:t>
            </a:r>
            <a:endParaRPr lang="en-GB" b="1"/>
          </a:p>
        </p:txBody>
      </p:sp>
    </p:spTree>
    <p:extLst>
      <p:ext uri="{BB962C8B-B14F-4D97-AF65-F5344CB8AC3E}">
        <p14:creationId xmlns:p14="http://schemas.microsoft.com/office/powerpoint/2010/main" val="1292842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B780A68A-02F6-BF21-C2CE-E3A4D3D302A1}"/>
              </a:ext>
            </a:extLst>
          </p:cNvPr>
          <p:cNvSpPr txBox="1"/>
          <p:nvPr/>
        </p:nvSpPr>
        <p:spPr>
          <a:xfrm>
            <a:off x="492600" y="750082"/>
            <a:ext cx="4005893" cy="1554272"/>
          </a:xfrm>
          <a:prstGeom prst="rect">
            <a:avLst/>
          </a:prstGeom>
          <a:noFill/>
          <a:ln>
            <a:solidFill>
              <a:srgbClr val="002060"/>
            </a:solidFill>
          </a:ln>
        </p:spPr>
        <p:txBody>
          <a:bodyPr wrap="square">
            <a:spAutoFit/>
          </a:bodyPr>
          <a:lstStyle/>
          <a:p>
            <a:r>
              <a:rPr lang="en-GB" sz="95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It has been said that World War II was won with American money and Soviet blood. But when the war broke out, Britain was the only major power standing against Hitler. How Churchill led the country during this early period and following the Japanese attack on America and Hitler’s subsequent declaration of war, then his invasion of the USSR, when these two superpowers joined the war helps us understand Britain’s changing position in the world. </a:t>
            </a:r>
          </a:p>
          <a:p>
            <a:r>
              <a:rPr lang="en-GB" sz="950">
                <a:solidFill>
                  <a:srgbClr val="002060"/>
                </a:solidFill>
                <a:latin typeface="Montserrat Alternates" panose="00000500000000000000" pitchFamily="2" charset="0"/>
                <a:ea typeface="Times New Roman" panose="02020603050405020304" pitchFamily="18" charset="0"/>
                <a:cs typeface="Helvetica" panose="020B0604020202020204" pitchFamily="34" charset="0"/>
              </a:rPr>
              <a:t>Look at the examples to see how this affected allied strategy and leadership and add to your note taking sheet.</a:t>
            </a:r>
            <a:endParaRPr lang="en-GB" sz="950">
              <a:solidFill>
                <a:srgbClr val="002060"/>
              </a:solidFill>
              <a:effectLst/>
              <a:latin typeface="Montserrat Alternates" panose="00000500000000000000" pitchFamily="2" charset="0"/>
              <a:ea typeface="Times New Roman" panose="02020603050405020304" pitchFamily="18" charset="0"/>
            </a:endParaRPr>
          </a:p>
        </p:txBody>
      </p:sp>
      <p:sp>
        <p:nvSpPr>
          <p:cNvPr id="8" name="TextBox 7">
            <a:extLst>
              <a:ext uri="{FF2B5EF4-FFF2-40B4-BE49-F238E27FC236}">
                <a16:creationId xmlns:a16="http://schemas.microsoft.com/office/drawing/2014/main" id="{C1A64165-6D20-281F-3B5C-B1194287915A}"/>
              </a:ext>
            </a:extLst>
          </p:cNvPr>
          <p:cNvSpPr txBox="1"/>
          <p:nvPr/>
        </p:nvSpPr>
        <p:spPr>
          <a:xfrm>
            <a:off x="4571664" y="548725"/>
            <a:ext cx="3121734" cy="4006225"/>
          </a:xfrm>
          <a:prstGeom prst="rect">
            <a:avLst/>
          </a:prstGeom>
          <a:noFill/>
          <a:ln>
            <a:solidFill>
              <a:srgbClr val="002060"/>
            </a:solidFill>
          </a:ln>
        </p:spPr>
        <p:txBody>
          <a:bodyPr wrap="square">
            <a:spAutoFit/>
          </a:bodyPr>
          <a:lstStyle/>
          <a:p>
            <a:pPr>
              <a:lnSpc>
                <a:spcPct val="107000"/>
              </a:lnSpc>
              <a:spcAft>
                <a:spcPts val="800"/>
              </a:spcAft>
            </a:pPr>
            <a:r>
              <a:rPr lang="en-GB" sz="950" b="1"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rPr>
              <a:t>The North African Front</a:t>
            </a:r>
            <a:endParaRPr lang="en-GB" sz="95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r>
              <a:rPr lang="en-GB" sz="950">
                <a:solidFill>
                  <a:srgbClr val="002060"/>
                </a:solidFill>
                <a:effectLst/>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The North African campaign was fought in the countries of Egypt, Morrocco, Tunisia, Algeria, and Libya. </a:t>
            </a:r>
            <a:r>
              <a:rPr lang="en-GB" sz="9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rPr>
              <a:t>Italian and German troops stood against Allied forces from Britain, India, Australia, New Zealand, South Africa, Poland, Greece, Czechoslovakia and others, with American troops joining the effort in 1942. Between June 1940 and May 1943 both sides launched offensives and counter-offensives until the eventual Allied victory, which forced the Italians out of the war altogether and the Germans out of Africa, turning the tide of the war in the Allies favour.</a:t>
            </a:r>
          </a:p>
          <a:p>
            <a:endParaRPr lang="en-GB" sz="950">
              <a:solidFill>
                <a:srgbClr val="002060"/>
              </a:solidFill>
              <a:highlight>
                <a:srgbClr val="FFFFFF"/>
              </a:highlight>
              <a:latin typeface="Montserrat Alternates" panose="00000500000000000000" pitchFamily="2" charset="0"/>
              <a:ea typeface="Times New Roman" panose="02020603050405020304" pitchFamily="18" charset="0"/>
              <a:cs typeface="Arial" panose="020B0604020202020204" pitchFamily="34" charset="0"/>
            </a:endParaRPr>
          </a:p>
          <a:p>
            <a:r>
              <a:rPr lang="en-GB" sz="95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British command of the Allied forces in Africa </a:t>
            </a:r>
            <a:r>
              <a:rPr lang="en-GB" sz="950" kern="100">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was challenged when America joined the war in December 1941 as U.S. commanders opposed British strategy. However, American President, Roosevelt gave orders to accept the British plan and work with them. When troops arrived in May 1942 the reinforcements were essential in aiding the overall Allied victory. </a:t>
            </a:r>
          </a:p>
          <a:p>
            <a:r>
              <a:rPr lang="en-GB" sz="95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Victory in North Africa gave the allies a secure base from which to launch a counter-invasion against Nazi Germany into Southern Europe. </a:t>
            </a:r>
          </a:p>
        </p:txBody>
      </p:sp>
      <p:sp>
        <p:nvSpPr>
          <p:cNvPr id="9" name="TextBox 8">
            <a:extLst>
              <a:ext uri="{FF2B5EF4-FFF2-40B4-BE49-F238E27FC236}">
                <a16:creationId xmlns:a16="http://schemas.microsoft.com/office/drawing/2014/main" id="{E228D72E-6B2C-5B51-43FF-B2E13DCE1393}"/>
              </a:ext>
            </a:extLst>
          </p:cNvPr>
          <p:cNvSpPr txBox="1"/>
          <p:nvPr/>
        </p:nvSpPr>
        <p:spPr>
          <a:xfrm>
            <a:off x="492600" y="2365704"/>
            <a:ext cx="2172369" cy="3940822"/>
          </a:xfrm>
          <a:prstGeom prst="rect">
            <a:avLst/>
          </a:prstGeom>
          <a:noFill/>
          <a:ln>
            <a:solidFill>
              <a:srgbClr val="002060"/>
            </a:solidFill>
          </a:ln>
        </p:spPr>
        <p:txBody>
          <a:bodyPr wrap="square">
            <a:spAutoFit/>
          </a:bodyPr>
          <a:lstStyle/>
          <a:p>
            <a:pPr>
              <a:lnSpc>
                <a:spcPct val="107000"/>
              </a:lnSpc>
              <a:spcAft>
                <a:spcPts val="800"/>
              </a:spcAft>
            </a:pPr>
            <a:r>
              <a:rPr lang="en-GB" sz="95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The Battle of Britain, 10</a:t>
            </a:r>
            <a:r>
              <a:rPr lang="en-GB" sz="950" b="1" kern="1800" baseline="300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th</a:t>
            </a:r>
            <a:r>
              <a:rPr lang="en-GB" sz="95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 July – 31</a:t>
            </a:r>
            <a:r>
              <a:rPr lang="en-GB" sz="950" b="1" kern="1800" baseline="300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st</a:t>
            </a:r>
            <a:r>
              <a:rPr lang="en-GB" sz="950" b="1" kern="180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 October 1940</a:t>
            </a:r>
            <a:endParaRPr lang="en-GB" sz="95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a:p>
            <a:pPr>
              <a:lnSpc>
                <a:spcPct val="107000"/>
              </a:lnSpc>
              <a:spcAft>
                <a:spcPts val="800"/>
              </a:spcAft>
            </a:pPr>
            <a:r>
              <a:rPr lang="en-GB" sz="95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As the sole major European power standing against Hitler Britain was at risk of invasion. Control of the skies over the English Channel would be essential for German forces to be able to land on British shores. Britain and </a:t>
            </a:r>
            <a:r>
              <a:rPr lang="en-GB" sz="950" kern="100">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her </a:t>
            </a:r>
            <a:r>
              <a:rPr lang="en-GB" sz="95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allies resisted German attacks and defeated their Airforce in fierce aerial fighting, marking the first major defeat of Hitler’s armed forces. </a:t>
            </a:r>
            <a:r>
              <a:rPr lang="en-GB" sz="950" kern="100">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Britain’s strategy worked and Churchill thanked the armed forces stating “never in the field of human conflict has so much been owed by so many to so few” in response to their efforts and the fact that through winning this battle Britain had prevented Hitler from winning the war. </a:t>
            </a:r>
            <a:endParaRPr lang="en-GB" sz="950"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59815295-5ADA-F039-9090-91AA78B3DC87}"/>
              </a:ext>
            </a:extLst>
          </p:cNvPr>
          <p:cNvSpPr txBox="1"/>
          <p:nvPr/>
        </p:nvSpPr>
        <p:spPr>
          <a:xfrm>
            <a:off x="2748936" y="4870138"/>
            <a:ext cx="6051955" cy="1437573"/>
          </a:xfrm>
          <a:prstGeom prst="rect">
            <a:avLst/>
          </a:prstGeom>
          <a:noFill/>
          <a:ln>
            <a:solidFill>
              <a:srgbClr val="002060"/>
            </a:solidFill>
          </a:ln>
        </p:spPr>
        <p:txBody>
          <a:bodyPr wrap="square">
            <a:spAutoFit/>
          </a:bodyPr>
          <a:lstStyle/>
          <a:p>
            <a:pPr>
              <a:lnSpc>
                <a:spcPct val="107000"/>
              </a:lnSpc>
              <a:spcAft>
                <a:spcPts val="800"/>
              </a:spcAft>
            </a:pPr>
            <a:r>
              <a:rPr lang="en-GB" sz="950" b="1" kern="100">
                <a:solidFill>
                  <a:srgbClr val="002060"/>
                </a:solidFill>
                <a:effectLst/>
                <a:highlight>
                  <a:srgbClr val="FFFFFF"/>
                </a:highlight>
                <a:latin typeface="Montserrat Alternates" panose="00000500000000000000" pitchFamily="2" charset="0"/>
                <a:ea typeface="Aptos" panose="020B0004020202020204" pitchFamily="34" charset="0"/>
                <a:cs typeface="Arial" panose="020B0604020202020204" pitchFamily="34" charset="0"/>
              </a:rPr>
              <a:t>The Far East</a:t>
            </a:r>
          </a:p>
          <a:p>
            <a:pPr>
              <a:lnSpc>
                <a:spcPct val="107000"/>
              </a:lnSpc>
              <a:spcAft>
                <a:spcPts val="800"/>
              </a:spcAft>
            </a:pPr>
            <a:r>
              <a:rPr lang="en-GB" sz="950" kern="100">
                <a:solidFill>
                  <a:srgbClr val="002060"/>
                </a:solidFill>
                <a:highlight>
                  <a:srgbClr val="FFFFFF"/>
                </a:highlight>
                <a:latin typeface="Montserrat Alternates" panose="00000500000000000000" pitchFamily="2" charset="0"/>
                <a:ea typeface="Aptos" panose="020B0004020202020204" pitchFamily="34" charset="0"/>
                <a:cs typeface="Arial" panose="020B0604020202020204" pitchFamily="34" charset="0"/>
              </a:rPr>
              <a:t>With Britain’s main military focus on Europe, being stretched so thinly meant its colonies in the far east were under threat from Japanese forces. Singapore was an important colony – Britain’s foremost military base and economic port in the region. It’s fall to Japan in February 1942 was Britain’s largest military surrender ever, devastating Churchill who said who called it ‘the worst disaster… in British history.’ This changed the power balance of the region and damaging Britain’s prestige hugely, demonstrating the inability of Britain to maintain its empire in the long term.</a:t>
            </a:r>
            <a:endParaRPr lang="en-GB" sz="950" kern="100">
              <a:solidFill>
                <a:srgbClr val="002060"/>
              </a:solidFill>
              <a:effectLst/>
              <a:latin typeface="Montserrat Alternates" panose="00000500000000000000" pitchFamily="2" charset="0"/>
              <a:ea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65CFE9D-1F83-41BC-3C74-BB94517B026F}"/>
              </a:ext>
            </a:extLst>
          </p:cNvPr>
          <p:cNvSpPr txBox="1"/>
          <p:nvPr/>
        </p:nvSpPr>
        <p:spPr>
          <a:xfrm>
            <a:off x="7766458" y="548725"/>
            <a:ext cx="3999024" cy="3574055"/>
          </a:xfrm>
          <a:prstGeom prst="rect">
            <a:avLst/>
          </a:prstGeom>
          <a:noFill/>
          <a:ln>
            <a:solidFill>
              <a:srgbClr val="002060"/>
            </a:solidFill>
          </a:ln>
        </p:spPr>
        <p:txBody>
          <a:bodyPr wrap="square">
            <a:spAutoFit/>
          </a:bodyPr>
          <a:lstStyle/>
          <a:p>
            <a:pPr>
              <a:lnSpc>
                <a:spcPct val="107000"/>
              </a:lnSpc>
              <a:spcAft>
                <a:spcPts val="800"/>
              </a:spcAft>
            </a:pPr>
            <a:r>
              <a:rPr lang="en-GB" sz="950" b="1" kern="1800" dirty="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D- Day, 6</a:t>
            </a:r>
            <a:r>
              <a:rPr lang="en-GB" sz="950" b="1" kern="1800" baseline="30000" dirty="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th</a:t>
            </a:r>
            <a:r>
              <a:rPr lang="en-GB" sz="950" b="1" kern="1800" dirty="0">
                <a:solidFill>
                  <a:srgbClr val="002060"/>
                </a:solidFill>
                <a:effectLst/>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 June 1944</a:t>
            </a:r>
            <a:endParaRPr lang="en-GB" sz="950" b="1" kern="1800" dirty="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endParaRPr>
          </a:p>
          <a:p>
            <a:pPr>
              <a:lnSpc>
                <a:spcPct val="107000"/>
              </a:lnSpc>
              <a:spcAft>
                <a:spcPts val="800"/>
              </a:spcAft>
            </a:pPr>
            <a:r>
              <a:rPr lang="en-GB" sz="950" kern="1800" dirty="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The counter-invasion of Western Europe was the largest seaborne invasion in history. It began the process of liberating France and pushing the German forces back to their homeland, and eventual surrender. More than 300,000 soldiers and naval troops were involved in a coordinated attack of artillery, airstrikes and ground forces across five beeches along the Normandy coast of France. 160,000 troops crossed the channel on D-Day itself.  </a:t>
            </a:r>
          </a:p>
          <a:p>
            <a:pPr>
              <a:lnSpc>
                <a:spcPct val="107000"/>
              </a:lnSpc>
              <a:spcAft>
                <a:spcPts val="800"/>
              </a:spcAft>
            </a:pPr>
            <a:r>
              <a:rPr lang="en-GB" sz="950" kern="1800" dirty="0">
                <a:solidFill>
                  <a:srgbClr val="002060"/>
                </a:solidFill>
                <a:highlight>
                  <a:srgbClr val="FFFFFF"/>
                </a:highlight>
                <a:latin typeface="Montserrat Alternates" panose="00000500000000000000" pitchFamily="2" charset="0"/>
                <a:ea typeface="Times New Roman" panose="02020603050405020304" pitchFamily="18" charset="0"/>
                <a:cs typeface="Times New Roman" panose="02020603050405020304" pitchFamily="18" charset="0"/>
              </a:rPr>
              <a:t>As the senior partner in the Western Alliance, American President, Roosevelt put Major General Eisenhower in overall command of the Allied forces, with Britain’s General Montgomery in charge of the land forces involved. Planning of the landings was meticulous and time consuming, taking over a year to be finalised and agreed.  American, British and Canadian troops were dropped behind enemy lines to help secure positions and break German defences. The Normandy landings gave the Allies a foothold on continental Europe for the first time in three years and a platform from which to push the Germans back. Costing the lives of some 10,000 Allied soldiers and 1,000 German troops.</a:t>
            </a:r>
          </a:p>
        </p:txBody>
      </p:sp>
      <p:pic>
        <p:nvPicPr>
          <p:cNvPr id="25" name="Picture 24" descr="A group of men in military uniforms&#10;&#10;Description automatically generated">
            <a:extLst>
              <a:ext uri="{FF2B5EF4-FFF2-40B4-BE49-F238E27FC236}">
                <a16:creationId xmlns:a16="http://schemas.microsoft.com/office/drawing/2014/main" id="{CB70DECB-28B8-7D64-9523-64658E978CB4}"/>
              </a:ext>
            </a:extLst>
          </p:cNvPr>
          <p:cNvPicPr>
            <a:picLocks noChangeAspect="1"/>
          </p:cNvPicPr>
          <p:nvPr/>
        </p:nvPicPr>
        <p:blipFill rotWithShape="1">
          <a:blip r:embed="rId2">
            <a:extLst>
              <a:ext uri="{28A0092B-C50C-407E-A947-70E740481C1C}">
                <a14:useLocalDpi xmlns:a14="http://schemas.microsoft.com/office/drawing/2010/main" val="0"/>
              </a:ext>
            </a:extLst>
          </a:blip>
          <a:srcRect l="4736" t="3471" r="3071" b="10810"/>
          <a:stretch/>
        </p:blipFill>
        <p:spPr>
          <a:xfrm>
            <a:off x="2776465" y="2417442"/>
            <a:ext cx="1705379" cy="2399986"/>
          </a:xfrm>
          <a:prstGeom prst="rect">
            <a:avLst/>
          </a:prstGeom>
          <a:ln w="9525" cap="sq">
            <a:solidFill>
              <a:srgbClr val="002060"/>
            </a:solidFill>
            <a:prstDash val="solid"/>
            <a:miter lim="800000"/>
          </a:ln>
          <a:effectLst>
            <a:outerShdw blurRad="50800" dist="38100" dir="2700000" algn="tl" rotWithShape="0">
              <a:srgbClr val="000000">
                <a:alpha val="43000"/>
              </a:srgbClr>
            </a:outerShdw>
          </a:effectLst>
        </p:spPr>
      </p:pic>
      <p:pic>
        <p:nvPicPr>
          <p:cNvPr id="28" name="Picture 27" descr="A map of the sea&#10;&#10;Description automatically generated">
            <a:extLst>
              <a:ext uri="{FF2B5EF4-FFF2-40B4-BE49-F238E27FC236}">
                <a16:creationId xmlns:a16="http://schemas.microsoft.com/office/drawing/2014/main" id="{857B2493-2533-D9D6-12B1-FFD3DF6CB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4858" y="4256140"/>
            <a:ext cx="2903108" cy="2050386"/>
          </a:xfrm>
          <a:prstGeom prst="rect">
            <a:avLst/>
          </a:prstGeom>
          <a:ln>
            <a:solidFill>
              <a:srgbClr val="002060"/>
            </a:solidFill>
          </a:ln>
        </p:spPr>
      </p:pic>
      <p:pic>
        <p:nvPicPr>
          <p:cNvPr id="30" name="Picture 29" descr="A group of soldiers marching with a flag&#10;&#10;Description automatically generated">
            <a:extLst>
              <a:ext uri="{FF2B5EF4-FFF2-40B4-BE49-F238E27FC236}">
                <a16:creationId xmlns:a16="http://schemas.microsoft.com/office/drawing/2014/main" id="{D44960B9-1482-B8D7-7BC9-F109586009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91153" y="4187147"/>
            <a:ext cx="1009738" cy="607356"/>
          </a:xfrm>
          <a:prstGeom prst="rect">
            <a:avLst/>
          </a:prstGeom>
          <a:ln>
            <a:solidFill>
              <a:srgbClr val="002060"/>
            </a:solidFill>
          </a:ln>
        </p:spPr>
      </p:pic>
      <p:sp>
        <p:nvSpPr>
          <p:cNvPr id="11" name="TextBox 10">
            <a:extLst>
              <a:ext uri="{FF2B5EF4-FFF2-40B4-BE49-F238E27FC236}">
                <a16:creationId xmlns:a16="http://schemas.microsoft.com/office/drawing/2014/main" id="{6CB2D981-055A-E93F-154B-6A1EEF0D75B2}"/>
              </a:ext>
            </a:extLst>
          </p:cNvPr>
          <p:cNvSpPr txBox="1"/>
          <p:nvPr/>
        </p:nvSpPr>
        <p:spPr>
          <a:xfrm>
            <a:off x="926362" y="364802"/>
            <a:ext cx="6095114" cy="369332"/>
          </a:xfrm>
          <a:prstGeom prst="rect">
            <a:avLst/>
          </a:prstGeom>
          <a:noFill/>
        </p:spPr>
        <p:txBody>
          <a:bodyPr wrap="square">
            <a:spAutoFit/>
          </a:bodyPr>
          <a:lstStyle/>
          <a:p>
            <a:r>
              <a:rPr lang="en-GB" sz="1800" b="1">
                <a:solidFill>
                  <a:srgbClr val="002060"/>
                </a:solidFill>
                <a:latin typeface="Montserrat Alternates" panose="00000500000000000000" pitchFamily="2" charset="0"/>
              </a:rPr>
              <a:t>Military Campaigns</a:t>
            </a:r>
            <a:endParaRPr lang="en-GB" b="1"/>
          </a:p>
        </p:txBody>
      </p:sp>
    </p:spTree>
    <p:extLst>
      <p:ext uri="{BB962C8B-B14F-4D97-AF65-F5344CB8AC3E}">
        <p14:creationId xmlns:p14="http://schemas.microsoft.com/office/powerpoint/2010/main" val="4292451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B Ppt Template" id="{243AFFD9-91E3-4858-B715-4C40AEFEA71B}" vid="{53B62B85-ABEA-44F7-86C7-EB62B12EE22C}"/>
    </a:ext>
  </a:extLst>
</a:theme>
</file>

<file path=docProps/app.xml><?xml version="1.0" encoding="utf-8"?>
<Properties xmlns="http://schemas.openxmlformats.org/officeDocument/2006/extended-properties" xmlns:vt="http://schemas.openxmlformats.org/officeDocument/2006/docPropsVTypes">
  <Template>LAB Ppt Template</Template>
  <TotalTime>8</TotalTime>
  <Words>2884</Words>
  <Application>Microsoft Office PowerPoint</Application>
  <PresentationFormat>Widescreen</PresentationFormat>
  <Paragraphs>120</Paragraphs>
  <Slides>13</Slides>
  <Notes>0</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Montserrat Alternates</vt:lpstr>
      <vt:lpstr>Montserrat Alternates regular</vt:lpstr>
      <vt:lpstr>Office Theme</vt:lpstr>
      <vt:lpstr>Starter: The power of words?</vt:lpstr>
      <vt:lpstr>PowerPoint Presentation</vt:lpstr>
      <vt:lpstr>PowerPoint Presentation</vt:lpstr>
      <vt:lpstr>World War II overview</vt:lpstr>
      <vt:lpstr>PowerPoint Presentation</vt:lpstr>
      <vt:lpstr>PowerPoint Presentation</vt:lpstr>
      <vt:lpstr>Churchill’s wartime leadership</vt:lpstr>
      <vt:lpstr>PowerPoint Presentation</vt:lpstr>
      <vt:lpstr>PowerPoint Presentation</vt:lpstr>
      <vt:lpstr>PowerPoint Presentation</vt:lpstr>
      <vt:lpstr>PowerPoint Presentation</vt:lpstr>
      <vt:lpstr>How did World War II change Britain?</vt:lpstr>
      <vt:lpstr>How did Churchill shape Modern Britian in WWII?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 The power of words?</dc:title>
  <dc:creator>ben fuller</dc:creator>
  <cp:lastModifiedBy>Joe Hayman</cp:lastModifiedBy>
  <cp:revision>4</cp:revision>
  <dcterms:created xsi:type="dcterms:W3CDTF">2024-08-09T09:06:13Z</dcterms:created>
  <dcterms:modified xsi:type="dcterms:W3CDTF">2024-11-27T21:50:52Z</dcterms:modified>
  <cp:contentStatus/>
</cp:coreProperties>
</file>