
<file path=[Content_Types].xml><?xml version="1.0" encoding="utf-8"?>
<Types xmlns="http://schemas.openxmlformats.org/package/2006/content-types">
  <Default Extension="5dSbLVO0rC2ZlVYctMeFiAHaEG" ContentType="image/jpeg"/>
  <Default Extension="jpeg" ContentType="image/jpeg"/>
  <Default Extension="jpg" ContentType="image/jpeg"/>
  <Default Extension="jpg&amp;f=1&amp;nofb=1&amp;ipt=6b8d7eb444d93aa32be7d33cb3f9d7835b1d1aa1be5ac2bb38ba214c4694d401" ContentType="image/jpeg"/>
  <Default Extension="jpg&amp;f=1&amp;nofb=1&amp;ipt=9b5a7f9e4107b87811800f732d0c4f7cc7a17d459d90ea0c8ea4b56bb8eca049" ContentType="image/jpeg"/>
  <Default Extension="jpg&amp;f=1&amp;nofb=1&amp;ipt=e0a2d1b0db6ad3143cec64484bb73c1bf02b32b17046ba7443145a4be1467c30" ContentType="image/jpeg"/>
  <Default Extension="jpg&amp;f=1&amp;nofb=1&amp;ipt=f929d62596aceafeccdfc069b94184891f27e2b5f6f219bba554992e4b3040f2" ContentType="image/jpeg"/>
  <Default Extension="NMHhSUqeW2SqAs3a2RjMBQHaK0" ContentType="image/jpeg"/>
  <Default Extension="Ogl92cqHQlTIkzQ67nhzcQHaFd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90" r:id="rId2"/>
    <p:sldId id="278" r:id="rId3"/>
    <p:sldId id="279" r:id="rId4"/>
    <p:sldId id="276" r:id="rId5"/>
    <p:sldId id="277" r:id="rId6"/>
    <p:sldId id="280" r:id="rId7"/>
    <p:sldId id="281" r:id="rId8"/>
    <p:sldId id="283" r:id="rId9"/>
    <p:sldId id="284" r:id="rId10"/>
    <p:sldId id="282" r:id="rId11"/>
    <p:sldId id="288" r:id="rId12"/>
    <p:sldId id="289" r:id="rId13"/>
    <p:sldId id="28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11334B-8D9A-4A4D-988D-2D52731F8A58}" v="2" dt="2026-09-02T22:15:26.2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23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Hayman" userId="3fd73b1bf066bb60" providerId="LiveId" clId="{5B592C29-C29E-46B6-9BF0-C2012D275FE0}"/>
    <pc:docChg chg="custSel modSld">
      <pc:chgData name="Joe Hayman" userId="3fd73b1bf066bb60" providerId="LiveId" clId="{5B592C29-C29E-46B6-9BF0-C2012D275FE0}" dt="2026-09-02T22:15:26.207" v="14"/>
      <pc:docMkLst>
        <pc:docMk/>
      </pc:docMkLst>
      <pc:sldChg chg="modSp mod">
        <pc:chgData name="Joe Hayman" userId="3fd73b1bf066bb60" providerId="LiveId" clId="{5B592C29-C29E-46B6-9BF0-C2012D275FE0}" dt="2026-09-02T21:50:43.713" v="6" actId="20577"/>
        <pc:sldMkLst>
          <pc:docMk/>
          <pc:sldMk cId="3673383650" sldId="278"/>
        </pc:sldMkLst>
        <pc:spChg chg="mod">
          <ac:chgData name="Joe Hayman" userId="3fd73b1bf066bb60" providerId="LiveId" clId="{5B592C29-C29E-46B6-9BF0-C2012D275FE0}" dt="2026-09-02T21:50:43.713" v="6" actId="20577"/>
          <ac:spMkLst>
            <pc:docMk/>
            <pc:sldMk cId="3673383650" sldId="278"/>
            <ac:spMk id="19" creationId="{7E3E82B5-27D9-C3CA-993C-98BC443A4355}"/>
          </ac:spMkLst>
        </pc:spChg>
      </pc:sldChg>
      <pc:sldChg chg="modSp mod">
        <pc:chgData name="Joe Hayman" userId="3fd73b1bf066bb60" providerId="LiveId" clId="{5B592C29-C29E-46B6-9BF0-C2012D275FE0}" dt="2026-09-02T21:51:00.451" v="12" actId="20577"/>
        <pc:sldMkLst>
          <pc:docMk/>
          <pc:sldMk cId="1827546980" sldId="279"/>
        </pc:sldMkLst>
        <pc:spChg chg="mod">
          <ac:chgData name="Joe Hayman" userId="3fd73b1bf066bb60" providerId="LiveId" clId="{5B592C29-C29E-46B6-9BF0-C2012D275FE0}" dt="2026-09-02T21:51:00.451" v="12" actId="20577"/>
          <ac:spMkLst>
            <pc:docMk/>
            <pc:sldMk cId="1827546980" sldId="279"/>
            <ac:spMk id="16" creationId="{48DB2BBE-51ED-3A76-065B-77E5074BBB79}"/>
          </ac:spMkLst>
        </pc:spChg>
      </pc:sldChg>
      <pc:sldChg chg="addSp delSp modSp mod delAnim modAnim">
        <pc:chgData name="Joe Hayman" userId="3fd73b1bf066bb60" providerId="LiveId" clId="{5B592C29-C29E-46B6-9BF0-C2012D275FE0}" dt="2026-09-02T22:15:26.207" v="14"/>
        <pc:sldMkLst>
          <pc:docMk/>
          <pc:sldMk cId="2647491243" sldId="281"/>
        </pc:sldMkLst>
        <pc:picChg chg="add del mod">
          <ac:chgData name="Joe Hayman" userId="3fd73b1bf066bb60" providerId="LiveId" clId="{5B592C29-C29E-46B6-9BF0-C2012D275FE0}" dt="2026-09-02T22:15:06.143" v="13" actId="478"/>
          <ac:picMkLst>
            <pc:docMk/>
            <pc:sldMk cId="2647491243" sldId="281"/>
            <ac:picMk id="2" creationId="{3062547C-B071-880A-60FA-92B782CB9DFE}"/>
          </ac:picMkLst>
        </pc:picChg>
        <pc:picChg chg="add mod">
          <ac:chgData name="Joe Hayman" userId="3fd73b1bf066bb60" providerId="LiveId" clId="{5B592C29-C29E-46B6-9BF0-C2012D275FE0}" dt="2026-09-02T22:15:26.207" v="14"/>
          <ac:picMkLst>
            <pc:docMk/>
            <pc:sldMk cId="2647491243" sldId="281"/>
            <ac:picMk id="4" creationId="{FC12549E-1A57-B74D-524D-47E8EF0033A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2D3F3-929B-4CAE-A875-F433AA6BDF8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3FE26-28BB-43E8-8A6D-AE3D74582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025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Ask for an explanation of what we mean by ‘othering’ and ‘subconscious bias’.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192F43-445C-442D-8928-638076B4E13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94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41F32-CB95-3115-D32A-3046B8F5E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>
                <a:latin typeface="Montserrat Alternate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EF7F0-7554-984D-E425-FBF27DBFD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Montserrat Alternate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3190535-E730-A038-B9A9-20F42E0064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D338279-4B79-4B2C-43CE-EED0F9814C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8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3905-DBD9-40CB-CC17-23676AE6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1446D3-EF50-D274-C033-85598FC12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4837B-410F-82BB-B95F-DAC3B2C21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7714C-74C6-3A99-98DA-B84D14A62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518BC-5ED4-EB44-AE96-6A5E6C57D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E95ED54-96BA-8B59-3CD8-1CF64C5228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69B7F83-E0C9-3787-BD0B-46A4891151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2DE55-E73F-063D-129D-5DE99E5E2E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55A31C-8828-FA3C-976A-84F22F8CA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774C5-FDC5-FFAB-6BA0-3AA118B2F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A6E82-A739-3801-D635-9A8B9BC59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F25E4-6763-86BD-5308-032E489EA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3AE68CB-F4B6-0640-AD4F-799819B10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FD61D44-ECC2-6097-7D5F-6EEA34016B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7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8441-CAF9-CF10-01E1-6D2ABAA61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Montserrat Alternate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11B3E-2F01-85C6-DB33-DC43B40E7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7D51C-D797-3F39-AB0E-9459616A5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F7875-5454-378F-D627-A450BC538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90E6A-FA09-5D4F-6B21-9447C42A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0CC0CDF-8FBD-A964-C033-6C2EEFC183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F5CAD91-D7B4-FD2F-987F-34C1AEE5C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27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39FAB-9DDC-7D0B-0F20-631FF574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4CA4E-CE32-8ABE-95E6-B7C6423E5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23E7A-086E-87DC-9083-F309472C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8AE37-EE85-1A1C-6173-EB40E3CC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B8972-48E5-9E4B-585B-7A1CEB442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B52F170-14BB-EA33-84C0-CA7405CF33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6CAF2B7-FF67-C3FD-EEE2-FC8B4E0E4F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7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6E786-9190-A232-EC22-52CD80B5C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9A656-085A-D4AA-7800-063016EB2E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15614-A4BA-FC2F-54EE-77FF66DE5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48556-12F8-D776-105E-84D019883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7B534-44A2-8969-DF6C-00510F63F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1A0319-E005-E2FA-AE89-E88A0CED9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8E99212-0ED0-C8A4-DBC0-255D1C7BD5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6B9BAD6-932C-62F1-77B3-F4D758BC0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5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FF2B-D353-108C-95DC-C088D2FC5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BA469-FCAB-DBC9-A4D8-A423FCF9E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AB51E-2CC8-39EB-6861-3270F89AF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06BB54-95F6-5A87-E832-C09D9CB7F9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58D8AB-756F-81A9-5F86-9E769051DB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1CEA0D-63FC-01FB-7540-5716CCBA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77A10-D62E-55A1-BEDA-AE2E1CD07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C462D-F0D0-CEAE-7FE6-741656C4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9FC83BA-D29E-5081-B235-B189F6ECE5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A8D6307-E640-8222-F265-276CFA223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8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D9C58-E42E-520E-AC24-D751272E2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315C40-7550-1307-698F-FFC08178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8D4C92-D5A6-F95B-F4E5-E54FCD76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B03C0E-3753-6FE4-36B1-AAA82B8F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2A575D-C7FE-DD88-0D1F-FF8DC35744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B7F3355-3F1C-4FC6-768E-2BD3E13261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413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F4B8FC-DD56-01D4-6CB1-D03A076D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21BED5-0B2A-80E2-227B-A3A6132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9ED96-4D49-580A-19B5-04282266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C5B2A4B-417D-633C-7752-D7C8981581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9DEA6D5-86E2-4B49-8D22-D02B5C149A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B76E1-2A30-775A-D32B-D40ABE898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7B757-7455-E7A8-E3BC-737CBD785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ECB65-A97D-7E0B-C3F0-4E20906A7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27EBE-4DB7-6EBF-207F-C2409B48B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62182-EF84-DE18-9476-463D79350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E26C8C-DEDF-E3B1-3C7F-2BCCEBB7C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2ACFF4D-4E9C-330B-2A4D-C8B455797B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46A1354-EFA1-1EFD-B517-76C79B1D79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72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F13A-668A-2E0F-EB59-68A4B91E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BC0DE1-A42F-B509-659B-F02FE073BA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682582-0A5E-849E-F4A7-3AA1C3DE59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08DB2-2BA7-299F-D9B8-813DB325C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B5A5A-5CBD-4D67-50FC-C0869C571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E97C9-3690-96AC-ECC6-777A041BB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E4DED9F-7580-DE58-9BAE-266E4120F8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562B0C-1525-1161-4A29-19CFDC605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98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51ADE0-F7AF-68F8-C4DC-042DD0A32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C461E-1525-7C92-1C2E-49140E48C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1B7BB-9E92-A815-C4DD-324C9D2460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C547A-4C6B-4E35-3CA9-AE2E26B7F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7551C-AD6D-50A2-DD62-D4AAB3EB7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15799C-D81F-77C5-DD49-B349405C08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A2E28E9-8514-A0A9-A23B-AD4A0DF44C9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24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g&amp;f=1&amp;nofb=1&amp;ipt=6b8d7eb444d93aa32be7d33cb3f9d7835b1d1aa1be5ac2bb38ba214c4694d401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10" Type="http://schemas.openxmlformats.org/officeDocument/2006/relationships/image" Target="../media/image23.jpg&amp;f=1&amp;nofb=1&amp;ipt=f929d62596aceafeccdfc069b94184891f27e2b5f6f219bba554992e4b3040f2"/><Relationship Id="rId4" Type="http://schemas.openxmlformats.org/officeDocument/2006/relationships/image" Target="../media/image17.jp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&amp;f=1&amp;nofb=1&amp;ipt=9b5a7f9e4107b87811800f732d0c4f7cc7a17d459d90ea0c8ea4b56bb8eca049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Ogl92cqHQlTIkzQ67nhzcQHaFd"/><Relationship Id="rId3" Type="http://schemas.openxmlformats.org/officeDocument/2006/relationships/image" Target="../media/image6.jpg"/><Relationship Id="rId7" Type="http://schemas.openxmlformats.org/officeDocument/2006/relationships/image" Target="../media/image10.5dSbLVO0rC2ZlVYctMeFiAHa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NMHhSUqeW2SqAs3a2RjMBQHaK0"/><Relationship Id="rId5" Type="http://schemas.openxmlformats.org/officeDocument/2006/relationships/image" Target="../media/image8.jpg"/><Relationship Id="rId4" Type="http://schemas.openxmlformats.org/officeDocument/2006/relationships/image" Target="../media/image7.jpg&amp;f=1&amp;nofb=1&amp;ipt=e0a2d1b0db6ad3143cec64484bb73c1bf02b32b17046ba7443145a4be1467c30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Vx5VQQv-Us?feature=oembe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BC2ED-069A-CEFB-ADD5-47C7FA54A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E1335D7-38B1-DC7F-98A4-853D2202F3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13232" y="382600"/>
            <a:ext cx="9857232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The Battle of Cable Street: Antisemitism &amp; Extremism in the UK</a:t>
            </a:r>
            <a:endParaRPr lang="en-US" sz="2800" dirty="0"/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5CE347E0-A208-CE5E-27FD-5B2DF27BC0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sz="half" idx="1"/>
          </p:nvPr>
        </p:nvPicPr>
        <p:blipFill>
          <a:blip r:embed="rId2"/>
          <a:srcRect t="10542" b="26476"/>
          <a:stretch>
            <a:fillRect/>
          </a:stretch>
        </p:blipFill>
        <p:spPr>
          <a:xfrm>
            <a:off x="920496" y="1836179"/>
            <a:ext cx="4721352" cy="3964837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B17FBB-42F3-C2F7-ECE2-38A6091EB7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0" y="2500483"/>
            <a:ext cx="5181600" cy="9285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  <a:effectLst/>
              </a:rPr>
              <a:t>Who Were the British Union of Fascists?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  <a:effectLst/>
              </a:rPr>
              <a:t>Why Did They Have Support?</a:t>
            </a:r>
          </a:p>
        </p:txBody>
      </p:sp>
      <p:pic>
        <p:nvPicPr>
          <p:cNvPr id="9" name="Picture 8" descr="A red and blue text on a black background&#10;&#10;Description automatically generated">
            <a:extLst>
              <a:ext uri="{FF2B5EF4-FFF2-40B4-BE49-F238E27FC236}">
                <a16:creationId xmlns:a16="http://schemas.microsoft.com/office/drawing/2014/main" id="{97158DE5-364D-2505-491C-105EF7ADFE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513" y="446372"/>
            <a:ext cx="1085869" cy="9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35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FFD57-E5F4-4009-A19A-176893B85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EAC633-F221-13F3-90EF-7FD5ACC273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85" t="2086" r="1386" b="8862"/>
          <a:stretch>
            <a:fillRect/>
          </a:stretch>
        </p:blipFill>
        <p:spPr>
          <a:xfrm>
            <a:off x="1368949" y="634116"/>
            <a:ext cx="9454101" cy="5589767"/>
          </a:xfrm>
          <a:prstGeom prst="rect">
            <a:avLst/>
          </a:prstGeom>
        </p:spPr>
      </p:pic>
      <p:pic>
        <p:nvPicPr>
          <p:cNvPr id="6" name="Picture 5" descr="THE BRITISH UNION OF FASCISTS, 1932-1940 | Imperial War Museums">
            <a:extLst>
              <a:ext uri="{FF2B5EF4-FFF2-40B4-BE49-F238E27FC236}">
                <a16:creationId xmlns:a16="http://schemas.microsoft.com/office/drawing/2014/main" id="{B4019366-BD7A-433C-7A1F-5649A09A6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247" y="1302028"/>
            <a:ext cx="7463547" cy="51405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FDF03B-9128-44D9-2796-C0968462B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902" y="968072"/>
            <a:ext cx="6309005" cy="51405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68CDED-48CB-65AF-04D5-92E48BCE2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6171" y="1041621"/>
            <a:ext cx="7990177" cy="4494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8774ED-9CE8-6760-1DBF-3BE0D44F3A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468" y="520125"/>
            <a:ext cx="5813773" cy="5813773"/>
          </a:xfrm>
          <a:prstGeom prst="rect">
            <a:avLst/>
          </a:prstGeom>
        </p:spPr>
      </p:pic>
      <p:pic>
        <p:nvPicPr>
          <p:cNvPr id="10" name="Picture 9" descr="Fascist Leader Sir Oswald Mosley">
            <a:extLst>
              <a:ext uri="{FF2B5EF4-FFF2-40B4-BE49-F238E27FC236}">
                <a16:creationId xmlns:a16="http://schemas.microsoft.com/office/drawing/2014/main" id="{A87B29C9-7CA4-57F6-EF78-5FC5B4517A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5536" y="612430"/>
            <a:ext cx="5842672" cy="5851802"/>
          </a:xfrm>
          <a:prstGeom prst="rect">
            <a:avLst/>
          </a:prstGeom>
        </p:spPr>
      </p:pic>
      <p:pic>
        <p:nvPicPr>
          <p:cNvPr id="11" name="Picture 10" descr="British Union Of Fascists 'The Fascist' Journal June 1930 Publication ...">
            <a:extLst>
              <a:ext uri="{FF2B5EF4-FFF2-40B4-BE49-F238E27FC236}">
                <a16:creationId xmlns:a16="http://schemas.microsoft.com/office/drawing/2014/main" id="{54AE9F7A-63A4-94B0-CD9E-9E460F14E8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5491" y="196794"/>
            <a:ext cx="3854907" cy="5140518"/>
          </a:xfrm>
          <a:prstGeom prst="rect">
            <a:avLst/>
          </a:prstGeom>
        </p:spPr>
      </p:pic>
      <p:pic>
        <p:nvPicPr>
          <p:cNvPr id="12" name="Picture 11" descr="1930s British Union Of Fascists BUF Belt &amp; Buckle in General / other">
            <a:extLst>
              <a:ext uri="{FF2B5EF4-FFF2-40B4-BE49-F238E27FC236}">
                <a16:creationId xmlns:a16="http://schemas.microsoft.com/office/drawing/2014/main" id="{A12E1C58-AF63-FF94-8183-DE43AAD92B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0247" y="749409"/>
            <a:ext cx="7591445" cy="4721879"/>
          </a:xfrm>
          <a:prstGeom prst="rect">
            <a:avLst/>
          </a:prstGeom>
        </p:spPr>
      </p:pic>
      <p:pic>
        <p:nvPicPr>
          <p:cNvPr id="13" name="Picture 12" descr="Who was Sir Oswald Mosley? - BBC News">
            <a:extLst>
              <a:ext uri="{FF2B5EF4-FFF2-40B4-BE49-F238E27FC236}">
                <a16:creationId xmlns:a16="http://schemas.microsoft.com/office/drawing/2014/main" id="{0D045B04-033A-CD62-F0CD-A9B962C557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5325" y="856753"/>
            <a:ext cx="9138699" cy="51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8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25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8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3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90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255EC-1123-56EF-A392-35D2E22A5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B458DF9-5782-B232-C512-4628EF018FE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83815" y="770985"/>
            <a:ext cx="5287616" cy="3866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Source Investigation</a:t>
            </a:r>
            <a:endParaRPr lang="en-GB" sz="24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Source A (Primary)</a:t>
            </a:r>
            <a:endParaRPr lang="en-GB" sz="16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"Hurrah for the Blackshirts" (Daily Mail January 15</a:t>
            </a:r>
            <a:r>
              <a:rPr lang="en-GB" sz="1600" b="1" kern="100" baseline="30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</a:t>
            </a:r>
            <a:r>
              <a:rPr lang="en-GB" sz="16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, 1934)</a:t>
            </a:r>
            <a:endParaRPr lang="en-GB" sz="16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16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Questions</a:t>
            </a:r>
            <a:endParaRPr lang="en-GB" sz="16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6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message does this headline send?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6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Why might newspaper support matter?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6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Does this surprise you?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6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Complete Tasks 2 &amp; 3 on your worksheet</a:t>
            </a:r>
          </a:p>
        </p:txBody>
      </p:sp>
      <p:pic>
        <p:nvPicPr>
          <p:cNvPr id="8" name="Picture 7" descr="Contention in the British Press: The Rise of Fascism - The Gale Review">
            <a:extLst>
              <a:ext uri="{FF2B5EF4-FFF2-40B4-BE49-F238E27FC236}">
                <a16:creationId xmlns:a16="http://schemas.microsoft.com/office/drawing/2014/main" id="{DF0DE0E8-95CE-D218-592E-409EB4C760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117" y="524786"/>
            <a:ext cx="4745634" cy="591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00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5FAB0-D65B-1458-9377-48692B64A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1C88C0B-564E-ED8E-AC61-F4AB440E9730}"/>
              </a:ext>
            </a:extLst>
          </p:cNvPr>
          <p:cNvSpPr txBox="1">
            <a:spLocks/>
          </p:cNvSpPr>
          <p:nvPr/>
        </p:nvSpPr>
        <p:spPr>
          <a:xfrm>
            <a:off x="1177590" y="1027016"/>
            <a:ext cx="8588201" cy="3868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Source Investigation</a:t>
            </a:r>
            <a:endParaRPr lang="en-GB" sz="24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Sources B – F (Primary)</a:t>
            </a: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16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Questions</a:t>
            </a: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are the reasons given for joining the BUF?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Why might these sources from ordinary members be</a:t>
            </a: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more useful in explaining why people joined the BUF than a source from Mosley would be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82987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DD58A-94BF-1B15-B4A1-4213F822C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3C040-53B4-23BB-EF74-D8CC20EB5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11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solidFill>
                  <a:srgbClr val="002060"/>
                </a:solidFill>
              </a:rPr>
              <a:t>Why did some people support the British Union of Fascists in 1930s Britain?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8DD20-12D7-1227-A768-E5846056B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816" y="2337689"/>
            <a:ext cx="8305800" cy="2974975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Give:</a:t>
            </a:r>
          </a:p>
          <a:p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One economic reason</a:t>
            </a:r>
          </a:p>
          <a:p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One political reason</a:t>
            </a:r>
          </a:p>
          <a:p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One social reason</a:t>
            </a:r>
          </a:p>
          <a:p>
            <a:endParaRPr lang="en-GB" sz="20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Which factor do you think is the most important? Explain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65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732B06-8624-DA13-CC13-1A633C2D46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56" y="500696"/>
            <a:ext cx="3906059" cy="2441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 h="0"/>
          </a:sp3d>
        </p:spPr>
      </p:pic>
      <p:pic>
        <p:nvPicPr>
          <p:cNvPr id="15" name="Picture 14" descr="'No pasarán. 16 dias. Madrid 1936' | Sala de Bóvedas | Casa de la Panadería | Plaza Mayor de Madrid | Del 03/04 al 01/07/2018">
            <a:extLst>
              <a:ext uri="{FF2B5EF4-FFF2-40B4-BE49-F238E27FC236}">
                <a16:creationId xmlns:a16="http://schemas.microsoft.com/office/drawing/2014/main" id="{CC4506FD-4A03-84BF-0076-CBBDCDCBE5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564" y="1721339"/>
            <a:ext cx="4297680" cy="322326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Picture 16" descr="Battle of Cable Street, 1936, photo gallery | libcom.org">
            <a:extLst>
              <a:ext uri="{FF2B5EF4-FFF2-40B4-BE49-F238E27FC236}">
                <a16:creationId xmlns:a16="http://schemas.microsoft.com/office/drawing/2014/main" id="{A4294315-2D30-68A2-5411-5AB0BF47A9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3175" y="4255069"/>
            <a:ext cx="3023616" cy="1987296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3" name="Picture 12" descr="British fascist leader Sir Oswald Mosley inspects the 'Blackshirts ...">
            <a:extLst>
              <a:ext uri="{FF2B5EF4-FFF2-40B4-BE49-F238E27FC236}">
                <a16:creationId xmlns:a16="http://schemas.microsoft.com/office/drawing/2014/main" id="{6D4F5230-5F5B-9F68-2C06-BE181D51DB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 rot="509888">
            <a:off x="3584085" y="2752443"/>
            <a:ext cx="3511301" cy="2633476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7" name="Picture 6" descr="The Battle of Cable Street: When East End of London Halted a Fascist ...">
            <a:extLst>
              <a:ext uri="{FF2B5EF4-FFF2-40B4-BE49-F238E27FC236}">
                <a16:creationId xmlns:a16="http://schemas.microsoft.com/office/drawing/2014/main" id="{BEEA0BB1-C8E4-2BFA-35AE-8C435C46F8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 rot="227485">
            <a:off x="5134090" y="272855"/>
            <a:ext cx="2207840" cy="322326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9" name="Picture 8" descr="The Ballad Of Johnny Longstaff - theatre production news At The Barrier">
            <a:extLst>
              <a:ext uri="{FF2B5EF4-FFF2-40B4-BE49-F238E27FC236}">
                <a16:creationId xmlns:a16="http://schemas.microsoft.com/office/drawing/2014/main" id="{74D32DA7-513C-A381-380F-006B1F5D75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 rot="20202925">
            <a:off x="7991369" y="932873"/>
            <a:ext cx="3102447" cy="1714102"/>
          </a:xfrm>
          <a:prstGeom prst="rect">
            <a:avLst/>
          </a:prstGeom>
          <a:effectLst>
            <a:outerShdw blurRad="203200" dist="38100" dir="8100000" algn="tr" rotWithShape="0">
              <a:prstClr val="black">
                <a:alpha val="40000"/>
              </a:prstClr>
            </a:outerShdw>
            <a:softEdge rad="38100"/>
          </a:effectLst>
        </p:spPr>
      </p:pic>
      <p:pic>
        <p:nvPicPr>
          <p:cNvPr id="11" name="Picture 10" descr="Battle of Cable Street, 1936, photo gallery | libcom.org">
            <a:extLst>
              <a:ext uri="{FF2B5EF4-FFF2-40B4-BE49-F238E27FC236}">
                <a16:creationId xmlns:a16="http://schemas.microsoft.com/office/drawing/2014/main" id="{13AD29C6-D3FB-0B30-C198-CCCE333FFE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 rot="21194634">
            <a:off x="548940" y="2948525"/>
            <a:ext cx="3044079" cy="224131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5080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3E82B5-27D9-C3CA-993C-98BC443A435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7610" y="5689394"/>
            <a:ext cx="6094674" cy="584775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GB" sz="16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What are your immediate reactions to these images?</a:t>
            </a:r>
          </a:p>
          <a:p>
            <a:pPr algn="l"/>
            <a:r>
              <a:rPr lang="en-GB" sz="16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Are they connected in any way? In what ways?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0CD32C-8BDE-13ED-3FB8-7EB317371F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8235" y="2438695"/>
            <a:ext cx="292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1</a:t>
            </a:r>
            <a:endParaRPr lang="en-GB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76F664-405D-77D1-60DE-553680FE732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69522" y="656637"/>
            <a:ext cx="292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5F5647-AD8B-C22A-8815-965BBD707F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11848" y="4255069"/>
            <a:ext cx="292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4</a:t>
            </a:r>
            <a:endParaRPr lang="en-GB" sz="2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E0366F-B49D-F5F1-8898-729A88F33F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49159" y="685373"/>
            <a:ext cx="292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B390B9-91B0-0BBC-027E-0E5EADE811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37441" y="5099506"/>
            <a:ext cx="292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5</a:t>
            </a:r>
            <a:endParaRPr lang="en-GB" sz="2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A78D1B-5BBF-03FB-E928-531880BFA0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47742" y="4944599"/>
            <a:ext cx="292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6</a:t>
            </a:r>
            <a:endParaRPr lang="en-GB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EDF095-AF31-BDAA-2D94-9807C6EBC42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00965" y="5939332"/>
            <a:ext cx="292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7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673383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48DB2BBE-51ED-3A76-065B-77E5074BBB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494" y="225425"/>
            <a:ext cx="10754802" cy="160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Who were the BUF? Why did they have support?</a:t>
            </a:r>
            <a:endParaRPr lang="en-US" sz="31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</p:txBody>
      </p:sp>
      <p:pic>
        <p:nvPicPr>
          <p:cNvPr id="4" name="Picture 3" descr="Crowd Saluting Fascist Party Leader Sir Oswald Mosley in 1936">
            <a:extLst>
              <a:ext uri="{FF2B5EF4-FFF2-40B4-BE49-F238E27FC236}">
                <a16:creationId xmlns:a16="http://schemas.microsoft.com/office/drawing/2014/main" id="{08995998-04EB-0D82-1972-323559FAC7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8815" r="-2" b="-2"/>
          <a:stretch>
            <a:fillRect/>
          </a:stretch>
        </p:blipFill>
        <p:spPr>
          <a:xfrm>
            <a:off x="5564844" y="1504257"/>
            <a:ext cx="6172200" cy="4873625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284404-C632-1AEE-1ECD-493C294C4E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90494" y="3104457"/>
            <a:ext cx="4776083" cy="13367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US" sz="2400" kern="12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What conditions might make people support extreme political movements?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E1878A-570F-AD51-313A-D929241F6BA8}"/>
              </a:ext>
            </a:extLst>
          </p:cNvPr>
          <p:cNvSpPr txBox="1"/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2754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11D46-1D6B-72F8-C9CA-2EB3B788B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  <a:latin typeface="Montserrat Alternates regular" panose="00000500000000000000" pitchFamily="2" charset="0"/>
              </a:rPr>
              <a:t>Challenging Histories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C5BE5-8526-58FF-7289-D0BA54646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864"/>
            <a:ext cx="10515600" cy="475805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buNone/>
            </a:pPr>
            <a:r>
              <a:rPr lang="en-GB" sz="2400" kern="100" dirty="0">
                <a:solidFill>
                  <a:srgbClr val="002060"/>
                </a:solidFill>
                <a:effectLst/>
                <a:latin typeface="Montserrat Alternates regular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Guiding principles for good historical learning:</a:t>
            </a:r>
          </a:p>
          <a:p>
            <a:pPr marL="742950" lvl="1" indent="-285750" rtl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900" kern="100" dirty="0">
                <a:solidFill>
                  <a:srgbClr val="002060"/>
                </a:solidFill>
                <a:effectLst/>
                <a:latin typeface="Montserrat Alternates regula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 be conscious that we each have a unique perspective based on our own circumstances, but that nobody has more, or less, importance in this class.</a:t>
            </a:r>
          </a:p>
          <a:p>
            <a:pPr marL="742950" lvl="1" indent="-28575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900" kern="100" dirty="0">
                <a:solidFill>
                  <a:srgbClr val="002060"/>
                </a:solidFill>
                <a:effectLst/>
                <a:latin typeface="Montserrat Alternates regula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 let the facts inform you and lead your learning, rather than finding facts to support a prior viewpoint.</a:t>
            </a:r>
          </a:p>
          <a:p>
            <a:pPr marL="742950" lvl="1" indent="-28575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900" kern="100" dirty="0">
                <a:solidFill>
                  <a:srgbClr val="002060"/>
                </a:solidFill>
                <a:effectLst/>
                <a:latin typeface="Montserrat Alternates regula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Avoid the use of terms like ‘we’ to refer to historical figures and peoples – as historians it is necessary to be impartial, so language is important.</a:t>
            </a:r>
          </a:p>
          <a:p>
            <a:pPr marL="1143000" lvl="2" indent="-2286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GB" sz="1900" kern="100" dirty="0">
                <a:solidFill>
                  <a:srgbClr val="002060"/>
                </a:solidFill>
                <a:effectLst/>
                <a:latin typeface="Montserrat Alternates regula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i.e. refer to ‘the British’ rather than ‘we’. This helps to separate ourselves from the study and avoids unintentional othering or subconscious bias.</a:t>
            </a:r>
          </a:p>
          <a:p>
            <a:pPr marL="742950" lvl="1" indent="-28575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900" kern="100" dirty="0">
                <a:solidFill>
                  <a:srgbClr val="002060"/>
                </a:solidFill>
                <a:effectLst/>
                <a:latin typeface="Montserrat Alternates regula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Accept that interpretations and feelings about what we study can and will differ. This is ok! </a:t>
            </a:r>
          </a:p>
          <a:p>
            <a:pPr marL="742950" lvl="1" indent="-28575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900" kern="100" dirty="0">
                <a:solidFill>
                  <a:srgbClr val="002060"/>
                </a:solidFill>
                <a:effectLst/>
                <a:latin typeface="Montserrat Alternates regula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Discussion should be based on the facts. Use evidence to support your points to avoid making unfair or inaccurate assertions.</a:t>
            </a: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007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0658682-2CAC-F81D-FF8C-28DB77D4B486}"/>
              </a:ext>
            </a:extLst>
          </p:cNvPr>
          <p:cNvSpPr txBox="1">
            <a:spLocks/>
          </p:cNvSpPr>
          <p:nvPr/>
        </p:nvSpPr>
        <p:spPr>
          <a:xfrm>
            <a:off x="832087" y="1923690"/>
            <a:ext cx="10508775" cy="459140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Montserrat Alternates" panose="00000500000000000000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  <a:t>To make the class respectful, fair,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Calibri"/>
                <a:cs typeface="Calibri"/>
              </a:rPr>
              <a:t>inclusive, 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  <a:t>kind and supportive, we will: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</a:b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 regular" panose="00000500000000000000" pitchFamily="2" charset="0"/>
              <a:ea typeface="+mj-lt"/>
              <a:cs typeface="+mj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  <a:t>Listen to one another without interrupting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  <a:t>Ensure that everyone in the class has a chance to have their say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highlight>
                <a:srgbClr val="FFFF00"/>
              </a:highlight>
              <a:uLnTx/>
              <a:uFillTx/>
              <a:latin typeface="Montserrat Alternates regular" panose="00000500000000000000" pitchFamily="2" charset="0"/>
              <a:ea typeface="+mj-lt"/>
              <a:cs typeface="+mj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  <a:t>Avoid using language which might hurt other people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  <a:t>Ask questions and give our views, knowing that others won’t judge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</a:b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</a:b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</a:b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lt"/>
                <a:cs typeface="+mj-lt"/>
              </a:rPr>
            </a:b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 regular" panose="00000500000000000000" pitchFamily="2" charset="0"/>
              <a:ea typeface="+mj-lt"/>
              <a:cs typeface="+mj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DAA4B60-0EB6-48E2-310B-4EA93366A53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13587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 regular" panose="00000500000000000000" pitchFamily="2" charset="0"/>
                <a:ea typeface="+mj-ea"/>
                <a:cs typeface="+mj-cs"/>
              </a:rPr>
              <a:t>A shared space for learning</a:t>
            </a:r>
          </a:p>
        </p:txBody>
      </p:sp>
    </p:spTree>
    <p:extLst>
      <p:ext uri="{BB962C8B-B14F-4D97-AF65-F5344CB8AC3E}">
        <p14:creationId xmlns:p14="http://schemas.microsoft.com/office/powerpoint/2010/main" val="3666457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6A82D-AEC3-9749-44AB-226AAC620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C07BCCE-D25F-AAF9-0A3F-B629F0435C05}"/>
              </a:ext>
            </a:extLst>
          </p:cNvPr>
          <p:cNvSpPr txBox="1"/>
          <p:nvPr/>
        </p:nvSpPr>
        <p:spPr>
          <a:xfrm>
            <a:off x="914400" y="802974"/>
            <a:ext cx="10630894" cy="5406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Classroom Expectations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1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We are studying racism, antisemitism and fascism</a:t>
            </a:r>
            <a:r>
              <a:rPr lang="en-GB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and t</a:t>
            </a: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hese can be controversial topics. 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Nobody is expected to defend discriminatory views.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We study historical beliefs to understand the past.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Challenge ideas respectfully.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erminology: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Fascism - Extreme political system with strong authoritarian control.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Antisemitism - Prejudice, hostility, or discrimination against Jewish people.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Democracy - Government where people choose their leaders.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Propaganda - Information used to influence people's beliefs.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Extremism - Holding or promoting extreme political views.</a:t>
            </a:r>
          </a:p>
        </p:txBody>
      </p:sp>
    </p:spTree>
    <p:extLst>
      <p:ext uri="{BB962C8B-B14F-4D97-AF65-F5344CB8AC3E}">
        <p14:creationId xmlns:p14="http://schemas.microsoft.com/office/powerpoint/2010/main" val="330198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3AC9B-C953-A151-E675-D8079C116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612A3-06A7-28FF-B5BF-FE24675E2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5422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GB" dirty="0"/>
              <a:t>EMBEDDED VIDEO (5 minutes)</a:t>
            </a:r>
          </a:p>
        </p:txBody>
      </p:sp>
      <p:pic>
        <p:nvPicPr>
          <p:cNvPr id="4" name="Online Media 3" title="Cable Street Lesson 1 FINAL">
            <a:hlinkClick r:id="" action="ppaction://media"/>
            <a:extLst>
              <a:ext uri="{FF2B5EF4-FFF2-40B4-BE49-F238E27FC236}">
                <a16:creationId xmlns:a16="http://schemas.microsoft.com/office/drawing/2014/main" id="{FC12549E-1A57-B74D-524D-47E8EF0033A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16000" y="558800"/>
            <a:ext cx="101600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9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DC00F-76FD-CB1B-8FA0-7AD216AFA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9D28CC0-AF0E-33DA-4A38-136C4593944F}"/>
              </a:ext>
            </a:extLst>
          </p:cNvPr>
          <p:cNvSpPr txBox="1"/>
          <p:nvPr/>
        </p:nvSpPr>
        <p:spPr>
          <a:xfrm>
            <a:off x="1345757" y="891533"/>
            <a:ext cx="8889559" cy="4958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2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Think-Pair-Share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28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Question: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How might unemployment and poverty affect people's political choices?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18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Think individually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Discuss with partner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Share with class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Complete Task 1 on your worksheet</a:t>
            </a: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805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8CC87-5FE3-6696-805B-9967EB256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642E42-B1F4-D117-FE80-74A7869667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179" y="602311"/>
            <a:ext cx="7821642" cy="56533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762FC5-5985-13CE-A45B-47A57D135B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3712" y="2194273"/>
            <a:ext cx="1811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Fascist Governments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F15393-73C3-C1B4-978F-C169AE28858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185179" y="2517438"/>
            <a:ext cx="4096351" cy="241665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89AE236-6472-1192-3C93-2F955DBEBE3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177228" y="2509487"/>
            <a:ext cx="4430306" cy="1833676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4263D89-C571-4D98-3F5D-A6AA0036C5E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201081" y="2509487"/>
            <a:ext cx="1591691" cy="2238293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3391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AB Ppt Template" id="{B1014D2B-510F-429C-88F0-C95B9E87CC41}" vid="{C052BF8C-D5EA-4ED4-A09B-5931243412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3380</TotalTime>
  <Words>573</Words>
  <Application>Microsoft Office PowerPoint</Application>
  <PresentationFormat>Widescreen</PresentationFormat>
  <Paragraphs>77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Montserrat Alternates</vt:lpstr>
      <vt:lpstr>Montserrat Alternates regular</vt:lpstr>
      <vt:lpstr>Symbol</vt:lpstr>
      <vt:lpstr>1_Office Theme</vt:lpstr>
      <vt:lpstr>The Battle of Cable Street: Antisemitism &amp; Extremism in the UK</vt:lpstr>
      <vt:lpstr>PowerPoint Presentation</vt:lpstr>
      <vt:lpstr>Who were the BUF? Why did they have support?</vt:lpstr>
      <vt:lpstr>Challenging Histories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did some people support the British Union of Fascists in 1930s Britain?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Jackson</dc:creator>
  <cp:lastModifiedBy>Joe Hayman</cp:lastModifiedBy>
  <cp:revision>2</cp:revision>
  <dcterms:created xsi:type="dcterms:W3CDTF">2026-08-05T13:19:03Z</dcterms:created>
  <dcterms:modified xsi:type="dcterms:W3CDTF">2026-09-02T22:15:36Z</dcterms:modified>
</cp:coreProperties>
</file>