
<file path=[Content_Types].xml><?xml version="1.0" encoding="utf-8"?>
<Types xmlns="http://schemas.openxmlformats.org/package/2006/content-types">
  <Default Extension="AizZK7YJZ1YCGjOSqsX4bAHaJr" ContentType="image/jpeg"/>
  <Default Extension="jpeg" ContentType="image/jpeg"/>
  <Default Extension="jpg" ContentType="image/jpeg"/>
  <Default Extension="png" ContentType="image/png"/>
  <Default Extension="QG1creLIDdsBYXWShlioAwHaFj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90" r:id="rId2"/>
    <p:sldId id="283" r:id="rId3"/>
    <p:sldId id="281" r:id="rId4"/>
    <p:sldId id="289" r:id="rId5"/>
    <p:sldId id="285" r:id="rId6"/>
    <p:sldId id="305" r:id="rId7"/>
    <p:sldId id="293" r:id="rId8"/>
    <p:sldId id="304" r:id="rId9"/>
    <p:sldId id="30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8021B7-8A12-48D3-9BB3-7566859CACE6}" v="2" dt="2026-09-02T22:27:30.3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447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outlineViewPr>
    <p:cViewPr>
      <p:scale>
        <a:sx n="33" d="100"/>
        <a:sy n="33" d="100"/>
      </p:scale>
      <p:origin x="0" y="-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23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Hayman" userId="3fd73b1bf066bb60" providerId="LiveId" clId="{5B592C29-C29E-46B6-9BF0-C2012D275FE0}"/>
    <pc:docChg chg="custSel modSld">
      <pc:chgData name="Joe Hayman" userId="3fd73b1bf066bb60" providerId="LiveId" clId="{5B592C29-C29E-46B6-9BF0-C2012D275FE0}" dt="2026-09-02T22:27:30.305" v="8"/>
      <pc:docMkLst>
        <pc:docMk/>
      </pc:docMkLst>
      <pc:sldChg chg="addSp delSp modSp mod delAnim modAnim">
        <pc:chgData name="Joe Hayman" userId="3fd73b1bf066bb60" providerId="LiveId" clId="{5B592C29-C29E-46B6-9BF0-C2012D275FE0}" dt="2026-09-02T22:27:30.305" v="8"/>
        <pc:sldMkLst>
          <pc:docMk/>
          <pc:sldMk cId="2647491243" sldId="281"/>
        </pc:sldMkLst>
        <pc:picChg chg="add del mod">
          <ac:chgData name="Joe Hayman" userId="3fd73b1bf066bb60" providerId="LiveId" clId="{5B592C29-C29E-46B6-9BF0-C2012D275FE0}" dt="2026-09-02T22:27:08.199" v="7" actId="478"/>
          <ac:picMkLst>
            <pc:docMk/>
            <pc:sldMk cId="2647491243" sldId="281"/>
            <ac:picMk id="2" creationId="{645EF104-34D2-2C06-7073-CD0981B8BA91}"/>
          </ac:picMkLst>
        </pc:picChg>
        <pc:picChg chg="add mod">
          <ac:chgData name="Joe Hayman" userId="3fd73b1bf066bb60" providerId="LiveId" clId="{5B592C29-C29E-46B6-9BF0-C2012D275FE0}" dt="2026-09-02T22:27:30.305" v="8"/>
          <ac:picMkLst>
            <pc:docMk/>
            <pc:sldMk cId="2647491243" sldId="281"/>
            <ac:picMk id="4" creationId="{E70271DA-7B5C-D929-230C-68C639F6284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2D3F3-929B-4CAE-A875-F433AA6BDF8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3FE26-28BB-43E8-8A6D-AE3D745824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025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41F32-CB95-3115-D32A-3046B8F5E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aseline="0">
                <a:latin typeface="Montserrat Alternate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3EF7F0-7554-984D-E425-FBF27DBFD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Montserrat Alternate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3190535-E730-A038-B9A9-20F42E0064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D338279-4B79-4B2C-43CE-EED0F9814C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88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3905-DBD9-40CB-CC17-23676AE6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1446D3-EF50-D274-C033-85598FC12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4837B-410F-82BB-B95F-DAC3B2C21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7714C-74C6-3A99-98DA-B84D14A62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518BC-5ED4-EB44-AE96-6A5E6C57D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E95ED54-96BA-8B59-3CD8-1CF64C5228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69B7F83-E0C9-3787-BD0B-46A4891151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2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2DE55-E73F-063D-129D-5DE99E5E2E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55A31C-8828-FA3C-976A-84F22F8CAE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774C5-FDC5-FFAB-6BA0-3AA118B2F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A6E82-A739-3801-D635-9A8B9BC59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F25E4-6763-86BD-5308-032E489EA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3AE68CB-F4B6-0640-AD4F-799819B10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FD61D44-ECC2-6097-7D5F-6EEA34016B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7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D8441-CAF9-CF10-01E1-6D2ABAA61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Montserrat Alternate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11B3E-2F01-85C6-DB33-DC43B40E7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7D51C-D797-3F39-AB0E-9459616A5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F7875-5454-378F-D627-A450BC538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90E6A-FA09-5D4F-6B21-9447C42A4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0CC0CDF-8FBD-A964-C033-6C2EEFC183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F5CAD91-D7B4-FD2F-987F-34C1AEE5C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127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39FAB-9DDC-7D0B-0F20-631FF574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4CA4E-CE32-8ABE-95E6-B7C6423E5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23E7A-086E-87DC-9083-F309472C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8AE37-EE85-1A1C-6173-EB40E3CC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B8972-48E5-9E4B-585B-7A1CEB442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B52F170-14BB-EA33-84C0-CA7405CF33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6CAF2B7-FF67-C3FD-EEE2-FC8B4E0E4F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7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6E786-9190-A232-EC22-52CD80B5C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9A656-085A-D4AA-7800-063016EB2E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15614-A4BA-FC2F-54EE-77FF66DE5B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548556-12F8-D776-105E-84D019883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7B534-44A2-8969-DF6C-00510F63F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1A0319-E005-E2FA-AE89-E88A0CED9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8E99212-0ED0-C8A4-DBC0-255D1C7BD5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6B9BAD6-932C-62F1-77B3-F4D758BC0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58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8FF2B-D353-108C-95DC-C088D2FC5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BA469-FCAB-DBC9-A4D8-A423FCF9E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AB51E-2CC8-39EB-6861-3270F89AF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06BB54-95F6-5A87-E832-C09D9CB7F9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58D8AB-756F-81A9-5F86-9E769051DB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1CEA0D-63FC-01FB-7540-5716CCBAB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77A10-D62E-55A1-BEDA-AE2E1CD07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8C462D-F0D0-CEAE-7FE6-741656C4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9FC83BA-D29E-5081-B235-B189F6ECE5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A8D6307-E640-8222-F265-276CFA2234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08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D9C58-E42E-520E-AC24-D751272E2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315C40-7550-1307-698F-FFC08178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8D4C92-D5A6-F95B-F4E5-E54FCD767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B03C0E-3753-6FE4-36B1-AAA82B8F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2A575D-C7FE-DD88-0D1F-FF8DC35744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B7F3355-3F1C-4FC6-768E-2BD3E13261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413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F4B8FC-DD56-01D4-6CB1-D03A076DF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21BED5-0B2A-80E2-227B-A3A6132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9ED96-4D49-580A-19B5-04282266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C5B2A4B-417D-633C-7752-D7C8981581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9DEA6D5-86E2-4B49-8D22-D02B5C149A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B76E1-2A30-775A-D32B-D40ABE898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7B757-7455-E7A8-E3BC-737CBD785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ECB65-A97D-7E0B-C3F0-4E20906A7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27EBE-4DB7-6EBF-207F-C2409B48B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62182-EF84-DE18-9476-463D79350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E26C8C-DEDF-E3B1-3C7F-2BCCEBB7C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2ACFF4D-4E9C-330B-2A4D-C8B455797B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46A1354-EFA1-1EFD-B517-76C79B1D79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7FDC007-5A60-BD81-0B2E-BBBFF35D3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013956"/>
            <a:ext cx="12192000" cy="1996444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D05AF36-EEC4-1784-063F-E11392C92C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35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172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2F13A-668A-2E0F-EB59-68A4B91E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BC0DE1-A42F-B509-659B-F02FE073BA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682582-0A5E-849E-F4A7-3AA1C3DE59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08DB2-2BA7-299F-D9B8-813DB325C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AB5A5A-5CBD-4D67-50FC-C0869C571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E97C9-3690-96AC-ECC6-777A041BB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E4DED9F-7580-DE58-9BAE-266E4120F8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E562B0C-1525-1161-4A29-19CFDC605E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98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51ADE0-F7AF-68F8-C4DC-042DD0A32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C461E-1525-7C92-1C2E-49140E48C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1B7BB-9E92-A815-C4DD-324C9D2460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1B3EED-6CF4-423B-9896-F1CA2226F30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C547A-4C6B-4E35-3CA9-AE2E26B7FE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7551C-AD6D-50A2-DD62-D4AAB3EB75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1C0094-73A8-49DF-AA07-A60DF3C57D8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E15799C-D81F-77C5-DD49-B349405C08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1556"/>
            <a:ext cx="12192000" cy="199644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A2E28E9-8514-A0A9-A23B-AD4A0DF44C9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7"/>
            <a:ext cx="12192000" cy="19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24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QG1creLIDdsBYXWShlioAwHaFj"/><Relationship Id="rId2" Type="http://schemas.openxmlformats.org/officeDocument/2006/relationships/image" Target="../media/image5.AizZK7YJZ1YCGjOSqsX4bAHaJr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4iywl3ZwzQ?feature=oembe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BC2ED-069A-CEFB-ADD5-47C7FA54A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E1335D7-38B1-DC7F-98A4-853D2202F3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713232" y="382600"/>
            <a:ext cx="9857232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The Battle of Cable Street: Antisemitism &amp; Extremism in the UK</a:t>
            </a:r>
            <a:endParaRPr lang="en-US" sz="2800" dirty="0"/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5CE347E0-A208-CE5E-27FD-5B2DF27BC0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sz="half" idx="1"/>
          </p:nvPr>
        </p:nvPicPr>
        <p:blipFill>
          <a:blip r:embed="rId2"/>
          <a:srcRect t="10542" b="26476"/>
          <a:stretch>
            <a:fillRect/>
          </a:stretch>
        </p:blipFill>
        <p:spPr>
          <a:xfrm>
            <a:off x="920496" y="1836179"/>
            <a:ext cx="4721352" cy="3964837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B17FBB-42F3-C2F7-ECE2-38A6091EB733}"/>
              </a:ext>
            </a:extLst>
          </p:cNvPr>
          <p:cNvSpPr txBox="1">
            <a:spLocks/>
          </p:cNvSpPr>
          <p:nvPr/>
        </p:nvSpPr>
        <p:spPr>
          <a:xfrm>
            <a:off x="6096000" y="2500483"/>
            <a:ext cx="5324856" cy="928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GB" sz="20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</a:rPr>
              <a:t>Why did the British Union of Fascists choose to march through the East End?</a:t>
            </a:r>
          </a:p>
          <a:p>
            <a:pPr>
              <a:lnSpc>
                <a:spcPct val="150000"/>
              </a:lnSpc>
              <a:spcBef>
                <a:spcPts val="1000"/>
              </a:spcBef>
              <a:spcAft>
                <a:spcPts val="800"/>
              </a:spcAft>
            </a:pPr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W</a:t>
            </a:r>
            <a:r>
              <a:rPr lang="en-GB" sz="200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</a:rPr>
              <a:t>hy did people disagree so strongly about how to respond?</a:t>
            </a:r>
            <a:endParaRPr lang="en-US" sz="2000" dirty="0">
              <a:solidFill>
                <a:srgbClr val="002060"/>
              </a:solidFill>
              <a:effectLst/>
              <a:latin typeface="Montserrat Alternates" panose="00000500000000000000" pitchFamily="2" charset="0"/>
            </a:endParaRPr>
          </a:p>
        </p:txBody>
      </p:sp>
      <p:pic>
        <p:nvPicPr>
          <p:cNvPr id="9" name="Picture 8" descr="A red and blue text on a black background&#10;&#10;Description automatically generated">
            <a:extLst>
              <a:ext uri="{FF2B5EF4-FFF2-40B4-BE49-F238E27FC236}">
                <a16:creationId xmlns:a16="http://schemas.microsoft.com/office/drawing/2014/main" id="{97158DE5-364D-2505-491C-105EF7ADFE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513" y="446372"/>
            <a:ext cx="1085869" cy="92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35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DC00F-76FD-CB1B-8FA0-7AD216AFA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9A24DE-0D9D-9849-B4E0-55008481481B}"/>
              </a:ext>
            </a:extLst>
          </p:cNvPr>
          <p:cNvSpPr txBox="1"/>
          <p:nvPr/>
        </p:nvSpPr>
        <p:spPr>
          <a:xfrm>
            <a:off x="1056289" y="1458310"/>
            <a:ext cx="8144861" cy="3713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en-GB" sz="2400" b="1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What Do You Remember?</a:t>
            </a:r>
          </a:p>
          <a:p>
            <a:pPr>
              <a:spcAft>
                <a:spcPts val="800"/>
              </a:spcAft>
              <a:buNone/>
            </a:pP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000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Who founded the BUF?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000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Why did people</a:t>
            </a:r>
            <a:r>
              <a:rPr lang="en-GB" sz="2000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 support the BUF?</a:t>
            </a: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n-GB" sz="2000" kern="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000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What was fascism?</a:t>
            </a: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n-GB" sz="2000" kern="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000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Why was East London important to the BUF?</a:t>
            </a: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Oswald Mosley Wallpapers - Top Free Oswald Mosley Backgrounds ...">
            <a:extLst>
              <a:ext uri="{FF2B5EF4-FFF2-40B4-BE49-F238E27FC236}">
                <a16:creationId xmlns:a16="http://schemas.microsoft.com/office/drawing/2014/main" id="{7FD8B7D0-9406-2FD5-7552-0F88BEFB6C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444" y="575310"/>
            <a:ext cx="1884129" cy="2460498"/>
          </a:xfrm>
          <a:prstGeom prst="rect">
            <a:avLst/>
          </a:prstGeom>
        </p:spPr>
      </p:pic>
      <p:pic>
        <p:nvPicPr>
          <p:cNvPr id="4" name="Picture 3" descr="38 Fantastic Photos Capture Street Scenes of London During the 1930s ...">
            <a:extLst>
              <a:ext uri="{FF2B5EF4-FFF2-40B4-BE49-F238E27FC236}">
                <a16:creationId xmlns:a16="http://schemas.microsoft.com/office/drawing/2014/main" id="{06623A5A-E1D5-136F-A978-4D45A23138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554" y="3509144"/>
            <a:ext cx="3209157" cy="240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05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3AC9B-C953-A151-E675-D8079C116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612A3-06A7-28FF-B5BF-FE24675E2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5422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GB" dirty="0"/>
              <a:t>EMBEDDED VIDEO (5 minutes)</a:t>
            </a:r>
          </a:p>
        </p:txBody>
      </p:sp>
      <p:pic>
        <p:nvPicPr>
          <p:cNvPr id="4" name="Online Media 3" title="Cable Street Lesson 2 Film FINAL">
            <a:hlinkClick r:id="" action="ppaction://media"/>
            <a:extLst>
              <a:ext uri="{FF2B5EF4-FFF2-40B4-BE49-F238E27FC236}">
                <a16:creationId xmlns:a16="http://schemas.microsoft.com/office/drawing/2014/main" id="{E70271DA-7B5C-D929-230C-68C639F6284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16000" y="558800"/>
            <a:ext cx="101600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9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8118B-B7B3-1A66-34BB-4A4CA3B15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109810-FBFC-DB71-5269-EE0F73FEF475}"/>
              </a:ext>
            </a:extLst>
          </p:cNvPr>
          <p:cNvSpPr txBox="1">
            <a:spLocks/>
          </p:cNvSpPr>
          <p:nvPr/>
        </p:nvSpPr>
        <p:spPr>
          <a:xfrm>
            <a:off x="811924" y="917777"/>
            <a:ext cx="9120352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en-GB" sz="2400" b="1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Source Analysis</a:t>
            </a:r>
            <a:endParaRPr lang="en-GB" sz="24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GB" sz="2400" b="1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Sources A &amp; B: BUF March Announcement</a:t>
            </a:r>
          </a:p>
          <a:p>
            <a:pPr>
              <a:spcAft>
                <a:spcPts val="800"/>
              </a:spcAft>
              <a:buNone/>
            </a:pP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GB" sz="2000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Questions:</a:t>
            </a: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Where was the march due to begin?</a:t>
            </a:r>
          </a:p>
          <a:p>
            <a:pPr marL="342900" lvl="0" indent="-342900">
              <a:buFont typeface="+mj-lt"/>
              <a:buAutoNum type="arabicPeriod"/>
            </a:pPr>
            <a:endParaRPr lang="en-GB" sz="20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Which areas would it pass through?</a:t>
            </a:r>
          </a:p>
          <a:p>
            <a:pPr marL="342900" lvl="0" indent="-342900">
              <a:buFont typeface="+mj-lt"/>
              <a:buAutoNum type="arabicPeriod"/>
            </a:pPr>
            <a:endParaRPr lang="en-GB" sz="2000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The BUF was founded in Chelsea (West London) and its headquarters was in Westminster (Central London). Is there anything in these sources which suggest why the march was planned for </a:t>
            </a:r>
            <a:r>
              <a:rPr lang="en-GB" sz="2000" i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East</a:t>
            </a:r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 London?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739A4D-51E7-D3B0-FBA0-09DBD83B21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894" y="626726"/>
            <a:ext cx="2338552" cy="37668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ACB02FD-5246-0C5A-4E77-915465807F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033326" y="3172125"/>
            <a:ext cx="1692000" cy="657225"/>
          </a:xfrm>
          <a:prstGeom prst="ellips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CDA63E2-D86E-612B-5BD7-86CEE103CEBE}"/>
              </a:ext>
            </a:extLst>
          </p:cNvPr>
          <p:cNvCxnSpPr>
            <a:cxnSpLocks noGrp="1" noRot="1" noMove="1" noResize="1" noEditPoints="1" noAdjustHandles="1" noChangeArrowheads="1" noChangeShapeType="1"/>
            <a:endCxn id="4" idx="2"/>
          </p:cNvCxnSpPr>
          <p:nvPr/>
        </p:nvCxnSpPr>
        <p:spPr>
          <a:xfrm flipV="1">
            <a:off x="5994654" y="3500738"/>
            <a:ext cx="3038672" cy="324421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67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50610-A0B0-373E-6B38-88BF235B0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69D2AA-37D5-187F-D93E-87A25CD7F2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377" y="692658"/>
            <a:ext cx="4106245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31F2B4-4298-ABBF-A616-5904E73274A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14355" y="1122249"/>
            <a:ext cx="6094476" cy="1973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Source Investigation</a:t>
            </a:r>
            <a:endParaRPr kumimoji="0" lang="en-GB" sz="24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Source C (Primary)</a:t>
            </a:r>
            <a:endParaRPr kumimoji="0" lang="en-GB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Petition organised by the Jewish People’s Council against the BUF march, signed by 100,000 East Londoners in two days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E7CD88F-7599-53A8-83D3-DE5504B80D5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737360" y="2267712"/>
            <a:ext cx="7040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DF9DAC4-1D37-7F78-3273-9CD83118FE8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2442591" y="1010412"/>
            <a:ext cx="2879131" cy="1257300"/>
          </a:xfrm>
          <a:prstGeom prst="straightConnector1">
            <a:avLst/>
          </a:prstGeom>
          <a:ln w="25400"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B4C6DFF-4BBC-B5F1-8154-4D41357D80EF}"/>
              </a:ext>
            </a:extLst>
          </p:cNvPr>
          <p:cNvSpPr txBox="1">
            <a:spLocks/>
          </p:cNvSpPr>
          <p:nvPr/>
        </p:nvSpPr>
        <p:spPr>
          <a:xfrm>
            <a:off x="5293147" y="641080"/>
            <a:ext cx="2505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“grave concern”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73F814A-DDAC-4BAC-14BA-70111ACC06E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737360" y="2267712"/>
            <a:ext cx="7040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ight Brace 32">
            <a:extLst>
              <a:ext uri="{FF2B5EF4-FFF2-40B4-BE49-F238E27FC236}">
                <a16:creationId xmlns:a16="http://schemas.microsoft.com/office/drawing/2014/main" id="{A049E38E-58D5-9FAB-3E74-B103CDEA6F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425696" y="2478024"/>
            <a:ext cx="164592" cy="374904"/>
          </a:xfrm>
          <a:prstGeom prst="rightBrace">
            <a:avLst/>
          </a:prstGeom>
          <a:ln w="25400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0C9E03C-D3A2-2486-00BE-E0F88B2B164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589027" y="2664215"/>
            <a:ext cx="1506973" cy="583482"/>
          </a:xfrm>
          <a:prstGeom prst="straightConnector1">
            <a:avLst/>
          </a:prstGeom>
          <a:ln w="25400"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0387520-719C-5C44-A760-9B2DDDF564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08191" y="3110770"/>
            <a:ext cx="52062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+mn-ea"/>
                <a:cs typeface="+mn-cs"/>
              </a:rPr>
              <a:t>“The avowed object of the Fascist movement in Great Britain is the incitement of malice and hatred against sections of the population.”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502178-DA53-AE5C-10A4-38E831F47C64}"/>
              </a:ext>
            </a:extLst>
          </p:cNvPr>
          <p:cNvSpPr txBox="1">
            <a:spLocks/>
          </p:cNvSpPr>
          <p:nvPr/>
        </p:nvSpPr>
        <p:spPr>
          <a:xfrm>
            <a:off x="5073690" y="4325746"/>
            <a:ext cx="6094476" cy="2164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Questions</a:t>
            </a:r>
            <a:endParaRPr kumimoji="0" lang="en-GB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  <a:defRPr/>
            </a:pPr>
            <a:r>
              <a:rPr kumimoji="0" lang="en-GB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Who produced this source?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  <a:defRPr/>
            </a:pPr>
            <a:r>
              <a:rPr kumimoji="0" lang="en-GB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Why was it written?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  <a:defRPr/>
            </a:pPr>
            <a:r>
              <a:rPr kumimoji="0" lang="en-GB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concerns did local people have?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  <a:defRPr/>
            </a:pPr>
            <a:r>
              <a:rPr kumimoji="0" lang="en-GB" b="0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Alternates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What does this source tell us about support for the BUF?</a:t>
            </a:r>
          </a:p>
        </p:txBody>
      </p:sp>
    </p:spTree>
    <p:extLst>
      <p:ext uri="{BB962C8B-B14F-4D97-AF65-F5344CB8AC3E}">
        <p14:creationId xmlns:p14="http://schemas.microsoft.com/office/powerpoint/2010/main" val="190832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 animBg="1"/>
      <p:bldP spid="37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3FBD1-180F-E34D-8EF5-D06ADF3B1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CCF83-9D13-168D-F443-8E54059CD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5422"/>
            <a:ext cx="10515600" cy="4351338"/>
          </a:xfrm>
        </p:spPr>
        <p:txBody>
          <a:bodyPr anchor="t"/>
          <a:lstStyle/>
          <a:p>
            <a:pPr marL="0" indent="0" algn="ctr">
              <a:buNone/>
            </a:pPr>
            <a:r>
              <a:rPr lang="en-GB" b="1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Everyone Agreed the BUF Were Dangerous... Right?</a:t>
            </a:r>
            <a:endParaRPr lang="en-GB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What were the different responses? </a:t>
            </a:r>
          </a:p>
          <a:p>
            <a:pPr marL="0" indent="0" algn="ctr">
              <a:buNone/>
            </a:pPr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Although most people and organisations opposed the British Union of Fascists there was considerable disagreement over what should be done.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solidFill>
                  <a:srgbClr val="002060"/>
                </a:solidFill>
                <a:latin typeface="Montserrat Alternates" panose="00000500000000000000" pitchFamily="2" charset="0"/>
              </a:rPr>
              <a:t>As we talk through the following slides, you may wish to add notes to the table on Task 3 of your worksheet. You will add more using Sources D – G.</a:t>
            </a: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  <a:latin typeface="Montserrat Alternate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933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142ED-6EA1-7853-E82D-9787C8B24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5C97F6-EB26-3EB9-1011-92443982494E}"/>
              </a:ext>
            </a:extLst>
          </p:cNvPr>
          <p:cNvSpPr txBox="1"/>
          <p:nvPr/>
        </p:nvSpPr>
        <p:spPr>
          <a:xfrm>
            <a:off x="693682" y="897419"/>
            <a:ext cx="10720552" cy="4624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spcAft>
                <a:spcPts val="800"/>
              </a:spcAft>
              <a:buNone/>
            </a:pPr>
            <a:r>
              <a:rPr lang="en-GB" b="1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Everyone Agreed the BUF Were Dangerous... Right?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People often assume everyone opposed the BUF in the same way</a:t>
            </a: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, but</a:t>
            </a: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 responses varied significantly.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endParaRPr lang="en-GB" sz="16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Board of Deputies of British Jews</a:t>
            </a: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GB" sz="1600" kern="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GB" sz="1600" kern="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Segoe UI" panose="020B0502040204020203" pitchFamily="34" charset="0"/>
              </a:rPr>
              <a:t>Labour Party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6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6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6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Independent Labour Party (ILP)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GB" sz="1600" kern="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9D2D3D-0D1E-A43A-68F9-B53B3B3ACD1A}"/>
              </a:ext>
            </a:extLst>
          </p:cNvPr>
          <p:cNvSpPr txBox="1"/>
          <p:nvPr/>
        </p:nvSpPr>
        <p:spPr>
          <a:xfrm>
            <a:off x="6947338" y="2414752"/>
            <a:ext cx="4256690" cy="851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F99678-7306-1B0C-C1E1-46A19BF2F71F}"/>
              </a:ext>
            </a:extLst>
          </p:cNvPr>
          <p:cNvSpPr txBox="1"/>
          <p:nvPr/>
        </p:nvSpPr>
        <p:spPr>
          <a:xfrm>
            <a:off x="7099738" y="2567152"/>
            <a:ext cx="4256690" cy="851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450257-73B3-98B5-2B17-72F3D3D4FC78}"/>
              </a:ext>
            </a:extLst>
          </p:cNvPr>
          <p:cNvSpPr txBox="1"/>
          <p:nvPr/>
        </p:nvSpPr>
        <p:spPr>
          <a:xfrm>
            <a:off x="7252138" y="2719552"/>
            <a:ext cx="4256690" cy="851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E2D356-7647-506E-F72D-B0292E41199C}"/>
              </a:ext>
            </a:extLst>
          </p:cNvPr>
          <p:cNvSpPr txBox="1"/>
          <p:nvPr/>
        </p:nvSpPr>
        <p:spPr>
          <a:xfrm>
            <a:off x="7231119" y="2022769"/>
            <a:ext cx="4256690" cy="851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37A418-E65C-318A-3DE8-AE16FE93FDB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93742" y="2296169"/>
            <a:ext cx="61091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Believed Jews should stay away from direct confrontation. Feared violence. Wanted legal solutions.</a:t>
            </a:r>
            <a:endParaRPr lang="en-GB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BB9BD32-C9B9-A552-E4A7-EC888ECFF77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714100" y="2761843"/>
            <a:ext cx="1087821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7417190-BB02-88A4-B434-61FBE01F5DB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49213" y="3229677"/>
            <a:ext cx="7883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Opposed fascism and antisemitism. Discouraged participation in direct confrontation. Preferred political campaigning and democratic methods. Believed large street clashes could help Mosley gain attention.</a:t>
            </a:r>
            <a:endParaRPr lang="en-GB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D544F7-4A07-6A5E-8A64-0DA83C38DE2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25721" y="4496675"/>
            <a:ext cx="62513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Strongly opposed fascism. More willing than the Labour Party to support direct anti-fascist action. Many members joined demonstrations and local campaigns against the BUF. Believed fascism had to be actively resisted.</a:t>
            </a:r>
            <a:endParaRPr lang="en-GB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3CEB1A4A-6790-6A29-B486-6FCD4A10B79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406909" y="3823940"/>
            <a:ext cx="1087821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FB61BAE-5A2C-461A-3630-5CAEE1126992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601704" y="5220359"/>
            <a:ext cx="1087821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02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10C09-DBE8-F4D1-6536-AD94D5E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B2B3D4-0957-8CBC-2A42-FCC2535D8B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3682" y="897419"/>
            <a:ext cx="10720552" cy="49834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  <a:spcAft>
                <a:spcPts val="800"/>
              </a:spcAft>
              <a:buNone/>
            </a:pPr>
            <a:r>
              <a:rPr lang="en-GB" b="1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Everyone Agreed the BUF Were Dangerous... Right?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People often assume everyone opposed the BUF in the same way</a:t>
            </a: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, but</a:t>
            </a: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 responses varied significantly.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endParaRPr lang="en-GB" sz="16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Communist Party </a:t>
            </a: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								                       </a:t>
            </a: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(&amp; Young Communist League)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kern="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Segoe UI" panose="020B0502040204020203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GB" kern="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Segoe UI" panose="020B0502040204020203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Segoe UI" panose="020B0502040204020203" pitchFamily="34" charset="0"/>
              </a:rPr>
              <a:t>Home Office &amp; </a:t>
            </a: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Aptos" panose="020B0004020202020204" pitchFamily="34" charset="0"/>
                <a:cs typeface="Segoe UI" panose="020B0502040204020203" pitchFamily="34" charset="0"/>
              </a:rPr>
              <a:t>Home Secretary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kern="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Segoe UI" panose="020B0502040204020203" pitchFamily="34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kern="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Segoe UI" panose="020B0502040204020203" pitchFamily="34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Aptos" panose="020B0004020202020204" pitchFamily="34" charset="0"/>
                <a:cs typeface="Segoe UI" panose="020B0502040204020203" pitchFamily="34" charset="0"/>
              </a:rPr>
              <a:t>Metropolitan Police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ABBBF5-9449-6EBC-1A80-E85502F6AFFE}"/>
              </a:ext>
            </a:extLst>
          </p:cNvPr>
          <p:cNvSpPr txBox="1"/>
          <p:nvPr/>
        </p:nvSpPr>
        <p:spPr>
          <a:xfrm>
            <a:off x="6947338" y="2414752"/>
            <a:ext cx="4256690" cy="851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22DBEA-9BC3-A64C-0A5E-3890F6C1ACAF}"/>
              </a:ext>
            </a:extLst>
          </p:cNvPr>
          <p:cNvSpPr txBox="1"/>
          <p:nvPr/>
        </p:nvSpPr>
        <p:spPr>
          <a:xfrm>
            <a:off x="7099738" y="2567152"/>
            <a:ext cx="4256690" cy="851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FD3819-190E-61F0-C0D9-ADF5A3D35202}"/>
              </a:ext>
            </a:extLst>
          </p:cNvPr>
          <p:cNvSpPr txBox="1"/>
          <p:nvPr/>
        </p:nvSpPr>
        <p:spPr>
          <a:xfrm>
            <a:off x="7231119" y="2022769"/>
            <a:ext cx="4256690" cy="851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2951201-4AA6-E80F-2121-F31E8216D19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741577" y="2805882"/>
            <a:ext cx="1087821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41A7FF4-0FA7-0680-8279-F8C1BFAA73B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89665" y="5211409"/>
            <a:ext cx="7388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Had to maintain order and protect the BUF's legal right to march. Clashed repeatedly with anti-fascist protesters. Saw their role as enforcing the law rather than taking sides.</a:t>
            </a:r>
            <a:endParaRPr lang="en-GB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D6842D-2FCC-7FA1-DA87-AB5A9C2936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22376" y="2202341"/>
            <a:ext cx="6505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Advocated mass mobilisation against the BUF. Organised demonstrations, leafleting, protests and the opposition at Cable Street. Argued that fascism should be confronted directly in the streets.</a:t>
            </a:r>
            <a:endParaRPr lang="en-GB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8E89BA-2A4F-EE96-6934-F8A58DFFCAC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54209" y="3707521"/>
            <a:ext cx="68039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en-GB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Primary concern was maintaining public order and to avoid major disturbances and political violence. Refused demands to ban Mosley's march. Preferred policing and legal regulation rather than supporting either side.</a:t>
            </a:r>
            <a:endParaRPr lang="en-GB" kern="100" dirty="0">
              <a:solidFill>
                <a:srgbClr val="002060"/>
              </a:solidFill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AF4FF7E3-2DBE-86B5-EDD9-E8AADE737F9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653756" y="4307686"/>
            <a:ext cx="1087821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943D954-D24C-5E0E-EE08-815827DCDD9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197666" y="5669072"/>
            <a:ext cx="1087821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80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97334-13D9-AC65-636F-530AE4B69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730786-DD86-5449-982E-A3D1963BE2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49294" y="572192"/>
            <a:ext cx="4297680" cy="5241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en-GB" sz="2000" b="1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Plenary: Diamond </a:t>
            </a:r>
            <a:r>
              <a:rPr lang="en-GB" sz="2000" b="1" kern="0" dirty="0">
                <a:solidFill>
                  <a:srgbClr val="002060"/>
                </a:solidFill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9</a:t>
            </a:r>
            <a:endParaRPr lang="en-GB" sz="20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endParaRPr lang="en-GB" sz="800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Antisemitism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East End poverty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BUF publicity strategy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Fear of violence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Government decisions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Press coverage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Jewish community concerns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Anti-fascist organising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kern="0" dirty="0">
                <a:solidFill>
                  <a:srgbClr val="002060"/>
                </a:solidFill>
                <a:effectLst/>
                <a:latin typeface="Montserrat Alternates" panose="00000500000000000000" pitchFamily="2" charset="0"/>
                <a:ea typeface="Times New Roman" panose="02020603050405020304" pitchFamily="18" charset="0"/>
                <a:cs typeface="Segoe UI" panose="020B0502040204020203" pitchFamily="34" charset="0"/>
              </a:rPr>
              <a:t>Location of the route</a:t>
            </a:r>
            <a:endParaRPr lang="en-GB" kern="100" dirty="0">
              <a:solidFill>
                <a:srgbClr val="002060"/>
              </a:solidFill>
              <a:effectLst/>
              <a:latin typeface="Montserrat Alternates" panose="00000500000000000000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4299B0-4D06-F488-74B6-1601CC6225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36080" y="1951993"/>
            <a:ext cx="4297680" cy="2954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002060"/>
                </a:solidFill>
                <a:latin typeface="Montserrat Alternates" panose="00000500000000000000" pitchFamily="2" charset="0"/>
              </a:rPr>
              <a:t>Task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rgbClr val="002060"/>
                </a:solidFill>
                <a:latin typeface="Montserrat Alternates" panose="00000500000000000000" pitchFamily="2" charset="0"/>
              </a:rPr>
              <a:t>Rank the reasons the march became controversial, placing them in a diamond shape, with the most important reason at the top, down to the least important at the bottom. </a:t>
            </a:r>
          </a:p>
        </p:txBody>
      </p:sp>
    </p:spTree>
    <p:extLst>
      <p:ext uri="{BB962C8B-B14F-4D97-AF65-F5344CB8AC3E}">
        <p14:creationId xmlns:p14="http://schemas.microsoft.com/office/powerpoint/2010/main" val="78039431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AB Ppt Template" id="{B1014D2B-510F-429C-88F0-C95B9E87CC41}" vid="{C052BF8C-D5EA-4ED4-A09B-5931243412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5488</TotalTime>
  <Words>617</Words>
  <Application>Microsoft Office PowerPoint</Application>
  <PresentationFormat>Widescreen</PresentationFormat>
  <Paragraphs>82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Montserrat Alternates</vt:lpstr>
      <vt:lpstr>Symbol</vt:lpstr>
      <vt:lpstr>1_Office Theme</vt:lpstr>
      <vt:lpstr>The Battle of Cable Street: Antisemitism &amp; Extremism in the UK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Jackson</dc:creator>
  <cp:lastModifiedBy>Joe Hayman</cp:lastModifiedBy>
  <cp:revision>4</cp:revision>
  <dcterms:created xsi:type="dcterms:W3CDTF">2026-08-05T13:19:03Z</dcterms:created>
  <dcterms:modified xsi:type="dcterms:W3CDTF">2026-09-02T22:27:37Z</dcterms:modified>
</cp:coreProperties>
</file>