
<file path=[Content_Types].xml><?xml version="1.0" encoding="utf-8"?>
<Types xmlns="http://schemas.openxmlformats.org/package/2006/content-types">
  <Default Extension="jpeg" ContentType="image/jpeg"/>
  <Default Extension="jpg" ContentType="image/jpeg"/>
  <Default Extension="mp3" ContentType="audio/m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7" r:id="rId2"/>
    <p:sldId id="258" r:id="rId3"/>
    <p:sldId id="259" r:id="rId4"/>
    <p:sldId id="260" r:id="rId5"/>
    <p:sldId id="261" r:id="rId6"/>
    <p:sldId id="262" r:id="rId7"/>
    <p:sldId id="263" r:id="rId8"/>
    <p:sldId id="264" r:id="rId9"/>
    <p:sldId id="265" r:id="rId10"/>
    <p:sldId id="373" r:id="rId11"/>
    <p:sldId id="267" r:id="rId12"/>
    <p:sldId id="268" r:id="rId13"/>
    <p:sldId id="361" r:id="rId14"/>
    <p:sldId id="364" r:id="rId15"/>
    <p:sldId id="365" r:id="rId16"/>
    <p:sldId id="366" r:id="rId17"/>
    <p:sldId id="367" r:id="rId18"/>
    <p:sldId id="369" r:id="rId19"/>
    <p:sldId id="368" r:id="rId20"/>
    <p:sldId id="370" r:id="rId21"/>
    <p:sldId id="371" r:id="rId22"/>
    <p:sldId id="372" r:id="rId23"/>
    <p:sldId id="363"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015" autoAdjust="0"/>
    <p:restoredTop sz="94660"/>
  </p:normalViewPr>
  <p:slideViewPr>
    <p:cSldViewPr snapToGrid="0">
      <p:cViewPr varScale="1">
        <p:scale>
          <a:sx n="55" d="100"/>
          <a:sy n="55" d="100"/>
        </p:scale>
        <p:origin x="1020" y="3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041F32-CB95-3115-D32A-3046B8F5E3E5}"/>
              </a:ext>
            </a:extLst>
          </p:cNvPr>
          <p:cNvSpPr>
            <a:spLocks noGrp="1"/>
          </p:cNvSpPr>
          <p:nvPr>
            <p:ph type="ctrTitle"/>
          </p:nvPr>
        </p:nvSpPr>
        <p:spPr>
          <a:xfrm>
            <a:off x="1524000" y="1122363"/>
            <a:ext cx="9144000" cy="2387600"/>
          </a:xfrm>
        </p:spPr>
        <p:txBody>
          <a:bodyPr anchor="b"/>
          <a:lstStyle>
            <a:lvl1pPr algn="ctr">
              <a:defRPr sz="6000" baseline="0">
                <a:latin typeface="Montserrat Alternates" panose="00000500000000000000" pitchFamily="2" charset="0"/>
              </a:defRPr>
            </a:lvl1pPr>
          </a:lstStyle>
          <a:p>
            <a:r>
              <a:rPr lang="en-US" dirty="0"/>
              <a:t>Click to edit Master title style</a:t>
            </a:r>
            <a:endParaRPr lang="en-GB" dirty="0"/>
          </a:p>
        </p:txBody>
      </p:sp>
      <p:sp>
        <p:nvSpPr>
          <p:cNvPr id="3" name="Subtitle 2">
            <a:extLst>
              <a:ext uri="{FF2B5EF4-FFF2-40B4-BE49-F238E27FC236}">
                <a16:creationId xmlns:a16="http://schemas.microsoft.com/office/drawing/2014/main" id="{BD3EF7F0-7554-984D-E425-FBF27DBFD708}"/>
              </a:ext>
            </a:extLst>
          </p:cNvPr>
          <p:cNvSpPr>
            <a:spLocks noGrp="1"/>
          </p:cNvSpPr>
          <p:nvPr>
            <p:ph type="subTitle" idx="1"/>
          </p:nvPr>
        </p:nvSpPr>
        <p:spPr>
          <a:xfrm>
            <a:off x="1524000" y="3602038"/>
            <a:ext cx="9144000" cy="1655762"/>
          </a:xfrm>
        </p:spPr>
        <p:txBody>
          <a:bodyPr/>
          <a:lstStyle>
            <a:lvl1pPr marL="0" indent="0" algn="ctr">
              <a:buNone/>
              <a:defRPr sz="2400" baseline="0">
                <a:latin typeface="Montserrat Alternates" panose="00000500000000000000" pitchFamily="2"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endParaRPr lang="en-GB" dirty="0"/>
          </a:p>
        </p:txBody>
      </p:sp>
      <p:pic>
        <p:nvPicPr>
          <p:cNvPr id="8" name="Picture 7" descr="A black background with a black square&#10;&#10;Description automatically generated with medium confidence">
            <a:extLst>
              <a:ext uri="{FF2B5EF4-FFF2-40B4-BE49-F238E27FC236}">
                <a16:creationId xmlns:a16="http://schemas.microsoft.com/office/drawing/2014/main" id="{93190535-E730-A038-B9A9-20F42E0064F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CD338279-4B79-4B2C-43CE-EED0F9814C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68899721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12B3905-DBD9-40CB-CC17-23676AE600AE}"/>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311446D3-EF50-D274-C033-85598FC1252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9D4837B-410F-82BB-B95F-DAC3B2C217F5}"/>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FAC7714C-74C6-3A99-98DA-B84D14A627B4}"/>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CF0518BC-5ED4-EB44-AE96-6A5E6C57D0BA}"/>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9E95ED54-96BA-8B59-3CD8-1CF64C52288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069B7F83-E0C9-3787-BD0B-46A4891151C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345231844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2D2DE55-E73F-063D-129D-5DE99E5E2EF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4F55A31C-8828-FA3C-976A-84F22F8CAE0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FA8774C5-FDC5-FFAB-6BA0-3AA118B2FC6A}"/>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CB5A6E82-A739-3801-D635-9A8B9BC59F7E}"/>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599F25E4-6763-86BD-5308-032E489EAEA8}"/>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A3AE68CB-F4B6-0640-AD4F-799819B1083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3FD61D44-ECC2-6097-7D5F-6EEA34016BA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233755244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FD8441-CAF9-CF10-01E1-6D2ABAA61584}"/>
              </a:ext>
            </a:extLst>
          </p:cNvPr>
          <p:cNvSpPr>
            <a:spLocks noGrp="1"/>
          </p:cNvSpPr>
          <p:nvPr>
            <p:ph type="title"/>
          </p:nvPr>
        </p:nvSpPr>
        <p:spPr/>
        <p:txBody>
          <a:bodyPr/>
          <a:lstStyle>
            <a:lvl1pPr>
              <a:defRPr baseline="0">
                <a:latin typeface="Montserrat Alternates" panose="00000500000000000000" pitchFamily="2" charset="0"/>
              </a:defRPr>
            </a:lvl1pPr>
          </a:lstStyle>
          <a:p>
            <a:r>
              <a:rPr lang="en-US" dirty="0"/>
              <a:t>Click to edit Master title style</a:t>
            </a:r>
            <a:endParaRPr lang="en-GB" dirty="0"/>
          </a:p>
        </p:txBody>
      </p:sp>
      <p:sp>
        <p:nvSpPr>
          <p:cNvPr id="3" name="Content Placeholder 2">
            <a:extLst>
              <a:ext uri="{FF2B5EF4-FFF2-40B4-BE49-F238E27FC236}">
                <a16:creationId xmlns:a16="http://schemas.microsoft.com/office/drawing/2014/main" id="{B9111B3E-2F01-85C6-DB33-DC43B40E77C4}"/>
              </a:ext>
            </a:extLst>
          </p:cNvPr>
          <p:cNvSpPr>
            <a:spLocks noGrp="1"/>
          </p:cNvSpPr>
          <p:nvPr>
            <p:ph idx="1"/>
          </p:nvPr>
        </p:nvSpPr>
        <p:spPr/>
        <p:txBody>
          <a:bodyPr/>
          <a:lstStyle>
            <a:lvl4pPr>
              <a:defRPr/>
            </a:lvl4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Date Placeholder 3">
            <a:extLst>
              <a:ext uri="{FF2B5EF4-FFF2-40B4-BE49-F238E27FC236}">
                <a16:creationId xmlns:a16="http://schemas.microsoft.com/office/drawing/2014/main" id="{5C87D51C-D797-3F39-AB0E-9459616A5E4B}"/>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DAEF7875-5454-378F-D627-A450BC538ED6}"/>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10490E6A-FA09-5D4F-6B21-9447C42A4908}"/>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C0CC0CDF-8FBD-A964-C033-6C2EEFC183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DF5CAD91-D7B4-FD2F-987F-34C1AEE5C01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37343823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239FAB-9DDC-7D0B-0F20-631FF57485F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9D84CA4E-CE32-8ABE-95E6-B7C6423E51C5}"/>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1B23E7A-086E-87DC-9083-F309472CC17A}"/>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D6F8AE37-EE85-1A1C-6173-EB40E3CCE60D}"/>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A96B8972-48E5-9E4B-585B-7A1CEB442310}"/>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0B52F170-14BB-EA33-84C0-CA7405CF3391}"/>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C6CAF2B7-FF67-C3FD-EEE2-FC8B4E0E4F1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32378801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C6E786-9190-A232-EC22-52CD80B5C3F5}"/>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A879A656-085A-D4AA-7800-063016EB2EB3}"/>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EC415614-A4BA-FC2F-54EE-77FF66DE5BC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A2548556-12F8-D776-105E-84D019883313}"/>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6" name="Footer Placeholder 5">
            <a:extLst>
              <a:ext uri="{FF2B5EF4-FFF2-40B4-BE49-F238E27FC236}">
                <a16:creationId xmlns:a16="http://schemas.microsoft.com/office/drawing/2014/main" id="{77C7B534-44A2-8969-DF6C-00510F63F287}"/>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D1A0319-E005-E2FA-AE89-E88A0CED9BDF}"/>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8" name="Picture 7" descr="A black background with a black square&#10;&#10;Description automatically generated with medium confidence">
            <a:extLst>
              <a:ext uri="{FF2B5EF4-FFF2-40B4-BE49-F238E27FC236}">
                <a16:creationId xmlns:a16="http://schemas.microsoft.com/office/drawing/2014/main" id="{18E99212-0ED0-C8A4-DBC0-255D1C7BD5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B6B9BAD6-932C-62F1-77B3-F4D758BC0945}"/>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50405049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58FF2B-D353-108C-95DC-C088D2FC5368}"/>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F72BA469-FCAB-DBC9-A4D8-A423FCF9ECB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344AB51E-2CC8-39EB-6861-3270F89AF03E}"/>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CC06BB54-95F6-5A87-E832-C09D9CB7F98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158D8AB-756F-81A9-5F86-9E769051DB2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721CEA0D-63FC-01FB-7540-5716CCBABA67}"/>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8" name="Footer Placeholder 7">
            <a:extLst>
              <a:ext uri="{FF2B5EF4-FFF2-40B4-BE49-F238E27FC236}">
                <a16:creationId xmlns:a16="http://schemas.microsoft.com/office/drawing/2014/main" id="{86D77A10-D62E-55A1-BEDA-AE2E1CD07DB4}"/>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B58C462D-F0D0-CEAE-7FE6-741656C45C63}"/>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10" name="Picture 9" descr="A black background with a black square&#10;&#10;Description automatically generated with medium confidence">
            <a:extLst>
              <a:ext uri="{FF2B5EF4-FFF2-40B4-BE49-F238E27FC236}">
                <a16:creationId xmlns:a16="http://schemas.microsoft.com/office/drawing/2014/main" id="{09FC83BA-D29E-5081-B235-B189F6ECE58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0A8D6307-E640-8222-F265-276CFA22346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208013907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ED9C58-E42E-520E-AC24-D751272E2443}"/>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98315C40-7550-1307-698F-FFC08178F1AF}"/>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4" name="Footer Placeholder 3">
            <a:extLst>
              <a:ext uri="{FF2B5EF4-FFF2-40B4-BE49-F238E27FC236}">
                <a16:creationId xmlns:a16="http://schemas.microsoft.com/office/drawing/2014/main" id="{F28D4C92-D5A6-F95B-F4E5-E54FCD7671F6}"/>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D4B03C0E-3753-6FE4-36B1-AAA82B8F3B7B}"/>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6" name="Picture 5" descr="A black background with a black square&#10;&#10;Description automatically generated with medium confidence">
            <a:extLst>
              <a:ext uri="{FF2B5EF4-FFF2-40B4-BE49-F238E27FC236}">
                <a16:creationId xmlns:a16="http://schemas.microsoft.com/office/drawing/2014/main" id="{3A2A575D-C7FE-DD88-0D1F-FF8DC357440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7" name="Picture 6" descr="A black background with a black square&#10;&#10;Description automatically generated with medium confidence">
            <a:extLst>
              <a:ext uri="{FF2B5EF4-FFF2-40B4-BE49-F238E27FC236}">
                <a16:creationId xmlns:a16="http://schemas.microsoft.com/office/drawing/2014/main" id="{8B7F3355-3F1C-4FC6-768E-2BD3E1326193}"/>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3477324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AF4B8FC-DD56-01D4-6CB1-D03A076DF24F}"/>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3" name="Footer Placeholder 2">
            <a:extLst>
              <a:ext uri="{FF2B5EF4-FFF2-40B4-BE49-F238E27FC236}">
                <a16:creationId xmlns:a16="http://schemas.microsoft.com/office/drawing/2014/main" id="{0A21BED5-0B2A-80E2-227B-A3A6132F2874}"/>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6C09ED96-4D49-580A-19B5-042822667007}"/>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5" name="Picture 4" descr="A black background with a black square&#10;&#10;Description automatically generated with medium confidence">
            <a:extLst>
              <a:ext uri="{FF2B5EF4-FFF2-40B4-BE49-F238E27FC236}">
                <a16:creationId xmlns:a16="http://schemas.microsoft.com/office/drawing/2014/main" id="{8C5B2A4B-417D-633C-7752-D7C89815818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6" name="Picture 5" descr="A black background with a black square&#10;&#10;Description automatically generated with medium confidence">
            <a:extLst>
              <a:ext uri="{FF2B5EF4-FFF2-40B4-BE49-F238E27FC236}">
                <a16:creationId xmlns:a16="http://schemas.microsoft.com/office/drawing/2014/main" id="{D9DEA6D5-86E2-4B49-8D22-D02B5C149A16}"/>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00854640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CB76E1-2A30-775A-D32B-D40ABE898C7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4707B757-7455-E7A8-E3BC-737CBD7859A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747ECB65-A97D-7E0B-C3F0-4E20906A7E5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AB27EBE-4DB7-6EBF-207F-C2409B48B959}"/>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6" name="Footer Placeholder 5">
            <a:extLst>
              <a:ext uri="{FF2B5EF4-FFF2-40B4-BE49-F238E27FC236}">
                <a16:creationId xmlns:a16="http://schemas.microsoft.com/office/drawing/2014/main" id="{94C62182-EF84-DE18-9476-463D79350DBA}"/>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E0E26C8C-DEDF-E3B1-3C7F-2BCCEBB7C1F4}"/>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8" name="Picture 7" descr="A black background with a black square&#10;&#10;Description automatically generated with medium confidence">
            <a:extLst>
              <a:ext uri="{FF2B5EF4-FFF2-40B4-BE49-F238E27FC236}">
                <a16:creationId xmlns:a16="http://schemas.microsoft.com/office/drawing/2014/main" id="{D2ACFF4D-4E9C-330B-2A4D-C8B455797BCB}"/>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146A1354-EFA1-1EFD-B517-76C79B1D794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pic>
        <p:nvPicPr>
          <p:cNvPr id="10" name="Picture 9" descr="A black background with a black square&#10;&#10;Description automatically generated with medium confidence">
            <a:extLst>
              <a:ext uri="{FF2B5EF4-FFF2-40B4-BE49-F238E27FC236}">
                <a16:creationId xmlns:a16="http://schemas.microsoft.com/office/drawing/2014/main" id="{F7FDC007-5A60-BD81-0B2E-BBBFF35D3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5013956"/>
            <a:ext cx="12192000" cy="1996444"/>
          </a:xfrm>
          <a:prstGeom prst="rect">
            <a:avLst/>
          </a:prstGeom>
        </p:spPr>
      </p:pic>
      <p:pic>
        <p:nvPicPr>
          <p:cNvPr id="11" name="Picture 10" descr="A black background with a black square&#10;&#10;Description automatically generated with medium confidence">
            <a:extLst>
              <a:ext uri="{FF2B5EF4-FFF2-40B4-BE49-F238E27FC236}">
                <a16:creationId xmlns:a16="http://schemas.microsoft.com/office/drawing/2014/main" id="{9D05AF36-EEC4-1784-063F-E11392C92C41}"/>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52400" y="163527"/>
            <a:ext cx="12192000" cy="1987300"/>
          </a:xfrm>
          <a:prstGeom prst="rect">
            <a:avLst/>
          </a:prstGeom>
        </p:spPr>
      </p:pic>
    </p:spTree>
    <p:extLst>
      <p:ext uri="{BB962C8B-B14F-4D97-AF65-F5344CB8AC3E}">
        <p14:creationId xmlns:p14="http://schemas.microsoft.com/office/powerpoint/2010/main" val="272576368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B12F13A-668A-2E0F-EB59-68A4B91EEA1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9CBC0DE1-A42F-B509-659B-F02FE073BA4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D8682582-0A5E-849E-F4A7-3AA1C3DE59B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C08DB2-2BA7-299F-D9B8-813DB325C0CD}"/>
              </a:ext>
            </a:extLst>
          </p:cNvPr>
          <p:cNvSpPr>
            <a:spLocks noGrp="1"/>
          </p:cNvSpPr>
          <p:nvPr>
            <p:ph type="dt" sz="half" idx="10"/>
          </p:nvPr>
        </p:nvSpPr>
        <p:spPr/>
        <p:txBody>
          <a:bodyPr/>
          <a:lstStyle/>
          <a:p>
            <a:fld id="{F51B3EED-6CF4-423B-9896-F1CA2226F300}" type="datetimeFigureOut">
              <a:rPr lang="en-GB" smtClean="0"/>
              <a:t>27/11/2024</a:t>
            </a:fld>
            <a:endParaRPr lang="en-GB"/>
          </a:p>
        </p:txBody>
      </p:sp>
      <p:sp>
        <p:nvSpPr>
          <p:cNvPr id="6" name="Footer Placeholder 5">
            <a:extLst>
              <a:ext uri="{FF2B5EF4-FFF2-40B4-BE49-F238E27FC236}">
                <a16:creationId xmlns:a16="http://schemas.microsoft.com/office/drawing/2014/main" id="{07AB5A5A-5CBD-4D67-50FC-C0869C571AC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58E97C9-3690-96AC-ECC6-777A041BB1EC}"/>
              </a:ext>
            </a:extLst>
          </p:cNvPr>
          <p:cNvSpPr>
            <a:spLocks noGrp="1"/>
          </p:cNvSpPr>
          <p:nvPr>
            <p:ph type="sldNum" sz="quarter" idx="12"/>
          </p:nvPr>
        </p:nvSpPr>
        <p:spPr/>
        <p:txBody>
          <a:bodyPr/>
          <a:lstStyle/>
          <a:p>
            <a:fld id="{3D1C0094-73A8-49DF-AA07-A60DF3C57D86}" type="slidenum">
              <a:rPr lang="en-GB" smtClean="0"/>
              <a:t>‹#›</a:t>
            </a:fld>
            <a:endParaRPr lang="en-GB"/>
          </a:p>
        </p:txBody>
      </p:sp>
      <p:pic>
        <p:nvPicPr>
          <p:cNvPr id="8" name="Picture 7" descr="A black background with a black square&#10;&#10;Description automatically generated with medium confidence">
            <a:extLst>
              <a:ext uri="{FF2B5EF4-FFF2-40B4-BE49-F238E27FC236}">
                <a16:creationId xmlns:a16="http://schemas.microsoft.com/office/drawing/2014/main" id="{5E4DED9F-7580-DE58-9BAE-266E4120F8C5}"/>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9" name="Picture 8" descr="A black background with a black square&#10;&#10;Description automatically generated with medium confidence">
            <a:extLst>
              <a:ext uri="{FF2B5EF4-FFF2-40B4-BE49-F238E27FC236}">
                <a16:creationId xmlns:a16="http://schemas.microsoft.com/office/drawing/2014/main" id="{FE562B0C-1525-1161-4A29-19CFDC605E00}"/>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065394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151ADE0-F7AF-68F8-C4DC-042DD0A32D1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E97C461E-1525-7C92-1C2E-49140E48CFE9}"/>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4EC1B7BB-9E92-A815-C4DD-324C9D2460B4}"/>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F51B3EED-6CF4-423B-9896-F1CA2226F300}" type="datetimeFigureOut">
              <a:rPr lang="en-GB" smtClean="0"/>
              <a:t>27/11/2024</a:t>
            </a:fld>
            <a:endParaRPr lang="en-GB"/>
          </a:p>
        </p:txBody>
      </p:sp>
      <p:sp>
        <p:nvSpPr>
          <p:cNvPr id="5" name="Footer Placeholder 4">
            <a:extLst>
              <a:ext uri="{FF2B5EF4-FFF2-40B4-BE49-F238E27FC236}">
                <a16:creationId xmlns:a16="http://schemas.microsoft.com/office/drawing/2014/main" id="{381C547A-4C6B-4E35-3CA9-AE2E26B7FEC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GB"/>
          </a:p>
        </p:txBody>
      </p:sp>
      <p:sp>
        <p:nvSpPr>
          <p:cNvPr id="6" name="Slide Number Placeholder 5">
            <a:extLst>
              <a:ext uri="{FF2B5EF4-FFF2-40B4-BE49-F238E27FC236}">
                <a16:creationId xmlns:a16="http://schemas.microsoft.com/office/drawing/2014/main" id="{BF87551C-AD6D-50A2-DD62-D4AAB3EB7595}"/>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3D1C0094-73A8-49DF-AA07-A60DF3C57D86}" type="slidenum">
              <a:rPr lang="en-GB" smtClean="0"/>
              <a:t>‹#›</a:t>
            </a:fld>
            <a:endParaRPr lang="en-GB"/>
          </a:p>
        </p:txBody>
      </p:sp>
      <p:pic>
        <p:nvPicPr>
          <p:cNvPr id="7" name="Picture 6" descr="A black background with a black square&#10;&#10;Description automatically generated with medium confidence">
            <a:extLst>
              <a:ext uri="{FF2B5EF4-FFF2-40B4-BE49-F238E27FC236}">
                <a16:creationId xmlns:a16="http://schemas.microsoft.com/office/drawing/2014/main" id="{EE15799C-D81F-77C5-DD49-B349405C089F}"/>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4861556"/>
            <a:ext cx="12192000" cy="1996444"/>
          </a:xfrm>
          <a:prstGeom prst="rect">
            <a:avLst/>
          </a:prstGeom>
        </p:spPr>
      </p:pic>
      <p:pic>
        <p:nvPicPr>
          <p:cNvPr id="8" name="Picture 7" descr="A black background with a black square&#10;&#10;Description automatically generated with medium confidence">
            <a:extLst>
              <a:ext uri="{FF2B5EF4-FFF2-40B4-BE49-F238E27FC236}">
                <a16:creationId xmlns:a16="http://schemas.microsoft.com/office/drawing/2014/main" id="{8A2E28E9-8514-A0A9-A23B-AD4A0DF44C95}"/>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0" y="11127"/>
            <a:ext cx="12192000" cy="1987300"/>
          </a:xfrm>
          <a:prstGeom prst="rect">
            <a:avLst/>
          </a:prstGeom>
        </p:spPr>
      </p:pic>
    </p:spTree>
    <p:extLst>
      <p:ext uri="{BB962C8B-B14F-4D97-AF65-F5344CB8AC3E}">
        <p14:creationId xmlns:p14="http://schemas.microsoft.com/office/powerpoint/2010/main" val="16101557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slideLayout" Target="../slideLayouts/slideLayout2.xml"/><Relationship Id="rId1" Type="http://schemas.openxmlformats.org/officeDocument/2006/relationships/video" Target="https://www.youtube.com/embed/c4ZtC9GEnCE?feature=oembed" TargetMode="External"/><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3.png"/><Relationship Id="rId5" Type="http://schemas.openxmlformats.org/officeDocument/2006/relationships/image" Target="../media/image5.png"/><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1.wdp"/><Relationship Id="rId4" Type="http://schemas.openxmlformats.org/officeDocument/2006/relationships/image" Target="../media/image6.png"/></Relationships>
</file>

<file path=ppt/slides/_rels/slide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png"/><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8.png"/></Relationships>
</file>

<file path=ppt/slides/_rels/slide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2.xml"/><Relationship Id="rId4" Type="http://schemas.openxmlformats.org/officeDocument/2006/relationships/image" Target="../media/image9.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B11D46-1D6B-72F8-C9CA-2EB3B788BF4B}"/>
              </a:ext>
            </a:extLst>
          </p:cNvPr>
          <p:cNvSpPr>
            <a:spLocks noGrp="1"/>
          </p:cNvSpPr>
          <p:nvPr>
            <p:ph type="title"/>
          </p:nvPr>
        </p:nvSpPr>
        <p:spPr/>
        <p:txBody>
          <a:bodyPr/>
          <a:lstStyle/>
          <a:p>
            <a:r>
              <a:rPr lang="en-GB" dirty="0">
                <a:solidFill>
                  <a:srgbClr val="002060"/>
                </a:solidFill>
                <a:latin typeface="Montserrat Alternates regular" panose="00000500000000000000" pitchFamily="2" charset="0"/>
              </a:rPr>
              <a:t>Challenging Histories</a:t>
            </a:r>
            <a:endParaRPr lang="en-GB" dirty="0">
              <a:solidFill>
                <a:srgbClr val="002060"/>
              </a:solidFill>
            </a:endParaRPr>
          </a:p>
        </p:txBody>
      </p:sp>
      <p:sp>
        <p:nvSpPr>
          <p:cNvPr id="3" name="Content Placeholder 2">
            <a:extLst>
              <a:ext uri="{FF2B5EF4-FFF2-40B4-BE49-F238E27FC236}">
                <a16:creationId xmlns:a16="http://schemas.microsoft.com/office/drawing/2014/main" id="{4A5C5BE5-8526-58FF-7289-D0BA54646FEE}"/>
              </a:ext>
            </a:extLst>
          </p:cNvPr>
          <p:cNvSpPr>
            <a:spLocks noGrp="1"/>
          </p:cNvSpPr>
          <p:nvPr>
            <p:ph idx="1"/>
          </p:nvPr>
        </p:nvSpPr>
        <p:spPr/>
        <p:txBody>
          <a:bodyPr>
            <a:normAutofit/>
          </a:bodyPr>
          <a:lstStyle/>
          <a:p>
            <a:pPr marL="0" indent="0">
              <a:lnSpc>
                <a:spcPct val="107000"/>
              </a:lnSpc>
              <a:buNone/>
            </a:pPr>
            <a:r>
              <a:rPr lang="en-GB" sz="31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rPr>
              <a:t>Guiding principles for good historical learning:</a:t>
            </a:r>
          </a:p>
          <a:p>
            <a:pPr marL="742950" lvl="1" indent="-285750" rtl="0">
              <a:lnSpc>
                <a:spcPct val="107000"/>
              </a:lnSpc>
              <a:spcAft>
                <a:spcPts val="800"/>
              </a:spcAft>
              <a:buFont typeface="Arial" panose="020B0604020202020204" pitchFamily="34" charset="0"/>
              <a:buChar char="•"/>
              <a:tabLst>
                <a:tab pos="914400" algn="l"/>
              </a:tabLst>
            </a:pPr>
            <a:r>
              <a:rPr lang="en-GB" sz="1600" kern="100" dirty="0">
                <a:solidFill>
                  <a:srgbClr val="002060"/>
                </a:solidFill>
                <a:effectLst/>
                <a:latin typeface="Montserrat Alternates regular" panose="00000500000000000000" pitchFamily="2" charset="0"/>
                <a:ea typeface="Calibri" panose="020F0502020204030204" pitchFamily="34" charset="0"/>
                <a:cs typeface="Times New Roman" panose="02020603050405020304" pitchFamily="18" charset="0"/>
              </a:rPr>
              <a:t>To be conscious that we each have a unique perspective based on our own circumstances, but that nobody has more or less importance in this class.</a:t>
            </a:r>
          </a:p>
          <a:p>
            <a:pPr marL="742950" lvl="1" indent="-285750">
              <a:lnSpc>
                <a:spcPct val="107000"/>
              </a:lnSpc>
              <a:spcAft>
                <a:spcPts val="800"/>
              </a:spcAft>
              <a:buFont typeface="Arial" panose="020B0604020202020204" pitchFamily="34" charset="0"/>
              <a:buChar char="•"/>
              <a:tabLst>
                <a:tab pos="914400" algn="l"/>
              </a:tabLst>
            </a:pPr>
            <a:r>
              <a:rPr lang="en-GB" sz="1600" kern="100" dirty="0">
                <a:solidFill>
                  <a:srgbClr val="002060"/>
                </a:solidFill>
                <a:effectLst/>
                <a:latin typeface="Montserrat Alternates regular" panose="00000500000000000000" pitchFamily="2" charset="0"/>
                <a:ea typeface="Calibri" panose="020F0502020204030204" pitchFamily="34" charset="0"/>
                <a:cs typeface="Times New Roman" panose="02020603050405020304" pitchFamily="18" charset="0"/>
              </a:rPr>
              <a:t>To let the facts inform you and lead your learning, rather than finding facts to support a prior viewpoint.</a:t>
            </a:r>
          </a:p>
          <a:p>
            <a:pPr marL="742950" lvl="1" indent="-285750">
              <a:lnSpc>
                <a:spcPct val="107000"/>
              </a:lnSpc>
              <a:spcAft>
                <a:spcPts val="800"/>
              </a:spcAft>
              <a:buFont typeface="Arial" panose="020B0604020202020204" pitchFamily="34" charset="0"/>
              <a:buChar char="•"/>
              <a:tabLst>
                <a:tab pos="914400" algn="l"/>
              </a:tabLst>
            </a:pPr>
            <a:r>
              <a:rPr lang="en-GB" sz="1600" kern="100" dirty="0">
                <a:solidFill>
                  <a:srgbClr val="002060"/>
                </a:solidFill>
                <a:effectLst/>
                <a:latin typeface="Montserrat Alternates regular" panose="00000500000000000000" pitchFamily="2" charset="0"/>
                <a:ea typeface="Calibri" panose="020F0502020204030204" pitchFamily="34" charset="0"/>
                <a:cs typeface="Times New Roman" panose="02020603050405020304" pitchFamily="18" charset="0"/>
              </a:rPr>
              <a:t>Avoid the use terms like ‘we’ to refer to historical figures, peoples – as historians it is necessary to be impartial, so language is important.</a:t>
            </a:r>
          </a:p>
          <a:p>
            <a:pPr marL="1143000" lvl="2" indent="-228600">
              <a:lnSpc>
                <a:spcPct val="107000"/>
              </a:lnSpc>
              <a:spcAft>
                <a:spcPts val="800"/>
              </a:spcAft>
              <a:buFont typeface="Arial" panose="020B0604020202020204" pitchFamily="34" charset="0"/>
              <a:buChar char="•"/>
              <a:tabLst>
                <a:tab pos="1371600" algn="l"/>
              </a:tabLst>
            </a:pPr>
            <a:r>
              <a:rPr lang="en-GB" sz="1600" kern="100" dirty="0">
                <a:solidFill>
                  <a:srgbClr val="002060"/>
                </a:solidFill>
                <a:effectLst/>
                <a:latin typeface="Montserrat Alternates regular" panose="00000500000000000000" pitchFamily="2" charset="0"/>
                <a:ea typeface="Calibri" panose="020F0502020204030204" pitchFamily="34" charset="0"/>
                <a:cs typeface="Times New Roman" panose="02020603050405020304" pitchFamily="18" charset="0"/>
              </a:rPr>
              <a:t>i.e. refer to ‘the British’ rather than ‘we’. This helps to separate ourselves from the study and avoids unintentional othering or subconscious bias.</a:t>
            </a:r>
          </a:p>
          <a:p>
            <a:pPr marL="742950" lvl="1" indent="-285750">
              <a:lnSpc>
                <a:spcPct val="107000"/>
              </a:lnSpc>
              <a:spcAft>
                <a:spcPts val="800"/>
              </a:spcAft>
              <a:buFont typeface="Arial" panose="020B0604020202020204" pitchFamily="34" charset="0"/>
              <a:buChar char="•"/>
              <a:tabLst>
                <a:tab pos="914400" algn="l"/>
              </a:tabLst>
            </a:pPr>
            <a:r>
              <a:rPr lang="en-GB" sz="1600" kern="100" dirty="0">
                <a:solidFill>
                  <a:srgbClr val="002060"/>
                </a:solidFill>
                <a:effectLst/>
                <a:latin typeface="Montserrat Alternates regular" panose="00000500000000000000" pitchFamily="2" charset="0"/>
                <a:ea typeface="Calibri" panose="020F0502020204030204" pitchFamily="34" charset="0"/>
                <a:cs typeface="Times New Roman" panose="02020603050405020304" pitchFamily="18" charset="0"/>
              </a:rPr>
              <a:t>Accept that interpretations and feelings about what we study can and will differ. This is ok! </a:t>
            </a:r>
          </a:p>
          <a:p>
            <a:pPr marL="742950" lvl="1" indent="-285750">
              <a:lnSpc>
                <a:spcPct val="107000"/>
              </a:lnSpc>
              <a:spcAft>
                <a:spcPts val="800"/>
              </a:spcAft>
              <a:buFont typeface="Arial" panose="020B0604020202020204" pitchFamily="34" charset="0"/>
              <a:buChar char="•"/>
              <a:tabLst>
                <a:tab pos="914400" algn="l"/>
              </a:tabLst>
            </a:pPr>
            <a:r>
              <a:rPr lang="en-GB" sz="1600" kern="100" dirty="0">
                <a:solidFill>
                  <a:srgbClr val="002060"/>
                </a:solidFill>
                <a:effectLst/>
                <a:latin typeface="Montserrat Alternates regular" panose="00000500000000000000" pitchFamily="2" charset="0"/>
                <a:ea typeface="Calibri" panose="020F0502020204030204" pitchFamily="34" charset="0"/>
                <a:cs typeface="Times New Roman" panose="02020603050405020304" pitchFamily="18" charset="0"/>
              </a:rPr>
              <a:t>Discussion should be based on the facts. Use evidence to support your points to avoid making unfair or inaccurate assertions.</a:t>
            </a:r>
          </a:p>
          <a:p>
            <a:endParaRPr lang="en-GB" dirty="0">
              <a:solidFill>
                <a:srgbClr val="002060"/>
              </a:solidFill>
            </a:endParaRPr>
          </a:p>
        </p:txBody>
      </p:sp>
      <p:pic>
        <p:nvPicPr>
          <p:cNvPr id="5" name="Picture 4" descr="A red and blue text on a black background&#10;&#10;Description automatically generated">
            <a:extLst>
              <a:ext uri="{FF2B5EF4-FFF2-40B4-BE49-F238E27FC236}">
                <a16:creationId xmlns:a16="http://schemas.microsoft.com/office/drawing/2014/main" id="{A0772153-E10B-00B9-9218-CBF4126696E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202800794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AEFC6D4-9569-5992-9C98-59F7BFE3D53A}"/>
            </a:ext>
          </a:extLst>
        </p:cNvPr>
        <p:cNvGrpSpPr/>
        <p:nvPr/>
      </p:nvGrpSpPr>
      <p:grpSpPr>
        <a:xfrm>
          <a:off x="0" y="0"/>
          <a:ext cx="0" cy="0"/>
          <a:chOff x="0" y="0"/>
          <a:chExt cx="0" cy="0"/>
        </a:xfrm>
      </p:grpSpPr>
      <p:sp>
        <p:nvSpPr>
          <p:cNvPr id="4" name="Title 1">
            <a:extLst>
              <a:ext uri="{FF2B5EF4-FFF2-40B4-BE49-F238E27FC236}">
                <a16:creationId xmlns:a16="http://schemas.microsoft.com/office/drawing/2014/main" id="{B383A7C2-B989-4207-B578-813702D3CB85}"/>
              </a:ext>
            </a:extLst>
          </p:cNvPr>
          <p:cNvSpPr>
            <a:spLocks noGrp="1"/>
          </p:cNvSpPr>
          <p:nvPr>
            <p:ph type="title"/>
          </p:nvPr>
        </p:nvSpPr>
        <p:spPr>
          <a:xfrm>
            <a:off x="838200" y="365125"/>
            <a:ext cx="10515600" cy="1325563"/>
          </a:xfrm>
        </p:spPr>
        <p:txBody>
          <a:bodyPr/>
          <a:lstStyle/>
          <a:p>
            <a:endParaRPr lang="en-GB" dirty="0">
              <a:solidFill>
                <a:srgbClr val="002060"/>
              </a:solidFill>
              <a:latin typeface="Montserrat Alternates regular" panose="00000500000000000000" pitchFamily="2" charset="0"/>
            </a:endParaRPr>
          </a:p>
        </p:txBody>
      </p:sp>
      <p:pic>
        <p:nvPicPr>
          <p:cNvPr id="2" name="Online Media 1" title="Learn About Britain - Churchill's Early Life">
            <a:hlinkClick r:id="" action="ppaction://media"/>
            <a:extLst>
              <a:ext uri="{FF2B5EF4-FFF2-40B4-BE49-F238E27FC236}">
                <a16:creationId xmlns:a16="http://schemas.microsoft.com/office/drawing/2014/main" id="{840E593A-85A8-0044-6274-33F458B5D17F}"/>
              </a:ext>
            </a:extLst>
          </p:cNvPr>
          <p:cNvPicPr>
            <a:picLocks noGrp="1" noRot="1" noChangeAspect="1"/>
          </p:cNvPicPr>
          <p:nvPr>
            <p:ph idx="1"/>
            <a:videoFile r:link="rId1"/>
          </p:nvPr>
        </p:nvPicPr>
        <p:blipFill>
          <a:blip r:embed="rId3"/>
          <a:stretch>
            <a:fillRect/>
          </a:stretch>
        </p:blipFill>
        <p:spPr>
          <a:xfrm>
            <a:off x="0" y="0"/>
            <a:ext cx="12192000" cy="6887901"/>
          </a:xfrm>
          <a:prstGeom prst="rect">
            <a:avLst/>
          </a:prstGeom>
        </p:spPr>
      </p:pic>
      <p:pic>
        <p:nvPicPr>
          <p:cNvPr id="10" name="Picture 9" descr="A red and blue text on a black background&#10;&#10;Description automatically generated">
            <a:extLst>
              <a:ext uri="{FF2B5EF4-FFF2-40B4-BE49-F238E27FC236}">
                <a16:creationId xmlns:a16="http://schemas.microsoft.com/office/drawing/2014/main" id="{C711D307-C0C2-4D64-4032-8753D1F2A69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6683739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Oval 3">
            <a:extLst>
              <a:ext uri="{FF2B5EF4-FFF2-40B4-BE49-F238E27FC236}">
                <a16:creationId xmlns:a16="http://schemas.microsoft.com/office/drawing/2014/main" id="{F006AB27-300F-2827-F80C-35172E8E4399}"/>
              </a:ext>
            </a:extLst>
          </p:cNvPr>
          <p:cNvSpPr/>
          <p:nvPr/>
        </p:nvSpPr>
        <p:spPr>
          <a:xfrm>
            <a:off x="3505200" y="2259022"/>
            <a:ext cx="5181600" cy="1878495"/>
          </a:xfrm>
          <a:prstGeom prst="ellipse">
            <a:avLst/>
          </a:prstGeom>
          <a:noFill/>
          <a:ln w="19050">
            <a:solidFill>
              <a:srgbClr val="002060"/>
            </a:solid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nchorCtr="1"/>
          <a:lstStyle/>
          <a:p>
            <a:pPr algn="ctr"/>
            <a:r>
              <a:rPr lang="en-GB" sz="3200" dirty="0">
                <a:solidFill>
                  <a:srgbClr val="002060"/>
                </a:solidFill>
                <a:latin typeface="Montserrat Alternates regular" panose="00000500000000000000" pitchFamily="2" charset="0"/>
              </a:rPr>
              <a:t>Churchill’s Early Life</a:t>
            </a:r>
            <a:endParaRPr lang="en-GB" dirty="0">
              <a:solidFill>
                <a:srgbClr val="002060"/>
              </a:solidFill>
              <a:latin typeface="Montserrat Alternates regular" panose="00000500000000000000" pitchFamily="2" charset="0"/>
            </a:endParaRPr>
          </a:p>
        </p:txBody>
      </p:sp>
      <p:cxnSp>
        <p:nvCxnSpPr>
          <p:cNvPr id="5" name="Straight Arrow Connector 4">
            <a:extLst>
              <a:ext uri="{FF2B5EF4-FFF2-40B4-BE49-F238E27FC236}">
                <a16:creationId xmlns:a16="http://schemas.microsoft.com/office/drawing/2014/main" id="{7594B195-6F3C-1DC7-5219-F31DDE352F9B}"/>
              </a:ext>
            </a:extLst>
          </p:cNvPr>
          <p:cNvCxnSpPr>
            <a:stCxn id="4" idx="7"/>
          </p:cNvCxnSpPr>
          <p:nvPr/>
        </p:nvCxnSpPr>
        <p:spPr>
          <a:xfrm flipV="1">
            <a:off x="7927972" y="1911153"/>
            <a:ext cx="460654" cy="622968"/>
          </a:xfrm>
          <a:prstGeom prst="straightConnector1">
            <a:avLst/>
          </a:prstGeom>
          <a:ln w="19050">
            <a:solidFill>
              <a:srgbClr val="00206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6" name="Straight Arrow Connector 5">
            <a:extLst>
              <a:ext uri="{FF2B5EF4-FFF2-40B4-BE49-F238E27FC236}">
                <a16:creationId xmlns:a16="http://schemas.microsoft.com/office/drawing/2014/main" id="{194592C7-862D-A6C4-9150-0AC1DFEE0861}"/>
              </a:ext>
            </a:extLst>
          </p:cNvPr>
          <p:cNvCxnSpPr>
            <a:cxnSpLocks/>
          </p:cNvCxnSpPr>
          <p:nvPr/>
        </p:nvCxnSpPr>
        <p:spPr>
          <a:xfrm flipV="1">
            <a:off x="6096000" y="1520674"/>
            <a:ext cx="0" cy="738348"/>
          </a:xfrm>
          <a:prstGeom prst="straightConnector1">
            <a:avLst/>
          </a:prstGeom>
          <a:ln w="19050">
            <a:solidFill>
              <a:srgbClr val="00206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8A55C910-373A-0DCA-C22E-30967CE72F03}"/>
              </a:ext>
            </a:extLst>
          </p:cNvPr>
          <p:cNvCxnSpPr>
            <a:cxnSpLocks/>
          </p:cNvCxnSpPr>
          <p:nvPr/>
        </p:nvCxnSpPr>
        <p:spPr>
          <a:xfrm flipH="1" flipV="1">
            <a:off x="3654287" y="2020484"/>
            <a:ext cx="455332" cy="556591"/>
          </a:xfrm>
          <a:prstGeom prst="straightConnector1">
            <a:avLst/>
          </a:prstGeom>
          <a:ln w="19050">
            <a:solidFill>
              <a:srgbClr val="00206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C7265B28-E3D4-683D-E3C1-BB11CF0C848F}"/>
              </a:ext>
            </a:extLst>
          </p:cNvPr>
          <p:cNvCxnSpPr>
            <a:cxnSpLocks/>
          </p:cNvCxnSpPr>
          <p:nvPr/>
        </p:nvCxnSpPr>
        <p:spPr>
          <a:xfrm>
            <a:off x="8686800" y="3157089"/>
            <a:ext cx="675861" cy="0"/>
          </a:xfrm>
          <a:prstGeom prst="straightConnector1">
            <a:avLst/>
          </a:prstGeom>
          <a:ln w="19050">
            <a:solidFill>
              <a:srgbClr val="00206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9" name="Straight Arrow Connector 8">
            <a:extLst>
              <a:ext uri="{FF2B5EF4-FFF2-40B4-BE49-F238E27FC236}">
                <a16:creationId xmlns:a16="http://schemas.microsoft.com/office/drawing/2014/main" id="{CF4E33D6-4AD0-4F71-C0D6-86DF4976ABB1}"/>
              </a:ext>
            </a:extLst>
          </p:cNvPr>
          <p:cNvCxnSpPr>
            <a:cxnSpLocks/>
          </p:cNvCxnSpPr>
          <p:nvPr/>
        </p:nvCxnSpPr>
        <p:spPr>
          <a:xfrm flipH="1">
            <a:off x="3747052" y="3821237"/>
            <a:ext cx="362567" cy="554818"/>
          </a:xfrm>
          <a:prstGeom prst="straightConnector1">
            <a:avLst/>
          </a:prstGeom>
          <a:ln w="19050">
            <a:solidFill>
              <a:srgbClr val="00206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0" name="Straight Arrow Connector 9">
            <a:extLst>
              <a:ext uri="{FF2B5EF4-FFF2-40B4-BE49-F238E27FC236}">
                <a16:creationId xmlns:a16="http://schemas.microsoft.com/office/drawing/2014/main" id="{90A3A794-6298-4866-C8F5-091B0C3B1BE5}"/>
              </a:ext>
            </a:extLst>
          </p:cNvPr>
          <p:cNvCxnSpPr>
            <a:cxnSpLocks/>
          </p:cNvCxnSpPr>
          <p:nvPr/>
        </p:nvCxnSpPr>
        <p:spPr>
          <a:xfrm>
            <a:off x="6096000" y="4137517"/>
            <a:ext cx="0" cy="874645"/>
          </a:xfrm>
          <a:prstGeom prst="straightConnector1">
            <a:avLst/>
          </a:prstGeom>
          <a:ln w="19050">
            <a:solidFill>
              <a:srgbClr val="00206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1" name="Straight Arrow Connector 10">
            <a:extLst>
              <a:ext uri="{FF2B5EF4-FFF2-40B4-BE49-F238E27FC236}">
                <a16:creationId xmlns:a16="http://schemas.microsoft.com/office/drawing/2014/main" id="{8C44DB5C-A40E-C3B8-B7C7-8201081151A0}"/>
              </a:ext>
            </a:extLst>
          </p:cNvPr>
          <p:cNvCxnSpPr>
            <a:cxnSpLocks/>
          </p:cNvCxnSpPr>
          <p:nvPr/>
        </p:nvCxnSpPr>
        <p:spPr>
          <a:xfrm>
            <a:off x="7924518" y="3875903"/>
            <a:ext cx="364717" cy="609483"/>
          </a:xfrm>
          <a:prstGeom prst="straightConnector1">
            <a:avLst/>
          </a:prstGeom>
          <a:ln w="19050">
            <a:solidFill>
              <a:srgbClr val="00206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B9B62358-DD12-816F-A789-57D793C2BDD9}"/>
              </a:ext>
            </a:extLst>
          </p:cNvPr>
          <p:cNvCxnSpPr>
            <a:cxnSpLocks/>
          </p:cNvCxnSpPr>
          <p:nvPr/>
        </p:nvCxnSpPr>
        <p:spPr>
          <a:xfrm flipH="1">
            <a:off x="2736574" y="3137037"/>
            <a:ext cx="765313" cy="6684"/>
          </a:xfrm>
          <a:prstGeom prst="straightConnector1">
            <a:avLst/>
          </a:prstGeom>
          <a:ln w="19050">
            <a:solidFill>
              <a:srgbClr val="002060"/>
            </a:solidFill>
            <a:tailEnd type="triangle"/>
          </a:ln>
          <a:effectLst>
            <a:outerShdw blurRad="63500" sx="102000" sy="102000" algn="ctr"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a:extLst>
              <a:ext uri="{FF2B5EF4-FFF2-40B4-BE49-F238E27FC236}">
                <a16:creationId xmlns:a16="http://schemas.microsoft.com/office/drawing/2014/main" id="{1DB297FE-9DF1-F8D3-5E99-CD9D15CA9D9C}"/>
              </a:ext>
            </a:extLst>
          </p:cNvPr>
          <p:cNvSpPr txBox="1"/>
          <p:nvPr/>
        </p:nvSpPr>
        <p:spPr>
          <a:xfrm>
            <a:off x="363191" y="5590523"/>
            <a:ext cx="4266727" cy="923330"/>
          </a:xfrm>
          <a:prstGeom prst="rect">
            <a:avLst/>
          </a:prstGeom>
          <a:noFill/>
        </p:spPr>
        <p:txBody>
          <a:bodyPr wrap="square">
            <a:spAutoFit/>
          </a:bodyPr>
          <a:lstStyle/>
          <a:p>
            <a:pPr marL="0" lvl="1"/>
            <a:r>
              <a:rPr lang="en-GB" sz="900" dirty="0">
                <a:solidFill>
                  <a:srgbClr val="002060"/>
                </a:solidFill>
                <a:latin typeface="Montserrat Alternates regular" panose="00000500000000000000" pitchFamily="2" charset="0"/>
                <a:ea typeface="Times New Roman" panose="02020603050405020304" pitchFamily="18" charset="0"/>
              </a:rPr>
              <a:t>What kind of family did he come from?</a:t>
            </a:r>
          </a:p>
          <a:p>
            <a:pPr marL="0" lvl="1"/>
            <a:r>
              <a:rPr lang="en-GB" sz="900" dirty="0">
                <a:solidFill>
                  <a:srgbClr val="002060"/>
                </a:solidFill>
                <a:effectLst/>
                <a:latin typeface="Montserrat Alternates regular" panose="00000500000000000000" pitchFamily="2" charset="0"/>
                <a:ea typeface="Times New Roman" panose="02020603050405020304" pitchFamily="18" charset="0"/>
              </a:rPr>
              <a:t>Was he a good student?</a:t>
            </a:r>
          </a:p>
          <a:p>
            <a:pPr marL="0" lvl="1"/>
            <a:r>
              <a:rPr lang="en-GB" sz="900" dirty="0">
                <a:solidFill>
                  <a:srgbClr val="002060"/>
                </a:solidFill>
                <a:effectLst/>
                <a:latin typeface="Montserrat Alternates regular" panose="00000500000000000000" pitchFamily="2" charset="0"/>
                <a:ea typeface="Times New Roman" panose="02020603050405020304" pitchFamily="18" charset="0"/>
              </a:rPr>
              <a:t>What jobs/careers had Churchill had by 1900?</a:t>
            </a:r>
          </a:p>
          <a:p>
            <a:pPr marL="0" lvl="1"/>
            <a:r>
              <a:rPr lang="en-GB" sz="900" dirty="0">
                <a:solidFill>
                  <a:srgbClr val="002060"/>
                </a:solidFill>
                <a:effectLst/>
                <a:latin typeface="Montserrat Alternates regular" panose="00000500000000000000" pitchFamily="2" charset="0"/>
                <a:ea typeface="Times New Roman" panose="02020603050405020304" pitchFamily="18" charset="0"/>
              </a:rPr>
              <a:t>Who were the major influences in his upbringing?</a:t>
            </a:r>
          </a:p>
          <a:p>
            <a:pPr marL="0" lvl="1"/>
            <a:r>
              <a:rPr lang="en-GB" sz="900" dirty="0">
                <a:solidFill>
                  <a:srgbClr val="002060"/>
                </a:solidFill>
                <a:effectLst/>
                <a:latin typeface="Montserrat Alternates regular" panose="00000500000000000000" pitchFamily="2" charset="0"/>
                <a:ea typeface="Times New Roman" panose="02020603050405020304" pitchFamily="18" charset="0"/>
              </a:rPr>
              <a:t>What key ideas about the world were being formed at this time? </a:t>
            </a:r>
          </a:p>
          <a:p>
            <a:pPr marL="0" lvl="1"/>
            <a:r>
              <a:rPr lang="en-GB" sz="900" dirty="0">
                <a:solidFill>
                  <a:srgbClr val="002060"/>
                </a:solidFill>
                <a:latin typeface="Montserrat Alternates regular" panose="00000500000000000000" pitchFamily="2" charset="0"/>
                <a:ea typeface="Times New Roman" panose="02020603050405020304" pitchFamily="18" charset="0"/>
              </a:rPr>
              <a:t>What were his main interests?</a:t>
            </a:r>
            <a:endParaRPr lang="en-GB" sz="1200" dirty="0">
              <a:solidFill>
                <a:srgbClr val="002060"/>
              </a:solidFill>
              <a:effectLst/>
              <a:latin typeface="Montserrat Alternates regular" panose="00000500000000000000" pitchFamily="2" charset="0"/>
              <a:ea typeface="Times New Roman" panose="02020603050405020304" pitchFamily="18" charset="0"/>
            </a:endParaRPr>
          </a:p>
        </p:txBody>
      </p:sp>
      <p:pic>
        <p:nvPicPr>
          <p:cNvPr id="14" name="Picture 13" descr="A red and blue text on a black background&#10;&#10;Description automatically generated">
            <a:extLst>
              <a:ext uri="{FF2B5EF4-FFF2-40B4-BE49-F238E27FC236}">
                <a16:creationId xmlns:a16="http://schemas.microsoft.com/office/drawing/2014/main" id="{6AE03646-92A8-38C3-D263-92D8F005156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4051539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and blue text on a black background&#10;&#10;Description automatically generated">
            <a:extLst>
              <a:ext uri="{FF2B5EF4-FFF2-40B4-BE49-F238E27FC236}">
                <a16:creationId xmlns:a16="http://schemas.microsoft.com/office/drawing/2014/main" id="{454EA408-5F04-898C-30F4-557D166F1AC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
        <p:nvSpPr>
          <p:cNvPr id="5" name="Title 1">
            <a:extLst>
              <a:ext uri="{FF2B5EF4-FFF2-40B4-BE49-F238E27FC236}">
                <a16:creationId xmlns:a16="http://schemas.microsoft.com/office/drawing/2014/main" id="{0A8D6B49-1CFA-A10D-3237-435F6FE22B3B}"/>
              </a:ext>
            </a:extLst>
          </p:cNvPr>
          <p:cNvSpPr>
            <a:spLocks noGrp="1"/>
          </p:cNvSpPr>
          <p:nvPr>
            <p:ph type="title"/>
          </p:nvPr>
        </p:nvSpPr>
        <p:spPr>
          <a:xfrm>
            <a:off x="838200" y="423601"/>
            <a:ext cx="10515600" cy="1325563"/>
          </a:xfrm>
        </p:spPr>
        <p:txBody>
          <a:bodyPr/>
          <a:lstStyle/>
          <a:p>
            <a:r>
              <a:rPr lang="en-GB" dirty="0">
                <a:solidFill>
                  <a:srgbClr val="002060"/>
                </a:solidFill>
                <a:latin typeface="Montserrat Alternates regular" panose="00000500000000000000" pitchFamily="2" charset="0"/>
              </a:rPr>
              <a:t>How should we characterise Churchill?	</a:t>
            </a:r>
          </a:p>
        </p:txBody>
      </p:sp>
      <p:sp>
        <p:nvSpPr>
          <p:cNvPr id="6" name="Content Placeholder 2">
            <a:extLst>
              <a:ext uri="{FF2B5EF4-FFF2-40B4-BE49-F238E27FC236}">
                <a16:creationId xmlns:a16="http://schemas.microsoft.com/office/drawing/2014/main" id="{81805CF4-4410-AE33-7CF0-7AA7C1E2BA1A}"/>
              </a:ext>
            </a:extLst>
          </p:cNvPr>
          <p:cNvSpPr>
            <a:spLocks noGrp="1"/>
          </p:cNvSpPr>
          <p:nvPr>
            <p:ph idx="1"/>
          </p:nvPr>
        </p:nvSpPr>
        <p:spPr>
          <a:xfrm>
            <a:off x="838200" y="1884101"/>
            <a:ext cx="10515600" cy="4351338"/>
          </a:xfrm>
        </p:spPr>
        <p:txBody>
          <a:bodyPr>
            <a:normAutofit fontScale="85000" lnSpcReduction="10000"/>
          </a:bodyPr>
          <a:lstStyle/>
          <a:p>
            <a:pPr marL="0" indent="0">
              <a:lnSpc>
                <a:spcPct val="107000"/>
              </a:lnSpc>
              <a:buNone/>
            </a:pPr>
            <a:r>
              <a:rPr lang="en-GB" sz="2400" dirty="0">
                <a:solidFill>
                  <a:srgbClr val="002060"/>
                </a:solidFill>
                <a:latin typeface="Montserrat Alternates regular" panose="00000500000000000000" pitchFamily="2" charset="0"/>
              </a:rPr>
              <a:t>In the Starter activity we heard two descriptions of Churchill.</a:t>
            </a:r>
          </a:p>
          <a:p>
            <a:pPr marL="0" indent="0">
              <a:lnSpc>
                <a:spcPct val="107000"/>
              </a:lnSpc>
              <a:buNone/>
            </a:pPr>
            <a:r>
              <a:rPr lang="en-GB" sz="24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rPr>
              <a:t>Why do you think they might be so different?</a:t>
            </a:r>
          </a:p>
          <a:p>
            <a:pPr marL="0" indent="0">
              <a:lnSpc>
                <a:spcPct val="107000"/>
              </a:lnSpc>
              <a:buNone/>
            </a:pPr>
            <a:r>
              <a:rPr lang="en-GB" sz="2400" kern="100" dirty="0">
                <a:solidFill>
                  <a:srgbClr val="002060"/>
                </a:solidFill>
                <a:latin typeface="Montserrat Alternates regular" panose="00000500000000000000" pitchFamily="2" charset="0"/>
                <a:ea typeface="Calibri" panose="020F0502020204030204" pitchFamily="34" charset="0"/>
                <a:cs typeface="Arial" panose="020B0604020202020204" pitchFamily="34" charset="0"/>
              </a:rPr>
              <a:t>Now look at the following evidence. Each piece of evidence links to one of the following themes:</a:t>
            </a:r>
          </a:p>
          <a:p>
            <a:pPr lvl="1">
              <a:lnSpc>
                <a:spcPct val="107000"/>
              </a:lnSpc>
            </a:pPr>
            <a:r>
              <a:rPr lang="en-GB" sz="2000" dirty="0">
                <a:solidFill>
                  <a:srgbClr val="002060"/>
                </a:solidFill>
                <a:latin typeface="Montserrat Alternates regular" panose="00000500000000000000" pitchFamily="2" charset="0"/>
              </a:rPr>
              <a:t>Empire</a:t>
            </a:r>
          </a:p>
          <a:p>
            <a:pPr lvl="1">
              <a:lnSpc>
                <a:spcPct val="107000"/>
              </a:lnSpc>
            </a:pPr>
            <a:r>
              <a:rPr lang="en-GB" sz="2000" dirty="0">
                <a:solidFill>
                  <a:srgbClr val="002060"/>
                </a:solidFill>
                <a:latin typeface="Montserrat Alternates regular" panose="00000500000000000000" pitchFamily="2" charset="0"/>
              </a:rPr>
              <a:t>Women</a:t>
            </a:r>
          </a:p>
          <a:p>
            <a:pPr lvl="1">
              <a:lnSpc>
                <a:spcPct val="107000"/>
              </a:lnSpc>
            </a:pPr>
            <a:r>
              <a:rPr lang="en-GB" sz="2000" dirty="0">
                <a:solidFill>
                  <a:srgbClr val="002060"/>
                </a:solidFill>
                <a:latin typeface="Montserrat Alternates regular" panose="00000500000000000000" pitchFamily="2" charset="0"/>
              </a:rPr>
              <a:t>Workers</a:t>
            </a:r>
          </a:p>
          <a:p>
            <a:pPr lvl="1">
              <a:lnSpc>
                <a:spcPct val="107000"/>
              </a:lnSpc>
            </a:pPr>
            <a:r>
              <a:rPr lang="en-GB" sz="2000" dirty="0">
                <a:solidFill>
                  <a:srgbClr val="002060"/>
                </a:solidFill>
                <a:latin typeface="Montserrat Alternates regular" panose="00000500000000000000" pitchFamily="2" charset="0"/>
              </a:rPr>
              <a:t>War </a:t>
            </a:r>
          </a:p>
          <a:p>
            <a:pPr lvl="1">
              <a:lnSpc>
                <a:spcPct val="107000"/>
              </a:lnSpc>
            </a:pPr>
            <a:r>
              <a:rPr lang="en-GB" sz="2000" dirty="0">
                <a:solidFill>
                  <a:srgbClr val="002060"/>
                </a:solidFill>
                <a:latin typeface="Montserrat Alternates regular" panose="00000500000000000000" pitchFamily="2" charset="0"/>
              </a:rPr>
              <a:t>Leadership</a:t>
            </a:r>
            <a:endParaRPr lang="en-GB" sz="2400" kern="100" dirty="0">
              <a:solidFill>
                <a:srgbClr val="002060"/>
              </a:solidFill>
              <a:latin typeface="Montserrat Alternates regular" panose="00000500000000000000" pitchFamily="2" charset="0"/>
              <a:ea typeface="Calibri" panose="020F0502020204030204" pitchFamily="34" charset="0"/>
              <a:cs typeface="Arial" panose="020B0604020202020204" pitchFamily="34" charset="0"/>
            </a:endParaRPr>
          </a:p>
          <a:p>
            <a:pPr marL="0" indent="0">
              <a:lnSpc>
                <a:spcPct val="107000"/>
              </a:lnSpc>
              <a:buNone/>
            </a:pPr>
            <a:r>
              <a:rPr lang="en-GB" sz="2400" kern="100" dirty="0">
                <a:solidFill>
                  <a:srgbClr val="002060"/>
                </a:solidFill>
                <a:latin typeface="Montserrat Alternates regular" panose="00000500000000000000" pitchFamily="2" charset="0"/>
                <a:ea typeface="Calibri" panose="020F0502020204030204" pitchFamily="34" charset="0"/>
                <a:cs typeface="Arial" panose="020B0604020202020204" pitchFamily="34" charset="0"/>
              </a:rPr>
              <a:t>Can you identify the theme of each piece of evidence?</a:t>
            </a:r>
          </a:p>
          <a:p>
            <a:pPr marL="0" indent="0">
              <a:lnSpc>
                <a:spcPct val="107000"/>
              </a:lnSpc>
              <a:buNone/>
            </a:pPr>
            <a:r>
              <a:rPr lang="en-GB" sz="2400" kern="100" dirty="0">
                <a:solidFill>
                  <a:srgbClr val="002060"/>
                </a:solidFill>
                <a:latin typeface="Montserrat Alternates regular" panose="00000500000000000000" pitchFamily="2" charset="0"/>
                <a:ea typeface="Calibri" panose="020F0502020204030204" pitchFamily="34" charset="0"/>
                <a:cs typeface="Arial" panose="020B0604020202020204" pitchFamily="34" charset="0"/>
              </a:rPr>
              <a:t>For each of the following statements write on your mini white board which theme it links to.</a:t>
            </a:r>
          </a:p>
          <a:p>
            <a:pPr marL="0" indent="0">
              <a:lnSpc>
                <a:spcPct val="107000"/>
              </a:lnSpc>
              <a:buNone/>
            </a:pPr>
            <a:r>
              <a:rPr lang="en-GB" sz="24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rPr>
              <a:t>Challenge Question: What does the evidence this tell us about Churchill?</a:t>
            </a:r>
          </a:p>
          <a:p>
            <a:pPr marL="0" indent="0">
              <a:lnSpc>
                <a:spcPct val="107000"/>
              </a:lnSpc>
              <a:buNone/>
            </a:pPr>
            <a:endParaRPr lang="en-GB" sz="2400" kern="100" dirty="0">
              <a:solidFill>
                <a:srgbClr val="002060"/>
              </a:solidFill>
              <a:latin typeface="+mj-lt"/>
              <a:ea typeface="Calibri" panose="020F0502020204030204" pitchFamily="34" charset="0"/>
              <a:cs typeface="Arial" panose="020B0604020202020204" pitchFamily="34" charset="0"/>
            </a:endParaRPr>
          </a:p>
          <a:p>
            <a:pPr marL="0" indent="0">
              <a:lnSpc>
                <a:spcPct val="107000"/>
              </a:lnSpc>
              <a:buNone/>
            </a:pPr>
            <a:endParaRPr lang="en-GB" sz="2400" kern="100" dirty="0">
              <a:solidFill>
                <a:srgbClr val="002060"/>
              </a:solidFill>
              <a:effectLst/>
              <a:latin typeface="Calibri" panose="020F0502020204030204" pitchFamily="34" charset="0"/>
              <a:ea typeface="Calibri" panose="020F0502020204030204" pitchFamily="34" charset="0"/>
              <a:cs typeface="Arial" panose="020B0604020202020204" pitchFamily="34" charset="0"/>
            </a:endParaRPr>
          </a:p>
          <a:p>
            <a:pPr marL="0" indent="0">
              <a:lnSpc>
                <a:spcPct val="107000"/>
              </a:lnSpc>
              <a:buNone/>
            </a:pPr>
            <a:endParaRPr lang="en-GB" sz="2400" dirty="0">
              <a:solidFill>
                <a:srgbClr val="002060"/>
              </a:solidFill>
              <a:latin typeface="+mj-lt"/>
            </a:endParaRPr>
          </a:p>
        </p:txBody>
      </p:sp>
    </p:spTree>
    <p:extLst>
      <p:ext uri="{BB962C8B-B14F-4D97-AF65-F5344CB8AC3E}">
        <p14:creationId xmlns:p14="http://schemas.microsoft.com/office/powerpoint/2010/main" val="3856001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xEl>
                                              <p:pRg st="3" end="3"/>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6">
                                            <p:txEl>
                                              <p:pRg st="4" end="4"/>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6">
                                            <p:txEl>
                                              <p:pRg st="5" end="5"/>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6">
                                            <p:txEl>
                                              <p:pRg st="6" end="6"/>
                                            </p:txEl>
                                          </p:spTgt>
                                        </p:tgtEl>
                                        <p:attrNameLst>
                                          <p:attrName>style.visibility</p:attrName>
                                        </p:attrNameLst>
                                      </p:cBhvr>
                                      <p:to>
                                        <p:strVal val="visible"/>
                                      </p:to>
                                    </p:set>
                                  </p:childTnLst>
                                </p:cTn>
                              </p:par>
                              <p:par>
                                <p:cTn id="15" presetID="1" presetClass="entr" presetSubtype="0" fill="hold" nodeType="withEffect">
                                  <p:stCondLst>
                                    <p:cond delay="0"/>
                                  </p:stCondLst>
                                  <p:childTnLst>
                                    <p:set>
                                      <p:cBhvr>
                                        <p:cTn id="16" dur="1" fill="hold">
                                          <p:stCondLst>
                                            <p:cond delay="0"/>
                                          </p:stCondLst>
                                        </p:cTn>
                                        <p:tgtEl>
                                          <p:spTgt spid="6">
                                            <p:txEl>
                                              <p:pRg st="7" end="7"/>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8" end="8"/>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9" end="9"/>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DF21DE-053E-0F08-6069-8B4DE7DFE645}"/>
              </a:ext>
            </a:extLst>
          </p:cNvPr>
          <p:cNvSpPr txBox="1"/>
          <p:nvPr/>
        </p:nvSpPr>
        <p:spPr>
          <a:xfrm>
            <a:off x="8171121"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Empire</a:t>
            </a:r>
          </a:p>
        </p:txBody>
      </p:sp>
      <p:sp>
        <p:nvSpPr>
          <p:cNvPr id="11" name="TextBox 10">
            <a:extLst>
              <a:ext uri="{FF2B5EF4-FFF2-40B4-BE49-F238E27FC236}">
                <a16:creationId xmlns:a16="http://schemas.microsoft.com/office/drawing/2014/main" id="{B0E770B6-EF2C-4DD1-2F14-EF0E510E9217}"/>
              </a:ext>
            </a:extLst>
          </p:cNvPr>
          <p:cNvSpPr txBox="1"/>
          <p:nvPr/>
        </p:nvSpPr>
        <p:spPr>
          <a:xfrm>
            <a:off x="9743487" y="3343290"/>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Leadership</a:t>
            </a:r>
          </a:p>
        </p:txBody>
      </p:sp>
      <p:sp>
        <p:nvSpPr>
          <p:cNvPr id="12" name="TextBox 11">
            <a:extLst>
              <a:ext uri="{FF2B5EF4-FFF2-40B4-BE49-F238E27FC236}">
                <a16:creationId xmlns:a16="http://schemas.microsoft.com/office/drawing/2014/main" id="{E839441A-3BB2-4B30-233C-197BD9E4F107}"/>
              </a:ext>
            </a:extLst>
          </p:cNvPr>
          <p:cNvSpPr txBox="1"/>
          <p:nvPr/>
        </p:nvSpPr>
        <p:spPr>
          <a:xfrm>
            <a:off x="5176842" y="5546486"/>
            <a:ext cx="168622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War</a:t>
            </a:r>
          </a:p>
        </p:txBody>
      </p:sp>
      <p:sp>
        <p:nvSpPr>
          <p:cNvPr id="13" name="TextBox 12">
            <a:extLst>
              <a:ext uri="{FF2B5EF4-FFF2-40B4-BE49-F238E27FC236}">
                <a16:creationId xmlns:a16="http://schemas.microsoft.com/office/drawing/2014/main" id="{05C4CE1B-3BBB-F8C0-559A-3D9BF23C3D62}"/>
              </a:ext>
            </a:extLst>
          </p:cNvPr>
          <p:cNvSpPr txBox="1"/>
          <p:nvPr/>
        </p:nvSpPr>
        <p:spPr>
          <a:xfrm>
            <a:off x="488210" y="3343290"/>
            <a:ext cx="1962919"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Workers</a:t>
            </a:r>
          </a:p>
        </p:txBody>
      </p:sp>
      <p:sp>
        <p:nvSpPr>
          <p:cNvPr id="15" name="TextBox 14">
            <a:extLst>
              <a:ext uri="{FF2B5EF4-FFF2-40B4-BE49-F238E27FC236}">
                <a16:creationId xmlns:a16="http://schemas.microsoft.com/office/drawing/2014/main" id="{81C5354F-EFC6-270B-AA1D-EC21CB93E121}"/>
              </a:ext>
            </a:extLst>
          </p:cNvPr>
          <p:cNvSpPr txBox="1"/>
          <p:nvPr/>
        </p:nvSpPr>
        <p:spPr>
          <a:xfrm>
            <a:off x="1731335"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Women</a:t>
            </a:r>
          </a:p>
        </p:txBody>
      </p:sp>
      <p:pic>
        <p:nvPicPr>
          <p:cNvPr id="2" name="Picture 1" descr="A red and blue text on a black background&#10;&#10;Description automatically generated">
            <a:extLst>
              <a:ext uri="{FF2B5EF4-FFF2-40B4-BE49-F238E27FC236}">
                <a16:creationId xmlns:a16="http://schemas.microsoft.com/office/drawing/2014/main" id="{F9CDF4DB-BCF5-28B5-CD7D-AABF0B39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5" name="Picture 4" descr="A blue rectangular object with red border&#10;&#10;Description automatically generated">
            <a:extLst>
              <a:ext uri="{FF2B5EF4-FFF2-40B4-BE49-F238E27FC236}">
                <a16:creationId xmlns:a16="http://schemas.microsoft.com/office/drawing/2014/main" id="{84EFE611-7E45-2BED-5948-49538E4E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28" y="1834116"/>
            <a:ext cx="6411432" cy="3102983"/>
          </a:xfrm>
          <a:prstGeom prst="rect">
            <a:avLst/>
          </a:prstGeom>
        </p:spPr>
      </p:pic>
      <p:sp>
        <p:nvSpPr>
          <p:cNvPr id="9" name="TextBox 8">
            <a:extLst>
              <a:ext uri="{FF2B5EF4-FFF2-40B4-BE49-F238E27FC236}">
                <a16:creationId xmlns:a16="http://schemas.microsoft.com/office/drawing/2014/main" id="{7A9279CC-9203-D080-74E9-645F8B4772BC}"/>
              </a:ext>
            </a:extLst>
          </p:cNvPr>
          <p:cNvSpPr txBox="1"/>
          <p:nvPr/>
        </p:nvSpPr>
        <p:spPr>
          <a:xfrm>
            <a:off x="3385457" y="2183531"/>
            <a:ext cx="5529943" cy="2195281"/>
          </a:xfrm>
          <a:prstGeom prst="rect">
            <a:avLst/>
          </a:prstGeom>
          <a:noFill/>
        </p:spPr>
        <p:txBody>
          <a:bodyPr wrap="square">
            <a:spAutoFit/>
          </a:bodyPr>
          <a:lstStyle/>
          <a:p>
            <a:pPr algn="ctr">
              <a:lnSpc>
                <a:spcPct val="107000"/>
              </a:lnSpc>
              <a:spcAft>
                <a:spcPts val="800"/>
              </a:spcAft>
            </a:pPr>
            <a:r>
              <a:rPr lang="en-GB" sz="18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In 1906, when criticizing the ‘chronic bloodshed’ caused by British punitive raids in West Africa, it was he who sarcastically wrote: </a:t>
            </a:r>
            <a:r>
              <a:rPr lang="en-GB" sz="1800" i="1"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“the whole enterprise is liable to be misrepresented by persons unacquainted with Imperial terminology as the murdering of natives and stealing of their lands</a:t>
            </a:r>
            <a:r>
              <a:rPr lang="en-GB" i="1" kern="0" dirty="0">
                <a:solidFill>
                  <a:schemeClr val="bg1"/>
                </a:solidFill>
                <a:latin typeface="Montserrat Alternates regular" panose="00000500000000000000" pitchFamily="2" charset="0"/>
                <a:ea typeface="Times New Roman" panose="02020603050405020304" pitchFamily="18" charset="0"/>
                <a:cs typeface="Arial" panose="020B0604020202020204" pitchFamily="34" charset="0"/>
              </a:rPr>
              <a:t>”.</a:t>
            </a:r>
            <a:endParaRPr lang="en-GB" sz="1600" i="1"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GB" sz="14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Richard Toye, Churchill’s Empire.</a:t>
            </a:r>
            <a:endParaRPr lang="en-GB" dirty="0">
              <a:solidFill>
                <a:schemeClr val="bg1"/>
              </a:solidFill>
            </a:endParaRPr>
          </a:p>
        </p:txBody>
      </p:sp>
    </p:spTree>
    <p:extLst>
      <p:ext uri="{BB962C8B-B14F-4D97-AF65-F5344CB8AC3E}">
        <p14:creationId xmlns:p14="http://schemas.microsoft.com/office/powerpoint/2010/main" val="854808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DF21DE-053E-0F08-6069-8B4DE7DFE645}"/>
              </a:ext>
            </a:extLst>
          </p:cNvPr>
          <p:cNvSpPr txBox="1"/>
          <p:nvPr/>
        </p:nvSpPr>
        <p:spPr>
          <a:xfrm>
            <a:off x="8171121"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Empire</a:t>
            </a:r>
          </a:p>
        </p:txBody>
      </p:sp>
      <p:sp>
        <p:nvSpPr>
          <p:cNvPr id="11" name="TextBox 10">
            <a:extLst>
              <a:ext uri="{FF2B5EF4-FFF2-40B4-BE49-F238E27FC236}">
                <a16:creationId xmlns:a16="http://schemas.microsoft.com/office/drawing/2014/main" id="{B0E770B6-EF2C-4DD1-2F14-EF0E510E9217}"/>
              </a:ext>
            </a:extLst>
          </p:cNvPr>
          <p:cNvSpPr txBox="1"/>
          <p:nvPr/>
        </p:nvSpPr>
        <p:spPr>
          <a:xfrm>
            <a:off x="9743487" y="3343290"/>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Leadership</a:t>
            </a:r>
          </a:p>
        </p:txBody>
      </p:sp>
      <p:sp>
        <p:nvSpPr>
          <p:cNvPr id="12" name="TextBox 11">
            <a:extLst>
              <a:ext uri="{FF2B5EF4-FFF2-40B4-BE49-F238E27FC236}">
                <a16:creationId xmlns:a16="http://schemas.microsoft.com/office/drawing/2014/main" id="{E839441A-3BB2-4B30-233C-197BD9E4F107}"/>
              </a:ext>
            </a:extLst>
          </p:cNvPr>
          <p:cNvSpPr txBox="1"/>
          <p:nvPr/>
        </p:nvSpPr>
        <p:spPr>
          <a:xfrm>
            <a:off x="5176842" y="5546486"/>
            <a:ext cx="168622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War</a:t>
            </a:r>
          </a:p>
        </p:txBody>
      </p:sp>
      <p:sp>
        <p:nvSpPr>
          <p:cNvPr id="13" name="TextBox 12">
            <a:extLst>
              <a:ext uri="{FF2B5EF4-FFF2-40B4-BE49-F238E27FC236}">
                <a16:creationId xmlns:a16="http://schemas.microsoft.com/office/drawing/2014/main" id="{05C4CE1B-3BBB-F8C0-559A-3D9BF23C3D62}"/>
              </a:ext>
            </a:extLst>
          </p:cNvPr>
          <p:cNvSpPr txBox="1"/>
          <p:nvPr/>
        </p:nvSpPr>
        <p:spPr>
          <a:xfrm>
            <a:off x="488210" y="3343290"/>
            <a:ext cx="1962919"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Workers</a:t>
            </a:r>
          </a:p>
        </p:txBody>
      </p:sp>
      <p:sp>
        <p:nvSpPr>
          <p:cNvPr id="15" name="TextBox 14">
            <a:extLst>
              <a:ext uri="{FF2B5EF4-FFF2-40B4-BE49-F238E27FC236}">
                <a16:creationId xmlns:a16="http://schemas.microsoft.com/office/drawing/2014/main" id="{81C5354F-EFC6-270B-AA1D-EC21CB93E121}"/>
              </a:ext>
            </a:extLst>
          </p:cNvPr>
          <p:cNvSpPr txBox="1"/>
          <p:nvPr/>
        </p:nvSpPr>
        <p:spPr>
          <a:xfrm>
            <a:off x="1731335"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Women</a:t>
            </a:r>
          </a:p>
        </p:txBody>
      </p:sp>
      <p:pic>
        <p:nvPicPr>
          <p:cNvPr id="2" name="Picture 1" descr="A red and blue text on a black background&#10;&#10;Description automatically generated">
            <a:extLst>
              <a:ext uri="{FF2B5EF4-FFF2-40B4-BE49-F238E27FC236}">
                <a16:creationId xmlns:a16="http://schemas.microsoft.com/office/drawing/2014/main" id="{F9CDF4DB-BCF5-28B5-CD7D-AABF0B39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6" name="Picture 5" descr="A blue rectangular object with red border&#10;&#10;Description automatically generated">
            <a:extLst>
              <a:ext uri="{FF2B5EF4-FFF2-40B4-BE49-F238E27FC236}">
                <a16:creationId xmlns:a16="http://schemas.microsoft.com/office/drawing/2014/main" id="{EBA722E1-C3E1-83B9-8311-14980C545CD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28" y="1834116"/>
            <a:ext cx="6411432" cy="3102983"/>
          </a:xfrm>
          <a:prstGeom prst="rect">
            <a:avLst/>
          </a:prstGeom>
        </p:spPr>
      </p:pic>
      <p:sp>
        <p:nvSpPr>
          <p:cNvPr id="4" name="TextBox 3">
            <a:extLst>
              <a:ext uri="{FF2B5EF4-FFF2-40B4-BE49-F238E27FC236}">
                <a16:creationId xmlns:a16="http://schemas.microsoft.com/office/drawing/2014/main" id="{41D6EE02-789E-07D4-28C7-045599073F14}"/>
              </a:ext>
            </a:extLst>
          </p:cNvPr>
          <p:cNvSpPr txBox="1"/>
          <p:nvPr/>
        </p:nvSpPr>
        <p:spPr>
          <a:xfrm>
            <a:off x="3239164" y="2630158"/>
            <a:ext cx="5713671" cy="1597681"/>
          </a:xfrm>
          <a:prstGeom prst="rect">
            <a:avLst/>
          </a:prstGeom>
          <a:noFill/>
        </p:spPr>
        <p:txBody>
          <a:bodyPr wrap="square">
            <a:spAutoFit/>
          </a:bodyPr>
          <a:lstStyle/>
          <a:p>
            <a:pPr algn="ctr">
              <a:lnSpc>
                <a:spcPct val="107000"/>
              </a:lnSpc>
              <a:spcAft>
                <a:spcPts val="800"/>
              </a:spcAft>
            </a:pPr>
            <a:r>
              <a:rPr lang="en-GB" sz="18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His 1953 statement, </a:t>
            </a:r>
            <a:r>
              <a:rPr lang="en-GB" sz="1800" i="1"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“Wherever it had grown, British imperialism had meant steady progress for the masses of the people and the establishment and enforcement of just laws</a:t>
            </a:r>
            <a:r>
              <a:rPr lang="en-GB" i="1" kern="0" dirty="0">
                <a:solidFill>
                  <a:schemeClr val="bg1"/>
                </a:solidFill>
                <a:latin typeface="Montserrat Alternates regular" panose="00000500000000000000" pitchFamily="2" charset="0"/>
                <a:ea typeface="Times New Roman" panose="02020603050405020304" pitchFamily="18" charset="0"/>
                <a:cs typeface="Arial" panose="020B0604020202020204" pitchFamily="34" charset="0"/>
              </a:rPr>
              <a:t>.”</a:t>
            </a:r>
            <a:endParaRPr lang="en-GB" sz="1600" i="1"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GB" sz="14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Richard Toye, Churchill’s Empire.</a:t>
            </a:r>
            <a:endParaRPr lang="en-GB" sz="1200"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35646900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5"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DF21DE-053E-0F08-6069-8B4DE7DFE645}"/>
              </a:ext>
            </a:extLst>
          </p:cNvPr>
          <p:cNvSpPr txBox="1"/>
          <p:nvPr/>
        </p:nvSpPr>
        <p:spPr>
          <a:xfrm>
            <a:off x="8171121"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Empire</a:t>
            </a:r>
          </a:p>
        </p:txBody>
      </p:sp>
      <p:sp>
        <p:nvSpPr>
          <p:cNvPr id="11" name="TextBox 10">
            <a:extLst>
              <a:ext uri="{FF2B5EF4-FFF2-40B4-BE49-F238E27FC236}">
                <a16:creationId xmlns:a16="http://schemas.microsoft.com/office/drawing/2014/main" id="{B0E770B6-EF2C-4DD1-2F14-EF0E510E9217}"/>
              </a:ext>
            </a:extLst>
          </p:cNvPr>
          <p:cNvSpPr txBox="1"/>
          <p:nvPr/>
        </p:nvSpPr>
        <p:spPr>
          <a:xfrm>
            <a:off x="9743487" y="3343290"/>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Leadership</a:t>
            </a:r>
          </a:p>
        </p:txBody>
      </p:sp>
      <p:sp>
        <p:nvSpPr>
          <p:cNvPr id="12" name="TextBox 11">
            <a:extLst>
              <a:ext uri="{FF2B5EF4-FFF2-40B4-BE49-F238E27FC236}">
                <a16:creationId xmlns:a16="http://schemas.microsoft.com/office/drawing/2014/main" id="{E839441A-3BB2-4B30-233C-197BD9E4F107}"/>
              </a:ext>
            </a:extLst>
          </p:cNvPr>
          <p:cNvSpPr txBox="1"/>
          <p:nvPr/>
        </p:nvSpPr>
        <p:spPr>
          <a:xfrm>
            <a:off x="5176842" y="5546486"/>
            <a:ext cx="168622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War</a:t>
            </a:r>
          </a:p>
        </p:txBody>
      </p:sp>
      <p:sp>
        <p:nvSpPr>
          <p:cNvPr id="13" name="TextBox 12">
            <a:extLst>
              <a:ext uri="{FF2B5EF4-FFF2-40B4-BE49-F238E27FC236}">
                <a16:creationId xmlns:a16="http://schemas.microsoft.com/office/drawing/2014/main" id="{05C4CE1B-3BBB-F8C0-559A-3D9BF23C3D62}"/>
              </a:ext>
            </a:extLst>
          </p:cNvPr>
          <p:cNvSpPr txBox="1"/>
          <p:nvPr/>
        </p:nvSpPr>
        <p:spPr>
          <a:xfrm>
            <a:off x="488210" y="3343290"/>
            <a:ext cx="1962919"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Workers</a:t>
            </a:r>
          </a:p>
        </p:txBody>
      </p:sp>
      <p:sp>
        <p:nvSpPr>
          <p:cNvPr id="15" name="TextBox 14">
            <a:extLst>
              <a:ext uri="{FF2B5EF4-FFF2-40B4-BE49-F238E27FC236}">
                <a16:creationId xmlns:a16="http://schemas.microsoft.com/office/drawing/2014/main" id="{81C5354F-EFC6-270B-AA1D-EC21CB93E121}"/>
              </a:ext>
            </a:extLst>
          </p:cNvPr>
          <p:cNvSpPr txBox="1"/>
          <p:nvPr/>
        </p:nvSpPr>
        <p:spPr>
          <a:xfrm>
            <a:off x="1731335"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Women</a:t>
            </a:r>
          </a:p>
        </p:txBody>
      </p:sp>
      <p:pic>
        <p:nvPicPr>
          <p:cNvPr id="2" name="Picture 1" descr="A red and blue text on a black background&#10;&#10;Description automatically generated">
            <a:extLst>
              <a:ext uri="{FF2B5EF4-FFF2-40B4-BE49-F238E27FC236}">
                <a16:creationId xmlns:a16="http://schemas.microsoft.com/office/drawing/2014/main" id="{F9CDF4DB-BCF5-28B5-CD7D-AABF0B39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5" name="Picture 4" descr="A blue rectangular object with red border&#10;&#10;Description automatically generated">
            <a:extLst>
              <a:ext uri="{FF2B5EF4-FFF2-40B4-BE49-F238E27FC236}">
                <a16:creationId xmlns:a16="http://schemas.microsoft.com/office/drawing/2014/main" id="{84EFE611-7E45-2BED-5948-49538E4E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28" y="1834116"/>
            <a:ext cx="6411432" cy="3102983"/>
          </a:xfrm>
          <a:prstGeom prst="rect">
            <a:avLst/>
          </a:prstGeom>
        </p:spPr>
      </p:pic>
      <p:sp>
        <p:nvSpPr>
          <p:cNvPr id="14" name="TextBox 13">
            <a:extLst>
              <a:ext uri="{FF2B5EF4-FFF2-40B4-BE49-F238E27FC236}">
                <a16:creationId xmlns:a16="http://schemas.microsoft.com/office/drawing/2014/main" id="{B86E166E-B4DF-C38C-3916-2556EDF44C43}"/>
              </a:ext>
            </a:extLst>
          </p:cNvPr>
          <p:cNvSpPr txBox="1"/>
          <p:nvPr/>
        </p:nvSpPr>
        <p:spPr>
          <a:xfrm>
            <a:off x="3593805" y="2727737"/>
            <a:ext cx="5200571" cy="1754326"/>
          </a:xfrm>
          <a:prstGeom prst="rect">
            <a:avLst/>
          </a:prstGeom>
          <a:noFill/>
        </p:spPr>
        <p:txBody>
          <a:bodyPr wrap="square" rtlCol="0">
            <a:spAutoFit/>
          </a:bodyPr>
          <a:lstStyle/>
          <a:p>
            <a:r>
              <a:rPr lang="en-GB" dirty="0">
                <a:solidFill>
                  <a:schemeClr val="bg1"/>
                </a:solidFill>
                <a:latin typeface="Montserrat Alternates" panose="00000500000000000000" pitchFamily="2" charset="0"/>
              </a:rPr>
              <a:t>“…what is the general cause in society of poverty among able-bodied persons?... Why should such a noble creature as man live under injustice …?”</a:t>
            </a:r>
          </a:p>
          <a:p>
            <a:pPr algn="ctr"/>
            <a:r>
              <a:rPr lang="en-GB" dirty="0">
                <a:solidFill>
                  <a:schemeClr val="bg1"/>
                </a:solidFill>
                <a:latin typeface="Montserrat Alternates" panose="00000500000000000000" pitchFamily="2" charset="0"/>
              </a:rPr>
              <a:t>Churchill</a:t>
            </a:r>
          </a:p>
          <a:p>
            <a:pPr algn="ctr"/>
            <a:r>
              <a:rPr lang="en-GB" sz="1400" dirty="0">
                <a:solidFill>
                  <a:schemeClr val="bg1"/>
                </a:solidFill>
                <a:latin typeface="Montserrat Alternates" panose="00000500000000000000" pitchFamily="2" charset="0"/>
              </a:rPr>
              <a:t>Churchill: His Radical Decade, Malcolm Hill</a:t>
            </a:r>
          </a:p>
        </p:txBody>
      </p:sp>
    </p:spTree>
    <p:extLst>
      <p:ext uri="{BB962C8B-B14F-4D97-AF65-F5344CB8AC3E}">
        <p14:creationId xmlns:p14="http://schemas.microsoft.com/office/powerpoint/2010/main" val="420530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5"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DF21DE-053E-0F08-6069-8B4DE7DFE645}"/>
              </a:ext>
            </a:extLst>
          </p:cNvPr>
          <p:cNvSpPr txBox="1"/>
          <p:nvPr/>
        </p:nvSpPr>
        <p:spPr>
          <a:xfrm>
            <a:off x="8171121"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Empire</a:t>
            </a:r>
          </a:p>
        </p:txBody>
      </p:sp>
      <p:sp>
        <p:nvSpPr>
          <p:cNvPr id="11" name="TextBox 10">
            <a:extLst>
              <a:ext uri="{FF2B5EF4-FFF2-40B4-BE49-F238E27FC236}">
                <a16:creationId xmlns:a16="http://schemas.microsoft.com/office/drawing/2014/main" id="{B0E770B6-EF2C-4DD1-2F14-EF0E510E9217}"/>
              </a:ext>
            </a:extLst>
          </p:cNvPr>
          <p:cNvSpPr txBox="1"/>
          <p:nvPr/>
        </p:nvSpPr>
        <p:spPr>
          <a:xfrm>
            <a:off x="9743487" y="3343290"/>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Leadership</a:t>
            </a:r>
          </a:p>
        </p:txBody>
      </p:sp>
      <p:sp>
        <p:nvSpPr>
          <p:cNvPr id="12" name="TextBox 11">
            <a:extLst>
              <a:ext uri="{FF2B5EF4-FFF2-40B4-BE49-F238E27FC236}">
                <a16:creationId xmlns:a16="http://schemas.microsoft.com/office/drawing/2014/main" id="{E839441A-3BB2-4B30-233C-197BD9E4F107}"/>
              </a:ext>
            </a:extLst>
          </p:cNvPr>
          <p:cNvSpPr txBox="1"/>
          <p:nvPr/>
        </p:nvSpPr>
        <p:spPr>
          <a:xfrm>
            <a:off x="5176842" y="5546486"/>
            <a:ext cx="168622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War</a:t>
            </a:r>
          </a:p>
        </p:txBody>
      </p:sp>
      <p:sp>
        <p:nvSpPr>
          <p:cNvPr id="13" name="TextBox 12">
            <a:extLst>
              <a:ext uri="{FF2B5EF4-FFF2-40B4-BE49-F238E27FC236}">
                <a16:creationId xmlns:a16="http://schemas.microsoft.com/office/drawing/2014/main" id="{05C4CE1B-3BBB-F8C0-559A-3D9BF23C3D62}"/>
              </a:ext>
            </a:extLst>
          </p:cNvPr>
          <p:cNvSpPr txBox="1"/>
          <p:nvPr/>
        </p:nvSpPr>
        <p:spPr>
          <a:xfrm>
            <a:off x="488210" y="3343290"/>
            <a:ext cx="1962919"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Workers</a:t>
            </a:r>
          </a:p>
        </p:txBody>
      </p:sp>
      <p:sp>
        <p:nvSpPr>
          <p:cNvPr id="15" name="TextBox 14">
            <a:extLst>
              <a:ext uri="{FF2B5EF4-FFF2-40B4-BE49-F238E27FC236}">
                <a16:creationId xmlns:a16="http://schemas.microsoft.com/office/drawing/2014/main" id="{81C5354F-EFC6-270B-AA1D-EC21CB93E121}"/>
              </a:ext>
            </a:extLst>
          </p:cNvPr>
          <p:cNvSpPr txBox="1"/>
          <p:nvPr/>
        </p:nvSpPr>
        <p:spPr>
          <a:xfrm>
            <a:off x="1731335"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Women</a:t>
            </a:r>
          </a:p>
        </p:txBody>
      </p:sp>
      <p:pic>
        <p:nvPicPr>
          <p:cNvPr id="2" name="Picture 1" descr="A red and blue text on a black background&#10;&#10;Description automatically generated">
            <a:extLst>
              <a:ext uri="{FF2B5EF4-FFF2-40B4-BE49-F238E27FC236}">
                <a16:creationId xmlns:a16="http://schemas.microsoft.com/office/drawing/2014/main" id="{F9CDF4DB-BCF5-28B5-CD7D-AABF0B39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5" name="Picture 4" descr="A blue rectangular object with red border&#10;&#10;Description automatically generated">
            <a:extLst>
              <a:ext uri="{FF2B5EF4-FFF2-40B4-BE49-F238E27FC236}">
                <a16:creationId xmlns:a16="http://schemas.microsoft.com/office/drawing/2014/main" id="{84EFE611-7E45-2BED-5948-49538E4E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28" y="1834116"/>
            <a:ext cx="6411432" cy="3102983"/>
          </a:xfrm>
          <a:prstGeom prst="rect">
            <a:avLst/>
          </a:prstGeom>
        </p:spPr>
      </p:pic>
      <p:sp>
        <p:nvSpPr>
          <p:cNvPr id="4" name="TextBox 3">
            <a:extLst>
              <a:ext uri="{FF2B5EF4-FFF2-40B4-BE49-F238E27FC236}">
                <a16:creationId xmlns:a16="http://schemas.microsoft.com/office/drawing/2014/main" id="{BAB00C02-83AB-51B4-0B79-4CD9A77F6116}"/>
              </a:ext>
            </a:extLst>
          </p:cNvPr>
          <p:cNvSpPr txBox="1"/>
          <p:nvPr/>
        </p:nvSpPr>
        <p:spPr>
          <a:xfrm>
            <a:off x="3363685" y="2331855"/>
            <a:ext cx="5529943" cy="2188548"/>
          </a:xfrm>
          <a:prstGeom prst="rect">
            <a:avLst/>
          </a:prstGeom>
          <a:noFill/>
        </p:spPr>
        <p:txBody>
          <a:bodyPr wrap="square">
            <a:spAutoFit/>
          </a:bodyPr>
          <a:lstStyle/>
          <a:p>
            <a:pPr algn="ctr">
              <a:lnSpc>
                <a:spcPct val="107000"/>
              </a:lnSpc>
              <a:spcAft>
                <a:spcPts val="800"/>
              </a:spcAft>
            </a:pPr>
            <a:r>
              <a:rPr lang="en-GB" sz="18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The bitterness towards Churchill, which has been passed down the years, stems from the fact that the troops’ presence made picketing impossible, and effectively broke the strike. It stuck in the craw of the miners that a Liberal government would use the army to side with pit owners over the workers.</a:t>
            </a:r>
            <a:endParaRPr lang="en-GB" sz="1600"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endParaRPr>
          </a:p>
          <a:p>
            <a:pPr algn="ctr"/>
            <a:r>
              <a:rPr lang="en-GB" sz="1400" kern="1800" dirty="0">
                <a:solidFill>
                  <a:schemeClr val="bg1"/>
                </a:solidFill>
                <a:effectLst/>
                <a:latin typeface="Montserrat Alternates regular" panose="00000500000000000000" pitchFamily="2" charset="0"/>
                <a:ea typeface="Times New Roman" panose="02020603050405020304" pitchFamily="18" charset="0"/>
              </a:rPr>
              <a:t>Churchill as Home Secretary, Charles Stevenson</a:t>
            </a:r>
            <a:endParaRPr lang="en-GB" dirty="0">
              <a:solidFill>
                <a:schemeClr val="bg1"/>
              </a:solidFill>
            </a:endParaRPr>
          </a:p>
        </p:txBody>
      </p:sp>
    </p:spTree>
    <p:extLst>
      <p:ext uri="{BB962C8B-B14F-4D97-AF65-F5344CB8AC3E}">
        <p14:creationId xmlns:p14="http://schemas.microsoft.com/office/powerpoint/2010/main" val="4280790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DF21DE-053E-0F08-6069-8B4DE7DFE645}"/>
              </a:ext>
            </a:extLst>
          </p:cNvPr>
          <p:cNvSpPr txBox="1"/>
          <p:nvPr/>
        </p:nvSpPr>
        <p:spPr>
          <a:xfrm>
            <a:off x="8171121"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Empire</a:t>
            </a:r>
          </a:p>
        </p:txBody>
      </p:sp>
      <p:sp>
        <p:nvSpPr>
          <p:cNvPr id="11" name="TextBox 10">
            <a:extLst>
              <a:ext uri="{FF2B5EF4-FFF2-40B4-BE49-F238E27FC236}">
                <a16:creationId xmlns:a16="http://schemas.microsoft.com/office/drawing/2014/main" id="{B0E770B6-EF2C-4DD1-2F14-EF0E510E9217}"/>
              </a:ext>
            </a:extLst>
          </p:cNvPr>
          <p:cNvSpPr txBox="1"/>
          <p:nvPr/>
        </p:nvSpPr>
        <p:spPr>
          <a:xfrm>
            <a:off x="9743487" y="3343290"/>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Leadership</a:t>
            </a:r>
          </a:p>
        </p:txBody>
      </p:sp>
      <p:sp>
        <p:nvSpPr>
          <p:cNvPr id="12" name="TextBox 11">
            <a:extLst>
              <a:ext uri="{FF2B5EF4-FFF2-40B4-BE49-F238E27FC236}">
                <a16:creationId xmlns:a16="http://schemas.microsoft.com/office/drawing/2014/main" id="{E839441A-3BB2-4B30-233C-197BD9E4F107}"/>
              </a:ext>
            </a:extLst>
          </p:cNvPr>
          <p:cNvSpPr txBox="1"/>
          <p:nvPr/>
        </p:nvSpPr>
        <p:spPr>
          <a:xfrm>
            <a:off x="5176842" y="5546486"/>
            <a:ext cx="168622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War</a:t>
            </a:r>
          </a:p>
        </p:txBody>
      </p:sp>
      <p:sp>
        <p:nvSpPr>
          <p:cNvPr id="13" name="TextBox 12">
            <a:extLst>
              <a:ext uri="{FF2B5EF4-FFF2-40B4-BE49-F238E27FC236}">
                <a16:creationId xmlns:a16="http://schemas.microsoft.com/office/drawing/2014/main" id="{05C4CE1B-3BBB-F8C0-559A-3D9BF23C3D62}"/>
              </a:ext>
            </a:extLst>
          </p:cNvPr>
          <p:cNvSpPr txBox="1"/>
          <p:nvPr/>
        </p:nvSpPr>
        <p:spPr>
          <a:xfrm>
            <a:off x="488210" y="3343290"/>
            <a:ext cx="1962919"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Workers</a:t>
            </a:r>
          </a:p>
        </p:txBody>
      </p:sp>
      <p:sp>
        <p:nvSpPr>
          <p:cNvPr id="15" name="TextBox 14">
            <a:extLst>
              <a:ext uri="{FF2B5EF4-FFF2-40B4-BE49-F238E27FC236}">
                <a16:creationId xmlns:a16="http://schemas.microsoft.com/office/drawing/2014/main" id="{81C5354F-EFC6-270B-AA1D-EC21CB93E121}"/>
              </a:ext>
            </a:extLst>
          </p:cNvPr>
          <p:cNvSpPr txBox="1"/>
          <p:nvPr/>
        </p:nvSpPr>
        <p:spPr>
          <a:xfrm>
            <a:off x="1731335"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Women</a:t>
            </a:r>
          </a:p>
        </p:txBody>
      </p:sp>
      <p:pic>
        <p:nvPicPr>
          <p:cNvPr id="2" name="Picture 1" descr="A red and blue text on a black background&#10;&#10;Description automatically generated">
            <a:extLst>
              <a:ext uri="{FF2B5EF4-FFF2-40B4-BE49-F238E27FC236}">
                <a16:creationId xmlns:a16="http://schemas.microsoft.com/office/drawing/2014/main" id="{F9CDF4DB-BCF5-28B5-CD7D-AABF0B39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5" name="Picture 4" descr="A blue rectangular object with red border&#10;&#10;Description automatically generated">
            <a:extLst>
              <a:ext uri="{FF2B5EF4-FFF2-40B4-BE49-F238E27FC236}">
                <a16:creationId xmlns:a16="http://schemas.microsoft.com/office/drawing/2014/main" id="{84EFE611-7E45-2BED-5948-49538E4E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28" y="1834116"/>
            <a:ext cx="6411432" cy="3102983"/>
          </a:xfrm>
          <a:prstGeom prst="rect">
            <a:avLst/>
          </a:prstGeom>
        </p:spPr>
      </p:pic>
      <p:sp>
        <p:nvSpPr>
          <p:cNvPr id="4" name="TextBox 3">
            <a:extLst>
              <a:ext uri="{FF2B5EF4-FFF2-40B4-BE49-F238E27FC236}">
                <a16:creationId xmlns:a16="http://schemas.microsoft.com/office/drawing/2014/main" id="{DA46AFAF-E2EC-473C-EA36-03DD3AFA7ECC}"/>
              </a:ext>
            </a:extLst>
          </p:cNvPr>
          <p:cNvSpPr txBox="1"/>
          <p:nvPr/>
        </p:nvSpPr>
        <p:spPr>
          <a:xfrm>
            <a:off x="3140364" y="2631090"/>
            <a:ext cx="5855854" cy="1595821"/>
          </a:xfrm>
          <a:prstGeom prst="rect">
            <a:avLst/>
          </a:prstGeom>
          <a:noFill/>
        </p:spPr>
        <p:txBody>
          <a:bodyPr wrap="square">
            <a:spAutoFit/>
          </a:bodyPr>
          <a:lstStyle/>
          <a:p>
            <a:pPr algn="ctr">
              <a:lnSpc>
                <a:spcPct val="107000"/>
              </a:lnSpc>
              <a:spcAft>
                <a:spcPts val="800"/>
              </a:spcAft>
            </a:pPr>
            <a:r>
              <a:rPr lang="en-GB" sz="1800" i="1"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I am, however, anxious to see women relieved in principle from a disability which is injurious [harmful] to them whilst it is based on grounds of sex.” </a:t>
            </a:r>
            <a:r>
              <a:rPr lang="en-GB" sz="18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 Churchill</a:t>
            </a:r>
            <a:endParaRPr lang="en-GB" sz="1600"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endParaRPr>
          </a:p>
          <a:p>
            <a:pPr algn="ctr"/>
            <a:r>
              <a:rPr lang="en-GB" sz="1400" kern="1800" dirty="0">
                <a:solidFill>
                  <a:schemeClr val="bg1"/>
                </a:solidFill>
                <a:effectLst/>
                <a:latin typeface="Montserrat Alternates regular" panose="00000500000000000000" pitchFamily="2" charset="0"/>
                <a:ea typeface="Times New Roman" panose="02020603050405020304" pitchFamily="18" charset="0"/>
              </a:rPr>
              <a:t>Churchill as Home Secretary, Charles Stevenson</a:t>
            </a:r>
            <a:endParaRPr lang="en-GB" sz="1400" dirty="0">
              <a:solidFill>
                <a:schemeClr val="bg1"/>
              </a:solidFill>
              <a:latin typeface="Montserrat Alternates regular" panose="00000500000000000000" pitchFamily="2" charset="0"/>
            </a:endParaRPr>
          </a:p>
        </p:txBody>
      </p:sp>
    </p:spTree>
    <p:extLst>
      <p:ext uri="{BB962C8B-B14F-4D97-AF65-F5344CB8AC3E}">
        <p14:creationId xmlns:p14="http://schemas.microsoft.com/office/powerpoint/2010/main" val="733916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DF21DE-053E-0F08-6069-8B4DE7DFE645}"/>
              </a:ext>
            </a:extLst>
          </p:cNvPr>
          <p:cNvSpPr txBox="1"/>
          <p:nvPr/>
        </p:nvSpPr>
        <p:spPr>
          <a:xfrm>
            <a:off x="8171121"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Empire</a:t>
            </a:r>
          </a:p>
        </p:txBody>
      </p:sp>
      <p:sp>
        <p:nvSpPr>
          <p:cNvPr id="11" name="TextBox 10">
            <a:extLst>
              <a:ext uri="{FF2B5EF4-FFF2-40B4-BE49-F238E27FC236}">
                <a16:creationId xmlns:a16="http://schemas.microsoft.com/office/drawing/2014/main" id="{B0E770B6-EF2C-4DD1-2F14-EF0E510E9217}"/>
              </a:ext>
            </a:extLst>
          </p:cNvPr>
          <p:cNvSpPr txBox="1"/>
          <p:nvPr/>
        </p:nvSpPr>
        <p:spPr>
          <a:xfrm>
            <a:off x="9743487" y="3343290"/>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Leadership</a:t>
            </a:r>
          </a:p>
        </p:txBody>
      </p:sp>
      <p:sp>
        <p:nvSpPr>
          <p:cNvPr id="12" name="TextBox 11">
            <a:extLst>
              <a:ext uri="{FF2B5EF4-FFF2-40B4-BE49-F238E27FC236}">
                <a16:creationId xmlns:a16="http://schemas.microsoft.com/office/drawing/2014/main" id="{E839441A-3BB2-4B30-233C-197BD9E4F107}"/>
              </a:ext>
            </a:extLst>
          </p:cNvPr>
          <p:cNvSpPr txBox="1"/>
          <p:nvPr/>
        </p:nvSpPr>
        <p:spPr>
          <a:xfrm>
            <a:off x="5176842" y="5546486"/>
            <a:ext cx="168622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War</a:t>
            </a:r>
          </a:p>
        </p:txBody>
      </p:sp>
      <p:sp>
        <p:nvSpPr>
          <p:cNvPr id="13" name="TextBox 12">
            <a:extLst>
              <a:ext uri="{FF2B5EF4-FFF2-40B4-BE49-F238E27FC236}">
                <a16:creationId xmlns:a16="http://schemas.microsoft.com/office/drawing/2014/main" id="{05C4CE1B-3BBB-F8C0-559A-3D9BF23C3D62}"/>
              </a:ext>
            </a:extLst>
          </p:cNvPr>
          <p:cNvSpPr txBox="1"/>
          <p:nvPr/>
        </p:nvSpPr>
        <p:spPr>
          <a:xfrm>
            <a:off x="488210" y="3343290"/>
            <a:ext cx="1962919"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Workers</a:t>
            </a:r>
          </a:p>
        </p:txBody>
      </p:sp>
      <p:sp>
        <p:nvSpPr>
          <p:cNvPr id="15" name="TextBox 14">
            <a:extLst>
              <a:ext uri="{FF2B5EF4-FFF2-40B4-BE49-F238E27FC236}">
                <a16:creationId xmlns:a16="http://schemas.microsoft.com/office/drawing/2014/main" id="{81C5354F-EFC6-270B-AA1D-EC21CB93E121}"/>
              </a:ext>
            </a:extLst>
          </p:cNvPr>
          <p:cNvSpPr txBox="1"/>
          <p:nvPr/>
        </p:nvSpPr>
        <p:spPr>
          <a:xfrm>
            <a:off x="1731335"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Women</a:t>
            </a:r>
          </a:p>
        </p:txBody>
      </p:sp>
      <p:pic>
        <p:nvPicPr>
          <p:cNvPr id="2" name="Picture 1" descr="A red and blue text on a black background&#10;&#10;Description automatically generated">
            <a:extLst>
              <a:ext uri="{FF2B5EF4-FFF2-40B4-BE49-F238E27FC236}">
                <a16:creationId xmlns:a16="http://schemas.microsoft.com/office/drawing/2014/main" id="{F9CDF4DB-BCF5-28B5-CD7D-AABF0B39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5" name="Picture 4" descr="A blue rectangular object with red border&#10;&#10;Description automatically generated">
            <a:extLst>
              <a:ext uri="{FF2B5EF4-FFF2-40B4-BE49-F238E27FC236}">
                <a16:creationId xmlns:a16="http://schemas.microsoft.com/office/drawing/2014/main" id="{84EFE611-7E45-2BED-5948-49538E4E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28" y="1834116"/>
            <a:ext cx="6411432" cy="3102983"/>
          </a:xfrm>
          <a:prstGeom prst="rect">
            <a:avLst/>
          </a:prstGeom>
        </p:spPr>
      </p:pic>
      <p:sp>
        <p:nvSpPr>
          <p:cNvPr id="4" name="TextBox 3">
            <a:extLst>
              <a:ext uri="{FF2B5EF4-FFF2-40B4-BE49-F238E27FC236}">
                <a16:creationId xmlns:a16="http://schemas.microsoft.com/office/drawing/2014/main" id="{5640B5F6-2300-AB51-6E0D-877A0AA24F49}"/>
              </a:ext>
            </a:extLst>
          </p:cNvPr>
          <p:cNvSpPr txBox="1"/>
          <p:nvPr/>
        </p:nvSpPr>
        <p:spPr>
          <a:xfrm>
            <a:off x="3047557" y="2779271"/>
            <a:ext cx="6095114" cy="1299458"/>
          </a:xfrm>
          <a:prstGeom prst="rect">
            <a:avLst/>
          </a:prstGeom>
          <a:noFill/>
        </p:spPr>
        <p:txBody>
          <a:bodyPr wrap="square">
            <a:spAutoFit/>
          </a:bodyPr>
          <a:lstStyle/>
          <a:p>
            <a:pPr algn="ctr">
              <a:lnSpc>
                <a:spcPct val="107000"/>
              </a:lnSpc>
              <a:spcAft>
                <a:spcPts val="800"/>
              </a:spcAft>
            </a:pPr>
            <a:r>
              <a:rPr lang="en-GB" sz="18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Clementine (Churchill’s wife) was in favour of female suffrage and</a:t>
            </a:r>
            <a:r>
              <a:rPr lang="en-GB" kern="0" dirty="0">
                <a:solidFill>
                  <a:schemeClr val="bg1"/>
                </a:solidFill>
                <a:latin typeface="Montserrat Alternates regular" panose="00000500000000000000" pitchFamily="2" charset="0"/>
                <a:ea typeface="Times New Roman" panose="02020603050405020304" pitchFamily="18" charset="0"/>
                <a:cs typeface="Arial" panose="020B0604020202020204" pitchFamily="34" charset="0"/>
              </a:rPr>
              <a:t>.. </a:t>
            </a:r>
            <a:r>
              <a:rPr lang="en-GB" sz="18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she was ‘very angry and disappointed in her husband’s attitude’</a:t>
            </a:r>
            <a:endParaRPr lang="en-GB" sz="1600"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endParaRPr>
          </a:p>
          <a:p>
            <a:pPr algn="ctr"/>
            <a:r>
              <a:rPr lang="en-GB" sz="1400" kern="1800" dirty="0">
                <a:solidFill>
                  <a:schemeClr val="bg1"/>
                </a:solidFill>
                <a:effectLst/>
                <a:latin typeface="Montserrat Alternates regular" panose="00000500000000000000" pitchFamily="2" charset="0"/>
                <a:ea typeface="Times New Roman" panose="02020603050405020304" pitchFamily="18" charset="0"/>
              </a:rPr>
              <a:t>Churchill as Home Secretary, Charles Stevenson</a:t>
            </a:r>
            <a:endParaRPr lang="en-GB" sz="1400" dirty="0">
              <a:solidFill>
                <a:schemeClr val="bg1"/>
              </a:solidFill>
              <a:latin typeface="Montserrat Alternates regular" panose="00000500000000000000" pitchFamily="2" charset="0"/>
            </a:endParaRPr>
          </a:p>
        </p:txBody>
      </p:sp>
    </p:spTree>
    <p:extLst>
      <p:ext uri="{BB962C8B-B14F-4D97-AF65-F5344CB8AC3E}">
        <p14:creationId xmlns:p14="http://schemas.microsoft.com/office/powerpoint/2010/main" val="42310987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2" grpId="0" animBg="1"/>
      <p:bldP spid="13" grpId="0" animBg="1"/>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DF21DE-053E-0F08-6069-8B4DE7DFE645}"/>
              </a:ext>
            </a:extLst>
          </p:cNvPr>
          <p:cNvSpPr txBox="1"/>
          <p:nvPr/>
        </p:nvSpPr>
        <p:spPr>
          <a:xfrm>
            <a:off x="8171121"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Empire</a:t>
            </a:r>
          </a:p>
        </p:txBody>
      </p:sp>
      <p:sp>
        <p:nvSpPr>
          <p:cNvPr id="11" name="TextBox 10">
            <a:extLst>
              <a:ext uri="{FF2B5EF4-FFF2-40B4-BE49-F238E27FC236}">
                <a16:creationId xmlns:a16="http://schemas.microsoft.com/office/drawing/2014/main" id="{B0E770B6-EF2C-4DD1-2F14-EF0E510E9217}"/>
              </a:ext>
            </a:extLst>
          </p:cNvPr>
          <p:cNvSpPr txBox="1"/>
          <p:nvPr/>
        </p:nvSpPr>
        <p:spPr>
          <a:xfrm>
            <a:off x="9743487" y="3343290"/>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Leadership</a:t>
            </a:r>
          </a:p>
        </p:txBody>
      </p:sp>
      <p:sp>
        <p:nvSpPr>
          <p:cNvPr id="12" name="TextBox 11">
            <a:extLst>
              <a:ext uri="{FF2B5EF4-FFF2-40B4-BE49-F238E27FC236}">
                <a16:creationId xmlns:a16="http://schemas.microsoft.com/office/drawing/2014/main" id="{E839441A-3BB2-4B30-233C-197BD9E4F107}"/>
              </a:ext>
            </a:extLst>
          </p:cNvPr>
          <p:cNvSpPr txBox="1"/>
          <p:nvPr/>
        </p:nvSpPr>
        <p:spPr>
          <a:xfrm>
            <a:off x="5176842" y="5546486"/>
            <a:ext cx="168622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War</a:t>
            </a:r>
          </a:p>
        </p:txBody>
      </p:sp>
      <p:sp>
        <p:nvSpPr>
          <p:cNvPr id="13" name="TextBox 12">
            <a:extLst>
              <a:ext uri="{FF2B5EF4-FFF2-40B4-BE49-F238E27FC236}">
                <a16:creationId xmlns:a16="http://schemas.microsoft.com/office/drawing/2014/main" id="{05C4CE1B-3BBB-F8C0-559A-3D9BF23C3D62}"/>
              </a:ext>
            </a:extLst>
          </p:cNvPr>
          <p:cNvSpPr txBox="1"/>
          <p:nvPr/>
        </p:nvSpPr>
        <p:spPr>
          <a:xfrm>
            <a:off x="488210" y="3343290"/>
            <a:ext cx="1962919"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Workers</a:t>
            </a:r>
          </a:p>
        </p:txBody>
      </p:sp>
      <p:sp>
        <p:nvSpPr>
          <p:cNvPr id="15" name="TextBox 14">
            <a:extLst>
              <a:ext uri="{FF2B5EF4-FFF2-40B4-BE49-F238E27FC236}">
                <a16:creationId xmlns:a16="http://schemas.microsoft.com/office/drawing/2014/main" id="{81C5354F-EFC6-270B-AA1D-EC21CB93E121}"/>
              </a:ext>
            </a:extLst>
          </p:cNvPr>
          <p:cNvSpPr txBox="1"/>
          <p:nvPr/>
        </p:nvSpPr>
        <p:spPr>
          <a:xfrm>
            <a:off x="1731335"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Women</a:t>
            </a:r>
          </a:p>
        </p:txBody>
      </p:sp>
      <p:pic>
        <p:nvPicPr>
          <p:cNvPr id="2" name="Picture 1" descr="A red and blue text on a black background&#10;&#10;Description automatically generated">
            <a:extLst>
              <a:ext uri="{FF2B5EF4-FFF2-40B4-BE49-F238E27FC236}">
                <a16:creationId xmlns:a16="http://schemas.microsoft.com/office/drawing/2014/main" id="{F9CDF4DB-BCF5-28B5-CD7D-AABF0B39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5" name="Picture 4" descr="A blue rectangular object with red border&#10;&#10;Description automatically generated">
            <a:extLst>
              <a:ext uri="{FF2B5EF4-FFF2-40B4-BE49-F238E27FC236}">
                <a16:creationId xmlns:a16="http://schemas.microsoft.com/office/drawing/2014/main" id="{84EFE611-7E45-2BED-5948-49538E4E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28" y="1834116"/>
            <a:ext cx="6411432" cy="3102983"/>
          </a:xfrm>
          <a:prstGeom prst="rect">
            <a:avLst/>
          </a:prstGeom>
        </p:spPr>
      </p:pic>
      <p:sp>
        <p:nvSpPr>
          <p:cNvPr id="4" name="TextBox 3">
            <a:extLst>
              <a:ext uri="{FF2B5EF4-FFF2-40B4-BE49-F238E27FC236}">
                <a16:creationId xmlns:a16="http://schemas.microsoft.com/office/drawing/2014/main" id="{8D65DDA6-09E6-C4BF-A22E-9279F6B37A78}"/>
              </a:ext>
            </a:extLst>
          </p:cNvPr>
          <p:cNvSpPr txBox="1"/>
          <p:nvPr/>
        </p:nvSpPr>
        <p:spPr>
          <a:xfrm>
            <a:off x="3047557" y="2779271"/>
            <a:ext cx="6095114" cy="1299458"/>
          </a:xfrm>
          <a:prstGeom prst="rect">
            <a:avLst/>
          </a:prstGeom>
          <a:noFill/>
        </p:spPr>
        <p:txBody>
          <a:bodyPr wrap="square">
            <a:spAutoFit/>
          </a:bodyPr>
          <a:lstStyle/>
          <a:p>
            <a:pPr algn="ctr">
              <a:lnSpc>
                <a:spcPct val="107000"/>
              </a:lnSpc>
              <a:spcAft>
                <a:spcPts val="800"/>
              </a:spcAft>
            </a:pPr>
            <a:r>
              <a:rPr lang="en-GB" kern="100" dirty="0">
                <a:solidFill>
                  <a:schemeClr val="bg1"/>
                </a:solidFill>
                <a:latin typeface="Montserrat Alternates regular" panose="00000500000000000000" pitchFamily="2" charset="0"/>
                <a:ea typeface="Calibri" panose="020F0502020204030204" pitchFamily="34" charset="0"/>
                <a:cs typeface="Arial" panose="020B0604020202020204" pitchFamily="34" charset="0"/>
              </a:rPr>
              <a:t>Clement </a:t>
            </a:r>
            <a:r>
              <a:rPr lang="en-GB" sz="1800"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rPr>
              <a:t>Attlee, the Prime Minister from 1945-51 said that </a:t>
            </a:r>
            <a:r>
              <a:rPr lang="en-GB" sz="1800" i="1"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rPr>
              <a:t>“Churchill was the greatest leader in War this country has ever known.”</a:t>
            </a:r>
            <a:endParaRPr lang="en-GB" sz="1600" i="1"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endParaRPr>
          </a:p>
          <a:p>
            <a:pPr algn="ctr"/>
            <a:r>
              <a:rPr lang="en-GB" sz="1400" dirty="0">
                <a:solidFill>
                  <a:schemeClr val="bg1"/>
                </a:solidFill>
                <a:effectLst/>
                <a:latin typeface="Montserrat Alternates regular" panose="00000500000000000000" pitchFamily="2" charset="0"/>
                <a:ea typeface="Calibri" panose="020F0502020204030204" pitchFamily="34" charset="0"/>
              </a:rPr>
              <a:t>Professor Sir Vernon </a:t>
            </a:r>
            <a:r>
              <a:rPr lang="en-GB" sz="1400" dirty="0" err="1">
                <a:solidFill>
                  <a:schemeClr val="bg1"/>
                </a:solidFill>
                <a:effectLst/>
                <a:latin typeface="Montserrat Alternates regular" panose="00000500000000000000" pitchFamily="2" charset="0"/>
                <a:ea typeface="Calibri" panose="020F0502020204030204" pitchFamily="34" charset="0"/>
              </a:rPr>
              <a:t>Bogdanor</a:t>
            </a:r>
            <a:endParaRPr lang="en-GB" sz="1400" dirty="0">
              <a:solidFill>
                <a:schemeClr val="bg1"/>
              </a:solidFill>
              <a:latin typeface="Montserrat Alternates regular" panose="00000500000000000000" pitchFamily="2" charset="0"/>
            </a:endParaRPr>
          </a:p>
        </p:txBody>
      </p:sp>
    </p:spTree>
    <p:extLst>
      <p:ext uri="{BB962C8B-B14F-4D97-AF65-F5344CB8AC3E}">
        <p14:creationId xmlns:p14="http://schemas.microsoft.com/office/powerpoint/2010/main" val="41445593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0658682-2CAC-F81D-FF8C-28DB77D4B486}"/>
              </a:ext>
            </a:extLst>
          </p:cNvPr>
          <p:cNvSpPr txBox="1">
            <a:spLocks/>
          </p:cNvSpPr>
          <p:nvPr/>
        </p:nvSpPr>
        <p:spPr>
          <a:xfrm>
            <a:off x="832087" y="1923690"/>
            <a:ext cx="10508775" cy="4591409"/>
          </a:xfrm>
          <a:prstGeom prst="rect">
            <a:avLst/>
          </a:prstGeom>
        </p:spPr>
        <p:txBody>
          <a:bodyPr vert="horz" lIns="91440" tIns="45720" rIns="91440" bIns="45720" rtlCol="0" anchor="t" anchorCtr="0">
            <a:noAutofit/>
          </a:bodyPr>
          <a:lstStyle>
            <a:lvl1pPr algn="l" defTabSz="914400" rtl="0" eaLnBrk="1" latinLnBrk="0" hangingPunct="1">
              <a:lnSpc>
                <a:spcPct val="90000"/>
              </a:lnSpc>
              <a:spcBef>
                <a:spcPct val="0"/>
              </a:spcBef>
              <a:buNone/>
              <a:defRPr sz="4400" kern="1200" baseline="0">
                <a:solidFill>
                  <a:schemeClr val="tx1"/>
                </a:solidFill>
                <a:latin typeface="Montserrat Alternates" panose="00000500000000000000" pitchFamily="2" charset="0"/>
                <a:ea typeface="+mj-ea"/>
                <a:cs typeface="+mj-cs"/>
              </a:defRPr>
            </a:lvl1pPr>
          </a:lstStyle>
          <a:p>
            <a:r>
              <a:rPr lang="en-GB" sz="2800">
                <a:solidFill>
                  <a:srgbClr val="002060"/>
                </a:solidFill>
                <a:latin typeface="Montserrat Alternates regular" panose="00000500000000000000" pitchFamily="2" charset="0"/>
                <a:ea typeface="+mj-lt"/>
                <a:cs typeface="+mj-lt"/>
              </a:rPr>
              <a:t>To make the class respectful, fair, </a:t>
            </a:r>
            <a:r>
              <a:rPr lang="en-GB" sz="2800">
                <a:solidFill>
                  <a:srgbClr val="002060"/>
                </a:solidFill>
                <a:latin typeface="Montserrat Alternates regular" panose="00000500000000000000" pitchFamily="2" charset="0"/>
                <a:ea typeface="Calibri"/>
                <a:cs typeface="Calibri"/>
              </a:rPr>
              <a:t>inclusive, </a:t>
            </a:r>
            <a:r>
              <a:rPr lang="en-GB" sz="2800">
                <a:solidFill>
                  <a:srgbClr val="002060"/>
                </a:solidFill>
                <a:latin typeface="Montserrat Alternates regular" panose="00000500000000000000" pitchFamily="2" charset="0"/>
                <a:ea typeface="+mj-lt"/>
                <a:cs typeface="+mj-lt"/>
              </a:rPr>
              <a:t>kind and supportive, we will:</a:t>
            </a:r>
            <a:br>
              <a:rPr lang="en-GB" sz="2800">
                <a:solidFill>
                  <a:srgbClr val="002060"/>
                </a:solidFill>
                <a:latin typeface="Montserrat Alternates regular" panose="00000500000000000000" pitchFamily="2" charset="0"/>
                <a:ea typeface="+mj-lt"/>
                <a:cs typeface="+mj-lt"/>
              </a:rPr>
            </a:br>
            <a:endParaRPr lang="en-GB" sz="2800">
              <a:solidFill>
                <a:srgbClr val="002060"/>
              </a:solidFill>
              <a:latin typeface="Montserrat Alternates regular" panose="00000500000000000000" pitchFamily="2" charset="0"/>
              <a:ea typeface="+mj-lt"/>
              <a:cs typeface="+mj-lt"/>
            </a:endParaRPr>
          </a:p>
          <a:p>
            <a:pPr marL="457200" indent="-457200">
              <a:buFont typeface="Arial" panose="020B0604020202020204" pitchFamily="34" charset="0"/>
              <a:buChar char="•"/>
            </a:pPr>
            <a:r>
              <a:rPr lang="en-GB" sz="2800">
                <a:solidFill>
                  <a:srgbClr val="002060"/>
                </a:solidFill>
                <a:latin typeface="Montserrat Alternates regular" panose="00000500000000000000" pitchFamily="2" charset="0"/>
                <a:ea typeface="+mj-lt"/>
                <a:cs typeface="+mj-lt"/>
              </a:rPr>
              <a:t>Listen to one another without interrupting</a:t>
            </a:r>
          </a:p>
          <a:p>
            <a:pPr marL="457200" indent="-457200">
              <a:buFont typeface="Arial" panose="020B0604020202020204" pitchFamily="34" charset="0"/>
              <a:buChar char="•"/>
            </a:pPr>
            <a:r>
              <a:rPr lang="en-GB" sz="2800">
                <a:solidFill>
                  <a:srgbClr val="002060"/>
                </a:solidFill>
                <a:latin typeface="Montserrat Alternates regular" panose="00000500000000000000" pitchFamily="2" charset="0"/>
                <a:ea typeface="+mj-lt"/>
                <a:cs typeface="+mj-lt"/>
              </a:rPr>
              <a:t>Ensure that everyone in the class has a chance to have their say</a:t>
            </a:r>
            <a:endParaRPr lang="en-GB" sz="2800">
              <a:solidFill>
                <a:srgbClr val="002060"/>
              </a:solidFill>
              <a:highlight>
                <a:srgbClr val="FFFF00"/>
              </a:highlight>
              <a:latin typeface="Montserrat Alternates regular" panose="00000500000000000000" pitchFamily="2" charset="0"/>
              <a:ea typeface="+mj-lt"/>
              <a:cs typeface="+mj-lt"/>
            </a:endParaRPr>
          </a:p>
          <a:p>
            <a:pPr marL="457200" indent="-457200">
              <a:buFont typeface="Arial" panose="020B0604020202020204" pitchFamily="34" charset="0"/>
              <a:buChar char="•"/>
            </a:pPr>
            <a:r>
              <a:rPr lang="en-GB" sz="2800">
                <a:solidFill>
                  <a:srgbClr val="002060"/>
                </a:solidFill>
                <a:latin typeface="Montserrat Alternates regular" panose="00000500000000000000" pitchFamily="2" charset="0"/>
                <a:ea typeface="+mj-lt"/>
                <a:cs typeface="+mj-lt"/>
              </a:rPr>
              <a:t>Avoid using language which might hurt other people</a:t>
            </a:r>
          </a:p>
          <a:p>
            <a:pPr marL="457200" indent="-457200">
              <a:buFont typeface="Arial" panose="020B0604020202020204" pitchFamily="34" charset="0"/>
              <a:buChar char="•"/>
            </a:pPr>
            <a:r>
              <a:rPr lang="en-GB" sz="2800">
                <a:solidFill>
                  <a:srgbClr val="002060"/>
                </a:solidFill>
                <a:latin typeface="Montserrat Alternates regular" panose="00000500000000000000" pitchFamily="2" charset="0"/>
                <a:ea typeface="+mj-lt"/>
                <a:cs typeface="+mj-lt"/>
              </a:rPr>
              <a:t>Ask questions and give our views, knowing that others won’t judge</a:t>
            </a:r>
            <a:br>
              <a:rPr lang="en-GB" sz="2800">
                <a:solidFill>
                  <a:srgbClr val="002060"/>
                </a:solidFill>
                <a:latin typeface="Montserrat Alternates regular" panose="00000500000000000000" pitchFamily="2" charset="0"/>
                <a:ea typeface="+mj-lt"/>
                <a:cs typeface="+mj-lt"/>
              </a:rPr>
            </a:br>
            <a:br>
              <a:rPr lang="en-GB" sz="2800">
                <a:solidFill>
                  <a:srgbClr val="002060"/>
                </a:solidFill>
                <a:latin typeface="Montserrat Alternates regular" panose="00000500000000000000" pitchFamily="2" charset="0"/>
                <a:ea typeface="+mj-lt"/>
                <a:cs typeface="+mj-lt"/>
              </a:rPr>
            </a:br>
            <a:br>
              <a:rPr lang="en-GB" sz="2800">
                <a:solidFill>
                  <a:srgbClr val="002060"/>
                </a:solidFill>
                <a:latin typeface="Montserrat Alternates regular" panose="00000500000000000000" pitchFamily="2" charset="0"/>
                <a:ea typeface="+mj-lt"/>
                <a:cs typeface="+mj-lt"/>
              </a:rPr>
            </a:br>
            <a:br>
              <a:rPr lang="en-GB" sz="2800">
                <a:solidFill>
                  <a:srgbClr val="002060"/>
                </a:solidFill>
                <a:latin typeface="Montserrat Alternates regular" panose="00000500000000000000" pitchFamily="2" charset="0"/>
                <a:ea typeface="+mj-lt"/>
                <a:cs typeface="+mj-lt"/>
              </a:rPr>
            </a:br>
            <a:endParaRPr lang="en-GB" sz="2800" dirty="0">
              <a:solidFill>
                <a:srgbClr val="002060"/>
              </a:solidFill>
              <a:latin typeface="Montserrat Alternates regular" panose="00000500000000000000" pitchFamily="2" charset="0"/>
              <a:ea typeface="+mj-lt"/>
              <a:cs typeface="+mj-lt"/>
            </a:endParaRPr>
          </a:p>
        </p:txBody>
      </p:sp>
      <p:sp>
        <p:nvSpPr>
          <p:cNvPr id="5" name="Title 1">
            <a:extLst>
              <a:ext uri="{FF2B5EF4-FFF2-40B4-BE49-F238E27FC236}">
                <a16:creationId xmlns:a16="http://schemas.microsoft.com/office/drawing/2014/main" id="{4DAA4B60-0EB6-48E2-310B-4EA93366A539}"/>
              </a:ext>
            </a:extLst>
          </p:cNvPr>
          <p:cNvSpPr txBox="1">
            <a:spLocks/>
          </p:cNvSpPr>
          <p:nvPr/>
        </p:nvSpPr>
        <p:spPr>
          <a:xfrm>
            <a:off x="838200" y="365125"/>
            <a:ext cx="10515600" cy="1135871"/>
          </a:xfrm>
          <a:prstGeom prst="rect">
            <a:avLst/>
          </a:prstGeom>
        </p:spPr>
        <p:txBody>
          <a:bodyPr vert="horz" lIns="91440" tIns="45720" rIns="91440" bIns="45720" rtlCol="0" anchor="ctr" anchorCtr="0">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algn="l"/>
            <a:r>
              <a:rPr lang="en-GB" sz="4400" dirty="0">
                <a:solidFill>
                  <a:srgbClr val="002060"/>
                </a:solidFill>
                <a:latin typeface="Montserrat Alternates regular" panose="00000500000000000000" pitchFamily="2" charset="0"/>
              </a:rPr>
              <a:t>A shared space for learning</a:t>
            </a:r>
          </a:p>
        </p:txBody>
      </p:sp>
      <p:pic>
        <p:nvPicPr>
          <p:cNvPr id="6" name="Picture 5" descr="A red and blue text on a black background&#10;&#10;Description automatically generated">
            <a:extLst>
              <a:ext uri="{FF2B5EF4-FFF2-40B4-BE49-F238E27FC236}">
                <a16:creationId xmlns:a16="http://schemas.microsoft.com/office/drawing/2014/main" id="{3A4B2AFF-7B60-81D2-8EE8-067D57B6B9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36664571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DF21DE-053E-0F08-6069-8B4DE7DFE645}"/>
              </a:ext>
            </a:extLst>
          </p:cNvPr>
          <p:cNvSpPr txBox="1"/>
          <p:nvPr/>
        </p:nvSpPr>
        <p:spPr>
          <a:xfrm>
            <a:off x="8171121"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Empire</a:t>
            </a:r>
          </a:p>
        </p:txBody>
      </p:sp>
      <p:sp>
        <p:nvSpPr>
          <p:cNvPr id="11" name="TextBox 10">
            <a:extLst>
              <a:ext uri="{FF2B5EF4-FFF2-40B4-BE49-F238E27FC236}">
                <a16:creationId xmlns:a16="http://schemas.microsoft.com/office/drawing/2014/main" id="{B0E770B6-EF2C-4DD1-2F14-EF0E510E9217}"/>
              </a:ext>
            </a:extLst>
          </p:cNvPr>
          <p:cNvSpPr txBox="1"/>
          <p:nvPr/>
        </p:nvSpPr>
        <p:spPr>
          <a:xfrm>
            <a:off x="9743487" y="3343290"/>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Leadership</a:t>
            </a:r>
          </a:p>
        </p:txBody>
      </p:sp>
      <p:sp>
        <p:nvSpPr>
          <p:cNvPr id="12" name="TextBox 11">
            <a:extLst>
              <a:ext uri="{FF2B5EF4-FFF2-40B4-BE49-F238E27FC236}">
                <a16:creationId xmlns:a16="http://schemas.microsoft.com/office/drawing/2014/main" id="{E839441A-3BB2-4B30-233C-197BD9E4F107}"/>
              </a:ext>
            </a:extLst>
          </p:cNvPr>
          <p:cNvSpPr txBox="1"/>
          <p:nvPr/>
        </p:nvSpPr>
        <p:spPr>
          <a:xfrm>
            <a:off x="5176842" y="5546486"/>
            <a:ext cx="168622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War</a:t>
            </a:r>
          </a:p>
        </p:txBody>
      </p:sp>
      <p:sp>
        <p:nvSpPr>
          <p:cNvPr id="13" name="TextBox 12">
            <a:extLst>
              <a:ext uri="{FF2B5EF4-FFF2-40B4-BE49-F238E27FC236}">
                <a16:creationId xmlns:a16="http://schemas.microsoft.com/office/drawing/2014/main" id="{05C4CE1B-3BBB-F8C0-559A-3D9BF23C3D62}"/>
              </a:ext>
            </a:extLst>
          </p:cNvPr>
          <p:cNvSpPr txBox="1"/>
          <p:nvPr/>
        </p:nvSpPr>
        <p:spPr>
          <a:xfrm>
            <a:off x="488210" y="3343290"/>
            <a:ext cx="1962919"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Workers</a:t>
            </a:r>
          </a:p>
        </p:txBody>
      </p:sp>
      <p:sp>
        <p:nvSpPr>
          <p:cNvPr id="15" name="TextBox 14">
            <a:extLst>
              <a:ext uri="{FF2B5EF4-FFF2-40B4-BE49-F238E27FC236}">
                <a16:creationId xmlns:a16="http://schemas.microsoft.com/office/drawing/2014/main" id="{81C5354F-EFC6-270B-AA1D-EC21CB93E121}"/>
              </a:ext>
            </a:extLst>
          </p:cNvPr>
          <p:cNvSpPr txBox="1"/>
          <p:nvPr/>
        </p:nvSpPr>
        <p:spPr>
          <a:xfrm>
            <a:off x="1731335"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Women</a:t>
            </a:r>
          </a:p>
        </p:txBody>
      </p:sp>
      <p:pic>
        <p:nvPicPr>
          <p:cNvPr id="2" name="Picture 1" descr="A red and blue text on a black background&#10;&#10;Description automatically generated">
            <a:extLst>
              <a:ext uri="{FF2B5EF4-FFF2-40B4-BE49-F238E27FC236}">
                <a16:creationId xmlns:a16="http://schemas.microsoft.com/office/drawing/2014/main" id="{F9CDF4DB-BCF5-28B5-CD7D-AABF0B39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5" name="Picture 4" descr="A blue rectangular object with red border&#10;&#10;Description automatically generated">
            <a:extLst>
              <a:ext uri="{FF2B5EF4-FFF2-40B4-BE49-F238E27FC236}">
                <a16:creationId xmlns:a16="http://schemas.microsoft.com/office/drawing/2014/main" id="{84EFE611-7E45-2BED-5948-49538E4E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28" y="1834116"/>
            <a:ext cx="6411432" cy="3102983"/>
          </a:xfrm>
          <a:prstGeom prst="rect">
            <a:avLst/>
          </a:prstGeom>
        </p:spPr>
      </p:pic>
      <p:sp>
        <p:nvSpPr>
          <p:cNvPr id="4" name="TextBox 3">
            <a:extLst>
              <a:ext uri="{FF2B5EF4-FFF2-40B4-BE49-F238E27FC236}">
                <a16:creationId xmlns:a16="http://schemas.microsoft.com/office/drawing/2014/main" id="{2669609B-5C4A-97D3-C2BC-6C4F0AC2A9B8}"/>
              </a:ext>
            </a:extLst>
          </p:cNvPr>
          <p:cNvSpPr txBox="1"/>
          <p:nvPr/>
        </p:nvSpPr>
        <p:spPr>
          <a:xfrm>
            <a:off x="3156857" y="2302091"/>
            <a:ext cx="5802086" cy="2296013"/>
          </a:xfrm>
          <a:prstGeom prst="rect">
            <a:avLst/>
          </a:prstGeom>
          <a:noFill/>
        </p:spPr>
        <p:txBody>
          <a:bodyPr wrap="square">
            <a:spAutoFit/>
          </a:bodyPr>
          <a:lstStyle/>
          <a:p>
            <a:pPr algn="ctr">
              <a:lnSpc>
                <a:spcPct val="107000"/>
              </a:lnSpc>
              <a:spcAft>
                <a:spcPts val="800"/>
              </a:spcAft>
            </a:pPr>
            <a:r>
              <a:rPr lang="en-GB" sz="18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From the first to the last days of his premiership, the link to the United States was central to Churchill’s war policy. He spent more time and energy in seeking to obtain help from the United States than in any other endeavour.</a:t>
            </a:r>
            <a:endParaRPr lang="en-GB" sz="1600"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GB" sz="1800"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rPr>
              <a:t>As WWII progressed Britain’s position as a global power weakened.</a:t>
            </a:r>
            <a:endParaRPr lang="en-GB" sz="1600"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endParaRPr>
          </a:p>
          <a:p>
            <a:pPr algn="ctr">
              <a:lnSpc>
                <a:spcPct val="107000"/>
              </a:lnSpc>
              <a:spcAft>
                <a:spcPts val="800"/>
              </a:spcAft>
            </a:pPr>
            <a:r>
              <a:rPr lang="en-GB" sz="14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Continue to Pester, Nag and Bite: Churchill’s War Leadership. Martin Gilbert</a:t>
            </a:r>
          </a:p>
        </p:txBody>
      </p:sp>
    </p:spTree>
    <p:extLst>
      <p:ext uri="{BB962C8B-B14F-4D97-AF65-F5344CB8AC3E}">
        <p14:creationId xmlns:p14="http://schemas.microsoft.com/office/powerpoint/2010/main" val="1445283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1" grpId="0" animBg="1"/>
      <p:bldP spid="13" grpId="0" animBg="1"/>
      <p:bldP spid="1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DF21DE-053E-0F08-6069-8B4DE7DFE645}"/>
              </a:ext>
            </a:extLst>
          </p:cNvPr>
          <p:cNvSpPr txBox="1"/>
          <p:nvPr/>
        </p:nvSpPr>
        <p:spPr>
          <a:xfrm>
            <a:off x="8171121"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Empire</a:t>
            </a:r>
          </a:p>
        </p:txBody>
      </p:sp>
      <p:sp>
        <p:nvSpPr>
          <p:cNvPr id="11" name="TextBox 10">
            <a:extLst>
              <a:ext uri="{FF2B5EF4-FFF2-40B4-BE49-F238E27FC236}">
                <a16:creationId xmlns:a16="http://schemas.microsoft.com/office/drawing/2014/main" id="{B0E770B6-EF2C-4DD1-2F14-EF0E510E9217}"/>
              </a:ext>
            </a:extLst>
          </p:cNvPr>
          <p:cNvSpPr txBox="1"/>
          <p:nvPr/>
        </p:nvSpPr>
        <p:spPr>
          <a:xfrm>
            <a:off x="9743487" y="3343290"/>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Leadership</a:t>
            </a:r>
          </a:p>
        </p:txBody>
      </p:sp>
      <p:sp>
        <p:nvSpPr>
          <p:cNvPr id="12" name="TextBox 11">
            <a:extLst>
              <a:ext uri="{FF2B5EF4-FFF2-40B4-BE49-F238E27FC236}">
                <a16:creationId xmlns:a16="http://schemas.microsoft.com/office/drawing/2014/main" id="{E839441A-3BB2-4B30-233C-197BD9E4F107}"/>
              </a:ext>
            </a:extLst>
          </p:cNvPr>
          <p:cNvSpPr txBox="1"/>
          <p:nvPr/>
        </p:nvSpPr>
        <p:spPr>
          <a:xfrm>
            <a:off x="5176842" y="5546486"/>
            <a:ext cx="168622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War</a:t>
            </a:r>
          </a:p>
        </p:txBody>
      </p:sp>
      <p:sp>
        <p:nvSpPr>
          <p:cNvPr id="13" name="TextBox 12">
            <a:extLst>
              <a:ext uri="{FF2B5EF4-FFF2-40B4-BE49-F238E27FC236}">
                <a16:creationId xmlns:a16="http://schemas.microsoft.com/office/drawing/2014/main" id="{05C4CE1B-3BBB-F8C0-559A-3D9BF23C3D62}"/>
              </a:ext>
            </a:extLst>
          </p:cNvPr>
          <p:cNvSpPr txBox="1"/>
          <p:nvPr/>
        </p:nvSpPr>
        <p:spPr>
          <a:xfrm>
            <a:off x="488210" y="3343290"/>
            <a:ext cx="1962919"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Workers</a:t>
            </a:r>
          </a:p>
        </p:txBody>
      </p:sp>
      <p:sp>
        <p:nvSpPr>
          <p:cNvPr id="15" name="TextBox 14">
            <a:extLst>
              <a:ext uri="{FF2B5EF4-FFF2-40B4-BE49-F238E27FC236}">
                <a16:creationId xmlns:a16="http://schemas.microsoft.com/office/drawing/2014/main" id="{81C5354F-EFC6-270B-AA1D-EC21CB93E121}"/>
              </a:ext>
            </a:extLst>
          </p:cNvPr>
          <p:cNvSpPr txBox="1"/>
          <p:nvPr/>
        </p:nvSpPr>
        <p:spPr>
          <a:xfrm>
            <a:off x="1731335"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Women</a:t>
            </a:r>
          </a:p>
        </p:txBody>
      </p:sp>
      <p:pic>
        <p:nvPicPr>
          <p:cNvPr id="2" name="Picture 1" descr="A red and blue text on a black background&#10;&#10;Description automatically generated">
            <a:extLst>
              <a:ext uri="{FF2B5EF4-FFF2-40B4-BE49-F238E27FC236}">
                <a16:creationId xmlns:a16="http://schemas.microsoft.com/office/drawing/2014/main" id="{F9CDF4DB-BCF5-28B5-CD7D-AABF0B39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5" name="Picture 4" descr="A blue rectangular object with red border&#10;&#10;Description automatically generated">
            <a:extLst>
              <a:ext uri="{FF2B5EF4-FFF2-40B4-BE49-F238E27FC236}">
                <a16:creationId xmlns:a16="http://schemas.microsoft.com/office/drawing/2014/main" id="{84EFE611-7E45-2BED-5948-49538E4E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28" y="1834116"/>
            <a:ext cx="6411432" cy="3102983"/>
          </a:xfrm>
          <a:prstGeom prst="rect">
            <a:avLst/>
          </a:prstGeom>
        </p:spPr>
      </p:pic>
      <p:sp>
        <p:nvSpPr>
          <p:cNvPr id="4" name="TextBox 3">
            <a:extLst>
              <a:ext uri="{FF2B5EF4-FFF2-40B4-BE49-F238E27FC236}">
                <a16:creationId xmlns:a16="http://schemas.microsoft.com/office/drawing/2014/main" id="{5FF39072-BB1C-28F7-8A28-81C59C8D883E}"/>
              </a:ext>
            </a:extLst>
          </p:cNvPr>
          <p:cNvSpPr txBox="1"/>
          <p:nvPr/>
        </p:nvSpPr>
        <p:spPr>
          <a:xfrm>
            <a:off x="3331029" y="2550651"/>
            <a:ext cx="5519057" cy="1756699"/>
          </a:xfrm>
          <a:prstGeom prst="rect">
            <a:avLst/>
          </a:prstGeom>
          <a:noFill/>
        </p:spPr>
        <p:txBody>
          <a:bodyPr wrap="square">
            <a:spAutoFit/>
          </a:bodyPr>
          <a:lstStyle/>
          <a:p>
            <a:pPr algn="ctr"/>
            <a:r>
              <a:rPr lang="en-GB" sz="1800" i="1" dirty="0">
                <a:solidFill>
                  <a:schemeClr val="bg1"/>
                </a:solidFill>
                <a:effectLst/>
                <a:latin typeface="Montserrat Alternates" panose="00000500000000000000" pitchFamily="2" charset="0"/>
                <a:ea typeface="Times New Roman" panose="02020603050405020304" pitchFamily="18" charset="0"/>
              </a:rPr>
              <a:t>"He was the greatest Briton because he showed the determination and courage to protect Britain from invasion and without his inspiring leadership the outcome of World War II may have been very different. He was the choice of the people."</a:t>
            </a:r>
          </a:p>
          <a:p>
            <a:pPr algn="ctr">
              <a:lnSpc>
                <a:spcPct val="107000"/>
              </a:lnSpc>
              <a:spcAft>
                <a:spcPts val="800"/>
              </a:spcAft>
            </a:pPr>
            <a:r>
              <a:rPr lang="en-GB" sz="1800" dirty="0">
                <a:solidFill>
                  <a:schemeClr val="bg1"/>
                </a:solidFill>
                <a:effectLst/>
                <a:latin typeface="Montserrat Alternates" panose="00000500000000000000" pitchFamily="2" charset="0"/>
                <a:ea typeface="Times New Roman" panose="02020603050405020304" pitchFamily="18" charset="0"/>
              </a:rPr>
              <a:t>Mo Mowlam MP (2002) </a:t>
            </a:r>
          </a:p>
        </p:txBody>
      </p:sp>
    </p:spTree>
    <p:extLst>
      <p:ext uri="{BB962C8B-B14F-4D97-AF65-F5344CB8AC3E}">
        <p14:creationId xmlns:p14="http://schemas.microsoft.com/office/powerpoint/2010/main" val="655478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87DF21DE-053E-0F08-6069-8B4DE7DFE645}"/>
              </a:ext>
            </a:extLst>
          </p:cNvPr>
          <p:cNvSpPr txBox="1"/>
          <p:nvPr/>
        </p:nvSpPr>
        <p:spPr>
          <a:xfrm>
            <a:off x="8171121"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Empire</a:t>
            </a:r>
          </a:p>
        </p:txBody>
      </p:sp>
      <p:sp>
        <p:nvSpPr>
          <p:cNvPr id="11" name="TextBox 10">
            <a:extLst>
              <a:ext uri="{FF2B5EF4-FFF2-40B4-BE49-F238E27FC236}">
                <a16:creationId xmlns:a16="http://schemas.microsoft.com/office/drawing/2014/main" id="{B0E770B6-EF2C-4DD1-2F14-EF0E510E9217}"/>
              </a:ext>
            </a:extLst>
          </p:cNvPr>
          <p:cNvSpPr txBox="1"/>
          <p:nvPr/>
        </p:nvSpPr>
        <p:spPr>
          <a:xfrm>
            <a:off x="9743487" y="3343290"/>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Leadership</a:t>
            </a:r>
          </a:p>
        </p:txBody>
      </p:sp>
      <p:sp>
        <p:nvSpPr>
          <p:cNvPr id="12" name="TextBox 11">
            <a:extLst>
              <a:ext uri="{FF2B5EF4-FFF2-40B4-BE49-F238E27FC236}">
                <a16:creationId xmlns:a16="http://schemas.microsoft.com/office/drawing/2014/main" id="{E839441A-3BB2-4B30-233C-197BD9E4F107}"/>
              </a:ext>
            </a:extLst>
          </p:cNvPr>
          <p:cNvSpPr txBox="1"/>
          <p:nvPr/>
        </p:nvSpPr>
        <p:spPr>
          <a:xfrm>
            <a:off x="5176842" y="5546486"/>
            <a:ext cx="168622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War</a:t>
            </a:r>
          </a:p>
        </p:txBody>
      </p:sp>
      <p:sp>
        <p:nvSpPr>
          <p:cNvPr id="13" name="TextBox 12">
            <a:extLst>
              <a:ext uri="{FF2B5EF4-FFF2-40B4-BE49-F238E27FC236}">
                <a16:creationId xmlns:a16="http://schemas.microsoft.com/office/drawing/2014/main" id="{05C4CE1B-3BBB-F8C0-559A-3D9BF23C3D62}"/>
              </a:ext>
            </a:extLst>
          </p:cNvPr>
          <p:cNvSpPr txBox="1"/>
          <p:nvPr/>
        </p:nvSpPr>
        <p:spPr>
          <a:xfrm>
            <a:off x="488210" y="3343290"/>
            <a:ext cx="1962919"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Workers</a:t>
            </a:r>
          </a:p>
        </p:txBody>
      </p:sp>
      <p:sp>
        <p:nvSpPr>
          <p:cNvPr id="15" name="TextBox 14">
            <a:extLst>
              <a:ext uri="{FF2B5EF4-FFF2-40B4-BE49-F238E27FC236}">
                <a16:creationId xmlns:a16="http://schemas.microsoft.com/office/drawing/2014/main" id="{81C5354F-EFC6-270B-AA1D-EC21CB93E121}"/>
              </a:ext>
            </a:extLst>
          </p:cNvPr>
          <p:cNvSpPr txBox="1"/>
          <p:nvPr/>
        </p:nvSpPr>
        <p:spPr>
          <a:xfrm>
            <a:off x="1731335" y="982258"/>
            <a:ext cx="2209800" cy="523220"/>
          </a:xfrm>
          <a:prstGeom prst="rect">
            <a:avLst/>
          </a:prstGeom>
          <a:noFill/>
          <a:ln>
            <a:solidFill>
              <a:srgbClr val="002060"/>
            </a:solidFill>
          </a:ln>
        </p:spPr>
        <p:txBody>
          <a:bodyPr wrap="square" rtlCol="0">
            <a:spAutoFit/>
          </a:bodyPr>
          <a:lstStyle/>
          <a:p>
            <a:pPr algn="ctr"/>
            <a:r>
              <a:rPr lang="en-GB" sz="2800" dirty="0">
                <a:solidFill>
                  <a:srgbClr val="002060"/>
                </a:solidFill>
                <a:latin typeface="Montserrat Alternates regular" panose="00000500000000000000" pitchFamily="2" charset="0"/>
              </a:rPr>
              <a:t>Women</a:t>
            </a:r>
          </a:p>
        </p:txBody>
      </p:sp>
      <p:pic>
        <p:nvPicPr>
          <p:cNvPr id="2" name="Picture 1" descr="A red and blue text on a black background&#10;&#10;Description automatically generated">
            <a:extLst>
              <a:ext uri="{FF2B5EF4-FFF2-40B4-BE49-F238E27FC236}">
                <a16:creationId xmlns:a16="http://schemas.microsoft.com/office/drawing/2014/main" id="{F9CDF4DB-BCF5-28B5-CD7D-AABF0B39F54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5" name="Picture 4" descr="A blue rectangular object with red border&#10;&#10;Description automatically generated">
            <a:extLst>
              <a:ext uri="{FF2B5EF4-FFF2-40B4-BE49-F238E27FC236}">
                <a16:creationId xmlns:a16="http://schemas.microsoft.com/office/drawing/2014/main" id="{84EFE611-7E45-2BED-5948-49538E4E7C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17628" y="1834116"/>
            <a:ext cx="6411432" cy="3102983"/>
          </a:xfrm>
          <a:prstGeom prst="rect">
            <a:avLst/>
          </a:prstGeom>
        </p:spPr>
      </p:pic>
      <p:sp>
        <p:nvSpPr>
          <p:cNvPr id="4" name="TextBox 3">
            <a:extLst>
              <a:ext uri="{FF2B5EF4-FFF2-40B4-BE49-F238E27FC236}">
                <a16:creationId xmlns:a16="http://schemas.microsoft.com/office/drawing/2014/main" id="{D58C67AB-D13D-7DF3-5B03-F1C9BB540ED2}"/>
              </a:ext>
            </a:extLst>
          </p:cNvPr>
          <p:cNvSpPr txBox="1"/>
          <p:nvPr/>
        </p:nvSpPr>
        <p:spPr>
          <a:xfrm>
            <a:off x="3287486" y="2280649"/>
            <a:ext cx="5693228" cy="2476062"/>
          </a:xfrm>
          <a:prstGeom prst="rect">
            <a:avLst/>
          </a:prstGeom>
          <a:noFill/>
        </p:spPr>
        <p:txBody>
          <a:bodyPr wrap="square">
            <a:spAutoFit/>
          </a:bodyPr>
          <a:lstStyle/>
          <a:p>
            <a:pPr algn="ctr">
              <a:lnSpc>
                <a:spcPct val="107000"/>
              </a:lnSpc>
              <a:spcAft>
                <a:spcPts val="800"/>
              </a:spcAft>
            </a:pPr>
            <a:r>
              <a:rPr lang="en-GB" sz="18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A commentator in 1907 had opined that: ‘He… has never pretended to be animated by any motive beyond a desire for his own advancement. He has no principles and no enthusiasm except egoism. ’</a:t>
            </a:r>
            <a:endParaRPr lang="en-GB" sz="1600"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endParaRPr>
          </a:p>
          <a:p>
            <a:pPr algn="ctr">
              <a:lnSpc>
                <a:spcPct val="107000"/>
              </a:lnSpc>
              <a:spcAft>
                <a:spcPts val="800"/>
              </a:spcAft>
            </a:pPr>
            <a:endParaRPr lang="en-GB" sz="5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endParaRPr>
          </a:p>
          <a:p>
            <a:pPr algn="ctr">
              <a:lnSpc>
                <a:spcPct val="107000"/>
              </a:lnSpc>
              <a:spcAft>
                <a:spcPts val="800"/>
              </a:spcAft>
            </a:pPr>
            <a:r>
              <a:rPr lang="en-GB" sz="18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a:t>
            </a:r>
            <a:r>
              <a:rPr lang="en-GB" sz="1800" i="1"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History will be kind to me , for I intend to write it</a:t>
            </a:r>
            <a:r>
              <a:rPr lang="en-GB" sz="1800" kern="0" dirty="0">
                <a:solidFill>
                  <a:schemeClr val="bg1"/>
                </a:solidFill>
                <a:effectLst/>
                <a:latin typeface="Montserrat Alternates regular" panose="00000500000000000000" pitchFamily="2" charset="0"/>
                <a:ea typeface="Times New Roman" panose="02020603050405020304" pitchFamily="18" charset="0"/>
                <a:cs typeface="Arial" panose="020B0604020202020204" pitchFamily="34" charset="0"/>
              </a:rPr>
              <a:t>’ - Churchill</a:t>
            </a:r>
            <a:endParaRPr lang="en-GB" sz="1600" kern="100" dirty="0">
              <a:solidFill>
                <a:schemeClr val="bg1"/>
              </a:solidFill>
              <a:effectLst/>
              <a:latin typeface="Montserrat Alternates regular" panose="00000500000000000000" pitchFamily="2" charset="0"/>
              <a:ea typeface="Calibri" panose="020F0502020204030204" pitchFamily="34" charset="0"/>
              <a:cs typeface="Arial" panose="020B0604020202020204" pitchFamily="34" charset="0"/>
            </a:endParaRPr>
          </a:p>
          <a:p>
            <a:pPr algn="ctr"/>
            <a:r>
              <a:rPr lang="en-GB" sz="1400" kern="1800" dirty="0">
                <a:solidFill>
                  <a:schemeClr val="bg1"/>
                </a:solidFill>
                <a:effectLst/>
                <a:latin typeface="Montserrat Alternates regular" panose="00000500000000000000" pitchFamily="2" charset="0"/>
                <a:ea typeface="Times New Roman" panose="02020603050405020304" pitchFamily="18" charset="0"/>
              </a:rPr>
              <a:t>Churchill as Home Secretary, Charles Stevenson</a:t>
            </a:r>
            <a:endParaRPr lang="en-GB" sz="1400" dirty="0">
              <a:solidFill>
                <a:schemeClr val="bg1"/>
              </a:solidFill>
              <a:latin typeface="Montserrat Alternates regular" panose="00000500000000000000" pitchFamily="2" charset="0"/>
            </a:endParaRPr>
          </a:p>
        </p:txBody>
      </p:sp>
    </p:spTree>
    <p:extLst>
      <p:ext uri="{BB962C8B-B14F-4D97-AF65-F5344CB8AC3E}">
        <p14:creationId xmlns:p14="http://schemas.microsoft.com/office/powerpoint/2010/main" val="29775548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grpId="0" nodeType="clickEffect">
                                  <p:stCondLst>
                                    <p:cond delay="0"/>
                                  </p:stCondLst>
                                  <p:childTnLst>
                                    <p:set>
                                      <p:cBhvr>
                                        <p:cTn id="6" dur="1" fill="hold">
                                          <p:stCondLst>
                                            <p:cond delay="0"/>
                                          </p:stCondLst>
                                        </p:cTn>
                                        <p:tgtEl>
                                          <p:spTgt spid="15"/>
                                        </p:tgtEl>
                                        <p:attrNameLst>
                                          <p:attrName>style.visibility</p:attrName>
                                        </p:attrNameLst>
                                      </p:cBhvr>
                                      <p:to>
                                        <p:strVal val="hidden"/>
                                      </p:to>
                                    </p:set>
                                  </p:childTnLst>
                                </p:cTn>
                              </p:par>
                              <p:par>
                                <p:cTn id="7" presetID="1" presetClass="exit" presetSubtype="0" fill="hold" grpId="0" nodeType="withEffect">
                                  <p:stCondLst>
                                    <p:cond delay="0"/>
                                  </p:stCondLst>
                                  <p:childTnLst>
                                    <p:set>
                                      <p:cBhvr>
                                        <p:cTn id="8" dur="1" fill="hold">
                                          <p:stCondLst>
                                            <p:cond delay="0"/>
                                          </p:stCondLst>
                                        </p:cTn>
                                        <p:tgtEl>
                                          <p:spTgt spid="13"/>
                                        </p:tgtEl>
                                        <p:attrNameLst>
                                          <p:attrName>style.visibility</p:attrName>
                                        </p:attrNameLst>
                                      </p:cBhvr>
                                      <p:to>
                                        <p:strVal val="hidden"/>
                                      </p:to>
                                    </p:set>
                                  </p:childTnLst>
                                </p:cTn>
                              </p:par>
                              <p:par>
                                <p:cTn id="9" presetID="1" presetClass="exit"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hidden"/>
                                      </p:to>
                                    </p:set>
                                  </p:childTnLst>
                                </p:cTn>
                              </p:par>
                              <p:par>
                                <p:cTn id="11" presetID="1" presetClass="exit"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12" grpId="0" animBg="1"/>
      <p:bldP spid="13" grpId="0" animBg="1"/>
      <p:bldP spid="15"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and blue text on a black background&#10;&#10;Description automatically generated">
            <a:extLst>
              <a:ext uri="{FF2B5EF4-FFF2-40B4-BE49-F238E27FC236}">
                <a16:creationId xmlns:a16="http://schemas.microsoft.com/office/drawing/2014/main" id="{7C88A1A1-5CBE-3601-7B2F-602B93AF2E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
        <p:nvSpPr>
          <p:cNvPr id="5" name="Title 1">
            <a:extLst>
              <a:ext uri="{FF2B5EF4-FFF2-40B4-BE49-F238E27FC236}">
                <a16:creationId xmlns:a16="http://schemas.microsoft.com/office/drawing/2014/main" id="{6C70EB24-ABC8-FC56-FFDC-F3EB867277DB}"/>
              </a:ext>
            </a:extLst>
          </p:cNvPr>
          <p:cNvSpPr>
            <a:spLocks noGrp="1"/>
          </p:cNvSpPr>
          <p:nvPr>
            <p:ph type="title"/>
          </p:nvPr>
        </p:nvSpPr>
        <p:spPr>
          <a:xfrm>
            <a:off x="838200" y="365125"/>
            <a:ext cx="10515600" cy="1325563"/>
          </a:xfrm>
        </p:spPr>
        <p:txBody>
          <a:bodyPr/>
          <a:lstStyle/>
          <a:p>
            <a:r>
              <a:rPr lang="en-GB" dirty="0">
                <a:solidFill>
                  <a:srgbClr val="002060"/>
                </a:solidFill>
                <a:latin typeface="Montserrat Alternates regular" panose="00000500000000000000" pitchFamily="2" charset="0"/>
              </a:rPr>
              <a:t>Summary: How should we characterise Churchill?</a:t>
            </a:r>
          </a:p>
        </p:txBody>
      </p:sp>
      <p:sp>
        <p:nvSpPr>
          <p:cNvPr id="6" name="Content Placeholder 2">
            <a:extLst>
              <a:ext uri="{FF2B5EF4-FFF2-40B4-BE49-F238E27FC236}">
                <a16:creationId xmlns:a16="http://schemas.microsoft.com/office/drawing/2014/main" id="{16DF35CC-4B68-F91B-C8D5-A2E61EC1F4EB}"/>
              </a:ext>
            </a:extLst>
          </p:cNvPr>
          <p:cNvSpPr>
            <a:spLocks noGrp="1"/>
          </p:cNvSpPr>
          <p:nvPr>
            <p:ph idx="1"/>
          </p:nvPr>
        </p:nvSpPr>
        <p:spPr>
          <a:xfrm>
            <a:off x="838200" y="1825625"/>
            <a:ext cx="7173433" cy="4351338"/>
          </a:xfrm>
        </p:spPr>
        <p:txBody>
          <a:bodyPr>
            <a:normAutofit fontScale="92500"/>
          </a:bodyPr>
          <a:lstStyle/>
          <a:p>
            <a:pPr marL="0" indent="0">
              <a:lnSpc>
                <a:spcPct val="107000"/>
              </a:lnSpc>
              <a:buNone/>
            </a:pPr>
            <a:r>
              <a:rPr lang="en-GB" sz="24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rPr>
              <a:t>Discuss the following questions with your partner and be ready to share your thoughts (use evidence to support your answers):</a:t>
            </a:r>
          </a:p>
          <a:p>
            <a:pPr lvl="1">
              <a:lnSpc>
                <a:spcPct val="107000"/>
              </a:lnSpc>
            </a:pPr>
            <a:r>
              <a:rPr lang="en-GB" sz="2000" kern="100" dirty="0">
                <a:solidFill>
                  <a:srgbClr val="002060"/>
                </a:solidFill>
                <a:latin typeface="Montserrat Alternates regular" panose="00000500000000000000" pitchFamily="2" charset="0"/>
                <a:ea typeface="Calibri" panose="020F0502020204030204" pitchFamily="34" charset="0"/>
                <a:cs typeface="Arial" panose="020B0604020202020204" pitchFamily="34" charset="0"/>
              </a:rPr>
              <a:t>Having looked at some evidence, how would </a:t>
            </a:r>
            <a:r>
              <a:rPr lang="en-GB" sz="2000" i="1" kern="100" dirty="0">
                <a:solidFill>
                  <a:srgbClr val="002060"/>
                </a:solidFill>
                <a:latin typeface="Montserrat Alternates regular" panose="00000500000000000000" pitchFamily="2" charset="0"/>
                <a:ea typeface="Calibri" panose="020F0502020204030204" pitchFamily="34" charset="0"/>
                <a:cs typeface="Arial" panose="020B0604020202020204" pitchFamily="34" charset="0"/>
              </a:rPr>
              <a:t>you</a:t>
            </a:r>
            <a:r>
              <a:rPr lang="en-GB" sz="2000" kern="100" dirty="0">
                <a:solidFill>
                  <a:srgbClr val="002060"/>
                </a:solidFill>
                <a:latin typeface="Montserrat Alternates regular" panose="00000500000000000000" pitchFamily="2" charset="0"/>
                <a:ea typeface="Calibri" panose="020F0502020204030204" pitchFamily="34" charset="0"/>
                <a:cs typeface="Arial" panose="020B0604020202020204" pitchFamily="34" charset="0"/>
              </a:rPr>
              <a:t> characterise Churchill?</a:t>
            </a:r>
          </a:p>
          <a:p>
            <a:pPr lvl="1">
              <a:lnSpc>
                <a:spcPct val="107000"/>
              </a:lnSpc>
            </a:pPr>
            <a:r>
              <a:rPr lang="en-GB" sz="20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rPr>
              <a:t>How has your knowledge developed during this lesson?</a:t>
            </a:r>
          </a:p>
          <a:p>
            <a:pPr lvl="1">
              <a:lnSpc>
                <a:spcPct val="107000"/>
              </a:lnSpc>
            </a:pPr>
            <a:r>
              <a:rPr lang="en-GB" sz="20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rPr>
              <a:t>Has this changed since the start of the lesson?</a:t>
            </a:r>
          </a:p>
          <a:p>
            <a:pPr lvl="1">
              <a:lnSpc>
                <a:spcPct val="107000"/>
              </a:lnSpc>
            </a:pPr>
            <a:r>
              <a:rPr lang="en-GB" sz="2000" kern="100" dirty="0">
                <a:solidFill>
                  <a:srgbClr val="002060"/>
                </a:solidFill>
                <a:latin typeface="Montserrat Alternates regular" panose="00000500000000000000" pitchFamily="2" charset="0"/>
                <a:ea typeface="Calibri" panose="020F0502020204030204" pitchFamily="34" charset="0"/>
                <a:cs typeface="Arial" panose="020B0604020202020204" pitchFamily="34" charset="0"/>
              </a:rPr>
              <a:t>Is it possible to describe Churchill in a simple way?</a:t>
            </a:r>
          </a:p>
          <a:p>
            <a:pPr>
              <a:lnSpc>
                <a:spcPct val="107000"/>
              </a:lnSpc>
            </a:pPr>
            <a:endParaRPr lang="en-GB" sz="24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endParaRPr>
          </a:p>
          <a:p>
            <a:pPr marL="0" indent="0">
              <a:lnSpc>
                <a:spcPct val="107000"/>
              </a:lnSpc>
              <a:buNone/>
            </a:pPr>
            <a:r>
              <a:rPr lang="en-GB" sz="2400" b="1" kern="100" dirty="0">
                <a:solidFill>
                  <a:srgbClr val="002060"/>
                </a:solidFill>
                <a:latin typeface="Montserrat Alternates regular" panose="00000500000000000000" pitchFamily="2" charset="0"/>
                <a:ea typeface="Calibri" panose="020F0502020204030204" pitchFamily="34" charset="0"/>
                <a:cs typeface="Arial" panose="020B0604020202020204" pitchFamily="34" charset="0"/>
              </a:rPr>
              <a:t>Concluding question: </a:t>
            </a:r>
            <a:r>
              <a:rPr lang="en-GB" sz="2400" kern="100" dirty="0">
                <a:solidFill>
                  <a:srgbClr val="002060"/>
                </a:solidFill>
                <a:latin typeface="Montserrat Alternates regular" panose="00000500000000000000" pitchFamily="2" charset="0"/>
                <a:ea typeface="Calibri" panose="020F0502020204030204" pitchFamily="34" charset="0"/>
                <a:cs typeface="Arial" panose="020B0604020202020204" pitchFamily="34" charset="0"/>
              </a:rPr>
              <a:t>Is it useful to describe Churchill as a hero or a villain? Be ready to give reasons for your answer.</a:t>
            </a:r>
          </a:p>
          <a:p>
            <a:pPr marL="0" indent="0">
              <a:lnSpc>
                <a:spcPct val="107000"/>
              </a:lnSpc>
              <a:buNone/>
            </a:pPr>
            <a:endParaRPr lang="en-GB" sz="24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endParaRPr>
          </a:p>
          <a:p>
            <a:pPr marL="0" indent="0">
              <a:lnSpc>
                <a:spcPct val="107000"/>
              </a:lnSpc>
              <a:buNone/>
            </a:pPr>
            <a:endParaRPr lang="en-GB" sz="24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endParaRPr>
          </a:p>
        </p:txBody>
      </p:sp>
      <p:pic>
        <p:nvPicPr>
          <p:cNvPr id="8" name="Picture 7" descr="A blue rectangular object with red and black stripes&#10;&#10;Description automatically generated">
            <a:extLst>
              <a:ext uri="{FF2B5EF4-FFF2-40B4-BE49-F238E27FC236}">
                <a16:creationId xmlns:a16="http://schemas.microsoft.com/office/drawing/2014/main" id="{CF0DC946-6709-18F2-B5BA-3D27E9349F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82762" y="1504788"/>
            <a:ext cx="3391787" cy="4772415"/>
          </a:xfrm>
          <a:prstGeom prst="rect">
            <a:avLst/>
          </a:prstGeom>
        </p:spPr>
      </p:pic>
      <p:pic>
        <p:nvPicPr>
          <p:cNvPr id="9" name="Content Placeholder 4" descr="A person in a suit holding a cane&#10;&#10;Description automatically generated">
            <a:extLst>
              <a:ext uri="{FF2B5EF4-FFF2-40B4-BE49-F238E27FC236}">
                <a16:creationId xmlns:a16="http://schemas.microsoft.com/office/drawing/2014/main" id="{FF1EB1CC-3063-2815-8DAD-52AEBCF7AAC6}"/>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Layer>
                </a14:imgProps>
              </a:ext>
              <a:ext uri="{28A0092B-C50C-407E-A947-70E740481C1C}">
                <a14:useLocalDpi xmlns:a14="http://schemas.microsoft.com/office/drawing/2010/main" val="0"/>
              </a:ext>
            </a:extLst>
          </a:blip>
          <a:srcRect l="5530" r="8356"/>
          <a:stretch/>
        </p:blipFill>
        <p:spPr>
          <a:xfrm>
            <a:off x="8439212" y="1633745"/>
            <a:ext cx="2980156" cy="4404089"/>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61013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1DFB669E-ACEF-1F98-516E-DA3725482B20}"/>
              </a:ext>
            </a:extLst>
          </p:cNvPr>
          <p:cNvSpPr>
            <a:spLocks noGrp="1"/>
          </p:cNvSpPr>
          <p:nvPr>
            <p:ph type="title"/>
          </p:nvPr>
        </p:nvSpPr>
        <p:spPr>
          <a:xfrm>
            <a:off x="838200" y="365125"/>
            <a:ext cx="10515600" cy="1325563"/>
          </a:xfrm>
        </p:spPr>
        <p:txBody>
          <a:bodyPr/>
          <a:lstStyle/>
          <a:p>
            <a:r>
              <a:rPr lang="en-GB" dirty="0">
                <a:solidFill>
                  <a:srgbClr val="002060"/>
                </a:solidFill>
                <a:latin typeface="Montserrat Alternates regular" panose="00000500000000000000" pitchFamily="2" charset="0"/>
              </a:rPr>
              <a:t>Starter: Think | Pair | Share</a:t>
            </a:r>
          </a:p>
        </p:txBody>
      </p:sp>
      <p:sp>
        <p:nvSpPr>
          <p:cNvPr id="5" name="Content Placeholder 2">
            <a:extLst>
              <a:ext uri="{FF2B5EF4-FFF2-40B4-BE49-F238E27FC236}">
                <a16:creationId xmlns:a16="http://schemas.microsoft.com/office/drawing/2014/main" id="{FE415053-67B2-4D43-3DAE-F477B669BB67}"/>
              </a:ext>
            </a:extLst>
          </p:cNvPr>
          <p:cNvSpPr>
            <a:spLocks noGrp="1"/>
          </p:cNvSpPr>
          <p:nvPr>
            <p:ph idx="1"/>
          </p:nvPr>
        </p:nvSpPr>
        <p:spPr>
          <a:xfrm>
            <a:off x="838200" y="1825625"/>
            <a:ext cx="10515600" cy="4351338"/>
          </a:xfrm>
        </p:spPr>
        <p:txBody>
          <a:bodyPr/>
          <a:lstStyle/>
          <a:p>
            <a:r>
              <a:rPr lang="en-GB" dirty="0">
                <a:solidFill>
                  <a:srgbClr val="002060"/>
                </a:solidFill>
                <a:latin typeface="Montserrat Alternates regular" panose="00000500000000000000" pitchFamily="2" charset="0"/>
              </a:rPr>
              <a:t>Listen to the pen portrait of an historical world leader.</a:t>
            </a:r>
          </a:p>
          <a:p>
            <a:r>
              <a:rPr lang="en-GB" dirty="0">
                <a:solidFill>
                  <a:srgbClr val="002060"/>
                </a:solidFill>
                <a:latin typeface="Montserrat Alternates regular" panose="00000500000000000000" pitchFamily="2" charset="0"/>
              </a:rPr>
              <a:t>Consider the following questions and add notes to your handout:</a:t>
            </a:r>
          </a:p>
          <a:p>
            <a:pPr lvl="1"/>
            <a:r>
              <a:rPr lang="en-GB" dirty="0">
                <a:solidFill>
                  <a:srgbClr val="002060"/>
                </a:solidFill>
                <a:latin typeface="Montserrat Alternates regular" panose="00000500000000000000" pitchFamily="2" charset="0"/>
              </a:rPr>
              <a:t>How would you describe this person?</a:t>
            </a:r>
          </a:p>
          <a:p>
            <a:pPr lvl="1"/>
            <a:r>
              <a:rPr lang="en-GB" dirty="0">
                <a:solidFill>
                  <a:srgbClr val="002060"/>
                </a:solidFill>
                <a:latin typeface="Montserrat Alternates regular" panose="00000500000000000000" pitchFamily="2" charset="0"/>
              </a:rPr>
              <a:t>Is this a leader a country should be proud of?</a:t>
            </a:r>
          </a:p>
          <a:p>
            <a:pPr lvl="1"/>
            <a:r>
              <a:rPr lang="en-GB" dirty="0">
                <a:solidFill>
                  <a:srgbClr val="002060"/>
                </a:solidFill>
                <a:latin typeface="Montserrat Alternates regular" panose="00000500000000000000" pitchFamily="2" charset="0"/>
              </a:rPr>
              <a:t>How do you think they might be remembered?</a:t>
            </a:r>
          </a:p>
          <a:p>
            <a:pPr lvl="1"/>
            <a:r>
              <a:rPr lang="en-GB" dirty="0">
                <a:solidFill>
                  <a:srgbClr val="002060"/>
                </a:solidFill>
                <a:latin typeface="Montserrat Alternates regular" panose="00000500000000000000" pitchFamily="2" charset="0"/>
              </a:rPr>
              <a:t>Would you support this person?</a:t>
            </a:r>
          </a:p>
          <a:p>
            <a:pPr marL="457200" lvl="1" indent="0">
              <a:buNone/>
            </a:pPr>
            <a:endParaRPr lang="en-GB" dirty="0">
              <a:solidFill>
                <a:srgbClr val="002060"/>
              </a:solidFill>
              <a:latin typeface="Montserrat Alternates regular" panose="00000500000000000000" pitchFamily="2" charset="0"/>
            </a:endParaRPr>
          </a:p>
        </p:txBody>
      </p:sp>
      <p:pic>
        <p:nvPicPr>
          <p:cNvPr id="6" name="Picture 5" descr="A red and blue text on a black background&#10;&#10;Description automatically generated">
            <a:extLst>
              <a:ext uri="{FF2B5EF4-FFF2-40B4-BE49-F238E27FC236}">
                <a16:creationId xmlns:a16="http://schemas.microsoft.com/office/drawing/2014/main" id="{B3AC8589-3101-853A-9EAE-90C7BF76BF4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200463144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blue rectangular object with red border&#10;&#10;Description automatically generated">
            <a:extLst>
              <a:ext uri="{FF2B5EF4-FFF2-40B4-BE49-F238E27FC236}">
                <a16:creationId xmlns:a16="http://schemas.microsoft.com/office/drawing/2014/main" id="{55712FD2-8282-4784-6C28-6E649A4D176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60228" y="1669621"/>
            <a:ext cx="10691037" cy="4507341"/>
          </a:xfrm>
          <a:prstGeom prst="rect">
            <a:avLst/>
          </a:prstGeom>
        </p:spPr>
      </p:pic>
      <p:sp>
        <p:nvSpPr>
          <p:cNvPr id="4" name="Title 1">
            <a:extLst>
              <a:ext uri="{FF2B5EF4-FFF2-40B4-BE49-F238E27FC236}">
                <a16:creationId xmlns:a16="http://schemas.microsoft.com/office/drawing/2014/main" id="{30290053-D346-FCFD-ACB4-1E34C49E6E76}"/>
              </a:ext>
            </a:extLst>
          </p:cNvPr>
          <p:cNvSpPr>
            <a:spLocks noGrp="1"/>
          </p:cNvSpPr>
          <p:nvPr>
            <p:ph type="title"/>
          </p:nvPr>
        </p:nvSpPr>
        <p:spPr>
          <a:xfrm>
            <a:off x="838200" y="365125"/>
            <a:ext cx="10515600" cy="1325563"/>
          </a:xfrm>
        </p:spPr>
        <p:txBody>
          <a:bodyPr/>
          <a:lstStyle/>
          <a:p>
            <a:r>
              <a:rPr lang="en-GB" dirty="0">
                <a:solidFill>
                  <a:srgbClr val="002060"/>
                </a:solidFill>
                <a:latin typeface="Montserrat Alternates regular" panose="00000500000000000000" pitchFamily="2" charset="0"/>
              </a:rPr>
              <a:t>Pen Portrait A		</a:t>
            </a:r>
          </a:p>
        </p:txBody>
      </p:sp>
      <p:sp>
        <p:nvSpPr>
          <p:cNvPr id="5" name="Content Placeholder 2">
            <a:extLst>
              <a:ext uri="{FF2B5EF4-FFF2-40B4-BE49-F238E27FC236}">
                <a16:creationId xmlns:a16="http://schemas.microsoft.com/office/drawing/2014/main" id="{E3565B97-A79C-0C3C-3CEC-E0755E807527}"/>
              </a:ext>
            </a:extLst>
          </p:cNvPr>
          <p:cNvSpPr>
            <a:spLocks noGrp="1"/>
          </p:cNvSpPr>
          <p:nvPr>
            <p:ph idx="1"/>
          </p:nvPr>
        </p:nvSpPr>
        <p:spPr>
          <a:xfrm>
            <a:off x="1055914" y="2049191"/>
            <a:ext cx="9938657" cy="4127771"/>
          </a:xfrm>
        </p:spPr>
        <p:txBody>
          <a:bodyPr>
            <a:normAutofit fontScale="62500" lnSpcReduction="20000"/>
          </a:bodyPr>
          <a:lstStyle/>
          <a:p>
            <a:pPr marL="0" indent="0">
              <a:lnSpc>
                <a:spcPct val="120000"/>
              </a:lnSpc>
              <a:buNone/>
            </a:pPr>
            <a:r>
              <a:rPr lang="en-GB" dirty="0">
                <a:solidFill>
                  <a:schemeClr val="bg1"/>
                </a:solidFill>
                <a:latin typeface="Montserrat Alternates regular" panose="00000500000000000000" pitchFamily="2" charset="0"/>
              </a:rPr>
              <a:t>This person was born into a wealthy family and attended private schools as a child, before going on to Officer training school. He became a soldier before working as a journalist and writing many books. He became an MP at age 26 and would serve for over 60 years in parliament. He criticised British forces behaviour in the colonies, where he had fought. He championed the rights of prisoners at home and reformed prisons to be more humane. He helped create what we call the modern welfare state, through supporting unemployment and sickness insurance, labour exchanges (early job centres) and support for a fairer society for workers. He married age 23 and had five children. He was supportive of women’s suffrage. He was a keen amateur painter and also enjoyed horse riding and brick laying. He believed in democracy and that people should be free. He vocally opposed Britain’s approach to tyrannical leaders abroad when others did not. He led his country to victory in war. He was a very popular war leader, particularly known for rousing speeches which inspired support. He developed strong diplomatic relationships with key allies. He believed that Europe needed to be united in order to secure peace for the future. He was known for being confident in his ability to lead.</a:t>
            </a:r>
          </a:p>
        </p:txBody>
      </p:sp>
      <p:sp>
        <p:nvSpPr>
          <p:cNvPr id="6" name="TextBox 5">
            <a:extLst>
              <a:ext uri="{FF2B5EF4-FFF2-40B4-BE49-F238E27FC236}">
                <a16:creationId xmlns:a16="http://schemas.microsoft.com/office/drawing/2014/main" id="{8E0EC66C-6E2C-020A-9D60-3073C7B6A5C9}"/>
              </a:ext>
            </a:extLst>
          </p:cNvPr>
          <p:cNvSpPr txBox="1"/>
          <p:nvPr/>
        </p:nvSpPr>
        <p:spPr>
          <a:xfrm>
            <a:off x="4765706" y="489297"/>
            <a:ext cx="5951913" cy="1077218"/>
          </a:xfrm>
          <a:prstGeom prst="rect">
            <a:avLst/>
          </a:prstGeom>
          <a:noFill/>
        </p:spPr>
        <p:txBody>
          <a:bodyPr wrap="square">
            <a:spAutoFit/>
          </a:bodyPr>
          <a:lstStyle/>
          <a:p>
            <a:pPr marL="742950" lvl="1" indent="-285750">
              <a:buFont typeface="Arial" panose="020B0604020202020204" pitchFamily="34" charset="0"/>
              <a:buChar char="•"/>
            </a:pPr>
            <a:r>
              <a:rPr lang="en-GB" sz="1600" dirty="0">
                <a:solidFill>
                  <a:srgbClr val="002060"/>
                </a:solidFill>
                <a:latin typeface="Montserrat Alternates regular" panose="00000500000000000000" pitchFamily="2" charset="0"/>
              </a:rPr>
              <a:t>How would you describe this person?</a:t>
            </a:r>
          </a:p>
          <a:p>
            <a:pPr marL="742950" lvl="1" indent="-285750">
              <a:buFont typeface="Arial" panose="020B0604020202020204" pitchFamily="34" charset="0"/>
              <a:buChar char="•"/>
            </a:pPr>
            <a:r>
              <a:rPr lang="en-GB" sz="1600" dirty="0">
                <a:solidFill>
                  <a:srgbClr val="002060"/>
                </a:solidFill>
                <a:latin typeface="Montserrat Alternates regular" panose="00000500000000000000" pitchFamily="2" charset="0"/>
              </a:rPr>
              <a:t>Is this a leader a country should be proud of?</a:t>
            </a:r>
          </a:p>
          <a:p>
            <a:pPr marL="742950" lvl="1" indent="-285750">
              <a:buFont typeface="Arial" panose="020B0604020202020204" pitchFamily="34" charset="0"/>
              <a:buChar char="•"/>
            </a:pPr>
            <a:r>
              <a:rPr lang="en-GB" sz="1600" dirty="0">
                <a:solidFill>
                  <a:srgbClr val="002060"/>
                </a:solidFill>
                <a:latin typeface="Montserrat Alternates regular" panose="00000500000000000000" pitchFamily="2" charset="0"/>
              </a:rPr>
              <a:t>How do you think they might be remembered?</a:t>
            </a:r>
          </a:p>
          <a:p>
            <a:pPr marL="742950" lvl="1" indent="-285750">
              <a:buFont typeface="Arial" panose="020B0604020202020204" pitchFamily="34" charset="0"/>
              <a:buChar char="•"/>
            </a:pPr>
            <a:r>
              <a:rPr lang="en-GB" sz="1600" dirty="0">
                <a:solidFill>
                  <a:srgbClr val="002060"/>
                </a:solidFill>
                <a:latin typeface="Montserrat Alternates regular" panose="00000500000000000000" pitchFamily="2" charset="0"/>
              </a:rPr>
              <a:t>Would you support this person?</a:t>
            </a:r>
          </a:p>
        </p:txBody>
      </p:sp>
      <p:pic>
        <p:nvPicPr>
          <p:cNvPr id="7" name="PP1 (2)">
            <a:hlinkClick r:id="" action="ppaction://media"/>
            <a:extLst>
              <a:ext uri="{FF2B5EF4-FFF2-40B4-BE49-F238E27FC236}">
                <a16:creationId xmlns:a16="http://schemas.microsoft.com/office/drawing/2014/main" id="{1EEC7853-3F70-19B0-4A20-BB455C74167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778795" y="6332966"/>
            <a:ext cx="304800" cy="381000"/>
          </a:xfrm>
          <a:prstGeom prst="rect">
            <a:avLst/>
          </a:prstGeom>
        </p:spPr>
      </p:pic>
      <p:pic>
        <p:nvPicPr>
          <p:cNvPr id="8" name="Picture 7" descr="A red and blue text on a black background&#10;&#10;Description automatically generated">
            <a:extLst>
              <a:ext uri="{FF2B5EF4-FFF2-40B4-BE49-F238E27FC236}">
                <a16:creationId xmlns:a16="http://schemas.microsoft.com/office/drawing/2014/main" id="{D1931A41-ED78-505C-0E8C-BB0A1AE43220}"/>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28356463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320"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7"/>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blue rectangular object with red border&#10;&#10;Description automatically generated">
            <a:extLst>
              <a:ext uri="{FF2B5EF4-FFF2-40B4-BE49-F238E27FC236}">
                <a16:creationId xmlns:a16="http://schemas.microsoft.com/office/drawing/2014/main" id="{8425F243-BFF6-6C83-5796-687E15CEBB2F}"/>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86810" y="1669621"/>
            <a:ext cx="10664456" cy="4781066"/>
          </a:xfrm>
          <a:prstGeom prst="rect">
            <a:avLst/>
          </a:prstGeom>
        </p:spPr>
      </p:pic>
      <p:sp>
        <p:nvSpPr>
          <p:cNvPr id="4" name="Title 1">
            <a:extLst>
              <a:ext uri="{FF2B5EF4-FFF2-40B4-BE49-F238E27FC236}">
                <a16:creationId xmlns:a16="http://schemas.microsoft.com/office/drawing/2014/main" id="{CD80A527-A82E-90CF-8E13-576340A4B063}"/>
              </a:ext>
            </a:extLst>
          </p:cNvPr>
          <p:cNvSpPr>
            <a:spLocks noGrp="1"/>
          </p:cNvSpPr>
          <p:nvPr>
            <p:ph type="title"/>
          </p:nvPr>
        </p:nvSpPr>
        <p:spPr>
          <a:xfrm>
            <a:off x="838200" y="365125"/>
            <a:ext cx="10515600" cy="1325563"/>
          </a:xfrm>
        </p:spPr>
        <p:txBody>
          <a:bodyPr/>
          <a:lstStyle/>
          <a:p>
            <a:r>
              <a:rPr lang="en-GB" dirty="0">
                <a:solidFill>
                  <a:srgbClr val="002060"/>
                </a:solidFill>
                <a:latin typeface="Montserrat Alternates regular" panose="00000500000000000000" pitchFamily="2" charset="0"/>
              </a:rPr>
              <a:t>Pen Portrait B	</a:t>
            </a:r>
          </a:p>
        </p:txBody>
      </p:sp>
      <p:sp>
        <p:nvSpPr>
          <p:cNvPr id="5" name="Content Placeholder 2">
            <a:extLst>
              <a:ext uri="{FF2B5EF4-FFF2-40B4-BE49-F238E27FC236}">
                <a16:creationId xmlns:a16="http://schemas.microsoft.com/office/drawing/2014/main" id="{32AC706E-EFF3-640C-3545-3A7E4D3E0C20}"/>
              </a:ext>
            </a:extLst>
          </p:cNvPr>
          <p:cNvSpPr>
            <a:spLocks noGrp="1"/>
          </p:cNvSpPr>
          <p:nvPr>
            <p:ph idx="1"/>
          </p:nvPr>
        </p:nvSpPr>
        <p:spPr>
          <a:xfrm>
            <a:off x="914402" y="1837737"/>
            <a:ext cx="10276113" cy="4781066"/>
          </a:xfrm>
        </p:spPr>
        <p:txBody>
          <a:bodyPr>
            <a:normAutofit/>
          </a:bodyPr>
          <a:lstStyle/>
          <a:p>
            <a:pPr marL="0" indent="0">
              <a:lnSpc>
                <a:spcPct val="120000"/>
              </a:lnSpc>
              <a:buNone/>
            </a:pPr>
            <a:r>
              <a:rPr lang="en-GB" sz="1800" dirty="0">
                <a:solidFill>
                  <a:schemeClr val="bg1"/>
                </a:solidFill>
                <a:latin typeface="Montserrat Alternates regular" panose="00000500000000000000" pitchFamily="2" charset="0"/>
              </a:rPr>
              <a:t>This person was born into a wealthy family and attended private schools as a child, before going on to Officer training school. By age 26 he had fought in three wars , worked as a war correspondent for British newspapers, and written five books. He became an MP and would serve for over 60 years in parliament, despite switching parties several times – a move for which he suffered a lot of criticism. He believed that Britain's colonies should not gain independence to rule themselves, they should be ruled over by Britain despite huge cost to local populations. He took up flying, and was an advocate of this new technology for national defence. He believed people of colour were less able than white and English-speaking people and has since been referred to as a white-supremacist. He voted against women’s suffrage in parliament, going against his wife’s own wishes. He called in the army to break miners strikes and edited a national newspaper which condemned workers claims for better rights. As a war leader he depended on the support of other countries. He was considered by some to be arrogant and self-serving. His numerous books have chronicled significant aspects of British history, many of which he lived through, with some suggesting he wrote his books in order to present himself as more important that he might have actually been.</a:t>
            </a:r>
          </a:p>
        </p:txBody>
      </p:sp>
      <p:pic>
        <p:nvPicPr>
          <p:cNvPr id="6" name="PP2">
            <a:hlinkClick r:id="" action="ppaction://media"/>
            <a:extLst>
              <a:ext uri="{FF2B5EF4-FFF2-40B4-BE49-F238E27FC236}">
                <a16:creationId xmlns:a16="http://schemas.microsoft.com/office/drawing/2014/main" id="{7C1E0B66-7F69-9282-F657-8CA6849B2FE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5943600" y="6380731"/>
            <a:ext cx="304800" cy="304800"/>
          </a:xfrm>
          <a:prstGeom prst="rect">
            <a:avLst/>
          </a:prstGeom>
        </p:spPr>
      </p:pic>
      <p:sp>
        <p:nvSpPr>
          <p:cNvPr id="7" name="TextBox 6">
            <a:extLst>
              <a:ext uri="{FF2B5EF4-FFF2-40B4-BE49-F238E27FC236}">
                <a16:creationId xmlns:a16="http://schemas.microsoft.com/office/drawing/2014/main" id="{426687A3-E60C-4B11-09DD-E3A6DCEE1DD8}"/>
              </a:ext>
            </a:extLst>
          </p:cNvPr>
          <p:cNvSpPr txBox="1"/>
          <p:nvPr/>
        </p:nvSpPr>
        <p:spPr>
          <a:xfrm>
            <a:off x="4765706" y="489297"/>
            <a:ext cx="5951913" cy="1077218"/>
          </a:xfrm>
          <a:prstGeom prst="rect">
            <a:avLst/>
          </a:prstGeom>
          <a:noFill/>
        </p:spPr>
        <p:txBody>
          <a:bodyPr wrap="square">
            <a:spAutoFit/>
          </a:bodyPr>
          <a:lstStyle/>
          <a:p>
            <a:pPr marL="742950" lvl="1" indent="-285750">
              <a:buFont typeface="Arial" panose="020B0604020202020204" pitchFamily="34" charset="0"/>
              <a:buChar char="•"/>
            </a:pPr>
            <a:r>
              <a:rPr lang="en-GB" sz="1600" dirty="0">
                <a:solidFill>
                  <a:srgbClr val="002060"/>
                </a:solidFill>
                <a:latin typeface="Montserrat Alternates regular" panose="00000500000000000000" pitchFamily="2" charset="0"/>
              </a:rPr>
              <a:t>How would you describe this person?</a:t>
            </a:r>
          </a:p>
          <a:p>
            <a:pPr marL="742950" lvl="1" indent="-285750">
              <a:buFont typeface="Arial" panose="020B0604020202020204" pitchFamily="34" charset="0"/>
              <a:buChar char="•"/>
            </a:pPr>
            <a:r>
              <a:rPr lang="en-GB" sz="1600" dirty="0">
                <a:solidFill>
                  <a:srgbClr val="002060"/>
                </a:solidFill>
                <a:latin typeface="Montserrat Alternates regular" panose="00000500000000000000" pitchFamily="2" charset="0"/>
              </a:rPr>
              <a:t>Is this a leader a country should be proud of?</a:t>
            </a:r>
          </a:p>
          <a:p>
            <a:pPr marL="742950" lvl="1" indent="-285750">
              <a:buFont typeface="Arial" panose="020B0604020202020204" pitchFamily="34" charset="0"/>
              <a:buChar char="•"/>
            </a:pPr>
            <a:r>
              <a:rPr lang="en-GB" sz="1600" dirty="0">
                <a:solidFill>
                  <a:srgbClr val="002060"/>
                </a:solidFill>
                <a:latin typeface="Montserrat Alternates regular" panose="00000500000000000000" pitchFamily="2" charset="0"/>
              </a:rPr>
              <a:t>How do you think they might be remembered?</a:t>
            </a:r>
          </a:p>
          <a:p>
            <a:pPr marL="742950" lvl="1" indent="-285750">
              <a:buFont typeface="Arial" panose="020B0604020202020204" pitchFamily="34" charset="0"/>
              <a:buChar char="•"/>
            </a:pPr>
            <a:r>
              <a:rPr lang="en-GB" sz="1600" dirty="0">
                <a:solidFill>
                  <a:srgbClr val="002060"/>
                </a:solidFill>
                <a:latin typeface="Montserrat Alternates regular" panose="00000500000000000000" pitchFamily="2" charset="0"/>
              </a:rPr>
              <a:t>Would you support this person?</a:t>
            </a:r>
          </a:p>
        </p:txBody>
      </p:sp>
      <p:pic>
        <p:nvPicPr>
          <p:cNvPr id="8" name="Picture 7" descr="A red and blue text on a black background&#10;&#10;Description automatically generated">
            <a:extLst>
              <a:ext uri="{FF2B5EF4-FFF2-40B4-BE49-F238E27FC236}">
                <a16:creationId xmlns:a16="http://schemas.microsoft.com/office/drawing/2014/main" id="{651634C5-189F-7489-CAD4-9E8A42F7374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253791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760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6"/>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5D2CE40D-803A-E063-7CE7-BB9A5ACCEE35}"/>
              </a:ext>
            </a:extLst>
          </p:cNvPr>
          <p:cNvSpPr>
            <a:spLocks noGrp="1"/>
          </p:cNvSpPr>
          <p:nvPr>
            <p:ph type="title"/>
          </p:nvPr>
        </p:nvSpPr>
        <p:spPr>
          <a:xfrm>
            <a:off x="838200" y="365125"/>
            <a:ext cx="10515600" cy="1325563"/>
          </a:xfrm>
        </p:spPr>
        <p:txBody>
          <a:bodyPr/>
          <a:lstStyle/>
          <a:p>
            <a:r>
              <a:rPr lang="en-GB" dirty="0">
                <a:solidFill>
                  <a:srgbClr val="002060"/>
                </a:solidFill>
                <a:latin typeface="Montserrat Alternates regular" panose="00000500000000000000" pitchFamily="2" charset="0"/>
              </a:rPr>
              <a:t>Pen Portrait reflections</a:t>
            </a:r>
          </a:p>
        </p:txBody>
      </p:sp>
      <p:graphicFrame>
        <p:nvGraphicFramePr>
          <p:cNvPr id="5" name="Content Placeholder 3">
            <a:extLst>
              <a:ext uri="{FF2B5EF4-FFF2-40B4-BE49-F238E27FC236}">
                <a16:creationId xmlns:a16="http://schemas.microsoft.com/office/drawing/2014/main" id="{AC63128C-4F67-4C44-8ECC-BCD2AFE02456}"/>
              </a:ext>
            </a:extLst>
          </p:cNvPr>
          <p:cNvGraphicFramePr>
            <a:graphicFrameLocks noGrp="1"/>
          </p:cNvGraphicFramePr>
          <p:nvPr>
            <p:ph idx="1"/>
            <p:extLst>
              <p:ext uri="{D42A27DB-BD31-4B8C-83A1-F6EECF244321}">
                <p14:modId xmlns:p14="http://schemas.microsoft.com/office/powerpoint/2010/main" val="2220198145"/>
              </p:ext>
            </p:extLst>
          </p:nvPr>
        </p:nvGraphicFramePr>
        <p:xfrm>
          <a:off x="478464" y="1517281"/>
          <a:ext cx="11212034" cy="4760408"/>
        </p:xfrm>
        <a:graphic>
          <a:graphicData uri="http://schemas.openxmlformats.org/drawingml/2006/table">
            <a:tbl>
              <a:tblPr firstRow="1" bandRow="1">
                <a:tableStyleId>{5940675A-B579-460E-94D1-54222C63F5DA}</a:tableStyleId>
              </a:tblPr>
              <a:tblGrid>
                <a:gridCol w="5606017">
                  <a:extLst>
                    <a:ext uri="{9D8B030D-6E8A-4147-A177-3AD203B41FA5}">
                      <a16:colId xmlns:a16="http://schemas.microsoft.com/office/drawing/2014/main" val="2974273348"/>
                    </a:ext>
                  </a:extLst>
                </a:gridCol>
                <a:gridCol w="5606017">
                  <a:extLst>
                    <a:ext uri="{9D8B030D-6E8A-4147-A177-3AD203B41FA5}">
                      <a16:colId xmlns:a16="http://schemas.microsoft.com/office/drawing/2014/main" val="3484698433"/>
                    </a:ext>
                  </a:extLst>
                </a:gridCol>
              </a:tblGrid>
              <a:tr h="469001">
                <a:tc>
                  <a:txBody>
                    <a:bodyPr/>
                    <a:lstStyle/>
                    <a:p>
                      <a:r>
                        <a:rPr lang="en-GB" dirty="0">
                          <a:solidFill>
                            <a:srgbClr val="002060"/>
                          </a:solidFill>
                          <a:latin typeface="Montserrat Alternates regular" panose="00000500000000000000" pitchFamily="2" charset="0"/>
                        </a:rPr>
                        <a:t>Pen Portrait A</a:t>
                      </a:r>
                    </a:p>
                  </a:txBody>
                  <a:tcPr anchor="ctr" anchorCtr="1">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r>
                        <a:rPr lang="en-GB" dirty="0">
                          <a:solidFill>
                            <a:srgbClr val="002060"/>
                          </a:solidFill>
                          <a:latin typeface="Montserrat Alternates regular" panose="00000500000000000000" pitchFamily="2" charset="0"/>
                        </a:rPr>
                        <a:t>Pen Portrait B</a:t>
                      </a:r>
                    </a:p>
                  </a:txBody>
                  <a:tcPr anchor="ctr" anchorCtr="1">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2559146914"/>
                  </a:ext>
                </a:extLst>
              </a:tr>
              <a:tr h="2702676">
                <a:tc>
                  <a:txBody>
                    <a:bodyPr/>
                    <a:lstStyle/>
                    <a:p>
                      <a:endParaRPr lang="en-GB" dirty="0">
                        <a:solidFill>
                          <a:srgbClr val="002060"/>
                        </a:solidFill>
                        <a:latin typeface="Montserrat Alternates regular" panose="00000500000000000000" pitchFamily="2" charset="0"/>
                      </a:endParaRPr>
                    </a:p>
                  </a:txBody>
                  <a:tcPr anchor="ctr" anchorCtr="1">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endParaRPr lang="en-GB" dirty="0">
                        <a:solidFill>
                          <a:srgbClr val="002060"/>
                        </a:solidFill>
                        <a:latin typeface="Montserrat Alternates regular" panose="00000500000000000000" pitchFamily="2" charset="0"/>
                      </a:endParaRPr>
                    </a:p>
                  </a:txBody>
                  <a:tcPr anchor="ctr" anchorCtr="1">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924725547"/>
                  </a:ext>
                </a:extLst>
              </a:tr>
              <a:tr h="526312">
                <a:tc>
                  <a:txBody>
                    <a:bodyPr/>
                    <a:lstStyle/>
                    <a:p>
                      <a:r>
                        <a:rPr lang="en-GB" dirty="0">
                          <a:solidFill>
                            <a:srgbClr val="002060"/>
                          </a:solidFill>
                          <a:latin typeface="Montserrat Alternates regular" panose="00000500000000000000" pitchFamily="2" charset="0"/>
                        </a:rPr>
                        <a:t>Does this sound like a good leader to you? Why?</a:t>
                      </a:r>
                    </a:p>
                  </a:txBody>
                  <a:tcPr anchor="ctr" anchorCtr="1">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GB" dirty="0">
                          <a:solidFill>
                            <a:srgbClr val="002060"/>
                          </a:solidFill>
                          <a:latin typeface="Montserrat Alternates regular" panose="00000500000000000000" pitchFamily="2" charset="0"/>
                        </a:rPr>
                        <a:t>Does this sound like a good leader to you? Why?</a:t>
                      </a:r>
                    </a:p>
                  </a:txBody>
                  <a:tcPr anchor="ctr" anchorCtr="1">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1580578885"/>
                  </a:ext>
                </a:extLst>
              </a:tr>
              <a:tr h="1062419">
                <a:tc>
                  <a:txBody>
                    <a:bodyPr/>
                    <a:lstStyle/>
                    <a:p>
                      <a:endParaRPr lang="en-GB" dirty="0">
                        <a:solidFill>
                          <a:srgbClr val="002060"/>
                        </a:solidFill>
                        <a:latin typeface="Montserrat Alternates regular" panose="00000500000000000000" pitchFamily="2" charset="0"/>
                      </a:endParaRPr>
                    </a:p>
                  </a:txBody>
                  <a:tcPr anchor="ctr" anchorCtr="1">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tc>
                  <a:txBody>
                    <a:bodyPr/>
                    <a:lstStyle/>
                    <a:p>
                      <a:endParaRPr lang="en-GB" dirty="0">
                        <a:solidFill>
                          <a:srgbClr val="002060"/>
                        </a:solidFill>
                        <a:latin typeface="Montserrat Alternates regular" panose="00000500000000000000" pitchFamily="2" charset="0"/>
                      </a:endParaRPr>
                    </a:p>
                  </a:txBody>
                  <a:tcPr anchor="ctr" anchorCtr="1">
                    <a:lnL w="12700" cap="flat" cmpd="sng" algn="ctr">
                      <a:solidFill>
                        <a:srgbClr val="002060"/>
                      </a:solidFill>
                      <a:prstDash val="solid"/>
                      <a:round/>
                      <a:headEnd type="none" w="med" len="med"/>
                      <a:tailEnd type="none" w="med" len="med"/>
                    </a:lnL>
                    <a:lnR w="12700" cap="flat" cmpd="sng" algn="ctr">
                      <a:solidFill>
                        <a:srgbClr val="002060"/>
                      </a:solidFill>
                      <a:prstDash val="solid"/>
                      <a:round/>
                      <a:headEnd type="none" w="med" len="med"/>
                      <a:tailEnd type="none" w="med" len="med"/>
                    </a:lnR>
                    <a:lnT w="12700" cap="flat" cmpd="sng" algn="ctr">
                      <a:solidFill>
                        <a:srgbClr val="002060"/>
                      </a:solidFill>
                      <a:prstDash val="solid"/>
                      <a:round/>
                      <a:headEnd type="none" w="med" len="med"/>
                      <a:tailEnd type="none" w="med" len="med"/>
                    </a:lnT>
                    <a:lnB w="12700" cap="flat" cmpd="sng" algn="ctr">
                      <a:solidFill>
                        <a:srgbClr val="002060"/>
                      </a:solidFill>
                      <a:prstDash val="solid"/>
                      <a:round/>
                      <a:headEnd type="none" w="med" len="med"/>
                      <a:tailEnd type="none" w="med" len="med"/>
                    </a:lnB>
                    <a:solidFill>
                      <a:schemeClr val="bg1"/>
                    </a:solidFill>
                  </a:tcPr>
                </a:tc>
                <a:extLst>
                  <a:ext uri="{0D108BD9-81ED-4DB2-BD59-A6C34878D82A}">
                    <a16:rowId xmlns:a16="http://schemas.microsoft.com/office/drawing/2014/main" val="395910679"/>
                  </a:ext>
                </a:extLst>
              </a:tr>
            </a:tbl>
          </a:graphicData>
        </a:graphic>
      </p:graphicFrame>
      <p:pic>
        <p:nvPicPr>
          <p:cNvPr id="7" name="Picture 6" descr="A red and blue text on a black background&#10;&#10;Description automatically generated">
            <a:extLst>
              <a:ext uri="{FF2B5EF4-FFF2-40B4-BE49-F238E27FC236}">
                <a16:creationId xmlns:a16="http://schemas.microsoft.com/office/drawing/2014/main" id="{1FDF1800-E7CD-4D8A-37D5-95CAC11C11D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Tree>
    <p:extLst>
      <p:ext uri="{BB962C8B-B14F-4D97-AF65-F5344CB8AC3E}">
        <p14:creationId xmlns:p14="http://schemas.microsoft.com/office/powerpoint/2010/main" val="237928917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and blue text on a black background&#10;&#10;Description automatically generated">
            <a:extLst>
              <a:ext uri="{FF2B5EF4-FFF2-40B4-BE49-F238E27FC236}">
                <a16:creationId xmlns:a16="http://schemas.microsoft.com/office/drawing/2014/main" id="{E712ECA0-5A53-FB2C-1D33-A59C9359C0B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75688" y="470553"/>
            <a:ext cx="1911045" cy="1634118"/>
          </a:xfrm>
          <a:prstGeom prst="rect">
            <a:avLst/>
          </a:prstGeom>
        </p:spPr>
      </p:pic>
      <p:pic>
        <p:nvPicPr>
          <p:cNvPr id="6" name="Picture 5" descr="A blue rectangular object with red border&#10;&#10;Description automatically generated">
            <a:extLst>
              <a:ext uri="{FF2B5EF4-FFF2-40B4-BE49-F238E27FC236}">
                <a16:creationId xmlns:a16="http://schemas.microsoft.com/office/drawing/2014/main" id="{970A6AFF-F7E2-D7A2-FD76-F7DCE37B4A1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137699" y="470553"/>
            <a:ext cx="4591701" cy="5916893"/>
          </a:xfrm>
          <a:prstGeom prst="rect">
            <a:avLst/>
          </a:prstGeom>
        </p:spPr>
      </p:pic>
      <p:pic>
        <p:nvPicPr>
          <p:cNvPr id="7" name="Picture 6" descr="A person in a suit and bow tie&#10;&#10;Description automatically generated">
            <a:extLst>
              <a:ext uri="{FF2B5EF4-FFF2-40B4-BE49-F238E27FC236}">
                <a16:creationId xmlns:a16="http://schemas.microsoft.com/office/drawing/2014/main" id="{785C5D08-A0C3-EEEB-C62C-A36A92A6631D}"/>
              </a:ext>
            </a:extLst>
          </p:cNvPr>
          <p:cNvPicPr>
            <a:picLocks noChangeAspect="1"/>
          </p:cNvPicPr>
          <p:nvPr/>
        </p:nvPicPr>
        <p:blipFill rotWithShape="1">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l="9115" r="5246" b="186"/>
          <a:stretch/>
        </p:blipFill>
        <p:spPr>
          <a:xfrm>
            <a:off x="7442828" y="709347"/>
            <a:ext cx="3906490" cy="5396273"/>
          </a:xfrm>
          <a:prstGeom prst="rect">
            <a:avLst/>
          </a:prstGeom>
          <a:ln>
            <a:noFill/>
          </a:ln>
          <a:effectLst>
            <a:outerShdw blurRad="50800" dist="38100" dir="2700000" algn="tl" rotWithShape="0">
              <a:prstClr val="black">
                <a:alpha val="40000"/>
              </a:prstClr>
            </a:outerShdw>
          </a:effectLst>
        </p:spPr>
      </p:pic>
      <p:sp>
        <p:nvSpPr>
          <p:cNvPr id="8" name="Title 1">
            <a:extLst>
              <a:ext uri="{FF2B5EF4-FFF2-40B4-BE49-F238E27FC236}">
                <a16:creationId xmlns:a16="http://schemas.microsoft.com/office/drawing/2014/main" id="{4F338DF7-02FD-1C08-5904-C8B80A364C89}"/>
              </a:ext>
            </a:extLst>
          </p:cNvPr>
          <p:cNvSpPr txBox="1">
            <a:spLocks/>
          </p:cNvSpPr>
          <p:nvPr/>
        </p:nvSpPr>
        <p:spPr>
          <a:xfrm>
            <a:off x="685015" y="2352160"/>
            <a:ext cx="6649039" cy="1661684"/>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baseline="0">
                <a:solidFill>
                  <a:schemeClr val="tx1"/>
                </a:solidFill>
                <a:latin typeface="Montserrat Alternates" panose="00000500000000000000" pitchFamily="2" charset="0"/>
                <a:ea typeface="+mj-ea"/>
                <a:cs typeface="+mj-cs"/>
              </a:defRPr>
            </a:lvl1pPr>
          </a:lstStyle>
          <a:p>
            <a:r>
              <a:rPr lang="en-GB" sz="3600" dirty="0">
                <a:solidFill>
                  <a:srgbClr val="002060"/>
                </a:solidFill>
                <a:latin typeface="Montserrat Alternates regular" panose="00000500000000000000" pitchFamily="2" charset="0"/>
                <a:ea typeface="Cambria" panose="02040503050406030204" pitchFamily="18" charset="0"/>
              </a:rPr>
              <a:t>Enquiry Question: </a:t>
            </a:r>
            <a:br>
              <a:rPr lang="en-GB" sz="3600" b="1" dirty="0">
                <a:solidFill>
                  <a:srgbClr val="002060"/>
                </a:solidFill>
                <a:latin typeface="Montserrat Alternates regular" panose="00000500000000000000" pitchFamily="2" charset="0"/>
                <a:ea typeface="Cambria" panose="02040503050406030204" pitchFamily="18" charset="0"/>
              </a:rPr>
            </a:br>
            <a:r>
              <a:rPr lang="en-GB" sz="3600" b="1" dirty="0">
                <a:solidFill>
                  <a:srgbClr val="002060"/>
                </a:solidFill>
                <a:latin typeface="Montserrat Alternates regular" panose="00000500000000000000" pitchFamily="2" charset="0"/>
                <a:ea typeface="Cambria" panose="02040503050406030204" pitchFamily="18" charset="0"/>
              </a:rPr>
              <a:t>How did Churchill shape modern Britain?</a:t>
            </a:r>
            <a:endParaRPr lang="en-GB" sz="3600" dirty="0">
              <a:solidFill>
                <a:srgbClr val="002060"/>
              </a:solidFill>
              <a:latin typeface="Montserrat Alternates regular" panose="00000500000000000000" pitchFamily="2" charset="0"/>
            </a:endParaRPr>
          </a:p>
        </p:txBody>
      </p:sp>
      <p:sp>
        <p:nvSpPr>
          <p:cNvPr id="9" name="TextBox 8">
            <a:extLst>
              <a:ext uri="{FF2B5EF4-FFF2-40B4-BE49-F238E27FC236}">
                <a16:creationId xmlns:a16="http://schemas.microsoft.com/office/drawing/2014/main" id="{E3736A9B-A609-A0EC-BBEB-8C77FBDAF85D}"/>
              </a:ext>
            </a:extLst>
          </p:cNvPr>
          <p:cNvSpPr txBox="1"/>
          <p:nvPr/>
        </p:nvSpPr>
        <p:spPr>
          <a:xfrm>
            <a:off x="685015" y="4261334"/>
            <a:ext cx="6292392" cy="1569660"/>
          </a:xfrm>
          <a:prstGeom prst="rect">
            <a:avLst/>
          </a:prstGeom>
          <a:noFill/>
        </p:spPr>
        <p:txBody>
          <a:bodyPr wrap="square">
            <a:spAutoFit/>
          </a:bodyPr>
          <a:lstStyle/>
          <a:p>
            <a:r>
              <a:rPr lang="en-GB" sz="3200" dirty="0">
                <a:solidFill>
                  <a:srgbClr val="002060"/>
                </a:solidFill>
                <a:latin typeface="Montserrat Alternates regular" panose="00000500000000000000" pitchFamily="2" charset="0"/>
              </a:rPr>
              <a:t>Lesson Title: </a:t>
            </a:r>
            <a:br>
              <a:rPr lang="en-GB" sz="3200" dirty="0">
                <a:solidFill>
                  <a:srgbClr val="002060"/>
                </a:solidFill>
                <a:latin typeface="Montserrat Alternates regular" panose="00000500000000000000" pitchFamily="2" charset="0"/>
              </a:rPr>
            </a:br>
            <a:r>
              <a:rPr lang="en-GB" sz="3200" dirty="0">
                <a:solidFill>
                  <a:srgbClr val="002060"/>
                </a:solidFill>
                <a:latin typeface="Montserrat Alternates regular" panose="00000500000000000000" pitchFamily="2" charset="0"/>
              </a:rPr>
              <a:t>How should we characterise Sir Winston Churchill?</a:t>
            </a:r>
            <a:endParaRPr lang="en-GB" sz="3200" dirty="0">
              <a:solidFill>
                <a:srgbClr val="002060"/>
              </a:solidFill>
            </a:endParaRPr>
          </a:p>
        </p:txBody>
      </p:sp>
    </p:spTree>
    <p:extLst>
      <p:ext uri="{BB962C8B-B14F-4D97-AF65-F5344CB8AC3E}">
        <p14:creationId xmlns:p14="http://schemas.microsoft.com/office/powerpoint/2010/main" val="2165584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red and blue text on a black background&#10;&#10;Description automatically generated">
            <a:extLst>
              <a:ext uri="{FF2B5EF4-FFF2-40B4-BE49-F238E27FC236}">
                <a16:creationId xmlns:a16="http://schemas.microsoft.com/office/drawing/2014/main" id="{6D0CB2A0-13D6-E968-C28F-0921E12609F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sp>
        <p:nvSpPr>
          <p:cNvPr id="5" name="Title 1">
            <a:extLst>
              <a:ext uri="{FF2B5EF4-FFF2-40B4-BE49-F238E27FC236}">
                <a16:creationId xmlns:a16="http://schemas.microsoft.com/office/drawing/2014/main" id="{570CD458-06C8-337C-D7BB-D56FEC6A3193}"/>
              </a:ext>
            </a:extLst>
          </p:cNvPr>
          <p:cNvSpPr>
            <a:spLocks noGrp="1"/>
          </p:cNvSpPr>
          <p:nvPr>
            <p:ph type="title"/>
          </p:nvPr>
        </p:nvSpPr>
        <p:spPr>
          <a:xfrm>
            <a:off x="838200" y="365125"/>
            <a:ext cx="10515600" cy="1325563"/>
          </a:xfrm>
        </p:spPr>
        <p:txBody>
          <a:bodyPr>
            <a:normAutofit/>
          </a:bodyPr>
          <a:lstStyle/>
          <a:p>
            <a:r>
              <a:rPr lang="en-GB" sz="4000" dirty="0">
                <a:solidFill>
                  <a:srgbClr val="002060"/>
                </a:solidFill>
                <a:latin typeface="Montserrat Alternates regular" panose="00000500000000000000" pitchFamily="2" charset="0"/>
              </a:rPr>
              <a:t>What do you know about Churchill?</a:t>
            </a:r>
          </a:p>
        </p:txBody>
      </p:sp>
      <p:sp>
        <p:nvSpPr>
          <p:cNvPr id="6" name="TextBox 5">
            <a:extLst>
              <a:ext uri="{FF2B5EF4-FFF2-40B4-BE49-F238E27FC236}">
                <a16:creationId xmlns:a16="http://schemas.microsoft.com/office/drawing/2014/main" id="{49AAA384-D1FB-827F-DA79-62834C9B654A}"/>
              </a:ext>
            </a:extLst>
          </p:cNvPr>
          <p:cNvSpPr txBox="1"/>
          <p:nvPr/>
        </p:nvSpPr>
        <p:spPr>
          <a:xfrm>
            <a:off x="700391" y="1709042"/>
            <a:ext cx="7050493" cy="1719958"/>
          </a:xfrm>
          <a:prstGeom prst="rect">
            <a:avLst/>
          </a:prstGeom>
          <a:noFill/>
        </p:spPr>
        <p:txBody>
          <a:bodyPr wrap="square">
            <a:spAutoFit/>
          </a:bodyPr>
          <a:lstStyle/>
          <a:p>
            <a:pPr marL="342900" lvl="0" indent="-342900">
              <a:lnSpc>
                <a:spcPct val="107000"/>
              </a:lnSpc>
              <a:buFont typeface="Symbol" panose="05050102010706020507" pitchFamily="18" charset="2"/>
              <a:buChar char=""/>
            </a:pPr>
            <a:r>
              <a:rPr lang="en-GB" sz="20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rPr>
              <a:t>What do you know about him?</a:t>
            </a:r>
          </a:p>
          <a:p>
            <a:pPr marL="342900" lvl="0" indent="-342900">
              <a:lnSpc>
                <a:spcPct val="107000"/>
              </a:lnSpc>
              <a:buFont typeface="Symbol" panose="05050102010706020507" pitchFamily="18" charset="2"/>
              <a:buChar char=""/>
            </a:pPr>
            <a:r>
              <a:rPr lang="en-GB" sz="20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rPr>
              <a:t>Why is there a statue of him in front of the House of Parliament?</a:t>
            </a:r>
          </a:p>
          <a:p>
            <a:pPr marL="342900" lvl="0" indent="-342900">
              <a:lnSpc>
                <a:spcPct val="107000"/>
              </a:lnSpc>
              <a:spcAft>
                <a:spcPts val="800"/>
              </a:spcAft>
              <a:buFont typeface="Symbol" panose="05050102010706020507" pitchFamily="18" charset="2"/>
              <a:buChar char=""/>
            </a:pPr>
            <a:r>
              <a:rPr lang="en-GB" sz="2000" kern="100" dirty="0">
                <a:solidFill>
                  <a:srgbClr val="002060"/>
                </a:solidFill>
                <a:effectLst/>
                <a:latin typeface="Montserrat Alternates regular" panose="00000500000000000000" pitchFamily="2" charset="0"/>
                <a:ea typeface="Calibri" panose="020F0502020204030204" pitchFamily="34" charset="0"/>
                <a:cs typeface="Arial" panose="020B0604020202020204" pitchFamily="34" charset="0"/>
              </a:rPr>
              <a:t>What does this mean for our understanding of Britain and Britishness?</a:t>
            </a:r>
          </a:p>
        </p:txBody>
      </p:sp>
      <p:pic>
        <p:nvPicPr>
          <p:cNvPr id="9" name="Picture 8" descr="A blue rectangular object with red and black stripes&#10;&#10;Description automatically generated">
            <a:extLst>
              <a:ext uri="{FF2B5EF4-FFF2-40B4-BE49-F238E27FC236}">
                <a16:creationId xmlns:a16="http://schemas.microsoft.com/office/drawing/2014/main" id="{DEF2DA64-F620-207E-DA0F-BBC455F7B4C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0358" y="1454854"/>
            <a:ext cx="2850776" cy="4707138"/>
          </a:xfrm>
          <a:prstGeom prst="rect">
            <a:avLst/>
          </a:prstGeom>
        </p:spPr>
      </p:pic>
      <p:pic>
        <p:nvPicPr>
          <p:cNvPr id="7" name="Picture 2">
            <a:extLst>
              <a:ext uri="{FF2B5EF4-FFF2-40B4-BE49-F238E27FC236}">
                <a16:creationId xmlns:a16="http://schemas.microsoft.com/office/drawing/2014/main" id="{4DA93F73-A0B5-5F3A-B7BB-C7755E5763A5}"/>
              </a:ext>
            </a:extLst>
          </p:cNvPr>
          <p:cNvPicPr>
            <a:picLocks noChangeAspect="1" noChangeArrowheads="1"/>
          </p:cNvPicPr>
          <p:nvPr/>
        </p:nvPicPr>
        <p:blipFill>
          <a:blip r:embed="rId4">
            <a:extLst>
              <a:ext uri="{BEBA8EAE-BF5A-486C-A8C5-ECC9F3942E4B}">
                <a14:imgProps xmlns:a14="http://schemas.microsoft.com/office/drawing/2010/main">
                  <a14:imgLayer r:embed="rId5">
                    <a14:imgEffect>
                      <a14:sharpenSoften amount="25000"/>
                    </a14:imgEffect>
                    <a14:imgEffect>
                      <a14:brightnessContrast contrast="-20000"/>
                    </a14:imgEffect>
                  </a14:imgLayer>
                </a14:imgProps>
              </a:ext>
              <a:ext uri="{28A0092B-C50C-407E-A947-70E740481C1C}">
                <a14:useLocalDpi xmlns:a14="http://schemas.microsoft.com/office/drawing/2010/main" val="0"/>
              </a:ext>
            </a:extLst>
          </a:blip>
          <a:srcRect/>
          <a:stretch>
            <a:fillRect/>
          </a:stretch>
        </p:blipFill>
        <p:spPr bwMode="auto">
          <a:xfrm>
            <a:off x="8439374" y="1620041"/>
            <a:ext cx="2366022" cy="4319272"/>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713404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D70B4F1-A89D-4325-48BC-6634F4B86BB8}"/>
              </a:ext>
            </a:extLst>
          </p:cNvPr>
          <p:cNvSpPr>
            <a:spLocks noGrp="1"/>
          </p:cNvSpPr>
          <p:nvPr>
            <p:ph type="title"/>
          </p:nvPr>
        </p:nvSpPr>
        <p:spPr>
          <a:xfrm>
            <a:off x="838200" y="365125"/>
            <a:ext cx="10515600" cy="1325563"/>
          </a:xfrm>
        </p:spPr>
        <p:txBody>
          <a:bodyPr/>
          <a:lstStyle/>
          <a:p>
            <a:r>
              <a:rPr lang="en-GB" dirty="0">
                <a:solidFill>
                  <a:srgbClr val="002060"/>
                </a:solidFill>
                <a:latin typeface="Montserrat Alternates regular" panose="00000500000000000000" pitchFamily="2" charset="0"/>
              </a:rPr>
              <a:t>Churchill’s Early Life</a:t>
            </a:r>
          </a:p>
        </p:txBody>
      </p:sp>
      <p:sp>
        <p:nvSpPr>
          <p:cNvPr id="5" name="Content Placeholder 2">
            <a:extLst>
              <a:ext uri="{FF2B5EF4-FFF2-40B4-BE49-F238E27FC236}">
                <a16:creationId xmlns:a16="http://schemas.microsoft.com/office/drawing/2014/main" id="{68568F9B-FDAD-D704-EEE8-EBE3AD2E74BA}"/>
              </a:ext>
            </a:extLst>
          </p:cNvPr>
          <p:cNvSpPr>
            <a:spLocks noGrp="1"/>
          </p:cNvSpPr>
          <p:nvPr>
            <p:ph idx="1"/>
          </p:nvPr>
        </p:nvSpPr>
        <p:spPr>
          <a:xfrm>
            <a:off x="838200" y="1751199"/>
            <a:ext cx="10515600" cy="1325563"/>
          </a:xfrm>
        </p:spPr>
        <p:txBody>
          <a:bodyPr>
            <a:normAutofit/>
          </a:bodyPr>
          <a:lstStyle/>
          <a:p>
            <a:pPr marL="0" indent="0">
              <a:buNone/>
            </a:pPr>
            <a:r>
              <a:rPr lang="en-GB" sz="2000" dirty="0">
                <a:solidFill>
                  <a:srgbClr val="002060"/>
                </a:solidFill>
                <a:effectLst/>
                <a:latin typeface="Montserrat Alternates regular" panose="00000500000000000000" pitchFamily="2" charset="0"/>
                <a:ea typeface="Calibri" panose="020F0502020204030204" pitchFamily="34" charset="0"/>
              </a:rPr>
              <a:t>Watch the following video about Churchill’s early life.</a:t>
            </a:r>
          </a:p>
          <a:p>
            <a:pPr marL="0" indent="0">
              <a:buNone/>
            </a:pPr>
            <a:r>
              <a:rPr lang="en-GB" sz="2000" dirty="0">
                <a:solidFill>
                  <a:srgbClr val="002060"/>
                </a:solidFill>
                <a:latin typeface="Montserrat Alternates regular" panose="00000500000000000000" pitchFamily="2" charset="0"/>
                <a:ea typeface="Calibri" panose="020F0502020204030204" pitchFamily="34" charset="0"/>
              </a:rPr>
              <a:t>Add to your mind map as you listen, writing down anything you can about how you think Churchill’s upbringing might have shaped his life and the way he thought about the world.</a:t>
            </a:r>
            <a:endParaRPr lang="en-GB" sz="2000" dirty="0">
              <a:solidFill>
                <a:srgbClr val="002060"/>
              </a:solidFill>
              <a:latin typeface="Montserrat Alternates regular" panose="00000500000000000000" pitchFamily="2" charset="0"/>
            </a:endParaRPr>
          </a:p>
          <a:p>
            <a:pPr marL="457200" lvl="1" indent="0">
              <a:buNone/>
            </a:pPr>
            <a:endParaRPr lang="en-GB" dirty="0">
              <a:solidFill>
                <a:srgbClr val="002060"/>
              </a:solidFill>
              <a:latin typeface="Montserrat Alternates regular" panose="00000500000000000000" pitchFamily="2" charset="0"/>
            </a:endParaRPr>
          </a:p>
        </p:txBody>
      </p:sp>
      <p:pic>
        <p:nvPicPr>
          <p:cNvPr id="7" name="Picture 6" descr="A blue rectangular object with red border&#10;&#10;Description automatically generated">
            <a:extLst>
              <a:ext uri="{FF2B5EF4-FFF2-40B4-BE49-F238E27FC236}">
                <a16:creationId xmlns:a16="http://schemas.microsoft.com/office/drawing/2014/main" id="{2337FC0D-4303-7647-BC58-654BE405E06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500730" y="2826450"/>
            <a:ext cx="3109012" cy="3569034"/>
          </a:xfrm>
          <a:prstGeom prst="rect">
            <a:avLst/>
          </a:prstGeom>
        </p:spPr>
      </p:pic>
      <p:sp>
        <p:nvSpPr>
          <p:cNvPr id="9" name="TextBox 8">
            <a:extLst>
              <a:ext uri="{FF2B5EF4-FFF2-40B4-BE49-F238E27FC236}">
                <a16:creationId xmlns:a16="http://schemas.microsoft.com/office/drawing/2014/main" id="{A23AC35B-A2C9-444E-5536-B2D39B8951A4}"/>
              </a:ext>
            </a:extLst>
          </p:cNvPr>
          <p:cNvSpPr txBox="1"/>
          <p:nvPr/>
        </p:nvSpPr>
        <p:spPr>
          <a:xfrm>
            <a:off x="838200" y="2996384"/>
            <a:ext cx="7662530" cy="3031599"/>
          </a:xfrm>
          <a:prstGeom prst="rect">
            <a:avLst/>
          </a:prstGeom>
          <a:noFill/>
        </p:spPr>
        <p:txBody>
          <a:bodyPr wrap="square">
            <a:spAutoFit/>
          </a:bodyPr>
          <a:lstStyle/>
          <a:p>
            <a:r>
              <a:rPr lang="en-GB" sz="2000" dirty="0">
                <a:solidFill>
                  <a:srgbClr val="002060"/>
                </a:solidFill>
                <a:latin typeface="Montserrat Alternates regular" panose="00000500000000000000" pitchFamily="2" charset="0"/>
                <a:cs typeface="Arial" panose="020B0604020202020204" pitchFamily="34" charset="0"/>
              </a:rPr>
              <a:t>Consider questions such as:</a:t>
            </a:r>
          </a:p>
          <a:p>
            <a:endParaRPr lang="en-GB" dirty="0">
              <a:solidFill>
                <a:srgbClr val="002060"/>
              </a:solidFill>
              <a:latin typeface="Montserrat Alternates regular" panose="00000500000000000000" pitchFamily="2" charset="0"/>
              <a:cs typeface="Arial" panose="020B0604020202020204" pitchFamily="34" charset="0"/>
            </a:endParaRPr>
          </a:p>
          <a:p>
            <a:pPr lvl="1"/>
            <a:r>
              <a:rPr lang="en-GB" dirty="0">
                <a:solidFill>
                  <a:srgbClr val="002060"/>
                </a:solidFill>
                <a:latin typeface="Montserrat Alternates regular" panose="00000500000000000000" pitchFamily="2" charset="0"/>
                <a:ea typeface="Times New Roman" panose="02020603050405020304" pitchFamily="18" charset="0"/>
              </a:rPr>
              <a:t>What kind of family did he come from?</a:t>
            </a:r>
            <a:endParaRPr lang="en-GB" dirty="0">
              <a:solidFill>
                <a:srgbClr val="002060"/>
              </a:solidFill>
              <a:effectLst/>
              <a:latin typeface="Montserrat Alternates regular" panose="00000500000000000000" pitchFamily="2" charset="0"/>
              <a:ea typeface="Times New Roman" panose="02020603050405020304" pitchFamily="18" charset="0"/>
            </a:endParaRPr>
          </a:p>
          <a:p>
            <a:pPr lvl="1"/>
            <a:r>
              <a:rPr lang="en-GB" dirty="0">
                <a:solidFill>
                  <a:srgbClr val="002060"/>
                </a:solidFill>
                <a:effectLst/>
                <a:latin typeface="Montserrat Alternates regular" panose="00000500000000000000" pitchFamily="2" charset="0"/>
                <a:ea typeface="Times New Roman" panose="02020603050405020304" pitchFamily="18" charset="0"/>
              </a:rPr>
              <a:t>Was he a good student?</a:t>
            </a:r>
          </a:p>
          <a:p>
            <a:pPr lvl="1"/>
            <a:r>
              <a:rPr lang="en-GB" dirty="0">
                <a:solidFill>
                  <a:srgbClr val="002060"/>
                </a:solidFill>
                <a:effectLst/>
                <a:latin typeface="Montserrat Alternates regular" panose="00000500000000000000" pitchFamily="2" charset="0"/>
                <a:ea typeface="Times New Roman" panose="02020603050405020304" pitchFamily="18" charset="0"/>
              </a:rPr>
              <a:t>What jobs/careers had Churchill had by 1900?</a:t>
            </a:r>
          </a:p>
          <a:p>
            <a:pPr lvl="1"/>
            <a:r>
              <a:rPr lang="en-GB" dirty="0">
                <a:solidFill>
                  <a:srgbClr val="002060"/>
                </a:solidFill>
                <a:effectLst/>
                <a:latin typeface="Montserrat Alternates regular" panose="00000500000000000000" pitchFamily="2" charset="0"/>
                <a:ea typeface="Times New Roman" panose="02020603050405020304" pitchFamily="18" charset="0"/>
              </a:rPr>
              <a:t>Who were the major influences in his upbringing?</a:t>
            </a:r>
          </a:p>
          <a:p>
            <a:pPr lvl="1"/>
            <a:r>
              <a:rPr lang="en-GB" dirty="0">
                <a:solidFill>
                  <a:srgbClr val="002060"/>
                </a:solidFill>
                <a:effectLst/>
                <a:latin typeface="Montserrat Alternates regular" panose="00000500000000000000" pitchFamily="2" charset="0"/>
                <a:ea typeface="Times New Roman" panose="02020603050405020304" pitchFamily="18" charset="0"/>
              </a:rPr>
              <a:t>What key ideas about the world were being formed at this time? </a:t>
            </a:r>
          </a:p>
          <a:p>
            <a:pPr lvl="1"/>
            <a:r>
              <a:rPr lang="en-GB" dirty="0">
                <a:solidFill>
                  <a:srgbClr val="002060"/>
                </a:solidFill>
                <a:latin typeface="Montserrat Alternates regular" panose="00000500000000000000" pitchFamily="2" charset="0"/>
                <a:ea typeface="Times New Roman" panose="02020603050405020304" pitchFamily="18" charset="0"/>
              </a:rPr>
              <a:t>What were his main interests?</a:t>
            </a:r>
          </a:p>
          <a:p>
            <a:pPr lvl="1"/>
            <a:endParaRPr lang="en-GB" dirty="0">
              <a:solidFill>
                <a:srgbClr val="002060"/>
              </a:solidFill>
              <a:latin typeface="Montserrat Alternates regular" panose="00000500000000000000" pitchFamily="2" charset="0"/>
              <a:ea typeface="Times New Roman" panose="02020603050405020304" pitchFamily="18" charset="0"/>
            </a:endParaRPr>
          </a:p>
          <a:p>
            <a:pPr>
              <a:spcBef>
                <a:spcPts val="600"/>
              </a:spcBef>
              <a:spcAft>
                <a:spcPts val="1200"/>
              </a:spcAft>
            </a:pPr>
            <a:r>
              <a:rPr lang="en-GB" sz="2000" dirty="0">
                <a:solidFill>
                  <a:srgbClr val="002060"/>
                </a:solidFill>
                <a:effectLst/>
                <a:latin typeface="Montserrat Alternates regular" panose="00000500000000000000" pitchFamily="2" charset="0"/>
                <a:ea typeface="Times New Roman" panose="02020603050405020304" pitchFamily="18" charset="0"/>
                <a:cs typeface="Arial" panose="020B0604020202020204" pitchFamily="34" charset="0"/>
              </a:rPr>
              <a:t>Why do you think Churchill’s early life could be considered unusual?</a:t>
            </a:r>
          </a:p>
        </p:txBody>
      </p:sp>
      <p:pic>
        <p:nvPicPr>
          <p:cNvPr id="10" name="Picture 9" descr="A red and blue text on a black background&#10;&#10;Description automatically generated">
            <a:extLst>
              <a:ext uri="{FF2B5EF4-FFF2-40B4-BE49-F238E27FC236}">
                <a16:creationId xmlns:a16="http://schemas.microsoft.com/office/drawing/2014/main" id="{A8B0BC31-E7A0-4E6B-B8E5-A3F3869ED59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717619" y="382600"/>
            <a:ext cx="1085869" cy="928517"/>
          </a:xfrm>
          <a:prstGeom prst="rect">
            <a:avLst/>
          </a:prstGeom>
        </p:spPr>
      </p:pic>
      <p:pic>
        <p:nvPicPr>
          <p:cNvPr id="12" name="Picture 11" descr="A person in a suit and bow tie&#10;&#10;Description automatically generated">
            <a:extLst>
              <a:ext uri="{FF2B5EF4-FFF2-40B4-BE49-F238E27FC236}">
                <a16:creationId xmlns:a16="http://schemas.microsoft.com/office/drawing/2014/main" id="{5FF8795A-17AC-4D46-2A18-E2D49E5BFB83}"/>
              </a:ext>
            </a:extLst>
          </p:cNvPr>
          <p:cNvPicPr>
            <a:picLocks noChangeAspect="1"/>
          </p:cNvPicPr>
          <p:nvPr/>
        </p:nvPicPr>
        <p:blipFill rotWithShape="1">
          <a:blip r:embed="rId4">
            <a:extLst>
              <a:ext uri="{28A0092B-C50C-407E-A947-70E740481C1C}">
                <a14:useLocalDpi xmlns:a14="http://schemas.microsoft.com/office/drawing/2010/main" val="0"/>
              </a:ext>
            </a:extLst>
          </a:blip>
          <a:srcRect t="15944"/>
          <a:stretch/>
        </p:blipFill>
        <p:spPr>
          <a:xfrm>
            <a:off x="8653067" y="2996384"/>
            <a:ext cx="2804338" cy="315118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143795742"/>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LAB Ppt Template" id="{B1014D2B-510F-429C-88F0-C95B9E87CC41}" vid="{C052BF8C-D5EA-4ED4-A09B-5931243412FC}"/>
    </a:ext>
  </a:extLst>
</a:theme>
</file>

<file path=docProps/app.xml><?xml version="1.0" encoding="utf-8"?>
<Properties xmlns="http://schemas.openxmlformats.org/officeDocument/2006/extended-properties" xmlns:vt="http://schemas.openxmlformats.org/officeDocument/2006/docPropsVTypes">
  <Template/>
  <TotalTime>20</TotalTime>
  <Words>1835</Words>
  <Application>Microsoft Office PowerPoint</Application>
  <PresentationFormat>Widescreen</PresentationFormat>
  <Paragraphs>159</Paragraphs>
  <Slides>23</Slides>
  <Notes>0</Notes>
  <HiddenSlides>0</HiddenSlides>
  <MMClips>3</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23</vt:i4>
      </vt:variant>
    </vt:vector>
  </HeadingPairs>
  <TitlesOfParts>
    <vt:vector size="31" baseType="lpstr">
      <vt:lpstr>Aptos</vt:lpstr>
      <vt:lpstr>Aptos Display</vt:lpstr>
      <vt:lpstr>Arial</vt:lpstr>
      <vt:lpstr>Calibri</vt:lpstr>
      <vt:lpstr>Montserrat Alternates</vt:lpstr>
      <vt:lpstr>Montserrat Alternates regular</vt:lpstr>
      <vt:lpstr>Symbol</vt:lpstr>
      <vt:lpstr>Office Theme</vt:lpstr>
      <vt:lpstr>Challenging Histories</vt:lpstr>
      <vt:lpstr>PowerPoint Presentation</vt:lpstr>
      <vt:lpstr>Starter: Think | Pair | Share</vt:lpstr>
      <vt:lpstr>Pen Portrait A  </vt:lpstr>
      <vt:lpstr>Pen Portrait B </vt:lpstr>
      <vt:lpstr>Pen Portrait reflections</vt:lpstr>
      <vt:lpstr>PowerPoint Presentation</vt:lpstr>
      <vt:lpstr>What do you know about Churchill?</vt:lpstr>
      <vt:lpstr>Churchill’s Early Life</vt:lpstr>
      <vt:lpstr>PowerPoint Presentation</vt:lpstr>
      <vt:lpstr>PowerPoint Presentation</vt:lpstr>
      <vt:lpstr>How should we characterise Churchill?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Summary: How should we characterise Churchill?</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ben fuller</dc:creator>
  <cp:lastModifiedBy>Joe Hayman</cp:lastModifiedBy>
  <cp:revision>17</cp:revision>
  <dcterms:created xsi:type="dcterms:W3CDTF">2024-07-03T10:12:10Z</dcterms:created>
  <dcterms:modified xsi:type="dcterms:W3CDTF">2024-11-27T21:40:54Z</dcterms:modified>
  <cp:contentStatus>Final</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MarkAsFinal">
    <vt:bool>true</vt:bool>
  </property>
</Properties>
</file>