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embeddedFontLst>
    <p:embeddedFont>
      <p:font typeface="Montserrat Alternates" panose="020B0604020202020204" charset="0"/>
      <p:regular r:id="rId10"/>
      <p:bold r:id="rId11"/>
      <p:italic r:id="rId12"/>
      <p:boldItalic r:id="rId13"/>
    </p:embeddedFont>
    <p:embeddedFont>
      <p:font typeface="Play" panose="020B0604020202020204" charset="0"/>
      <p:regular r:id="rId14"/>
      <p:bold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8" roundtripDataSignature="AMtx7mhOEJJbb9CpmSEbNss1gTNcmDzYc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3.fntdata"/><Relationship Id="rId2" Type="http://schemas.openxmlformats.org/officeDocument/2006/relationships/slide" Target="slides/slide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9" name="Google Shape;109;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8" name="Google Shape;118;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5" name="Google Shape;13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2" name="Google Shape;142;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1" name="Google Shape;151;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0" name="Google Shape;160;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7</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4400"/>
              <a:buFont typeface="Montserrat Alternates"/>
              <a:buNone/>
              <a:defRPr>
                <a:latin typeface="Montserrat Alternates"/>
                <a:ea typeface="Montserrat Alternates"/>
                <a:cs typeface="Montserrat Alternates"/>
                <a:sym typeface="Montserrat Alternate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pic>
        <p:nvPicPr>
          <p:cNvPr id="23" name="Google Shape;23;p9" descr="A black background with a black square&#10;&#10;Description automatically generated with medium confidence"/>
          <p:cNvPicPr preferRelativeResize="0"/>
          <p:nvPr/>
        </p:nvPicPr>
        <p:blipFill rotWithShape="1">
          <a:blip r:embed="rId2">
            <a:alphaModFix/>
          </a:blip>
          <a:srcRect/>
          <a:stretch/>
        </p:blipFill>
        <p:spPr>
          <a:xfrm>
            <a:off x="0" y="4861556"/>
            <a:ext cx="12192000" cy="1996444"/>
          </a:xfrm>
          <a:prstGeom prst="rect">
            <a:avLst/>
          </a:prstGeom>
          <a:noFill/>
          <a:ln>
            <a:noFill/>
          </a:ln>
        </p:spPr>
      </p:pic>
      <p:pic>
        <p:nvPicPr>
          <p:cNvPr id="24" name="Google Shape;24;p9" descr="A black background with a black square&#10;&#10;Description automatically generated with medium confidence"/>
          <p:cNvPicPr preferRelativeResize="0"/>
          <p:nvPr/>
        </p:nvPicPr>
        <p:blipFill rotWithShape="1">
          <a:blip r:embed="rId3">
            <a:alphaModFix/>
          </a:blip>
          <a:srcRect/>
          <a:stretch/>
        </p:blipFill>
        <p:spPr>
          <a:xfrm>
            <a:off x="0" y="11127"/>
            <a:ext cx="12192000" cy="19873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91"/>
        <p:cNvGrpSpPr/>
        <p:nvPr/>
      </p:nvGrpSpPr>
      <p:grpSpPr>
        <a:xfrm>
          <a:off x="0" y="0"/>
          <a:ext cx="0" cy="0"/>
          <a:chOff x="0" y="0"/>
          <a:chExt cx="0" cy="0"/>
        </a:xfrm>
      </p:grpSpPr>
      <p:sp>
        <p:nvSpPr>
          <p:cNvPr id="92" name="Google Shape;92;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3" name="Google Shape;93;p18"/>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4" name="Google Shape;94;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pic>
        <p:nvPicPr>
          <p:cNvPr id="97" name="Google Shape;97;p18" descr="A black background with a black square&#10;&#10;Description automatically generated with medium confidence"/>
          <p:cNvPicPr preferRelativeResize="0"/>
          <p:nvPr/>
        </p:nvPicPr>
        <p:blipFill rotWithShape="1">
          <a:blip r:embed="rId2">
            <a:alphaModFix/>
          </a:blip>
          <a:srcRect/>
          <a:stretch/>
        </p:blipFill>
        <p:spPr>
          <a:xfrm>
            <a:off x="0" y="4861556"/>
            <a:ext cx="12192000" cy="1996444"/>
          </a:xfrm>
          <a:prstGeom prst="rect">
            <a:avLst/>
          </a:prstGeom>
          <a:noFill/>
          <a:ln>
            <a:noFill/>
          </a:ln>
        </p:spPr>
      </p:pic>
      <p:pic>
        <p:nvPicPr>
          <p:cNvPr id="98" name="Google Shape;98;p18" descr="A black background with a black square&#10;&#10;Description automatically generated with medium confidence"/>
          <p:cNvPicPr preferRelativeResize="0"/>
          <p:nvPr/>
        </p:nvPicPr>
        <p:blipFill rotWithShape="1">
          <a:blip r:embed="rId3">
            <a:alphaModFix/>
          </a:blip>
          <a:srcRect/>
          <a:stretch/>
        </p:blipFill>
        <p:spPr>
          <a:xfrm>
            <a:off x="0" y="11127"/>
            <a:ext cx="12192000" cy="1987300"/>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1" name="Google Shape;101;p19"/>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2" name="Google Shape;102;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 name="Google Shape;103;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 name="Google Shape;104;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pic>
        <p:nvPicPr>
          <p:cNvPr id="105" name="Google Shape;105;p19" descr="A black background with a black square&#10;&#10;Description automatically generated with medium confidence"/>
          <p:cNvPicPr preferRelativeResize="0"/>
          <p:nvPr/>
        </p:nvPicPr>
        <p:blipFill rotWithShape="1">
          <a:blip r:embed="rId2">
            <a:alphaModFix/>
          </a:blip>
          <a:srcRect/>
          <a:stretch/>
        </p:blipFill>
        <p:spPr>
          <a:xfrm>
            <a:off x="0" y="4861556"/>
            <a:ext cx="12192000" cy="1996444"/>
          </a:xfrm>
          <a:prstGeom prst="rect">
            <a:avLst/>
          </a:prstGeom>
          <a:noFill/>
          <a:ln>
            <a:noFill/>
          </a:ln>
        </p:spPr>
      </p:pic>
      <p:pic>
        <p:nvPicPr>
          <p:cNvPr id="106" name="Google Shape;106;p19" descr="A black background with a black square&#10;&#10;Description automatically generated with medium confidence"/>
          <p:cNvPicPr preferRelativeResize="0"/>
          <p:nvPr/>
        </p:nvPicPr>
        <p:blipFill rotWithShape="1">
          <a:blip r:embed="rId3">
            <a:alphaModFix/>
          </a:blip>
          <a:srcRect/>
          <a:stretch/>
        </p:blipFill>
        <p:spPr>
          <a:xfrm>
            <a:off x="0" y="11127"/>
            <a:ext cx="12192000" cy="19873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Google Shape;26;p10"/>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Montserrat Alternates"/>
              <a:buNone/>
              <a:defRPr sz="6000">
                <a:latin typeface="Montserrat Alternates"/>
                <a:ea typeface="Montserrat Alternates"/>
                <a:cs typeface="Montserrat Alternates"/>
                <a:sym typeface="Montserrat Alternate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10"/>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atin typeface="Montserrat Alternates"/>
                <a:ea typeface="Montserrat Alternates"/>
                <a:cs typeface="Montserrat Alternates"/>
                <a:sym typeface="Montserrat Alternates"/>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28" name="Google Shape;28;p10" descr="A black background with a black square&#10;&#10;Description automatically generated with medium confidence"/>
          <p:cNvPicPr preferRelativeResize="0"/>
          <p:nvPr/>
        </p:nvPicPr>
        <p:blipFill rotWithShape="1">
          <a:blip r:embed="rId2">
            <a:alphaModFix/>
          </a:blip>
          <a:srcRect/>
          <a:stretch/>
        </p:blipFill>
        <p:spPr>
          <a:xfrm>
            <a:off x="0" y="4861556"/>
            <a:ext cx="12192000" cy="1996444"/>
          </a:xfrm>
          <a:prstGeom prst="rect">
            <a:avLst/>
          </a:prstGeom>
          <a:noFill/>
          <a:ln>
            <a:noFill/>
          </a:ln>
        </p:spPr>
      </p:pic>
      <p:pic>
        <p:nvPicPr>
          <p:cNvPr id="29" name="Google Shape;29;p10" descr="A black background with a black square&#10;&#10;Description automatically generated with medium confidence"/>
          <p:cNvPicPr preferRelativeResize="0"/>
          <p:nvPr/>
        </p:nvPicPr>
        <p:blipFill rotWithShape="1">
          <a:blip r:embed="rId3">
            <a:alphaModFix/>
          </a:blip>
          <a:srcRect/>
          <a:stretch/>
        </p:blipFill>
        <p:spPr>
          <a:xfrm>
            <a:off x="0" y="11127"/>
            <a:ext cx="12192000" cy="19873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0"/>
        <p:cNvGrpSpPr/>
        <p:nvPr/>
      </p:nvGrpSpPr>
      <p:grpSpPr>
        <a:xfrm>
          <a:off x="0" y="0"/>
          <a:ext cx="0" cy="0"/>
          <a:chOff x="0" y="0"/>
          <a:chExt cx="0" cy="0"/>
        </a:xfrm>
      </p:grpSpPr>
      <p:sp>
        <p:nvSpPr>
          <p:cNvPr id="31" name="Google Shape;31;p11"/>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11"/>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757575"/>
              </a:buClr>
              <a:buSzPts val="2400"/>
              <a:buNone/>
              <a:defRPr sz="2400">
                <a:solidFill>
                  <a:srgbClr val="757575"/>
                </a:solidFill>
              </a:defRPr>
            </a:lvl1pPr>
            <a:lvl2pPr marL="914400" lvl="1" indent="-228600" algn="l">
              <a:lnSpc>
                <a:spcPct val="90000"/>
              </a:lnSpc>
              <a:spcBef>
                <a:spcPts val="500"/>
              </a:spcBef>
              <a:spcAft>
                <a:spcPts val="0"/>
              </a:spcAft>
              <a:buClr>
                <a:srgbClr val="757575"/>
              </a:buClr>
              <a:buSzPts val="2000"/>
              <a:buNone/>
              <a:defRPr sz="2000">
                <a:solidFill>
                  <a:srgbClr val="757575"/>
                </a:solidFill>
              </a:defRPr>
            </a:lvl2pPr>
            <a:lvl3pPr marL="1371600" lvl="2" indent="-228600" algn="l">
              <a:lnSpc>
                <a:spcPct val="90000"/>
              </a:lnSpc>
              <a:spcBef>
                <a:spcPts val="500"/>
              </a:spcBef>
              <a:spcAft>
                <a:spcPts val="0"/>
              </a:spcAft>
              <a:buClr>
                <a:srgbClr val="757575"/>
              </a:buClr>
              <a:buSzPts val="1800"/>
              <a:buNone/>
              <a:defRPr sz="1800">
                <a:solidFill>
                  <a:srgbClr val="757575"/>
                </a:solidFill>
              </a:defRPr>
            </a:lvl3pPr>
            <a:lvl4pPr marL="1828800" lvl="3" indent="-228600" algn="l">
              <a:lnSpc>
                <a:spcPct val="90000"/>
              </a:lnSpc>
              <a:spcBef>
                <a:spcPts val="500"/>
              </a:spcBef>
              <a:spcAft>
                <a:spcPts val="0"/>
              </a:spcAft>
              <a:buClr>
                <a:srgbClr val="757575"/>
              </a:buClr>
              <a:buSzPts val="1600"/>
              <a:buNone/>
              <a:defRPr sz="1600">
                <a:solidFill>
                  <a:srgbClr val="757575"/>
                </a:solidFill>
              </a:defRPr>
            </a:lvl4pPr>
            <a:lvl5pPr marL="2286000" lvl="4" indent="-228600" algn="l">
              <a:lnSpc>
                <a:spcPct val="90000"/>
              </a:lnSpc>
              <a:spcBef>
                <a:spcPts val="500"/>
              </a:spcBef>
              <a:spcAft>
                <a:spcPts val="0"/>
              </a:spcAft>
              <a:buClr>
                <a:srgbClr val="757575"/>
              </a:buClr>
              <a:buSzPts val="1600"/>
              <a:buNone/>
              <a:defRPr sz="1600">
                <a:solidFill>
                  <a:srgbClr val="757575"/>
                </a:solidFill>
              </a:defRPr>
            </a:lvl5pPr>
            <a:lvl6pPr marL="2743200" lvl="5" indent="-228600" algn="l">
              <a:lnSpc>
                <a:spcPct val="90000"/>
              </a:lnSpc>
              <a:spcBef>
                <a:spcPts val="500"/>
              </a:spcBef>
              <a:spcAft>
                <a:spcPts val="0"/>
              </a:spcAft>
              <a:buClr>
                <a:srgbClr val="757575"/>
              </a:buClr>
              <a:buSzPts val="1600"/>
              <a:buNone/>
              <a:defRPr sz="1600">
                <a:solidFill>
                  <a:srgbClr val="757575"/>
                </a:solidFill>
              </a:defRPr>
            </a:lvl6pPr>
            <a:lvl7pPr marL="3200400" lvl="6" indent="-228600" algn="l">
              <a:lnSpc>
                <a:spcPct val="90000"/>
              </a:lnSpc>
              <a:spcBef>
                <a:spcPts val="500"/>
              </a:spcBef>
              <a:spcAft>
                <a:spcPts val="0"/>
              </a:spcAft>
              <a:buClr>
                <a:srgbClr val="757575"/>
              </a:buClr>
              <a:buSzPts val="1600"/>
              <a:buNone/>
              <a:defRPr sz="1600">
                <a:solidFill>
                  <a:srgbClr val="757575"/>
                </a:solidFill>
              </a:defRPr>
            </a:lvl7pPr>
            <a:lvl8pPr marL="3657600" lvl="7" indent="-228600" algn="l">
              <a:lnSpc>
                <a:spcPct val="90000"/>
              </a:lnSpc>
              <a:spcBef>
                <a:spcPts val="500"/>
              </a:spcBef>
              <a:spcAft>
                <a:spcPts val="0"/>
              </a:spcAft>
              <a:buClr>
                <a:srgbClr val="757575"/>
              </a:buClr>
              <a:buSzPts val="1600"/>
              <a:buNone/>
              <a:defRPr sz="1600">
                <a:solidFill>
                  <a:srgbClr val="757575"/>
                </a:solidFill>
              </a:defRPr>
            </a:lvl8pPr>
            <a:lvl9pPr marL="4114800" lvl="8" indent="-228600" algn="l">
              <a:lnSpc>
                <a:spcPct val="90000"/>
              </a:lnSpc>
              <a:spcBef>
                <a:spcPts val="500"/>
              </a:spcBef>
              <a:spcAft>
                <a:spcPts val="0"/>
              </a:spcAft>
              <a:buClr>
                <a:srgbClr val="757575"/>
              </a:buClr>
              <a:buSzPts val="1600"/>
              <a:buNone/>
              <a:defRPr sz="1600">
                <a:solidFill>
                  <a:srgbClr val="757575"/>
                </a:solidFill>
              </a:defRPr>
            </a:lvl9pPr>
          </a:lstStyle>
          <a:p>
            <a:endParaRPr/>
          </a:p>
        </p:txBody>
      </p:sp>
      <p:sp>
        <p:nvSpPr>
          <p:cNvPr id="33" name="Google Shape;3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pic>
        <p:nvPicPr>
          <p:cNvPr id="36" name="Google Shape;36;p11" descr="A black background with a black square&#10;&#10;Description automatically generated with medium confidence"/>
          <p:cNvPicPr preferRelativeResize="0"/>
          <p:nvPr/>
        </p:nvPicPr>
        <p:blipFill rotWithShape="1">
          <a:blip r:embed="rId2">
            <a:alphaModFix/>
          </a:blip>
          <a:srcRect/>
          <a:stretch/>
        </p:blipFill>
        <p:spPr>
          <a:xfrm>
            <a:off x="0" y="4861556"/>
            <a:ext cx="12192000" cy="1996444"/>
          </a:xfrm>
          <a:prstGeom prst="rect">
            <a:avLst/>
          </a:prstGeom>
          <a:noFill/>
          <a:ln>
            <a:noFill/>
          </a:ln>
        </p:spPr>
      </p:pic>
      <p:pic>
        <p:nvPicPr>
          <p:cNvPr id="37" name="Google Shape;37;p11" descr="A black background with a black square&#10;&#10;Description automatically generated with medium confidence"/>
          <p:cNvPicPr preferRelativeResize="0"/>
          <p:nvPr/>
        </p:nvPicPr>
        <p:blipFill rotWithShape="1">
          <a:blip r:embed="rId3">
            <a:alphaModFix/>
          </a:blip>
          <a:srcRect/>
          <a:stretch/>
        </p:blipFill>
        <p:spPr>
          <a:xfrm>
            <a:off x="0" y="11127"/>
            <a:ext cx="12192000" cy="19873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8"/>
        <p:cNvGrpSpPr/>
        <p:nvPr/>
      </p:nvGrpSpPr>
      <p:grpSpPr>
        <a:xfrm>
          <a:off x="0" y="0"/>
          <a:ext cx="0" cy="0"/>
          <a:chOff x="0" y="0"/>
          <a:chExt cx="0" cy="0"/>
        </a:xfrm>
      </p:grpSpPr>
      <p:sp>
        <p:nvSpPr>
          <p:cNvPr id="39" name="Google Shape;39;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12"/>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pic>
        <p:nvPicPr>
          <p:cNvPr id="45" name="Google Shape;45;p12" descr="A black background with a black square&#10;&#10;Description automatically generated with medium confidence"/>
          <p:cNvPicPr preferRelativeResize="0"/>
          <p:nvPr/>
        </p:nvPicPr>
        <p:blipFill rotWithShape="1">
          <a:blip r:embed="rId2">
            <a:alphaModFix/>
          </a:blip>
          <a:srcRect/>
          <a:stretch/>
        </p:blipFill>
        <p:spPr>
          <a:xfrm>
            <a:off x="0" y="4861556"/>
            <a:ext cx="12192000" cy="1996444"/>
          </a:xfrm>
          <a:prstGeom prst="rect">
            <a:avLst/>
          </a:prstGeom>
          <a:noFill/>
          <a:ln>
            <a:noFill/>
          </a:ln>
        </p:spPr>
      </p:pic>
      <p:pic>
        <p:nvPicPr>
          <p:cNvPr id="46" name="Google Shape;46;p12" descr="A black background with a black square&#10;&#10;Description automatically generated with medium confidence"/>
          <p:cNvPicPr preferRelativeResize="0"/>
          <p:nvPr/>
        </p:nvPicPr>
        <p:blipFill rotWithShape="1">
          <a:blip r:embed="rId3">
            <a:alphaModFix/>
          </a:blip>
          <a:srcRect/>
          <a:stretch/>
        </p:blipFill>
        <p:spPr>
          <a:xfrm>
            <a:off x="0" y="11127"/>
            <a:ext cx="12192000" cy="198730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7"/>
        <p:cNvGrpSpPr/>
        <p:nvPr/>
      </p:nvGrpSpPr>
      <p:grpSpPr>
        <a:xfrm>
          <a:off x="0" y="0"/>
          <a:ext cx="0" cy="0"/>
          <a:chOff x="0" y="0"/>
          <a:chExt cx="0" cy="0"/>
        </a:xfrm>
      </p:grpSpPr>
      <p:sp>
        <p:nvSpPr>
          <p:cNvPr id="48" name="Google Shape;48;p13"/>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13"/>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0" name="Google Shape;50;p13"/>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 name="Google Shape;51;p13"/>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2" name="Google Shape;52;p13"/>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3" name="Google Shape;53;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pic>
        <p:nvPicPr>
          <p:cNvPr id="56" name="Google Shape;56;p13" descr="A black background with a black square&#10;&#10;Description automatically generated with medium confidence"/>
          <p:cNvPicPr preferRelativeResize="0"/>
          <p:nvPr/>
        </p:nvPicPr>
        <p:blipFill rotWithShape="1">
          <a:blip r:embed="rId2">
            <a:alphaModFix/>
          </a:blip>
          <a:srcRect/>
          <a:stretch/>
        </p:blipFill>
        <p:spPr>
          <a:xfrm>
            <a:off x="0" y="4861556"/>
            <a:ext cx="12192000" cy="1996444"/>
          </a:xfrm>
          <a:prstGeom prst="rect">
            <a:avLst/>
          </a:prstGeom>
          <a:noFill/>
          <a:ln>
            <a:noFill/>
          </a:ln>
        </p:spPr>
      </p:pic>
      <p:pic>
        <p:nvPicPr>
          <p:cNvPr id="57" name="Google Shape;57;p13" descr="A black background with a black square&#10;&#10;Description automatically generated with medium confidence"/>
          <p:cNvPicPr preferRelativeResize="0"/>
          <p:nvPr/>
        </p:nvPicPr>
        <p:blipFill rotWithShape="1">
          <a:blip r:embed="rId3">
            <a:alphaModFix/>
          </a:blip>
          <a:srcRect/>
          <a:stretch/>
        </p:blipFill>
        <p:spPr>
          <a:xfrm>
            <a:off x="0" y="11127"/>
            <a:ext cx="12192000" cy="198730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pic>
        <p:nvPicPr>
          <p:cNvPr id="63" name="Google Shape;63;p14" descr="A black background with a black square&#10;&#10;Description automatically generated with medium confidence"/>
          <p:cNvPicPr preferRelativeResize="0"/>
          <p:nvPr/>
        </p:nvPicPr>
        <p:blipFill rotWithShape="1">
          <a:blip r:embed="rId2">
            <a:alphaModFix/>
          </a:blip>
          <a:srcRect/>
          <a:stretch/>
        </p:blipFill>
        <p:spPr>
          <a:xfrm>
            <a:off x="0" y="4861556"/>
            <a:ext cx="12192000" cy="1996444"/>
          </a:xfrm>
          <a:prstGeom prst="rect">
            <a:avLst/>
          </a:prstGeom>
          <a:noFill/>
          <a:ln>
            <a:noFill/>
          </a:ln>
        </p:spPr>
      </p:pic>
      <p:pic>
        <p:nvPicPr>
          <p:cNvPr id="64" name="Google Shape;64;p14" descr="A black background with a black square&#10;&#10;Description automatically generated with medium confidence"/>
          <p:cNvPicPr preferRelativeResize="0"/>
          <p:nvPr/>
        </p:nvPicPr>
        <p:blipFill rotWithShape="1">
          <a:blip r:embed="rId3">
            <a:alphaModFix/>
          </a:blip>
          <a:srcRect/>
          <a:stretch/>
        </p:blipFill>
        <p:spPr>
          <a:xfrm>
            <a:off x="0" y="11127"/>
            <a:ext cx="12192000" cy="198730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5"/>
        <p:cNvGrpSpPr/>
        <p:nvPr/>
      </p:nvGrpSpPr>
      <p:grpSpPr>
        <a:xfrm>
          <a:off x="0" y="0"/>
          <a:ext cx="0" cy="0"/>
          <a:chOff x="0" y="0"/>
          <a:chExt cx="0" cy="0"/>
        </a:xfrm>
      </p:grpSpPr>
      <p:sp>
        <p:nvSpPr>
          <p:cNvPr id="66" name="Google Shape;66;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pic>
        <p:nvPicPr>
          <p:cNvPr id="69" name="Google Shape;69;p15" descr="A black background with a black square&#10;&#10;Description automatically generated with medium confidence"/>
          <p:cNvPicPr preferRelativeResize="0"/>
          <p:nvPr/>
        </p:nvPicPr>
        <p:blipFill rotWithShape="1">
          <a:blip r:embed="rId2">
            <a:alphaModFix/>
          </a:blip>
          <a:srcRect/>
          <a:stretch/>
        </p:blipFill>
        <p:spPr>
          <a:xfrm>
            <a:off x="0" y="4861556"/>
            <a:ext cx="12192000" cy="1996444"/>
          </a:xfrm>
          <a:prstGeom prst="rect">
            <a:avLst/>
          </a:prstGeom>
          <a:noFill/>
          <a:ln>
            <a:noFill/>
          </a:ln>
        </p:spPr>
      </p:pic>
      <p:pic>
        <p:nvPicPr>
          <p:cNvPr id="70" name="Google Shape;70;p15" descr="A black background with a black square&#10;&#10;Description automatically generated with medium confidence"/>
          <p:cNvPicPr preferRelativeResize="0"/>
          <p:nvPr/>
        </p:nvPicPr>
        <p:blipFill rotWithShape="1">
          <a:blip r:embed="rId3">
            <a:alphaModFix/>
          </a:blip>
          <a:srcRect/>
          <a:stretch/>
        </p:blipFill>
        <p:spPr>
          <a:xfrm>
            <a:off x="0" y="11127"/>
            <a:ext cx="12192000" cy="1987300"/>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16"/>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74" name="Google Shape;74;p16"/>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pic>
        <p:nvPicPr>
          <p:cNvPr id="78" name="Google Shape;78;p16" descr="A black background with a black square&#10;&#10;Description automatically generated with medium confidence"/>
          <p:cNvPicPr preferRelativeResize="0"/>
          <p:nvPr/>
        </p:nvPicPr>
        <p:blipFill rotWithShape="1">
          <a:blip r:embed="rId2">
            <a:alphaModFix/>
          </a:blip>
          <a:srcRect/>
          <a:stretch/>
        </p:blipFill>
        <p:spPr>
          <a:xfrm>
            <a:off x="0" y="4861556"/>
            <a:ext cx="12192000" cy="1996444"/>
          </a:xfrm>
          <a:prstGeom prst="rect">
            <a:avLst/>
          </a:prstGeom>
          <a:noFill/>
          <a:ln>
            <a:noFill/>
          </a:ln>
        </p:spPr>
      </p:pic>
      <p:pic>
        <p:nvPicPr>
          <p:cNvPr id="79" name="Google Shape;79;p16" descr="A black background with a black square&#10;&#10;Description automatically generated with medium confidence"/>
          <p:cNvPicPr preferRelativeResize="0"/>
          <p:nvPr/>
        </p:nvPicPr>
        <p:blipFill rotWithShape="1">
          <a:blip r:embed="rId3">
            <a:alphaModFix/>
          </a:blip>
          <a:srcRect/>
          <a:stretch/>
        </p:blipFill>
        <p:spPr>
          <a:xfrm>
            <a:off x="0" y="11127"/>
            <a:ext cx="12192000" cy="1987300"/>
          </a:xfrm>
          <a:prstGeom prst="rect">
            <a:avLst/>
          </a:prstGeom>
          <a:noFill/>
          <a:ln>
            <a:noFill/>
          </a:ln>
        </p:spPr>
      </p:pic>
      <p:pic>
        <p:nvPicPr>
          <p:cNvPr id="80" name="Google Shape;80;p16" descr="A black background with a black square&#10;&#10;Description automatically generated with medium confidence"/>
          <p:cNvPicPr preferRelativeResize="0"/>
          <p:nvPr/>
        </p:nvPicPr>
        <p:blipFill rotWithShape="1">
          <a:blip r:embed="rId2">
            <a:alphaModFix/>
          </a:blip>
          <a:srcRect/>
          <a:stretch/>
        </p:blipFill>
        <p:spPr>
          <a:xfrm>
            <a:off x="152400" y="5013956"/>
            <a:ext cx="12192000" cy="1996444"/>
          </a:xfrm>
          <a:prstGeom prst="rect">
            <a:avLst/>
          </a:prstGeom>
          <a:noFill/>
          <a:ln>
            <a:noFill/>
          </a:ln>
        </p:spPr>
      </p:pic>
      <p:pic>
        <p:nvPicPr>
          <p:cNvPr id="81" name="Google Shape;81;p16" descr="A black background with a black square&#10;&#10;Description automatically generated with medium confidence"/>
          <p:cNvPicPr preferRelativeResize="0"/>
          <p:nvPr/>
        </p:nvPicPr>
        <p:blipFill rotWithShape="1">
          <a:blip r:embed="rId3">
            <a:alphaModFix/>
          </a:blip>
          <a:srcRect/>
          <a:stretch/>
        </p:blipFill>
        <p:spPr>
          <a:xfrm>
            <a:off x="152400" y="163527"/>
            <a:ext cx="12192000" cy="198730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17"/>
          <p:cNvSpPr>
            <a:spLocks noGrp="1"/>
          </p:cNvSpPr>
          <p:nvPr>
            <p:ph type="pic" idx="2"/>
          </p:nvPr>
        </p:nvSpPr>
        <p:spPr>
          <a:xfrm>
            <a:off x="5183188" y="987425"/>
            <a:ext cx="6172200" cy="4873625"/>
          </a:xfrm>
          <a:prstGeom prst="rect">
            <a:avLst/>
          </a:prstGeom>
          <a:noFill/>
          <a:ln>
            <a:noFill/>
          </a:ln>
        </p:spPr>
      </p:sp>
      <p:sp>
        <p:nvSpPr>
          <p:cNvPr id="85" name="Google Shape;85;p17"/>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6" name="Google Shape;86;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pic>
        <p:nvPicPr>
          <p:cNvPr id="89" name="Google Shape;89;p17" descr="A black background with a black square&#10;&#10;Description automatically generated with medium confidence"/>
          <p:cNvPicPr preferRelativeResize="0"/>
          <p:nvPr/>
        </p:nvPicPr>
        <p:blipFill rotWithShape="1">
          <a:blip r:embed="rId2">
            <a:alphaModFix/>
          </a:blip>
          <a:srcRect/>
          <a:stretch/>
        </p:blipFill>
        <p:spPr>
          <a:xfrm>
            <a:off x="0" y="4861556"/>
            <a:ext cx="12192000" cy="1996444"/>
          </a:xfrm>
          <a:prstGeom prst="rect">
            <a:avLst/>
          </a:prstGeom>
          <a:noFill/>
          <a:ln>
            <a:noFill/>
          </a:ln>
        </p:spPr>
      </p:pic>
      <p:pic>
        <p:nvPicPr>
          <p:cNvPr id="90" name="Google Shape;90;p17" descr="A black background with a black square&#10;&#10;Description automatically generated with medium confidence"/>
          <p:cNvPicPr preferRelativeResize="0"/>
          <p:nvPr/>
        </p:nvPicPr>
        <p:blipFill rotWithShape="1">
          <a:blip r:embed="rId3">
            <a:alphaModFix/>
          </a:blip>
          <a:srcRect/>
          <a:stretch/>
        </p:blipFill>
        <p:spPr>
          <a:xfrm>
            <a:off x="0" y="11127"/>
            <a:ext cx="12192000" cy="198730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Play"/>
              <a:buNone/>
              <a:defRPr sz="4400"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757575"/>
                </a:solidFill>
                <a:latin typeface="Arial"/>
                <a:ea typeface="Arial"/>
                <a:cs typeface="Arial"/>
                <a:sym typeface="Arial"/>
              </a:defRPr>
            </a:lvl1pPr>
            <a:lvl2pPr marL="0" marR="0" lvl="1" indent="0" algn="r" rtl="0">
              <a:spcBef>
                <a:spcPts val="0"/>
              </a:spcBef>
              <a:buNone/>
              <a:defRPr sz="1200" b="0" i="0" u="none" strike="noStrike" cap="none">
                <a:solidFill>
                  <a:srgbClr val="757575"/>
                </a:solidFill>
                <a:latin typeface="Arial"/>
                <a:ea typeface="Arial"/>
                <a:cs typeface="Arial"/>
                <a:sym typeface="Arial"/>
              </a:defRPr>
            </a:lvl2pPr>
            <a:lvl3pPr marL="0" marR="0" lvl="2" indent="0" algn="r" rtl="0">
              <a:spcBef>
                <a:spcPts val="0"/>
              </a:spcBef>
              <a:buNone/>
              <a:defRPr sz="1200" b="0" i="0" u="none" strike="noStrike" cap="none">
                <a:solidFill>
                  <a:srgbClr val="757575"/>
                </a:solidFill>
                <a:latin typeface="Arial"/>
                <a:ea typeface="Arial"/>
                <a:cs typeface="Arial"/>
                <a:sym typeface="Arial"/>
              </a:defRPr>
            </a:lvl3pPr>
            <a:lvl4pPr marL="0" marR="0" lvl="3" indent="0" algn="r" rtl="0">
              <a:spcBef>
                <a:spcPts val="0"/>
              </a:spcBef>
              <a:buNone/>
              <a:defRPr sz="1200" b="0" i="0" u="none" strike="noStrike" cap="none">
                <a:solidFill>
                  <a:srgbClr val="757575"/>
                </a:solidFill>
                <a:latin typeface="Arial"/>
                <a:ea typeface="Arial"/>
                <a:cs typeface="Arial"/>
                <a:sym typeface="Arial"/>
              </a:defRPr>
            </a:lvl4pPr>
            <a:lvl5pPr marL="0" marR="0" lvl="4" indent="0" algn="r" rtl="0">
              <a:spcBef>
                <a:spcPts val="0"/>
              </a:spcBef>
              <a:buNone/>
              <a:defRPr sz="1200" b="0" i="0" u="none" strike="noStrike" cap="none">
                <a:solidFill>
                  <a:srgbClr val="757575"/>
                </a:solidFill>
                <a:latin typeface="Arial"/>
                <a:ea typeface="Arial"/>
                <a:cs typeface="Arial"/>
                <a:sym typeface="Arial"/>
              </a:defRPr>
            </a:lvl5pPr>
            <a:lvl6pPr marL="0" marR="0" lvl="5" indent="0" algn="r" rtl="0">
              <a:spcBef>
                <a:spcPts val="0"/>
              </a:spcBef>
              <a:buNone/>
              <a:defRPr sz="1200" b="0" i="0" u="none" strike="noStrike" cap="none">
                <a:solidFill>
                  <a:srgbClr val="757575"/>
                </a:solidFill>
                <a:latin typeface="Arial"/>
                <a:ea typeface="Arial"/>
                <a:cs typeface="Arial"/>
                <a:sym typeface="Arial"/>
              </a:defRPr>
            </a:lvl6pPr>
            <a:lvl7pPr marL="0" marR="0" lvl="6" indent="0" algn="r" rtl="0">
              <a:spcBef>
                <a:spcPts val="0"/>
              </a:spcBef>
              <a:buNone/>
              <a:defRPr sz="1200" b="0" i="0" u="none" strike="noStrike" cap="none">
                <a:solidFill>
                  <a:srgbClr val="757575"/>
                </a:solidFill>
                <a:latin typeface="Arial"/>
                <a:ea typeface="Arial"/>
                <a:cs typeface="Arial"/>
                <a:sym typeface="Arial"/>
              </a:defRPr>
            </a:lvl7pPr>
            <a:lvl8pPr marL="0" marR="0" lvl="7" indent="0" algn="r" rtl="0">
              <a:spcBef>
                <a:spcPts val="0"/>
              </a:spcBef>
              <a:buNone/>
              <a:defRPr sz="1200" b="0" i="0" u="none" strike="noStrike" cap="none">
                <a:solidFill>
                  <a:srgbClr val="757575"/>
                </a:solidFill>
                <a:latin typeface="Arial"/>
                <a:ea typeface="Arial"/>
                <a:cs typeface="Arial"/>
                <a:sym typeface="Arial"/>
              </a:defRPr>
            </a:lvl8pPr>
            <a:lvl9pPr marL="0" marR="0" lvl="8" indent="0" algn="r" rtl="0">
              <a:spcBef>
                <a:spcPts val="0"/>
              </a:spcBef>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pic>
        <p:nvPicPr>
          <p:cNvPr id="15" name="Google Shape;15;p8" descr="A black background with a black square&#10;&#10;Description automatically generated with medium confidence"/>
          <p:cNvPicPr preferRelativeResize="0"/>
          <p:nvPr/>
        </p:nvPicPr>
        <p:blipFill rotWithShape="1">
          <a:blip r:embed="rId13">
            <a:alphaModFix/>
          </a:blip>
          <a:srcRect/>
          <a:stretch/>
        </p:blipFill>
        <p:spPr>
          <a:xfrm>
            <a:off x="0" y="4861556"/>
            <a:ext cx="12192000" cy="1996444"/>
          </a:xfrm>
          <a:prstGeom prst="rect">
            <a:avLst/>
          </a:prstGeom>
          <a:noFill/>
          <a:ln>
            <a:noFill/>
          </a:ln>
        </p:spPr>
      </p:pic>
      <p:pic>
        <p:nvPicPr>
          <p:cNvPr id="16" name="Google Shape;16;p8" descr="A black background with a black square&#10;&#10;Description automatically generated with medium confidence"/>
          <p:cNvPicPr preferRelativeResize="0"/>
          <p:nvPr/>
        </p:nvPicPr>
        <p:blipFill rotWithShape="1">
          <a:blip r:embed="rId14">
            <a:alphaModFix/>
          </a:blip>
          <a:srcRect/>
          <a:stretch/>
        </p:blipFill>
        <p:spPr>
          <a:xfrm>
            <a:off x="0" y="11127"/>
            <a:ext cx="12192000" cy="19873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6.jp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7.jp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2060"/>
              </a:buClr>
              <a:buSzPts val="4400"/>
              <a:buFont typeface="Montserrat Alternates"/>
              <a:buNone/>
            </a:pPr>
            <a:r>
              <a:rPr lang="en-GB" dirty="0">
                <a:solidFill>
                  <a:srgbClr val="002060"/>
                </a:solidFill>
                <a:latin typeface="Montserrat Alternates"/>
                <a:ea typeface="Montserrat Alternates"/>
                <a:cs typeface="Montserrat Alternates"/>
                <a:sym typeface="Montserrat Alternates"/>
              </a:rPr>
              <a:t>Starter: Connecting thinking</a:t>
            </a:r>
            <a:endParaRPr dirty="0">
              <a:solidFill>
                <a:srgbClr val="002060"/>
              </a:solidFill>
            </a:endParaRPr>
          </a:p>
        </p:txBody>
      </p:sp>
      <p:sp>
        <p:nvSpPr>
          <p:cNvPr id="112" name="Google Shape;112;p1"/>
          <p:cNvSpPr txBox="1">
            <a:spLocks noGrp="1"/>
          </p:cNvSpPr>
          <p:nvPr>
            <p:ph type="body" idx="1"/>
          </p:nvPr>
        </p:nvSpPr>
        <p:spPr>
          <a:xfrm>
            <a:off x="838200" y="4463770"/>
            <a:ext cx="10515600" cy="2131275"/>
          </a:xfrm>
          <a:prstGeom prst="rect">
            <a:avLst/>
          </a:prstGeom>
          <a:noFill/>
          <a:ln>
            <a:noFill/>
          </a:ln>
        </p:spPr>
        <p:txBody>
          <a:bodyPr spcFirstLastPara="1" wrap="square" lIns="91425" tIns="45700" rIns="91425" bIns="45700" anchor="t" anchorCtr="0">
            <a:normAutofit/>
          </a:bodyPr>
          <a:lstStyle/>
          <a:p>
            <a:pPr marL="457200" lvl="1" indent="0" algn="l" rtl="0">
              <a:lnSpc>
                <a:spcPct val="90000"/>
              </a:lnSpc>
              <a:spcBef>
                <a:spcPts val="0"/>
              </a:spcBef>
              <a:spcAft>
                <a:spcPts val="0"/>
              </a:spcAft>
              <a:buClr>
                <a:schemeClr val="dk1"/>
              </a:buClr>
              <a:buSzPts val="1800"/>
              <a:buNone/>
            </a:pPr>
            <a:endParaRPr sz="1800" dirty="0">
              <a:solidFill>
                <a:srgbClr val="002060"/>
              </a:solidFill>
              <a:latin typeface="Montserrat Alternates"/>
              <a:ea typeface="Montserrat Alternates"/>
              <a:cs typeface="Montserrat Alternates"/>
              <a:sym typeface="Montserrat Alternates"/>
            </a:endParaRPr>
          </a:p>
          <a:p>
            <a:pPr marL="228600" lvl="0" indent="-228600" algn="l" rtl="0">
              <a:lnSpc>
                <a:spcPct val="90000"/>
              </a:lnSpc>
              <a:spcBef>
                <a:spcPts val="1000"/>
              </a:spcBef>
              <a:spcAft>
                <a:spcPts val="0"/>
              </a:spcAft>
              <a:buClr>
                <a:srgbClr val="002060"/>
              </a:buClr>
              <a:buSzPts val="1800"/>
              <a:buChar char="•"/>
            </a:pPr>
            <a:r>
              <a:rPr lang="en-GB" sz="1800" dirty="0">
                <a:solidFill>
                  <a:srgbClr val="002060"/>
                </a:solidFill>
                <a:latin typeface="Montserrat Alternates"/>
                <a:ea typeface="Montserrat Alternates"/>
                <a:cs typeface="Montserrat Alternates"/>
                <a:sym typeface="Montserrat Alternates"/>
              </a:rPr>
              <a:t>Does this seem like an accurate summary to you?</a:t>
            </a:r>
            <a:endParaRPr dirty="0"/>
          </a:p>
          <a:p>
            <a:pPr marL="228600" lvl="0" indent="-228600" algn="l" rtl="0">
              <a:lnSpc>
                <a:spcPct val="90000"/>
              </a:lnSpc>
              <a:spcBef>
                <a:spcPts val="1000"/>
              </a:spcBef>
              <a:spcAft>
                <a:spcPts val="0"/>
              </a:spcAft>
              <a:buClr>
                <a:srgbClr val="002060"/>
              </a:buClr>
              <a:buSzPts val="1800"/>
              <a:buChar char="•"/>
            </a:pPr>
            <a:r>
              <a:rPr lang="en-GB" sz="1800" dirty="0">
                <a:solidFill>
                  <a:srgbClr val="002060"/>
                </a:solidFill>
                <a:latin typeface="Montserrat Alternates"/>
                <a:ea typeface="Montserrat Alternates"/>
                <a:cs typeface="Montserrat Alternates"/>
                <a:sym typeface="Montserrat Alternates"/>
              </a:rPr>
              <a:t>What other words might you use to describe him?</a:t>
            </a:r>
            <a:endParaRPr dirty="0"/>
          </a:p>
          <a:p>
            <a:pPr marL="228600" lvl="0" indent="-228600" algn="l" rtl="0">
              <a:lnSpc>
                <a:spcPct val="90000"/>
              </a:lnSpc>
              <a:spcBef>
                <a:spcPts val="1000"/>
              </a:spcBef>
              <a:spcAft>
                <a:spcPts val="0"/>
              </a:spcAft>
              <a:buClr>
                <a:srgbClr val="002060"/>
              </a:buClr>
              <a:buSzPts val="1800"/>
              <a:buChar char="•"/>
            </a:pPr>
            <a:r>
              <a:rPr lang="en-GB" sz="1800" dirty="0">
                <a:solidFill>
                  <a:srgbClr val="002060"/>
                </a:solidFill>
                <a:latin typeface="Montserrat Alternates"/>
                <a:ea typeface="Montserrat Alternates"/>
                <a:cs typeface="Montserrat Alternates"/>
                <a:sym typeface="Montserrat Alternates"/>
              </a:rPr>
              <a:t>What does a statement like this add to your understanding?</a:t>
            </a:r>
            <a:endParaRPr dirty="0"/>
          </a:p>
          <a:p>
            <a:pPr marL="228600" lvl="0" indent="-228600" algn="l" rtl="0">
              <a:lnSpc>
                <a:spcPct val="90000"/>
              </a:lnSpc>
              <a:spcBef>
                <a:spcPts val="1000"/>
              </a:spcBef>
              <a:spcAft>
                <a:spcPts val="0"/>
              </a:spcAft>
              <a:buClr>
                <a:srgbClr val="002060"/>
              </a:buClr>
              <a:buSzPts val="1800"/>
              <a:buChar char="•"/>
            </a:pPr>
            <a:r>
              <a:rPr lang="en-GB" sz="1800" dirty="0">
                <a:solidFill>
                  <a:srgbClr val="002060"/>
                </a:solidFill>
                <a:latin typeface="Montserrat Alternates"/>
                <a:ea typeface="Montserrat Alternates"/>
                <a:cs typeface="Montserrat Alternates"/>
                <a:sym typeface="Montserrat Alternates"/>
              </a:rPr>
              <a:t>What questions would you like to ask?</a:t>
            </a:r>
            <a:endParaRPr sz="1800" dirty="0">
              <a:solidFill>
                <a:srgbClr val="002060"/>
              </a:solidFill>
              <a:latin typeface="Montserrat Alternates"/>
              <a:ea typeface="Montserrat Alternates"/>
              <a:cs typeface="Montserrat Alternates"/>
              <a:sym typeface="Montserrat Alternates"/>
            </a:endParaRPr>
          </a:p>
          <a:p>
            <a:pPr marL="228600" lvl="0" indent="-50800" algn="l" rtl="0">
              <a:lnSpc>
                <a:spcPct val="90000"/>
              </a:lnSpc>
              <a:spcBef>
                <a:spcPts val="1000"/>
              </a:spcBef>
              <a:spcAft>
                <a:spcPts val="0"/>
              </a:spcAft>
              <a:buClr>
                <a:schemeClr val="dk1"/>
              </a:buClr>
              <a:buSzPts val="2800"/>
              <a:buNone/>
            </a:pPr>
            <a:endParaRPr dirty="0">
              <a:solidFill>
                <a:srgbClr val="002060"/>
              </a:solidFill>
            </a:endParaRPr>
          </a:p>
        </p:txBody>
      </p:sp>
      <p:pic>
        <p:nvPicPr>
          <p:cNvPr id="113" name="Google Shape;113;p1" descr="A red and blue text on a black background&#10;&#10;Description automatically generated"/>
          <p:cNvPicPr preferRelativeResize="0"/>
          <p:nvPr/>
        </p:nvPicPr>
        <p:blipFill rotWithShape="1">
          <a:blip r:embed="rId3">
            <a:alphaModFix/>
          </a:blip>
          <a:srcRect/>
          <a:stretch/>
        </p:blipFill>
        <p:spPr>
          <a:xfrm>
            <a:off x="10717619" y="382600"/>
            <a:ext cx="1085869" cy="928517"/>
          </a:xfrm>
          <a:prstGeom prst="rect">
            <a:avLst/>
          </a:prstGeom>
          <a:noFill/>
          <a:ln>
            <a:noFill/>
          </a:ln>
        </p:spPr>
      </p:pic>
      <p:pic>
        <p:nvPicPr>
          <p:cNvPr id="114" name="Google Shape;114;p1" descr="A blue rectangular object with red border&#10;&#10;Description automatically generated"/>
          <p:cNvPicPr preferRelativeResize="0"/>
          <p:nvPr/>
        </p:nvPicPr>
        <p:blipFill rotWithShape="1">
          <a:blip r:embed="rId4">
            <a:alphaModFix/>
          </a:blip>
          <a:srcRect/>
          <a:stretch/>
        </p:blipFill>
        <p:spPr>
          <a:xfrm>
            <a:off x="1260050" y="1328600"/>
            <a:ext cx="8986877" cy="3349726"/>
          </a:xfrm>
          <a:prstGeom prst="rect">
            <a:avLst/>
          </a:prstGeom>
          <a:noFill/>
          <a:ln>
            <a:noFill/>
          </a:ln>
        </p:spPr>
      </p:pic>
      <p:sp>
        <p:nvSpPr>
          <p:cNvPr id="115" name="Google Shape;115;p1"/>
          <p:cNvSpPr txBox="1"/>
          <p:nvPr/>
        </p:nvSpPr>
        <p:spPr>
          <a:xfrm>
            <a:off x="2076900" y="1587742"/>
            <a:ext cx="7607100" cy="3019248"/>
          </a:xfrm>
          <a:prstGeom prst="rect">
            <a:avLst/>
          </a:prstGeom>
          <a:noFill/>
          <a:ln>
            <a:noFill/>
          </a:ln>
        </p:spPr>
        <p:txBody>
          <a:bodyPr spcFirstLastPara="1" wrap="square" lIns="91425" tIns="45700" rIns="91425" bIns="45700" anchor="t" anchorCtr="0">
            <a:spAutoFit/>
          </a:bodyPr>
          <a:lstStyle/>
          <a:p>
            <a:pPr marL="0" marR="0" lvl="0" indent="0" algn="l" rtl="0">
              <a:lnSpc>
                <a:spcPct val="130000"/>
              </a:lnSpc>
              <a:spcBef>
                <a:spcPts val="0"/>
              </a:spcBef>
              <a:spcAft>
                <a:spcPts val="0"/>
              </a:spcAft>
              <a:buNone/>
            </a:pPr>
            <a:r>
              <a:rPr lang="en-GB" sz="1600" b="0" i="1" u="none" strike="noStrike" cap="none" dirty="0">
                <a:solidFill>
                  <a:schemeClr val="lt1"/>
                </a:solidFill>
                <a:latin typeface="Montserrat Alternates"/>
                <a:ea typeface="Montserrat Alternates"/>
                <a:cs typeface="Montserrat Alternates"/>
                <a:sym typeface="Montserrat Alternates"/>
              </a:rPr>
              <a:t>‘There were so many Winston Churchills. This baffled his contemporaries and often inspired their mistrust; it has caused historians and his biographers' comparable problems… some of these multiple, and overlapping, identities: ‘politician, sportsman, artist, orator, historian, parliamentarian, journalist, essayist, gambler, soldier, war correspondent, adventurer, patriot, internationalist, dreamer, pragmatist, strategist, Zionist, Imperialist, monarchist, democrat, egocentric, hedonist, romantic… the list seems endless.’</a:t>
            </a:r>
          </a:p>
          <a:p>
            <a:pPr marL="0" marR="0" lvl="0" indent="0" algn="l" rtl="0">
              <a:lnSpc>
                <a:spcPct val="130000"/>
              </a:lnSpc>
              <a:spcBef>
                <a:spcPts val="0"/>
              </a:spcBef>
              <a:spcAft>
                <a:spcPts val="0"/>
              </a:spcAft>
              <a:buNone/>
            </a:pPr>
            <a:endParaRPr sz="600" b="0" i="1" u="none" strike="noStrike" cap="none" dirty="0">
              <a:solidFill>
                <a:schemeClr val="lt1"/>
              </a:solidFill>
              <a:latin typeface="Montserrat Alternates"/>
              <a:ea typeface="Montserrat Alternates"/>
              <a:cs typeface="Montserrat Alternates"/>
              <a:sym typeface="Montserrat Alternates"/>
            </a:endParaRPr>
          </a:p>
          <a:p>
            <a:pPr marL="457200" marR="0" lvl="1" indent="0" algn="l" rtl="0">
              <a:spcBef>
                <a:spcPts val="0"/>
              </a:spcBef>
              <a:spcAft>
                <a:spcPts val="0"/>
              </a:spcAft>
              <a:buNone/>
            </a:pPr>
            <a:r>
              <a:rPr lang="en-GB" sz="1600" b="0" i="0" u="none" strike="noStrike" cap="none" dirty="0">
                <a:solidFill>
                  <a:schemeClr val="lt1"/>
                </a:solidFill>
                <a:latin typeface="Montserrat Alternates"/>
                <a:ea typeface="Montserrat Alternates"/>
                <a:cs typeface="Montserrat Alternates"/>
                <a:sym typeface="Montserrat Alternates"/>
              </a:rPr>
              <a:t>Churchill as Home Secretary, Charles Stephenson</a:t>
            </a:r>
            <a:endParaRPr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pic>
        <p:nvPicPr>
          <p:cNvPr id="120" name="Google Shape;120;p2" descr="A red and blue text on a black background&#10;&#10;Description automatically generated"/>
          <p:cNvPicPr preferRelativeResize="0"/>
          <p:nvPr/>
        </p:nvPicPr>
        <p:blipFill rotWithShape="1">
          <a:blip r:embed="rId3">
            <a:alphaModFix/>
          </a:blip>
          <a:srcRect/>
          <a:stretch/>
        </p:blipFill>
        <p:spPr>
          <a:xfrm>
            <a:off x="2785312" y="536614"/>
            <a:ext cx="1911045" cy="1634118"/>
          </a:xfrm>
          <a:prstGeom prst="rect">
            <a:avLst/>
          </a:prstGeom>
          <a:noFill/>
          <a:ln>
            <a:noFill/>
          </a:ln>
        </p:spPr>
      </p:pic>
      <p:pic>
        <p:nvPicPr>
          <p:cNvPr id="121" name="Google Shape;121;p2" descr="A blue rectangular object with red border&#10;&#10;Description automatically generated"/>
          <p:cNvPicPr preferRelativeResize="0"/>
          <p:nvPr/>
        </p:nvPicPr>
        <p:blipFill rotWithShape="1">
          <a:blip r:embed="rId4">
            <a:alphaModFix/>
          </a:blip>
          <a:srcRect/>
          <a:stretch/>
        </p:blipFill>
        <p:spPr>
          <a:xfrm>
            <a:off x="7334054" y="470553"/>
            <a:ext cx="4395346" cy="5916893"/>
          </a:xfrm>
          <a:prstGeom prst="rect">
            <a:avLst/>
          </a:prstGeom>
          <a:noFill/>
          <a:ln>
            <a:noFill/>
          </a:ln>
        </p:spPr>
      </p:pic>
      <p:sp>
        <p:nvSpPr>
          <p:cNvPr id="122" name="Google Shape;122;p2"/>
          <p:cNvSpPr txBox="1"/>
          <p:nvPr/>
        </p:nvSpPr>
        <p:spPr>
          <a:xfrm>
            <a:off x="685015" y="509048"/>
            <a:ext cx="6649039" cy="1661684"/>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dk1"/>
              </a:buClr>
              <a:buSzPts val="3600"/>
              <a:buFont typeface="Montserrat Alternates"/>
              <a:buNone/>
            </a:pPr>
            <a:endParaRPr sz="3600" b="0" i="0" u="none" strike="noStrike" cap="none">
              <a:solidFill>
                <a:srgbClr val="002060"/>
              </a:solidFill>
              <a:latin typeface="Montserrat Alternates"/>
              <a:ea typeface="Montserrat Alternates"/>
              <a:cs typeface="Montserrat Alternates"/>
              <a:sym typeface="Montserrat Alternates"/>
            </a:endParaRPr>
          </a:p>
        </p:txBody>
      </p:sp>
      <p:sp>
        <p:nvSpPr>
          <p:cNvPr id="123" name="Google Shape;123;p2"/>
          <p:cNvSpPr txBox="1"/>
          <p:nvPr/>
        </p:nvSpPr>
        <p:spPr>
          <a:xfrm>
            <a:off x="837415" y="4258422"/>
            <a:ext cx="6179299" cy="1661684"/>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2060"/>
              </a:buClr>
              <a:buSzPts val="3200"/>
              <a:buFont typeface="Montserrat Alternates"/>
              <a:buNone/>
            </a:pPr>
            <a:r>
              <a:rPr lang="en-GB" sz="3200" b="0" i="0" u="none" strike="noStrike" cap="none">
                <a:solidFill>
                  <a:srgbClr val="002060"/>
                </a:solidFill>
                <a:latin typeface="Montserrat Alternates"/>
                <a:ea typeface="Montserrat Alternates"/>
                <a:cs typeface="Montserrat Alternates"/>
                <a:sym typeface="Montserrat Alternates"/>
              </a:rPr>
              <a:t>Lesson Title: </a:t>
            </a:r>
            <a:br>
              <a:rPr lang="en-GB" sz="3200" b="0" i="0" u="none" strike="noStrike" cap="none">
                <a:solidFill>
                  <a:srgbClr val="002060"/>
                </a:solidFill>
                <a:latin typeface="Montserrat Alternates"/>
                <a:ea typeface="Montserrat Alternates"/>
                <a:cs typeface="Montserrat Alternates"/>
                <a:sym typeface="Montserrat Alternates"/>
              </a:rPr>
            </a:br>
            <a:r>
              <a:rPr lang="en-GB" sz="3200" b="0" i="0" u="none" strike="noStrike" cap="none">
                <a:solidFill>
                  <a:srgbClr val="002060"/>
                </a:solidFill>
                <a:latin typeface="Montserrat Alternates"/>
                <a:ea typeface="Montserrat Alternates"/>
                <a:cs typeface="Montserrat Alternates"/>
                <a:sym typeface="Montserrat Alternates"/>
              </a:rPr>
              <a:t>What was Churchill’s role in British History?</a:t>
            </a:r>
            <a:endParaRPr sz="3200" b="0" i="1" u="none" strike="noStrike" cap="none">
              <a:solidFill>
                <a:srgbClr val="002060"/>
              </a:solidFill>
              <a:latin typeface="Montserrat Alternates"/>
              <a:ea typeface="Montserrat Alternates"/>
              <a:cs typeface="Montserrat Alternates"/>
              <a:sym typeface="Montserrat Alternates"/>
            </a:endParaRPr>
          </a:p>
        </p:txBody>
      </p:sp>
      <p:sp>
        <p:nvSpPr>
          <p:cNvPr id="124" name="Google Shape;124;p2"/>
          <p:cNvSpPr txBox="1"/>
          <p:nvPr/>
        </p:nvSpPr>
        <p:spPr>
          <a:xfrm>
            <a:off x="837415" y="2410504"/>
            <a:ext cx="6649039" cy="1661684"/>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002060"/>
              </a:buClr>
              <a:buSzPts val="3600"/>
              <a:buFont typeface="Montserrat Alternates"/>
              <a:buNone/>
            </a:pPr>
            <a:r>
              <a:rPr lang="en-GB" sz="3600" b="0" i="0" u="none" strike="noStrike" cap="none">
                <a:solidFill>
                  <a:srgbClr val="002060"/>
                </a:solidFill>
                <a:latin typeface="Montserrat Alternates"/>
                <a:ea typeface="Montserrat Alternates"/>
                <a:cs typeface="Montserrat Alternates"/>
                <a:sym typeface="Montserrat Alternates"/>
              </a:rPr>
              <a:t>Enquiry Question: </a:t>
            </a:r>
            <a:br>
              <a:rPr lang="en-GB" sz="3600" b="1" i="0" u="none" strike="noStrike" cap="none">
                <a:solidFill>
                  <a:srgbClr val="002060"/>
                </a:solidFill>
                <a:latin typeface="Montserrat Alternates"/>
                <a:ea typeface="Montserrat Alternates"/>
                <a:cs typeface="Montserrat Alternates"/>
                <a:sym typeface="Montserrat Alternates"/>
              </a:rPr>
            </a:br>
            <a:r>
              <a:rPr lang="en-GB" sz="3600" b="1" i="0" u="none" strike="noStrike" cap="none">
                <a:solidFill>
                  <a:srgbClr val="002060"/>
                </a:solidFill>
                <a:latin typeface="Montserrat Alternates"/>
                <a:ea typeface="Montserrat Alternates"/>
                <a:cs typeface="Montserrat Alternates"/>
                <a:sym typeface="Montserrat Alternates"/>
              </a:rPr>
              <a:t>How did Churchill shape modern Britain?</a:t>
            </a:r>
            <a:endParaRPr sz="3600" b="0" i="0" u="none" strike="noStrike" cap="none">
              <a:solidFill>
                <a:srgbClr val="002060"/>
              </a:solidFill>
              <a:latin typeface="Montserrat Alternates"/>
              <a:ea typeface="Montserrat Alternates"/>
              <a:cs typeface="Montserrat Alternates"/>
              <a:sym typeface="Montserrat Alternates"/>
            </a:endParaRPr>
          </a:p>
        </p:txBody>
      </p:sp>
      <p:pic>
        <p:nvPicPr>
          <p:cNvPr id="125" name="Google Shape;125;p2" descr="A person in a suit and bow tie&#10;&#10;Description automatically generated"/>
          <p:cNvPicPr preferRelativeResize="0"/>
          <p:nvPr/>
        </p:nvPicPr>
        <p:blipFill rotWithShape="1">
          <a:blip r:embed="rId5">
            <a:alphaModFix/>
          </a:blip>
          <a:srcRect l="9115" r="5245" b="186"/>
          <a:stretch/>
        </p:blipFill>
        <p:spPr>
          <a:xfrm>
            <a:off x="7586745" y="687968"/>
            <a:ext cx="3889964" cy="5373445"/>
          </a:xfrm>
          <a:prstGeom prst="rect">
            <a:avLst/>
          </a:prstGeom>
          <a:noFill/>
          <a:ln>
            <a:noFill/>
          </a:ln>
          <a:effectLst>
            <a:outerShdw blurRad="292100" dist="139700" dir="2700000" algn="tl" rotWithShape="0">
              <a:srgbClr val="333333">
                <a:alpha val="64705"/>
              </a:srgb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2060"/>
              </a:buClr>
              <a:buSzPts val="4400"/>
              <a:buFont typeface="Montserrat Alternates"/>
              <a:buNone/>
            </a:pPr>
            <a:r>
              <a:rPr lang="en-GB" dirty="0">
                <a:solidFill>
                  <a:srgbClr val="002060"/>
                </a:solidFill>
                <a:latin typeface="Montserrat Alternates"/>
                <a:ea typeface="Montserrat Alternates"/>
                <a:cs typeface="Montserrat Alternates"/>
                <a:sym typeface="Montserrat Alternates"/>
              </a:rPr>
              <a:t>What stands out in Churchill’s career? </a:t>
            </a:r>
            <a:endParaRPr dirty="0">
              <a:solidFill>
                <a:srgbClr val="002060"/>
              </a:solidFill>
            </a:endParaRPr>
          </a:p>
        </p:txBody>
      </p:sp>
      <p:sp>
        <p:nvSpPr>
          <p:cNvPr id="131" name="Google Shape;131;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l" rtl="0">
              <a:lnSpc>
                <a:spcPct val="90000"/>
              </a:lnSpc>
              <a:spcBef>
                <a:spcPts val="0"/>
              </a:spcBef>
              <a:spcAft>
                <a:spcPts val="0"/>
              </a:spcAft>
              <a:buClr>
                <a:srgbClr val="002060"/>
              </a:buClr>
              <a:buSzPct val="100000"/>
              <a:buChar char="•"/>
            </a:pPr>
            <a:r>
              <a:rPr lang="en-GB">
                <a:solidFill>
                  <a:srgbClr val="002060"/>
                </a:solidFill>
                <a:latin typeface="Montserrat Alternates"/>
                <a:ea typeface="Montserrat Alternates"/>
                <a:cs typeface="Montserrat Alternates"/>
                <a:sym typeface="Montserrat Alternates"/>
              </a:rPr>
              <a:t>In groups, look at the timeline of Churchill’s life from 1900.</a:t>
            </a:r>
            <a:endParaRPr/>
          </a:p>
          <a:p>
            <a:pPr marL="228600" lvl="0" indent="-228600" algn="l" rtl="0">
              <a:lnSpc>
                <a:spcPct val="90000"/>
              </a:lnSpc>
              <a:spcBef>
                <a:spcPts val="1000"/>
              </a:spcBef>
              <a:spcAft>
                <a:spcPts val="0"/>
              </a:spcAft>
              <a:buClr>
                <a:srgbClr val="002060"/>
              </a:buClr>
              <a:buSzPct val="100000"/>
              <a:buChar char="•"/>
            </a:pPr>
            <a:r>
              <a:rPr lang="en-GB">
                <a:solidFill>
                  <a:srgbClr val="002060"/>
                </a:solidFill>
                <a:latin typeface="Montserrat Alternates"/>
                <a:ea typeface="Montserrat Alternates"/>
                <a:cs typeface="Montserrat Alternates"/>
                <a:sym typeface="Montserrat Alternates"/>
              </a:rPr>
              <a:t>What are your initial impressions?</a:t>
            </a:r>
            <a:endParaRPr/>
          </a:p>
          <a:p>
            <a:pPr marL="228600" lvl="0" indent="-228600" algn="l" rtl="0">
              <a:lnSpc>
                <a:spcPct val="90000"/>
              </a:lnSpc>
              <a:spcBef>
                <a:spcPts val="1000"/>
              </a:spcBef>
              <a:spcAft>
                <a:spcPts val="0"/>
              </a:spcAft>
              <a:buClr>
                <a:srgbClr val="002060"/>
              </a:buClr>
              <a:buSzPct val="100000"/>
              <a:buChar char="•"/>
            </a:pPr>
            <a:r>
              <a:rPr lang="en-GB">
                <a:solidFill>
                  <a:srgbClr val="002060"/>
                </a:solidFill>
                <a:latin typeface="Montserrat Alternates"/>
                <a:ea typeface="Montserrat Alternates"/>
                <a:cs typeface="Montserrat Alternates"/>
                <a:sym typeface="Montserrat Alternates"/>
              </a:rPr>
              <a:t>Now read the timeline again. This time each member of the group will look for a specific theme as you read together. </a:t>
            </a:r>
            <a:endParaRPr/>
          </a:p>
          <a:p>
            <a:pPr marL="685800" lvl="1" indent="-228600" algn="l" rtl="0">
              <a:lnSpc>
                <a:spcPct val="90000"/>
              </a:lnSpc>
              <a:spcBef>
                <a:spcPts val="500"/>
              </a:spcBef>
              <a:spcAft>
                <a:spcPts val="0"/>
              </a:spcAft>
              <a:buClr>
                <a:srgbClr val="002060"/>
              </a:buClr>
              <a:buSzPct val="100000"/>
              <a:buChar char="•"/>
            </a:pPr>
            <a:r>
              <a:rPr lang="en-GB">
                <a:solidFill>
                  <a:srgbClr val="002060"/>
                </a:solidFill>
                <a:latin typeface="Montserrat Alternates"/>
                <a:ea typeface="Montserrat Alternates"/>
                <a:cs typeface="Montserrat Alternates"/>
                <a:sym typeface="Montserrat Alternates"/>
              </a:rPr>
              <a:t>Political roles and offices</a:t>
            </a:r>
            <a:endParaRPr/>
          </a:p>
          <a:p>
            <a:pPr marL="685800" lvl="1" indent="-228600" algn="l" rtl="0">
              <a:lnSpc>
                <a:spcPct val="90000"/>
              </a:lnSpc>
              <a:spcBef>
                <a:spcPts val="500"/>
              </a:spcBef>
              <a:spcAft>
                <a:spcPts val="0"/>
              </a:spcAft>
              <a:buClr>
                <a:srgbClr val="002060"/>
              </a:buClr>
              <a:buSzPct val="100000"/>
              <a:buChar char="•"/>
            </a:pPr>
            <a:r>
              <a:rPr lang="en-GB">
                <a:solidFill>
                  <a:srgbClr val="002060"/>
                </a:solidFill>
                <a:latin typeface="Montserrat Alternates"/>
                <a:ea typeface="Montserrat Alternates"/>
                <a:cs typeface="Montserrat Alternates"/>
                <a:sym typeface="Montserrat Alternates"/>
              </a:rPr>
              <a:t>Social issues</a:t>
            </a:r>
            <a:endParaRPr/>
          </a:p>
          <a:p>
            <a:pPr marL="685800" lvl="1" indent="-228600" algn="l" rtl="0">
              <a:lnSpc>
                <a:spcPct val="90000"/>
              </a:lnSpc>
              <a:spcBef>
                <a:spcPts val="500"/>
              </a:spcBef>
              <a:spcAft>
                <a:spcPts val="0"/>
              </a:spcAft>
              <a:buClr>
                <a:srgbClr val="002060"/>
              </a:buClr>
              <a:buSzPct val="100000"/>
              <a:buChar char="•"/>
            </a:pPr>
            <a:r>
              <a:rPr lang="en-GB">
                <a:solidFill>
                  <a:srgbClr val="002060"/>
                </a:solidFill>
                <a:latin typeface="Montserrat Alternates"/>
                <a:ea typeface="Montserrat Alternates"/>
                <a:cs typeface="Montserrat Alternates"/>
                <a:sym typeface="Montserrat Alternates"/>
              </a:rPr>
              <a:t>War and diplomacy</a:t>
            </a:r>
            <a:endParaRPr/>
          </a:p>
          <a:p>
            <a:pPr marL="685800" lvl="1" indent="-228600" algn="l" rtl="0">
              <a:lnSpc>
                <a:spcPct val="90000"/>
              </a:lnSpc>
              <a:spcBef>
                <a:spcPts val="500"/>
              </a:spcBef>
              <a:spcAft>
                <a:spcPts val="0"/>
              </a:spcAft>
              <a:buClr>
                <a:srgbClr val="002060"/>
              </a:buClr>
              <a:buSzPct val="100000"/>
              <a:buChar char="•"/>
            </a:pPr>
            <a:r>
              <a:rPr lang="en-GB">
                <a:solidFill>
                  <a:srgbClr val="002060"/>
                </a:solidFill>
                <a:latin typeface="Montserrat Alternates"/>
                <a:ea typeface="Montserrat Alternates"/>
                <a:cs typeface="Montserrat Alternates"/>
                <a:sym typeface="Montserrat Alternates"/>
              </a:rPr>
              <a:t>Empire</a:t>
            </a:r>
            <a:endParaRPr/>
          </a:p>
          <a:p>
            <a:pPr marL="685800" lvl="1" indent="-87630" algn="l" rtl="0">
              <a:lnSpc>
                <a:spcPct val="90000"/>
              </a:lnSpc>
              <a:spcBef>
                <a:spcPts val="500"/>
              </a:spcBef>
              <a:spcAft>
                <a:spcPts val="0"/>
              </a:spcAft>
              <a:buClr>
                <a:schemeClr val="dk1"/>
              </a:buClr>
              <a:buSzPct val="100000"/>
              <a:buNone/>
            </a:pPr>
            <a:endParaRPr>
              <a:solidFill>
                <a:srgbClr val="002060"/>
              </a:solidFill>
              <a:latin typeface="Montserrat Alternates"/>
              <a:ea typeface="Montserrat Alternates"/>
              <a:cs typeface="Montserrat Alternates"/>
              <a:sym typeface="Montserrat Alternates"/>
            </a:endParaRPr>
          </a:p>
          <a:p>
            <a:pPr marL="228600" lvl="0" indent="-228600" algn="l" rtl="0">
              <a:lnSpc>
                <a:spcPct val="90000"/>
              </a:lnSpc>
              <a:spcBef>
                <a:spcPts val="1000"/>
              </a:spcBef>
              <a:spcAft>
                <a:spcPts val="0"/>
              </a:spcAft>
              <a:buClr>
                <a:srgbClr val="002060"/>
              </a:buClr>
              <a:buSzPct val="100000"/>
              <a:buChar char="•"/>
            </a:pPr>
            <a:r>
              <a:rPr lang="en-GB">
                <a:solidFill>
                  <a:srgbClr val="002060"/>
                </a:solidFill>
                <a:latin typeface="Montserrat Alternates"/>
                <a:ea typeface="Montserrat Alternates"/>
                <a:cs typeface="Montserrat Alternates"/>
                <a:sym typeface="Montserrat Alternates"/>
              </a:rPr>
              <a:t>Highlight the timeline with a different colour for each theme. You may want to highlight some entries with more than one colour.</a:t>
            </a:r>
            <a:endParaRPr/>
          </a:p>
          <a:p>
            <a:pPr marL="228600" lvl="0" indent="-64135" algn="l" rtl="0">
              <a:lnSpc>
                <a:spcPct val="90000"/>
              </a:lnSpc>
              <a:spcBef>
                <a:spcPts val="1000"/>
              </a:spcBef>
              <a:spcAft>
                <a:spcPts val="0"/>
              </a:spcAft>
              <a:buClr>
                <a:schemeClr val="dk1"/>
              </a:buClr>
              <a:buSzPct val="100000"/>
              <a:buNone/>
            </a:pPr>
            <a:endParaRPr>
              <a:solidFill>
                <a:srgbClr val="002060"/>
              </a:solidFill>
            </a:endParaRPr>
          </a:p>
        </p:txBody>
      </p:sp>
      <p:pic>
        <p:nvPicPr>
          <p:cNvPr id="132" name="Google Shape;132;p3" descr="A red and blue text on a black background&#10;&#10;Description automatically generated"/>
          <p:cNvPicPr preferRelativeResize="0"/>
          <p:nvPr/>
        </p:nvPicPr>
        <p:blipFill rotWithShape="1">
          <a:blip r:embed="rId3">
            <a:alphaModFix/>
          </a:blip>
          <a:srcRect/>
          <a:stretch/>
        </p:blipFill>
        <p:spPr>
          <a:xfrm>
            <a:off x="10717619" y="382600"/>
            <a:ext cx="1085869" cy="92851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2060"/>
              </a:buClr>
              <a:buSzPts val="4400"/>
              <a:buFont typeface="Montserrat Alternates"/>
              <a:buNone/>
            </a:pPr>
            <a:r>
              <a:rPr lang="en-GB">
                <a:solidFill>
                  <a:srgbClr val="002060"/>
                </a:solidFill>
                <a:latin typeface="Montserrat Alternates"/>
                <a:ea typeface="Montserrat Alternates"/>
                <a:cs typeface="Montserrat Alternates"/>
                <a:sym typeface="Montserrat Alternates"/>
              </a:rPr>
              <a:t>What stands out in Churchill’s Career? </a:t>
            </a:r>
            <a:endParaRPr>
              <a:solidFill>
                <a:srgbClr val="002060"/>
              </a:solidFill>
            </a:endParaRPr>
          </a:p>
        </p:txBody>
      </p:sp>
      <p:sp>
        <p:nvSpPr>
          <p:cNvPr id="138" name="Google Shape;138;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002060"/>
              </a:buClr>
              <a:buSzPts val="2800"/>
              <a:buNone/>
            </a:pPr>
            <a:r>
              <a:rPr lang="en-GB">
                <a:solidFill>
                  <a:srgbClr val="002060"/>
                </a:solidFill>
                <a:latin typeface="Montserrat Alternates"/>
                <a:ea typeface="Montserrat Alternates"/>
                <a:cs typeface="Montserrat Alternates"/>
                <a:sym typeface="Montserrat Alternates"/>
              </a:rPr>
              <a:t>Group feedback</a:t>
            </a:r>
            <a:endParaRPr/>
          </a:p>
          <a:p>
            <a:pPr marL="228600" lvl="0" indent="-228600" algn="l" rtl="0">
              <a:lnSpc>
                <a:spcPct val="90000"/>
              </a:lnSpc>
              <a:spcBef>
                <a:spcPts val="1000"/>
              </a:spcBef>
              <a:spcAft>
                <a:spcPts val="0"/>
              </a:spcAft>
              <a:buClr>
                <a:srgbClr val="002060"/>
              </a:buClr>
              <a:buSzPts val="2800"/>
              <a:buChar char="•"/>
            </a:pPr>
            <a:r>
              <a:rPr lang="en-GB">
                <a:solidFill>
                  <a:srgbClr val="002060"/>
                </a:solidFill>
                <a:latin typeface="Montserrat Alternates"/>
                <a:ea typeface="Montserrat Alternates"/>
                <a:cs typeface="Montserrat Alternates"/>
                <a:sym typeface="Montserrat Alternates"/>
              </a:rPr>
              <a:t>Look at the highlighting on your timeline.</a:t>
            </a:r>
            <a:endParaRPr/>
          </a:p>
          <a:p>
            <a:pPr marL="228600" lvl="0" indent="-228600" algn="l" rtl="0">
              <a:lnSpc>
                <a:spcPct val="90000"/>
              </a:lnSpc>
              <a:spcBef>
                <a:spcPts val="1000"/>
              </a:spcBef>
              <a:spcAft>
                <a:spcPts val="0"/>
              </a:spcAft>
              <a:buClr>
                <a:srgbClr val="002060"/>
              </a:buClr>
              <a:buSzPts val="2800"/>
              <a:buChar char="•"/>
            </a:pPr>
            <a:r>
              <a:rPr lang="en-GB">
                <a:solidFill>
                  <a:srgbClr val="002060"/>
                </a:solidFill>
                <a:latin typeface="Montserrat Alternates"/>
                <a:ea typeface="Montserrat Alternates"/>
                <a:cs typeface="Montserrat Alternates"/>
                <a:sym typeface="Montserrat Alternates"/>
              </a:rPr>
              <a:t>What do you notice?</a:t>
            </a:r>
            <a:endParaRPr/>
          </a:p>
          <a:p>
            <a:pPr marL="685800" lvl="1" indent="-228600" algn="l" rtl="0">
              <a:lnSpc>
                <a:spcPct val="90000"/>
              </a:lnSpc>
              <a:spcBef>
                <a:spcPts val="500"/>
              </a:spcBef>
              <a:spcAft>
                <a:spcPts val="0"/>
              </a:spcAft>
              <a:buClr>
                <a:srgbClr val="002060"/>
              </a:buClr>
              <a:buSzPts val="2400"/>
              <a:buChar char="•"/>
            </a:pPr>
            <a:r>
              <a:rPr lang="en-GB">
                <a:solidFill>
                  <a:srgbClr val="002060"/>
                </a:solidFill>
                <a:latin typeface="Montserrat Alternates"/>
                <a:ea typeface="Montserrat Alternates"/>
                <a:cs typeface="Montserrat Alternates"/>
                <a:sym typeface="Montserrat Alternates"/>
              </a:rPr>
              <a:t>Are there periods where one issue is more important than others?</a:t>
            </a:r>
            <a:endParaRPr/>
          </a:p>
          <a:p>
            <a:pPr marL="685800" lvl="1" indent="-228600" algn="l" rtl="0">
              <a:lnSpc>
                <a:spcPct val="90000"/>
              </a:lnSpc>
              <a:spcBef>
                <a:spcPts val="500"/>
              </a:spcBef>
              <a:spcAft>
                <a:spcPts val="0"/>
              </a:spcAft>
              <a:buClr>
                <a:srgbClr val="002060"/>
              </a:buClr>
              <a:buSzPts val="2400"/>
              <a:buChar char="•"/>
            </a:pPr>
            <a:r>
              <a:rPr lang="en-GB">
                <a:solidFill>
                  <a:srgbClr val="002060"/>
                </a:solidFill>
                <a:latin typeface="Montserrat Alternates"/>
                <a:ea typeface="Montserrat Alternates"/>
                <a:cs typeface="Montserrat Alternates"/>
                <a:sym typeface="Montserrat Alternates"/>
              </a:rPr>
              <a:t>What does the timeline suggest were Churchill’s main priorities?</a:t>
            </a:r>
            <a:endParaRPr/>
          </a:p>
          <a:p>
            <a:pPr marL="685800" lvl="1" indent="-228600" algn="l" rtl="0">
              <a:lnSpc>
                <a:spcPct val="90000"/>
              </a:lnSpc>
              <a:spcBef>
                <a:spcPts val="500"/>
              </a:spcBef>
              <a:spcAft>
                <a:spcPts val="0"/>
              </a:spcAft>
              <a:buClr>
                <a:srgbClr val="002060"/>
              </a:buClr>
              <a:buSzPts val="2400"/>
              <a:buChar char="•"/>
            </a:pPr>
            <a:r>
              <a:rPr lang="en-GB">
                <a:solidFill>
                  <a:srgbClr val="002060"/>
                </a:solidFill>
                <a:latin typeface="Montserrat Alternates"/>
                <a:ea typeface="Montserrat Alternates"/>
                <a:cs typeface="Montserrat Alternates"/>
                <a:sym typeface="Montserrat Alternates"/>
              </a:rPr>
              <a:t>How does what the timeline portray Churchill?</a:t>
            </a:r>
            <a:endParaRPr/>
          </a:p>
          <a:p>
            <a:pPr marL="228600" lvl="0" indent="-50800" algn="l" rtl="0">
              <a:lnSpc>
                <a:spcPct val="90000"/>
              </a:lnSpc>
              <a:spcBef>
                <a:spcPts val="1000"/>
              </a:spcBef>
              <a:spcAft>
                <a:spcPts val="0"/>
              </a:spcAft>
              <a:buClr>
                <a:schemeClr val="dk1"/>
              </a:buClr>
              <a:buSzPts val="2800"/>
              <a:buNone/>
            </a:pPr>
            <a:endParaRPr>
              <a:solidFill>
                <a:srgbClr val="002060"/>
              </a:solidFill>
            </a:endParaRPr>
          </a:p>
        </p:txBody>
      </p:sp>
      <p:pic>
        <p:nvPicPr>
          <p:cNvPr id="139" name="Google Shape;139;p4" descr="A red and blue text on a black background&#10;&#10;Description automatically generated"/>
          <p:cNvPicPr preferRelativeResize="0"/>
          <p:nvPr/>
        </p:nvPicPr>
        <p:blipFill rotWithShape="1">
          <a:blip r:embed="rId3">
            <a:alphaModFix/>
          </a:blip>
          <a:srcRect/>
          <a:stretch/>
        </p:blipFill>
        <p:spPr>
          <a:xfrm>
            <a:off x="10717619" y="382600"/>
            <a:ext cx="1085869" cy="928517"/>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2060"/>
              </a:buClr>
              <a:buSzPts val="4400"/>
              <a:buFont typeface="Montserrat Alternates"/>
              <a:buNone/>
            </a:pPr>
            <a:r>
              <a:rPr lang="en-GB">
                <a:solidFill>
                  <a:srgbClr val="002060"/>
                </a:solidFill>
                <a:latin typeface="Montserrat Alternates"/>
                <a:ea typeface="Montserrat Alternates"/>
                <a:cs typeface="Montserrat Alternates"/>
                <a:sym typeface="Montserrat Alternates"/>
              </a:rPr>
              <a:t>Putting it all together</a:t>
            </a:r>
            <a:endParaRPr>
              <a:solidFill>
                <a:srgbClr val="002060"/>
              </a:solidFill>
            </a:endParaRPr>
          </a:p>
        </p:txBody>
      </p:sp>
      <p:sp>
        <p:nvSpPr>
          <p:cNvPr id="145" name="Google Shape;145;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rgbClr val="002060"/>
              </a:buClr>
              <a:buSzPts val="2400"/>
              <a:buChar char="•"/>
            </a:pPr>
            <a:r>
              <a:rPr lang="en-GB" sz="2400">
                <a:solidFill>
                  <a:srgbClr val="002060"/>
                </a:solidFill>
                <a:latin typeface="Montserrat Alternates"/>
                <a:ea typeface="Montserrat Alternates"/>
                <a:cs typeface="Montserrat Alternates"/>
                <a:sym typeface="Montserrat Alternates"/>
              </a:rPr>
              <a:t>Based on what we have looked at today and last lesson, how would you summarise Churchill?</a:t>
            </a:r>
            <a:endParaRPr/>
          </a:p>
          <a:p>
            <a:pPr marL="685800" lvl="1" indent="-228600" algn="l" rtl="0">
              <a:lnSpc>
                <a:spcPct val="90000"/>
              </a:lnSpc>
              <a:spcBef>
                <a:spcPts val="500"/>
              </a:spcBef>
              <a:spcAft>
                <a:spcPts val="0"/>
              </a:spcAft>
              <a:buClr>
                <a:srgbClr val="002060"/>
              </a:buClr>
              <a:buSzPts val="2000"/>
              <a:buChar char="•"/>
            </a:pPr>
            <a:r>
              <a:rPr lang="en-GB" sz="2000">
                <a:solidFill>
                  <a:srgbClr val="002060"/>
                </a:solidFill>
                <a:latin typeface="Montserrat Alternates"/>
                <a:ea typeface="Montserrat Alternates"/>
                <a:cs typeface="Montserrat Alternates"/>
                <a:sym typeface="Montserrat Alternates"/>
              </a:rPr>
              <a:t>His upbringing</a:t>
            </a:r>
            <a:endParaRPr/>
          </a:p>
          <a:p>
            <a:pPr marL="685800" lvl="1" indent="-101600" algn="l" rtl="0">
              <a:lnSpc>
                <a:spcPct val="90000"/>
              </a:lnSpc>
              <a:spcBef>
                <a:spcPts val="500"/>
              </a:spcBef>
              <a:spcAft>
                <a:spcPts val="0"/>
              </a:spcAft>
              <a:buClr>
                <a:schemeClr val="dk1"/>
              </a:buClr>
              <a:buSzPts val="2000"/>
              <a:buNone/>
            </a:pPr>
            <a:endParaRPr sz="2000">
              <a:solidFill>
                <a:srgbClr val="002060"/>
              </a:solidFill>
              <a:latin typeface="Montserrat Alternates"/>
              <a:ea typeface="Montserrat Alternates"/>
              <a:cs typeface="Montserrat Alternates"/>
              <a:sym typeface="Montserrat Alternates"/>
            </a:endParaRPr>
          </a:p>
          <a:p>
            <a:pPr marL="685800" lvl="1" indent="-228600" algn="l" rtl="0">
              <a:lnSpc>
                <a:spcPct val="90000"/>
              </a:lnSpc>
              <a:spcBef>
                <a:spcPts val="500"/>
              </a:spcBef>
              <a:spcAft>
                <a:spcPts val="0"/>
              </a:spcAft>
              <a:buClr>
                <a:srgbClr val="002060"/>
              </a:buClr>
              <a:buSzPts val="2000"/>
              <a:buChar char="•"/>
            </a:pPr>
            <a:r>
              <a:rPr lang="en-GB" sz="2000">
                <a:solidFill>
                  <a:srgbClr val="002060"/>
                </a:solidFill>
                <a:latin typeface="Montserrat Alternates"/>
                <a:ea typeface="Montserrat Alternates"/>
                <a:cs typeface="Montserrat Alternates"/>
                <a:sym typeface="Montserrat Alternates"/>
              </a:rPr>
              <a:t>His career</a:t>
            </a:r>
            <a:endParaRPr/>
          </a:p>
          <a:p>
            <a:pPr marL="685800" lvl="1" indent="-101600" algn="l" rtl="0">
              <a:lnSpc>
                <a:spcPct val="90000"/>
              </a:lnSpc>
              <a:spcBef>
                <a:spcPts val="500"/>
              </a:spcBef>
              <a:spcAft>
                <a:spcPts val="0"/>
              </a:spcAft>
              <a:buClr>
                <a:schemeClr val="dk1"/>
              </a:buClr>
              <a:buSzPts val="2000"/>
              <a:buNone/>
            </a:pPr>
            <a:endParaRPr sz="2000">
              <a:solidFill>
                <a:srgbClr val="002060"/>
              </a:solidFill>
              <a:latin typeface="Montserrat Alternates"/>
              <a:ea typeface="Montserrat Alternates"/>
              <a:cs typeface="Montserrat Alternates"/>
              <a:sym typeface="Montserrat Alternates"/>
            </a:endParaRPr>
          </a:p>
          <a:p>
            <a:pPr marL="685800" lvl="1" indent="-228600" algn="l" rtl="0">
              <a:lnSpc>
                <a:spcPct val="90000"/>
              </a:lnSpc>
              <a:spcBef>
                <a:spcPts val="500"/>
              </a:spcBef>
              <a:spcAft>
                <a:spcPts val="0"/>
              </a:spcAft>
              <a:buClr>
                <a:srgbClr val="002060"/>
              </a:buClr>
              <a:buSzPts val="2000"/>
              <a:buChar char="•"/>
            </a:pPr>
            <a:r>
              <a:rPr lang="en-GB" sz="2000">
                <a:solidFill>
                  <a:srgbClr val="002060"/>
                </a:solidFill>
                <a:latin typeface="Montserrat Alternates"/>
                <a:ea typeface="Montserrat Alternates"/>
                <a:cs typeface="Montserrat Alternates"/>
                <a:sym typeface="Montserrat Alternates"/>
              </a:rPr>
              <a:t>His priorities and beliefs</a:t>
            </a:r>
            <a:endParaRPr/>
          </a:p>
          <a:p>
            <a:pPr marL="0" lvl="0" indent="0" algn="l" rtl="0">
              <a:lnSpc>
                <a:spcPct val="90000"/>
              </a:lnSpc>
              <a:spcBef>
                <a:spcPts val="1000"/>
              </a:spcBef>
              <a:spcAft>
                <a:spcPts val="0"/>
              </a:spcAft>
              <a:buClr>
                <a:schemeClr val="dk1"/>
              </a:buClr>
              <a:buSzPts val="2400"/>
              <a:buNone/>
            </a:pPr>
            <a:endParaRPr sz="2400">
              <a:solidFill>
                <a:srgbClr val="002060"/>
              </a:solidFill>
              <a:latin typeface="Montserrat Alternates"/>
              <a:ea typeface="Montserrat Alternates"/>
              <a:cs typeface="Montserrat Alternates"/>
              <a:sym typeface="Montserrat Alternates"/>
            </a:endParaRPr>
          </a:p>
          <a:p>
            <a:pPr marL="0" lvl="0" indent="0" algn="l" rtl="0">
              <a:lnSpc>
                <a:spcPct val="90000"/>
              </a:lnSpc>
              <a:spcBef>
                <a:spcPts val="1000"/>
              </a:spcBef>
              <a:spcAft>
                <a:spcPts val="0"/>
              </a:spcAft>
              <a:buClr>
                <a:srgbClr val="002060"/>
              </a:buClr>
              <a:buSzPts val="2400"/>
              <a:buNone/>
            </a:pPr>
            <a:r>
              <a:rPr lang="en-GB" sz="2400">
                <a:solidFill>
                  <a:srgbClr val="002060"/>
                </a:solidFill>
                <a:latin typeface="Montserrat Alternates"/>
                <a:ea typeface="Montserrat Alternates"/>
                <a:cs typeface="Montserrat Alternates"/>
                <a:sym typeface="Montserrat Alternates"/>
              </a:rPr>
              <a:t>What can we hypothesise about Churchill’s impact on British history from looking over his whole career?</a:t>
            </a:r>
            <a:endParaRPr/>
          </a:p>
          <a:p>
            <a:pPr marL="0" lvl="0" indent="0" algn="l" rtl="0">
              <a:lnSpc>
                <a:spcPct val="90000"/>
              </a:lnSpc>
              <a:spcBef>
                <a:spcPts val="1000"/>
              </a:spcBef>
              <a:spcAft>
                <a:spcPts val="0"/>
              </a:spcAft>
              <a:buClr>
                <a:schemeClr val="dk1"/>
              </a:buClr>
              <a:buSzPts val="2400"/>
              <a:buNone/>
            </a:pPr>
            <a:endParaRPr sz="2400" b="1">
              <a:solidFill>
                <a:srgbClr val="002060"/>
              </a:solidFill>
              <a:latin typeface="Montserrat Alternates"/>
              <a:ea typeface="Montserrat Alternates"/>
              <a:cs typeface="Montserrat Alternates"/>
              <a:sym typeface="Montserrat Alternates"/>
            </a:endParaRPr>
          </a:p>
          <a:p>
            <a:pPr marL="0" lvl="0" indent="0" algn="l" rtl="0">
              <a:lnSpc>
                <a:spcPct val="90000"/>
              </a:lnSpc>
              <a:spcBef>
                <a:spcPts val="1000"/>
              </a:spcBef>
              <a:spcAft>
                <a:spcPts val="0"/>
              </a:spcAft>
              <a:buClr>
                <a:srgbClr val="002060"/>
              </a:buClr>
              <a:buSzPts val="2400"/>
              <a:buNone/>
            </a:pPr>
            <a:r>
              <a:rPr lang="en-GB" sz="2400">
                <a:solidFill>
                  <a:srgbClr val="002060"/>
                </a:solidFill>
                <a:latin typeface="Montserrat Alternates"/>
                <a:ea typeface="Montserrat Alternates"/>
                <a:cs typeface="Montserrat Alternates"/>
                <a:sym typeface="Montserrat Alternates"/>
              </a:rPr>
              <a:t>Challenge: </a:t>
            </a:r>
            <a:r>
              <a:rPr lang="en-GB" sz="2400" b="1">
                <a:solidFill>
                  <a:srgbClr val="002060"/>
                </a:solidFill>
                <a:latin typeface="Montserrat Alternates"/>
                <a:ea typeface="Montserrat Alternates"/>
                <a:cs typeface="Montserrat Alternates"/>
                <a:sym typeface="Montserrat Alternates"/>
              </a:rPr>
              <a:t>How did Churchill shape modern Britain?</a:t>
            </a:r>
            <a:endParaRPr sz="2400">
              <a:solidFill>
                <a:srgbClr val="002060"/>
              </a:solidFill>
              <a:latin typeface="Montserrat Alternates"/>
              <a:ea typeface="Montserrat Alternates"/>
              <a:cs typeface="Montserrat Alternates"/>
              <a:sym typeface="Montserrat Alternates"/>
            </a:endParaRPr>
          </a:p>
          <a:p>
            <a:pPr marL="228600" lvl="0" indent="-50800" algn="l" rtl="0">
              <a:lnSpc>
                <a:spcPct val="90000"/>
              </a:lnSpc>
              <a:spcBef>
                <a:spcPts val="1000"/>
              </a:spcBef>
              <a:spcAft>
                <a:spcPts val="0"/>
              </a:spcAft>
              <a:buClr>
                <a:schemeClr val="dk1"/>
              </a:buClr>
              <a:buSzPts val="2800"/>
              <a:buNone/>
            </a:pPr>
            <a:endParaRPr>
              <a:solidFill>
                <a:srgbClr val="002060"/>
              </a:solidFill>
            </a:endParaRPr>
          </a:p>
        </p:txBody>
      </p:sp>
      <p:sp>
        <p:nvSpPr>
          <p:cNvPr id="146" name="Google Shape;146;p5"/>
          <p:cNvSpPr/>
          <p:nvPr/>
        </p:nvSpPr>
        <p:spPr>
          <a:xfrm>
            <a:off x="2060240" y="2839288"/>
            <a:ext cx="195943" cy="231439"/>
          </a:xfrm>
          <a:prstGeom prst="downArrow">
            <a:avLst>
              <a:gd name="adj1" fmla="val 50000"/>
              <a:gd name="adj2" fmla="val 50000"/>
            </a:avLst>
          </a:prstGeom>
          <a:solidFill>
            <a:schemeClr val="lt1"/>
          </a:solidFill>
          <a:ln w="19050" cap="flat" cmpd="sng">
            <a:solidFill>
              <a:srgbClr val="00206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47" name="Google Shape;147;p5"/>
          <p:cNvSpPr/>
          <p:nvPr/>
        </p:nvSpPr>
        <p:spPr>
          <a:xfrm>
            <a:off x="2060240" y="3441315"/>
            <a:ext cx="195943" cy="231439"/>
          </a:xfrm>
          <a:prstGeom prst="downArrow">
            <a:avLst>
              <a:gd name="adj1" fmla="val 50000"/>
              <a:gd name="adj2" fmla="val 50000"/>
            </a:avLst>
          </a:prstGeom>
          <a:solidFill>
            <a:schemeClr val="lt1"/>
          </a:solidFill>
          <a:ln w="19050" cap="flat" cmpd="sng">
            <a:solidFill>
              <a:srgbClr val="00206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pic>
        <p:nvPicPr>
          <p:cNvPr id="148" name="Google Shape;148;p5" descr="A red and blue text on a black background&#10;&#10;Description automatically generated"/>
          <p:cNvPicPr preferRelativeResize="0"/>
          <p:nvPr/>
        </p:nvPicPr>
        <p:blipFill rotWithShape="1">
          <a:blip r:embed="rId3">
            <a:alphaModFix/>
          </a:blip>
          <a:srcRect/>
          <a:stretch/>
        </p:blipFill>
        <p:spPr>
          <a:xfrm>
            <a:off x="10717619" y="382600"/>
            <a:ext cx="1085869" cy="928517"/>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2060"/>
              </a:buClr>
              <a:buSzPts val="4400"/>
              <a:buFont typeface="Montserrat Alternates"/>
              <a:buNone/>
            </a:pPr>
            <a:r>
              <a:rPr lang="en-GB">
                <a:solidFill>
                  <a:srgbClr val="002060"/>
                </a:solidFill>
                <a:latin typeface="Montserrat Alternates"/>
                <a:ea typeface="Montserrat Alternates"/>
                <a:cs typeface="Montserrat Alternates"/>
                <a:sym typeface="Montserrat Alternates"/>
              </a:rPr>
              <a:t>How did Churchill shape modern Britain?</a:t>
            </a:r>
            <a:endParaRPr>
              <a:solidFill>
                <a:srgbClr val="002060"/>
              </a:solidFill>
            </a:endParaRPr>
          </a:p>
        </p:txBody>
      </p:sp>
      <p:sp>
        <p:nvSpPr>
          <p:cNvPr id="154" name="Google Shape;154;p6"/>
          <p:cNvSpPr txBox="1">
            <a:spLocks noGrp="1"/>
          </p:cNvSpPr>
          <p:nvPr>
            <p:ph type="body" idx="1"/>
          </p:nvPr>
        </p:nvSpPr>
        <p:spPr>
          <a:xfrm>
            <a:off x="838200" y="1825625"/>
            <a:ext cx="7029893" cy="4351338"/>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rgbClr val="002060"/>
              </a:buClr>
              <a:buSzPts val="2400"/>
              <a:buChar char="•"/>
            </a:pPr>
            <a:r>
              <a:rPr lang="en-GB" sz="2400">
                <a:solidFill>
                  <a:srgbClr val="002060"/>
                </a:solidFill>
                <a:latin typeface="Montserrat Alternates"/>
                <a:ea typeface="Montserrat Alternates"/>
                <a:cs typeface="Montserrat Alternates"/>
                <a:sym typeface="Montserrat Alternates"/>
              </a:rPr>
              <a:t>In 2020 Churchill College, Cambridge hosted a panel discussion to discuss the legacy of Churchill in the 21</a:t>
            </a:r>
            <a:r>
              <a:rPr lang="en-GB" sz="2400" baseline="30000">
                <a:solidFill>
                  <a:srgbClr val="002060"/>
                </a:solidFill>
                <a:latin typeface="Montserrat Alternates"/>
                <a:ea typeface="Montserrat Alternates"/>
                <a:cs typeface="Montserrat Alternates"/>
                <a:sym typeface="Montserrat Alternates"/>
              </a:rPr>
              <a:t>st</a:t>
            </a:r>
            <a:r>
              <a:rPr lang="en-GB" sz="2400">
                <a:solidFill>
                  <a:srgbClr val="002060"/>
                </a:solidFill>
                <a:latin typeface="Montserrat Alternates"/>
                <a:ea typeface="Montserrat Alternates"/>
                <a:cs typeface="Montserrat Alternates"/>
                <a:sym typeface="Montserrat Alternates"/>
              </a:rPr>
              <a:t> century. They said:</a:t>
            </a:r>
            <a:endParaRPr/>
          </a:p>
          <a:p>
            <a:pPr marL="685800" lvl="1" indent="-101600" algn="l" rtl="0">
              <a:lnSpc>
                <a:spcPct val="90000"/>
              </a:lnSpc>
              <a:spcBef>
                <a:spcPts val="500"/>
              </a:spcBef>
              <a:spcAft>
                <a:spcPts val="0"/>
              </a:spcAft>
              <a:buClr>
                <a:schemeClr val="dk1"/>
              </a:buClr>
              <a:buSzPts val="2000"/>
              <a:buNone/>
            </a:pPr>
            <a:endParaRPr sz="2000">
              <a:solidFill>
                <a:srgbClr val="002060"/>
              </a:solidFill>
              <a:latin typeface="Montserrat Alternates"/>
              <a:ea typeface="Montserrat Alternates"/>
              <a:cs typeface="Montserrat Alternates"/>
              <a:sym typeface="Montserrat Alternates"/>
            </a:endParaRPr>
          </a:p>
          <a:p>
            <a:pPr marL="457200" lvl="1" indent="0" algn="l" rtl="0">
              <a:lnSpc>
                <a:spcPct val="90000"/>
              </a:lnSpc>
              <a:spcBef>
                <a:spcPts val="500"/>
              </a:spcBef>
              <a:spcAft>
                <a:spcPts val="0"/>
              </a:spcAft>
              <a:buClr>
                <a:srgbClr val="002060"/>
              </a:buClr>
              <a:buSzPts val="2800"/>
              <a:buNone/>
            </a:pPr>
            <a:r>
              <a:rPr lang="en-GB" sz="2800" i="1">
                <a:solidFill>
                  <a:srgbClr val="002060"/>
                </a:solidFill>
                <a:latin typeface="Montserrat Alternates"/>
                <a:ea typeface="Montserrat Alternates"/>
                <a:cs typeface="Montserrat Alternates"/>
                <a:sym typeface="Montserrat Alternates"/>
              </a:rPr>
              <a:t>‘Sir Winston is often presented as the embodiment of WWII and the UK’s identity, and so to some extent, to critically reassess Churchill is to critically reassess a nation’s identity.’</a:t>
            </a:r>
            <a:endParaRPr/>
          </a:p>
          <a:p>
            <a:pPr marL="685800" lvl="1" indent="-228600" algn="l" rtl="0">
              <a:lnSpc>
                <a:spcPct val="90000"/>
              </a:lnSpc>
              <a:spcBef>
                <a:spcPts val="500"/>
              </a:spcBef>
              <a:spcAft>
                <a:spcPts val="0"/>
              </a:spcAft>
              <a:buClr>
                <a:srgbClr val="002060"/>
              </a:buClr>
              <a:buSzPts val="2400"/>
              <a:buChar char="•"/>
            </a:pPr>
            <a:r>
              <a:rPr lang="en-GB">
                <a:solidFill>
                  <a:srgbClr val="002060"/>
                </a:solidFill>
                <a:latin typeface="Montserrat Alternates"/>
                <a:ea typeface="Montserrat Alternates"/>
                <a:cs typeface="Montserrat Alternates"/>
                <a:sym typeface="Montserrat Alternates"/>
              </a:rPr>
              <a:t>Churchill College, Cambridge, 2020</a:t>
            </a:r>
            <a:endParaRPr/>
          </a:p>
          <a:p>
            <a:pPr marL="228600" lvl="0" indent="-50800" algn="l" rtl="0">
              <a:lnSpc>
                <a:spcPct val="90000"/>
              </a:lnSpc>
              <a:spcBef>
                <a:spcPts val="1000"/>
              </a:spcBef>
              <a:spcAft>
                <a:spcPts val="0"/>
              </a:spcAft>
              <a:buClr>
                <a:schemeClr val="dk1"/>
              </a:buClr>
              <a:buSzPts val="2800"/>
              <a:buNone/>
            </a:pPr>
            <a:endParaRPr>
              <a:solidFill>
                <a:srgbClr val="002060"/>
              </a:solidFill>
            </a:endParaRPr>
          </a:p>
        </p:txBody>
      </p:sp>
      <p:pic>
        <p:nvPicPr>
          <p:cNvPr id="155" name="Google Shape;155;p6" descr="A red and blue text on a black background&#10;&#10;Description automatically generated"/>
          <p:cNvPicPr preferRelativeResize="0"/>
          <p:nvPr/>
        </p:nvPicPr>
        <p:blipFill rotWithShape="1">
          <a:blip r:embed="rId3">
            <a:alphaModFix/>
          </a:blip>
          <a:srcRect/>
          <a:stretch/>
        </p:blipFill>
        <p:spPr>
          <a:xfrm>
            <a:off x="10717619" y="382600"/>
            <a:ext cx="1085869" cy="928517"/>
          </a:xfrm>
          <a:prstGeom prst="rect">
            <a:avLst/>
          </a:prstGeom>
          <a:noFill/>
          <a:ln>
            <a:noFill/>
          </a:ln>
        </p:spPr>
      </p:pic>
      <p:pic>
        <p:nvPicPr>
          <p:cNvPr id="156" name="Google Shape;156;p6" descr="A blue rectangular object with red border&#10;&#10;Description automatically generated"/>
          <p:cNvPicPr preferRelativeResize="0"/>
          <p:nvPr/>
        </p:nvPicPr>
        <p:blipFill rotWithShape="1">
          <a:blip r:embed="rId4">
            <a:alphaModFix/>
          </a:blip>
          <a:srcRect/>
          <a:stretch/>
        </p:blipFill>
        <p:spPr>
          <a:xfrm>
            <a:off x="8447567" y="1402078"/>
            <a:ext cx="3281832" cy="4985368"/>
          </a:xfrm>
          <a:prstGeom prst="rect">
            <a:avLst/>
          </a:prstGeom>
          <a:noFill/>
          <a:ln>
            <a:noFill/>
          </a:ln>
        </p:spPr>
      </p:pic>
      <p:pic>
        <p:nvPicPr>
          <p:cNvPr id="157" name="Google Shape;157;p6" descr="A person in a hat and coat of arms&#10;&#10;Description automatically generated"/>
          <p:cNvPicPr preferRelativeResize="0"/>
          <p:nvPr/>
        </p:nvPicPr>
        <p:blipFill rotWithShape="1">
          <a:blip r:embed="rId5">
            <a:alphaModFix/>
          </a:blip>
          <a:srcRect/>
          <a:stretch/>
        </p:blipFill>
        <p:spPr>
          <a:xfrm>
            <a:off x="8587916" y="1598245"/>
            <a:ext cx="2953684" cy="4539474"/>
          </a:xfrm>
          <a:prstGeom prst="rect">
            <a:avLst/>
          </a:prstGeom>
          <a:noFill/>
          <a:ln>
            <a:noFill/>
          </a:ln>
          <a:effectLst>
            <a:outerShdw blurRad="292100" dist="139700" dir="2700000" algn="tl" rotWithShape="0">
              <a:srgbClr val="333333">
                <a:alpha val="64705"/>
              </a:srgbClr>
            </a:outerShdw>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2060"/>
              </a:buClr>
              <a:buSzPts val="4400"/>
              <a:buFont typeface="Montserrat Alternates"/>
              <a:buNone/>
            </a:pPr>
            <a:r>
              <a:rPr lang="en-GB">
                <a:solidFill>
                  <a:srgbClr val="002060"/>
                </a:solidFill>
                <a:latin typeface="Montserrat Alternates"/>
                <a:ea typeface="Montserrat Alternates"/>
                <a:cs typeface="Montserrat Alternates"/>
                <a:sym typeface="Montserrat Alternates"/>
              </a:rPr>
              <a:t>How did Churchill shape modern Britain?</a:t>
            </a:r>
            <a:endParaRPr>
              <a:solidFill>
                <a:srgbClr val="002060"/>
              </a:solidFill>
              <a:latin typeface="Montserrat Alternates"/>
              <a:ea typeface="Montserrat Alternates"/>
              <a:cs typeface="Montserrat Alternates"/>
              <a:sym typeface="Montserrat Alternates"/>
            </a:endParaRPr>
          </a:p>
        </p:txBody>
      </p:sp>
      <p:sp>
        <p:nvSpPr>
          <p:cNvPr id="164" name="Google Shape;164;p7"/>
          <p:cNvSpPr txBox="1">
            <a:spLocks noGrp="1"/>
          </p:cNvSpPr>
          <p:nvPr>
            <p:ph type="body" idx="1"/>
          </p:nvPr>
        </p:nvSpPr>
        <p:spPr>
          <a:xfrm>
            <a:off x="838200" y="1825625"/>
            <a:ext cx="7173433" cy="4351338"/>
          </a:xfrm>
          <a:prstGeom prst="rect">
            <a:avLst/>
          </a:prstGeom>
          <a:noFill/>
          <a:ln>
            <a:noFill/>
          </a:ln>
        </p:spPr>
        <p:txBody>
          <a:bodyPr spcFirstLastPara="1" wrap="square" lIns="91425" tIns="45700" rIns="91425" bIns="45700" anchor="t" anchorCtr="0">
            <a:normAutofit/>
          </a:bodyPr>
          <a:lstStyle/>
          <a:p>
            <a:pPr marL="0" lvl="0" indent="0" algn="l" rtl="0">
              <a:lnSpc>
                <a:spcPct val="107000"/>
              </a:lnSpc>
              <a:spcBef>
                <a:spcPts val="0"/>
              </a:spcBef>
              <a:spcAft>
                <a:spcPts val="0"/>
              </a:spcAft>
              <a:buClr>
                <a:schemeClr val="dk1"/>
              </a:buClr>
              <a:buSzPts val="2400"/>
              <a:buNone/>
            </a:pPr>
            <a:endParaRPr sz="2400">
              <a:solidFill>
                <a:srgbClr val="002060"/>
              </a:solidFill>
              <a:latin typeface="Montserrat Alternates"/>
              <a:ea typeface="Montserrat Alternates"/>
              <a:cs typeface="Montserrat Alternates"/>
              <a:sym typeface="Montserrat Alternates"/>
            </a:endParaRPr>
          </a:p>
          <a:p>
            <a:pPr marL="0" lvl="0" indent="0" algn="l" rtl="0">
              <a:lnSpc>
                <a:spcPct val="107000"/>
              </a:lnSpc>
              <a:spcBef>
                <a:spcPts val="1000"/>
              </a:spcBef>
              <a:spcAft>
                <a:spcPts val="0"/>
              </a:spcAft>
              <a:buClr>
                <a:schemeClr val="dk1"/>
              </a:buClr>
              <a:buSzPts val="2400"/>
              <a:buNone/>
            </a:pPr>
            <a:endParaRPr sz="2400">
              <a:solidFill>
                <a:srgbClr val="002060"/>
              </a:solidFill>
              <a:latin typeface="Montserrat Alternates"/>
              <a:ea typeface="Montserrat Alternates"/>
              <a:cs typeface="Montserrat Alternates"/>
              <a:sym typeface="Montserrat Alternates"/>
            </a:endParaRPr>
          </a:p>
        </p:txBody>
      </p:sp>
      <p:pic>
        <p:nvPicPr>
          <p:cNvPr id="165" name="Google Shape;165;p7" descr="A red and blue text on a black background&#10;&#10;Description automatically generated"/>
          <p:cNvPicPr preferRelativeResize="0"/>
          <p:nvPr/>
        </p:nvPicPr>
        <p:blipFill rotWithShape="1">
          <a:blip r:embed="rId3">
            <a:alphaModFix/>
          </a:blip>
          <a:srcRect/>
          <a:stretch/>
        </p:blipFill>
        <p:spPr>
          <a:xfrm>
            <a:off x="10717619" y="382600"/>
            <a:ext cx="1085869" cy="928517"/>
          </a:xfrm>
          <a:prstGeom prst="rect">
            <a:avLst/>
          </a:prstGeom>
          <a:noFill/>
          <a:ln>
            <a:noFill/>
          </a:ln>
        </p:spPr>
      </p:pic>
      <p:sp>
        <p:nvSpPr>
          <p:cNvPr id="166" name="Google Shape;166;p7"/>
          <p:cNvSpPr txBox="1"/>
          <p:nvPr/>
        </p:nvSpPr>
        <p:spPr>
          <a:xfrm>
            <a:off x="838200" y="1825625"/>
            <a:ext cx="10515600" cy="4351338"/>
          </a:xfrm>
          <a:prstGeom prst="rect">
            <a:avLst/>
          </a:prstGeom>
          <a:noFill/>
          <a:ln>
            <a:noFill/>
          </a:ln>
        </p:spPr>
        <p:txBody>
          <a:bodyPr spcFirstLastPara="1" wrap="square" lIns="91425" tIns="45700" rIns="91425" bIns="45700" anchor="t" anchorCtr="0">
            <a:normAutofit lnSpcReduction="10000"/>
          </a:bodyPr>
          <a:lstStyle/>
          <a:p>
            <a:pPr marL="228600" marR="0" lvl="0" indent="-240030" algn="l" rtl="0">
              <a:lnSpc>
                <a:spcPct val="90000"/>
              </a:lnSpc>
              <a:spcBef>
                <a:spcPts val="0"/>
              </a:spcBef>
              <a:spcAft>
                <a:spcPts val="0"/>
              </a:spcAft>
              <a:buClr>
                <a:srgbClr val="002060"/>
              </a:buClr>
              <a:buSzPts val="2400"/>
              <a:buFont typeface="Arial"/>
              <a:buChar char="•"/>
            </a:pPr>
            <a:r>
              <a:rPr lang="en-GB" sz="2400" b="0" i="0" u="none" strike="noStrike" cap="none" dirty="0">
                <a:solidFill>
                  <a:srgbClr val="002060"/>
                </a:solidFill>
                <a:latin typeface="Montserrat Alternates"/>
                <a:ea typeface="Montserrat Alternates"/>
                <a:cs typeface="Montserrat Alternates"/>
                <a:sym typeface="Montserrat Alternates"/>
              </a:rPr>
              <a:t>By looking at key events in the life of Churchill, we are looking at key events in British history, so how we reflect on how the two can be similar.</a:t>
            </a:r>
            <a:endParaRPr dirty="0"/>
          </a:p>
          <a:p>
            <a:pPr marL="228600" marR="0" lvl="0" indent="-240030" algn="l" rtl="0">
              <a:lnSpc>
                <a:spcPct val="90000"/>
              </a:lnSpc>
              <a:spcBef>
                <a:spcPts val="1000"/>
              </a:spcBef>
              <a:spcAft>
                <a:spcPts val="0"/>
              </a:spcAft>
              <a:buClr>
                <a:srgbClr val="002060"/>
              </a:buClr>
              <a:buSzPts val="2400"/>
              <a:buFont typeface="Arial"/>
              <a:buChar char="•"/>
            </a:pPr>
            <a:r>
              <a:rPr lang="en-GB" sz="2400" b="0" i="0" u="none" strike="noStrike" cap="none" dirty="0">
                <a:solidFill>
                  <a:srgbClr val="002060"/>
                </a:solidFill>
                <a:latin typeface="Montserrat Alternates"/>
                <a:ea typeface="Montserrat Alternates"/>
                <a:cs typeface="Montserrat Alternates"/>
                <a:sym typeface="Montserrat Alternates"/>
              </a:rPr>
              <a:t>At the end of the unit, we will consider how this history helps us to understand our present, and how we might want to respond to what we have learned. </a:t>
            </a:r>
            <a:endParaRPr dirty="0"/>
          </a:p>
          <a:p>
            <a:pPr marL="228600" marR="0" lvl="0" indent="-240030" algn="l" rtl="0">
              <a:lnSpc>
                <a:spcPct val="90000"/>
              </a:lnSpc>
              <a:spcBef>
                <a:spcPts val="1000"/>
              </a:spcBef>
              <a:spcAft>
                <a:spcPts val="0"/>
              </a:spcAft>
              <a:buClr>
                <a:srgbClr val="002060"/>
              </a:buClr>
              <a:buSzPts val="2400"/>
              <a:buFont typeface="Arial"/>
              <a:buChar char="•"/>
            </a:pPr>
            <a:r>
              <a:rPr lang="en-GB" sz="2400" b="0" i="0" u="none" strike="noStrike" cap="none">
                <a:solidFill>
                  <a:srgbClr val="002060"/>
                </a:solidFill>
                <a:latin typeface="Montserrat Alternates"/>
                <a:ea typeface="Montserrat Alternates"/>
                <a:cs typeface="Montserrat Alternates"/>
                <a:sym typeface="Montserrat Alternates"/>
              </a:rPr>
              <a:t>As we work through the next few lessons consider how we can see the echoes of the past in the world in the present to see how Churchill and the events he was connected to shaped the country we live in today. </a:t>
            </a:r>
            <a:endParaRPr dirty="0"/>
          </a:p>
          <a:p>
            <a:pPr marL="228600" marR="0" lvl="0" indent="-240030" algn="l" rtl="0">
              <a:lnSpc>
                <a:spcPct val="90000"/>
              </a:lnSpc>
              <a:spcBef>
                <a:spcPts val="1000"/>
              </a:spcBef>
              <a:spcAft>
                <a:spcPts val="0"/>
              </a:spcAft>
              <a:buClr>
                <a:srgbClr val="002060"/>
              </a:buClr>
              <a:buSzPts val="2400"/>
              <a:buFont typeface="Arial"/>
              <a:buChar char="•"/>
            </a:pPr>
            <a:r>
              <a:rPr lang="en-GB" sz="2400" b="0" i="0" u="none" strike="noStrike" cap="none" dirty="0">
                <a:solidFill>
                  <a:srgbClr val="002060"/>
                </a:solidFill>
                <a:latin typeface="Montserrat Alternates"/>
                <a:ea typeface="Montserrat Alternates"/>
                <a:cs typeface="Montserrat Alternates"/>
                <a:sym typeface="Montserrat Alternates"/>
              </a:rPr>
              <a:t>Which aspects of today’s learning do you think are relevant today and why?</a:t>
            </a:r>
            <a:endParaRPr dirty="0"/>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561</Words>
  <Application>Microsoft Office PowerPoint</Application>
  <PresentationFormat>Widescreen</PresentationFormat>
  <Paragraphs>50</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Montserrat Alternates</vt:lpstr>
      <vt:lpstr>Arial</vt:lpstr>
      <vt:lpstr>Play</vt:lpstr>
      <vt:lpstr>Office Theme</vt:lpstr>
      <vt:lpstr>Starter: Connecting thinking</vt:lpstr>
      <vt:lpstr>PowerPoint Presentation</vt:lpstr>
      <vt:lpstr>What stands out in Churchill’s career? </vt:lpstr>
      <vt:lpstr>What stands out in Churchill’s Career? </vt:lpstr>
      <vt:lpstr>Putting it all together</vt:lpstr>
      <vt:lpstr>How did Churchill shape modern Britain?</vt:lpstr>
      <vt:lpstr>How did Churchill shape modern Britain?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ben fuller</dc:creator>
  <cp:lastModifiedBy>Joe Hayman</cp:lastModifiedBy>
  <cp:revision>2</cp:revision>
  <dcterms:created xsi:type="dcterms:W3CDTF">2024-07-03T10:12:10Z</dcterms:created>
  <dcterms:modified xsi:type="dcterms:W3CDTF">2024-11-27T21:43:00Z</dcterms:modified>
  <cp:contentStatus/>
</cp:coreProperties>
</file>