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7" r:id="rId2"/>
    <p:sldId id="283" r:id="rId3"/>
    <p:sldId id="285" r:id="rId4"/>
    <p:sldId id="270" r:id="rId5"/>
    <p:sldId id="260" r:id="rId6"/>
    <p:sldId id="284" r:id="rId7"/>
    <p:sldId id="266" r:id="rId8"/>
    <p:sldId id="268" r:id="rId9"/>
    <p:sldId id="264" r:id="rId10"/>
    <p:sldId id="265" r:id="rId11"/>
    <p:sldId id="274" r:id="rId12"/>
    <p:sldId id="275" r:id="rId13"/>
    <p:sldId id="276" r:id="rId14"/>
    <p:sldId id="277" r:id="rId15"/>
    <p:sldId id="261" r:id="rId16"/>
    <p:sldId id="269"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59" d="100"/>
          <a:sy n="59" d="100"/>
        </p:scale>
        <p:origin x="8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E1554B-CC69-4A58-971A-A01E6A9C729D}" type="doc">
      <dgm:prSet loTypeId="urn:microsoft.com/office/officeart/2005/8/layout/radial5" loCatId="cycle" qsTypeId="urn:microsoft.com/office/officeart/2005/8/quickstyle/simple1" qsCatId="simple" csTypeId="urn:microsoft.com/office/officeart/2005/8/colors/accent0_1" csCatId="mainScheme" phldr="1"/>
      <dgm:spPr/>
      <dgm:t>
        <a:bodyPr/>
        <a:lstStyle/>
        <a:p>
          <a:endParaRPr lang="en-GB"/>
        </a:p>
      </dgm:t>
    </dgm:pt>
    <dgm:pt modelId="{DBAA0C09-64D6-4429-AC52-4D8A24B5B3DC}">
      <dgm:prSet phldrT="[Text]"/>
      <dgm:spPr/>
      <dgm:t>
        <a:bodyPr/>
        <a:lstStyle/>
        <a:p>
          <a:r>
            <a:rPr lang="en-GB" dirty="0">
              <a:solidFill>
                <a:srgbClr val="002060"/>
              </a:solidFill>
              <a:latin typeface="Montserrat Alternates" panose="00000500000000000000" pitchFamily="2" charset="0"/>
            </a:rPr>
            <a:t>The British Empire</a:t>
          </a:r>
        </a:p>
      </dgm:t>
    </dgm:pt>
    <dgm:pt modelId="{85581364-24EC-4EEA-B6E9-5BF2BD020631}" type="parTrans" cxnId="{958831D5-A38A-4B15-8473-B9E83764C32E}">
      <dgm:prSet/>
      <dgm:spPr/>
      <dgm:t>
        <a:bodyPr/>
        <a:lstStyle/>
        <a:p>
          <a:endParaRPr lang="en-GB"/>
        </a:p>
      </dgm:t>
    </dgm:pt>
    <dgm:pt modelId="{6661A945-CA13-4FE6-AF82-DBE70EA86D89}" type="sibTrans" cxnId="{958831D5-A38A-4B15-8473-B9E83764C32E}">
      <dgm:prSet/>
      <dgm:spPr/>
      <dgm:t>
        <a:bodyPr/>
        <a:lstStyle/>
        <a:p>
          <a:endParaRPr lang="en-GB"/>
        </a:p>
      </dgm:t>
    </dgm:pt>
    <dgm:pt modelId="{63353F84-3473-43AD-BAFC-9921096E5054}">
      <dgm:prSet phldrT="[Text]"/>
      <dgm:spPr/>
      <dgm:t>
        <a:bodyPr/>
        <a:lstStyle/>
        <a:p>
          <a:r>
            <a:rPr lang="en-GB" dirty="0">
              <a:solidFill>
                <a:srgbClr val="002060"/>
              </a:solidFill>
              <a:latin typeface="Montserrat Alternates" panose="00000500000000000000" pitchFamily="2" charset="0"/>
            </a:rPr>
            <a:t>Size and scale</a:t>
          </a:r>
        </a:p>
      </dgm:t>
    </dgm:pt>
    <dgm:pt modelId="{FE55666D-972E-4D2C-BBAF-7961FD3D5383}" type="parTrans" cxnId="{8F6B7393-1155-4F6D-8C5C-01E0C3F05ED2}">
      <dgm:prSet/>
      <dgm:spPr/>
      <dgm:t>
        <a:bodyPr/>
        <a:lstStyle/>
        <a:p>
          <a:endParaRPr lang="en-GB"/>
        </a:p>
      </dgm:t>
    </dgm:pt>
    <dgm:pt modelId="{B228154C-CE1A-4CF9-A5E8-05F6E70C4060}" type="sibTrans" cxnId="{8F6B7393-1155-4F6D-8C5C-01E0C3F05ED2}">
      <dgm:prSet/>
      <dgm:spPr/>
      <dgm:t>
        <a:bodyPr/>
        <a:lstStyle/>
        <a:p>
          <a:endParaRPr lang="en-GB"/>
        </a:p>
      </dgm:t>
    </dgm:pt>
    <dgm:pt modelId="{DD4DBAEB-1E6B-4083-8012-A2E724714E84}">
      <dgm:prSet phldrT="[Text]"/>
      <dgm:spPr/>
      <dgm:t>
        <a:bodyPr/>
        <a:lstStyle/>
        <a:p>
          <a:r>
            <a:rPr lang="en-GB" dirty="0">
              <a:solidFill>
                <a:srgbClr val="002060"/>
              </a:solidFill>
              <a:latin typeface="Montserrat Alternates" panose="00000500000000000000" pitchFamily="2" charset="0"/>
            </a:rPr>
            <a:t>Why was it important for Britain?</a:t>
          </a:r>
        </a:p>
      </dgm:t>
    </dgm:pt>
    <dgm:pt modelId="{A2F0984A-362F-4DCC-98C6-603E918A0E60}" type="parTrans" cxnId="{A4BAF29A-49B4-4D96-B4C5-11DE434F6B67}">
      <dgm:prSet/>
      <dgm:spPr/>
      <dgm:t>
        <a:bodyPr/>
        <a:lstStyle/>
        <a:p>
          <a:endParaRPr lang="en-GB"/>
        </a:p>
      </dgm:t>
    </dgm:pt>
    <dgm:pt modelId="{88D93873-6CD7-4113-9C10-D4DE581EC128}" type="sibTrans" cxnId="{A4BAF29A-49B4-4D96-B4C5-11DE434F6B67}">
      <dgm:prSet/>
      <dgm:spPr/>
      <dgm:t>
        <a:bodyPr/>
        <a:lstStyle/>
        <a:p>
          <a:endParaRPr lang="en-GB"/>
        </a:p>
      </dgm:t>
    </dgm:pt>
    <dgm:pt modelId="{45E878E3-81A2-43C7-9C23-E1322AEC9E55}">
      <dgm:prSet phldrT="[Text]"/>
      <dgm:spPr/>
      <dgm:t>
        <a:bodyPr/>
        <a:lstStyle/>
        <a:p>
          <a:r>
            <a:rPr lang="en-GB" dirty="0">
              <a:solidFill>
                <a:srgbClr val="002060"/>
              </a:solidFill>
              <a:latin typeface="Montserrat Alternates" panose="00000500000000000000" pitchFamily="2" charset="0"/>
            </a:rPr>
            <a:t>What was Churchill’s view?</a:t>
          </a:r>
        </a:p>
      </dgm:t>
    </dgm:pt>
    <dgm:pt modelId="{B211D27E-F6C1-4B88-AB5C-7BE72D436A24}" type="parTrans" cxnId="{F9180C67-F632-470E-BCC1-EE914833D2DE}">
      <dgm:prSet/>
      <dgm:spPr/>
      <dgm:t>
        <a:bodyPr/>
        <a:lstStyle/>
        <a:p>
          <a:endParaRPr lang="en-GB"/>
        </a:p>
      </dgm:t>
    </dgm:pt>
    <dgm:pt modelId="{B8B418EB-2E4C-48F3-934C-F91421429682}" type="sibTrans" cxnId="{F9180C67-F632-470E-BCC1-EE914833D2DE}">
      <dgm:prSet/>
      <dgm:spPr/>
      <dgm:t>
        <a:bodyPr/>
        <a:lstStyle/>
        <a:p>
          <a:endParaRPr lang="en-GB"/>
        </a:p>
      </dgm:t>
    </dgm:pt>
    <dgm:pt modelId="{31907D99-1D70-41CE-9141-87908DE2026F}">
      <dgm:prSet phldrT="[Text]"/>
      <dgm:spPr/>
      <dgm:t>
        <a:bodyPr/>
        <a:lstStyle/>
        <a:p>
          <a:r>
            <a:rPr lang="en-GB" dirty="0">
              <a:solidFill>
                <a:srgbClr val="002060"/>
              </a:solidFill>
              <a:latin typeface="Montserrat Alternates" panose="00000500000000000000" pitchFamily="2" charset="0"/>
            </a:rPr>
            <a:t>Why did the Empire come to an end?</a:t>
          </a:r>
        </a:p>
      </dgm:t>
    </dgm:pt>
    <dgm:pt modelId="{D0568171-2391-4A61-A6D0-BB71878283B2}" type="parTrans" cxnId="{9A8A696F-9493-4B25-9FDE-37A8E11B53E6}">
      <dgm:prSet/>
      <dgm:spPr/>
      <dgm:t>
        <a:bodyPr/>
        <a:lstStyle/>
        <a:p>
          <a:endParaRPr lang="en-GB"/>
        </a:p>
      </dgm:t>
    </dgm:pt>
    <dgm:pt modelId="{5E7AE266-C157-403A-9655-284EC3E9D8F0}" type="sibTrans" cxnId="{9A8A696F-9493-4B25-9FDE-37A8E11B53E6}">
      <dgm:prSet/>
      <dgm:spPr/>
      <dgm:t>
        <a:bodyPr/>
        <a:lstStyle/>
        <a:p>
          <a:endParaRPr lang="en-GB"/>
        </a:p>
      </dgm:t>
    </dgm:pt>
    <dgm:pt modelId="{39E5A5C5-A2F3-4FFF-9570-8BEDE6C7A285}" type="pres">
      <dgm:prSet presAssocID="{B7E1554B-CC69-4A58-971A-A01E6A9C729D}" presName="Name0" presStyleCnt="0">
        <dgm:presLayoutVars>
          <dgm:chMax val="1"/>
          <dgm:dir/>
          <dgm:animLvl val="ctr"/>
          <dgm:resizeHandles val="exact"/>
        </dgm:presLayoutVars>
      </dgm:prSet>
      <dgm:spPr/>
    </dgm:pt>
    <dgm:pt modelId="{99A31A21-D03A-404F-A540-EC853B5A066E}" type="pres">
      <dgm:prSet presAssocID="{DBAA0C09-64D6-4429-AC52-4D8A24B5B3DC}" presName="centerShape" presStyleLbl="node0" presStyleIdx="0" presStyleCnt="1" custScaleX="131335" custScaleY="121750"/>
      <dgm:spPr/>
    </dgm:pt>
    <dgm:pt modelId="{7AE26369-4B80-4000-82C1-12F0A7635255}" type="pres">
      <dgm:prSet presAssocID="{FE55666D-972E-4D2C-BBAF-7961FD3D5383}" presName="parTrans" presStyleLbl="sibTrans2D1" presStyleIdx="0" presStyleCnt="4" custScaleY="54166"/>
      <dgm:spPr/>
    </dgm:pt>
    <dgm:pt modelId="{0EEC9E93-AEE6-4E39-B4E9-6C377D08027B}" type="pres">
      <dgm:prSet presAssocID="{FE55666D-972E-4D2C-BBAF-7961FD3D5383}" presName="connectorText" presStyleLbl="sibTrans2D1" presStyleIdx="0" presStyleCnt="4"/>
      <dgm:spPr/>
    </dgm:pt>
    <dgm:pt modelId="{D84280AD-4086-4930-8C2D-A369FE567EC1}" type="pres">
      <dgm:prSet presAssocID="{63353F84-3473-43AD-BAFC-9921096E5054}" presName="node" presStyleLbl="node1" presStyleIdx="0" presStyleCnt="4" custScaleY="70898" custRadScaleRad="88231" custRadScaleInc="0">
        <dgm:presLayoutVars>
          <dgm:bulletEnabled val="1"/>
        </dgm:presLayoutVars>
      </dgm:prSet>
      <dgm:spPr/>
    </dgm:pt>
    <dgm:pt modelId="{10862F61-1CAD-4B80-A8CD-6FFC76FFB3D6}" type="pres">
      <dgm:prSet presAssocID="{A2F0984A-362F-4DCC-98C6-603E918A0E60}" presName="parTrans" presStyleLbl="sibTrans2D1" presStyleIdx="1" presStyleCnt="4" custScaleY="54166"/>
      <dgm:spPr/>
    </dgm:pt>
    <dgm:pt modelId="{141DF952-65E1-4E94-BA12-548AC97E01F7}" type="pres">
      <dgm:prSet presAssocID="{A2F0984A-362F-4DCC-98C6-603E918A0E60}" presName="connectorText" presStyleLbl="sibTrans2D1" presStyleIdx="1" presStyleCnt="4"/>
      <dgm:spPr/>
    </dgm:pt>
    <dgm:pt modelId="{5554CC61-5844-45EC-8B83-89D4CF659B90}" type="pres">
      <dgm:prSet presAssocID="{DD4DBAEB-1E6B-4083-8012-A2E724714E84}" presName="node" presStyleLbl="node1" presStyleIdx="1" presStyleCnt="4" custRadScaleRad="107178" custRadScaleInc="-948">
        <dgm:presLayoutVars>
          <dgm:bulletEnabled val="1"/>
        </dgm:presLayoutVars>
      </dgm:prSet>
      <dgm:spPr/>
    </dgm:pt>
    <dgm:pt modelId="{7CD6F7CB-ABA9-4D1B-9B34-314C7A824661}" type="pres">
      <dgm:prSet presAssocID="{B211D27E-F6C1-4B88-AB5C-7BE72D436A24}" presName="parTrans" presStyleLbl="sibTrans2D1" presStyleIdx="2" presStyleCnt="4" custScaleY="54166"/>
      <dgm:spPr/>
    </dgm:pt>
    <dgm:pt modelId="{CBBCB491-48CD-4D7E-809A-7604AEFD246F}" type="pres">
      <dgm:prSet presAssocID="{B211D27E-F6C1-4B88-AB5C-7BE72D436A24}" presName="connectorText" presStyleLbl="sibTrans2D1" presStyleIdx="2" presStyleCnt="4"/>
      <dgm:spPr/>
    </dgm:pt>
    <dgm:pt modelId="{1F3A7D35-C62E-4DA2-9A03-514AEF79D51D}" type="pres">
      <dgm:prSet presAssocID="{45E878E3-81A2-43C7-9C23-E1322AEC9E55}" presName="node" presStyleLbl="node1" presStyleIdx="2" presStyleCnt="4" custScaleY="72633" custRadScaleRad="91762" custRadScaleInc="0">
        <dgm:presLayoutVars>
          <dgm:bulletEnabled val="1"/>
        </dgm:presLayoutVars>
      </dgm:prSet>
      <dgm:spPr/>
    </dgm:pt>
    <dgm:pt modelId="{7D43D33B-2F0C-4D0F-8652-FB73CD14515E}" type="pres">
      <dgm:prSet presAssocID="{D0568171-2391-4A61-A6D0-BB71878283B2}" presName="parTrans" presStyleLbl="sibTrans2D1" presStyleIdx="3" presStyleCnt="4" custScaleY="54166"/>
      <dgm:spPr/>
    </dgm:pt>
    <dgm:pt modelId="{92521C61-9D2A-44B7-A89C-AE5E5AA4D4E2}" type="pres">
      <dgm:prSet presAssocID="{D0568171-2391-4A61-A6D0-BB71878283B2}" presName="connectorText" presStyleLbl="sibTrans2D1" presStyleIdx="3" presStyleCnt="4"/>
      <dgm:spPr/>
    </dgm:pt>
    <dgm:pt modelId="{6E7EB9C5-1992-4502-BF12-E481E4D28ED5}" type="pres">
      <dgm:prSet presAssocID="{31907D99-1D70-41CE-9141-87908DE2026F}" presName="node" presStyleLbl="node1" presStyleIdx="3" presStyleCnt="4" custRadScaleRad="107527">
        <dgm:presLayoutVars>
          <dgm:bulletEnabled val="1"/>
        </dgm:presLayoutVars>
      </dgm:prSet>
      <dgm:spPr/>
    </dgm:pt>
  </dgm:ptLst>
  <dgm:cxnLst>
    <dgm:cxn modelId="{7DCE8503-CF7E-466D-9053-B2D69160DB7C}" type="presOf" srcId="{A2F0984A-362F-4DCC-98C6-603E918A0E60}" destId="{10862F61-1CAD-4B80-A8CD-6FFC76FFB3D6}" srcOrd="0" destOrd="0" presId="urn:microsoft.com/office/officeart/2005/8/layout/radial5"/>
    <dgm:cxn modelId="{56DC3F3F-982E-4166-84AF-C0B20E389FB5}" type="presOf" srcId="{D0568171-2391-4A61-A6D0-BB71878283B2}" destId="{92521C61-9D2A-44B7-A89C-AE5E5AA4D4E2}" srcOrd="1" destOrd="0" presId="urn:microsoft.com/office/officeart/2005/8/layout/radial5"/>
    <dgm:cxn modelId="{ECA9ED5B-BCD7-4E6E-B8B7-0D940C2E871E}" type="presOf" srcId="{D0568171-2391-4A61-A6D0-BB71878283B2}" destId="{7D43D33B-2F0C-4D0F-8652-FB73CD14515E}" srcOrd="0" destOrd="0" presId="urn:microsoft.com/office/officeart/2005/8/layout/radial5"/>
    <dgm:cxn modelId="{25521141-6FA4-4052-B510-1B34D45DBD53}" type="presOf" srcId="{B211D27E-F6C1-4B88-AB5C-7BE72D436A24}" destId="{7CD6F7CB-ABA9-4D1B-9B34-314C7A824661}" srcOrd="0" destOrd="0" presId="urn:microsoft.com/office/officeart/2005/8/layout/radial5"/>
    <dgm:cxn modelId="{F9180C67-F632-470E-BCC1-EE914833D2DE}" srcId="{DBAA0C09-64D6-4429-AC52-4D8A24B5B3DC}" destId="{45E878E3-81A2-43C7-9C23-E1322AEC9E55}" srcOrd="2" destOrd="0" parTransId="{B211D27E-F6C1-4B88-AB5C-7BE72D436A24}" sibTransId="{B8B418EB-2E4C-48F3-934C-F91421429682}"/>
    <dgm:cxn modelId="{7DCE936D-4C1D-434E-BA9F-F9D60E335C68}" type="presOf" srcId="{FE55666D-972E-4D2C-BBAF-7961FD3D5383}" destId="{7AE26369-4B80-4000-82C1-12F0A7635255}" srcOrd="0" destOrd="0" presId="urn:microsoft.com/office/officeart/2005/8/layout/radial5"/>
    <dgm:cxn modelId="{F503DB4D-B582-476E-B698-8DBF0015AE3D}" type="presOf" srcId="{B211D27E-F6C1-4B88-AB5C-7BE72D436A24}" destId="{CBBCB491-48CD-4D7E-809A-7604AEFD246F}" srcOrd="1" destOrd="0" presId="urn:microsoft.com/office/officeart/2005/8/layout/radial5"/>
    <dgm:cxn modelId="{9A8A696F-9493-4B25-9FDE-37A8E11B53E6}" srcId="{DBAA0C09-64D6-4429-AC52-4D8A24B5B3DC}" destId="{31907D99-1D70-41CE-9141-87908DE2026F}" srcOrd="3" destOrd="0" parTransId="{D0568171-2391-4A61-A6D0-BB71878283B2}" sibTransId="{5E7AE266-C157-403A-9655-284EC3E9D8F0}"/>
    <dgm:cxn modelId="{FEC15859-8124-4D6E-8C15-5A4CD8BC4EAA}" type="presOf" srcId="{B7E1554B-CC69-4A58-971A-A01E6A9C729D}" destId="{39E5A5C5-A2F3-4FFF-9570-8BEDE6C7A285}" srcOrd="0" destOrd="0" presId="urn:microsoft.com/office/officeart/2005/8/layout/radial5"/>
    <dgm:cxn modelId="{DD72307E-D04C-4416-B4AF-25C001BED8EB}" type="presOf" srcId="{A2F0984A-362F-4DCC-98C6-603E918A0E60}" destId="{141DF952-65E1-4E94-BA12-548AC97E01F7}" srcOrd="1" destOrd="0" presId="urn:microsoft.com/office/officeart/2005/8/layout/radial5"/>
    <dgm:cxn modelId="{8F6B7393-1155-4F6D-8C5C-01E0C3F05ED2}" srcId="{DBAA0C09-64D6-4429-AC52-4D8A24B5B3DC}" destId="{63353F84-3473-43AD-BAFC-9921096E5054}" srcOrd="0" destOrd="0" parTransId="{FE55666D-972E-4D2C-BBAF-7961FD3D5383}" sibTransId="{B228154C-CE1A-4CF9-A5E8-05F6E70C4060}"/>
    <dgm:cxn modelId="{A4BAF29A-49B4-4D96-B4C5-11DE434F6B67}" srcId="{DBAA0C09-64D6-4429-AC52-4D8A24B5B3DC}" destId="{DD4DBAEB-1E6B-4083-8012-A2E724714E84}" srcOrd="1" destOrd="0" parTransId="{A2F0984A-362F-4DCC-98C6-603E918A0E60}" sibTransId="{88D93873-6CD7-4113-9C10-D4DE581EC128}"/>
    <dgm:cxn modelId="{75094BA4-EB0B-47C6-87EF-D93C853A1E04}" type="presOf" srcId="{63353F84-3473-43AD-BAFC-9921096E5054}" destId="{D84280AD-4086-4930-8C2D-A369FE567EC1}" srcOrd="0" destOrd="0" presId="urn:microsoft.com/office/officeart/2005/8/layout/radial5"/>
    <dgm:cxn modelId="{EB80D1A5-AA2F-449A-97DF-87899CDD6164}" type="presOf" srcId="{31907D99-1D70-41CE-9141-87908DE2026F}" destId="{6E7EB9C5-1992-4502-BF12-E481E4D28ED5}" srcOrd="0" destOrd="0" presId="urn:microsoft.com/office/officeart/2005/8/layout/radial5"/>
    <dgm:cxn modelId="{F931F8A8-7EF2-4582-8076-D273370515FE}" type="presOf" srcId="{DBAA0C09-64D6-4429-AC52-4D8A24B5B3DC}" destId="{99A31A21-D03A-404F-A540-EC853B5A066E}" srcOrd="0" destOrd="0" presId="urn:microsoft.com/office/officeart/2005/8/layout/radial5"/>
    <dgm:cxn modelId="{D8BB79AD-590C-4F40-8CE5-079B3085517E}" type="presOf" srcId="{FE55666D-972E-4D2C-BBAF-7961FD3D5383}" destId="{0EEC9E93-AEE6-4E39-B4E9-6C377D08027B}" srcOrd="1" destOrd="0" presId="urn:microsoft.com/office/officeart/2005/8/layout/radial5"/>
    <dgm:cxn modelId="{4C8A60C3-BC79-4AB5-989C-B20B56B0A8EB}" type="presOf" srcId="{DD4DBAEB-1E6B-4083-8012-A2E724714E84}" destId="{5554CC61-5844-45EC-8B83-89D4CF659B90}" srcOrd="0" destOrd="0" presId="urn:microsoft.com/office/officeart/2005/8/layout/radial5"/>
    <dgm:cxn modelId="{958831D5-A38A-4B15-8473-B9E83764C32E}" srcId="{B7E1554B-CC69-4A58-971A-A01E6A9C729D}" destId="{DBAA0C09-64D6-4429-AC52-4D8A24B5B3DC}" srcOrd="0" destOrd="0" parTransId="{85581364-24EC-4EEA-B6E9-5BF2BD020631}" sibTransId="{6661A945-CA13-4FE6-AF82-DBE70EA86D89}"/>
    <dgm:cxn modelId="{9B2E7DF1-070D-462C-A9F6-CE7755BC8C45}" type="presOf" srcId="{45E878E3-81A2-43C7-9C23-E1322AEC9E55}" destId="{1F3A7D35-C62E-4DA2-9A03-514AEF79D51D}" srcOrd="0" destOrd="0" presId="urn:microsoft.com/office/officeart/2005/8/layout/radial5"/>
    <dgm:cxn modelId="{EF0F54EA-C49E-47D5-80C1-D815D287535E}" type="presParOf" srcId="{39E5A5C5-A2F3-4FFF-9570-8BEDE6C7A285}" destId="{99A31A21-D03A-404F-A540-EC853B5A066E}" srcOrd="0" destOrd="0" presId="urn:microsoft.com/office/officeart/2005/8/layout/radial5"/>
    <dgm:cxn modelId="{97BA3055-DBCF-4B02-8B61-114555C2570D}" type="presParOf" srcId="{39E5A5C5-A2F3-4FFF-9570-8BEDE6C7A285}" destId="{7AE26369-4B80-4000-82C1-12F0A7635255}" srcOrd="1" destOrd="0" presId="urn:microsoft.com/office/officeart/2005/8/layout/radial5"/>
    <dgm:cxn modelId="{BF286D2D-B798-4A43-983A-4AC85C26493C}" type="presParOf" srcId="{7AE26369-4B80-4000-82C1-12F0A7635255}" destId="{0EEC9E93-AEE6-4E39-B4E9-6C377D08027B}" srcOrd="0" destOrd="0" presId="urn:microsoft.com/office/officeart/2005/8/layout/radial5"/>
    <dgm:cxn modelId="{33189D62-74E6-4870-9CA8-23F9A80D8806}" type="presParOf" srcId="{39E5A5C5-A2F3-4FFF-9570-8BEDE6C7A285}" destId="{D84280AD-4086-4930-8C2D-A369FE567EC1}" srcOrd="2" destOrd="0" presId="urn:microsoft.com/office/officeart/2005/8/layout/radial5"/>
    <dgm:cxn modelId="{EFE2AD37-5728-4655-B661-DB538E459013}" type="presParOf" srcId="{39E5A5C5-A2F3-4FFF-9570-8BEDE6C7A285}" destId="{10862F61-1CAD-4B80-A8CD-6FFC76FFB3D6}" srcOrd="3" destOrd="0" presId="urn:microsoft.com/office/officeart/2005/8/layout/radial5"/>
    <dgm:cxn modelId="{ED9B7879-A728-45EC-8E59-01303EA9961C}" type="presParOf" srcId="{10862F61-1CAD-4B80-A8CD-6FFC76FFB3D6}" destId="{141DF952-65E1-4E94-BA12-548AC97E01F7}" srcOrd="0" destOrd="0" presId="urn:microsoft.com/office/officeart/2005/8/layout/radial5"/>
    <dgm:cxn modelId="{F5E624B7-A307-4E8A-A8A9-FC1E4B388DDD}" type="presParOf" srcId="{39E5A5C5-A2F3-4FFF-9570-8BEDE6C7A285}" destId="{5554CC61-5844-45EC-8B83-89D4CF659B90}" srcOrd="4" destOrd="0" presId="urn:microsoft.com/office/officeart/2005/8/layout/radial5"/>
    <dgm:cxn modelId="{C51F7B46-73E2-42F8-9BD6-1F56D9F4208D}" type="presParOf" srcId="{39E5A5C5-A2F3-4FFF-9570-8BEDE6C7A285}" destId="{7CD6F7CB-ABA9-4D1B-9B34-314C7A824661}" srcOrd="5" destOrd="0" presId="urn:microsoft.com/office/officeart/2005/8/layout/radial5"/>
    <dgm:cxn modelId="{425D9D26-C1F0-43E6-9E6E-19899DF5AD61}" type="presParOf" srcId="{7CD6F7CB-ABA9-4D1B-9B34-314C7A824661}" destId="{CBBCB491-48CD-4D7E-809A-7604AEFD246F}" srcOrd="0" destOrd="0" presId="urn:microsoft.com/office/officeart/2005/8/layout/radial5"/>
    <dgm:cxn modelId="{FA91F5D5-BC8E-432F-8E68-C6307B0FCDFB}" type="presParOf" srcId="{39E5A5C5-A2F3-4FFF-9570-8BEDE6C7A285}" destId="{1F3A7D35-C62E-4DA2-9A03-514AEF79D51D}" srcOrd="6" destOrd="0" presId="urn:microsoft.com/office/officeart/2005/8/layout/radial5"/>
    <dgm:cxn modelId="{9F01091B-2B10-4376-8C10-DC4478292086}" type="presParOf" srcId="{39E5A5C5-A2F3-4FFF-9570-8BEDE6C7A285}" destId="{7D43D33B-2F0C-4D0F-8652-FB73CD14515E}" srcOrd="7" destOrd="0" presId="urn:microsoft.com/office/officeart/2005/8/layout/radial5"/>
    <dgm:cxn modelId="{1C8AB166-E146-490D-BEE1-FC40D5E1924C}" type="presParOf" srcId="{7D43D33B-2F0C-4D0F-8652-FB73CD14515E}" destId="{92521C61-9D2A-44B7-A89C-AE5E5AA4D4E2}" srcOrd="0" destOrd="0" presId="urn:microsoft.com/office/officeart/2005/8/layout/radial5"/>
    <dgm:cxn modelId="{DB91F26D-F2D6-4555-93A7-604127AD5C95}" type="presParOf" srcId="{39E5A5C5-A2F3-4FFF-9570-8BEDE6C7A285}" destId="{6E7EB9C5-1992-4502-BF12-E481E4D28ED5}"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8D652F-EDD3-458E-A3DC-94015A7A98A1}" type="doc">
      <dgm:prSet loTypeId="urn:microsoft.com/office/officeart/2005/8/layout/radial5" loCatId="cycle" qsTypeId="urn:microsoft.com/office/officeart/2005/8/quickstyle/simple5" qsCatId="simple" csTypeId="urn:microsoft.com/office/officeart/2005/8/colors/accent0_1" csCatId="mainScheme" phldr="1"/>
      <dgm:spPr/>
      <dgm:t>
        <a:bodyPr/>
        <a:lstStyle/>
        <a:p>
          <a:endParaRPr lang="en-GB"/>
        </a:p>
      </dgm:t>
    </dgm:pt>
    <dgm:pt modelId="{F8D867A7-2E2A-4F4E-B3A1-C7DE6240238F}">
      <dgm:prSet phldrT="[Text]"/>
      <dgm:spPr/>
      <dgm:t>
        <a:bodyPr/>
        <a:lstStyle/>
        <a:p>
          <a:r>
            <a:rPr lang="en-GB" dirty="0">
              <a:solidFill>
                <a:srgbClr val="002060"/>
              </a:solidFill>
              <a:latin typeface="Montserrat Alternates" panose="00000500000000000000" pitchFamily="2" charset="0"/>
            </a:rPr>
            <a:t>Bengal Famine</a:t>
          </a:r>
        </a:p>
      </dgm:t>
    </dgm:pt>
    <dgm:pt modelId="{415E5AE9-9E99-4C34-B78C-9E39CFCCE73A}" type="parTrans" cxnId="{A1E22D7C-D346-49C4-AE06-A8DB7365F344}">
      <dgm:prSet/>
      <dgm:spPr/>
      <dgm:t>
        <a:bodyPr/>
        <a:lstStyle/>
        <a:p>
          <a:endParaRPr lang="en-GB"/>
        </a:p>
      </dgm:t>
    </dgm:pt>
    <dgm:pt modelId="{B141615D-794E-42E4-B9E2-3E5B39BC3716}" type="sibTrans" cxnId="{A1E22D7C-D346-49C4-AE06-A8DB7365F344}">
      <dgm:prSet/>
      <dgm:spPr/>
      <dgm:t>
        <a:bodyPr/>
        <a:lstStyle/>
        <a:p>
          <a:endParaRPr lang="en-GB"/>
        </a:p>
      </dgm:t>
    </dgm:pt>
    <dgm:pt modelId="{648B088E-D533-40D4-A406-01C572070E1D}">
      <dgm:prSet phldrT="[Text]"/>
      <dgm:spPr/>
      <dgm:t>
        <a:bodyPr/>
        <a:lstStyle/>
        <a:p>
          <a:r>
            <a:rPr lang="en-GB" dirty="0">
              <a:solidFill>
                <a:srgbClr val="002060"/>
              </a:solidFill>
              <a:latin typeface="Montserrat Alternates" panose="00000500000000000000" pitchFamily="2" charset="0"/>
            </a:rPr>
            <a:t>Trade Barriers</a:t>
          </a:r>
        </a:p>
      </dgm:t>
    </dgm:pt>
    <dgm:pt modelId="{01E95550-7347-429D-8B89-286B67CACA6B}" type="parTrans" cxnId="{CD310C58-70EB-4BB8-BE25-2BF95C5953AB}">
      <dgm:prSet/>
      <dgm:spPr/>
      <dgm:t>
        <a:bodyPr/>
        <a:lstStyle/>
        <a:p>
          <a:endParaRPr lang="en-GB"/>
        </a:p>
      </dgm:t>
    </dgm:pt>
    <dgm:pt modelId="{B99F1AC8-5968-48BA-9F3C-1F42420A89F4}" type="sibTrans" cxnId="{CD310C58-70EB-4BB8-BE25-2BF95C5953AB}">
      <dgm:prSet/>
      <dgm:spPr/>
      <dgm:t>
        <a:bodyPr/>
        <a:lstStyle/>
        <a:p>
          <a:endParaRPr lang="en-GB"/>
        </a:p>
      </dgm:t>
    </dgm:pt>
    <dgm:pt modelId="{C6AF62AE-D4EA-40FD-B8F1-98C19AC23C0B}">
      <dgm:prSet phldrT="[Text]"/>
      <dgm:spPr/>
      <dgm:t>
        <a:bodyPr/>
        <a:lstStyle/>
        <a:p>
          <a:r>
            <a:rPr lang="en-GB" dirty="0">
              <a:solidFill>
                <a:srgbClr val="002060"/>
              </a:solidFill>
              <a:latin typeface="Montserrat Alternates" panose="00000500000000000000" pitchFamily="2" charset="0"/>
            </a:rPr>
            <a:t>Denial Policies</a:t>
          </a:r>
        </a:p>
      </dgm:t>
    </dgm:pt>
    <dgm:pt modelId="{9535FE4F-1E9E-40E5-9C18-317FACC32036}" type="parTrans" cxnId="{31BEB0C6-44B0-45F5-A9C2-4DBF63B01FF6}">
      <dgm:prSet/>
      <dgm:spPr/>
      <dgm:t>
        <a:bodyPr/>
        <a:lstStyle/>
        <a:p>
          <a:endParaRPr lang="en-GB"/>
        </a:p>
      </dgm:t>
    </dgm:pt>
    <dgm:pt modelId="{9DE8A45F-01B3-4CB1-8E7A-333573C83811}" type="sibTrans" cxnId="{31BEB0C6-44B0-45F5-A9C2-4DBF63B01FF6}">
      <dgm:prSet/>
      <dgm:spPr/>
      <dgm:t>
        <a:bodyPr/>
        <a:lstStyle/>
        <a:p>
          <a:endParaRPr lang="en-GB"/>
        </a:p>
      </dgm:t>
    </dgm:pt>
    <dgm:pt modelId="{31C2AAB3-AA7A-4175-9618-EF366CEE908E}">
      <dgm:prSet phldrT="[Text]"/>
      <dgm:spPr/>
      <dgm:t>
        <a:bodyPr/>
        <a:lstStyle/>
        <a:p>
          <a:r>
            <a:rPr lang="en-GB" dirty="0">
              <a:solidFill>
                <a:srgbClr val="002060"/>
              </a:solidFill>
              <a:latin typeface="Montserrat Alternates" panose="00000500000000000000" pitchFamily="2" charset="0"/>
            </a:rPr>
            <a:t>Refusal of imports</a:t>
          </a:r>
        </a:p>
      </dgm:t>
    </dgm:pt>
    <dgm:pt modelId="{8F6B9B3E-5854-4B10-85D4-B381DEA1BCCD}" type="parTrans" cxnId="{0F5089BB-CF84-45E4-9728-9BE0679B0C0B}">
      <dgm:prSet/>
      <dgm:spPr/>
      <dgm:t>
        <a:bodyPr/>
        <a:lstStyle/>
        <a:p>
          <a:endParaRPr lang="en-GB"/>
        </a:p>
      </dgm:t>
    </dgm:pt>
    <dgm:pt modelId="{70B8CDB7-8AE5-4E44-A612-D4AC6B579A5E}" type="sibTrans" cxnId="{0F5089BB-CF84-45E4-9728-9BE0679B0C0B}">
      <dgm:prSet/>
      <dgm:spPr/>
      <dgm:t>
        <a:bodyPr/>
        <a:lstStyle/>
        <a:p>
          <a:endParaRPr lang="en-GB"/>
        </a:p>
      </dgm:t>
    </dgm:pt>
    <dgm:pt modelId="{37E011B7-0D62-4B9D-AE7A-5A7BB4F2167C}">
      <dgm:prSet phldrT="[Text]"/>
      <dgm:spPr/>
      <dgm:t>
        <a:bodyPr/>
        <a:lstStyle/>
        <a:p>
          <a:r>
            <a:rPr lang="en-GB" dirty="0">
              <a:solidFill>
                <a:srgbClr val="002060"/>
              </a:solidFill>
              <a:latin typeface="Montserrat Alternates" panose="00000500000000000000" pitchFamily="2" charset="0"/>
            </a:rPr>
            <a:t>Japanese Invasion of Burma</a:t>
          </a:r>
        </a:p>
      </dgm:t>
    </dgm:pt>
    <dgm:pt modelId="{63C646D2-EACA-4B3F-85C0-4F9B84A5C806}" type="parTrans" cxnId="{47806901-9BCD-4EDD-8068-C4A0871B3210}">
      <dgm:prSet/>
      <dgm:spPr/>
      <dgm:t>
        <a:bodyPr/>
        <a:lstStyle/>
        <a:p>
          <a:endParaRPr lang="en-GB"/>
        </a:p>
      </dgm:t>
    </dgm:pt>
    <dgm:pt modelId="{99AF797D-4344-4D0A-9141-8D0B7C8BBCF7}" type="sibTrans" cxnId="{47806901-9BCD-4EDD-8068-C4A0871B3210}">
      <dgm:prSet/>
      <dgm:spPr/>
      <dgm:t>
        <a:bodyPr/>
        <a:lstStyle/>
        <a:p>
          <a:endParaRPr lang="en-GB"/>
        </a:p>
      </dgm:t>
    </dgm:pt>
    <dgm:pt modelId="{60EFA660-CC36-46F5-AB78-81784043B1C5}">
      <dgm:prSet phldrT="[Text]"/>
      <dgm:spPr/>
      <dgm:t>
        <a:bodyPr/>
        <a:lstStyle/>
        <a:p>
          <a:r>
            <a:rPr lang="en-GB" dirty="0">
              <a:solidFill>
                <a:srgbClr val="002060"/>
              </a:solidFill>
              <a:latin typeface="Montserrat Alternates" panose="00000500000000000000" pitchFamily="2" charset="0"/>
            </a:rPr>
            <a:t>Natural Disasters</a:t>
          </a:r>
        </a:p>
      </dgm:t>
    </dgm:pt>
    <dgm:pt modelId="{CC7C95FA-C27B-4E05-88DD-143DEBE247CC}" type="parTrans" cxnId="{FF2C40E9-E3A6-4817-BE4B-7BD967496347}">
      <dgm:prSet/>
      <dgm:spPr/>
      <dgm:t>
        <a:bodyPr/>
        <a:lstStyle/>
        <a:p>
          <a:endParaRPr lang="en-GB" dirty="0"/>
        </a:p>
      </dgm:t>
    </dgm:pt>
    <dgm:pt modelId="{525B92F7-0EC2-4B06-8709-67B2DA9994DB}" type="sibTrans" cxnId="{FF2C40E9-E3A6-4817-BE4B-7BD967496347}">
      <dgm:prSet/>
      <dgm:spPr/>
      <dgm:t>
        <a:bodyPr/>
        <a:lstStyle/>
        <a:p>
          <a:endParaRPr lang="en-GB"/>
        </a:p>
      </dgm:t>
    </dgm:pt>
    <dgm:pt modelId="{7D2B13B3-2C28-463C-B7F2-66C4C6F3F845}" type="pres">
      <dgm:prSet presAssocID="{CC8D652F-EDD3-458E-A3DC-94015A7A98A1}" presName="Name0" presStyleCnt="0">
        <dgm:presLayoutVars>
          <dgm:chMax val="1"/>
          <dgm:dir/>
          <dgm:animLvl val="ctr"/>
          <dgm:resizeHandles val="exact"/>
        </dgm:presLayoutVars>
      </dgm:prSet>
      <dgm:spPr/>
    </dgm:pt>
    <dgm:pt modelId="{A6C166BD-35CE-4B60-AAFE-61963D371BE9}" type="pres">
      <dgm:prSet presAssocID="{F8D867A7-2E2A-4F4E-B3A1-C7DE6240238F}" presName="centerShape" presStyleLbl="node0" presStyleIdx="0" presStyleCnt="1"/>
      <dgm:spPr/>
    </dgm:pt>
    <dgm:pt modelId="{1B437125-4B26-4CFF-8462-91B393B569CB}" type="pres">
      <dgm:prSet presAssocID="{01E95550-7347-429D-8B89-286B67CACA6B}" presName="parTrans" presStyleLbl="sibTrans2D1" presStyleIdx="0" presStyleCnt="5" custAng="10702468"/>
      <dgm:spPr/>
    </dgm:pt>
    <dgm:pt modelId="{2A3FEE92-26D4-434E-8B06-8FE5AF43ACC2}" type="pres">
      <dgm:prSet presAssocID="{01E95550-7347-429D-8B89-286B67CACA6B}" presName="connectorText" presStyleLbl="sibTrans2D1" presStyleIdx="0" presStyleCnt="5"/>
      <dgm:spPr/>
    </dgm:pt>
    <dgm:pt modelId="{7446344C-44EF-4193-A4AB-69BAC256E4D3}" type="pres">
      <dgm:prSet presAssocID="{648B088E-D533-40D4-A406-01C572070E1D}" presName="node" presStyleLbl="node1" presStyleIdx="0" presStyleCnt="5">
        <dgm:presLayoutVars>
          <dgm:bulletEnabled val="1"/>
        </dgm:presLayoutVars>
      </dgm:prSet>
      <dgm:spPr/>
    </dgm:pt>
    <dgm:pt modelId="{BB300168-C74F-489B-B5ED-833ED58379DF}" type="pres">
      <dgm:prSet presAssocID="{9535FE4F-1E9E-40E5-9C18-317FACC32036}" presName="parTrans" presStyleLbl="sibTrans2D1" presStyleIdx="1" presStyleCnt="5" custAng="10702468"/>
      <dgm:spPr/>
    </dgm:pt>
    <dgm:pt modelId="{9A606C00-4C86-42E8-8F01-AEF9BDDFF302}" type="pres">
      <dgm:prSet presAssocID="{9535FE4F-1E9E-40E5-9C18-317FACC32036}" presName="connectorText" presStyleLbl="sibTrans2D1" presStyleIdx="1" presStyleCnt="5"/>
      <dgm:spPr/>
    </dgm:pt>
    <dgm:pt modelId="{8D46EC26-E872-4849-9AD8-54A9A1BE0690}" type="pres">
      <dgm:prSet presAssocID="{C6AF62AE-D4EA-40FD-B8F1-98C19AC23C0B}" presName="node" presStyleLbl="node1" presStyleIdx="1" presStyleCnt="5">
        <dgm:presLayoutVars>
          <dgm:bulletEnabled val="1"/>
        </dgm:presLayoutVars>
      </dgm:prSet>
      <dgm:spPr/>
    </dgm:pt>
    <dgm:pt modelId="{FD94AE95-B633-4F3E-989C-9A9BBBFF6D51}" type="pres">
      <dgm:prSet presAssocID="{8F6B9B3E-5854-4B10-85D4-B381DEA1BCCD}" presName="parTrans" presStyleLbl="sibTrans2D1" presStyleIdx="2" presStyleCnt="5" custAng="10702468"/>
      <dgm:spPr/>
    </dgm:pt>
    <dgm:pt modelId="{617F72B4-673D-47E1-946D-46C6284D231C}" type="pres">
      <dgm:prSet presAssocID="{8F6B9B3E-5854-4B10-85D4-B381DEA1BCCD}" presName="connectorText" presStyleLbl="sibTrans2D1" presStyleIdx="2" presStyleCnt="5"/>
      <dgm:spPr/>
    </dgm:pt>
    <dgm:pt modelId="{25A0E2BA-2E70-4CC4-804B-0232DDFD57D3}" type="pres">
      <dgm:prSet presAssocID="{31C2AAB3-AA7A-4175-9618-EF366CEE908E}" presName="node" presStyleLbl="node1" presStyleIdx="2" presStyleCnt="5">
        <dgm:presLayoutVars>
          <dgm:bulletEnabled val="1"/>
        </dgm:presLayoutVars>
      </dgm:prSet>
      <dgm:spPr/>
    </dgm:pt>
    <dgm:pt modelId="{193B6AC7-C5EE-40BD-AFA6-968DC96F27D7}" type="pres">
      <dgm:prSet presAssocID="{63C646D2-EACA-4B3F-85C0-4F9B84A5C806}" presName="parTrans" presStyleLbl="sibTrans2D1" presStyleIdx="3" presStyleCnt="5" custAng="10702468"/>
      <dgm:spPr/>
    </dgm:pt>
    <dgm:pt modelId="{51783CAE-4413-4FE6-90ED-5C0FA69A47CD}" type="pres">
      <dgm:prSet presAssocID="{63C646D2-EACA-4B3F-85C0-4F9B84A5C806}" presName="connectorText" presStyleLbl="sibTrans2D1" presStyleIdx="3" presStyleCnt="5"/>
      <dgm:spPr/>
    </dgm:pt>
    <dgm:pt modelId="{3250CF6B-1737-42B4-B8CF-AC17107C9461}" type="pres">
      <dgm:prSet presAssocID="{37E011B7-0D62-4B9D-AE7A-5A7BB4F2167C}" presName="node" presStyleLbl="node1" presStyleIdx="3" presStyleCnt="5">
        <dgm:presLayoutVars>
          <dgm:bulletEnabled val="1"/>
        </dgm:presLayoutVars>
      </dgm:prSet>
      <dgm:spPr/>
    </dgm:pt>
    <dgm:pt modelId="{B45E4D1F-D50F-4041-994C-1B5D77561EBB}" type="pres">
      <dgm:prSet presAssocID="{CC7C95FA-C27B-4E05-88DD-143DEBE247CC}" presName="parTrans" presStyleLbl="sibTrans2D1" presStyleIdx="4" presStyleCnt="5" custAng="10504513"/>
      <dgm:spPr/>
    </dgm:pt>
    <dgm:pt modelId="{38DDB9DE-74F3-424E-AC64-934342637221}" type="pres">
      <dgm:prSet presAssocID="{CC7C95FA-C27B-4E05-88DD-143DEBE247CC}" presName="connectorText" presStyleLbl="sibTrans2D1" presStyleIdx="4" presStyleCnt="5"/>
      <dgm:spPr/>
    </dgm:pt>
    <dgm:pt modelId="{FE0E946C-FAB0-4E7C-888D-F09B767EC224}" type="pres">
      <dgm:prSet presAssocID="{60EFA660-CC36-46F5-AB78-81784043B1C5}" presName="node" presStyleLbl="node1" presStyleIdx="4" presStyleCnt="5">
        <dgm:presLayoutVars>
          <dgm:bulletEnabled val="1"/>
        </dgm:presLayoutVars>
      </dgm:prSet>
      <dgm:spPr/>
    </dgm:pt>
  </dgm:ptLst>
  <dgm:cxnLst>
    <dgm:cxn modelId="{47806901-9BCD-4EDD-8068-C4A0871B3210}" srcId="{F8D867A7-2E2A-4F4E-B3A1-C7DE6240238F}" destId="{37E011B7-0D62-4B9D-AE7A-5A7BB4F2167C}" srcOrd="3" destOrd="0" parTransId="{63C646D2-EACA-4B3F-85C0-4F9B84A5C806}" sibTransId="{99AF797D-4344-4D0A-9141-8D0B7C8BBCF7}"/>
    <dgm:cxn modelId="{F1318F1F-9937-421B-AE34-722AFA4E1B78}" type="presOf" srcId="{C6AF62AE-D4EA-40FD-B8F1-98C19AC23C0B}" destId="{8D46EC26-E872-4849-9AD8-54A9A1BE0690}" srcOrd="0" destOrd="0" presId="urn:microsoft.com/office/officeart/2005/8/layout/radial5"/>
    <dgm:cxn modelId="{11EB6122-6CD0-4DD5-9F1F-19EDDF2487B9}" type="presOf" srcId="{CC7C95FA-C27B-4E05-88DD-143DEBE247CC}" destId="{38DDB9DE-74F3-424E-AC64-934342637221}" srcOrd="1" destOrd="0" presId="urn:microsoft.com/office/officeart/2005/8/layout/radial5"/>
    <dgm:cxn modelId="{C1D8FC30-06D8-472D-BA0C-1D1606D45294}" type="presOf" srcId="{9535FE4F-1E9E-40E5-9C18-317FACC32036}" destId="{BB300168-C74F-489B-B5ED-833ED58379DF}" srcOrd="0" destOrd="0" presId="urn:microsoft.com/office/officeart/2005/8/layout/radial5"/>
    <dgm:cxn modelId="{4DBD9B3F-BA60-490D-A7E0-B60DFE61CCF6}" type="presOf" srcId="{63C646D2-EACA-4B3F-85C0-4F9B84A5C806}" destId="{193B6AC7-C5EE-40BD-AFA6-968DC96F27D7}" srcOrd="0" destOrd="0" presId="urn:microsoft.com/office/officeart/2005/8/layout/radial5"/>
    <dgm:cxn modelId="{E1AA5141-F0F1-4A9F-A921-7C6CD10E5976}" type="presOf" srcId="{648B088E-D533-40D4-A406-01C572070E1D}" destId="{7446344C-44EF-4193-A4AB-69BAC256E4D3}" srcOrd="0" destOrd="0" presId="urn:microsoft.com/office/officeart/2005/8/layout/radial5"/>
    <dgm:cxn modelId="{EA25B167-1645-4F19-BC54-7D52F1B1A877}" type="presOf" srcId="{CC7C95FA-C27B-4E05-88DD-143DEBE247CC}" destId="{B45E4D1F-D50F-4041-994C-1B5D77561EBB}" srcOrd="0" destOrd="0" presId="urn:microsoft.com/office/officeart/2005/8/layout/radial5"/>
    <dgm:cxn modelId="{6A9C0C74-AAC9-47DD-B3B7-C6AD8299751B}" type="presOf" srcId="{37E011B7-0D62-4B9D-AE7A-5A7BB4F2167C}" destId="{3250CF6B-1737-42B4-B8CF-AC17107C9461}" srcOrd="0" destOrd="0" presId="urn:microsoft.com/office/officeart/2005/8/layout/radial5"/>
    <dgm:cxn modelId="{CD310C58-70EB-4BB8-BE25-2BF95C5953AB}" srcId="{F8D867A7-2E2A-4F4E-B3A1-C7DE6240238F}" destId="{648B088E-D533-40D4-A406-01C572070E1D}" srcOrd="0" destOrd="0" parTransId="{01E95550-7347-429D-8B89-286B67CACA6B}" sibTransId="{B99F1AC8-5968-48BA-9F3C-1F42420A89F4}"/>
    <dgm:cxn modelId="{A1E22D7C-D346-49C4-AE06-A8DB7365F344}" srcId="{CC8D652F-EDD3-458E-A3DC-94015A7A98A1}" destId="{F8D867A7-2E2A-4F4E-B3A1-C7DE6240238F}" srcOrd="0" destOrd="0" parTransId="{415E5AE9-9E99-4C34-B78C-9E39CFCCE73A}" sibTransId="{B141615D-794E-42E4-B9E2-3E5B39BC3716}"/>
    <dgm:cxn modelId="{4786A388-18D3-4AAD-958E-86E741802534}" type="presOf" srcId="{8F6B9B3E-5854-4B10-85D4-B381DEA1BCCD}" destId="{617F72B4-673D-47E1-946D-46C6284D231C}" srcOrd="1" destOrd="0" presId="urn:microsoft.com/office/officeart/2005/8/layout/radial5"/>
    <dgm:cxn modelId="{75C129AF-B48D-4C20-95E2-C4F839CD03FE}" type="presOf" srcId="{31C2AAB3-AA7A-4175-9618-EF366CEE908E}" destId="{25A0E2BA-2E70-4CC4-804B-0232DDFD57D3}" srcOrd="0" destOrd="0" presId="urn:microsoft.com/office/officeart/2005/8/layout/radial5"/>
    <dgm:cxn modelId="{E07959B0-B975-4967-9739-CB728ADCB45B}" type="presOf" srcId="{F8D867A7-2E2A-4F4E-B3A1-C7DE6240238F}" destId="{A6C166BD-35CE-4B60-AAFE-61963D371BE9}" srcOrd="0" destOrd="0" presId="urn:microsoft.com/office/officeart/2005/8/layout/radial5"/>
    <dgm:cxn modelId="{0F5089BB-CF84-45E4-9728-9BE0679B0C0B}" srcId="{F8D867A7-2E2A-4F4E-B3A1-C7DE6240238F}" destId="{31C2AAB3-AA7A-4175-9618-EF366CEE908E}" srcOrd="2" destOrd="0" parTransId="{8F6B9B3E-5854-4B10-85D4-B381DEA1BCCD}" sibTransId="{70B8CDB7-8AE5-4E44-A612-D4AC6B579A5E}"/>
    <dgm:cxn modelId="{8F266DC0-2FB4-4324-826A-2B62ED09B7EB}" type="presOf" srcId="{01E95550-7347-429D-8B89-286B67CACA6B}" destId="{2A3FEE92-26D4-434E-8B06-8FE5AF43ACC2}" srcOrd="1" destOrd="0" presId="urn:microsoft.com/office/officeart/2005/8/layout/radial5"/>
    <dgm:cxn modelId="{31BEB0C6-44B0-45F5-A9C2-4DBF63B01FF6}" srcId="{F8D867A7-2E2A-4F4E-B3A1-C7DE6240238F}" destId="{C6AF62AE-D4EA-40FD-B8F1-98C19AC23C0B}" srcOrd="1" destOrd="0" parTransId="{9535FE4F-1E9E-40E5-9C18-317FACC32036}" sibTransId="{9DE8A45F-01B3-4CB1-8E7A-333573C83811}"/>
    <dgm:cxn modelId="{AD1B08CB-599D-4004-8AD8-A99E794BCB94}" type="presOf" srcId="{01E95550-7347-429D-8B89-286B67CACA6B}" destId="{1B437125-4B26-4CFF-8462-91B393B569CB}" srcOrd="0" destOrd="0" presId="urn:microsoft.com/office/officeart/2005/8/layout/radial5"/>
    <dgm:cxn modelId="{5C54E4DB-78AC-47FA-99E7-65BBC82FE674}" type="presOf" srcId="{8F6B9B3E-5854-4B10-85D4-B381DEA1BCCD}" destId="{FD94AE95-B633-4F3E-989C-9A9BBBFF6D51}" srcOrd="0" destOrd="0" presId="urn:microsoft.com/office/officeart/2005/8/layout/radial5"/>
    <dgm:cxn modelId="{BA776ADE-95DF-438B-A9FD-682275B9C79B}" type="presOf" srcId="{60EFA660-CC36-46F5-AB78-81784043B1C5}" destId="{FE0E946C-FAB0-4E7C-888D-F09B767EC224}" srcOrd="0" destOrd="0" presId="urn:microsoft.com/office/officeart/2005/8/layout/radial5"/>
    <dgm:cxn modelId="{7D9537E5-E1A5-4EA5-BAD0-D9660FEDFD20}" type="presOf" srcId="{63C646D2-EACA-4B3F-85C0-4F9B84A5C806}" destId="{51783CAE-4413-4FE6-90ED-5C0FA69A47CD}" srcOrd="1" destOrd="0" presId="urn:microsoft.com/office/officeart/2005/8/layout/radial5"/>
    <dgm:cxn modelId="{37C96EE8-72DB-49B0-A5F3-19683468D59E}" type="presOf" srcId="{CC8D652F-EDD3-458E-A3DC-94015A7A98A1}" destId="{7D2B13B3-2C28-463C-B7F2-66C4C6F3F845}" srcOrd="0" destOrd="0" presId="urn:microsoft.com/office/officeart/2005/8/layout/radial5"/>
    <dgm:cxn modelId="{FF2C40E9-E3A6-4817-BE4B-7BD967496347}" srcId="{F8D867A7-2E2A-4F4E-B3A1-C7DE6240238F}" destId="{60EFA660-CC36-46F5-AB78-81784043B1C5}" srcOrd="4" destOrd="0" parTransId="{CC7C95FA-C27B-4E05-88DD-143DEBE247CC}" sibTransId="{525B92F7-0EC2-4B06-8709-67B2DA9994DB}"/>
    <dgm:cxn modelId="{6B14C9E9-1305-4DB3-8685-BAA472671E65}" type="presOf" srcId="{9535FE4F-1E9E-40E5-9C18-317FACC32036}" destId="{9A606C00-4C86-42E8-8F01-AEF9BDDFF302}" srcOrd="1" destOrd="0" presId="urn:microsoft.com/office/officeart/2005/8/layout/radial5"/>
    <dgm:cxn modelId="{4AB418A2-18F3-442A-AC67-BC34D9706D3B}" type="presParOf" srcId="{7D2B13B3-2C28-463C-B7F2-66C4C6F3F845}" destId="{A6C166BD-35CE-4B60-AAFE-61963D371BE9}" srcOrd="0" destOrd="0" presId="urn:microsoft.com/office/officeart/2005/8/layout/radial5"/>
    <dgm:cxn modelId="{F5FE087F-7523-464D-B21F-C94D31917C95}" type="presParOf" srcId="{7D2B13B3-2C28-463C-B7F2-66C4C6F3F845}" destId="{1B437125-4B26-4CFF-8462-91B393B569CB}" srcOrd="1" destOrd="0" presId="urn:microsoft.com/office/officeart/2005/8/layout/radial5"/>
    <dgm:cxn modelId="{2EE271A8-0CBD-40F9-BF4D-2B085660A2AA}" type="presParOf" srcId="{1B437125-4B26-4CFF-8462-91B393B569CB}" destId="{2A3FEE92-26D4-434E-8B06-8FE5AF43ACC2}" srcOrd="0" destOrd="0" presId="urn:microsoft.com/office/officeart/2005/8/layout/radial5"/>
    <dgm:cxn modelId="{E2DB0B08-CBC3-43BC-A7B4-B2C8C4BA23E9}" type="presParOf" srcId="{7D2B13B3-2C28-463C-B7F2-66C4C6F3F845}" destId="{7446344C-44EF-4193-A4AB-69BAC256E4D3}" srcOrd="2" destOrd="0" presId="urn:microsoft.com/office/officeart/2005/8/layout/radial5"/>
    <dgm:cxn modelId="{9BBFC676-B97A-46F9-9CC8-F0FF99BDBAE4}" type="presParOf" srcId="{7D2B13B3-2C28-463C-B7F2-66C4C6F3F845}" destId="{BB300168-C74F-489B-B5ED-833ED58379DF}" srcOrd="3" destOrd="0" presId="urn:microsoft.com/office/officeart/2005/8/layout/radial5"/>
    <dgm:cxn modelId="{2B6413B9-FD35-43C5-9075-D590D0757F97}" type="presParOf" srcId="{BB300168-C74F-489B-B5ED-833ED58379DF}" destId="{9A606C00-4C86-42E8-8F01-AEF9BDDFF302}" srcOrd="0" destOrd="0" presId="urn:microsoft.com/office/officeart/2005/8/layout/radial5"/>
    <dgm:cxn modelId="{5D724F52-E55E-4EA1-84EE-68D34B91AA33}" type="presParOf" srcId="{7D2B13B3-2C28-463C-B7F2-66C4C6F3F845}" destId="{8D46EC26-E872-4849-9AD8-54A9A1BE0690}" srcOrd="4" destOrd="0" presId="urn:microsoft.com/office/officeart/2005/8/layout/radial5"/>
    <dgm:cxn modelId="{2E4D10D4-8E7A-454C-9AA4-E60DCAE1A07D}" type="presParOf" srcId="{7D2B13B3-2C28-463C-B7F2-66C4C6F3F845}" destId="{FD94AE95-B633-4F3E-989C-9A9BBBFF6D51}" srcOrd="5" destOrd="0" presId="urn:microsoft.com/office/officeart/2005/8/layout/radial5"/>
    <dgm:cxn modelId="{C8A8ECB1-44B9-43A1-866F-0E4E087D11FD}" type="presParOf" srcId="{FD94AE95-B633-4F3E-989C-9A9BBBFF6D51}" destId="{617F72B4-673D-47E1-946D-46C6284D231C}" srcOrd="0" destOrd="0" presId="urn:microsoft.com/office/officeart/2005/8/layout/radial5"/>
    <dgm:cxn modelId="{16BCB95C-2A9A-44DF-8AE0-4F31E575406C}" type="presParOf" srcId="{7D2B13B3-2C28-463C-B7F2-66C4C6F3F845}" destId="{25A0E2BA-2E70-4CC4-804B-0232DDFD57D3}" srcOrd="6" destOrd="0" presId="urn:microsoft.com/office/officeart/2005/8/layout/radial5"/>
    <dgm:cxn modelId="{AE1D2CBC-09CE-4AF7-976B-99A9E5D5EA18}" type="presParOf" srcId="{7D2B13B3-2C28-463C-B7F2-66C4C6F3F845}" destId="{193B6AC7-C5EE-40BD-AFA6-968DC96F27D7}" srcOrd="7" destOrd="0" presId="urn:microsoft.com/office/officeart/2005/8/layout/radial5"/>
    <dgm:cxn modelId="{BD18F4D1-66E1-4BE6-B270-21D4550DFD02}" type="presParOf" srcId="{193B6AC7-C5EE-40BD-AFA6-968DC96F27D7}" destId="{51783CAE-4413-4FE6-90ED-5C0FA69A47CD}" srcOrd="0" destOrd="0" presId="urn:microsoft.com/office/officeart/2005/8/layout/radial5"/>
    <dgm:cxn modelId="{2D18DC8B-69C7-475F-AFEF-F00C85EF569F}" type="presParOf" srcId="{7D2B13B3-2C28-463C-B7F2-66C4C6F3F845}" destId="{3250CF6B-1737-42B4-B8CF-AC17107C9461}" srcOrd="8" destOrd="0" presId="urn:microsoft.com/office/officeart/2005/8/layout/radial5"/>
    <dgm:cxn modelId="{0044C4BC-F490-4D63-82A6-CECC482EBC45}" type="presParOf" srcId="{7D2B13B3-2C28-463C-B7F2-66C4C6F3F845}" destId="{B45E4D1F-D50F-4041-994C-1B5D77561EBB}" srcOrd="9" destOrd="0" presId="urn:microsoft.com/office/officeart/2005/8/layout/radial5"/>
    <dgm:cxn modelId="{7B271958-1E78-4301-8783-91A358995DAA}" type="presParOf" srcId="{B45E4D1F-D50F-4041-994C-1B5D77561EBB}" destId="{38DDB9DE-74F3-424E-AC64-934342637221}" srcOrd="0" destOrd="0" presId="urn:microsoft.com/office/officeart/2005/8/layout/radial5"/>
    <dgm:cxn modelId="{3C6F1953-C349-400E-8D58-6BC14286DEA2}" type="presParOf" srcId="{7D2B13B3-2C28-463C-B7F2-66C4C6F3F845}" destId="{FE0E946C-FAB0-4E7C-888D-F09B767EC224}"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31A21-D03A-404F-A540-EC853B5A066E}">
      <dsp:nvSpPr>
        <dsp:cNvPr id="0" name=""/>
        <dsp:cNvSpPr/>
      </dsp:nvSpPr>
      <dsp:spPr>
        <a:xfrm>
          <a:off x="3060621" y="1967682"/>
          <a:ext cx="2006757" cy="1860301"/>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rgbClr val="002060"/>
              </a:solidFill>
              <a:latin typeface="Montserrat Alternates" panose="00000500000000000000" pitchFamily="2" charset="0"/>
            </a:rPr>
            <a:t>The British Empire</a:t>
          </a:r>
        </a:p>
      </dsp:txBody>
      <dsp:txXfrm>
        <a:off x="3354504" y="2240117"/>
        <a:ext cx="1418991" cy="1315431"/>
      </dsp:txXfrm>
    </dsp:sp>
    <dsp:sp modelId="{7AE26369-4B80-4000-82C1-12F0A7635255}">
      <dsp:nvSpPr>
        <dsp:cNvPr id="0" name=""/>
        <dsp:cNvSpPr/>
      </dsp:nvSpPr>
      <dsp:spPr>
        <a:xfrm rot="16200000">
          <a:off x="3954312" y="1626235"/>
          <a:ext cx="219374" cy="2813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987218" y="1715420"/>
        <a:ext cx="153562" cy="168839"/>
      </dsp:txXfrm>
    </dsp:sp>
    <dsp:sp modelId="{D84280AD-4086-4930-8C2D-A369FE567EC1}">
      <dsp:nvSpPr>
        <dsp:cNvPr id="0" name=""/>
        <dsp:cNvSpPr/>
      </dsp:nvSpPr>
      <dsp:spPr>
        <a:xfrm>
          <a:off x="3300015" y="470468"/>
          <a:ext cx="1527968" cy="108329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002060"/>
              </a:solidFill>
              <a:latin typeface="Montserrat Alternates" panose="00000500000000000000" pitchFamily="2" charset="0"/>
            </a:rPr>
            <a:t>Size and scale</a:t>
          </a:r>
        </a:p>
      </dsp:txBody>
      <dsp:txXfrm>
        <a:off x="3523781" y="629113"/>
        <a:ext cx="1080436" cy="766009"/>
      </dsp:txXfrm>
    </dsp:sp>
    <dsp:sp modelId="{10862F61-1CAD-4B80-A8CD-6FFC76FFB3D6}">
      <dsp:nvSpPr>
        <dsp:cNvPr id="0" name=""/>
        <dsp:cNvSpPr/>
      </dsp:nvSpPr>
      <dsp:spPr>
        <a:xfrm rot="21574404">
          <a:off x="5182465" y="2747774"/>
          <a:ext cx="277349" cy="2813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182466" y="2804363"/>
        <a:ext cx="194144" cy="168839"/>
      </dsp:txXfrm>
    </dsp:sp>
    <dsp:sp modelId="{5554CC61-5844-45EC-8B83-89D4CF659B90}">
      <dsp:nvSpPr>
        <dsp:cNvPr id="0" name=""/>
        <dsp:cNvSpPr/>
      </dsp:nvSpPr>
      <dsp:spPr>
        <a:xfrm>
          <a:off x="5590612" y="2116794"/>
          <a:ext cx="1527968" cy="1527968"/>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002060"/>
              </a:solidFill>
              <a:latin typeface="Montserrat Alternates" panose="00000500000000000000" pitchFamily="2" charset="0"/>
            </a:rPr>
            <a:t>Why was it important for Britain?</a:t>
          </a:r>
        </a:p>
      </dsp:txBody>
      <dsp:txXfrm>
        <a:off x="5814378" y="2340560"/>
        <a:ext cx="1080436" cy="1080436"/>
      </dsp:txXfrm>
    </dsp:sp>
    <dsp:sp modelId="{7CD6F7CB-ABA9-4D1B-9B34-314C7A824661}">
      <dsp:nvSpPr>
        <dsp:cNvPr id="0" name=""/>
        <dsp:cNvSpPr/>
      </dsp:nvSpPr>
      <dsp:spPr>
        <a:xfrm rot="5400000">
          <a:off x="3937826" y="3918207"/>
          <a:ext cx="252346" cy="2813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3975678" y="3936634"/>
        <a:ext cx="176642" cy="168839"/>
      </dsp:txXfrm>
    </dsp:sp>
    <dsp:sp modelId="{1F3A7D35-C62E-4DA2-9A03-514AEF79D51D}">
      <dsp:nvSpPr>
        <dsp:cNvPr id="0" name=""/>
        <dsp:cNvSpPr/>
      </dsp:nvSpPr>
      <dsp:spPr>
        <a:xfrm>
          <a:off x="3300015" y="4304110"/>
          <a:ext cx="1527968" cy="110980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002060"/>
              </a:solidFill>
              <a:latin typeface="Montserrat Alternates" panose="00000500000000000000" pitchFamily="2" charset="0"/>
            </a:rPr>
            <a:t>What was Churchill’s view?</a:t>
          </a:r>
        </a:p>
      </dsp:txBody>
      <dsp:txXfrm>
        <a:off x="3523781" y="4466638"/>
        <a:ext cx="1080436" cy="784753"/>
      </dsp:txXfrm>
    </dsp:sp>
    <dsp:sp modelId="{7D43D33B-2F0C-4D0F-8652-FB73CD14515E}">
      <dsp:nvSpPr>
        <dsp:cNvPr id="0" name=""/>
        <dsp:cNvSpPr/>
      </dsp:nvSpPr>
      <dsp:spPr>
        <a:xfrm rot="10800000">
          <a:off x="2662554" y="2757135"/>
          <a:ext cx="281300" cy="28139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2746944" y="2813414"/>
        <a:ext cx="196910" cy="168839"/>
      </dsp:txXfrm>
    </dsp:sp>
    <dsp:sp modelId="{6E7EB9C5-1992-4502-BF12-E481E4D28ED5}">
      <dsp:nvSpPr>
        <dsp:cNvPr id="0" name=""/>
        <dsp:cNvSpPr/>
      </dsp:nvSpPr>
      <dsp:spPr>
        <a:xfrm>
          <a:off x="1001896" y="2133849"/>
          <a:ext cx="1527968" cy="1527968"/>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002060"/>
              </a:solidFill>
              <a:latin typeface="Montserrat Alternates" panose="00000500000000000000" pitchFamily="2" charset="0"/>
            </a:rPr>
            <a:t>Why did the Empire come to an end?</a:t>
          </a:r>
        </a:p>
      </dsp:txBody>
      <dsp:txXfrm>
        <a:off x="1225662" y="2357615"/>
        <a:ext cx="1080436" cy="1080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166BD-35CE-4B60-AAFE-61963D371BE9}">
      <dsp:nvSpPr>
        <dsp:cNvPr id="0" name=""/>
        <dsp:cNvSpPr/>
      </dsp:nvSpPr>
      <dsp:spPr>
        <a:xfrm>
          <a:off x="2044303" y="1721470"/>
          <a:ext cx="1227880" cy="122788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GB" sz="2100" kern="1200" dirty="0">
              <a:solidFill>
                <a:srgbClr val="002060"/>
              </a:solidFill>
              <a:latin typeface="Montserrat Alternates" panose="00000500000000000000" pitchFamily="2" charset="0"/>
            </a:rPr>
            <a:t>Bengal Famine</a:t>
          </a:r>
        </a:p>
      </dsp:txBody>
      <dsp:txXfrm>
        <a:off x="2224122" y="1901289"/>
        <a:ext cx="868242" cy="868242"/>
      </dsp:txXfrm>
    </dsp:sp>
    <dsp:sp modelId="{1B437125-4B26-4CFF-8462-91B393B569CB}">
      <dsp:nvSpPr>
        <dsp:cNvPr id="0" name=""/>
        <dsp:cNvSpPr/>
      </dsp:nvSpPr>
      <dsp:spPr>
        <a:xfrm rot="5302468">
          <a:off x="2528044" y="1274441"/>
          <a:ext cx="260398" cy="417479"/>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2565995" y="1318893"/>
        <a:ext cx="182279" cy="250487"/>
      </dsp:txXfrm>
    </dsp:sp>
    <dsp:sp modelId="{7446344C-44EF-4193-A4AB-69BAC256E4D3}">
      <dsp:nvSpPr>
        <dsp:cNvPr id="0" name=""/>
        <dsp:cNvSpPr/>
      </dsp:nvSpPr>
      <dsp:spPr>
        <a:xfrm>
          <a:off x="2044303" y="2271"/>
          <a:ext cx="1227880" cy="122788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002060"/>
              </a:solidFill>
              <a:latin typeface="Montserrat Alternates" panose="00000500000000000000" pitchFamily="2" charset="0"/>
            </a:rPr>
            <a:t>Trade Barriers</a:t>
          </a:r>
        </a:p>
      </dsp:txBody>
      <dsp:txXfrm>
        <a:off x="2224122" y="182090"/>
        <a:ext cx="868242" cy="868242"/>
      </dsp:txXfrm>
    </dsp:sp>
    <dsp:sp modelId="{BB300168-C74F-489B-B5ED-833ED58379DF}">
      <dsp:nvSpPr>
        <dsp:cNvPr id="0" name=""/>
        <dsp:cNvSpPr/>
      </dsp:nvSpPr>
      <dsp:spPr>
        <a:xfrm rot="9622468">
          <a:off x="3338563" y="1863317"/>
          <a:ext cx="260398" cy="417479"/>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414413" y="1933694"/>
        <a:ext cx="182279" cy="250487"/>
      </dsp:txXfrm>
    </dsp:sp>
    <dsp:sp modelId="{8D46EC26-E872-4849-9AD8-54A9A1BE0690}">
      <dsp:nvSpPr>
        <dsp:cNvPr id="0" name=""/>
        <dsp:cNvSpPr/>
      </dsp:nvSpPr>
      <dsp:spPr>
        <a:xfrm>
          <a:off x="3679358" y="1190208"/>
          <a:ext cx="1227880" cy="122788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002060"/>
              </a:solidFill>
              <a:latin typeface="Montserrat Alternates" panose="00000500000000000000" pitchFamily="2" charset="0"/>
            </a:rPr>
            <a:t>Denial Policies</a:t>
          </a:r>
        </a:p>
      </dsp:txBody>
      <dsp:txXfrm>
        <a:off x="3859177" y="1370027"/>
        <a:ext cx="868242" cy="868242"/>
      </dsp:txXfrm>
    </dsp:sp>
    <dsp:sp modelId="{FD94AE95-B633-4F3E-989C-9A9BBBFF6D51}">
      <dsp:nvSpPr>
        <dsp:cNvPr id="0" name=""/>
        <dsp:cNvSpPr/>
      </dsp:nvSpPr>
      <dsp:spPr>
        <a:xfrm rot="13942468">
          <a:off x="3028972" y="2816138"/>
          <a:ext cx="260398" cy="417479"/>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091877" y="2930570"/>
        <a:ext cx="182279" cy="250487"/>
      </dsp:txXfrm>
    </dsp:sp>
    <dsp:sp modelId="{25A0E2BA-2E70-4CC4-804B-0232DDFD57D3}">
      <dsp:nvSpPr>
        <dsp:cNvPr id="0" name=""/>
        <dsp:cNvSpPr/>
      </dsp:nvSpPr>
      <dsp:spPr>
        <a:xfrm>
          <a:off x="3054823" y="3112331"/>
          <a:ext cx="1227880" cy="122788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002060"/>
              </a:solidFill>
              <a:latin typeface="Montserrat Alternates" panose="00000500000000000000" pitchFamily="2" charset="0"/>
            </a:rPr>
            <a:t>Refusal of imports</a:t>
          </a:r>
        </a:p>
      </dsp:txBody>
      <dsp:txXfrm>
        <a:off x="3234642" y="3292150"/>
        <a:ext cx="868242" cy="868242"/>
      </dsp:txXfrm>
    </dsp:sp>
    <dsp:sp modelId="{193B6AC7-C5EE-40BD-AFA6-968DC96F27D7}">
      <dsp:nvSpPr>
        <dsp:cNvPr id="0" name=""/>
        <dsp:cNvSpPr/>
      </dsp:nvSpPr>
      <dsp:spPr>
        <a:xfrm rot="18262468">
          <a:off x="2027116" y="2816138"/>
          <a:ext cx="260398" cy="417479"/>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rot="10800000">
        <a:off x="2044123" y="2931872"/>
        <a:ext cx="182279" cy="250487"/>
      </dsp:txXfrm>
    </dsp:sp>
    <dsp:sp modelId="{3250CF6B-1737-42B4-B8CF-AC17107C9461}">
      <dsp:nvSpPr>
        <dsp:cNvPr id="0" name=""/>
        <dsp:cNvSpPr/>
      </dsp:nvSpPr>
      <dsp:spPr>
        <a:xfrm>
          <a:off x="1033784" y="3112331"/>
          <a:ext cx="1227880" cy="122788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002060"/>
              </a:solidFill>
              <a:latin typeface="Montserrat Alternates" panose="00000500000000000000" pitchFamily="2" charset="0"/>
            </a:rPr>
            <a:t>Japanese Invasion of Burma</a:t>
          </a:r>
        </a:p>
      </dsp:txBody>
      <dsp:txXfrm>
        <a:off x="1213603" y="3292150"/>
        <a:ext cx="868242" cy="868242"/>
      </dsp:txXfrm>
    </dsp:sp>
    <dsp:sp modelId="{B45E4D1F-D50F-4041-994C-1B5D77561EBB}">
      <dsp:nvSpPr>
        <dsp:cNvPr id="0" name=""/>
        <dsp:cNvSpPr/>
      </dsp:nvSpPr>
      <dsp:spPr>
        <a:xfrm rot="784513">
          <a:off x="1717526" y="1863317"/>
          <a:ext cx="260398" cy="417479"/>
        </a:xfrm>
        <a:prstGeom prst="rightArrow">
          <a:avLst>
            <a:gd name="adj1" fmla="val 60000"/>
            <a:gd name="adj2" fmla="val 50000"/>
          </a:avLst>
        </a:prstGeom>
        <a:gradFill rotWithShape="0">
          <a:gsLst>
            <a:gs pos="0">
              <a:schemeClr val="dk1">
                <a:tint val="60000"/>
                <a:hueOff val="0"/>
                <a:satOff val="0"/>
                <a:lumOff val="0"/>
                <a:alphaOff val="0"/>
                <a:satMod val="103000"/>
                <a:lumMod val="102000"/>
                <a:tint val="94000"/>
              </a:schemeClr>
            </a:gs>
            <a:gs pos="50000">
              <a:schemeClr val="dk1">
                <a:tint val="60000"/>
                <a:hueOff val="0"/>
                <a:satOff val="0"/>
                <a:lumOff val="0"/>
                <a:alphaOff val="0"/>
                <a:satMod val="110000"/>
                <a:lumMod val="100000"/>
                <a:shade val="100000"/>
              </a:schemeClr>
            </a:gs>
            <a:gs pos="100000">
              <a:schemeClr val="dk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rot="10800000">
        <a:off x="1718539" y="1937977"/>
        <a:ext cx="182279" cy="250487"/>
      </dsp:txXfrm>
    </dsp:sp>
    <dsp:sp modelId="{FE0E946C-FAB0-4E7C-888D-F09B767EC224}">
      <dsp:nvSpPr>
        <dsp:cNvPr id="0" name=""/>
        <dsp:cNvSpPr/>
      </dsp:nvSpPr>
      <dsp:spPr>
        <a:xfrm>
          <a:off x="409248" y="1190208"/>
          <a:ext cx="1227880" cy="1227880"/>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rgbClr val="002060"/>
              </a:solidFill>
              <a:latin typeface="Montserrat Alternates" panose="00000500000000000000" pitchFamily="2" charset="0"/>
            </a:rPr>
            <a:t>Natural Disasters</a:t>
          </a:r>
        </a:p>
      </dsp:txBody>
      <dsp:txXfrm>
        <a:off x="589067" y="1370027"/>
        <a:ext cx="868242" cy="86824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FAF2C-9203-4EC4-915A-C0906A2A9E82}" type="datetimeFigureOut">
              <a:rPr lang="en-GB" smtClean="0"/>
              <a:t>27/11/2024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E4A1E-C80F-438B-82F4-1F163255C9D3}" type="slidenum">
              <a:rPr lang="en-GB" smtClean="0"/>
              <a:t>‹#›</a:t>
            </a:fld>
            <a:endParaRPr lang="en-GB"/>
          </a:p>
        </p:txBody>
      </p:sp>
    </p:spTree>
    <p:extLst>
      <p:ext uri="{BB962C8B-B14F-4D97-AF65-F5344CB8AC3E}">
        <p14:creationId xmlns:p14="http://schemas.microsoft.com/office/powerpoint/2010/main" val="293511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amV_XKaiTK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76F915-B47D-44FB-AF1B-271D16333CB5}" type="slidenum">
              <a:rPr lang="en-GB" smtClean="0"/>
              <a:t>1</a:t>
            </a:fld>
            <a:endParaRPr lang="en-GB"/>
          </a:p>
        </p:txBody>
      </p:sp>
    </p:spTree>
    <p:extLst>
      <p:ext uri="{BB962C8B-B14F-4D97-AF65-F5344CB8AC3E}">
        <p14:creationId xmlns:p14="http://schemas.microsoft.com/office/powerpoint/2010/main" val="395391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76F915-B47D-44FB-AF1B-271D16333CB5}" type="slidenum">
              <a:rPr lang="en-GB" smtClean="0"/>
              <a:t>5</a:t>
            </a:fld>
            <a:endParaRPr lang="en-GB"/>
          </a:p>
        </p:txBody>
      </p:sp>
    </p:spTree>
    <p:extLst>
      <p:ext uri="{BB962C8B-B14F-4D97-AF65-F5344CB8AC3E}">
        <p14:creationId xmlns:p14="http://schemas.microsoft.com/office/powerpoint/2010/main" val="212207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https://www.youtube.com/watch?v=amV_XKaiTKE</a:t>
            </a:r>
            <a:endParaRPr lang="en-GB" sz="1200" kern="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BE76F915-B47D-44FB-AF1B-271D16333CB5}" type="slidenum">
              <a:rPr lang="en-GB" smtClean="0"/>
              <a:t>6</a:t>
            </a:fld>
            <a:endParaRPr lang="en-GB"/>
          </a:p>
        </p:txBody>
      </p:sp>
    </p:spTree>
    <p:extLst>
      <p:ext uri="{BB962C8B-B14F-4D97-AF65-F5344CB8AC3E}">
        <p14:creationId xmlns:p14="http://schemas.microsoft.com/office/powerpoint/2010/main" val="718020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76F915-B47D-44FB-AF1B-271D16333CB5}" type="slidenum">
              <a:rPr lang="en-GB" smtClean="0"/>
              <a:t>9</a:t>
            </a:fld>
            <a:endParaRPr lang="en-GB"/>
          </a:p>
        </p:txBody>
      </p:sp>
    </p:spTree>
    <p:extLst>
      <p:ext uri="{BB962C8B-B14F-4D97-AF65-F5344CB8AC3E}">
        <p14:creationId xmlns:p14="http://schemas.microsoft.com/office/powerpoint/2010/main" val="367521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E76F915-B47D-44FB-AF1B-271D16333CB5}" type="slidenum">
              <a:rPr lang="en-GB" smtClean="0"/>
              <a:t>15</a:t>
            </a:fld>
            <a:endParaRPr lang="en-GB"/>
          </a:p>
        </p:txBody>
      </p:sp>
    </p:spTree>
    <p:extLst>
      <p:ext uri="{BB962C8B-B14F-4D97-AF65-F5344CB8AC3E}">
        <p14:creationId xmlns:p14="http://schemas.microsoft.com/office/powerpoint/2010/main" val="679637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1F32-CB95-3115-D32A-3046B8F5E3E5}"/>
              </a:ext>
            </a:extLst>
          </p:cNvPr>
          <p:cNvSpPr>
            <a:spLocks noGrp="1"/>
          </p:cNvSpPr>
          <p:nvPr>
            <p:ph type="ctrTitle"/>
          </p:nvPr>
        </p:nvSpPr>
        <p:spPr>
          <a:xfrm>
            <a:off x="1524000" y="1122363"/>
            <a:ext cx="9144000" cy="2387600"/>
          </a:xfrm>
        </p:spPr>
        <p:txBody>
          <a:bodyPr anchor="b"/>
          <a:lstStyle>
            <a:lvl1pPr algn="ctr">
              <a:defRPr sz="6000" baseline="0">
                <a:latin typeface="Montserrat Alternates" panose="00000500000000000000" pitchFamily="2"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BD3EF7F0-7554-984D-E425-FBF27DBFD708}"/>
              </a:ext>
            </a:extLst>
          </p:cNvPr>
          <p:cNvSpPr>
            <a:spLocks noGrp="1"/>
          </p:cNvSpPr>
          <p:nvPr>
            <p:ph type="subTitle" idx="1"/>
          </p:nvPr>
        </p:nvSpPr>
        <p:spPr>
          <a:xfrm>
            <a:off x="1524000" y="3602038"/>
            <a:ext cx="9144000" cy="1655762"/>
          </a:xfrm>
        </p:spPr>
        <p:txBody>
          <a:bodyPr/>
          <a:lstStyle>
            <a:lvl1pPr marL="0" indent="0" algn="ctr">
              <a:buNone/>
              <a:defRPr sz="2400" baseline="0">
                <a:latin typeface="Montserrat Alternate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8" name="Picture 7" descr="A black background with a black square&#10;&#10;Description automatically generated with medium confidence">
            <a:extLst>
              <a:ext uri="{FF2B5EF4-FFF2-40B4-BE49-F238E27FC236}">
                <a16:creationId xmlns:a16="http://schemas.microsoft.com/office/drawing/2014/main" id="{93190535-E730-A038-B9A9-20F42E0064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CD338279-4B79-4B2C-43CE-EED0F9814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688997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B3905-DBD9-40CB-CC17-23676AE600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1446D3-EF50-D274-C033-85598FC125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D4837B-410F-82BB-B95F-DAC3B2C217F5}"/>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FAC7714C-74C6-3A99-98DA-B84D14A62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0518BC-5ED4-EB44-AE96-6A5E6C57D0BA}"/>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9E95ED54-96BA-8B59-3CD8-1CF64C5228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069B7F83-E0C9-3787-BD0B-46A4891151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3452318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2DE55-E73F-063D-129D-5DE99E5E2E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5A31C-8828-FA3C-976A-84F22F8CAE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8774C5-FDC5-FFAB-6BA0-3AA118B2FC6A}"/>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CB5A6E82-A739-3801-D635-9A8B9BC59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F25E4-6763-86BD-5308-032E489EAEA8}"/>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A3AE68CB-F4B6-0640-AD4F-799819B108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3FD61D44-ECC2-6097-7D5F-6EEA34016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233755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8441-CAF9-CF10-01E1-6D2ABAA61584}"/>
              </a:ext>
            </a:extLst>
          </p:cNvPr>
          <p:cNvSpPr>
            <a:spLocks noGrp="1"/>
          </p:cNvSpPr>
          <p:nvPr>
            <p:ph type="title"/>
          </p:nvPr>
        </p:nvSpPr>
        <p:spPr/>
        <p:txBody>
          <a:bodyPr/>
          <a:lstStyle>
            <a:lvl1pPr>
              <a:defRPr baseline="0">
                <a:latin typeface="Montserrat Alternates" panose="00000500000000000000" pitchFamily="2"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B9111B3E-2F01-85C6-DB33-DC43B40E77C4}"/>
              </a:ext>
            </a:extLst>
          </p:cNvPr>
          <p:cNvSpPr>
            <a:spLocks noGrp="1"/>
          </p:cNvSpPr>
          <p:nvPr>
            <p:ph idx="1"/>
          </p:nvPr>
        </p:nvSpPr>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5C87D51C-D797-3F39-AB0E-9459616A5E4B}"/>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DAEF7875-5454-378F-D627-A450BC538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490E6A-FA09-5D4F-6B21-9447C42A4908}"/>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C0CC0CDF-8FBD-A964-C033-6C2EEFC18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DF5CAD91-D7B4-FD2F-987F-34C1AEE5C0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373438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9FAB-9DDC-7D0B-0F20-631FF5748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84CA4E-CE32-8ABE-95E6-B7C6423E51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B23E7A-086E-87DC-9083-F309472CC17A}"/>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D6F8AE37-EE85-1A1C-6173-EB40E3CCE6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B8972-48E5-9E4B-585B-7A1CEB442310}"/>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0B52F170-14BB-EA33-84C0-CA7405CF3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C6CAF2B7-FF67-C3FD-EEE2-FC8B4E0E4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323788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6E786-9190-A232-EC22-52CD80B5C3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79A656-085A-D4AA-7800-063016EB2E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415614-A4BA-FC2F-54EE-77FF66DE5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548556-12F8-D776-105E-84D019883313}"/>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6" name="Footer Placeholder 5">
            <a:extLst>
              <a:ext uri="{FF2B5EF4-FFF2-40B4-BE49-F238E27FC236}">
                <a16:creationId xmlns:a16="http://schemas.microsoft.com/office/drawing/2014/main" id="{77C7B534-44A2-8969-DF6C-00510F63F2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1A0319-E005-E2FA-AE89-E88A0CED9BDF}"/>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8" name="Picture 7" descr="A black background with a black square&#10;&#10;Description automatically generated with medium confidence">
            <a:extLst>
              <a:ext uri="{FF2B5EF4-FFF2-40B4-BE49-F238E27FC236}">
                <a16:creationId xmlns:a16="http://schemas.microsoft.com/office/drawing/2014/main" id="{18E99212-0ED0-C8A4-DBC0-255D1C7BD5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B6B9BAD6-932C-62F1-77B3-F4D758BC09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50405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2B-D353-108C-95DC-C088D2FC53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2BA469-FCAB-DBC9-A4D8-A423FCF9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AB51E-2CC8-39EB-6861-3270F89AF0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06BB54-95F6-5A87-E832-C09D9CB7F9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8D8AB-756F-81A9-5F86-9E769051D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1CEA0D-63FC-01FB-7540-5716CCBABA67}"/>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8" name="Footer Placeholder 7">
            <a:extLst>
              <a:ext uri="{FF2B5EF4-FFF2-40B4-BE49-F238E27FC236}">
                <a16:creationId xmlns:a16="http://schemas.microsoft.com/office/drawing/2014/main" id="{86D77A10-D62E-55A1-BEDA-AE2E1CD07D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8C462D-F0D0-CEAE-7FE6-741656C45C63}"/>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09FC83BA-D29E-5081-B235-B189F6ECE5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0A8D6307-E640-8222-F265-276CFA2234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208013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9C58-E42E-520E-AC24-D751272E24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315C40-7550-1307-698F-FFC08178F1AF}"/>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4" name="Footer Placeholder 3">
            <a:extLst>
              <a:ext uri="{FF2B5EF4-FFF2-40B4-BE49-F238E27FC236}">
                <a16:creationId xmlns:a16="http://schemas.microsoft.com/office/drawing/2014/main" id="{F28D4C92-D5A6-F95B-F4E5-E54FCD7671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4B03C0E-3753-6FE4-36B1-AAA82B8F3B7B}"/>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A2A575D-C7FE-DD88-0D1F-FF8DC35744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8B7F3355-3F1C-4FC6-768E-2BD3E13261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34773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F4B8FC-DD56-01D4-6CB1-D03A076DF24F}"/>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3" name="Footer Placeholder 2">
            <a:extLst>
              <a:ext uri="{FF2B5EF4-FFF2-40B4-BE49-F238E27FC236}">
                <a16:creationId xmlns:a16="http://schemas.microsoft.com/office/drawing/2014/main" id="{0A21BED5-0B2A-80E2-227B-A3A6132F28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09ED96-4D49-580A-19B5-042822667007}"/>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C5B2A4B-417D-633C-7752-D7C8981581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D9DEA6D5-86E2-4B49-8D22-D02B5C149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00854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76E1-2A30-775A-D32B-D40ABE898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07B757-7455-E7A8-E3BC-737CBD7859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7ECB65-A97D-7E0B-C3F0-4E20906A7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27EBE-4DB7-6EBF-207F-C2409B48B959}"/>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6" name="Footer Placeholder 5">
            <a:extLst>
              <a:ext uri="{FF2B5EF4-FFF2-40B4-BE49-F238E27FC236}">
                <a16:creationId xmlns:a16="http://schemas.microsoft.com/office/drawing/2014/main" id="{94C62182-EF84-DE18-9476-463D79350D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E26C8C-DEDF-E3B1-3C7F-2BCCEBB7C1F4}"/>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8" name="Picture 7" descr="A black background with a black square&#10;&#10;Description automatically generated with medium confidence">
            <a:extLst>
              <a:ext uri="{FF2B5EF4-FFF2-40B4-BE49-F238E27FC236}">
                <a16:creationId xmlns:a16="http://schemas.microsoft.com/office/drawing/2014/main" id="{D2ACFF4D-4E9C-330B-2A4D-C8B455797B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46A1354-EFA1-1EFD-B517-76C79B1D79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F7FDC007-5A60-BD81-0B2E-BBBFF35D3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5013956"/>
            <a:ext cx="12192000" cy="1996444"/>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9D05AF36-EEC4-1784-063F-E11392C92C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 y="163527"/>
            <a:ext cx="12192000" cy="1987300"/>
          </a:xfrm>
          <a:prstGeom prst="rect">
            <a:avLst/>
          </a:prstGeom>
        </p:spPr>
      </p:pic>
    </p:spTree>
    <p:extLst>
      <p:ext uri="{BB962C8B-B14F-4D97-AF65-F5344CB8AC3E}">
        <p14:creationId xmlns:p14="http://schemas.microsoft.com/office/powerpoint/2010/main" val="272576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F13A-668A-2E0F-EB59-68A4B91EE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BC0DE1-A42F-B509-659B-F02FE073BA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8682582-0A5E-849E-F4A7-3AA1C3DE5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08DB2-2BA7-299F-D9B8-813DB325C0CD}"/>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6" name="Footer Placeholder 5">
            <a:extLst>
              <a:ext uri="{FF2B5EF4-FFF2-40B4-BE49-F238E27FC236}">
                <a16:creationId xmlns:a16="http://schemas.microsoft.com/office/drawing/2014/main" id="{07AB5A5A-5CBD-4D67-50FC-C0869C571A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8E97C9-3690-96AC-ECC6-777A041BB1EC}"/>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8" name="Picture 7" descr="A black background with a black square&#10;&#10;Description automatically generated with medium confidence">
            <a:extLst>
              <a:ext uri="{FF2B5EF4-FFF2-40B4-BE49-F238E27FC236}">
                <a16:creationId xmlns:a16="http://schemas.microsoft.com/office/drawing/2014/main" id="{5E4DED9F-7580-DE58-9BAE-266E4120F8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FE562B0C-1525-1161-4A29-19CFDC605E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06539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51ADE0-F7AF-68F8-C4DC-042DD0A32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7C461E-1525-7C92-1C2E-49140E48CF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C1B7BB-9E92-A815-C4DD-324C9D2460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381C547A-4C6B-4E35-3CA9-AE2E26B7FE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F87551C-AD6D-50A2-DD62-D4AAB3EB75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EE15799C-D81F-77C5-DD49-B349405C089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8A2E28E9-8514-A0A9-A23B-AD4A0DF44C9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610155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YCFwExfprkQ?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amV_XKaiTKE?feature=oembed"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41B4-0250-ED3A-3A70-B67B017EE06F}"/>
              </a:ext>
            </a:extLst>
          </p:cNvPr>
          <p:cNvSpPr>
            <a:spLocks noGrp="1"/>
          </p:cNvSpPr>
          <p:nvPr>
            <p:ph type="title"/>
          </p:nvPr>
        </p:nvSpPr>
        <p:spPr/>
        <p:txBody>
          <a:bodyPr/>
          <a:lstStyle/>
          <a:p>
            <a:r>
              <a:rPr lang="en-GB" sz="4000" dirty="0">
                <a:solidFill>
                  <a:srgbClr val="002060"/>
                </a:solidFill>
                <a:latin typeface="Montserrat Alternates" panose="00000500000000000000" pitchFamily="2" charset="0"/>
              </a:rPr>
              <a:t>The British Empire: Think | Pair | Share</a:t>
            </a:r>
          </a:p>
        </p:txBody>
      </p:sp>
      <p:sp>
        <p:nvSpPr>
          <p:cNvPr id="3" name="Content Placeholder 2">
            <a:extLst>
              <a:ext uri="{FF2B5EF4-FFF2-40B4-BE49-F238E27FC236}">
                <a16:creationId xmlns:a16="http://schemas.microsoft.com/office/drawing/2014/main" id="{63FC8AF5-89E5-CBAA-870F-C29C643B4646}"/>
              </a:ext>
            </a:extLst>
          </p:cNvPr>
          <p:cNvSpPr>
            <a:spLocks noGrp="1"/>
          </p:cNvSpPr>
          <p:nvPr>
            <p:ph idx="1"/>
          </p:nvPr>
        </p:nvSpPr>
        <p:spPr>
          <a:xfrm>
            <a:off x="838199" y="1424259"/>
            <a:ext cx="6369089" cy="5433741"/>
          </a:xfrm>
        </p:spPr>
        <p:txBody>
          <a:bodyPr>
            <a:normAutofit/>
          </a:bodyPr>
          <a:lstStyle/>
          <a:p>
            <a:r>
              <a:rPr lang="en-GB" sz="1800" dirty="0">
                <a:solidFill>
                  <a:schemeClr val="bg1"/>
                </a:solidFill>
                <a:latin typeface="Montserrat Alternates" panose="00000500000000000000" pitchFamily="2" charset="0"/>
              </a:rPr>
              <a:t>What can you infer from this song about British attitudes to its empire?</a:t>
            </a: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a:p>
            <a:r>
              <a:rPr lang="en-GB" sz="1800" dirty="0">
                <a:solidFill>
                  <a:schemeClr val="bg1"/>
                </a:solidFill>
                <a:latin typeface="Montserrat Alternates" panose="00000500000000000000" pitchFamily="2" charset="0"/>
              </a:rPr>
              <a:t>Does it surprise you that Churchill sung this song whilst he was on military duty in India in 1896?</a:t>
            </a:r>
          </a:p>
          <a:p>
            <a:endParaRPr lang="en-GB" sz="1800" dirty="0">
              <a:solidFill>
                <a:schemeClr val="bg1"/>
              </a:solidFill>
              <a:latin typeface="Montserrat Alternates" panose="00000500000000000000" pitchFamily="2" charset="0"/>
            </a:endParaRPr>
          </a:p>
          <a:p>
            <a:endParaRPr lang="en-GB" sz="1800" dirty="0">
              <a:solidFill>
                <a:schemeClr val="bg1"/>
              </a:solidFill>
              <a:latin typeface="Montserrat Alternates" panose="00000500000000000000" pitchFamily="2" charset="0"/>
            </a:endParaRPr>
          </a:p>
        </p:txBody>
      </p:sp>
      <p:sp>
        <p:nvSpPr>
          <p:cNvPr id="5" name="TextBox 4">
            <a:extLst>
              <a:ext uri="{FF2B5EF4-FFF2-40B4-BE49-F238E27FC236}">
                <a16:creationId xmlns:a16="http://schemas.microsoft.com/office/drawing/2014/main" id="{473DB829-B650-8386-DAA3-B6B8F112C0DD}"/>
              </a:ext>
            </a:extLst>
          </p:cNvPr>
          <p:cNvSpPr txBox="1"/>
          <p:nvPr/>
        </p:nvSpPr>
        <p:spPr>
          <a:xfrm>
            <a:off x="1140395" y="2168151"/>
            <a:ext cx="5764696" cy="320087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endParaRPr lang="en-GB" sz="1000" i="1" dirty="0">
              <a:solidFill>
                <a:srgbClr val="002060"/>
              </a:solidFill>
              <a:latin typeface="Montserrat Alternates" panose="00000500000000000000" pitchFamily="2" charset="0"/>
            </a:endParaRPr>
          </a:p>
          <a:p>
            <a:pPr marL="0" indent="0" algn="ctr">
              <a:buNone/>
            </a:pPr>
            <a:r>
              <a:rPr lang="en-GB" sz="2000" i="1" dirty="0">
                <a:solidFill>
                  <a:srgbClr val="002060"/>
                </a:solidFill>
                <a:latin typeface="Montserrat Alternates" panose="00000500000000000000" pitchFamily="2" charset="0"/>
              </a:rPr>
              <a:t>Great White Mother,</a:t>
            </a:r>
          </a:p>
          <a:p>
            <a:pPr marL="0" indent="0" algn="ctr">
              <a:buNone/>
            </a:pPr>
            <a:r>
              <a:rPr lang="en-GB" sz="2000" i="1" dirty="0">
                <a:solidFill>
                  <a:srgbClr val="002060"/>
                </a:solidFill>
                <a:latin typeface="Montserrat Alternates" panose="00000500000000000000" pitchFamily="2" charset="0"/>
              </a:rPr>
              <a:t>far across the sea,</a:t>
            </a:r>
          </a:p>
          <a:p>
            <a:pPr marL="0" indent="0" algn="ctr">
              <a:buNone/>
            </a:pPr>
            <a:r>
              <a:rPr lang="en-GB" sz="2000" i="1" dirty="0">
                <a:solidFill>
                  <a:srgbClr val="002060"/>
                </a:solidFill>
                <a:latin typeface="Montserrat Alternates" panose="00000500000000000000" pitchFamily="2" charset="0"/>
              </a:rPr>
              <a:t>Ruler of the empire,</a:t>
            </a:r>
          </a:p>
          <a:p>
            <a:pPr marL="0" indent="0" algn="ctr">
              <a:buNone/>
            </a:pPr>
            <a:r>
              <a:rPr lang="en-GB" sz="2000" i="1" dirty="0">
                <a:solidFill>
                  <a:srgbClr val="002060"/>
                </a:solidFill>
                <a:latin typeface="Montserrat Alternates" panose="00000500000000000000" pitchFamily="2" charset="0"/>
              </a:rPr>
              <a:t>may ever she be,</a:t>
            </a:r>
          </a:p>
          <a:p>
            <a:pPr marL="0" indent="0" algn="ctr">
              <a:buNone/>
            </a:pPr>
            <a:r>
              <a:rPr lang="en-GB" sz="2000" i="1" dirty="0">
                <a:solidFill>
                  <a:srgbClr val="002060"/>
                </a:solidFill>
                <a:latin typeface="Montserrat Alternates" panose="00000500000000000000" pitchFamily="2" charset="0"/>
              </a:rPr>
              <a:t>Long may she reign,</a:t>
            </a:r>
          </a:p>
          <a:p>
            <a:pPr marL="0" indent="0" algn="ctr">
              <a:buNone/>
            </a:pPr>
            <a:r>
              <a:rPr lang="en-GB" sz="2000" i="1" dirty="0">
                <a:solidFill>
                  <a:srgbClr val="002060"/>
                </a:solidFill>
                <a:latin typeface="Montserrat Alternates" panose="00000500000000000000" pitchFamily="2" charset="0"/>
              </a:rPr>
              <a:t>glorious and free</a:t>
            </a:r>
          </a:p>
          <a:p>
            <a:pPr marL="0" indent="0" algn="ctr">
              <a:buNone/>
            </a:pPr>
            <a:r>
              <a:rPr lang="en-GB" sz="2000" i="1" dirty="0">
                <a:solidFill>
                  <a:srgbClr val="002060"/>
                </a:solidFill>
                <a:latin typeface="Montserrat Alternates" panose="00000500000000000000" pitchFamily="2" charset="0"/>
              </a:rPr>
              <a:t>In the Great White </a:t>
            </a:r>
          </a:p>
          <a:p>
            <a:pPr marL="0" indent="0" algn="ctr">
              <a:buNone/>
            </a:pPr>
            <a:r>
              <a:rPr lang="en-GB" sz="2000" i="1" dirty="0">
                <a:solidFill>
                  <a:srgbClr val="002060"/>
                </a:solidFill>
                <a:latin typeface="Montserrat Alternates" panose="00000500000000000000" pitchFamily="2" charset="0"/>
              </a:rPr>
              <a:t>Motherland</a:t>
            </a:r>
          </a:p>
          <a:p>
            <a:pPr marL="0" indent="0" algn="ctr">
              <a:buNone/>
            </a:pPr>
            <a:endParaRPr lang="en-GB" sz="1200" dirty="0">
              <a:solidFill>
                <a:srgbClr val="002060"/>
              </a:solidFill>
              <a:latin typeface="Montserrat Alternates" panose="00000500000000000000" pitchFamily="2" charset="0"/>
            </a:endParaRPr>
          </a:p>
          <a:p>
            <a:pPr marL="0" indent="0" algn="ctr">
              <a:buNone/>
            </a:pPr>
            <a:r>
              <a:rPr lang="en-GB" sz="2000" dirty="0">
                <a:solidFill>
                  <a:srgbClr val="002060"/>
                </a:solidFill>
                <a:latin typeface="Montserrat Alternates" panose="00000500000000000000" pitchFamily="2" charset="0"/>
              </a:rPr>
              <a:t>Military officer’s song, late 19</a:t>
            </a:r>
            <a:r>
              <a:rPr lang="en-GB" sz="2000" baseline="30000" dirty="0">
                <a:solidFill>
                  <a:srgbClr val="002060"/>
                </a:solidFill>
                <a:latin typeface="Montserrat Alternates" panose="00000500000000000000" pitchFamily="2" charset="0"/>
              </a:rPr>
              <a:t>th</a:t>
            </a:r>
            <a:r>
              <a:rPr lang="en-GB" sz="2000" dirty="0">
                <a:solidFill>
                  <a:srgbClr val="002060"/>
                </a:solidFill>
                <a:latin typeface="Montserrat Alternates" panose="00000500000000000000" pitchFamily="2" charset="0"/>
              </a:rPr>
              <a:t> century.</a:t>
            </a:r>
          </a:p>
        </p:txBody>
      </p:sp>
      <p:pic>
        <p:nvPicPr>
          <p:cNvPr id="6" name="Picture 5" descr="A person in a military uniform&#10;&#10;Description automatically generated">
            <a:extLst>
              <a:ext uri="{FF2B5EF4-FFF2-40B4-BE49-F238E27FC236}">
                <a16:creationId xmlns:a16="http://schemas.microsoft.com/office/drawing/2014/main" id="{B1053134-2A09-757E-6696-0A2390CD9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598" y="1590242"/>
            <a:ext cx="3612637" cy="4742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red and blue text on a black background&#10;&#10;Description automatically generated">
            <a:extLst>
              <a:ext uri="{FF2B5EF4-FFF2-40B4-BE49-F238E27FC236}">
                <a16:creationId xmlns:a16="http://schemas.microsoft.com/office/drawing/2014/main" id="{65790421-D9F7-D0FC-4D6B-F4154F068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105628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CD70882-B6C4-BB4A-06BB-C5EB975C2E38}"/>
              </a:ext>
            </a:extLst>
          </p:cNvPr>
          <p:cNvGraphicFramePr>
            <a:graphicFrameLocks noGrp="1"/>
          </p:cNvGraphicFramePr>
          <p:nvPr>
            <p:ph idx="1"/>
            <p:extLst>
              <p:ext uri="{D42A27DB-BD31-4B8C-83A1-F6EECF244321}">
                <p14:modId xmlns:p14="http://schemas.microsoft.com/office/powerpoint/2010/main" val="653543059"/>
              </p:ext>
            </p:extLst>
          </p:nvPr>
        </p:nvGraphicFramePr>
        <p:xfrm>
          <a:off x="425302" y="643029"/>
          <a:ext cx="11339623" cy="5800299"/>
        </p:xfrm>
        <a:graphic>
          <a:graphicData uri="http://schemas.openxmlformats.org/drawingml/2006/table">
            <a:tbl>
              <a:tblPr firstRow="1" bandRow="1">
                <a:tableStyleId>{5940675A-B579-460E-94D1-54222C63F5DA}</a:tableStyleId>
              </a:tblPr>
              <a:tblGrid>
                <a:gridCol w="2267924">
                  <a:extLst>
                    <a:ext uri="{9D8B030D-6E8A-4147-A177-3AD203B41FA5}">
                      <a16:colId xmlns:a16="http://schemas.microsoft.com/office/drawing/2014/main" val="1115748936"/>
                    </a:ext>
                  </a:extLst>
                </a:gridCol>
                <a:gridCol w="951352">
                  <a:extLst>
                    <a:ext uri="{9D8B030D-6E8A-4147-A177-3AD203B41FA5}">
                      <a16:colId xmlns:a16="http://schemas.microsoft.com/office/drawing/2014/main" val="2368151210"/>
                    </a:ext>
                  </a:extLst>
                </a:gridCol>
                <a:gridCol w="3523477">
                  <a:extLst>
                    <a:ext uri="{9D8B030D-6E8A-4147-A177-3AD203B41FA5}">
                      <a16:colId xmlns:a16="http://schemas.microsoft.com/office/drawing/2014/main" val="414095596"/>
                    </a:ext>
                  </a:extLst>
                </a:gridCol>
                <a:gridCol w="3608887">
                  <a:extLst>
                    <a:ext uri="{9D8B030D-6E8A-4147-A177-3AD203B41FA5}">
                      <a16:colId xmlns:a16="http://schemas.microsoft.com/office/drawing/2014/main" val="2096428197"/>
                    </a:ext>
                  </a:extLst>
                </a:gridCol>
                <a:gridCol w="987983">
                  <a:extLst>
                    <a:ext uri="{9D8B030D-6E8A-4147-A177-3AD203B41FA5}">
                      <a16:colId xmlns:a16="http://schemas.microsoft.com/office/drawing/2014/main" val="576856185"/>
                    </a:ext>
                  </a:extLst>
                </a:gridCol>
              </a:tblGrid>
              <a:tr h="804600">
                <a:tc>
                  <a:txBody>
                    <a:bodyPr/>
                    <a:lstStyle/>
                    <a:p>
                      <a:r>
                        <a:rPr lang="en-GB" sz="1600" dirty="0">
                          <a:solidFill>
                            <a:srgbClr val="002060"/>
                          </a:solidFill>
                          <a:latin typeface="Montserrat Alternates" panose="00000500000000000000" pitchFamily="2" charset="0"/>
                        </a:rPr>
                        <a:t>Event</a:t>
                      </a:r>
                    </a:p>
                  </a:txBody>
                  <a:tcPr/>
                </a:tc>
                <a:tc>
                  <a:txBody>
                    <a:bodyPr/>
                    <a:lstStyle/>
                    <a:p>
                      <a:r>
                        <a:rPr lang="en-GB" sz="1600" dirty="0">
                          <a:solidFill>
                            <a:srgbClr val="002060"/>
                          </a:solidFill>
                          <a:latin typeface="Montserrat Alternates" panose="00000500000000000000" pitchFamily="2" charset="0"/>
                        </a:rPr>
                        <a:t>When?</a:t>
                      </a:r>
                    </a:p>
                  </a:txBody>
                  <a:tcPr/>
                </a:tc>
                <a:tc>
                  <a:txBody>
                    <a:bodyPr/>
                    <a:lstStyle/>
                    <a:p>
                      <a:r>
                        <a:rPr lang="en-GB" sz="1600" dirty="0">
                          <a:solidFill>
                            <a:srgbClr val="002060"/>
                          </a:solidFill>
                          <a:latin typeface="Montserrat Alternates" panose="00000500000000000000" pitchFamily="2" charset="0"/>
                        </a:rPr>
                        <a:t>What happened?</a:t>
                      </a:r>
                    </a:p>
                  </a:txBody>
                  <a:tcPr/>
                </a:tc>
                <a:tc>
                  <a:txBody>
                    <a:bodyPr/>
                    <a:lstStyle/>
                    <a:p>
                      <a:r>
                        <a:rPr lang="en-GB" sz="1600" dirty="0">
                          <a:solidFill>
                            <a:srgbClr val="002060"/>
                          </a:solidFill>
                          <a:latin typeface="Montserrat Alternates" panose="00000500000000000000" pitchFamily="2" charset="0"/>
                        </a:rPr>
                        <a:t>How did it help to cause the famine?</a:t>
                      </a:r>
                    </a:p>
                    <a:p>
                      <a:endParaRPr lang="en-GB" sz="1600" dirty="0">
                        <a:solidFill>
                          <a:srgbClr val="002060"/>
                        </a:solidFill>
                        <a:latin typeface="Montserrat Alternates" panose="00000500000000000000" pitchFamily="2" charset="0"/>
                      </a:endParaRPr>
                    </a:p>
                  </a:txBody>
                  <a:tcPr/>
                </a:tc>
                <a:tc>
                  <a:txBody>
                    <a:bodyPr/>
                    <a:lstStyle/>
                    <a:p>
                      <a:r>
                        <a:rPr lang="en-GB" sz="1600" dirty="0">
                          <a:solidFill>
                            <a:srgbClr val="002060"/>
                          </a:solidFill>
                          <a:latin typeface="Montserrat Alternates" panose="00000500000000000000" pitchFamily="2" charset="0"/>
                        </a:rPr>
                        <a:t>Rating</a:t>
                      </a:r>
                    </a:p>
                    <a:p>
                      <a:r>
                        <a:rPr lang="en-GB" sz="1600" dirty="0">
                          <a:solidFill>
                            <a:srgbClr val="002060"/>
                          </a:solidFill>
                          <a:latin typeface="Montserrat Alternates" panose="00000500000000000000" pitchFamily="2" charset="0"/>
                        </a:rPr>
                        <a:t>1 - 5</a:t>
                      </a:r>
                    </a:p>
                  </a:txBody>
                  <a:tcPr/>
                </a:tc>
                <a:extLst>
                  <a:ext uri="{0D108BD9-81ED-4DB2-BD59-A6C34878D82A}">
                    <a16:rowId xmlns:a16="http://schemas.microsoft.com/office/drawing/2014/main" val="3973181487"/>
                  </a:ext>
                </a:extLst>
              </a:tr>
              <a:tr h="968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002060"/>
                          </a:solidFill>
                          <a:latin typeface="Montserrat Alternates" panose="00000500000000000000" pitchFamily="2" charset="0"/>
                        </a:rPr>
                        <a:t>Japanese invasion of Burma</a:t>
                      </a:r>
                    </a:p>
                    <a:p>
                      <a:endParaRPr lang="en-GB" sz="1600" dirty="0">
                        <a:solidFill>
                          <a:srgbClr val="002060"/>
                        </a:solidFill>
                        <a:latin typeface="Montserrat Alternates" panose="00000500000000000000" pitchFamily="2" charset="0"/>
                      </a:endParaRPr>
                    </a:p>
                  </a:txBody>
                  <a:tcPr/>
                </a:tc>
                <a:tc>
                  <a:txBody>
                    <a:bodyPr/>
                    <a:lstStyle/>
                    <a:p>
                      <a:endParaRPr lang="en-GB" sz="1600" dirty="0">
                        <a:solidFill>
                          <a:srgbClr val="002060"/>
                        </a:solidFill>
                        <a:latin typeface="Montserrat Alternates" panose="00000500000000000000" pitchFamily="2" charset="0"/>
                      </a:endParaRPr>
                    </a:p>
                  </a:txBody>
                  <a:tcPr/>
                </a:tc>
                <a:tc>
                  <a:txBody>
                    <a:bodyPr/>
                    <a:lstStyle/>
                    <a:p>
                      <a:endParaRPr lang="en-GB" sz="1600" dirty="0">
                        <a:solidFill>
                          <a:srgbClr val="002060"/>
                        </a:solidFill>
                        <a:latin typeface="Montserrat Alternates" panose="00000500000000000000" pitchFamily="2" charset="0"/>
                      </a:endParaRPr>
                    </a:p>
                  </a:txBody>
                  <a:tcPr/>
                </a:tc>
                <a:tc>
                  <a:txBody>
                    <a:bodyPr/>
                    <a:lstStyle/>
                    <a:p>
                      <a:endParaRPr lang="en-GB" sz="1600">
                        <a:solidFill>
                          <a:srgbClr val="002060"/>
                        </a:solidFill>
                        <a:latin typeface="Montserrat Alternates" panose="00000500000000000000" pitchFamily="2" charset="0"/>
                      </a:endParaRPr>
                    </a:p>
                  </a:txBody>
                  <a:tcPr/>
                </a:tc>
                <a:tc>
                  <a:txBody>
                    <a:bodyPr/>
                    <a:lstStyle/>
                    <a:p>
                      <a:endParaRPr lang="en-GB" sz="1600">
                        <a:solidFill>
                          <a:srgbClr val="002060"/>
                        </a:solidFill>
                        <a:latin typeface="Montserrat Alternates" panose="00000500000000000000" pitchFamily="2" charset="0"/>
                      </a:endParaRPr>
                    </a:p>
                  </a:txBody>
                  <a:tcPr/>
                </a:tc>
                <a:extLst>
                  <a:ext uri="{0D108BD9-81ED-4DB2-BD59-A6C34878D82A}">
                    <a16:rowId xmlns:a16="http://schemas.microsoft.com/office/drawing/2014/main" val="2645292881"/>
                  </a:ext>
                </a:extLst>
              </a:tr>
              <a:tr h="968121">
                <a:tc>
                  <a:txBody>
                    <a:bodyPr/>
                    <a:lstStyle/>
                    <a:p>
                      <a:r>
                        <a:rPr lang="en-GB" sz="1600" dirty="0">
                          <a:solidFill>
                            <a:srgbClr val="002060"/>
                          </a:solidFill>
                          <a:latin typeface="Montserrat Alternates" panose="00000500000000000000" pitchFamily="2" charset="0"/>
                        </a:rPr>
                        <a:t>Internal Trade Barriers</a:t>
                      </a:r>
                    </a:p>
                  </a:txBody>
                  <a:tcPr/>
                </a:tc>
                <a:tc>
                  <a:txBody>
                    <a:bodyPr/>
                    <a:lstStyle/>
                    <a:p>
                      <a:endParaRPr lang="en-GB" sz="1600">
                        <a:solidFill>
                          <a:srgbClr val="002060"/>
                        </a:solidFill>
                        <a:latin typeface="Montserrat Alternates" panose="00000500000000000000" pitchFamily="2" charset="0"/>
                      </a:endParaRPr>
                    </a:p>
                  </a:txBody>
                  <a:tcPr/>
                </a:tc>
                <a:tc>
                  <a:txBody>
                    <a:bodyPr/>
                    <a:lstStyle/>
                    <a:p>
                      <a:endParaRPr lang="en-GB" sz="1600" dirty="0">
                        <a:solidFill>
                          <a:srgbClr val="002060"/>
                        </a:solidFill>
                        <a:latin typeface="Montserrat Alternates" panose="00000500000000000000" pitchFamily="2" charset="0"/>
                      </a:endParaRPr>
                    </a:p>
                  </a:txBody>
                  <a:tcPr/>
                </a:tc>
                <a:tc>
                  <a:txBody>
                    <a:bodyPr/>
                    <a:lstStyle/>
                    <a:p>
                      <a:endParaRPr lang="en-GB" sz="1600">
                        <a:solidFill>
                          <a:srgbClr val="002060"/>
                        </a:solidFill>
                        <a:latin typeface="Montserrat Alternates" panose="00000500000000000000" pitchFamily="2" charset="0"/>
                      </a:endParaRPr>
                    </a:p>
                  </a:txBody>
                  <a:tcPr/>
                </a:tc>
                <a:tc>
                  <a:txBody>
                    <a:bodyPr/>
                    <a:lstStyle/>
                    <a:p>
                      <a:endParaRPr lang="en-GB" sz="1600">
                        <a:solidFill>
                          <a:srgbClr val="002060"/>
                        </a:solidFill>
                        <a:latin typeface="Montserrat Alternates" panose="00000500000000000000" pitchFamily="2" charset="0"/>
                      </a:endParaRPr>
                    </a:p>
                  </a:txBody>
                  <a:tcPr/>
                </a:tc>
                <a:extLst>
                  <a:ext uri="{0D108BD9-81ED-4DB2-BD59-A6C34878D82A}">
                    <a16:rowId xmlns:a16="http://schemas.microsoft.com/office/drawing/2014/main" val="2588889584"/>
                  </a:ext>
                </a:extLst>
              </a:tr>
              <a:tr h="968121">
                <a:tc>
                  <a:txBody>
                    <a:bodyPr/>
                    <a:lstStyle/>
                    <a:p>
                      <a:r>
                        <a:rPr lang="en-GB" sz="1600" dirty="0">
                          <a:solidFill>
                            <a:srgbClr val="002060"/>
                          </a:solidFill>
                          <a:latin typeface="Montserrat Alternates" panose="00000500000000000000" pitchFamily="2" charset="0"/>
                        </a:rPr>
                        <a:t>Denial Policies</a:t>
                      </a:r>
                    </a:p>
                  </a:txBody>
                  <a:tcPr/>
                </a:tc>
                <a:tc>
                  <a:txBody>
                    <a:bodyPr/>
                    <a:lstStyle/>
                    <a:p>
                      <a:endParaRPr lang="en-GB" sz="1600">
                        <a:solidFill>
                          <a:srgbClr val="002060"/>
                        </a:solidFill>
                        <a:latin typeface="Montserrat Alternates" panose="00000500000000000000" pitchFamily="2" charset="0"/>
                      </a:endParaRPr>
                    </a:p>
                  </a:txBody>
                  <a:tcPr/>
                </a:tc>
                <a:tc>
                  <a:txBody>
                    <a:bodyPr/>
                    <a:lstStyle/>
                    <a:p>
                      <a:endParaRPr lang="en-GB" sz="1600" dirty="0">
                        <a:solidFill>
                          <a:srgbClr val="002060"/>
                        </a:solidFill>
                        <a:latin typeface="Montserrat Alternates" panose="00000500000000000000" pitchFamily="2" charset="0"/>
                      </a:endParaRPr>
                    </a:p>
                  </a:txBody>
                  <a:tcPr/>
                </a:tc>
                <a:tc>
                  <a:txBody>
                    <a:bodyPr/>
                    <a:lstStyle/>
                    <a:p>
                      <a:endParaRPr lang="en-GB" sz="1600" dirty="0">
                        <a:solidFill>
                          <a:srgbClr val="002060"/>
                        </a:solidFill>
                        <a:latin typeface="Montserrat Alternates" panose="00000500000000000000" pitchFamily="2" charset="0"/>
                      </a:endParaRPr>
                    </a:p>
                  </a:txBody>
                  <a:tcPr/>
                </a:tc>
                <a:tc>
                  <a:txBody>
                    <a:bodyPr/>
                    <a:lstStyle/>
                    <a:p>
                      <a:endParaRPr lang="en-GB" sz="1600">
                        <a:solidFill>
                          <a:srgbClr val="002060"/>
                        </a:solidFill>
                        <a:latin typeface="Montserrat Alternates" panose="00000500000000000000" pitchFamily="2" charset="0"/>
                      </a:endParaRPr>
                    </a:p>
                  </a:txBody>
                  <a:tcPr/>
                </a:tc>
                <a:extLst>
                  <a:ext uri="{0D108BD9-81ED-4DB2-BD59-A6C34878D82A}">
                    <a16:rowId xmlns:a16="http://schemas.microsoft.com/office/drawing/2014/main" val="1008207284"/>
                  </a:ext>
                </a:extLst>
              </a:tr>
              <a:tr h="1123215">
                <a:tc>
                  <a:txBody>
                    <a:bodyPr/>
                    <a:lstStyle/>
                    <a:p>
                      <a:r>
                        <a:rPr lang="en-GB" sz="1600" dirty="0">
                          <a:solidFill>
                            <a:srgbClr val="002060"/>
                          </a:solidFill>
                          <a:latin typeface="Montserrat Alternates" panose="00000500000000000000" pitchFamily="2" charset="0"/>
                        </a:rPr>
                        <a:t>Natural Disasters</a:t>
                      </a:r>
                    </a:p>
                  </a:txBody>
                  <a:tcPr/>
                </a:tc>
                <a:tc>
                  <a:txBody>
                    <a:bodyPr/>
                    <a:lstStyle/>
                    <a:p>
                      <a:endParaRPr lang="en-GB" sz="1600">
                        <a:solidFill>
                          <a:srgbClr val="002060"/>
                        </a:solidFill>
                        <a:latin typeface="Montserrat Alternates" panose="00000500000000000000" pitchFamily="2" charset="0"/>
                      </a:endParaRPr>
                    </a:p>
                  </a:txBody>
                  <a:tcPr/>
                </a:tc>
                <a:tc>
                  <a:txBody>
                    <a:bodyPr/>
                    <a:lstStyle/>
                    <a:p>
                      <a:endParaRPr lang="en-GB" sz="1600">
                        <a:solidFill>
                          <a:srgbClr val="002060"/>
                        </a:solidFill>
                        <a:latin typeface="Montserrat Alternates" panose="00000500000000000000" pitchFamily="2" charset="0"/>
                      </a:endParaRPr>
                    </a:p>
                  </a:txBody>
                  <a:tcPr/>
                </a:tc>
                <a:tc>
                  <a:txBody>
                    <a:bodyPr/>
                    <a:lstStyle/>
                    <a:p>
                      <a:endParaRPr lang="en-GB" sz="1600" dirty="0">
                        <a:solidFill>
                          <a:srgbClr val="002060"/>
                        </a:solidFill>
                        <a:latin typeface="Montserrat Alternates" panose="00000500000000000000" pitchFamily="2" charset="0"/>
                      </a:endParaRPr>
                    </a:p>
                  </a:txBody>
                  <a:tcPr/>
                </a:tc>
                <a:tc>
                  <a:txBody>
                    <a:bodyPr/>
                    <a:lstStyle/>
                    <a:p>
                      <a:endParaRPr lang="en-GB" sz="1600">
                        <a:solidFill>
                          <a:srgbClr val="002060"/>
                        </a:solidFill>
                        <a:latin typeface="Montserrat Alternates" panose="00000500000000000000" pitchFamily="2" charset="0"/>
                      </a:endParaRPr>
                    </a:p>
                  </a:txBody>
                  <a:tcPr/>
                </a:tc>
                <a:extLst>
                  <a:ext uri="{0D108BD9-81ED-4DB2-BD59-A6C34878D82A}">
                    <a16:rowId xmlns:a16="http://schemas.microsoft.com/office/drawing/2014/main" val="476644773"/>
                  </a:ext>
                </a:extLst>
              </a:tr>
              <a:tr h="968121">
                <a:tc>
                  <a:txBody>
                    <a:bodyPr/>
                    <a:lstStyle/>
                    <a:p>
                      <a:r>
                        <a:rPr lang="en-GB" sz="1600" dirty="0">
                          <a:solidFill>
                            <a:srgbClr val="002060"/>
                          </a:solidFill>
                          <a:latin typeface="Montserrat Alternates" panose="00000500000000000000" pitchFamily="2" charset="0"/>
                        </a:rPr>
                        <a:t>Refusal of Imports</a:t>
                      </a:r>
                    </a:p>
                  </a:txBody>
                  <a:tcPr/>
                </a:tc>
                <a:tc>
                  <a:txBody>
                    <a:bodyPr/>
                    <a:lstStyle/>
                    <a:p>
                      <a:endParaRPr lang="en-GB" sz="1600">
                        <a:solidFill>
                          <a:srgbClr val="002060"/>
                        </a:solidFill>
                        <a:latin typeface="Montserrat Alternates" panose="00000500000000000000" pitchFamily="2" charset="0"/>
                      </a:endParaRPr>
                    </a:p>
                  </a:txBody>
                  <a:tcPr/>
                </a:tc>
                <a:tc>
                  <a:txBody>
                    <a:bodyPr/>
                    <a:lstStyle/>
                    <a:p>
                      <a:endParaRPr lang="en-GB" sz="1600">
                        <a:solidFill>
                          <a:srgbClr val="002060"/>
                        </a:solidFill>
                        <a:latin typeface="Montserrat Alternates" panose="00000500000000000000" pitchFamily="2" charset="0"/>
                      </a:endParaRPr>
                    </a:p>
                  </a:txBody>
                  <a:tcPr/>
                </a:tc>
                <a:tc>
                  <a:txBody>
                    <a:bodyPr/>
                    <a:lstStyle/>
                    <a:p>
                      <a:endParaRPr lang="en-GB" sz="1600" dirty="0">
                        <a:solidFill>
                          <a:srgbClr val="002060"/>
                        </a:solidFill>
                        <a:latin typeface="Montserrat Alternates" panose="00000500000000000000" pitchFamily="2" charset="0"/>
                      </a:endParaRPr>
                    </a:p>
                  </a:txBody>
                  <a:tcPr/>
                </a:tc>
                <a:tc>
                  <a:txBody>
                    <a:bodyPr/>
                    <a:lstStyle/>
                    <a:p>
                      <a:endParaRPr lang="en-GB" sz="1600" dirty="0">
                        <a:solidFill>
                          <a:srgbClr val="002060"/>
                        </a:solidFill>
                        <a:latin typeface="Montserrat Alternates" panose="00000500000000000000" pitchFamily="2" charset="0"/>
                      </a:endParaRPr>
                    </a:p>
                  </a:txBody>
                  <a:tcPr/>
                </a:tc>
                <a:extLst>
                  <a:ext uri="{0D108BD9-81ED-4DB2-BD59-A6C34878D82A}">
                    <a16:rowId xmlns:a16="http://schemas.microsoft.com/office/drawing/2014/main" val="2085421133"/>
                  </a:ext>
                </a:extLst>
              </a:tr>
            </a:tbl>
          </a:graphicData>
        </a:graphic>
      </p:graphicFrame>
      <p:sp>
        <p:nvSpPr>
          <p:cNvPr id="5" name="Title 1">
            <a:extLst>
              <a:ext uri="{FF2B5EF4-FFF2-40B4-BE49-F238E27FC236}">
                <a16:creationId xmlns:a16="http://schemas.microsoft.com/office/drawing/2014/main" id="{50741D6A-20D2-5C54-5A03-F1A6FBE751B0}"/>
              </a:ext>
            </a:extLst>
          </p:cNvPr>
          <p:cNvSpPr txBox="1">
            <a:spLocks/>
          </p:cNvSpPr>
          <p:nvPr/>
        </p:nvSpPr>
        <p:spPr>
          <a:xfrm>
            <a:off x="0" y="86873"/>
            <a:ext cx="12192000" cy="46176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02060"/>
                </a:solidFill>
                <a:latin typeface="Montserrat Alternates" panose="00000500000000000000" pitchFamily="2" charset="0"/>
              </a:rPr>
              <a:t>Causes of the Bengal Famine</a:t>
            </a:r>
          </a:p>
        </p:txBody>
      </p:sp>
    </p:spTree>
    <p:extLst>
      <p:ext uri="{BB962C8B-B14F-4D97-AF65-F5344CB8AC3E}">
        <p14:creationId xmlns:p14="http://schemas.microsoft.com/office/powerpoint/2010/main" val="1312464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erson walking in a street&#10;&#10;Description automatically generated with medium confidence">
            <a:extLst>
              <a:ext uri="{FF2B5EF4-FFF2-40B4-BE49-F238E27FC236}">
                <a16:creationId xmlns:a16="http://schemas.microsoft.com/office/drawing/2014/main" id="{470C45F7-68CD-CEB6-692C-0C603C58B1B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819819" y="2001855"/>
            <a:ext cx="3743292" cy="248442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32" name="Picture 31" descr="A map of the united states&#10;&#10;Description automatically generated">
            <a:extLst>
              <a:ext uri="{FF2B5EF4-FFF2-40B4-BE49-F238E27FC236}">
                <a16:creationId xmlns:a16="http://schemas.microsoft.com/office/drawing/2014/main" id="{48EB4DF5-7740-D740-0117-4043437172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45903" y="665693"/>
            <a:ext cx="2912939" cy="196279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34" name="Picture 33" descr="A group of soldiers walking on the beach&#10;&#10;Description automatically generated">
            <a:extLst>
              <a:ext uri="{FF2B5EF4-FFF2-40B4-BE49-F238E27FC236}">
                <a16:creationId xmlns:a16="http://schemas.microsoft.com/office/drawing/2014/main" id="{E2CD2B7C-72CD-993B-8EEC-4C437DA5C0A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25664" y="2628486"/>
            <a:ext cx="2974813" cy="278519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36" name="TextBox 35">
            <a:extLst>
              <a:ext uri="{FF2B5EF4-FFF2-40B4-BE49-F238E27FC236}">
                <a16:creationId xmlns:a16="http://schemas.microsoft.com/office/drawing/2014/main" id="{A235A990-5697-1995-A62A-E9E6120FD9D2}"/>
              </a:ext>
            </a:extLst>
          </p:cNvPr>
          <p:cNvSpPr txBox="1"/>
          <p:nvPr/>
        </p:nvSpPr>
        <p:spPr>
          <a:xfrm>
            <a:off x="474684" y="852261"/>
            <a:ext cx="4072864" cy="1615827"/>
          </a:xfrm>
          <a:prstGeom prst="rect">
            <a:avLst/>
          </a:prstGeom>
          <a:noFill/>
        </p:spPr>
        <p:txBody>
          <a:bodyPr wrap="square">
            <a:spAutoFit/>
          </a:bodyPr>
          <a:lstStyle/>
          <a:p>
            <a:pPr marL="171450" indent="-171450">
              <a:buFont typeface="Arial" panose="020B0604020202020204" pitchFamily="34" charset="0"/>
              <a:buChar char="•"/>
            </a:pPr>
            <a:r>
              <a:rPr lang="en-GB" sz="11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In early 1942 Japan invaded Burma, India’s eastern neighbour. </a:t>
            </a:r>
          </a:p>
          <a:p>
            <a:pPr marL="171450" indent="-171450">
              <a:buFont typeface="Arial" panose="020B0604020202020204" pitchFamily="34" charset="0"/>
              <a:buChar char="•"/>
            </a:pPr>
            <a:r>
              <a:rPr lang="en-GB" sz="11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½ million Indians who fled for their lives. This meant that there was a greater demand for food, clothing and medical aid in the Bengal region. </a:t>
            </a:r>
          </a:p>
          <a:p>
            <a:pPr marL="171450" indent="-171450">
              <a:buFont typeface="Arial" panose="020B0604020202020204" pitchFamily="34" charset="0"/>
              <a:buChar char="•"/>
            </a:pPr>
            <a:r>
              <a:rPr lang="en-GB" sz="11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Living conditions were already poor for the locals.</a:t>
            </a:r>
          </a:p>
          <a:p>
            <a:pPr marL="171450" indent="-171450">
              <a:buFont typeface="Arial" panose="020B0604020202020204" pitchFamily="34" charset="0"/>
              <a:buChar char="•"/>
            </a:pPr>
            <a:r>
              <a:rPr lang="en-GB" sz="11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Tens of thousands of those who had fled Burma would suffer disease and death as a result of the lack of food and hygiene.</a:t>
            </a:r>
            <a:endParaRPr lang="en-GB" sz="1400" dirty="0">
              <a:solidFill>
                <a:srgbClr val="002060"/>
              </a:solidFill>
              <a:effectLst/>
              <a:latin typeface="Montserrat Alternates" panose="00000500000000000000" pitchFamily="2" charset="0"/>
              <a:ea typeface="Times New Roman" panose="02020603050405020304" pitchFamily="18" charset="0"/>
            </a:endParaRPr>
          </a:p>
        </p:txBody>
      </p:sp>
      <p:sp>
        <p:nvSpPr>
          <p:cNvPr id="38" name="TextBox 37">
            <a:extLst>
              <a:ext uri="{FF2B5EF4-FFF2-40B4-BE49-F238E27FC236}">
                <a16:creationId xmlns:a16="http://schemas.microsoft.com/office/drawing/2014/main" id="{B780A68A-02F6-BF21-C2CE-E3A4D3D302A1}"/>
              </a:ext>
            </a:extLst>
          </p:cNvPr>
          <p:cNvSpPr txBox="1"/>
          <p:nvPr/>
        </p:nvSpPr>
        <p:spPr>
          <a:xfrm>
            <a:off x="441307" y="5630981"/>
            <a:ext cx="3905933" cy="769441"/>
          </a:xfrm>
          <a:prstGeom prst="rect">
            <a:avLst/>
          </a:prstGeom>
          <a:noFill/>
        </p:spPr>
        <p:txBody>
          <a:bodyPr wrap="square">
            <a:spAutoFit/>
          </a:bodyPr>
          <a:lstStyle/>
          <a:p>
            <a:r>
              <a:rPr lang="en-GB" sz="11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As part of their invasion Japan:</a:t>
            </a:r>
          </a:p>
          <a:p>
            <a:pPr marL="171450" indent="-171450">
              <a:buFont typeface="Arial" panose="020B0604020202020204" pitchFamily="34" charset="0"/>
              <a:buChar char="•"/>
            </a:pPr>
            <a:r>
              <a:rPr lang="en-GB" sz="11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sunk ships </a:t>
            </a:r>
          </a:p>
          <a:p>
            <a:pPr marL="171450" indent="-171450">
              <a:buFont typeface="Arial" panose="020B0604020202020204" pitchFamily="34" charset="0"/>
              <a:buChar char="•"/>
            </a:pPr>
            <a:r>
              <a:rPr lang="en-GB" sz="11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prevented goods and food from entering Bengal that were necessary for the locals. </a:t>
            </a:r>
            <a:endParaRPr lang="en-GB" sz="1400" dirty="0">
              <a:solidFill>
                <a:srgbClr val="002060"/>
              </a:solidFill>
              <a:effectLst/>
              <a:latin typeface="Montserrat Alternates" panose="00000500000000000000" pitchFamily="2" charset="0"/>
              <a:ea typeface="Times New Roman" panose="02020603050405020304" pitchFamily="18" charset="0"/>
            </a:endParaRPr>
          </a:p>
        </p:txBody>
      </p:sp>
      <p:sp>
        <p:nvSpPr>
          <p:cNvPr id="40" name="TextBox 39">
            <a:extLst>
              <a:ext uri="{FF2B5EF4-FFF2-40B4-BE49-F238E27FC236}">
                <a16:creationId xmlns:a16="http://schemas.microsoft.com/office/drawing/2014/main" id="{DF6F8A35-2AC7-8F2A-58F2-183054FE95ED}"/>
              </a:ext>
            </a:extLst>
          </p:cNvPr>
          <p:cNvSpPr txBox="1"/>
          <p:nvPr/>
        </p:nvSpPr>
        <p:spPr>
          <a:xfrm>
            <a:off x="7701731" y="768947"/>
            <a:ext cx="3982694" cy="1107996"/>
          </a:xfrm>
          <a:prstGeom prst="rect">
            <a:avLst/>
          </a:prstGeom>
          <a:noFill/>
        </p:spPr>
        <p:txBody>
          <a:bodyPr wrap="square">
            <a:spAutoFit/>
          </a:bodyPr>
          <a:lstStyle/>
          <a:p>
            <a:r>
              <a:rPr lang="en-GB" sz="1100" dirty="0">
                <a:solidFill>
                  <a:srgbClr val="002060"/>
                </a:solidFill>
                <a:effectLst/>
                <a:latin typeface="Montserrat Alternates" panose="00000500000000000000" pitchFamily="2" charset="0"/>
                <a:ea typeface="Aptos" panose="020B0004020202020204" pitchFamily="34" charset="0"/>
                <a:cs typeface="Helvetica" panose="020B0604020202020204" pitchFamily="34" charset="0"/>
              </a:rPr>
              <a:t>With Japanese troops on India’s eastern doorstep, Bengal was now close to the battlefront. This meant more allied troops arriving and setting up bases. Supplies would have to be stretched even thinner, with the allied forces getting priority over the local civilian population.</a:t>
            </a:r>
            <a:endParaRPr lang="en-GB" sz="1100" dirty="0">
              <a:solidFill>
                <a:srgbClr val="002060"/>
              </a:solidFill>
              <a:latin typeface="Montserrat Alternates" panose="00000500000000000000" pitchFamily="2" charset="0"/>
            </a:endParaRPr>
          </a:p>
        </p:txBody>
      </p:sp>
      <p:sp>
        <p:nvSpPr>
          <p:cNvPr id="42" name="TextBox 41">
            <a:extLst>
              <a:ext uri="{FF2B5EF4-FFF2-40B4-BE49-F238E27FC236}">
                <a16:creationId xmlns:a16="http://schemas.microsoft.com/office/drawing/2014/main" id="{A244B122-E53A-680C-D732-B33D284A7644}"/>
              </a:ext>
            </a:extLst>
          </p:cNvPr>
          <p:cNvSpPr txBox="1"/>
          <p:nvPr/>
        </p:nvSpPr>
        <p:spPr>
          <a:xfrm>
            <a:off x="4645903" y="5126132"/>
            <a:ext cx="7287910" cy="1107996"/>
          </a:xfrm>
          <a:prstGeom prst="rect">
            <a:avLst/>
          </a:prstGeom>
          <a:noFill/>
        </p:spPr>
        <p:txBody>
          <a:bodyPr wrap="square">
            <a:spAutoFit/>
          </a:bodyPr>
          <a:lstStyle/>
          <a:p>
            <a:pPr marL="171450" indent="-171450">
              <a:buFont typeface="Arial" panose="020B0604020202020204" pitchFamily="34" charset="0"/>
              <a:buChar char="•"/>
            </a:pPr>
            <a:r>
              <a:rPr lang="en-GB" sz="1100" kern="100" dirty="0">
                <a:solidFill>
                  <a:srgbClr val="002060"/>
                </a:solidFill>
                <a:effectLst/>
                <a:latin typeface="Montserrat Alternates" panose="00000500000000000000" pitchFamily="2" charset="0"/>
                <a:ea typeface="Aptos" panose="020B0004020202020204" pitchFamily="34" charset="0"/>
                <a:cs typeface="Helvetica" panose="020B0604020202020204" pitchFamily="34" charset="0"/>
              </a:rPr>
              <a:t>India was struggling to feed its own people and could no longer import foods from the east. </a:t>
            </a:r>
          </a:p>
          <a:p>
            <a:pPr marL="171450" indent="-171450">
              <a:buFont typeface="Arial" panose="020B0604020202020204" pitchFamily="34" charset="0"/>
              <a:buChar char="•"/>
            </a:pPr>
            <a:r>
              <a:rPr lang="en-GB" sz="1100" kern="100" dirty="0">
                <a:solidFill>
                  <a:srgbClr val="002060"/>
                </a:solidFill>
                <a:latin typeface="Montserrat Alternates" panose="00000500000000000000" pitchFamily="2" charset="0"/>
                <a:ea typeface="Aptos" panose="020B0004020202020204" pitchFamily="34" charset="0"/>
                <a:cs typeface="Helvetica" panose="020B0604020202020204" pitchFamily="34" charset="0"/>
              </a:rPr>
              <a:t>E</a:t>
            </a:r>
            <a:r>
              <a:rPr lang="en-GB" sz="1100" kern="100" dirty="0">
                <a:solidFill>
                  <a:srgbClr val="002060"/>
                </a:solidFill>
                <a:effectLst/>
                <a:latin typeface="Montserrat Alternates" panose="00000500000000000000" pitchFamily="2" charset="0"/>
                <a:ea typeface="Aptos" panose="020B0004020202020204" pitchFamily="34" charset="0"/>
                <a:cs typeface="Helvetica" panose="020B0604020202020204" pitchFamily="34" charset="0"/>
              </a:rPr>
              <a:t>xports of rice continued to supply other parts of the British Empire. </a:t>
            </a:r>
          </a:p>
          <a:p>
            <a:pPr marL="171450" indent="-171450">
              <a:buFont typeface="Arial" panose="020B0604020202020204" pitchFamily="34" charset="0"/>
              <a:buChar char="•"/>
            </a:pPr>
            <a:r>
              <a:rPr lang="en-GB" sz="1100" kern="100" dirty="0">
                <a:solidFill>
                  <a:srgbClr val="002060"/>
                </a:solidFill>
                <a:effectLst/>
                <a:latin typeface="Montserrat Alternates" panose="00000500000000000000" pitchFamily="2" charset="0"/>
                <a:ea typeface="Aptos" panose="020B0004020202020204" pitchFamily="34" charset="0"/>
                <a:cs typeface="Helvetica" panose="020B0604020202020204" pitchFamily="34" charset="0"/>
              </a:rPr>
              <a:t>In the first half of 1941 Bengal had imported 296,000 tons of rice, but in the same period of 1942 it would export 185,000 tons. This left a huge shortfall in stocks. </a:t>
            </a:r>
          </a:p>
          <a:p>
            <a:pPr marL="171450" indent="-171450">
              <a:buFont typeface="Arial" panose="020B0604020202020204" pitchFamily="34" charset="0"/>
              <a:buChar char="•"/>
            </a:pPr>
            <a:r>
              <a:rPr lang="en-GB" sz="1100" kern="100" dirty="0">
                <a:solidFill>
                  <a:srgbClr val="002060"/>
                </a:solidFill>
                <a:effectLst/>
                <a:latin typeface="Montserrat Alternates" panose="00000500000000000000" pitchFamily="2" charset="0"/>
                <a:ea typeface="Aptos" panose="020B0004020202020204" pitchFamily="34" charset="0"/>
                <a:cs typeface="Helvetica" panose="020B0604020202020204" pitchFamily="34" charset="0"/>
              </a:rPr>
              <a:t>As well as limiting access to supplies for locals, prices for goods skyrocketed. </a:t>
            </a:r>
          </a:p>
          <a:p>
            <a:pPr marL="171450" indent="-171450">
              <a:buFont typeface="Arial" panose="020B0604020202020204" pitchFamily="34" charset="0"/>
              <a:buChar char="•"/>
            </a:pPr>
            <a:r>
              <a:rPr lang="en-GB" sz="1100" kern="100" dirty="0">
                <a:solidFill>
                  <a:srgbClr val="002060"/>
                </a:solidFill>
                <a:effectLst/>
                <a:latin typeface="Montserrat Alternates" panose="00000500000000000000" pitchFamily="2" charset="0"/>
                <a:ea typeface="Aptos" panose="020B0004020202020204" pitchFamily="34" charset="0"/>
                <a:cs typeface="Helvetica" panose="020B0604020202020204" pitchFamily="34" charset="0"/>
              </a:rPr>
              <a:t>Bengal's people could not afford to eat! </a:t>
            </a:r>
            <a:endParaRPr lang="en-GB" sz="12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p:txBody>
      </p:sp>
      <p:pic>
        <p:nvPicPr>
          <p:cNvPr id="46" name="Picture 45" descr="A group of people carrying bags on their heads&#10;&#10;Description automatically generated">
            <a:extLst>
              <a:ext uri="{FF2B5EF4-FFF2-40B4-BE49-F238E27FC236}">
                <a16:creationId xmlns:a16="http://schemas.microsoft.com/office/drawing/2014/main" id="{3B3CA126-FCA7-6D8D-84EC-009308A47AB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304040" y="3061101"/>
            <a:ext cx="3084173" cy="174510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B6C73C0A-E1CA-7604-F902-D6DB6BFB7C8D}"/>
              </a:ext>
            </a:extLst>
          </p:cNvPr>
          <p:cNvSpPr txBox="1"/>
          <p:nvPr/>
        </p:nvSpPr>
        <p:spPr>
          <a:xfrm>
            <a:off x="681813" y="401287"/>
            <a:ext cx="6095114" cy="369332"/>
          </a:xfrm>
          <a:prstGeom prst="rect">
            <a:avLst/>
          </a:prstGeom>
          <a:noFill/>
        </p:spPr>
        <p:txBody>
          <a:bodyPr wrap="square">
            <a:spAutoFit/>
          </a:bodyPr>
          <a:lstStyle/>
          <a:p>
            <a:r>
              <a:rPr lang="en-GB" sz="1800" b="1" dirty="0">
                <a:solidFill>
                  <a:srgbClr val="002060"/>
                </a:solidFill>
                <a:latin typeface="Montserrat Alternates" panose="00000500000000000000" pitchFamily="2" charset="0"/>
              </a:rPr>
              <a:t>Japanese Invasion of Burma</a:t>
            </a:r>
            <a:endParaRPr lang="en-GB" b="1" dirty="0"/>
          </a:p>
        </p:txBody>
      </p:sp>
    </p:spTree>
    <p:extLst>
      <p:ext uri="{BB962C8B-B14F-4D97-AF65-F5344CB8AC3E}">
        <p14:creationId xmlns:p14="http://schemas.microsoft.com/office/powerpoint/2010/main" val="61651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1C64A0-ACDD-A698-15FE-EC33B4941C18}"/>
              </a:ext>
            </a:extLst>
          </p:cNvPr>
          <p:cNvSpPr txBox="1"/>
          <p:nvPr/>
        </p:nvSpPr>
        <p:spPr>
          <a:xfrm>
            <a:off x="490071" y="1009436"/>
            <a:ext cx="5605929" cy="2893100"/>
          </a:xfrm>
          <a:prstGeom prst="rect">
            <a:avLst/>
          </a:prstGeom>
          <a:noFill/>
        </p:spPr>
        <p:txBody>
          <a:bodyPr wrap="square">
            <a:spAutoFit/>
          </a:bodyPr>
          <a:lstStyle/>
          <a:p>
            <a:pPr marL="285750" indent="-285750">
              <a:buFont typeface="Arial" panose="020B0604020202020204" pitchFamily="34" charset="0"/>
              <a:buChar char="•"/>
            </a:pPr>
            <a:r>
              <a:rPr lang="en-GB" sz="1400" dirty="0">
                <a:solidFill>
                  <a:srgbClr val="002060"/>
                </a:solidFill>
                <a:latin typeface="Montserrat Alternates" panose="00000500000000000000" pitchFamily="2" charset="0"/>
                <a:ea typeface="Times New Roman" panose="02020603050405020304" pitchFamily="18" charset="0"/>
                <a:cs typeface="Helvetica" panose="020B0604020202020204" pitchFamily="34" charset="0"/>
              </a:rPr>
              <a:t>T</a:t>
            </a: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rade barriers implemented in mid-1942 restricted the movement of goods around the country.</a:t>
            </a:r>
          </a:p>
          <a:p>
            <a:pPr marL="285750" indent="-285750">
              <a:buFont typeface="Arial" panose="020B0604020202020204" pitchFamily="34" charset="0"/>
              <a:buChar char="•"/>
            </a:pP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Provinces wanted to ensure their own populations were fed, so trading of rice between regions was strictly limited. </a:t>
            </a:r>
          </a:p>
          <a:p>
            <a:pPr marL="285750" indent="-285750">
              <a:buFont typeface="Arial" panose="020B0604020202020204" pitchFamily="34" charset="0"/>
              <a:buChar char="•"/>
            </a:pP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Bengali people would have to rely on imports from abroad to feed its population. </a:t>
            </a:r>
          </a:p>
          <a:p>
            <a:pPr marL="285750" indent="-285750">
              <a:buFont typeface="Arial" panose="020B0604020202020204" pitchFamily="34" charset="0"/>
              <a:buChar char="•"/>
            </a:pPr>
            <a:r>
              <a:rPr lang="en-GB" sz="1400" dirty="0">
                <a:solidFill>
                  <a:srgbClr val="002060"/>
                </a:solidFill>
                <a:latin typeface="Montserrat Alternates" panose="00000500000000000000" pitchFamily="2" charset="0"/>
                <a:ea typeface="Times New Roman" panose="02020603050405020304" pitchFamily="18" charset="0"/>
                <a:cs typeface="Helvetica" panose="020B0604020202020204" pitchFamily="34" charset="0"/>
              </a:rPr>
              <a:t>P</a:t>
            </a: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riority was given to the armed services, so civilians had to go without food, clothing and other essentials. </a:t>
            </a:r>
          </a:p>
          <a:p>
            <a:pPr marL="285750" indent="-285750">
              <a:buFont typeface="Arial" panose="020B0604020202020204" pitchFamily="34" charset="0"/>
              <a:buChar char="•"/>
            </a:pP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Goods </a:t>
            </a:r>
            <a:r>
              <a:rPr lang="en-GB" sz="1400" dirty="0">
                <a:solidFill>
                  <a:srgbClr val="002060"/>
                </a:solidFill>
                <a:latin typeface="Montserrat Alternates" panose="00000500000000000000" pitchFamily="2" charset="0"/>
                <a:ea typeface="Times New Roman" panose="02020603050405020304" pitchFamily="18" charset="0"/>
                <a:cs typeface="Helvetica" panose="020B0604020202020204" pitchFamily="34" charset="0"/>
              </a:rPr>
              <a:t>became</a:t>
            </a: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 harder to get hold of. </a:t>
            </a:r>
          </a:p>
          <a:p>
            <a:pPr marL="285750" indent="-285750">
              <a:buFont typeface="Arial" panose="020B0604020202020204" pitchFamily="34" charset="0"/>
              <a:buChar char="•"/>
            </a:pP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People could not afford to buy enough food to sustain themselves and their families.</a:t>
            </a:r>
            <a:endParaRPr lang="en-GB" sz="1400" dirty="0">
              <a:solidFill>
                <a:srgbClr val="002060"/>
              </a:solidFill>
              <a:effectLst/>
              <a:latin typeface="Montserrat Alternates" panose="00000500000000000000" pitchFamily="2" charset="0"/>
              <a:ea typeface="Times New Roman" panose="02020603050405020304" pitchFamily="18" charset="0"/>
            </a:endParaRPr>
          </a:p>
          <a:p>
            <a:pPr marL="285750" indent="-285750">
              <a:buFont typeface="Arial" panose="020B0604020202020204" pitchFamily="34" charset="0"/>
              <a:buChar char="•"/>
            </a:pPr>
            <a:endParaRPr lang="en-GB" sz="1400" dirty="0">
              <a:solidFill>
                <a:srgbClr val="002060"/>
              </a:solidFill>
              <a:effectLst/>
              <a:latin typeface="Montserrat Alternates" panose="00000500000000000000" pitchFamily="2" charset="0"/>
              <a:ea typeface="Times New Roman" panose="02020603050405020304" pitchFamily="18" charset="0"/>
            </a:endParaRPr>
          </a:p>
        </p:txBody>
      </p:sp>
      <p:sp>
        <p:nvSpPr>
          <p:cNvPr id="17" name="TextBox 16">
            <a:extLst>
              <a:ext uri="{FF2B5EF4-FFF2-40B4-BE49-F238E27FC236}">
                <a16:creationId xmlns:a16="http://schemas.microsoft.com/office/drawing/2014/main" id="{98E80132-E6D6-73F2-D542-45E7E2338E63}"/>
              </a:ext>
            </a:extLst>
          </p:cNvPr>
          <p:cNvSpPr txBox="1"/>
          <p:nvPr/>
        </p:nvSpPr>
        <p:spPr>
          <a:xfrm>
            <a:off x="772537" y="3685658"/>
            <a:ext cx="5335963" cy="954107"/>
          </a:xfrm>
          <a:prstGeom prst="rect">
            <a:avLst/>
          </a:prstGeom>
          <a:noFill/>
        </p:spPr>
        <p:txBody>
          <a:bodyPr wrap="square">
            <a:spAutoFit/>
          </a:bodyPr>
          <a:lstStyle/>
          <a:p>
            <a:r>
              <a:rPr lang="en-GB" sz="1400" dirty="0">
                <a:solidFill>
                  <a:srgbClr val="002060"/>
                </a:solidFill>
                <a:effectLst/>
                <a:latin typeface="Montserrat Alternates" panose="00000500000000000000" pitchFamily="2" charset="0"/>
                <a:ea typeface="Aptos" panose="020B0004020202020204" pitchFamily="34" charset="0"/>
                <a:cs typeface="Helvetica" panose="020B0604020202020204" pitchFamily="34" charset="0"/>
              </a:rPr>
              <a:t>The Famine Inquiry Commission of 1945 characterised the policy of trade barriers as a failure as it prevented areas of need from being able to trade with areas of plenty. One submission to the commission stated that: </a:t>
            </a:r>
            <a:r>
              <a:rPr lang="en-GB" sz="1400" dirty="0">
                <a:solidFill>
                  <a:srgbClr val="002060"/>
                </a:solidFill>
                <a:effectLst/>
                <a:latin typeface="Montserrat Alternates" panose="00000500000000000000" pitchFamily="2" charset="0"/>
                <a:ea typeface="Aptos" panose="020B0004020202020204" pitchFamily="34" charset="0"/>
              </a:rPr>
              <a:t> </a:t>
            </a:r>
            <a:endParaRPr lang="en-GB" sz="1400" dirty="0">
              <a:solidFill>
                <a:srgbClr val="002060"/>
              </a:solidFill>
              <a:latin typeface="Montserrat Alternates" panose="00000500000000000000" pitchFamily="2" charset="0"/>
            </a:endParaRPr>
          </a:p>
        </p:txBody>
      </p:sp>
      <p:sp>
        <p:nvSpPr>
          <p:cNvPr id="19" name="TextBox 18">
            <a:extLst>
              <a:ext uri="{FF2B5EF4-FFF2-40B4-BE49-F238E27FC236}">
                <a16:creationId xmlns:a16="http://schemas.microsoft.com/office/drawing/2014/main" id="{19936F81-557B-9D6F-BA23-8B888C3AD9F9}"/>
              </a:ext>
            </a:extLst>
          </p:cNvPr>
          <p:cNvSpPr txBox="1"/>
          <p:nvPr/>
        </p:nvSpPr>
        <p:spPr>
          <a:xfrm>
            <a:off x="785037" y="4749957"/>
            <a:ext cx="10810566" cy="923330"/>
          </a:xfrm>
          <a:prstGeom prst="rect">
            <a:avLst/>
          </a:prstGeom>
          <a:noFill/>
          <a:ln>
            <a:solidFill>
              <a:srgbClr val="002060"/>
            </a:solidFill>
          </a:ln>
        </p:spPr>
        <p:txBody>
          <a:bodyPr wrap="square">
            <a:spAutoFit/>
          </a:bodyPr>
          <a:lstStyle/>
          <a:p>
            <a:r>
              <a:rPr lang="en-GB" sz="1800" b="1" i="1" dirty="0">
                <a:solidFill>
                  <a:srgbClr val="002060"/>
                </a:solidFill>
                <a:effectLst/>
                <a:latin typeface="Aptos" panose="020B0004020202020204" pitchFamily="34" charset="0"/>
                <a:ea typeface="Aptos" panose="020B0004020202020204" pitchFamily="34" charset="0"/>
                <a:cs typeface="Arial" panose="020B0604020202020204" pitchFamily="34" charset="0"/>
              </a:rPr>
              <a:t>"Every province, every district, every [administrative division] in the east of India had become a food republic unto itself. The trade machinery for the distribution of food [between provinces] throughout the east of India was slowly strangled, and by the spring of 1943 was dead."</a:t>
            </a:r>
            <a:endParaRPr lang="en-GB" b="1" i="1" dirty="0">
              <a:solidFill>
                <a:srgbClr val="002060"/>
              </a:solidFill>
            </a:endParaRPr>
          </a:p>
        </p:txBody>
      </p:sp>
      <p:sp>
        <p:nvSpPr>
          <p:cNvPr id="21" name="TextBox 20">
            <a:extLst>
              <a:ext uri="{FF2B5EF4-FFF2-40B4-BE49-F238E27FC236}">
                <a16:creationId xmlns:a16="http://schemas.microsoft.com/office/drawing/2014/main" id="{E25D6300-0F39-98BA-E5B8-5BF17536ED39}"/>
              </a:ext>
            </a:extLst>
          </p:cNvPr>
          <p:cNvSpPr txBox="1"/>
          <p:nvPr/>
        </p:nvSpPr>
        <p:spPr>
          <a:xfrm>
            <a:off x="785037" y="5799881"/>
            <a:ext cx="7886700" cy="523220"/>
          </a:xfrm>
          <a:prstGeom prst="rect">
            <a:avLst/>
          </a:prstGeom>
          <a:noFill/>
        </p:spPr>
        <p:txBody>
          <a:bodyPr wrap="square">
            <a:spAutoFit/>
          </a:bodyPr>
          <a:lstStyle/>
          <a:p>
            <a:r>
              <a:rPr lang="en-GB" sz="1400" dirty="0">
                <a:solidFill>
                  <a:srgbClr val="002060"/>
                </a:solidFill>
                <a:effectLst/>
                <a:latin typeface="Montserrat Alternates" panose="00000500000000000000" pitchFamily="2" charset="0"/>
                <a:ea typeface="Times New Roman" panose="02020603050405020304" pitchFamily="18" charset="0"/>
                <a:cs typeface="Arial" panose="020B0604020202020204" pitchFamily="34" charset="0"/>
              </a:rPr>
              <a:t>With trade stifled and very limited stockpiles of rice and grains Bengal the policy of trade barriers arguably created the conditions for famine in Bengal.</a:t>
            </a:r>
            <a:endParaRPr lang="en-GB" sz="1600" dirty="0">
              <a:solidFill>
                <a:srgbClr val="002060"/>
              </a:solidFill>
              <a:effectLst/>
              <a:latin typeface="Montserrat Alternates" panose="00000500000000000000" pitchFamily="2" charset="0"/>
              <a:ea typeface="Times New Roman" panose="02020603050405020304" pitchFamily="18" charset="0"/>
            </a:endParaRPr>
          </a:p>
        </p:txBody>
      </p:sp>
      <p:pic>
        <p:nvPicPr>
          <p:cNvPr id="24" name="Picture 23" descr="A group of people working in a field&#10;&#10;Description automatically generated">
            <a:extLst>
              <a:ext uri="{FF2B5EF4-FFF2-40B4-BE49-F238E27FC236}">
                <a16:creationId xmlns:a16="http://schemas.microsoft.com/office/drawing/2014/main" id="{403A3BC8-8DE4-8C4F-FCDA-8E1F28C5A64E}"/>
              </a:ext>
            </a:extLst>
          </p:cNvPr>
          <p:cNvPicPr>
            <a:picLocks noChangeAspect="1"/>
          </p:cNvPicPr>
          <p:nvPr/>
        </p:nvPicPr>
        <p:blipFill rotWithShape="1">
          <a:blip r:embed="rId2">
            <a:extLst>
              <a:ext uri="{28A0092B-C50C-407E-A947-70E740481C1C}">
                <a14:useLocalDpi xmlns:a14="http://schemas.microsoft.com/office/drawing/2010/main" val="0"/>
              </a:ext>
            </a:extLst>
          </a:blip>
          <a:srcRect l="2456" b="7491"/>
          <a:stretch/>
        </p:blipFill>
        <p:spPr>
          <a:xfrm>
            <a:off x="6096000" y="915670"/>
            <a:ext cx="5572959" cy="318641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6290D07C-912B-FCBB-F6D2-D713AB508FC9}"/>
              </a:ext>
            </a:extLst>
          </p:cNvPr>
          <p:cNvSpPr txBox="1"/>
          <p:nvPr/>
        </p:nvSpPr>
        <p:spPr>
          <a:xfrm>
            <a:off x="1032687" y="500834"/>
            <a:ext cx="6095114" cy="369332"/>
          </a:xfrm>
          <a:prstGeom prst="rect">
            <a:avLst/>
          </a:prstGeom>
          <a:noFill/>
        </p:spPr>
        <p:txBody>
          <a:bodyPr wrap="square">
            <a:spAutoFit/>
          </a:bodyPr>
          <a:lstStyle/>
          <a:p>
            <a:r>
              <a:rPr lang="en-GB" sz="1800" b="1" dirty="0">
                <a:solidFill>
                  <a:srgbClr val="002060"/>
                </a:solidFill>
                <a:latin typeface="Montserrat Alternates" panose="00000500000000000000" pitchFamily="2" charset="0"/>
              </a:rPr>
              <a:t>Internal Trade Barriers</a:t>
            </a:r>
            <a:endParaRPr lang="en-GB" b="1" dirty="0"/>
          </a:p>
        </p:txBody>
      </p:sp>
    </p:spTree>
    <p:extLst>
      <p:ext uri="{BB962C8B-B14F-4D97-AF65-F5344CB8AC3E}">
        <p14:creationId xmlns:p14="http://schemas.microsoft.com/office/powerpoint/2010/main" val="2847458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187BDEF-01AE-5C70-60AA-9D6B6B7B242C}"/>
              </a:ext>
            </a:extLst>
          </p:cNvPr>
          <p:cNvSpPr txBox="1"/>
          <p:nvPr/>
        </p:nvSpPr>
        <p:spPr>
          <a:xfrm>
            <a:off x="484094" y="886449"/>
            <a:ext cx="6096000" cy="1938992"/>
          </a:xfrm>
          <a:prstGeom prst="rect">
            <a:avLst/>
          </a:prstGeom>
          <a:noFill/>
        </p:spPr>
        <p:txBody>
          <a:bodyPr wrap="square">
            <a:spAutoFit/>
          </a:bodyPr>
          <a:lstStyle/>
          <a:p>
            <a:r>
              <a:rPr lang="en-GB" sz="1200" b="1"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Scorched Earth</a:t>
            </a:r>
          </a:p>
          <a:p>
            <a:pPr marL="285750"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In March 1942, the British military began a policy to prevent Japan from being able to benefit from India’s resources should an invasion be successful. </a:t>
            </a:r>
            <a:endParaRPr lang="en-GB" sz="1200" kern="0" dirty="0">
              <a:solidFill>
                <a:srgbClr val="002060"/>
              </a:solidFill>
              <a:latin typeface="Montserrat Alternates" panose="00000500000000000000" pitchFamily="2" charset="0"/>
              <a:ea typeface="Times New Roman" panose="02020603050405020304" pitchFamily="18" charset="0"/>
              <a:cs typeface="Helvetica" panose="020B0604020202020204" pitchFamily="34" charset="0"/>
            </a:endParaRPr>
          </a:p>
          <a:p>
            <a:pPr marL="285750" indent="-285750">
              <a:buFont typeface="Arial" panose="020B0604020202020204" pitchFamily="34" charset="0"/>
              <a:buChar char="•"/>
            </a:pPr>
            <a:r>
              <a:rPr lang="en-GB" sz="1200" kern="0" dirty="0">
                <a:solidFill>
                  <a:srgbClr val="002060"/>
                </a:solidFill>
                <a:latin typeface="Montserrat Alternates" panose="00000500000000000000" pitchFamily="2" charset="0"/>
                <a:ea typeface="Times New Roman" panose="02020603050405020304" pitchFamily="18" charset="0"/>
                <a:cs typeface="Helvetica" panose="020B0604020202020204" pitchFamily="34" charset="0"/>
              </a:rPr>
              <a:t>It</a:t>
            </a: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 denied the Japanese invaders access to any useful materials including:</a:t>
            </a:r>
          </a:p>
          <a:p>
            <a:pPr marL="742950" lvl="1" indent="-285750">
              <a:buFont typeface="Arial" panose="020B0604020202020204" pitchFamily="34" charset="0"/>
              <a:buChar char="•"/>
            </a:pPr>
            <a:r>
              <a:rPr lang="en-GB" sz="1200" kern="0" dirty="0">
                <a:solidFill>
                  <a:srgbClr val="002060"/>
                </a:solidFill>
                <a:latin typeface="Montserrat Alternates" panose="00000500000000000000" pitchFamily="2" charset="0"/>
                <a:ea typeface="Times New Roman" panose="02020603050405020304" pitchFamily="18" charset="0"/>
                <a:cs typeface="Helvetica" panose="020B0604020202020204" pitchFamily="34" charset="0"/>
              </a:rPr>
              <a:t>F</a:t>
            </a: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ood supplies, </a:t>
            </a:r>
          </a:p>
          <a:p>
            <a:pPr marL="742950" lvl="1"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transport </a:t>
            </a:r>
          </a:p>
          <a:p>
            <a:pPr marL="742950" lvl="1"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infrastructure such as boats,  </a:t>
            </a:r>
          </a:p>
          <a:p>
            <a:pPr marL="742950" lvl="1"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other resources</a:t>
            </a:r>
            <a:endParaRPr lang="en-GB" sz="14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611937E-6B4A-B221-5662-D5CDE15A790A}"/>
              </a:ext>
            </a:extLst>
          </p:cNvPr>
          <p:cNvSpPr txBox="1"/>
          <p:nvPr/>
        </p:nvSpPr>
        <p:spPr>
          <a:xfrm>
            <a:off x="4666753" y="2821977"/>
            <a:ext cx="7101665" cy="1069075"/>
          </a:xfrm>
          <a:prstGeom prst="rect">
            <a:avLst/>
          </a:prstGeom>
          <a:noFill/>
        </p:spPr>
        <p:txBody>
          <a:bodyPr wrap="square">
            <a:spAutoFit/>
          </a:bodyPr>
          <a:lstStyle/>
          <a:p>
            <a:pPr>
              <a:lnSpc>
                <a:spcPct val="107000"/>
              </a:lnSpc>
              <a:spcAft>
                <a:spcPts val="800"/>
              </a:spcAft>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Rice stocks in the region were to be seized by the government, then either removed or destroyed. Furthermore, corruption amongst those in control of the buying and selling of rice meant that even more was removed than necessary. This caused unrest amongst the population as they saw their primary means of survival taken away from them and led some to hoard rice while others went without entirely.</a:t>
            </a:r>
            <a:endParaRPr lang="en-GB" sz="14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2F87AD3-EE26-C17B-853D-0B2B70C1F995}"/>
              </a:ext>
            </a:extLst>
          </p:cNvPr>
          <p:cNvSpPr txBox="1"/>
          <p:nvPr/>
        </p:nvSpPr>
        <p:spPr>
          <a:xfrm>
            <a:off x="484094" y="4468150"/>
            <a:ext cx="8400052" cy="1754326"/>
          </a:xfrm>
          <a:prstGeom prst="rect">
            <a:avLst/>
          </a:prstGeom>
          <a:noFill/>
        </p:spPr>
        <p:txBody>
          <a:bodyPr wrap="square">
            <a:spAutoFit/>
          </a:bodyPr>
          <a:lstStyle/>
          <a:p>
            <a:r>
              <a:rPr lang="en-GB" sz="1200" b="1"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Boat Denial</a:t>
            </a:r>
          </a:p>
          <a:p>
            <a:pPr marL="285750"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The army was authorised to confiscate, relocate, or destroy any boat that could hold more than ten people, as well as bikes, bullock carts, and even elephants.  </a:t>
            </a:r>
          </a:p>
          <a:p>
            <a:pPr marL="285750"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Approximately 45,000 boats were removed from Bengal. </a:t>
            </a:r>
          </a:p>
          <a:p>
            <a:pPr marL="285750"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The fishing industry was decimated </a:t>
            </a:r>
          </a:p>
          <a:p>
            <a:pPr marL="285750"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equipment could not be moved to the fields  </a:t>
            </a:r>
          </a:p>
          <a:p>
            <a:pPr marL="285750"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produce could not be moved from farm to market. </a:t>
            </a:r>
          </a:p>
          <a:p>
            <a:pPr marL="285750"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Farmers, labourers, sellers and others were unable to travel and couldn’t make a living.  </a:t>
            </a:r>
          </a:p>
          <a:p>
            <a:pPr marL="285750" indent="-285750">
              <a:buFont typeface="Arial" panose="020B0604020202020204" pitchFamily="34" charset="0"/>
              <a:buChar char="•"/>
            </a:pPr>
            <a:r>
              <a:rPr lang="en-GB" sz="1200" kern="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This angered the local population further and led to protests against the government.</a:t>
            </a:r>
            <a:endParaRPr lang="en-GB" sz="14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p:txBody>
      </p:sp>
      <p:pic>
        <p:nvPicPr>
          <p:cNvPr id="17" name="Picture 16" descr="A group of people sitting on a ledge&#10;&#10;Description automatically generated">
            <a:extLst>
              <a:ext uri="{FF2B5EF4-FFF2-40B4-BE49-F238E27FC236}">
                <a16:creationId xmlns:a16="http://schemas.microsoft.com/office/drawing/2014/main" id="{29970058-0AA3-5EAB-F21F-D73CB32CB9D3}"/>
              </a:ext>
            </a:extLst>
          </p:cNvPr>
          <p:cNvPicPr>
            <a:picLocks noChangeAspect="1"/>
          </p:cNvPicPr>
          <p:nvPr/>
        </p:nvPicPr>
        <p:blipFill rotWithShape="1">
          <a:blip r:embed="rId2">
            <a:extLst>
              <a:ext uri="{28A0092B-C50C-407E-A947-70E740481C1C}">
                <a14:useLocalDpi xmlns:a14="http://schemas.microsoft.com/office/drawing/2010/main" val="0"/>
              </a:ext>
            </a:extLst>
          </a:blip>
          <a:srcRect t="8556" b="6528"/>
          <a:stretch/>
        </p:blipFill>
        <p:spPr>
          <a:xfrm>
            <a:off x="8716507" y="4073536"/>
            <a:ext cx="2853797" cy="2196906"/>
          </a:xfrm>
          <a:prstGeom prst="rect">
            <a:avLst/>
          </a:prstGeom>
          <a:ln w="38100" cap="sq">
            <a:solidFill>
              <a:srgbClr val="820000"/>
            </a:solidFill>
            <a:prstDash val="solid"/>
            <a:miter lim="800000"/>
          </a:ln>
          <a:effectLst>
            <a:outerShdw blurRad="50800" dist="38100" dir="2700000" algn="tl" rotWithShape="0">
              <a:srgbClr val="000000">
                <a:alpha val="43000"/>
              </a:srgbClr>
            </a:outerShdw>
          </a:effectLst>
        </p:spPr>
      </p:pic>
      <p:pic>
        <p:nvPicPr>
          <p:cNvPr id="21" name="Picture 20" descr="A group of people working in a field&#10;&#10;Description automatically generated">
            <a:extLst>
              <a:ext uri="{FF2B5EF4-FFF2-40B4-BE49-F238E27FC236}">
                <a16:creationId xmlns:a16="http://schemas.microsoft.com/office/drawing/2014/main" id="{D366AAC3-8620-D5DE-EC69-5F8F7FA59E1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865096" y="2905331"/>
            <a:ext cx="2733929" cy="1495060"/>
          </a:xfrm>
          <a:prstGeom prst="rect">
            <a:avLst/>
          </a:prstGeom>
          <a:ln w="38100" cap="sq">
            <a:solidFill>
              <a:srgbClr val="820000"/>
            </a:solidFill>
            <a:prstDash val="solid"/>
            <a:miter lim="800000"/>
          </a:ln>
          <a:effectLst>
            <a:outerShdw blurRad="50800" dist="38100" dir="2700000" algn="tl" rotWithShape="0">
              <a:srgbClr val="000000">
                <a:alpha val="43000"/>
              </a:srgbClr>
            </a:outerShdw>
          </a:effectLst>
        </p:spPr>
      </p:pic>
      <p:pic>
        <p:nvPicPr>
          <p:cNvPr id="19" name="Picture 18" descr="A person walking in front of a large cloud of smoke&#10;&#10;Description automatically generated">
            <a:extLst>
              <a:ext uri="{FF2B5EF4-FFF2-40B4-BE49-F238E27FC236}">
                <a16:creationId xmlns:a16="http://schemas.microsoft.com/office/drawing/2014/main" id="{BC62D784-2A0C-F228-E1F1-C42442FF81A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855263" y="742313"/>
            <a:ext cx="3193139" cy="1894222"/>
          </a:xfrm>
          <a:prstGeom prst="rect">
            <a:avLst/>
          </a:prstGeom>
          <a:ln w="38100" cap="sq">
            <a:solidFill>
              <a:srgbClr val="820000"/>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B25F6FF1-F49E-B3B0-373A-08B4407806B6}"/>
              </a:ext>
            </a:extLst>
          </p:cNvPr>
          <p:cNvSpPr txBox="1"/>
          <p:nvPr/>
        </p:nvSpPr>
        <p:spPr>
          <a:xfrm>
            <a:off x="10143406" y="1689424"/>
            <a:ext cx="1467422" cy="830997"/>
          </a:xfrm>
          <a:prstGeom prst="rect">
            <a:avLst/>
          </a:prstGeom>
          <a:noFill/>
        </p:spPr>
        <p:txBody>
          <a:bodyPr wrap="square">
            <a:spAutoFit/>
          </a:bodyPr>
          <a:lstStyle/>
          <a:p>
            <a:pPr algn="l" fontAlgn="t"/>
            <a:r>
              <a:rPr lang="en-GB" sz="800" b="0" i="0" dirty="0">
                <a:solidFill>
                  <a:srgbClr val="002060"/>
                </a:solidFill>
                <a:effectLst/>
                <a:latin typeface="Montserrat Alternates" panose="00000500000000000000" pitchFamily="2" charset="0"/>
              </a:rPr>
              <a:t>Electrical equipment at the </a:t>
            </a:r>
            <a:r>
              <a:rPr lang="en-GB" sz="800" b="0" i="0" dirty="0" err="1">
                <a:solidFill>
                  <a:srgbClr val="002060"/>
                </a:solidFill>
                <a:effectLst/>
                <a:latin typeface="Montserrat Alternates" panose="00000500000000000000" pitchFamily="2" charset="0"/>
              </a:rPr>
              <a:t>Yenangyaung</a:t>
            </a:r>
            <a:r>
              <a:rPr lang="en-GB" sz="800" b="0" i="0" dirty="0">
                <a:solidFill>
                  <a:srgbClr val="002060"/>
                </a:solidFill>
                <a:effectLst/>
                <a:latin typeface="Montserrat Alternates" panose="00000500000000000000" pitchFamily="2" charset="0"/>
              </a:rPr>
              <a:t> oilfields being destroyed as part of the "scorched earth" policy pursued by the British.</a:t>
            </a:r>
            <a:endParaRPr lang="en-GB" sz="800" dirty="0">
              <a:solidFill>
                <a:srgbClr val="002060"/>
              </a:solidFill>
              <a:latin typeface="Montserrat Alternates" panose="00000500000000000000" pitchFamily="2" charset="0"/>
            </a:endParaRPr>
          </a:p>
        </p:txBody>
      </p:sp>
      <p:sp>
        <p:nvSpPr>
          <p:cNvPr id="24" name="TextBox 23">
            <a:extLst>
              <a:ext uri="{FF2B5EF4-FFF2-40B4-BE49-F238E27FC236}">
                <a16:creationId xmlns:a16="http://schemas.microsoft.com/office/drawing/2014/main" id="{A725E2BA-BEE1-9540-AE15-491B35B94BC3}"/>
              </a:ext>
            </a:extLst>
          </p:cNvPr>
          <p:cNvSpPr txBox="1"/>
          <p:nvPr/>
        </p:nvSpPr>
        <p:spPr>
          <a:xfrm>
            <a:off x="3666169" y="4031059"/>
            <a:ext cx="1040088" cy="338554"/>
          </a:xfrm>
          <a:prstGeom prst="rect">
            <a:avLst/>
          </a:prstGeom>
          <a:noFill/>
        </p:spPr>
        <p:txBody>
          <a:bodyPr wrap="square">
            <a:spAutoFit/>
          </a:bodyPr>
          <a:lstStyle/>
          <a:p>
            <a:pPr algn="l" fontAlgn="t"/>
            <a:r>
              <a:rPr lang="en-GB" sz="800" b="0" i="0" dirty="0">
                <a:solidFill>
                  <a:srgbClr val="002060"/>
                </a:solidFill>
                <a:effectLst/>
                <a:latin typeface="Montserrat Alternates" panose="00000500000000000000" pitchFamily="2" charset="0"/>
              </a:rPr>
              <a:t>Ploughing in a rice field</a:t>
            </a:r>
            <a:endParaRPr lang="en-GB" sz="800" dirty="0">
              <a:solidFill>
                <a:srgbClr val="002060"/>
              </a:solidFill>
              <a:latin typeface="Montserrat Alternates" panose="00000500000000000000" pitchFamily="2" charset="0"/>
            </a:endParaRPr>
          </a:p>
        </p:txBody>
      </p:sp>
      <p:sp>
        <p:nvSpPr>
          <p:cNvPr id="8" name="TextBox 7">
            <a:extLst>
              <a:ext uri="{FF2B5EF4-FFF2-40B4-BE49-F238E27FC236}">
                <a16:creationId xmlns:a16="http://schemas.microsoft.com/office/drawing/2014/main" id="{317B51E4-BF00-64A3-CB41-5D7F459FF256}"/>
              </a:ext>
            </a:extLst>
          </p:cNvPr>
          <p:cNvSpPr txBox="1"/>
          <p:nvPr/>
        </p:nvSpPr>
        <p:spPr>
          <a:xfrm>
            <a:off x="1064585" y="437227"/>
            <a:ext cx="6095114" cy="369332"/>
          </a:xfrm>
          <a:prstGeom prst="rect">
            <a:avLst/>
          </a:prstGeom>
          <a:noFill/>
        </p:spPr>
        <p:txBody>
          <a:bodyPr wrap="square">
            <a:spAutoFit/>
          </a:bodyPr>
          <a:lstStyle/>
          <a:p>
            <a:r>
              <a:rPr lang="en-GB" sz="1800" b="1" dirty="0">
                <a:solidFill>
                  <a:srgbClr val="002060"/>
                </a:solidFill>
                <a:latin typeface="Montserrat Alternates" panose="00000500000000000000" pitchFamily="2" charset="0"/>
              </a:rPr>
              <a:t>Denial Policies</a:t>
            </a:r>
            <a:endParaRPr lang="en-GB" b="1" dirty="0"/>
          </a:p>
        </p:txBody>
      </p:sp>
    </p:spTree>
    <p:extLst>
      <p:ext uri="{BB962C8B-B14F-4D97-AF65-F5344CB8AC3E}">
        <p14:creationId xmlns:p14="http://schemas.microsoft.com/office/powerpoint/2010/main" val="1285767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5BFA023-A638-907E-4624-3558E2FDE25B}"/>
              </a:ext>
            </a:extLst>
          </p:cNvPr>
          <p:cNvSpPr txBox="1"/>
          <p:nvPr/>
        </p:nvSpPr>
        <p:spPr>
          <a:xfrm>
            <a:off x="476797" y="766093"/>
            <a:ext cx="6096000" cy="1600438"/>
          </a:xfrm>
          <a:prstGeom prst="rect">
            <a:avLst/>
          </a:prstGeom>
          <a:noFill/>
        </p:spPr>
        <p:txBody>
          <a:bodyPr wrap="square">
            <a:spAutoFit/>
          </a:bodyPr>
          <a:lstStyle/>
          <a:p>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In October 1942, a series of natural disasters ravaged Bengal. A severe fungal outbreak known as Brown spot disease killed rice crops, before cyclones and storms destroyed rice fields, houses, killing around 15,000 people and over 190,000 cattle. Rice stocks were also destroyed meaning farmers, distributers, and consumers had nothing, and would be reliant on imports of food to avoid starvation conditions.</a:t>
            </a:r>
            <a:endParaRPr lang="en-GB" dirty="0">
              <a:solidFill>
                <a:srgbClr val="002060"/>
              </a:solidFill>
              <a:effectLst/>
              <a:latin typeface="Montserrat Alternates" panose="00000500000000000000" pitchFamily="2" charset="0"/>
              <a:ea typeface="Times New Roman" panose="02020603050405020304" pitchFamily="18" charset="0"/>
            </a:endParaRPr>
          </a:p>
        </p:txBody>
      </p:sp>
      <p:sp>
        <p:nvSpPr>
          <p:cNvPr id="12" name="TextBox 11">
            <a:extLst>
              <a:ext uri="{FF2B5EF4-FFF2-40B4-BE49-F238E27FC236}">
                <a16:creationId xmlns:a16="http://schemas.microsoft.com/office/drawing/2014/main" id="{90038E84-9ABD-F143-6378-B2932A707CD6}"/>
              </a:ext>
            </a:extLst>
          </p:cNvPr>
          <p:cNvSpPr txBox="1"/>
          <p:nvPr/>
        </p:nvSpPr>
        <p:spPr>
          <a:xfrm>
            <a:off x="4647707" y="2596814"/>
            <a:ext cx="7150889" cy="2031325"/>
          </a:xfrm>
          <a:prstGeom prst="rect">
            <a:avLst/>
          </a:prstGeom>
          <a:noFill/>
        </p:spPr>
        <p:txBody>
          <a:bodyPr wrap="square">
            <a:spAutoFit/>
          </a:bodyPr>
          <a:lstStyle/>
          <a:p>
            <a:pPr marL="285750" indent="-285750">
              <a:buFont typeface="Arial" panose="020B0604020202020204" pitchFamily="34" charset="0"/>
              <a:buChar char="•"/>
            </a:pP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The strong winds dispersed the crop disease causing it to affect rice fields across the region, meaning an even lower harvest. </a:t>
            </a:r>
          </a:p>
          <a:p>
            <a:pPr marL="285750" indent="-285750">
              <a:buFont typeface="Arial" panose="020B0604020202020204" pitchFamily="34" charset="0"/>
              <a:buChar char="•"/>
            </a:pP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flood defences on the coast were wiped out. </a:t>
            </a:r>
          </a:p>
          <a:p>
            <a:pPr marL="285750" indent="-285750">
              <a:buFont typeface="Arial" panose="020B0604020202020204" pitchFamily="34" charset="0"/>
              <a:buChar char="•"/>
            </a:pP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Torrential rain and flooding would damage over 3,000 square miles of land. </a:t>
            </a:r>
          </a:p>
          <a:p>
            <a:pPr marL="285750" indent="-285750">
              <a:buFont typeface="Arial" panose="020B0604020202020204" pitchFamily="34" charset="0"/>
              <a:buChar char="•"/>
            </a:pP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the rice crop of 1942 failed leaving millions without food or income</a:t>
            </a:r>
          </a:p>
          <a:p>
            <a:pPr marL="285750" indent="-285750">
              <a:buFont typeface="Arial" panose="020B0604020202020204" pitchFamily="34" charset="0"/>
              <a:buChar char="•"/>
            </a:pPr>
            <a:r>
              <a:rPr lang="en-GB" sz="1400" dirty="0">
                <a:solidFill>
                  <a:srgbClr val="002060"/>
                </a:solidFill>
                <a:effectLst/>
                <a:latin typeface="Montserrat Alternates" panose="00000500000000000000" pitchFamily="2" charset="0"/>
                <a:ea typeface="Times New Roman" panose="02020603050405020304" pitchFamily="18" charset="0"/>
                <a:cs typeface="Helvetica" panose="020B0604020202020204" pitchFamily="34" charset="0"/>
              </a:rPr>
              <a:t>diseases such as Malaria spread more widely than usual, with deadly effect. This had a crippling effect on Bengals economy and left people jobless, homeless, and starving. </a:t>
            </a:r>
            <a:endParaRPr lang="en-GB" dirty="0">
              <a:solidFill>
                <a:srgbClr val="002060"/>
              </a:solidFill>
              <a:effectLst/>
              <a:latin typeface="Montserrat Alternates" panose="000005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1473D582-5C51-FD3E-B6CB-92EA352FD9DE}"/>
              </a:ext>
            </a:extLst>
          </p:cNvPr>
          <p:cNvSpPr txBox="1"/>
          <p:nvPr/>
        </p:nvSpPr>
        <p:spPr>
          <a:xfrm>
            <a:off x="2041722" y="4733090"/>
            <a:ext cx="6672017" cy="776046"/>
          </a:xfrm>
          <a:prstGeom prst="rect">
            <a:avLst/>
          </a:prstGeom>
          <a:noFill/>
        </p:spPr>
        <p:txBody>
          <a:bodyPr wrap="square">
            <a:spAutoFit/>
          </a:bodyPr>
          <a:lstStyle/>
          <a:p>
            <a:pPr>
              <a:lnSpc>
                <a:spcPct val="107000"/>
              </a:lnSpc>
              <a:spcAft>
                <a:spcPts val="800"/>
              </a:spcAft>
            </a:pPr>
            <a:r>
              <a:rPr lang="en-GB" sz="14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rPr>
              <a:t>As a result of these disasters, </a:t>
            </a:r>
            <a:r>
              <a:rPr lang="en-GB" sz="14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The Government of India warned Leo Amery (Secretary of State for India) that the food shortfall was so large that:</a:t>
            </a:r>
            <a:endParaRPr lang="en-GB" sz="1400" b="1" i="1"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p:txBody>
      </p:sp>
      <p:pic>
        <p:nvPicPr>
          <p:cNvPr id="17" name="Picture 16" descr="A person in a suit and tie&#10;&#10;Description automatically generated">
            <a:extLst>
              <a:ext uri="{FF2B5EF4-FFF2-40B4-BE49-F238E27FC236}">
                <a16:creationId xmlns:a16="http://schemas.microsoft.com/office/drawing/2014/main" id="{29E81EE6-33B3-16D4-D04C-7F2A19AE0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78" y="4527349"/>
            <a:ext cx="1201958" cy="160092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C7ACD338-B168-8AB5-4C62-80253A3B68E0}"/>
              </a:ext>
            </a:extLst>
          </p:cNvPr>
          <p:cNvSpPr txBox="1"/>
          <p:nvPr/>
        </p:nvSpPr>
        <p:spPr>
          <a:xfrm>
            <a:off x="655778" y="6183354"/>
            <a:ext cx="1020368" cy="246221"/>
          </a:xfrm>
          <a:prstGeom prst="rect">
            <a:avLst/>
          </a:prstGeom>
          <a:noFill/>
        </p:spPr>
        <p:txBody>
          <a:bodyPr wrap="square">
            <a:spAutoFit/>
          </a:bodyPr>
          <a:lstStyle/>
          <a:p>
            <a:r>
              <a:rPr lang="en-GB" sz="10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Leo Amery</a:t>
            </a:r>
            <a:endParaRPr lang="en-GB" sz="1000" dirty="0">
              <a:solidFill>
                <a:srgbClr val="002060"/>
              </a:solidFill>
              <a:latin typeface="Montserrat Alternates" panose="00000500000000000000" pitchFamily="2" charset="0"/>
            </a:endParaRPr>
          </a:p>
        </p:txBody>
      </p:sp>
      <p:pic>
        <p:nvPicPr>
          <p:cNvPr id="24" name="Picture 23" descr="A close-up of a plant&#10;&#10;Description automatically generated">
            <a:extLst>
              <a:ext uri="{FF2B5EF4-FFF2-40B4-BE49-F238E27FC236}">
                <a16:creationId xmlns:a16="http://schemas.microsoft.com/office/drawing/2014/main" id="{2E5B7463-0D0E-611A-24A4-8371A9CB100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61334" y="729824"/>
            <a:ext cx="3370600" cy="174267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07EB6087-02C1-B2B0-E1DA-ABAF6D8F5FB4}"/>
              </a:ext>
            </a:extLst>
          </p:cNvPr>
          <p:cNvSpPr txBox="1"/>
          <p:nvPr/>
        </p:nvSpPr>
        <p:spPr>
          <a:xfrm>
            <a:off x="10681086" y="1666065"/>
            <a:ext cx="957943" cy="861774"/>
          </a:xfrm>
          <a:prstGeom prst="rect">
            <a:avLst/>
          </a:prstGeom>
          <a:noFill/>
        </p:spPr>
        <p:txBody>
          <a:bodyPr wrap="square" rtlCol="0">
            <a:spAutoFit/>
          </a:bodyPr>
          <a:lstStyle/>
          <a:p>
            <a:r>
              <a:rPr lang="en-GB" sz="1000" dirty="0">
                <a:solidFill>
                  <a:srgbClr val="002060"/>
                </a:solidFill>
                <a:latin typeface="Montserrat Alternates" panose="00000500000000000000" pitchFamily="2" charset="0"/>
              </a:rPr>
              <a:t>The effects of Brown Spot Disease on rice</a:t>
            </a:r>
          </a:p>
        </p:txBody>
      </p:sp>
      <p:sp>
        <p:nvSpPr>
          <p:cNvPr id="28" name="TextBox 27">
            <a:extLst>
              <a:ext uri="{FF2B5EF4-FFF2-40B4-BE49-F238E27FC236}">
                <a16:creationId xmlns:a16="http://schemas.microsoft.com/office/drawing/2014/main" id="{28D90D76-835E-C2BF-6AD1-3AD0C61D31D7}"/>
              </a:ext>
            </a:extLst>
          </p:cNvPr>
          <p:cNvSpPr txBox="1"/>
          <p:nvPr/>
        </p:nvSpPr>
        <p:spPr>
          <a:xfrm>
            <a:off x="2617739" y="5494477"/>
            <a:ext cx="6096000" cy="646331"/>
          </a:xfrm>
          <a:prstGeom prst="rect">
            <a:avLst/>
          </a:prstGeom>
          <a:noFill/>
          <a:ln>
            <a:solidFill>
              <a:srgbClr val="002060"/>
            </a:solidFill>
          </a:ln>
        </p:spPr>
        <p:txBody>
          <a:bodyPr wrap="square">
            <a:spAutoFit/>
          </a:bodyPr>
          <a:lstStyle/>
          <a:p>
            <a:r>
              <a:rPr lang="en-GB" sz="1800" b="1" i="1"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“it will be physically impossible to bridge the gaps entirely with India’s own resources.”</a:t>
            </a:r>
            <a:endParaRPr lang="en-GB" dirty="0">
              <a:solidFill>
                <a:srgbClr val="002060"/>
              </a:solidFill>
              <a:latin typeface="Montserrat Alternates" panose="00000500000000000000" pitchFamily="2" charset="0"/>
            </a:endParaRPr>
          </a:p>
        </p:txBody>
      </p:sp>
      <p:pic>
        <p:nvPicPr>
          <p:cNvPr id="30" name="Picture 29" descr="A person and child sitting on the ground&#10;&#10;Description automatically generated">
            <a:extLst>
              <a:ext uri="{FF2B5EF4-FFF2-40B4-BE49-F238E27FC236}">
                <a16:creationId xmlns:a16="http://schemas.microsoft.com/office/drawing/2014/main" id="{B0A4E94A-1B78-3A9E-D4C6-78AD3E2E4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5239" y="4463323"/>
            <a:ext cx="2184818" cy="168231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32" name="Picture 31" descr="A storm in the trees&#10;&#10;Description automatically generated with medium confidence">
            <a:extLst>
              <a:ext uri="{FF2B5EF4-FFF2-40B4-BE49-F238E27FC236}">
                <a16:creationId xmlns:a16="http://schemas.microsoft.com/office/drawing/2014/main" id="{0C530126-1EDD-70C9-C9C2-27C8E0C601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5778" y="2368240"/>
            <a:ext cx="3750818" cy="198960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7153533B-6C92-2B6B-3EC8-604C10858077}"/>
              </a:ext>
            </a:extLst>
          </p:cNvPr>
          <p:cNvSpPr txBox="1"/>
          <p:nvPr/>
        </p:nvSpPr>
        <p:spPr>
          <a:xfrm>
            <a:off x="1066220" y="457116"/>
            <a:ext cx="6095114" cy="369332"/>
          </a:xfrm>
          <a:prstGeom prst="rect">
            <a:avLst/>
          </a:prstGeom>
          <a:noFill/>
        </p:spPr>
        <p:txBody>
          <a:bodyPr wrap="square">
            <a:spAutoFit/>
          </a:bodyPr>
          <a:lstStyle/>
          <a:p>
            <a:r>
              <a:rPr lang="en-GB" sz="1800" b="1" dirty="0">
                <a:solidFill>
                  <a:srgbClr val="002060"/>
                </a:solidFill>
                <a:latin typeface="Montserrat Alternates" panose="00000500000000000000" pitchFamily="2" charset="0"/>
              </a:rPr>
              <a:t>Natural Disasters</a:t>
            </a:r>
            <a:endParaRPr lang="en-GB" b="1" dirty="0"/>
          </a:p>
        </p:txBody>
      </p:sp>
    </p:spTree>
    <p:extLst>
      <p:ext uri="{BB962C8B-B14F-4D97-AF65-F5344CB8AC3E}">
        <p14:creationId xmlns:p14="http://schemas.microsoft.com/office/powerpoint/2010/main" val="2473534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82809B-2A07-2DCD-925C-86D51EF98839}"/>
              </a:ext>
            </a:extLst>
          </p:cNvPr>
          <p:cNvSpPr txBox="1"/>
          <p:nvPr/>
        </p:nvSpPr>
        <p:spPr>
          <a:xfrm>
            <a:off x="481725" y="803305"/>
            <a:ext cx="5661729" cy="1530997"/>
          </a:xfrm>
          <a:prstGeom prst="rect">
            <a:avLst/>
          </a:prstGeom>
          <a:noFill/>
        </p:spPr>
        <p:txBody>
          <a:bodyPr wrap="square">
            <a:spAutoFit/>
          </a:bodyPr>
          <a:lstStyle/>
          <a:p>
            <a:pPr>
              <a:lnSpc>
                <a:spcPct val="107000"/>
              </a:lnSpc>
              <a:spcAft>
                <a:spcPts val="800"/>
              </a:spcAft>
            </a:pPr>
            <a:r>
              <a:rPr lang="en-GB" sz="11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rPr>
              <a:t>From late 1942 onwards a series of requests were made to the British government to send food-aid to India. With increasing urgency high ranking officials including the Governor of Bengal, the Viceroy, the Secretary of State and the Commander-in-Chief of the British forces asked for assistance, but with little success. The British government, led by Churchill, was seemingly reluctant to divert any shipments to India as he felt that the Allies could not afford to use their limited shipping for India when other areas also needed supplies. </a:t>
            </a:r>
          </a:p>
        </p:txBody>
      </p:sp>
      <p:sp>
        <p:nvSpPr>
          <p:cNvPr id="12" name="TextBox 11">
            <a:extLst>
              <a:ext uri="{FF2B5EF4-FFF2-40B4-BE49-F238E27FC236}">
                <a16:creationId xmlns:a16="http://schemas.microsoft.com/office/drawing/2014/main" id="{07B35066-0DBF-30D0-3023-90E0591528D0}"/>
              </a:ext>
            </a:extLst>
          </p:cNvPr>
          <p:cNvSpPr txBox="1"/>
          <p:nvPr/>
        </p:nvSpPr>
        <p:spPr>
          <a:xfrm>
            <a:off x="557494" y="2519960"/>
            <a:ext cx="3936962" cy="2010230"/>
          </a:xfrm>
          <a:prstGeom prst="rect">
            <a:avLst/>
          </a:prstGeom>
          <a:noFill/>
          <a:ln>
            <a:solidFill>
              <a:srgbClr val="002060"/>
            </a:solidFill>
          </a:ln>
        </p:spPr>
        <p:txBody>
          <a:bodyPr wrap="square">
            <a:spAutoFit/>
          </a:bodyPr>
          <a:lstStyle/>
          <a:p>
            <a:pPr>
              <a:lnSpc>
                <a:spcPct val="107000"/>
              </a:lnSpc>
              <a:spcBef>
                <a:spcPts val="1200"/>
              </a:spcBef>
              <a:spcAft>
                <a:spcPts val="800"/>
              </a:spcAft>
            </a:pPr>
            <a:r>
              <a:rPr lang="en-GB" sz="9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rPr>
              <a:t>Churchill’s principal advisor on the logistical matters of shipping and allocation of supplies was Lord Cherwell. Cherwell, a scientist was known to be racist to the extent that the presence of any black person evoked ‘physical revulsion which he was unable to control.’  How far this influenced his advice is impossible to say, however we do know that Churchill held him in high regard and his recommendations were almost always carried out. Churchill himself had also made some highly derogatory comments regarding Indian people. Referring to them based on their majority religion of Hinduism, Churchill had said in March 1943 </a:t>
            </a:r>
            <a:r>
              <a:rPr lang="en-GB" sz="900" i="1" kern="100" dirty="0">
                <a:solidFill>
                  <a:srgbClr val="002060"/>
                </a:solidFill>
                <a:latin typeface="Montserrat Alternates" panose="00000500000000000000" pitchFamily="2" charset="0"/>
                <a:ea typeface="Aptos" panose="020B0004020202020204" pitchFamily="34" charset="0"/>
                <a:cs typeface="Arial" panose="020B0604020202020204" pitchFamily="34" charset="0"/>
              </a:rPr>
              <a:t>“t</a:t>
            </a:r>
            <a:r>
              <a:rPr lang="en-GB" sz="900" i="1"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he Hindus were a foul race protected by their mere pullulation from the doom that is their due.” </a:t>
            </a:r>
            <a:r>
              <a:rPr lang="en-GB" sz="9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(Pullulation means rapid breeding). </a:t>
            </a:r>
            <a:endParaRPr lang="en-GB" sz="9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E5A5BFF-3143-B75F-2894-9AC38D0C1552}"/>
              </a:ext>
            </a:extLst>
          </p:cNvPr>
          <p:cNvSpPr txBox="1"/>
          <p:nvPr/>
        </p:nvSpPr>
        <p:spPr>
          <a:xfrm>
            <a:off x="1768987" y="4653968"/>
            <a:ext cx="4809555" cy="1785104"/>
          </a:xfrm>
          <a:prstGeom prst="rect">
            <a:avLst/>
          </a:prstGeom>
          <a:noFill/>
        </p:spPr>
        <p:txBody>
          <a:bodyPr wrap="square">
            <a:spAutoFit/>
          </a:bodyPr>
          <a:lstStyle/>
          <a:p>
            <a:pPr marL="285750" indent="-285750">
              <a:buFont typeface="Arial" panose="020B0604020202020204" pitchFamily="34" charset="0"/>
              <a:buChar char="•"/>
            </a:pPr>
            <a:r>
              <a:rPr lang="en-GB" sz="11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In late 1942 Viceroy Linlithgow requested the import of 600,000 tons of wheat. </a:t>
            </a:r>
          </a:p>
          <a:p>
            <a:pPr marL="285750" indent="-285750">
              <a:buFont typeface="Arial" panose="020B0604020202020204" pitchFamily="34" charset="0"/>
              <a:buChar char="•"/>
            </a:pPr>
            <a:r>
              <a:rPr lang="en-GB" sz="11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The British Government allowed 30,000 tons of aid by June 1943. </a:t>
            </a:r>
          </a:p>
          <a:p>
            <a:pPr marL="285750" indent="-285750">
              <a:buFont typeface="Arial" panose="020B0604020202020204" pitchFamily="34" charset="0"/>
              <a:buChar char="•"/>
            </a:pPr>
            <a:r>
              <a:rPr lang="en-GB" sz="11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By March of that year starvation deaths had begun in Bengal. </a:t>
            </a:r>
            <a:endParaRPr lang="en-GB" sz="1100" kern="0" dirty="0">
              <a:solidFill>
                <a:srgbClr val="002060"/>
              </a:solidFill>
              <a:latin typeface="Montserrat Alternates" panose="00000500000000000000" pitchFamily="2" charset="0"/>
              <a:ea typeface="Times New Roman" panose="02020603050405020304" pitchFamily="18" charset="0"/>
              <a:cs typeface="Aptos Display" panose="020B0004020202020204" pitchFamily="34" charset="0"/>
            </a:endParaRPr>
          </a:p>
          <a:p>
            <a:pPr marL="285750" indent="-285750">
              <a:buFont typeface="Arial" panose="020B0604020202020204" pitchFamily="34" charset="0"/>
              <a:buChar char="•"/>
            </a:pPr>
            <a:r>
              <a:rPr lang="en-GB" sz="11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Churchill insisted on the continuation of rice exports. </a:t>
            </a:r>
          </a:p>
          <a:p>
            <a:pPr marL="285750" indent="-285750">
              <a:buFont typeface="Arial" panose="020B0604020202020204" pitchFamily="34" charset="0"/>
              <a:buChar char="•"/>
            </a:pPr>
            <a:r>
              <a:rPr lang="en-GB" sz="11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Between January and July 1943, 71,000 tons of rice were exported out of India. </a:t>
            </a:r>
          </a:p>
          <a:p>
            <a:pPr marL="285750" indent="-285750">
              <a:buFont typeface="Arial" panose="020B0604020202020204" pitchFamily="34" charset="0"/>
              <a:buChar char="•"/>
            </a:pPr>
            <a:r>
              <a:rPr lang="en-GB" sz="1100" kern="0" dirty="0">
                <a:solidFill>
                  <a:srgbClr val="002060"/>
                </a:solidFill>
                <a:latin typeface="Montserrat Alternates" panose="00000500000000000000" pitchFamily="2" charset="0"/>
                <a:ea typeface="Times New Roman" panose="02020603050405020304" pitchFamily="18" charset="0"/>
                <a:cs typeface="Aptos Display" panose="020B0004020202020204" pitchFamily="34" charset="0"/>
              </a:rPr>
              <a:t>F</a:t>
            </a:r>
            <a:r>
              <a:rPr lang="en-GB" sz="11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amine raged in Bengal.</a:t>
            </a:r>
            <a:endParaRPr lang="en-GB" sz="11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199EAED-25EF-27D8-8B0E-7BD2CD8A658F}"/>
              </a:ext>
            </a:extLst>
          </p:cNvPr>
          <p:cNvSpPr txBox="1"/>
          <p:nvPr/>
        </p:nvSpPr>
        <p:spPr>
          <a:xfrm>
            <a:off x="6316156" y="604299"/>
            <a:ext cx="5466450" cy="2516073"/>
          </a:xfrm>
          <a:prstGeom prst="rect">
            <a:avLst/>
          </a:prstGeom>
          <a:noFill/>
        </p:spPr>
        <p:txBody>
          <a:bodyPr wrap="square">
            <a:spAutoFit/>
          </a:bodyPr>
          <a:lstStyle/>
          <a:p>
            <a:pPr marL="285750" indent="-285750">
              <a:buFont typeface="Arial" panose="020B0604020202020204" pitchFamily="34" charset="0"/>
              <a:buChar char="•"/>
            </a:pPr>
            <a:r>
              <a:rPr lang="en-GB" sz="105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In August, a further request of 500,000 tons of wheat was refused  </a:t>
            </a:r>
          </a:p>
          <a:p>
            <a:pPr marL="285750" indent="-285750">
              <a:buFont typeface="Arial" panose="020B0604020202020204" pitchFamily="34" charset="0"/>
              <a:buChar char="•"/>
            </a:pPr>
            <a:r>
              <a:rPr lang="en-GB" sz="105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no additional relief for India was planned. </a:t>
            </a:r>
          </a:p>
          <a:p>
            <a:pPr marL="285750" indent="-285750">
              <a:buFont typeface="Arial" panose="020B0604020202020204" pitchFamily="34" charset="0"/>
              <a:buChar char="•"/>
            </a:pPr>
            <a:r>
              <a:rPr lang="en-GB" sz="105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Meanwhile Australia , South Africa , New Zealand , and Canada all offered help. A minister in Canberra, Australia stated:</a:t>
            </a:r>
          </a:p>
          <a:p>
            <a:pPr marL="285750" indent="-285750">
              <a:buFont typeface="Arial" panose="020B0604020202020204" pitchFamily="34" charset="0"/>
              <a:buChar char="•"/>
            </a:pPr>
            <a:endParaRPr lang="en-GB" sz="1050" kern="0" dirty="0">
              <a:solidFill>
                <a:srgbClr val="002060"/>
              </a:solidFill>
              <a:latin typeface="Montserrat Alternates" panose="00000500000000000000" pitchFamily="2"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endParaRPr lang="en-GB" sz="1050" kern="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endParaRPr lang="en-GB" sz="1050" kern="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a:p>
            <a:endParaRPr lang="en-GB" sz="1050" kern="0" dirty="0">
              <a:solidFill>
                <a:srgbClr val="002060"/>
              </a:solidFill>
              <a:latin typeface="Montserrat Alternates" panose="00000500000000000000" pitchFamily="2"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GB" sz="1050" kern="0" dirty="0">
                <a:solidFill>
                  <a:srgbClr val="002060"/>
                </a:solidFill>
                <a:latin typeface="Montserrat Alternates" panose="00000500000000000000" pitchFamily="2" charset="0"/>
                <a:ea typeface="Aptos" panose="020B0004020202020204" pitchFamily="34" charset="0"/>
                <a:cs typeface="Arial" panose="020B0604020202020204" pitchFamily="34" charset="0"/>
              </a:rPr>
              <a:t>Whilst Australia did send aid, it was not as much as they had offered due to shipping restrictions.</a:t>
            </a:r>
          </a:p>
          <a:p>
            <a:pPr marL="285750" indent="-285750">
              <a:buFont typeface="Arial" panose="020B0604020202020204" pitchFamily="34" charset="0"/>
              <a:buChar char="•"/>
            </a:pPr>
            <a:r>
              <a:rPr lang="en-GB" sz="1050" kern="0" dirty="0">
                <a:solidFill>
                  <a:srgbClr val="002060"/>
                </a:solidFill>
                <a:latin typeface="Montserrat Alternates" panose="00000500000000000000" pitchFamily="2" charset="0"/>
                <a:ea typeface="Aptos" panose="020B0004020202020204" pitchFamily="34" charset="0"/>
                <a:cs typeface="Arial" panose="020B0604020202020204" pitchFamily="34" charset="0"/>
              </a:rPr>
              <a:t>Britain was also concerned with the allies' position in the Indian Ocean having lost their important strategic base and colony of Singapore.</a:t>
            </a:r>
          </a:p>
          <a:p>
            <a:pPr marL="285750" indent="-285750">
              <a:buFont typeface="Arial" panose="020B0604020202020204" pitchFamily="34" charset="0"/>
              <a:buChar char="•"/>
            </a:pPr>
            <a:r>
              <a:rPr lang="en-GB" sz="1050" kern="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rPr>
              <a:t>The British government also had to balance its use of limited shipping, meaning shipments to </a:t>
            </a:r>
            <a:r>
              <a:rPr lang="en-GB" sz="1050" kern="0" dirty="0">
                <a:solidFill>
                  <a:srgbClr val="002060"/>
                </a:solidFill>
                <a:latin typeface="Montserrat Alternates" panose="00000500000000000000" pitchFamily="2" charset="0"/>
                <a:ea typeface="Aptos" panose="020B0004020202020204" pitchFamily="34" charset="0"/>
                <a:cs typeface="Arial" panose="020B0604020202020204" pitchFamily="34" charset="0"/>
              </a:rPr>
              <a:t>India could reduce essential war related supplies coming to Britain itself.</a:t>
            </a:r>
            <a:endParaRPr lang="en-GB" sz="105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1CB7B37-9239-9C46-7E98-418EC7AD96E3}"/>
              </a:ext>
            </a:extLst>
          </p:cNvPr>
          <p:cNvSpPr txBox="1"/>
          <p:nvPr/>
        </p:nvSpPr>
        <p:spPr>
          <a:xfrm>
            <a:off x="6541042" y="5037976"/>
            <a:ext cx="5347575" cy="1446550"/>
          </a:xfrm>
          <a:prstGeom prst="rect">
            <a:avLst/>
          </a:prstGeom>
          <a:noFill/>
        </p:spPr>
        <p:txBody>
          <a:bodyPr wrap="square">
            <a:spAutoFit/>
          </a:bodyPr>
          <a:lstStyle/>
          <a:p>
            <a:r>
              <a:rPr lang="en-GB" sz="11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That autumn, The United Kingdom began to build stockpiles of food in preparation for post war need. </a:t>
            </a:r>
          </a:p>
          <a:p>
            <a:r>
              <a:rPr lang="en-GB" sz="11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The shipments of Australian wheat offered to relieve the famine in India were directed to Europe, destined not for consumption but for storage to support Britain and aid liberated countries in Europe who lacked food supplies. </a:t>
            </a:r>
          </a:p>
          <a:p>
            <a:r>
              <a:rPr lang="en-GB" sz="1100"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Eventually 80,000 tons of wheat did arrive on Indian shores. Still a fraction of that which was required.</a:t>
            </a:r>
            <a:endParaRPr lang="en-GB" sz="1100" kern="100" dirty="0">
              <a:solidFill>
                <a:srgbClr val="002060"/>
              </a:solidFill>
              <a:effectLst/>
              <a:latin typeface="Montserrat Alternates" panose="00000500000000000000" pitchFamily="2" charset="0"/>
              <a:ea typeface="Aptos" panose="020B0004020202020204" pitchFamily="34" charset="0"/>
              <a:cs typeface="Arial" panose="020B0604020202020204" pitchFamily="34" charset="0"/>
            </a:endParaRPr>
          </a:p>
        </p:txBody>
      </p:sp>
      <p:pic>
        <p:nvPicPr>
          <p:cNvPr id="24" name="Picture 23" descr="A person in a suit and bow tie&#10;&#10;Description automatically generated">
            <a:extLst>
              <a:ext uri="{FF2B5EF4-FFF2-40B4-BE49-F238E27FC236}">
                <a16:creationId xmlns:a16="http://schemas.microsoft.com/office/drawing/2014/main" id="{9BC6CF3D-1CA1-B300-4CC9-C16E8511D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48" y="4724640"/>
            <a:ext cx="1046212" cy="141859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26" name="TextBox 25">
            <a:extLst>
              <a:ext uri="{FF2B5EF4-FFF2-40B4-BE49-F238E27FC236}">
                <a16:creationId xmlns:a16="http://schemas.microsoft.com/office/drawing/2014/main" id="{3C910D57-BB9E-EC44-47E2-DA1822074BC0}"/>
              </a:ext>
            </a:extLst>
          </p:cNvPr>
          <p:cNvSpPr txBox="1"/>
          <p:nvPr/>
        </p:nvSpPr>
        <p:spPr>
          <a:xfrm>
            <a:off x="6659767" y="1377468"/>
            <a:ext cx="5044142" cy="430887"/>
          </a:xfrm>
          <a:prstGeom prst="rect">
            <a:avLst/>
          </a:prstGeom>
          <a:noFill/>
          <a:ln>
            <a:solidFill>
              <a:srgbClr val="002060"/>
            </a:solidFill>
          </a:ln>
        </p:spPr>
        <p:txBody>
          <a:bodyPr wrap="square">
            <a:spAutoFit/>
          </a:bodyPr>
          <a:lstStyle/>
          <a:p>
            <a:r>
              <a:rPr lang="en-GB" sz="1100" i="1" kern="0" dirty="0">
                <a:solidFill>
                  <a:srgbClr val="002060"/>
                </a:solidFill>
                <a:effectLst/>
                <a:latin typeface="Montserrat Alternates" panose="00000500000000000000" pitchFamily="2" charset="0"/>
                <a:ea typeface="Times New Roman" panose="02020603050405020304" pitchFamily="18" charset="0"/>
                <a:cs typeface="Aptos Display" panose="020B0004020202020204" pitchFamily="34" charset="0"/>
              </a:rPr>
              <a:t>“Australia could supply all the wheat needed for the starving in India provided the United Kingdom could provide the ships,”</a:t>
            </a:r>
            <a:endParaRPr lang="en-GB" sz="1100" dirty="0">
              <a:solidFill>
                <a:srgbClr val="002060"/>
              </a:solidFill>
              <a:latin typeface="Montserrat Alternates" panose="00000500000000000000" pitchFamily="2" charset="0"/>
            </a:endParaRPr>
          </a:p>
        </p:txBody>
      </p:sp>
      <p:pic>
        <p:nvPicPr>
          <p:cNvPr id="31" name="Picture 30" descr="A group of men in suits standing in a field&#10;&#10;Description automatically generated">
            <a:extLst>
              <a:ext uri="{FF2B5EF4-FFF2-40B4-BE49-F238E27FC236}">
                <a16:creationId xmlns:a16="http://schemas.microsoft.com/office/drawing/2014/main" id="{E73A59D5-7EE3-C81C-30CB-CB1B52372D0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67158" y="2559912"/>
            <a:ext cx="1476296" cy="164089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32" name="TextBox 31">
            <a:extLst>
              <a:ext uri="{FF2B5EF4-FFF2-40B4-BE49-F238E27FC236}">
                <a16:creationId xmlns:a16="http://schemas.microsoft.com/office/drawing/2014/main" id="{4C462689-A01B-820F-99FF-E345F9257E9B}"/>
              </a:ext>
            </a:extLst>
          </p:cNvPr>
          <p:cNvSpPr txBox="1"/>
          <p:nvPr/>
        </p:nvSpPr>
        <p:spPr>
          <a:xfrm>
            <a:off x="4545934" y="4273761"/>
            <a:ext cx="1718743" cy="338554"/>
          </a:xfrm>
          <a:prstGeom prst="rect">
            <a:avLst/>
          </a:prstGeom>
          <a:noFill/>
        </p:spPr>
        <p:txBody>
          <a:bodyPr wrap="square" rtlCol="0">
            <a:spAutoFit/>
          </a:bodyPr>
          <a:lstStyle/>
          <a:p>
            <a:pPr algn="ctr"/>
            <a:r>
              <a:rPr lang="en-GB" sz="800" dirty="0">
                <a:solidFill>
                  <a:srgbClr val="002060"/>
                </a:solidFill>
                <a:latin typeface="Montserrat Alternates" panose="00000500000000000000" pitchFamily="2" charset="0"/>
              </a:rPr>
              <a:t>Lord Cherwell (left) with Churchill and others</a:t>
            </a:r>
          </a:p>
        </p:txBody>
      </p:sp>
      <p:sp>
        <p:nvSpPr>
          <p:cNvPr id="33" name="TextBox 32">
            <a:extLst>
              <a:ext uri="{FF2B5EF4-FFF2-40B4-BE49-F238E27FC236}">
                <a16:creationId xmlns:a16="http://schemas.microsoft.com/office/drawing/2014/main" id="{A70FBF31-DF8F-357E-A2F3-FE63E9837641}"/>
              </a:ext>
            </a:extLst>
          </p:cNvPr>
          <p:cNvSpPr txBox="1"/>
          <p:nvPr/>
        </p:nvSpPr>
        <p:spPr>
          <a:xfrm>
            <a:off x="528022" y="6230126"/>
            <a:ext cx="1215664" cy="215444"/>
          </a:xfrm>
          <a:prstGeom prst="rect">
            <a:avLst/>
          </a:prstGeom>
          <a:noFill/>
        </p:spPr>
        <p:txBody>
          <a:bodyPr wrap="square" rtlCol="0">
            <a:spAutoFit/>
          </a:bodyPr>
          <a:lstStyle/>
          <a:p>
            <a:r>
              <a:rPr lang="en-GB" sz="800" dirty="0">
                <a:solidFill>
                  <a:srgbClr val="002060"/>
                </a:solidFill>
                <a:latin typeface="Montserrat Alternates" panose="00000500000000000000" pitchFamily="2" charset="0"/>
              </a:rPr>
              <a:t>Viceroy Linlithgow</a:t>
            </a:r>
          </a:p>
        </p:txBody>
      </p:sp>
      <p:pic>
        <p:nvPicPr>
          <p:cNvPr id="35" name="Picture 34" descr="A group of children posing for a photo&#10;&#10;Description automatically generated">
            <a:extLst>
              <a:ext uri="{FF2B5EF4-FFF2-40B4-BE49-F238E27FC236}">
                <a16:creationId xmlns:a16="http://schemas.microsoft.com/office/drawing/2014/main" id="{394C7C73-9EC7-476A-81BD-C4878A95A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475" y="3029815"/>
            <a:ext cx="2649076" cy="154364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36" name="TextBox 35">
            <a:extLst>
              <a:ext uri="{FF2B5EF4-FFF2-40B4-BE49-F238E27FC236}">
                <a16:creationId xmlns:a16="http://schemas.microsoft.com/office/drawing/2014/main" id="{454818A4-3DEA-40E2-1B2E-9906E945B794}"/>
              </a:ext>
            </a:extLst>
          </p:cNvPr>
          <p:cNvSpPr txBox="1"/>
          <p:nvPr/>
        </p:nvSpPr>
        <p:spPr>
          <a:xfrm>
            <a:off x="9020252" y="4664900"/>
            <a:ext cx="2519522" cy="369332"/>
          </a:xfrm>
          <a:prstGeom prst="rect">
            <a:avLst/>
          </a:prstGeom>
          <a:noFill/>
        </p:spPr>
        <p:txBody>
          <a:bodyPr wrap="square" rtlCol="0">
            <a:spAutoFit/>
          </a:bodyPr>
          <a:lstStyle/>
          <a:p>
            <a:pPr algn="ctr"/>
            <a:r>
              <a:rPr lang="en-GB" sz="900" dirty="0">
                <a:solidFill>
                  <a:srgbClr val="002060"/>
                </a:solidFill>
                <a:latin typeface="Montserrat Alternates" panose="00000500000000000000" pitchFamily="2" charset="0"/>
              </a:rPr>
              <a:t>A group of orphans who survived the Bengal Famine</a:t>
            </a:r>
          </a:p>
        </p:txBody>
      </p:sp>
      <p:pic>
        <p:nvPicPr>
          <p:cNvPr id="38" name="Picture 37">
            <a:extLst>
              <a:ext uri="{FF2B5EF4-FFF2-40B4-BE49-F238E27FC236}">
                <a16:creationId xmlns:a16="http://schemas.microsoft.com/office/drawing/2014/main" id="{0EF2FC6D-7495-9B72-3767-7F1B6B152BB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360763" y="3199065"/>
            <a:ext cx="2387864" cy="131918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39" name="TextBox 38">
            <a:extLst>
              <a:ext uri="{FF2B5EF4-FFF2-40B4-BE49-F238E27FC236}">
                <a16:creationId xmlns:a16="http://schemas.microsoft.com/office/drawing/2014/main" id="{30C8C361-C073-8450-38B8-45BA1F5DC1BF}"/>
              </a:ext>
            </a:extLst>
          </p:cNvPr>
          <p:cNvSpPr txBox="1"/>
          <p:nvPr/>
        </p:nvSpPr>
        <p:spPr>
          <a:xfrm>
            <a:off x="6630020" y="4612315"/>
            <a:ext cx="1835066" cy="230832"/>
          </a:xfrm>
          <a:prstGeom prst="rect">
            <a:avLst/>
          </a:prstGeom>
          <a:noFill/>
        </p:spPr>
        <p:txBody>
          <a:bodyPr wrap="square" rtlCol="0">
            <a:spAutoFit/>
          </a:bodyPr>
          <a:lstStyle/>
          <a:p>
            <a:pPr algn="ctr"/>
            <a:r>
              <a:rPr lang="en-GB" sz="900" dirty="0">
                <a:solidFill>
                  <a:srgbClr val="002060"/>
                </a:solidFill>
                <a:latin typeface="Montserrat Alternates" panose="00000500000000000000" pitchFamily="2" charset="0"/>
              </a:rPr>
              <a:t>Unloading supplies</a:t>
            </a:r>
          </a:p>
        </p:txBody>
      </p:sp>
      <p:sp>
        <p:nvSpPr>
          <p:cNvPr id="8" name="TextBox 7">
            <a:extLst>
              <a:ext uri="{FF2B5EF4-FFF2-40B4-BE49-F238E27FC236}">
                <a16:creationId xmlns:a16="http://schemas.microsoft.com/office/drawing/2014/main" id="{594689B9-AC59-BFA6-2D2E-81FC27146FEB}"/>
              </a:ext>
            </a:extLst>
          </p:cNvPr>
          <p:cNvSpPr txBox="1"/>
          <p:nvPr/>
        </p:nvSpPr>
        <p:spPr>
          <a:xfrm>
            <a:off x="936994" y="409470"/>
            <a:ext cx="6095114" cy="369332"/>
          </a:xfrm>
          <a:prstGeom prst="rect">
            <a:avLst/>
          </a:prstGeom>
          <a:noFill/>
        </p:spPr>
        <p:txBody>
          <a:bodyPr wrap="square">
            <a:spAutoFit/>
          </a:bodyPr>
          <a:lstStyle/>
          <a:p>
            <a:r>
              <a:rPr lang="en-GB" sz="1800" b="1" dirty="0">
                <a:solidFill>
                  <a:srgbClr val="002060"/>
                </a:solidFill>
                <a:latin typeface="Montserrat Alternates" panose="00000500000000000000" pitchFamily="2" charset="0"/>
              </a:rPr>
              <a:t>Refusal of Imports</a:t>
            </a:r>
            <a:endParaRPr lang="en-GB" b="1" dirty="0">
              <a:latin typeface="Montserrat Alternates" panose="00000500000000000000" pitchFamily="2" charset="0"/>
            </a:endParaRPr>
          </a:p>
        </p:txBody>
      </p:sp>
    </p:spTree>
    <p:extLst>
      <p:ext uri="{BB962C8B-B14F-4D97-AF65-F5344CB8AC3E}">
        <p14:creationId xmlns:p14="http://schemas.microsoft.com/office/powerpoint/2010/main" val="1449716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4BAE6-1516-C8E5-BB6D-970807272C94}"/>
              </a:ext>
            </a:extLst>
          </p:cNvPr>
          <p:cNvSpPr>
            <a:spLocks noGrp="1"/>
          </p:cNvSpPr>
          <p:nvPr>
            <p:ph type="title"/>
          </p:nvPr>
        </p:nvSpPr>
        <p:spPr>
          <a:xfrm>
            <a:off x="838200" y="365125"/>
            <a:ext cx="9666514" cy="1325563"/>
          </a:xfrm>
        </p:spPr>
        <p:txBody>
          <a:bodyPr/>
          <a:lstStyle/>
          <a:p>
            <a:r>
              <a:rPr lang="en-GB" dirty="0">
                <a:solidFill>
                  <a:srgbClr val="002060"/>
                </a:solidFill>
                <a:latin typeface="Montserrat Alternates" panose="00000500000000000000" pitchFamily="2" charset="0"/>
              </a:rPr>
              <a:t>Could the Bengal Famine have been avoided?</a:t>
            </a:r>
          </a:p>
        </p:txBody>
      </p:sp>
      <p:sp>
        <p:nvSpPr>
          <p:cNvPr id="3" name="Content Placeholder 2">
            <a:extLst>
              <a:ext uri="{FF2B5EF4-FFF2-40B4-BE49-F238E27FC236}">
                <a16:creationId xmlns:a16="http://schemas.microsoft.com/office/drawing/2014/main" id="{E1359C45-F644-C935-AC80-28D91F0F4357}"/>
              </a:ext>
            </a:extLst>
          </p:cNvPr>
          <p:cNvSpPr>
            <a:spLocks noGrp="1"/>
          </p:cNvSpPr>
          <p:nvPr>
            <p:ph idx="1"/>
          </p:nvPr>
        </p:nvSpPr>
        <p:spPr/>
        <p:txBody>
          <a:bodyPr>
            <a:normAutofit/>
          </a:bodyPr>
          <a:lstStyle/>
          <a:p>
            <a:r>
              <a:rPr lang="en-GB" dirty="0">
                <a:solidFill>
                  <a:srgbClr val="002060"/>
                </a:solidFill>
                <a:latin typeface="Montserrat Alternates" panose="00000500000000000000" pitchFamily="2" charset="0"/>
              </a:rPr>
              <a:t>Using what you have learned about the causes of the Bengal famine, write a summary paragraph to answer the question above.</a:t>
            </a:r>
          </a:p>
          <a:p>
            <a:r>
              <a:rPr lang="en-GB" dirty="0">
                <a:solidFill>
                  <a:srgbClr val="002060"/>
                </a:solidFill>
                <a:latin typeface="Montserrat Alternates" panose="00000500000000000000" pitchFamily="2" charset="0"/>
              </a:rPr>
              <a:t>Consider:</a:t>
            </a:r>
          </a:p>
          <a:p>
            <a:pPr lvl="1"/>
            <a:r>
              <a:rPr lang="en-GB" dirty="0">
                <a:solidFill>
                  <a:srgbClr val="002060"/>
                </a:solidFill>
                <a:latin typeface="Montserrat Alternates" panose="00000500000000000000" pitchFamily="2" charset="0"/>
              </a:rPr>
              <a:t>Which factors were the most important in causing the famine?</a:t>
            </a:r>
          </a:p>
          <a:p>
            <a:pPr lvl="1"/>
            <a:r>
              <a:rPr lang="en-GB" dirty="0">
                <a:solidFill>
                  <a:srgbClr val="002060"/>
                </a:solidFill>
                <a:latin typeface="Montserrat Alternates" panose="00000500000000000000" pitchFamily="2" charset="0"/>
              </a:rPr>
              <a:t>What, if anything, could have been done differently?</a:t>
            </a:r>
          </a:p>
          <a:p>
            <a:pPr lvl="1"/>
            <a:r>
              <a:rPr lang="en-GB" dirty="0">
                <a:solidFill>
                  <a:srgbClr val="002060"/>
                </a:solidFill>
                <a:latin typeface="Montserrat Alternates" panose="00000500000000000000" pitchFamily="2" charset="0"/>
              </a:rPr>
              <a:t>Can you categorise the factors into long term and short term, or avoidable problems and unavoidable problems? How might this help you form your own judgement?</a:t>
            </a:r>
          </a:p>
          <a:p>
            <a:pPr lvl="1"/>
            <a:r>
              <a:rPr lang="en-GB" dirty="0">
                <a:solidFill>
                  <a:srgbClr val="002060"/>
                </a:solidFill>
                <a:latin typeface="Montserrat Alternates" panose="00000500000000000000" pitchFamily="2" charset="0"/>
              </a:rPr>
              <a:t>Was the role played by the British Government helpful or unhelpful to the Indian people?</a:t>
            </a:r>
          </a:p>
          <a:p>
            <a:pPr lvl="2"/>
            <a:endParaRPr lang="en-GB" dirty="0">
              <a:solidFill>
                <a:srgbClr val="002060"/>
              </a:solidFill>
              <a:latin typeface="Montserrat Alternates" panose="00000500000000000000" pitchFamily="2" charset="0"/>
            </a:endParaRPr>
          </a:p>
        </p:txBody>
      </p:sp>
      <p:pic>
        <p:nvPicPr>
          <p:cNvPr id="4" name="Picture 3" descr="A red and blue text on a black background&#10;&#10;Description automatically generated">
            <a:extLst>
              <a:ext uri="{FF2B5EF4-FFF2-40B4-BE49-F238E27FC236}">
                <a16:creationId xmlns:a16="http://schemas.microsoft.com/office/drawing/2014/main" id="{5EF485D1-4CB0-E5FB-CC87-1139CD1AE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68355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4314-49DB-E6A9-B5A2-DBD654A2C578}"/>
              </a:ext>
            </a:extLst>
          </p:cNvPr>
          <p:cNvSpPr>
            <a:spLocks noGrp="1"/>
          </p:cNvSpPr>
          <p:nvPr>
            <p:ph type="title"/>
          </p:nvPr>
        </p:nvSpPr>
        <p:spPr/>
        <p:txBody>
          <a:bodyPr>
            <a:normAutofit/>
          </a:bodyPr>
          <a:lstStyle/>
          <a:p>
            <a:r>
              <a:rPr lang="en-GB" sz="4400" dirty="0">
                <a:solidFill>
                  <a:srgbClr val="002060"/>
                </a:solidFill>
                <a:latin typeface="Montserrat Alternates" panose="00000500000000000000" pitchFamily="2" charset="0"/>
              </a:rPr>
              <a:t>Enduring Questions</a:t>
            </a:r>
            <a:endParaRPr lang="en-GB" dirty="0">
              <a:solidFill>
                <a:srgbClr val="002060"/>
              </a:solidFill>
              <a:latin typeface="Montserrat Alternates" panose="00000500000000000000" pitchFamily="2" charset="0"/>
            </a:endParaRPr>
          </a:p>
        </p:txBody>
      </p:sp>
      <p:sp>
        <p:nvSpPr>
          <p:cNvPr id="3" name="Content Placeholder 2">
            <a:extLst>
              <a:ext uri="{FF2B5EF4-FFF2-40B4-BE49-F238E27FC236}">
                <a16:creationId xmlns:a16="http://schemas.microsoft.com/office/drawing/2014/main" id="{31F7E586-7D44-DD99-7F67-E7B1BDDCEDEF}"/>
              </a:ext>
            </a:extLst>
          </p:cNvPr>
          <p:cNvSpPr>
            <a:spLocks noGrp="1"/>
          </p:cNvSpPr>
          <p:nvPr>
            <p:ph idx="1"/>
          </p:nvPr>
        </p:nvSpPr>
        <p:spPr/>
        <p:txBody>
          <a:bodyPr>
            <a:normAutofit fontScale="92500" lnSpcReduction="10000"/>
          </a:bodyPr>
          <a:lstStyle/>
          <a:p>
            <a:pPr marL="0" indent="0">
              <a:buNone/>
            </a:pPr>
            <a:r>
              <a:rPr lang="en-GB" sz="2400" b="1" dirty="0">
                <a:solidFill>
                  <a:srgbClr val="002060"/>
                </a:solidFill>
                <a:latin typeface="Montserrat Alternates" panose="00000500000000000000" pitchFamily="2" charset="0"/>
              </a:rPr>
              <a:t>How did Churchill shape Modern Britian and attitudes to its former empire?</a:t>
            </a:r>
          </a:p>
          <a:p>
            <a:pPr marL="0" indent="0">
              <a:buNone/>
            </a:pPr>
            <a:endParaRPr lang="en-GB" sz="2400" b="1" dirty="0">
              <a:solidFill>
                <a:srgbClr val="002060"/>
              </a:solidFill>
              <a:latin typeface="Montserrat Alternates" panose="00000500000000000000" pitchFamily="2" charset="0"/>
            </a:endParaRPr>
          </a:p>
          <a:p>
            <a:pPr marL="0" indent="0">
              <a:buNone/>
            </a:pPr>
            <a:r>
              <a:rPr lang="en-GB" sz="2400" dirty="0">
                <a:solidFill>
                  <a:srgbClr val="002060"/>
                </a:solidFill>
                <a:latin typeface="Montserrat Alternates" panose="00000500000000000000" pitchFamily="2" charset="0"/>
              </a:rPr>
              <a:t>Use what we have studied today and your own knowledge to discuss this question with your partner.</a:t>
            </a:r>
          </a:p>
          <a:p>
            <a:pPr marL="0" indent="0">
              <a:buNone/>
            </a:pPr>
            <a:r>
              <a:rPr lang="en-GB" sz="2400" dirty="0">
                <a:solidFill>
                  <a:srgbClr val="002060"/>
                </a:solidFill>
                <a:latin typeface="Montserrat Alternates" panose="00000500000000000000" pitchFamily="2" charset="0"/>
              </a:rPr>
              <a:t>Be ready to feedback your thoughts.</a:t>
            </a:r>
            <a:endParaRPr lang="en-GB" sz="2000" dirty="0">
              <a:solidFill>
                <a:srgbClr val="002060"/>
              </a:solidFill>
              <a:latin typeface="Montserrat Alternates" panose="00000500000000000000" pitchFamily="2" charset="0"/>
            </a:endParaRPr>
          </a:p>
          <a:p>
            <a:pPr marL="0" indent="0">
              <a:buNone/>
            </a:pPr>
            <a:endParaRPr lang="en-GB" sz="2400" b="1" dirty="0">
              <a:solidFill>
                <a:srgbClr val="002060"/>
              </a:solidFill>
              <a:latin typeface="Montserrat Alternates" panose="00000500000000000000" pitchFamily="2" charset="0"/>
            </a:endParaRPr>
          </a:p>
          <a:p>
            <a:pPr marL="0" indent="0">
              <a:buNone/>
            </a:pPr>
            <a:r>
              <a:rPr lang="en-GB" sz="2400" dirty="0">
                <a:solidFill>
                  <a:srgbClr val="002060"/>
                </a:solidFill>
                <a:latin typeface="Montserrat Alternates" panose="00000500000000000000" pitchFamily="2" charset="0"/>
              </a:rPr>
              <a:t>You may wish to consider:</a:t>
            </a:r>
          </a:p>
          <a:p>
            <a:r>
              <a:rPr lang="en-GB" sz="2400" kern="100" dirty="0">
                <a:solidFill>
                  <a:srgbClr val="002060"/>
                </a:solidFill>
                <a:effectLst/>
                <a:latin typeface="Montserrat Alternates" panose="00000500000000000000" pitchFamily="2" charset="0"/>
                <a:ea typeface="Calibri" panose="020F0502020204030204" pitchFamily="34" charset="0"/>
                <a:cs typeface="Arial" panose="020B0604020202020204" pitchFamily="34" charset="0"/>
              </a:rPr>
              <a:t>What can we learn about the relationship between Britain and India from the case of the Bengal Famine?</a:t>
            </a:r>
          </a:p>
          <a:p>
            <a:r>
              <a:rPr lang="en-GB" sz="2400" kern="100" dirty="0">
                <a:solidFill>
                  <a:srgbClr val="002060"/>
                </a:solidFill>
                <a:latin typeface="Montserrat Alternates" panose="00000500000000000000" pitchFamily="2" charset="0"/>
                <a:ea typeface="Calibri" panose="020F0502020204030204" pitchFamily="34" charset="0"/>
                <a:cs typeface="Arial" panose="020B0604020202020204" pitchFamily="34" charset="0"/>
              </a:rPr>
              <a:t>What might this suggest about Britain’s attitude towards its colonies more broadly?</a:t>
            </a:r>
          </a:p>
          <a:p>
            <a:r>
              <a:rPr lang="en-GB" sz="2400" dirty="0">
                <a:solidFill>
                  <a:srgbClr val="002060"/>
                </a:solidFill>
                <a:latin typeface="Montserrat Alternates" panose="00000500000000000000" pitchFamily="2" charset="0"/>
              </a:rPr>
              <a:t>How might this impact Britain today?</a:t>
            </a:r>
          </a:p>
          <a:p>
            <a:pPr marL="0" indent="0">
              <a:buNone/>
            </a:pPr>
            <a:endParaRPr lang="en-GB" sz="2400" dirty="0">
              <a:solidFill>
                <a:srgbClr val="002060"/>
              </a:solidFill>
              <a:latin typeface="Montserrat Alternates" panose="00000500000000000000" pitchFamily="2" charset="0"/>
            </a:endParaRPr>
          </a:p>
          <a:p>
            <a:pPr lvl="1"/>
            <a:endParaRPr lang="en-GB" sz="2000" dirty="0">
              <a:solidFill>
                <a:srgbClr val="002060"/>
              </a:solidFill>
              <a:latin typeface="Montserrat Alternates" panose="00000500000000000000" pitchFamily="2" charset="0"/>
            </a:endParaRPr>
          </a:p>
          <a:p>
            <a:pPr marL="0" indent="0">
              <a:buNone/>
            </a:pPr>
            <a:endParaRPr lang="en-GB" sz="2400" dirty="0">
              <a:solidFill>
                <a:srgbClr val="002060"/>
              </a:solidFill>
              <a:latin typeface="Montserrat Alternates" panose="00000500000000000000" pitchFamily="2" charset="0"/>
            </a:endParaRPr>
          </a:p>
          <a:p>
            <a:pPr marL="0" indent="0">
              <a:buNone/>
            </a:pPr>
            <a:endParaRPr lang="en-GB" dirty="0">
              <a:solidFill>
                <a:srgbClr val="002060"/>
              </a:solidFill>
              <a:latin typeface="Montserrat Alternates" panose="00000500000000000000" pitchFamily="2" charset="0"/>
            </a:endParaRPr>
          </a:p>
        </p:txBody>
      </p:sp>
      <p:pic>
        <p:nvPicPr>
          <p:cNvPr id="4" name="Picture 3" descr="A red and blue text on a black background&#10;&#10;Description automatically generated">
            <a:extLst>
              <a:ext uri="{FF2B5EF4-FFF2-40B4-BE49-F238E27FC236}">
                <a16:creationId xmlns:a16="http://schemas.microsoft.com/office/drawing/2014/main" id="{69340A74-7F97-4607-5250-DEAC38908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726585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rectangular object with red and black stripes&#10;&#10;Description automatically generated">
            <a:extLst>
              <a:ext uri="{FF2B5EF4-FFF2-40B4-BE49-F238E27FC236}">
                <a16:creationId xmlns:a16="http://schemas.microsoft.com/office/drawing/2014/main" id="{BB784FAE-A982-7B1C-2D25-56848DB92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2724" y="1552353"/>
            <a:ext cx="4760304" cy="4380615"/>
          </a:xfrm>
          <a:prstGeom prst="rect">
            <a:avLst/>
          </a:prstGeom>
        </p:spPr>
      </p:pic>
      <p:sp>
        <p:nvSpPr>
          <p:cNvPr id="4" name="Title 1">
            <a:extLst>
              <a:ext uri="{FF2B5EF4-FFF2-40B4-BE49-F238E27FC236}">
                <a16:creationId xmlns:a16="http://schemas.microsoft.com/office/drawing/2014/main" id="{23E424E9-B476-9F26-D0CA-DB783584B837}"/>
              </a:ext>
            </a:extLst>
          </p:cNvPr>
          <p:cNvSpPr txBox="1">
            <a:spLocks/>
          </p:cNvSpPr>
          <p:nvPr/>
        </p:nvSpPr>
        <p:spPr>
          <a:xfrm>
            <a:off x="685015" y="4041445"/>
            <a:ext cx="6179299" cy="1983826"/>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200" kern="0" dirty="0">
                <a:solidFill>
                  <a:srgbClr val="002060"/>
                </a:solidFill>
                <a:latin typeface="Montserrat Alternates regular" panose="00000500000000000000" pitchFamily="2" charset="0"/>
                <a:cs typeface="Arial" panose="020B0604020202020204" pitchFamily="34" charset="0"/>
              </a:rPr>
              <a:t>Lesson Title: </a:t>
            </a:r>
            <a:br>
              <a:rPr lang="en-GB" sz="3200" kern="0" dirty="0">
                <a:solidFill>
                  <a:srgbClr val="002060"/>
                </a:solidFill>
                <a:latin typeface="Montserrat Alternates regular" panose="00000500000000000000" pitchFamily="2" charset="0"/>
                <a:cs typeface="Arial" panose="020B0604020202020204" pitchFamily="34" charset="0"/>
              </a:rPr>
            </a:br>
            <a:r>
              <a:rPr lang="en-GB" sz="3200" kern="0" dirty="0">
                <a:solidFill>
                  <a:srgbClr val="002060"/>
                </a:solidFill>
                <a:latin typeface="Montserrat Alternates regular" panose="00000500000000000000" pitchFamily="2" charset="0"/>
                <a:cs typeface="Arial" panose="020B0604020202020204" pitchFamily="34" charset="0"/>
              </a:rPr>
              <a:t>Churchill, Britain, and the empire</a:t>
            </a:r>
          </a:p>
          <a:p>
            <a:pPr algn="l"/>
            <a:endParaRPr lang="en-GB" sz="3200" i="1" kern="0" dirty="0">
              <a:solidFill>
                <a:srgbClr val="002060"/>
              </a:solidFill>
              <a:latin typeface="Montserrat Alternates regular" panose="00000500000000000000" pitchFamily="2" charset="0"/>
              <a:cs typeface="Arial" panose="020B0604020202020204" pitchFamily="34" charset="0"/>
            </a:endParaRPr>
          </a:p>
          <a:p>
            <a:pPr algn="l"/>
            <a:r>
              <a:rPr lang="en-GB" sz="3200" i="1" kern="0" dirty="0">
                <a:solidFill>
                  <a:srgbClr val="002060"/>
                </a:solidFill>
                <a:latin typeface="Montserrat Alternates regular" panose="00000500000000000000" pitchFamily="2" charset="0"/>
                <a:cs typeface="Arial" panose="020B0604020202020204" pitchFamily="34" charset="0"/>
              </a:rPr>
              <a:t>Could the Bengal Famine have been avoided?</a:t>
            </a:r>
            <a:endParaRPr lang="en-GB" sz="3200" i="1" dirty="0">
              <a:solidFill>
                <a:srgbClr val="002060"/>
              </a:solidFill>
              <a:latin typeface="Montserrat Alternates regular" panose="00000500000000000000" pitchFamily="2" charset="0"/>
            </a:endParaRPr>
          </a:p>
        </p:txBody>
      </p:sp>
      <p:sp>
        <p:nvSpPr>
          <p:cNvPr id="5" name="Title 1">
            <a:extLst>
              <a:ext uri="{FF2B5EF4-FFF2-40B4-BE49-F238E27FC236}">
                <a16:creationId xmlns:a16="http://schemas.microsoft.com/office/drawing/2014/main" id="{78207451-D275-460F-4152-837904DAE4C5}"/>
              </a:ext>
            </a:extLst>
          </p:cNvPr>
          <p:cNvSpPr txBox="1">
            <a:spLocks/>
          </p:cNvSpPr>
          <p:nvPr/>
        </p:nvSpPr>
        <p:spPr>
          <a:xfrm>
            <a:off x="685015" y="2419384"/>
            <a:ext cx="6649039" cy="166168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dirty="0">
                <a:solidFill>
                  <a:srgbClr val="002060"/>
                </a:solidFill>
                <a:latin typeface="Montserrat Alternates regular" panose="00000500000000000000" pitchFamily="2" charset="0"/>
                <a:ea typeface="Cambria" panose="02040503050406030204" pitchFamily="18" charset="0"/>
              </a:rPr>
              <a:t>Enquiry Question: </a:t>
            </a:r>
            <a:br>
              <a:rPr lang="en-GB" sz="3600" b="1" dirty="0">
                <a:solidFill>
                  <a:srgbClr val="002060"/>
                </a:solidFill>
                <a:latin typeface="Montserrat Alternates regular" panose="00000500000000000000" pitchFamily="2" charset="0"/>
                <a:ea typeface="Cambria" panose="02040503050406030204" pitchFamily="18" charset="0"/>
              </a:rPr>
            </a:br>
            <a:r>
              <a:rPr lang="en-GB" sz="3600" b="1" dirty="0">
                <a:solidFill>
                  <a:srgbClr val="002060"/>
                </a:solidFill>
                <a:latin typeface="Montserrat Alternates regular" panose="00000500000000000000" pitchFamily="2" charset="0"/>
                <a:ea typeface="Cambria" panose="02040503050406030204" pitchFamily="18" charset="0"/>
              </a:rPr>
              <a:t>How did Churchill shape modern Britain?</a:t>
            </a:r>
            <a:endParaRPr lang="en-GB" sz="3600" dirty="0">
              <a:solidFill>
                <a:srgbClr val="002060"/>
              </a:solidFill>
              <a:latin typeface="Montserrat Alternates regular" panose="00000500000000000000" pitchFamily="2" charset="0"/>
            </a:endParaRPr>
          </a:p>
        </p:txBody>
      </p:sp>
      <p:pic>
        <p:nvPicPr>
          <p:cNvPr id="8" name="Picture 7" descr="A wreath of flags and ships&#10;&#10;Description automatically generated">
            <a:extLst>
              <a:ext uri="{FF2B5EF4-FFF2-40B4-BE49-F238E27FC236}">
                <a16:creationId xmlns:a16="http://schemas.microsoft.com/office/drawing/2014/main" id="{BDF661AA-1FFE-E922-1BA9-DED0AD75E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3182" y="1667417"/>
            <a:ext cx="4307958" cy="4055877"/>
          </a:xfrm>
          <a:prstGeom prst="rect">
            <a:avLst/>
          </a:prstGeom>
        </p:spPr>
      </p:pic>
      <p:pic>
        <p:nvPicPr>
          <p:cNvPr id="6" name="Picture 5" descr="A red and blue text on a black background&#10;&#10;Description automatically generated">
            <a:extLst>
              <a:ext uri="{FF2B5EF4-FFF2-40B4-BE49-F238E27FC236}">
                <a16:creationId xmlns:a16="http://schemas.microsoft.com/office/drawing/2014/main" id="{FBBA6F55-33AF-FB5A-8A02-7CEAB4BCE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958" y="633610"/>
            <a:ext cx="1911045" cy="1634118"/>
          </a:xfrm>
          <a:prstGeom prst="rect">
            <a:avLst/>
          </a:prstGeom>
        </p:spPr>
      </p:pic>
    </p:spTree>
    <p:extLst>
      <p:ext uri="{BB962C8B-B14F-4D97-AF65-F5344CB8AC3E}">
        <p14:creationId xmlns:p14="http://schemas.microsoft.com/office/powerpoint/2010/main" val="3819009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0FEAC-B2C9-04A7-9491-83EED59D6B7C}"/>
              </a:ext>
            </a:extLst>
          </p:cNvPr>
          <p:cNvSpPr>
            <a:spLocks noGrp="1"/>
          </p:cNvSpPr>
          <p:nvPr>
            <p:ph type="title"/>
          </p:nvPr>
        </p:nvSpPr>
        <p:spPr/>
        <p:txBody>
          <a:bodyPr/>
          <a:lstStyle/>
          <a:p>
            <a:endParaRPr lang="en-GB"/>
          </a:p>
        </p:txBody>
      </p:sp>
      <p:pic>
        <p:nvPicPr>
          <p:cNvPr id="4" name="Online Media 3" title="Learn About Britain - Churchill - The British Empire">
            <a:hlinkClick r:id="" action="ppaction://media"/>
            <a:extLst>
              <a:ext uri="{FF2B5EF4-FFF2-40B4-BE49-F238E27FC236}">
                <a16:creationId xmlns:a16="http://schemas.microsoft.com/office/drawing/2014/main" id="{44F8D179-60FE-A3A8-4405-035C3238F414}"/>
              </a:ext>
            </a:extLst>
          </p:cNvPr>
          <p:cNvPicPr>
            <a:picLocks noGrp="1" noRot="1" noChangeAspect="1"/>
          </p:cNvPicPr>
          <p:nvPr>
            <p:ph idx="1"/>
            <a:videoFile r:link="rId1"/>
          </p:nvPr>
        </p:nvPicPr>
        <p:blipFill>
          <a:blip r:embed="rId3"/>
          <a:stretch>
            <a:fillRect/>
          </a:stretch>
        </p:blipFill>
        <p:spPr>
          <a:xfrm>
            <a:off x="0" y="0"/>
            <a:ext cx="12192000" cy="6888945"/>
          </a:xfrm>
          <a:prstGeom prst="rect">
            <a:avLst/>
          </a:prstGeom>
        </p:spPr>
      </p:pic>
    </p:spTree>
    <p:extLst>
      <p:ext uri="{BB962C8B-B14F-4D97-AF65-F5344CB8AC3E}">
        <p14:creationId xmlns:p14="http://schemas.microsoft.com/office/powerpoint/2010/main" val="10351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FC6CF72-F247-BFA2-9A8F-309A91D07080}"/>
              </a:ext>
            </a:extLst>
          </p:cNvPr>
          <p:cNvGraphicFramePr/>
          <p:nvPr/>
        </p:nvGraphicFramePr>
        <p:xfrm>
          <a:off x="2032000" y="329411"/>
          <a:ext cx="8128000" cy="5808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0682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19644-00B7-0F5E-32E8-C908D3D38DED}"/>
              </a:ext>
            </a:extLst>
          </p:cNvPr>
          <p:cNvSpPr>
            <a:spLocks noGrp="1"/>
          </p:cNvSpPr>
          <p:nvPr>
            <p:ph type="title"/>
          </p:nvPr>
        </p:nvSpPr>
        <p:spPr>
          <a:xfrm>
            <a:off x="6455304" y="6375658"/>
            <a:ext cx="1891254" cy="482342"/>
          </a:xfrm>
        </p:spPr>
        <p:txBody>
          <a:bodyPr>
            <a:normAutofit/>
          </a:bodyPr>
          <a:lstStyle/>
          <a:p>
            <a:r>
              <a:rPr lang="en-GB" sz="1800" dirty="0">
                <a:solidFill>
                  <a:srgbClr val="002060"/>
                </a:solidFill>
                <a:latin typeface="Montserrat Alternates" panose="00000500000000000000" pitchFamily="2" charset="0"/>
              </a:rPr>
              <a:t>Bengal Region</a:t>
            </a:r>
          </a:p>
        </p:txBody>
      </p:sp>
      <p:pic>
        <p:nvPicPr>
          <p:cNvPr id="3" name="Content Placeholder 4" descr="A map of the world&#10;&#10;Description automatically generated">
            <a:extLst>
              <a:ext uri="{FF2B5EF4-FFF2-40B4-BE49-F238E27FC236}">
                <a16:creationId xmlns:a16="http://schemas.microsoft.com/office/drawing/2014/main" id="{AF2DCD43-0970-12EC-90F7-9981A67DB4EF}"/>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791922" y="1510178"/>
            <a:ext cx="4837200" cy="3629201"/>
          </a:xfrm>
          <a:prstGeom prst="rect">
            <a:avLst/>
          </a:prstGeom>
          <a:ln w="31750" cap="sq">
            <a:solidFill>
              <a:schemeClr val="bg1"/>
            </a:solidFill>
            <a:prstDash val="solid"/>
            <a:miter lim="800000"/>
          </a:ln>
          <a:effectLst>
            <a:outerShdw blurRad="50800" dist="38100" dir="2700000" algn="tl" rotWithShape="0">
              <a:srgbClr val="000000">
                <a:alpha val="43000"/>
              </a:srgbClr>
            </a:outerShdw>
          </a:effectLst>
        </p:spPr>
      </p:pic>
      <p:cxnSp>
        <p:nvCxnSpPr>
          <p:cNvPr id="7" name="Straight Connector 6">
            <a:extLst>
              <a:ext uri="{FF2B5EF4-FFF2-40B4-BE49-F238E27FC236}">
                <a16:creationId xmlns:a16="http://schemas.microsoft.com/office/drawing/2014/main" id="{4503DF74-2F03-6D76-0621-E476252EEBE2}"/>
              </a:ext>
            </a:extLst>
          </p:cNvPr>
          <p:cNvCxnSpPr>
            <a:cxnSpLocks/>
          </p:cNvCxnSpPr>
          <p:nvPr/>
        </p:nvCxnSpPr>
        <p:spPr>
          <a:xfrm flipV="1">
            <a:off x="3505652" y="570411"/>
            <a:ext cx="2987375" cy="2053832"/>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FFBBEE-B041-33E0-CE1C-ABD9988A02DA}"/>
              </a:ext>
            </a:extLst>
          </p:cNvPr>
          <p:cNvCxnSpPr>
            <a:cxnSpLocks/>
          </p:cNvCxnSpPr>
          <p:nvPr/>
        </p:nvCxnSpPr>
        <p:spPr>
          <a:xfrm>
            <a:off x="3505652" y="4501451"/>
            <a:ext cx="2987375" cy="1853944"/>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7F81D9-D6C5-00FC-98BF-8EA499C4BDD9}"/>
              </a:ext>
            </a:extLst>
          </p:cNvPr>
          <p:cNvCxnSpPr>
            <a:cxnSpLocks/>
          </p:cNvCxnSpPr>
          <p:nvPr/>
        </p:nvCxnSpPr>
        <p:spPr>
          <a:xfrm flipV="1">
            <a:off x="5083589" y="572045"/>
            <a:ext cx="6376405" cy="2071433"/>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88C97C-9974-446D-6227-0285A2810CC1}"/>
              </a:ext>
            </a:extLst>
          </p:cNvPr>
          <p:cNvCxnSpPr>
            <a:cxnSpLocks/>
          </p:cNvCxnSpPr>
          <p:nvPr/>
        </p:nvCxnSpPr>
        <p:spPr>
          <a:xfrm>
            <a:off x="5083589" y="4480112"/>
            <a:ext cx="6376405" cy="1875283"/>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2" name="Content Placeholder 4" descr="A map of the world&#10;&#10;Description automatically generated">
            <a:extLst>
              <a:ext uri="{FF2B5EF4-FFF2-40B4-BE49-F238E27FC236}">
                <a16:creationId xmlns:a16="http://schemas.microsoft.com/office/drawing/2014/main" id="{1387555D-8F77-7805-D60B-EAFB831FE9B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05652" y="2645112"/>
            <a:ext cx="1577937" cy="1835470"/>
          </a:xfrm>
          <a:prstGeom prst="rect">
            <a:avLst/>
          </a:prstGeom>
          <a:ln w="28575" cap="sq">
            <a:solidFill>
              <a:srgbClr val="002060"/>
            </a:solidFill>
            <a:prstDash val="solid"/>
            <a:miter lim="800000"/>
          </a:ln>
          <a:effectLst>
            <a:outerShdw blurRad="50800" dist="38100" dir="2700000" algn="tl" rotWithShape="0">
              <a:srgbClr val="000000">
                <a:alpha val="43000"/>
              </a:srgbClr>
            </a:outerShdw>
          </a:effectLst>
        </p:spPr>
      </p:pic>
      <p:pic>
        <p:nvPicPr>
          <p:cNvPr id="34" name="Content Placeholder 4" descr="A map of the world&#10;&#10;Description automatically generated">
            <a:extLst>
              <a:ext uri="{FF2B5EF4-FFF2-40B4-BE49-F238E27FC236}">
                <a16:creationId xmlns:a16="http://schemas.microsoft.com/office/drawing/2014/main" id="{793637AD-03EC-EEE0-44A5-A76F7FC30B9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493027" y="577776"/>
            <a:ext cx="4966967" cy="5777619"/>
          </a:xfrm>
          <a:prstGeom prst="rect">
            <a:avLst/>
          </a:prstGeom>
          <a:ln w="28575" cap="sq">
            <a:solidFill>
              <a:srgbClr val="002060"/>
            </a:solidFill>
            <a:prstDash val="solid"/>
            <a:miter lim="800000"/>
          </a:ln>
          <a:effectLst>
            <a:outerShdw blurRad="50800" dist="38100" dir="2700000" algn="tl" rotWithShape="0">
              <a:srgbClr val="000000">
                <a:alpha val="43000"/>
              </a:srgbClr>
            </a:outerShdw>
          </a:effectLst>
        </p:spPr>
      </p:pic>
      <p:sp>
        <p:nvSpPr>
          <p:cNvPr id="5" name="Title 1">
            <a:extLst>
              <a:ext uri="{FF2B5EF4-FFF2-40B4-BE49-F238E27FC236}">
                <a16:creationId xmlns:a16="http://schemas.microsoft.com/office/drawing/2014/main" id="{8B039061-FCA6-60EB-683B-D92B703AD142}"/>
              </a:ext>
            </a:extLst>
          </p:cNvPr>
          <p:cNvSpPr txBox="1">
            <a:spLocks/>
          </p:cNvSpPr>
          <p:nvPr/>
        </p:nvSpPr>
        <p:spPr>
          <a:xfrm>
            <a:off x="530508" y="1637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Montserrat Alternates" panose="00000500000000000000" pitchFamily="2" charset="0"/>
              </a:rPr>
              <a:t>The British Raj c.1930</a:t>
            </a:r>
          </a:p>
        </p:txBody>
      </p:sp>
      <p:pic>
        <p:nvPicPr>
          <p:cNvPr id="6" name="Picture 5" descr="A map of the world&#10;&#10;Description automatically generated">
            <a:extLst>
              <a:ext uri="{FF2B5EF4-FFF2-40B4-BE49-F238E27FC236}">
                <a16:creationId xmlns:a16="http://schemas.microsoft.com/office/drawing/2014/main" id="{A1E3FC53-11BD-0CE7-4C9D-FD7EA379B2A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263204" y="5310385"/>
            <a:ext cx="1837549" cy="138142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0130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CF05-D9D3-C1B3-A0C1-5E4D6F5D7ADE}"/>
              </a:ext>
            </a:extLst>
          </p:cNvPr>
          <p:cNvSpPr>
            <a:spLocks noGrp="1"/>
          </p:cNvSpPr>
          <p:nvPr>
            <p:ph type="title"/>
          </p:nvPr>
        </p:nvSpPr>
        <p:spPr>
          <a:xfrm>
            <a:off x="838200" y="18255"/>
            <a:ext cx="10515600" cy="1325563"/>
          </a:xfrm>
        </p:spPr>
        <p:txBody>
          <a:bodyPr/>
          <a:lstStyle/>
          <a:p>
            <a:r>
              <a:rPr lang="en-GB" dirty="0">
                <a:solidFill>
                  <a:schemeClr val="bg1"/>
                </a:solidFill>
                <a:latin typeface="Montserrat Alternates" panose="00000500000000000000" pitchFamily="2" charset="0"/>
              </a:rPr>
              <a:t>Activity</a:t>
            </a:r>
          </a:p>
        </p:txBody>
      </p:sp>
      <p:sp>
        <p:nvSpPr>
          <p:cNvPr id="3" name="Content Placeholder 2">
            <a:extLst>
              <a:ext uri="{FF2B5EF4-FFF2-40B4-BE49-F238E27FC236}">
                <a16:creationId xmlns:a16="http://schemas.microsoft.com/office/drawing/2014/main" id="{12732CCF-340A-47AF-3A4C-79E5D15ED553}"/>
              </a:ext>
            </a:extLst>
          </p:cNvPr>
          <p:cNvSpPr>
            <a:spLocks noGrp="1"/>
          </p:cNvSpPr>
          <p:nvPr>
            <p:ph idx="1"/>
          </p:nvPr>
        </p:nvSpPr>
        <p:spPr>
          <a:xfrm>
            <a:off x="3395782" y="385196"/>
            <a:ext cx="6448602" cy="677135"/>
          </a:xfrm>
        </p:spPr>
        <p:txBody>
          <a:bodyPr>
            <a:normAutofit/>
          </a:bodyPr>
          <a:lstStyle/>
          <a:p>
            <a:pPr>
              <a:spcBef>
                <a:spcPts val="0"/>
              </a:spcBef>
            </a:pPr>
            <a:r>
              <a:rPr lang="en-GB" sz="1800" dirty="0">
                <a:solidFill>
                  <a:schemeClr val="bg1"/>
                </a:solidFill>
                <a:latin typeface="Montserrat Alternates" panose="00000500000000000000" pitchFamily="2" charset="0"/>
              </a:rPr>
              <a:t>Watch the following video </a:t>
            </a:r>
          </a:p>
          <a:p>
            <a:pPr>
              <a:spcBef>
                <a:spcPts val="0"/>
              </a:spcBef>
            </a:pPr>
            <a:r>
              <a:rPr lang="en-GB" sz="1800" dirty="0">
                <a:solidFill>
                  <a:schemeClr val="bg1"/>
                </a:solidFill>
                <a:latin typeface="Montserrat Alternates" panose="00000500000000000000" pitchFamily="2" charset="0"/>
              </a:rPr>
              <a:t>Add answers to your sheet as you watch</a:t>
            </a:r>
          </a:p>
        </p:txBody>
      </p:sp>
      <p:pic>
        <p:nvPicPr>
          <p:cNvPr id="4" name="Online Media 3" title="'I saw children like us lying dead on the streets' | I remember the Bengal Famine | BBC News India">
            <a:hlinkClick r:id="" action="ppaction://media"/>
            <a:extLst>
              <a:ext uri="{FF2B5EF4-FFF2-40B4-BE49-F238E27FC236}">
                <a16:creationId xmlns:a16="http://schemas.microsoft.com/office/drawing/2014/main" id="{5CC818F4-C7D1-CACA-10D4-19600B915988}"/>
              </a:ext>
            </a:extLst>
          </p:cNvPr>
          <p:cNvPicPr>
            <a:picLocks noRot="1" noChangeAspect="1"/>
          </p:cNvPicPr>
          <p:nvPr>
            <a:videoFile r:link="rId1"/>
          </p:nvPr>
        </p:nvPicPr>
        <p:blipFill>
          <a:blip r:embed="rId4"/>
          <a:stretch>
            <a:fillRect/>
          </a:stretch>
        </p:blipFill>
        <p:spPr>
          <a:xfrm>
            <a:off x="0" y="10886"/>
            <a:ext cx="12192000" cy="6888480"/>
          </a:xfrm>
          <a:prstGeom prst="rect">
            <a:avLst/>
          </a:prstGeom>
        </p:spPr>
      </p:pic>
    </p:spTree>
    <p:extLst>
      <p:ext uri="{BB962C8B-B14F-4D97-AF65-F5344CB8AC3E}">
        <p14:creationId xmlns:p14="http://schemas.microsoft.com/office/powerpoint/2010/main" val="7267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67EF-6FF4-AFD2-6DB6-1823847C6349}"/>
              </a:ext>
            </a:extLst>
          </p:cNvPr>
          <p:cNvSpPr>
            <a:spLocks noGrp="1"/>
          </p:cNvSpPr>
          <p:nvPr>
            <p:ph type="title"/>
          </p:nvPr>
        </p:nvSpPr>
        <p:spPr>
          <a:xfrm>
            <a:off x="787085" y="52753"/>
            <a:ext cx="10515600" cy="679904"/>
          </a:xfrm>
        </p:spPr>
        <p:txBody>
          <a:bodyPr>
            <a:normAutofit/>
          </a:bodyPr>
          <a:lstStyle/>
          <a:p>
            <a:pPr algn="ctr"/>
            <a:r>
              <a:rPr lang="en-GB" sz="2800" b="1" dirty="0">
                <a:solidFill>
                  <a:srgbClr val="002060"/>
                </a:solidFill>
                <a:latin typeface="Montserrat Alternates" panose="00000500000000000000" pitchFamily="2" charset="0"/>
              </a:rPr>
              <a:t>The Bengal Famine</a:t>
            </a:r>
          </a:p>
        </p:txBody>
      </p:sp>
      <p:graphicFrame>
        <p:nvGraphicFramePr>
          <p:cNvPr id="5" name="Content Placeholder 4">
            <a:extLst>
              <a:ext uri="{FF2B5EF4-FFF2-40B4-BE49-F238E27FC236}">
                <a16:creationId xmlns:a16="http://schemas.microsoft.com/office/drawing/2014/main" id="{07C75B02-11A6-2EFF-BA6C-E6D92EA3DC3A}"/>
              </a:ext>
            </a:extLst>
          </p:cNvPr>
          <p:cNvGraphicFramePr>
            <a:graphicFrameLocks noGrp="1"/>
          </p:cNvGraphicFramePr>
          <p:nvPr>
            <p:ph idx="1"/>
            <p:extLst>
              <p:ext uri="{D42A27DB-BD31-4B8C-83A1-F6EECF244321}">
                <p14:modId xmlns:p14="http://schemas.microsoft.com/office/powerpoint/2010/main" val="2500185550"/>
              </p:ext>
            </p:extLst>
          </p:nvPr>
        </p:nvGraphicFramePr>
        <p:xfrm>
          <a:off x="409352" y="783771"/>
          <a:ext cx="11371524" cy="5675508"/>
        </p:xfrm>
        <a:graphic>
          <a:graphicData uri="http://schemas.openxmlformats.org/drawingml/2006/table">
            <a:tbl>
              <a:tblPr firstRow="1" bandRow="1">
                <a:tableStyleId>{5940675A-B579-460E-94D1-54222C63F5DA}</a:tableStyleId>
              </a:tblPr>
              <a:tblGrid>
                <a:gridCol w="2842881">
                  <a:extLst>
                    <a:ext uri="{9D8B030D-6E8A-4147-A177-3AD203B41FA5}">
                      <a16:colId xmlns:a16="http://schemas.microsoft.com/office/drawing/2014/main" val="2449856911"/>
                    </a:ext>
                  </a:extLst>
                </a:gridCol>
                <a:gridCol w="2842881">
                  <a:extLst>
                    <a:ext uri="{9D8B030D-6E8A-4147-A177-3AD203B41FA5}">
                      <a16:colId xmlns:a16="http://schemas.microsoft.com/office/drawing/2014/main" val="2171615001"/>
                    </a:ext>
                  </a:extLst>
                </a:gridCol>
                <a:gridCol w="2842881">
                  <a:extLst>
                    <a:ext uri="{9D8B030D-6E8A-4147-A177-3AD203B41FA5}">
                      <a16:colId xmlns:a16="http://schemas.microsoft.com/office/drawing/2014/main" val="179563289"/>
                    </a:ext>
                  </a:extLst>
                </a:gridCol>
                <a:gridCol w="2842881">
                  <a:extLst>
                    <a:ext uri="{9D8B030D-6E8A-4147-A177-3AD203B41FA5}">
                      <a16:colId xmlns:a16="http://schemas.microsoft.com/office/drawing/2014/main" val="2564457885"/>
                    </a:ext>
                  </a:extLst>
                </a:gridCol>
              </a:tblGrid>
              <a:tr h="1418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Montserrat Alternates" panose="00000500000000000000" pitchFamily="2" charset="0"/>
                        </a:rPr>
                        <a:t>How old was </a:t>
                      </a:r>
                      <a:r>
                        <a:rPr lang="en-GB" sz="1200" dirty="0" err="1">
                          <a:solidFill>
                            <a:srgbClr val="002060"/>
                          </a:solidFill>
                          <a:latin typeface="Montserrat Alternates" panose="00000500000000000000" pitchFamily="2" charset="0"/>
                        </a:rPr>
                        <a:t>Zebunnessa</a:t>
                      </a:r>
                      <a:r>
                        <a:rPr lang="en-GB" sz="1200" dirty="0">
                          <a:solidFill>
                            <a:srgbClr val="002060"/>
                          </a:solidFill>
                          <a:latin typeface="Montserrat Alternates" panose="00000500000000000000" pitchFamily="2" charset="0"/>
                        </a:rPr>
                        <a:t> when the famine happened?</a:t>
                      </a:r>
                    </a:p>
                    <a:p>
                      <a:endParaRPr lang="en-GB" sz="1200" dirty="0">
                        <a:solidFill>
                          <a:srgbClr val="002060"/>
                        </a:solidFill>
                        <a:latin typeface="Montserrat Alternates" panose="00000500000000000000" pitchFamily="2" charset="0"/>
                      </a:endParaRPr>
                    </a:p>
                  </a:txBody>
                  <a:tcPr/>
                </a:tc>
                <a:tc rowSpan="2"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Montserrat Alternates" panose="00000500000000000000" pitchFamily="2" charset="0"/>
                        </a:rPr>
                        <a:t>How does </a:t>
                      </a:r>
                      <a:r>
                        <a:rPr lang="en-GB" sz="1200" dirty="0" err="1">
                          <a:solidFill>
                            <a:srgbClr val="002060"/>
                          </a:solidFill>
                          <a:latin typeface="Montserrat Alternates" panose="00000500000000000000" pitchFamily="2" charset="0"/>
                        </a:rPr>
                        <a:t>Zebunnessa</a:t>
                      </a:r>
                      <a:r>
                        <a:rPr lang="en-GB" sz="1200" dirty="0">
                          <a:solidFill>
                            <a:srgbClr val="002060"/>
                          </a:solidFill>
                          <a:latin typeface="Montserrat Alternates" panose="00000500000000000000" pitchFamily="2" charset="0"/>
                        </a:rPr>
                        <a:t> describe the famine?</a:t>
                      </a:r>
                    </a:p>
                    <a:p>
                      <a:endParaRPr lang="en-GB" sz="1200" dirty="0">
                        <a:solidFill>
                          <a:srgbClr val="002060"/>
                        </a:solidFill>
                        <a:latin typeface="Montserrat Alternates" panose="00000500000000000000" pitchFamily="2" charset="0"/>
                      </a:endParaRPr>
                    </a:p>
                  </a:txBody>
                  <a:tcPr/>
                </a:tc>
                <a:tc rowSpan="2"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How does </a:t>
                      </a:r>
                      <a:r>
                        <a:rPr lang="en-GB" sz="1400" dirty="0" err="1"/>
                        <a:t>Zebunnessa</a:t>
                      </a:r>
                      <a:r>
                        <a:rPr lang="en-GB" sz="1400" dirty="0"/>
                        <a:t> describe the famine?</a:t>
                      </a:r>
                    </a:p>
                    <a:p>
                      <a:endParaRPr lang="en-GB" sz="1400" dirty="0"/>
                    </a:p>
                  </a:txBody>
                  <a:tcPr/>
                </a:tc>
                <a:tc rowSpan="2">
                  <a:txBody>
                    <a:bodyPr/>
                    <a:lstStyle/>
                    <a:p>
                      <a:r>
                        <a:rPr lang="en-GB" sz="1200" dirty="0">
                          <a:solidFill>
                            <a:srgbClr val="002060"/>
                          </a:solidFill>
                          <a:latin typeface="Montserrat Alternates" panose="00000500000000000000" pitchFamily="2" charset="0"/>
                        </a:rPr>
                        <a:t>Did all people experience the famine the same way? Why not? </a:t>
                      </a:r>
                    </a:p>
                  </a:txBody>
                  <a:tcPr/>
                </a:tc>
                <a:extLst>
                  <a:ext uri="{0D108BD9-81ED-4DB2-BD59-A6C34878D82A}">
                    <a16:rowId xmlns:a16="http://schemas.microsoft.com/office/drawing/2014/main" val="1217294711"/>
                  </a:ext>
                </a:extLst>
              </a:tr>
              <a:tr h="1418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Montserrat Alternates" panose="00000500000000000000" pitchFamily="2" charset="0"/>
                        </a:rPr>
                        <a:t>When did the Bengal Famine Happen?</a:t>
                      </a:r>
                    </a:p>
                    <a:p>
                      <a:endParaRPr lang="en-GB" sz="1200" dirty="0">
                        <a:solidFill>
                          <a:srgbClr val="002060"/>
                        </a:solidFill>
                        <a:latin typeface="Montserrat Alternates" panose="00000500000000000000" pitchFamily="2" charset="0"/>
                      </a:endParaRPr>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extLst>
                  <a:ext uri="{0D108BD9-81ED-4DB2-BD59-A6C34878D82A}">
                    <a16:rowId xmlns:a16="http://schemas.microsoft.com/office/drawing/2014/main" val="1561473903"/>
                  </a:ext>
                </a:extLst>
              </a:tr>
              <a:tr h="28377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Montserrat Alternates" panose="00000500000000000000" pitchFamily="2" charset="0"/>
                        </a:rPr>
                        <a:t>Did British soldiers in India suffer from the famine?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Montserrat Alternates" panose="00000500000000000000" pitchFamily="2" charset="0"/>
                      </a:endParaRPr>
                    </a:p>
                    <a:p>
                      <a:endParaRPr lang="en-GB" sz="1200" dirty="0">
                        <a:solidFill>
                          <a:srgbClr val="002060"/>
                        </a:solidFill>
                        <a:latin typeface="Montserrat Alternates"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Montserrat Alternates" panose="00000500000000000000" pitchFamily="2" charset="0"/>
                        </a:rPr>
                        <a:t>Why did some people respond by going on anti-British marches?</a:t>
                      </a:r>
                    </a:p>
                    <a:p>
                      <a:endParaRPr lang="en-GB" sz="1200" dirty="0">
                        <a:solidFill>
                          <a:srgbClr val="002060"/>
                        </a:solidFill>
                        <a:latin typeface="Montserrat Alternates"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Montserrat Alternates" panose="00000500000000000000" pitchFamily="2" charset="0"/>
                        </a:rPr>
                        <a:t>What did </a:t>
                      </a:r>
                      <a:r>
                        <a:rPr lang="en-GB" sz="1200" dirty="0" err="1">
                          <a:solidFill>
                            <a:srgbClr val="002060"/>
                          </a:solidFill>
                          <a:latin typeface="Montserrat Alternates" panose="00000500000000000000" pitchFamily="2" charset="0"/>
                        </a:rPr>
                        <a:t>Zebunnessa’s</a:t>
                      </a:r>
                      <a:r>
                        <a:rPr lang="en-GB" sz="1200" dirty="0">
                          <a:solidFill>
                            <a:srgbClr val="002060"/>
                          </a:solidFill>
                          <a:latin typeface="Montserrat Alternates" panose="00000500000000000000" pitchFamily="2" charset="0"/>
                        </a:rPr>
                        <a:t> granddaughter say she knew about the Bengal Famine?</a:t>
                      </a:r>
                    </a:p>
                    <a:p>
                      <a:endParaRPr lang="en-GB" sz="1200" dirty="0">
                        <a:solidFill>
                          <a:srgbClr val="002060"/>
                        </a:solidFill>
                        <a:latin typeface="Montserrat Alternates"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002060"/>
                          </a:solidFill>
                          <a:effectLst/>
                          <a:latin typeface="Montserrat Alternates" panose="00000500000000000000" pitchFamily="2" charset="0"/>
                          <a:ea typeface="+mn-ea"/>
                          <a:cs typeface="+mn-cs"/>
                        </a:rPr>
                        <a:t>What did </a:t>
                      </a:r>
                      <a:r>
                        <a:rPr lang="en-GB" sz="1200" kern="1200" dirty="0" err="1">
                          <a:solidFill>
                            <a:srgbClr val="002060"/>
                          </a:solidFill>
                          <a:effectLst/>
                          <a:latin typeface="Montserrat Alternates" panose="00000500000000000000" pitchFamily="2" charset="0"/>
                          <a:ea typeface="+mn-ea"/>
                          <a:cs typeface="+mn-cs"/>
                        </a:rPr>
                        <a:t>Zebunnessa’s</a:t>
                      </a:r>
                      <a:r>
                        <a:rPr lang="en-GB" sz="1200" kern="1200" dirty="0">
                          <a:solidFill>
                            <a:srgbClr val="002060"/>
                          </a:solidFill>
                          <a:effectLst/>
                          <a:latin typeface="Montserrat Alternates" panose="00000500000000000000" pitchFamily="2" charset="0"/>
                          <a:ea typeface="+mn-ea"/>
                          <a:cs typeface="+mn-cs"/>
                        </a:rPr>
                        <a:t> granddaughter say she knew about the Bengal Famine? Why might this be significant?</a:t>
                      </a:r>
                      <a:endParaRPr lang="en-GB" sz="1050" dirty="0">
                        <a:solidFill>
                          <a:srgbClr val="002060"/>
                        </a:solidFill>
                        <a:latin typeface="Montserrat Alternates" panose="00000500000000000000" pitchFamily="2" charset="0"/>
                      </a:endParaRPr>
                    </a:p>
                  </a:txBody>
                  <a:tcPr/>
                </a:tc>
                <a:extLst>
                  <a:ext uri="{0D108BD9-81ED-4DB2-BD59-A6C34878D82A}">
                    <a16:rowId xmlns:a16="http://schemas.microsoft.com/office/drawing/2014/main" val="4188824439"/>
                  </a:ext>
                </a:extLst>
              </a:tr>
            </a:tbl>
          </a:graphicData>
        </a:graphic>
      </p:graphicFrame>
    </p:spTree>
    <p:extLst>
      <p:ext uri="{BB962C8B-B14F-4D97-AF65-F5344CB8AC3E}">
        <p14:creationId xmlns:p14="http://schemas.microsoft.com/office/powerpoint/2010/main" val="3962459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B2B6-B33D-801D-4ADB-77D746C3DAF7}"/>
              </a:ext>
            </a:extLst>
          </p:cNvPr>
          <p:cNvSpPr>
            <a:spLocks noGrp="1"/>
          </p:cNvSpPr>
          <p:nvPr>
            <p:ph type="title"/>
          </p:nvPr>
        </p:nvSpPr>
        <p:spPr/>
        <p:txBody>
          <a:bodyPr/>
          <a:lstStyle/>
          <a:p>
            <a:r>
              <a:rPr lang="en-GB" dirty="0">
                <a:solidFill>
                  <a:srgbClr val="002060"/>
                </a:solidFill>
                <a:latin typeface="Montserrat Alternates" panose="00000500000000000000" pitchFamily="2" charset="0"/>
              </a:rPr>
              <a:t>What was the Bengal Famine?</a:t>
            </a:r>
            <a:br>
              <a:rPr lang="en-GB" dirty="0">
                <a:solidFill>
                  <a:srgbClr val="002060"/>
                </a:solidFill>
                <a:latin typeface="Montserrat Alternates" panose="00000500000000000000" pitchFamily="2" charset="0"/>
              </a:rPr>
            </a:br>
            <a:r>
              <a:rPr lang="en-GB" dirty="0">
                <a:solidFill>
                  <a:srgbClr val="002060"/>
                </a:solidFill>
                <a:latin typeface="Montserrat Alternates" panose="00000500000000000000" pitchFamily="2" charset="0"/>
              </a:rPr>
              <a:t>Key Facts</a:t>
            </a:r>
          </a:p>
        </p:txBody>
      </p:sp>
      <p:sp>
        <p:nvSpPr>
          <p:cNvPr id="3" name="Content Placeholder 2">
            <a:extLst>
              <a:ext uri="{FF2B5EF4-FFF2-40B4-BE49-F238E27FC236}">
                <a16:creationId xmlns:a16="http://schemas.microsoft.com/office/drawing/2014/main" id="{30DBAFDB-8E3A-B76A-0ADF-40D8EB4BE839}"/>
              </a:ext>
            </a:extLst>
          </p:cNvPr>
          <p:cNvSpPr>
            <a:spLocks noGrp="1"/>
          </p:cNvSpPr>
          <p:nvPr>
            <p:ph idx="1"/>
          </p:nvPr>
        </p:nvSpPr>
        <p:spPr>
          <a:xfrm>
            <a:off x="838200" y="1937982"/>
            <a:ext cx="10515600" cy="4238981"/>
          </a:xfrm>
        </p:spPr>
        <p:txBody>
          <a:bodyPr>
            <a:normAutofit/>
          </a:bodyPr>
          <a:lstStyle/>
          <a:p>
            <a:r>
              <a:rPr lang="en-GB" i="0" dirty="0">
                <a:solidFill>
                  <a:srgbClr val="002060"/>
                </a:solidFill>
                <a:effectLst/>
                <a:latin typeface="Montserrat Alternates" panose="00000500000000000000" pitchFamily="2" charset="0"/>
              </a:rPr>
              <a:t>A famine in the </a:t>
            </a:r>
            <a:r>
              <a:rPr lang="en-GB" i="0" u="none" strike="noStrike" dirty="0">
                <a:solidFill>
                  <a:srgbClr val="002060"/>
                </a:solidFill>
                <a:effectLst/>
                <a:latin typeface="Montserrat Alternates" panose="00000500000000000000" pitchFamily="2" charset="0"/>
              </a:rPr>
              <a:t>Bengal Province of the British Raj </a:t>
            </a:r>
            <a:r>
              <a:rPr lang="en-GB" i="0" dirty="0">
                <a:solidFill>
                  <a:srgbClr val="002060"/>
                </a:solidFill>
                <a:effectLst/>
                <a:latin typeface="Montserrat Alternates" panose="00000500000000000000" pitchFamily="2" charset="0"/>
              </a:rPr>
              <a:t>(present-day </a:t>
            </a:r>
            <a:r>
              <a:rPr lang="en-GB" i="0" u="none" strike="noStrike" dirty="0">
                <a:solidFill>
                  <a:srgbClr val="002060"/>
                </a:solidFill>
                <a:effectLst/>
                <a:latin typeface="Montserrat Alternates" panose="00000500000000000000" pitchFamily="2" charset="0"/>
              </a:rPr>
              <a:t>Bangladesh</a:t>
            </a:r>
            <a:r>
              <a:rPr lang="en-GB" i="0" dirty="0">
                <a:solidFill>
                  <a:srgbClr val="002060"/>
                </a:solidFill>
                <a:effectLst/>
                <a:latin typeface="Montserrat Alternates" panose="00000500000000000000" pitchFamily="2" charset="0"/>
              </a:rPr>
              <a:t>, </a:t>
            </a:r>
            <a:r>
              <a:rPr lang="en-GB" i="0" u="none" strike="noStrike" dirty="0">
                <a:solidFill>
                  <a:srgbClr val="002060"/>
                </a:solidFill>
                <a:effectLst/>
                <a:latin typeface="Montserrat Alternates" panose="00000500000000000000" pitchFamily="2" charset="0"/>
              </a:rPr>
              <a:t>West Bengal</a:t>
            </a:r>
            <a:r>
              <a:rPr lang="en-GB" i="0" dirty="0">
                <a:solidFill>
                  <a:srgbClr val="002060"/>
                </a:solidFill>
                <a:effectLst/>
                <a:latin typeface="Montserrat Alternates" panose="00000500000000000000" pitchFamily="2" charset="0"/>
              </a:rPr>
              <a:t> and eastern India) during </a:t>
            </a:r>
            <a:r>
              <a:rPr lang="en-GB" i="0" u="none" strike="noStrike" dirty="0">
                <a:solidFill>
                  <a:srgbClr val="002060"/>
                </a:solidFill>
                <a:effectLst/>
                <a:latin typeface="Montserrat Alternates" panose="00000500000000000000" pitchFamily="2" charset="0"/>
              </a:rPr>
              <a:t>World War II</a:t>
            </a:r>
            <a:r>
              <a:rPr lang="en-GB" i="0" dirty="0">
                <a:solidFill>
                  <a:srgbClr val="002060"/>
                </a:solidFill>
                <a:effectLst/>
                <a:latin typeface="Montserrat Alternates" panose="00000500000000000000" pitchFamily="2" charset="0"/>
              </a:rPr>
              <a:t>.</a:t>
            </a:r>
          </a:p>
          <a:p>
            <a:r>
              <a:rPr lang="en-GB" i="0" dirty="0">
                <a:solidFill>
                  <a:srgbClr val="002060"/>
                </a:solidFill>
                <a:effectLst/>
                <a:latin typeface="Montserrat Alternates" panose="00000500000000000000" pitchFamily="2" charset="0"/>
              </a:rPr>
              <a:t>It </a:t>
            </a:r>
            <a:r>
              <a:rPr lang="en-GB" dirty="0">
                <a:solidFill>
                  <a:srgbClr val="002060"/>
                </a:solidFill>
                <a:latin typeface="Montserrat Alternates" panose="00000500000000000000" pitchFamily="2" charset="0"/>
              </a:rPr>
              <a:t>i</a:t>
            </a:r>
            <a:r>
              <a:rPr lang="en-GB" i="0" dirty="0">
                <a:solidFill>
                  <a:srgbClr val="002060"/>
                </a:solidFill>
                <a:effectLst/>
                <a:latin typeface="Montserrat Alternates" panose="00000500000000000000" pitchFamily="2" charset="0"/>
              </a:rPr>
              <a:t>s estimated that over 3 million people died, from </a:t>
            </a:r>
            <a:r>
              <a:rPr lang="en-GB" i="0" u="none" strike="noStrike" dirty="0">
                <a:solidFill>
                  <a:srgbClr val="002060"/>
                </a:solidFill>
                <a:effectLst/>
                <a:latin typeface="Montserrat Alternates" panose="00000500000000000000" pitchFamily="2" charset="0"/>
              </a:rPr>
              <a:t>starvation</a:t>
            </a:r>
            <a:r>
              <a:rPr lang="en-GB" i="0" dirty="0">
                <a:solidFill>
                  <a:srgbClr val="002060"/>
                </a:solidFill>
                <a:effectLst/>
                <a:latin typeface="Montserrat Alternates" panose="00000500000000000000" pitchFamily="2" charset="0"/>
              </a:rPr>
              <a:t>, </a:t>
            </a:r>
            <a:r>
              <a:rPr lang="en-GB" i="0" u="none" strike="noStrike" dirty="0">
                <a:solidFill>
                  <a:srgbClr val="002060"/>
                </a:solidFill>
                <a:effectLst/>
                <a:latin typeface="Montserrat Alternates" panose="00000500000000000000" pitchFamily="2" charset="0"/>
              </a:rPr>
              <a:t>malaria</a:t>
            </a:r>
            <a:r>
              <a:rPr lang="en-GB" i="0" dirty="0">
                <a:solidFill>
                  <a:srgbClr val="002060"/>
                </a:solidFill>
                <a:effectLst/>
                <a:latin typeface="Montserrat Alternates" panose="00000500000000000000" pitchFamily="2" charset="0"/>
              </a:rPr>
              <a:t> and other diseases aggravated by </a:t>
            </a:r>
            <a:r>
              <a:rPr lang="en-GB" i="0" u="none" strike="noStrike" dirty="0">
                <a:solidFill>
                  <a:srgbClr val="002060"/>
                </a:solidFill>
                <a:effectLst/>
                <a:latin typeface="Montserrat Alternates" panose="00000500000000000000" pitchFamily="2" charset="0"/>
              </a:rPr>
              <a:t>malnutrition</a:t>
            </a:r>
            <a:r>
              <a:rPr lang="en-GB" i="0" dirty="0">
                <a:solidFill>
                  <a:srgbClr val="002060"/>
                </a:solidFill>
                <a:effectLst/>
                <a:latin typeface="Montserrat Alternates" panose="00000500000000000000" pitchFamily="2" charset="0"/>
              </a:rPr>
              <a:t>, </a:t>
            </a:r>
            <a:r>
              <a:rPr lang="en-GB" i="0" u="none" strike="noStrike" dirty="0">
                <a:solidFill>
                  <a:srgbClr val="002060"/>
                </a:solidFill>
                <a:effectLst/>
                <a:latin typeface="Montserrat Alternates" panose="00000500000000000000" pitchFamily="2" charset="0"/>
              </a:rPr>
              <a:t>population displacement</a:t>
            </a:r>
            <a:r>
              <a:rPr lang="en-GB" i="0" dirty="0">
                <a:solidFill>
                  <a:srgbClr val="002060"/>
                </a:solidFill>
                <a:effectLst/>
                <a:latin typeface="Montserrat Alternates" panose="00000500000000000000" pitchFamily="2" charset="0"/>
              </a:rPr>
              <a:t>, unsanitary conditions and lack of </a:t>
            </a:r>
            <a:r>
              <a:rPr lang="en-GB" i="0" u="none" strike="noStrike" dirty="0">
                <a:solidFill>
                  <a:srgbClr val="002060"/>
                </a:solidFill>
                <a:effectLst/>
                <a:latin typeface="Montserrat Alternates" panose="00000500000000000000" pitchFamily="2" charset="0"/>
              </a:rPr>
              <a:t>health care</a:t>
            </a:r>
            <a:r>
              <a:rPr lang="en-GB" i="0" dirty="0">
                <a:solidFill>
                  <a:srgbClr val="002060"/>
                </a:solidFill>
                <a:effectLst/>
                <a:latin typeface="Montserrat Alternates" panose="00000500000000000000" pitchFamily="2" charset="0"/>
              </a:rPr>
              <a:t>. </a:t>
            </a:r>
          </a:p>
          <a:p>
            <a:r>
              <a:rPr lang="en-GB" i="0" dirty="0">
                <a:solidFill>
                  <a:srgbClr val="002060"/>
                </a:solidFill>
                <a:effectLst/>
                <a:latin typeface="Montserrat Alternates" panose="00000500000000000000" pitchFamily="2" charset="0"/>
              </a:rPr>
              <a:t>Millions were impoverished as the crisis overwhelmed large segments of the economy and catastrophically disrupted the social fabric. </a:t>
            </a:r>
          </a:p>
        </p:txBody>
      </p:sp>
      <p:pic>
        <p:nvPicPr>
          <p:cNvPr id="4" name="Picture 3" descr="A red and blue text on a black background&#10;&#10;Description automatically generated">
            <a:extLst>
              <a:ext uri="{FF2B5EF4-FFF2-40B4-BE49-F238E27FC236}">
                <a16:creationId xmlns:a16="http://schemas.microsoft.com/office/drawing/2014/main" id="{0164DE70-E709-86BC-BFAB-4B8CDA393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32718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426B6-7B59-842F-DCD7-F4C91EF919A5}"/>
              </a:ext>
            </a:extLst>
          </p:cNvPr>
          <p:cNvSpPr>
            <a:spLocks noGrp="1"/>
          </p:cNvSpPr>
          <p:nvPr>
            <p:ph type="title"/>
          </p:nvPr>
        </p:nvSpPr>
        <p:spPr/>
        <p:txBody>
          <a:bodyPr/>
          <a:lstStyle/>
          <a:p>
            <a:r>
              <a:rPr lang="en-GB" dirty="0">
                <a:solidFill>
                  <a:srgbClr val="002060"/>
                </a:solidFill>
                <a:latin typeface="Montserrat Alternates" panose="00000500000000000000" pitchFamily="2" charset="0"/>
              </a:rPr>
              <a:t>Causes of the Bengal Famine</a:t>
            </a:r>
          </a:p>
        </p:txBody>
      </p:sp>
      <p:graphicFrame>
        <p:nvGraphicFramePr>
          <p:cNvPr id="4" name="Content Placeholder 3">
            <a:extLst>
              <a:ext uri="{FF2B5EF4-FFF2-40B4-BE49-F238E27FC236}">
                <a16:creationId xmlns:a16="http://schemas.microsoft.com/office/drawing/2014/main" id="{69DE0080-5200-30F4-FB84-F1C6B3410366}"/>
              </a:ext>
            </a:extLst>
          </p:cNvPr>
          <p:cNvGraphicFramePr>
            <a:graphicFrameLocks noGrp="1"/>
          </p:cNvGraphicFramePr>
          <p:nvPr>
            <p:ph idx="1"/>
            <p:extLst>
              <p:ext uri="{D42A27DB-BD31-4B8C-83A1-F6EECF244321}">
                <p14:modId xmlns:p14="http://schemas.microsoft.com/office/powerpoint/2010/main" val="3660425294"/>
              </p:ext>
            </p:extLst>
          </p:nvPr>
        </p:nvGraphicFramePr>
        <p:xfrm>
          <a:off x="6253133" y="1635696"/>
          <a:ext cx="5316488" cy="4342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0D207D40-E094-2518-96A0-5282A8FF881F}"/>
              </a:ext>
            </a:extLst>
          </p:cNvPr>
          <p:cNvSpPr txBox="1">
            <a:spLocks/>
          </p:cNvSpPr>
          <p:nvPr/>
        </p:nvSpPr>
        <p:spPr>
          <a:xfrm>
            <a:off x="838200" y="1825625"/>
            <a:ext cx="5316488"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rgbClr val="002060"/>
                </a:solidFill>
                <a:latin typeface="Montserrat Alternates" panose="00000500000000000000" pitchFamily="2" charset="0"/>
              </a:rPr>
              <a:t>Activity:</a:t>
            </a:r>
          </a:p>
          <a:p>
            <a:r>
              <a:rPr lang="en-GB" dirty="0">
                <a:solidFill>
                  <a:srgbClr val="002060"/>
                </a:solidFill>
                <a:latin typeface="Montserrat Alternates" panose="00000500000000000000" pitchFamily="2" charset="0"/>
              </a:rPr>
              <a:t>Read the information sheet about each cause and complete your table.</a:t>
            </a:r>
          </a:p>
          <a:p>
            <a:r>
              <a:rPr lang="en-GB" dirty="0">
                <a:solidFill>
                  <a:srgbClr val="002060"/>
                </a:solidFill>
                <a:latin typeface="Montserrat Alternates" panose="00000500000000000000" pitchFamily="2" charset="0"/>
              </a:rPr>
              <a:t>Once you have completed the table, consider the relative importance of each factor.</a:t>
            </a:r>
          </a:p>
          <a:p>
            <a:pPr lvl="1"/>
            <a:r>
              <a:rPr lang="en-GB" dirty="0">
                <a:solidFill>
                  <a:srgbClr val="002060"/>
                </a:solidFill>
                <a:latin typeface="Montserrat Alternates" panose="00000500000000000000" pitchFamily="2" charset="0"/>
              </a:rPr>
              <a:t>1=not important, 5=very important</a:t>
            </a:r>
          </a:p>
          <a:p>
            <a:pPr lvl="1"/>
            <a:r>
              <a:rPr lang="en-GB" dirty="0">
                <a:solidFill>
                  <a:srgbClr val="002060"/>
                </a:solidFill>
                <a:latin typeface="Montserrat Alternates" panose="00000500000000000000" pitchFamily="2" charset="0"/>
              </a:rPr>
              <a:t>Think about the ‘when’ as well as the ‘what’!</a:t>
            </a:r>
          </a:p>
          <a:p>
            <a:pPr lvl="1"/>
            <a:r>
              <a:rPr lang="en-GB" dirty="0">
                <a:solidFill>
                  <a:srgbClr val="002060"/>
                </a:solidFill>
                <a:latin typeface="Montserrat Alternates" panose="00000500000000000000" pitchFamily="2" charset="0"/>
              </a:rPr>
              <a:t>Weight of evidence – what are the most important pieces of evidence? </a:t>
            </a:r>
          </a:p>
        </p:txBody>
      </p:sp>
      <p:pic>
        <p:nvPicPr>
          <p:cNvPr id="3" name="Picture 2" descr="A red and blue text on a black background&#10;&#10;Description automatically generated">
            <a:extLst>
              <a:ext uri="{FF2B5EF4-FFF2-40B4-BE49-F238E27FC236}">
                <a16:creationId xmlns:a16="http://schemas.microsoft.com/office/drawing/2014/main" id="{5087BE1A-2EF7-CE58-28DD-9EA0D59422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4027861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B Ppt Template" id="{243AFFD9-91E3-4858-B715-4C40AEFEA71B}" vid="{53B62B85-ABEA-44F7-86C7-EB62B12EE2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LAB Ppt Template</Template>
  <TotalTime>3</TotalTime>
  <Words>2123</Words>
  <Application>Microsoft Office PowerPoint</Application>
  <PresentationFormat>Widescreen</PresentationFormat>
  <Paragraphs>182</Paragraphs>
  <Slides>17</Slides>
  <Notes>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Montserrat Alternates</vt:lpstr>
      <vt:lpstr>Montserrat Alternates regular</vt:lpstr>
      <vt:lpstr>Office Theme</vt:lpstr>
      <vt:lpstr>The British Empire: Think | Pair | Share</vt:lpstr>
      <vt:lpstr>PowerPoint Presentation</vt:lpstr>
      <vt:lpstr>PowerPoint Presentation</vt:lpstr>
      <vt:lpstr>PowerPoint Presentation</vt:lpstr>
      <vt:lpstr>Bengal Region</vt:lpstr>
      <vt:lpstr>Activity</vt:lpstr>
      <vt:lpstr>The Bengal Famine</vt:lpstr>
      <vt:lpstr>What was the Bengal Famine? Key Facts</vt:lpstr>
      <vt:lpstr>Causes of the Bengal Famine</vt:lpstr>
      <vt:lpstr>PowerPoint Presentation</vt:lpstr>
      <vt:lpstr>PowerPoint Presentation</vt:lpstr>
      <vt:lpstr>PowerPoint Presentation</vt:lpstr>
      <vt:lpstr>PowerPoint Presentation</vt:lpstr>
      <vt:lpstr>PowerPoint Presentation</vt:lpstr>
      <vt:lpstr>PowerPoint Presentation</vt:lpstr>
      <vt:lpstr>Could the Bengal Famine have been avoided?</vt:lpstr>
      <vt:lpstr>Enduring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fuller</dc:creator>
  <cp:lastModifiedBy>Joe Hayman</cp:lastModifiedBy>
  <cp:revision>6</cp:revision>
  <dcterms:created xsi:type="dcterms:W3CDTF">2024-08-09T10:16:56Z</dcterms:created>
  <dcterms:modified xsi:type="dcterms:W3CDTF">2024-11-27T21:53:39Z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