
<file path=[Content_Types].xml><?xml version="1.0" encoding="utf-8"?>
<Types xmlns="http://schemas.openxmlformats.org/package/2006/content-types">
  <Default Extension="7Dx_8s9fDk6-Sxahcha6MgHaFa" ContentType="image/jpeg"/>
  <Default Extension="dzUU3S9lUx2Pcj7h6lovDAHaE3" ContentType="image/jpeg"/>
  <Default Extension="jpeg" ContentType="image/jpeg"/>
  <Default Extension="jpg" ContentType="image/jpeg"/>
  <Default Extension="jpg&amp;f=1&amp;nofb=1&amp;ipt=6c8759eaf3267733c4a8f282b314b010dd208db0c4e4152836b99503cbd11c05" ContentType="image/jpeg"/>
  <Default Extension="mG8SM3AIk094N6p-i3ebTQHaF6" ContentType="image/jpeg"/>
  <Default Extension="png" ContentType="image/png"/>
  <Default Extension="png&amp;f=1&amp;nofb=1&amp;ipt=7357dc6dd6237df3ff7d89d46280467ce5918aaea6dca12c9fb58e0e458278b2"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90" r:id="rId2"/>
    <p:sldId id="314" r:id="rId3"/>
    <p:sldId id="313" r:id="rId4"/>
    <p:sldId id="299" r:id="rId5"/>
    <p:sldId id="335" r:id="rId6"/>
    <p:sldId id="311" r:id="rId7"/>
    <p:sldId id="336" r:id="rId8"/>
    <p:sldId id="312" r:id="rId9"/>
    <p:sldId id="317" r:id="rId10"/>
    <p:sldId id="320" r:id="rId11"/>
    <p:sldId id="323" r:id="rId12"/>
    <p:sldId id="326" r:id="rId13"/>
    <p:sldId id="325"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1740103-766A-47F8-8006-AA5B5EB47744}" v="3" dt="2026-08-30T16:23:12.92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84" autoAdjust="0"/>
    <p:restoredTop sz="94660"/>
  </p:normalViewPr>
  <p:slideViewPr>
    <p:cSldViewPr snapToGrid="0">
      <p:cViewPr varScale="1">
        <p:scale>
          <a:sx n="59" d="100"/>
          <a:sy n="59" d="100"/>
        </p:scale>
        <p:origin x="888"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041F32-CB95-3115-D32A-3046B8F5E3E5}"/>
              </a:ext>
            </a:extLst>
          </p:cNvPr>
          <p:cNvSpPr>
            <a:spLocks noGrp="1"/>
          </p:cNvSpPr>
          <p:nvPr>
            <p:ph type="ctrTitle"/>
          </p:nvPr>
        </p:nvSpPr>
        <p:spPr>
          <a:xfrm>
            <a:off x="1524000" y="1122363"/>
            <a:ext cx="9144000" cy="2387600"/>
          </a:xfrm>
        </p:spPr>
        <p:txBody>
          <a:bodyPr anchor="b"/>
          <a:lstStyle>
            <a:lvl1pPr algn="ctr">
              <a:defRPr sz="6000" baseline="0">
                <a:latin typeface="Montserrat Alternates" panose="00000500000000000000" pitchFamily="2" charset="0"/>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BD3EF7F0-7554-984D-E425-FBF27DBFD708}"/>
              </a:ext>
            </a:extLst>
          </p:cNvPr>
          <p:cNvSpPr>
            <a:spLocks noGrp="1"/>
          </p:cNvSpPr>
          <p:nvPr>
            <p:ph type="subTitle" idx="1"/>
          </p:nvPr>
        </p:nvSpPr>
        <p:spPr>
          <a:xfrm>
            <a:off x="1524000" y="3602038"/>
            <a:ext cx="9144000" cy="1655762"/>
          </a:xfrm>
        </p:spPr>
        <p:txBody>
          <a:bodyPr/>
          <a:lstStyle>
            <a:lvl1pPr marL="0" indent="0" algn="ctr">
              <a:buNone/>
              <a:defRPr sz="2400" baseline="0">
                <a:latin typeface="Montserrat Alternate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pic>
        <p:nvPicPr>
          <p:cNvPr id="8" name="Picture 7" descr="A black background with a black square&#10;&#10;Description automatically generated with medium confidence">
            <a:extLst>
              <a:ext uri="{FF2B5EF4-FFF2-40B4-BE49-F238E27FC236}">
                <a16:creationId xmlns:a16="http://schemas.microsoft.com/office/drawing/2014/main" id="{93190535-E730-A038-B9A9-20F42E0064F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861556"/>
            <a:ext cx="12192000" cy="1996444"/>
          </a:xfrm>
          <a:prstGeom prst="rect">
            <a:avLst/>
          </a:prstGeom>
        </p:spPr>
      </p:pic>
      <p:pic>
        <p:nvPicPr>
          <p:cNvPr id="10" name="Picture 9" descr="A black background with a black square&#10;&#10;Description automatically generated with medium confidence">
            <a:extLst>
              <a:ext uri="{FF2B5EF4-FFF2-40B4-BE49-F238E27FC236}">
                <a16:creationId xmlns:a16="http://schemas.microsoft.com/office/drawing/2014/main" id="{CD338279-4B79-4B2C-43CE-EED0F9814C1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11127"/>
            <a:ext cx="12192000" cy="1987300"/>
          </a:xfrm>
          <a:prstGeom prst="rect">
            <a:avLst/>
          </a:prstGeom>
        </p:spPr>
      </p:pic>
    </p:spTree>
    <p:extLst>
      <p:ext uri="{BB962C8B-B14F-4D97-AF65-F5344CB8AC3E}">
        <p14:creationId xmlns:p14="http://schemas.microsoft.com/office/powerpoint/2010/main" val="20415581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2B3905-DBD9-40CB-CC17-23676AE600AE}"/>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11446D3-EF50-D274-C033-85598FC1252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9D4837B-410F-82BB-B95F-DAC3B2C217F5}"/>
              </a:ext>
            </a:extLst>
          </p:cNvPr>
          <p:cNvSpPr>
            <a:spLocks noGrp="1"/>
          </p:cNvSpPr>
          <p:nvPr>
            <p:ph type="dt" sz="half" idx="10"/>
          </p:nvPr>
        </p:nvSpPr>
        <p:spPr/>
        <p:txBody>
          <a:bodyPr/>
          <a:lstStyle/>
          <a:p>
            <a:fld id="{F51B3EED-6CF4-423B-9896-F1CA2226F300}" type="datetimeFigureOut">
              <a:rPr lang="en-GB" smtClean="0"/>
              <a:t>02/09/2026</a:t>
            </a:fld>
            <a:endParaRPr lang="en-GB"/>
          </a:p>
        </p:txBody>
      </p:sp>
      <p:sp>
        <p:nvSpPr>
          <p:cNvPr id="5" name="Footer Placeholder 4">
            <a:extLst>
              <a:ext uri="{FF2B5EF4-FFF2-40B4-BE49-F238E27FC236}">
                <a16:creationId xmlns:a16="http://schemas.microsoft.com/office/drawing/2014/main" id="{FAC7714C-74C6-3A99-98DA-B84D14A627B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F0518BC-5ED4-EB44-AE96-6A5E6C57D0BA}"/>
              </a:ext>
            </a:extLst>
          </p:cNvPr>
          <p:cNvSpPr>
            <a:spLocks noGrp="1"/>
          </p:cNvSpPr>
          <p:nvPr>
            <p:ph type="sldNum" sz="quarter" idx="12"/>
          </p:nvPr>
        </p:nvSpPr>
        <p:spPr/>
        <p:txBody>
          <a:bodyPr/>
          <a:lstStyle/>
          <a:p>
            <a:fld id="{3D1C0094-73A8-49DF-AA07-A60DF3C57D86}" type="slidenum">
              <a:rPr lang="en-GB" smtClean="0"/>
              <a:t>‹#›</a:t>
            </a:fld>
            <a:endParaRPr lang="en-GB"/>
          </a:p>
        </p:txBody>
      </p:sp>
      <p:pic>
        <p:nvPicPr>
          <p:cNvPr id="7" name="Picture 6" descr="A black background with a black square&#10;&#10;Description automatically generated with medium confidence">
            <a:extLst>
              <a:ext uri="{FF2B5EF4-FFF2-40B4-BE49-F238E27FC236}">
                <a16:creationId xmlns:a16="http://schemas.microsoft.com/office/drawing/2014/main" id="{9E95ED54-96BA-8B59-3CD8-1CF64C52288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861556"/>
            <a:ext cx="12192000" cy="1996444"/>
          </a:xfrm>
          <a:prstGeom prst="rect">
            <a:avLst/>
          </a:prstGeom>
        </p:spPr>
      </p:pic>
      <p:pic>
        <p:nvPicPr>
          <p:cNvPr id="8" name="Picture 7" descr="A black background with a black square&#10;&#10;Description automatically generated with medium confidence">
            <a:extLst>
              <a:ext uri="{FF2B5EF4-FFF2-40B4-BE49-F238E27FC236}">
                <a16:creationId xmlns:a16="http://schemas.microsoft.com/office/drawing/2014/main" id="{069B7F83-E0C9-3787-BD0B-46A4891151C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11127"/>
            <a:ext cx="12192000" cy="1987300"/>
          </a:xfrm>
          <a:prstGeom prst="rect">
            <a:avLst/>
          </a:prstGeom>
        </p:spPr>
      </p:pic>
    </p:spTree>
    <p:extLst>
      <p:ext uri="{BB962C8B-B14F-4D97-AF65-F5344CB8AC3E}">
        <p14:creationId xmlns:p14="http://schemas.microsoft.com/office/powerpoint/2010/main" val="35178429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2D2DE55-E73F-063D-129D-5DE99E5E2EF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F55A31C-8828-FA3C-976A-84F22F8CAE0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A8774C5-FDC5-FFAB-6BA0-3AA118B2FC6A}"/>
              </a:ext>
            </a:extLst>
          </p:cNvPr>
          <p:cNvSpPr>
            <a:spLocks noGrp="1"/>
          </p:cNvSpPr>
          <p:nvPr>
            <p:ph type="dt" sz="half" idx="10"/>
          </p:nvPr>
        </p:nvSpPr>
        <p:spPr/>
        <p:txBody>
          <a:bodyPr/>
          <a:lstStyle/>
          <a:p>
            <a:fld id="{F51B3EED-6CF4-423B-9896-F1CA2226F300}" type="datetimeFigureOut">
              <a:rPr lang="en-GB" smtClean="0"/>
              <a:t>02/09/2026</a:t>
            </a:fld>
            <a:endParaRPr lang="en-GB"/>
          </a:p>
        </p:txBody>
      </p:sp>
      <p:sp>
        <p:nvSpPr>
          <p:cNvPr id="5" name="Footer Placeholder 4">
            <a:extLst>
              <a:ext uri="{FF2B5EF4-FFF2-40B4-BE49-F238E27FC236}">
                <a16:creationId xmlns:a16="http://schemas.microsoft.com/office/drawing/2014/main" id="{CB5A6E82-A739-3801-D635-9A8B9BC59F7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99F25E4-6763-86BD-5308-032E489EAEA8}"/>
              </a:ext>
            </a:extLst>
          </p:cNvPr>
          <p:cNvSpPr>
            <a:spLocks noGrp="1"/>
          </p:cNvSpPr>
          <p:nvPr>
            <p:ph type="sldNum" sz="quarter" idx="12"/>
          </p:nvPr>
        </p:nvSpPr>
        <p:spPr/>
        <p:txBody>
          <a:bodyPr/>
          <a:lstStyle/>
          <a:p>
            <a:fld id="{3D1C0094-73A8-49DF-AA07-A60DF3C57D86}" type="slidenum">
              <a:rPr lang="en-GB" smtClean="0"/>
              <a:t>‹#›</a:t>
            </a:fld>
            <a:endParaRPr lang="en-GB"/>
          </a:p>
        </p:txBody>
      </p:sp>
      <p:pic>
        <p:nvPicPr>
          <p:cNvPr id="7" name="Picture 6" descr="A black background with a black square&#10;&#10;Description automatically generated with medium confidence">
            <a:extLst>
              <a:ext uri="{FF2B5EF4-FFF2-40B4-BE49-F238E27FC236}">
                <a16:creationId xmlns:a16="http://schemas.microsoft.com/office/drawing/2014/main" id="{A3AE68CB-F4B6-0640-AD4F-799819B1083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861556"/>
            <a:ext cx="12192000" cy="1996444"/>
          </a:xfrm>
          <a:prstGeom prst="rect">
            <a:avLst/>
          </a:prstGeom>
        </p:spPr>
      </p:pic>
      <p:pic>
        <p:nvPicPr>
          <p:cNvPr id="8" name="Picture 7" descr="A black background with a black square&#10;&#10;Description automatically generated with medium confidence">
            <a:extLst>
              <a:ext uri="{FF2B5EF4-FFF2-40B4-BE49-F238E27FC236}">
                <a16:creationId xmlns:a16="http://schemas.microsoft.com/office/drawing/2014/main" id="{3FD61D44-ECC2-6097-7D5F-6EEA34016BA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11127"/>
            <a:ext cx="12192000" cy="1987300"/>
          </a:xfrm>
          <a:prstGeom prst="rect">
            <a:avLst/>
          </a:prstGeom>
        </p:spPr>
      </p:pic>
    </p:spTree>
    <p:extLst>
      <p:ext uri="{BB962C8B-B14F-4D97-AF65-F5344CB8AC3E}">
        <p14:creationId xmlns:p14="http://schemas.microsoft.com/office/powerpoint/2010/main" val="3212886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D8441-CAF9-CF10-01E1-6D2ABAA61584}"/>
              </a:ext>
            </a:extLst>
          </p:cNvPr>
          <p:cNvSpPr>
            <a:spLocks noGrp="1"/>
          </p:cNvSpPr>
          <p:nvPr>
            <p:ph type="title"/>
          </p:nvPr>
        </p:nvSpPr>
        <p:spPr/>
        <p:txBody>
          <a:bodyPr/>
          <a:lstStyle>
            <a:lvl1pPr>
              <a:defRPr baseline="0">
                <a:latin typeface="Montserrat Alternates" panose="00000500000000000000" pitchFamily="2" charset="0"/>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B9111B3E-2F01-85C6-DB33-DC43B40E77C4}"/>
              </a:ext>
            </a:extLst>
          </p:cNvPr>
          <p:cNvSpPr>
            <a:spLocks noGrp="1"/>
          </p:cNvSpPr>
          <p:nvPr>
            <p:ph idx="1"/>
          </p:nvPr>
        </p:nvSpPr>
        <p:spPr/>
        <p:txBody>
          <a:bodyPr/>
          <a:lstStyle>
            <a:lvl4pPr>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5C87D51C-D797-3F39-AB0E-9459616A5E4B}"/>
              </a:ext>
            </a:extLst>
          </p:cNvPr>
          <p:cNvSpPr>
            <a:spLocks noGrp="1"/>
          </p:cNvSpPr>
          <p:nvPr>
            <p:ph type="dt" sz="half" idx="10"/>
          </p:nvPr>
        </p:nvSpPr>
        <p:spPr/>
        <p:txBody>
          <a:bodyPr/>
          <a:lstStyle/>
          <a:p>
            <a:fld id="{F51B3EED-6CF4-423B-9896-F1CA2226F300}" type="datetimeFigureOut">
              <a:rPr lang="en-GB" smtClean="0"/>
              <a:t>02/09/2026</a:t>
            </a:fld>
            <a:endParaRPr lang="en-GB"/>
          </a:p>
        </p:txBody>
      </p:sp>
      <p:sp>
        <p:nvSpPr>
          <p:cNvPr id="5" name="Footer Placeholder 4">
            <a:extLst>
              <a:ext uri="{FF2B5EF4-FFF2-40B4-BE49-F238E27FC236}">
                <a16:creationId xmlns:a16="http://schemas.microsoft.com/office/drawing/2014/main" id="{DAEF7875-5454-378F-D627-A450BC538ED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0490E6A-FA09-5D4F-6B21-9447C42A4908}"/>
              </a:ext>
            </a:extLst>
          </p:cNvPr>
          <p:cNvSpPr>
            <a:spLocks noGrp="1"/>
          </p:cNvSpPr>
          <p:nvPr>
            <p:ph type="sldNum" sz="quarter" idx="12"/>
          </p:nvPr>
        </p:nvSpPr>
        <p:spPr/>
        <p:txBody>
          <a:bodyPr/>
          <a:lstStyle/>
          <a:p>
            <a:fld id="{3D1C0094-73A8-49DF-AA07-A60DF3C57D86}" type="slidenum">
              <a:rPr lang="en-GB" smtClean="0"/>
              <a:t>‹#›</a:t>
            </a:fld>
            <a:endParaRPr lang="en-GB"/>
          </a:p>
        </p:txBody>
      </p:sp>
      <p:pic>
        <p:nvPicPr>
          <p:cNvPr id="7" name="Picture 6" descr="A black background with a black square&#10;&#10;Description automatically generated with medium confidence">
            <a:extLst>
              <a:ext uri="{FF2B5EF4-FFF2-40B4-BE49-F238E27FC236}">
                <a16:creationId xmlns:a16="http://schemas.microsoft.com/office/drawing/2014/main" id="{C0CC0CDF-8FBD-A964-C033-6C2EEFC1834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861556"/>
            <a:ext cx="12192000" cy="1996444"/>
          </a:xfrm>
          <a:prstGeom prst="rect">
            <a:avLst/>
          </a:prstGeom>
        </p:spPr>
      </p:pic>
      <p:pic>
        <p:nvPicPr>
          <p:cNvPr id="8" name="Picture 7" descr="A black background with a black square&#10;&#10;Description automatically generated with medium confidence">
            <a:extLst>
              <a:ext uri="{FF2B5EF4-FFF2-40B4-BE49-F238E27FC236}">
                <a16:creationId xmlns:a16="http://schemas.microsoft.com/office/drawing/2014/main" id="{DF5CAD91-D7B4-FD2F-987F-34C1AEE5C01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11127"/>
            <a:ext cx="12192000" cy="1987300"/>
          </a:xfrm>
          <a:prstGeom prst="rect">
            <a:avLst/>
          </a:prstGeom>
        </p:spPr>
      </p:pic>
    </p:spTree>
    <p:extLst>
      <p:ext uri="{BB962C8B-B14F-4D97-AF65-F5344CB8AC3E}">
        <p14:creationId xmlns:p14="http://schemas.microsoft.com/office/powerpoint/2010/main" val="15525467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239FAB-9DDC-7D0B-0F20-631FF57485F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D84CA4E-CE32-8ABE-95E6-B7C6423E51C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1B23E7A-086E-87DC-9083-F309472CC17A}"/>
              </a:ext>
            </a:extLst>
          </p:cNvPr>
          <p:cNvSpPr>
            <a:spLocks noGrp="1"/>
          </p:cNvSpPr>
          <p:nvPr>
            <p:ph type="dt" sz="half" idx="10"/>
          </p:nvPr>
        </p:nvSpPr>
        <p:spPr/>
        <p:txBody>
          <a:bodyPr/>
          <a:lstStyle/>
          <a:p>
            <a:fld id="{F51B3EED-6CF4-423B-9896-F1CA2226F300}" type="datetimeFigureOut">
              <a:rPr lang="en-GB" smtClean="0"/>
              <a:t>02/09/2026</a:t>
            </a:fld>
            <a:endParaRPr lang="en-GB"/>
          </a:p>
        </p:txBody>
      </p:sp>
      <p:sp>
        <p:nvSpPr>
          <p:cNvPr id="5" name="Footer Placeholder 4">
            <a:extLst>
              <a:ext uri="{FF2B5EF4-FFF2-40B4-BE49-F238E27FC236}">
                <a16:creationId xmlns:a16="http://schemas.microsoft.com/office/drawing/2014/main" id="{D6F8AE37-EE85-1A1C-6173-EB40E3CCE60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96B8972-48E5-9E4B-585B-7A1CEB442310}"/>
              </a:ext>
            </a:extLst>
          </p:cNvPr>
          <p:cNvSpPr>
            <a:spLocks noGrp="1"/>
          </p:cNvSpPr>
          <p:nvPr>
            <p:ph type="sldNum" sz="quarter" idx="12"/>
          </p:nvPr>
        </p:nvSpPr>
        <p:spPr/>
        <p:txBody>
          <a:bodyPr/>
          <a:lstStyle/>
          <a:p>
            <a:fld id="{3D1C0094-73A8-49DF-AA07-A60DF3C57D86}" type="slidenum">
              <a:rPr lang="en-GB" smtClean="0"/>
              <a:t>‹#›</a:t>
            </a:fld>
            <a:endParaRPr lang="en-GB"/>
          </a:p>
        </p:txBody>
      </p:sp>
      <p:pic>
        <p:nvPicPr>
          <p:cNvPr id="7" name="Picture 6" descr="A black background with a black square&#10;&#10;Description automatically generated with medium confidence">
            <a:extLst>
              <a:ext uri="{FF2B5EF4-FFF2-40B4-BE49-F238E27FC236}">
                <a16:creationId xmlns:a16="http://schemas.microsoft.com/office/drawing/2014/main" id="{0B52F170-14BB-EA33-84C0-CA7405CF33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861556"/>
            <a:ext cx="12192000" cy="1996444"/>
          </a:xfrm>
          <a:prstGeom prst="rect">
            <a:avLst/>
          </a:prstGeom>
        </p:spPr>
      </p:pic>
      <p:pic>
        <p:nvPicPr>
          <p:cNvPr id="8" name="Picture 7" descr="A black background with a black square&#10;&#10;Description automatically generated with medium confidence">
            <a:extLst>
              <a:ext uri="{FF2B5EF4-FFF2-40B4-BE49-F238E27FC236}">
                <a16:creationId xmlns:a16="http://schemas.microsoft.com/office/drawing/2014/main" id="{C6CAF2B7-FF67-C3FD-EEE2-FC8B4E0E4F1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11127"/>
            <a:ext cx="12192000" cy="1987300"/>
          </a:xfrm>
          <a:prstGeom prst="rect">
            <a:avLst/>
          </a:prstGeom>
        </p:spPr>
      </p:pic>
    </p:spTree>
    <p:extLst>
      <p:ext uri="{BB962C8B-B14F-4D97-AF65-F5344CB8AC3E}">
        <p14:creationId xmlns:p14="http://schemas.microsoft.com/office/powerpoint/2010/main" val="36122887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C6E786-9190-A232-EC22-52CD80B5C3F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879A656-085A-D4AA-7800-063016EB2EB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C415614-A4BA-FC2F-54EE-77FF66DE5BC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A2548556-12F8-D776-105E-84D019883313}"/>
              </a:ext>
            </a:extLst>
          </p:cNvPr>
          <p:cNvSpPr>
            <a:spLocks noGrp="1"/>
          </p:cNvSpPr>
          <p:nvPr>
            <p:ph type="dt" sz="half" idx="10"/>
          </p:nvPr>
        </p:nvSpPr>
        <p:spPr/>
        <p:txBody>
          <a:bodyPr/>
          <a:lstStyle/>
          <a:p>
            <a:fld id="{F51B3EED-6CF4-423B-9896-F1CA2226F300}" type="datetimeFigureOut">
              <a:rPr lang="en-GB" smtClean="0"/>
              <a:t>02/09/2026</a:t>
            </a:fld>
            <a:endParaRPr lang="en-GB"/>
          </a:p>
        </p:txBody>
      </p:sp>
      <p:sp>
        <p:nvSpPr>
          <p:cNvPr id="6" name="Footer Placeholder 5">
            <a:extLst>
              <a:ext uri="{FF2B5EF4-FFF2-40B4-BE49-F238E27FC236}">
                <a16:creationId xmlns:a16="http://schemas.microsoft.com/office/drawing/2014/main" id="{77C7B534-44A2-8969-DF6C-00510F63F28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D1A0319-E005-E2FA-AE89-E88A0CED9BDF}"/>
              </a:ext>
            </a:extLst>
          </p:cNvPr>
          <p:cNvSpPr>
            <a:spLocks noGrp="1"/>
          </p:cNvSpPr>
          <p:nvPr>
            <p:ph type="sldNum" sz="quarter" idx="12"/>
          </p:nvPr>
        </p:nvSpPr>
        <p:spPr/>
        <p:txBody>
          <a:bodyPr/>
          <a:lstStyle/>
          <a:p>
            <a:fld id="{3D1C0094-73A8-49DF-AA07-A60DF3C57D86}" type="slidenum">
              <a:rPr lang="en-GB" smtClean="0"/>
              <a:t>‹#›</a:t>
            </a:fld>
            <a:endParaRPr lang="en-GB"/>
          </a:p>
        </p:txBody>
      </p:sp>
      <p:pic>
        <p:nvPicPr>
          <p:cNvPr id="8" name="Picture 7" descr="A black background with a black square&#10;&#10;Description automatically generated with medium confidence">
            <a:extLst>
              <a:ext uri="{FF2B5EF4-FFF2-40B4-BE49-F238E27FC236}">
                <a16:creationId xmlns:a16="http://schemas.microsoft.com/office/drawing/2014/main" id="{18E99212-0ED0-C8A4-DBC0-255D1C7BD56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861556"/>
            <a:ext cx="12192000" cy="1996444"/>
          </a:xfrm>
          <a:prstGeom prst="rect">
            <a:avLst/>
          </a:prstGeom>
        </p:spPr>
      </p:pic>
      <p:pic>
        <p:nvPicPr>
          <p:cNvPr id="9" name="Picture 8" descr="A black background with a black square&#10;&#10;Description automatically generated with medium confidence">
            <a:extLst>
              <a:ext uri="{FF2B5EF4-FFF2-40B4-BE49-F238E27FC236}">
                <a16:creationId xmlns:a16="http://schemas.microsoft.com/office/drawing/2014/main" id="{B6B9BAD6-932C-62F1-77B3-F4D758BC094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11127"/>
            <a:ext cx="12192000" cy="1987300"/>
          </a:xfrm>
          <a:prstGeom prst="rect">
            <a:avLst/>
          </a:prstGeom>
        </p:spPr>
      </p:pic>
    </p:spTree>
    <p:extLst>
      <p:ext uri="{BB962C8B-B14F-4D97-AF65-F5344CB8AC3E}">
        <p14:creationId xmlns:p14="http://schemas.microsoft.com/office/powerpoint/2010/main" val="27913988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58FF2B-D353-108C-95DC-C088D2FC5368}"/>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72BA469-FCAB-DBC9-A4D8-A423FCF9ECB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44AB51E-2CC8-39EB-6861-3270F89AF03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CC06BB54-95F6-5A87-E832-C09D9CB7F98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158D8AB-756F-81A9-5F86-9E769051DB2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21CEA0D-63FC-01FB-7540-5716CCBABA67}"/>
              </a:ext>
            </a:extLst>
          </p:cNvPr>
          <p:cNvSpPr>
            <a:spLocks noGrp="1"/>
          </p:cNvSpPr>
          <p:nvPr>
            <p:ph type="dt" sz="half" idx="10"/>
          </p:nvPr>
        </p:nvSpPr>
        <p:spPr/>
        <p:txBody>
          <a:bodyPr/>
          <a:lstStyle/>
          <a:p>
            <a:fld id="{F51B3EED-6CF4-423B-9896-F1CA2226F300}" type="datetimeFigureOut">
              <a:rPr lang="en-GB" smtClean="0"/>
              <a:t>02/09/2026</a:t>
            </a:fld>
            <a:endParaRPr lang="en-GB"/>
          </a:p>
        </p:txBody>
      </p:sp>
      <p:sp>
        <p:nvSpPr>
          <p:cNvPr id="8" name="Footer Placeholder 7">
            <a:extLst>
              <a:ext uri="{FF2B5EF4-FFF2-40B4-BE49-F238E27FC236}">
                <a16:creationId xmlns:a16="http://schemas.microsoft.com/office/drawing/2014/main" id="{86D77A10-D62E-55A1-BEDA-AE2E1CD07DB4}"/>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B58C462D-F0D0-CEAE-7FE6-741656C45C63}"/>
              </a:ext>
            </a:extLst>
          </p:cNvPr>
          <p:cNvSpPr>
            <a:spLocks noGrp="1"/>
          </p:cNvSpPr>
          <p:nvPr>
            <p:ph type="sldNum" sz="quarter" idx="12"/>
          </p:nvPr>
        </p:nvSpPr>
        <p:spPr/>
        <p:txBody>
          <a:bodyPr/>
          <a:lstStyle/>
          <a:p>
            <a:fld id="{3D1C0094-73A8-49DF-AA07-A60DF3C57D86}" type="slidenum">
              <a:rPr lang="en-GB" smtClean="0"/>
              <a:t>‹#›</a:t>
            </a:fld>
            <a:endParaRPr lang="en-GB"/>
          </a:p>
        </p:txBody>
      </p:sp>
      <p:pic>
        <p:nvPicPr>
          <p:cNvPr id="10" name="Picture 9" descr="A black background with a black square&#10;&#10;Description automatically generated with medium confidence">
            <a:extLst>
              <a:ext uri="{FF2B5EF4-FFF2-40B4-BE49-F238E27FC236}">
                <a16:creationId xmlns:a16="http://schemas.microsoft.com/office/drawing/2014/main" id="{09FC83BA-D29E-5081-B235-B189F6ECE58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861556"/>
            <a:ext cx="12192000" cy="1996444"/>
          </a:xfrm>
          <a:prstGeom prst="rect">
            <a:avLst/>
          </a:prstGeom>
        </p:spPr>
      </p:pic>
      <p:pic>
        <p:nvPicPr>
          <p:cNvPr id="11" name="Picture 10" descr="A black background with a black square&#10;&#10;Description automatically generated with medium confidence">
            <a:extLst>
              <a:ext uri="{FF2B5EF4-FFF2-40B4-BE49-F238E27FC236}">
                <a16:creationId xmlns:a16="http://schemas.microsoft.com/office/drawing/2014/main" id="{0A8D6307-E640-8222-F265-276CFA22346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11127"/>
            <a:ext cx="12192000" cy="1987300"/>
          </a:xfrm>
          <a:prstGeom prst="rect">
            <a:avLst/>
          </a:prstGeom>
        </p:spPr>
      </p:pic>
    </p:spTree>
    <p:extLst>
      <p:ext uri="{BB962C8B-B14F-4D97-AF65-F5344CB8AC3E}">
        <p14:creationId xmlns:p14="http://schemas.microsoft.com/office/powerpoint/2010/main" val="42733474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ED9C58-E42E-520E-AC24-D751272E2443}"/>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8315C40-7550-1307-698F-FFC08178F1AF}"/>
              </a:ext>
            </a:extLst>
          </p:cNvPr>
          <p:cNvSpPr>
            <a:spLocks noGrp="1"/>
          </p:cNvSpPr>
          <p:nvPr>
            <p:ph type="dt" sz="half" idx="10"/>
          </p:nvPr>
        </p:nvSpPr>
        <p:spPr/>
        <p:txBody>
          <a:bodyPr/>
          <a:lstStyle/>
          <a:p>
            <a:fld id="{F51B3EED-6CF4-423B-9896-F1CA2226F300}" type="datetimeFigureOut">
              <a:rPr lang="en-GB" smtClean="0"/>
              <a:t>02/09/2026</a:t>
            </a:fld>
            <a:endParaRPr lang="en-GB"/>
          </a:p>
        </p:txBody>
      </p:sp>
      <p:sp>
        <p:nvSpPr>
          <p:cNvPr id="4" name="Footer Placeholder 3">
            <a:extLst>
              <a:ext uri="{FF2B5EF4-FFF2-40B4-BE49-F238E27FC236}">
                <a16:creationId xmlns:a16="http://schemas.microsoft.com/office/drawing/2014/main" id="{F28D4C92-D5A6-F95B-F4E5-E54FCD7671F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4B03C0E-3753-6FE4-36B1-AAA82B8F3B7B}"/>
              </a:ext>
            </a:extLst>
          </p:cNvPr>
          <p:cNvSpPr>
            <a:spLocks noGrp="1"/>
          </p:cNvSpPr>
          <p:nvPr>
            <p:ph type="sldNum" sz="quarter" idx="12"/>
          </p:nvPr>
        </p:nvSpPr>
        <p:spPr/>
        <p:txBody>
          <a:bodyPr/>
          <a:lstStyle/>
          <a:p>
            <a:fld id="{3D1C0094-73A8-49DF-AA07-A60DF3C57D86}" type="slidenum">
              <a:rPr lang="en-GB" smtClean="0"/>
              <a:t>‹#›</a:t>
            </a:fld>
            <a:endParaRPr lang="en-GB"/>
          </a:p>
        </p:txBody>
      </p:sp>
      <p:pic>
        <p:nvPicPr>
          <p:cNvPr id="6" name="Picture 5" descr="A black background with a black square&#10;&#10;Description automatically generated with medium confidence">
            <a:extLst>
              <a:ext uri="{FF2B5EF4-FFF2-40B4-BE49-F238E27FC236}">
                <a16:creationId xmlns:a16="http://schemas.microsoft.com/office/drawing/2014/main" id="{3A2A575D-C7FE-DD88-0D1F-FF8DC35744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861556"/>
            <a:ext cx="12192000" cy="1996444"/>
          </a:xfrm>
          <a:prstGeom prst="rect">
            <a:avLst/>
          </a:prstGeom>
        </p:spPr>
      </p:pic>
      <p:pic>
        <p:nvPicPr>
          <p:cNvPr id="7" name="Picture 6" descr="A black background with a black square&#10;&#10;Description automatically generated with medium confidence">
            <a:extLst>
              <a:ext uri="{FF2B5EF4-FFF2-40B4-BE49-F238E27FC236}">
                <a16:creationId xmlns:a16="http://schemas.microsoft.com/office/drawing/2014/main" id="{8B7F3355-3F1C-4FC6-768E-2BD3E132619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11127"/>
            <a:ext cx="12192000" cy="1987300"/>
          </a:xfrm>
          <a:prstGeom prst="rect">
            <a:avLst/>
          </a:prstGeom>
        </p:spPr>
      </p:pic>
    </p:spTree>
    <p:extLst>
      <p:ext uri="{BB962C8B-B14F-4D97-AF65-F5344CB8AC3E}">
        <p14:creationId xmlns:p14="http://schemas.microsoft.com/office/powerpoint/2010/main" val="9608078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AF4B8FC-DD56-01D4-6CB1-D03A076DF24F}"/>
              </a:ext>
            </a:extLst>
          </p:cNvPr>
          <p:cNvSpPr>
            <a:spLocks noGrp="1"/>
          </p:cNvSpPr>
          <p:nvPr>
            <p:ph type="dt" sz="half" idx="10"/>
          </p:nvPr>
        </p:nvSpPr>
        <p:spPr/>
        <p:txBody>
          <a:bodyPr/>
          <a:lstStyle/>
          <a:p>
            <a:fld id="{F51B3EED-6CF4-423B-9896-F1CA2226F300}" type="datetimeFigureOut">
              <a:rPr lang="en-GB" smtClean="0"/>
              <a:t>02/09/2026</a:t>
            </a:fld>
            <a:endParaRPr lang="en-GB"/>
          </a:p>
        </p:txBody>
      </p:sp>
      <p:sp>
        <p:nvSpPr>
          <p:cNvPr id="3" name="Footer Placeholder 2">
            <a:extLst>
              <a:ext uri="{FF2B5EF4-FFF2-40B4-BE49-F238E27FC236}">
                <a16:creationId xmlns:a16="http://schemas.microsoft.com/office/drawing/2014/main" id="{0A21BED5-0B2A-80E2-227B-A3A6132F2874}"/>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6C09ED96-4D49-580A-19B5-042822667007}"/>
              </a:ext>
            </a:extLst>
          </p:cNvPr>
          <p:cNvSpPr>
            <a:spLocks noGrp="1"/>
          </p:cNvSpPr>
          <p:nvPr>
            <p:ph type="sldNum" sz="quarter" idx="12"/>
          </p:nvPr>
        </p:nvSpPr>
        <p:spPr/>
        <p:txBody>
          <a:bodyPr/>
          <a:lstStyle/>
          <a:p>
            <a:fld id="{3D1C0094-73A8-49DF-AA07-A60DF3C57D86}" type="slidenum">
              <a:rPr lang="en-GB" smtClean="0"/>
              <a:t>‹#›</a:t>
            </a:fld>
            <a:endParaRPr lang="en-GB"/>
          </a:p>
        </p:txBody>
      </p:sp>
      <p:pic>
        <p:nvPicPr>
          <p:cNvPr id="5" name="Picture 4" descr="A black background with a black square&#10;&#10;Description automatically generated with medium confidence">
            <a:extLst>
              <a:ext uri="{FF2B5EF4-FFF2-40B4-BE49-F238E27FC236}">
                <a16:creationId xmlns:a16="http://schemas.microsoft.com/office/drawing/2014/main" id="{8C5B2A4B-417D-633C-7752-D7C89815818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861556"/>
            <a:ext cx="12192000" cy="1996444"/>
          </a:xfrm>
          <a:prstGeom prst="rect">
            <a:avLst/>
          </a:prstGeom>
        </p:spPr>
      </p:pic>
      <p:pic>
        <p:nvPicPr>
          <p:cNvPr id="6" name="Picture 5" descr="A black background with a black square&#10;&#10;Description automatically generated with medium confidence">
            <a:extLst>
              <a:ext uri="{FF2B5EF4-FFF2-40B4-BE49-F238E27FC236}">
                <a16:creationId xmlns:a16="http://schemas.microsoft.com/office/drawing/2014/main" id="{D9DEA6D5-86E2-4B49-8D22-D02B5C149A1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11127"/>
            <a:ext cx="12192000" cy="1987300"/>
          </a:xfrm>
          <a:prstGeom prst="rect">
            <a:avLst/>
          </a:prstGeom>
        </p:spPr>
      </p:pic>
    </p:spTree>
    <p:extLst>
      <p:ext uri="{BB962C8B-B14F-4D97-AF65-F5344CB8AC3E}">
        <p14:creationId xmlns:p14="http://schemas.microsoft.com/office/powerpoint/2010/main" val="17122201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CB76E1-2A30-775A-D32B-D40ABE898C7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707B757-7455-E7A8-E3BC-737CBD7859A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747ECB65-A97D-7E0B-C3F0-4E20906A7E5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AB27EBE-4DB7-6EBF-207F-C2409B48B959}"/>
              </a:ext>
            </a:extLst>
          </p:cNvPr>
          <p:cNvSpPr>
            <a:spLocks noGrp="1"/>
          </p:cNvSpPr>
          <p:nvPr>
            <p:ph type="dt" sz="half" idx="10"/>
          </p:nvPr>
        </p:nvSpPr>
        <p:spPr/>
        <p:txBody>
          <a:bodyPr/>
          <a:lstStyle/>
          <a:p>
            <a:fld id="{F51B3EED-6CF4-423B-9896-F1CA2226F300}" type="datetimeFigureOut">
              <a:rPr lang="en-GB" smtClean="0"/>
              <a:t>02/09/2026</a:t>
            </a:fld>
            <a:endParaRPr lang="en-GB"/>
          </a:p>
        </p:txBody>
      </p:sp>
      <p:sp>
        <p:nvSpPr>
          <p:cNvPr id="6" name="Footer Placeholder 5">
            <a:extLst>
              <a:ext uri="{FF2B5EF4-FFF2-40B4-BE49-F238E27FC236}">
                <a16:creationId xmlns:a16="http://schemas.microsoft.com/office/drawing/2014/main" id="{94C62182-EF84-DE18-9476-463D79350DB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0E26C8C-DEDF-E3B1-3C7F-2BCCEBB7C1F4}"/>
              </a:ext>
            </a:extLst>
          </p:cNvPr>
          <p:cNvSpPr>
            <a:spLocks noGrp="1"/>
          </p:cNvSpPr>
          <p:nvPr>
            <p:ph type="sldNum" sz="quarter" idx="12"/>
          </p:nvPr>
        </p:nvSpPr>
        <p:spPr/>
        <p:txBody>
          <a:bodyPr/>
          <a:lstStyle/>
          <a:p>
            <a:fld id="{3D1C0094-73A8-49DF-AA07-A60DF3C57D86}" type="slidenum">
              <a:rPr lang="en-GB" smtClean="0"/>
              <a:t>‹#›</a:t>
            </a:fld>
            <a:endParaRPr lang="en-GB"/>
          </a:p>
        </p:txBody>
      </p:sp>
      <p:pic>
        <p:nvPicPr>
          <p:cNvPr id="8" name="Picture 7" descr="A black background with a black square&#10;&#10;Description automatically generated with medium confidence">
            <a:extLst>
              <a:ext uri="{FF2B5EF4-FFF2-40B4-BE49-F238E27FC236}">
                <a16:creationId xmlns:a16="http://schemas.microsoft.com/office/drawing/2014/main" id="{D2ACFF4D-4E9C-330B-2A4D-C8B455797B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861556"/>
            <a:ext cx="12192000" cy="1996444"/>
          </a:xfrm>
          <a:prstGeom prst="rect">
            <a:avLst/>
          </a:prstGeom>
        </p:spPr>
      </p:pic>
      <p:pic>
        <p:nvPicPr>
          <p:cNvPr id="9" name="Picture 8" descr="A black background with a black square&#10;&#10;Description automatically generated with medium confidence">
            <a:extLst>
              <a:ext uri="{FF2B5EF4-FFF2-40B4-BE49-F238E27FC236}">
                <a16:creationId xmlns:a16="http://schemas.microsoft.com/office/drawing/2014/main" id="{146A1354-EFA1-1EFD-B517-76C79B1D794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11127"/>
            <a:ext cx="12192000" cy="1987300"/>
          </a:xfrm>
          <a:prstGeom prst="rect">
            <a:avLst/>
          </a:prstGeom>
        </p:spPr>
      </p:pic>
      <p:pic>
        <p:nvPicPr>
          <p:cNvPr id="10" name="Picture 9" descr="A black background with a black square&#10;&#10;Description automatically generated with medium confidence">
            <a:extLst>
              <a:ext uri="{FF2B5EF4-FFF2-40B4-BE49-F238E27FC236}">
                <a16:creationId xmlns:a16="http://schemas.microsoft.com/office/drawing/2014/main" id="{F7FDC007-5A60-BD81-0B2E-BBBFF35D3D4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2400" y="5013956"/>
            <a:ext cx="12192000" cy="1996444"/>
          </a:xfrm>
          <a:prstGeom prst="rect">
            <a:avLst/>
          </a:prstGeom>
        </p:spPr>
      </p:pic>
      <p:pic>
        <p:nvPicPr>
          <p:cNvPr id="11" name="Picture 10" descr="A black background with a black square&#10;&#10;Description automatically generated with medium confidence">
            <a:extLst>
              <a:ext uri="{FF2B5EF4-FFF2-40B4-BE49-F238E27FC236}">
                <a16:creationId xmlns:a16="http://schemas.microsoft.com/office/drawing/2014/main" id="{9D05AF36-EEC4-1784-063F-E11392C92C4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52400" y="163527"/>
            <a:ext cx="12192000" cy="1987300"/>
          </a:xfrm>
          <a:prstGeom prst="rect">
            <a:avLst/>
          </a:prstGeom>
        </p:spPr>
      </p:pic>
    </p:spTree>
    <p:extLst>
      <p:ext uri="{BB962C8B-B14F-4D97-AF65-F5344CB8AC3E}">
        <p14:creationId xmlns:p14="http://schemas.microsoft.com/office/powerpoint/2010/main" val="1017103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12F13A-668A-2E0F-EB59-68A4B91EEA1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9CBC0DE1-A42F-B509-659B-F02FE073BA4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D8682582-0A5E-849E-F4A7-3AA1C3DE59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7C08DB2-2BA7-299F-D9B8-813DB325C0CD}"/>
              </a:ext>
            </a:extLst>
          </p:cNvPr>
          <p:cNvSpPr>
            <a:spLocks noGrp="1"/>
          </p:cNvSpPr>
          <p:nvPr>
            <p:ph type="dt" sz="half" idx="10"/>
          </p:nvPr>
        </p:nvSpPr>
        <p:spPr/>
        <p:txBody>
          <a:bodyPr/>
          <a:lstStyle/>
          <a:p>
            <a:fld id="{F51B3EED-6CF4-423B-9896-F1CA2226F300}" type="datetimeFigureOut">
              <a:rPr lang="en-GB" smtClean="0"/>
              <a:t>02/09/2026</a:t>
            </a:fld>
            <a:endParaRPr lang="en-GB"/>
          </a:p>
        </p:txBody>
      </p:sp>
      <p:sp>
        <p:nvSpPr>
          <p:cNvPr id="6" name="Footer Placeholder 5">
            <a:extLst>
              <a:ext uri="{FF2B5EF4-FFF2-40B4-BE49-F238E27FC236}">
                <a16:creationId xmlns:a16="http://schemas.microsoft.com/office/drawing/2014/main" id="{07AB5A5A-5CBD-4D67-50FC-C0869C571AC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58E97C9-3690-96AC-ECC6-777A041BB1EC}"/>
              </a:ext>
            </a:extLst>
          </p:cNvPr>
          <p:cNvSpPr>
            <a:spLocks noGrp="1"/>
          </p:cNvSpPr>
          <p:nvPr>
            <p:ph type="sldNum" sz="quarter" idx="12"/>
          </p:nvPr>
        </p:nvSpPr>
        <p:spPr/>
        <p:txBody>
          <a:bodyPr/>
          <a:lstStyle/>
          <a:p>
            <a:fld id="{3D1C0094-73A8-49DF-AA07-A60DF3C57D86}" type="slidenum">
              <a:rPr lang="en-GB" smtClean="0"/>
              <a:t>‹#›</a:t>
            </a:fld>
            <a:endParaRPr lang="en-GB"/>
          </a:p>
        </p:txBody>
      </p:sp>
      <p:pic>
        <p:nvPicPr>
          <p:cNvPr id="8" name="Picture 7" descr="A black background with a black square&#10;&#10;Description automatically generated with medium confidence">
            <a:extLst>
              <a:ext uri="{FF2B5EF4-FFF2-40B4-BE49-F238E27FC236}">
                <a16:creationId xmlns:a16="http://schemas.microsoft.com/office/drawing/2014/main" id="{5E4DED9F-7580-DE58-9BAE-266E4120F8C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861556"/>
            <a:ext cx="12192000" cy="1996444"/>
          </a:xfrm>
          <a:prstGeom prst="rect">
            <a:avLst/>
          </a:prstGeom>
        </p:spPr>
      </p:pic>
      <p:pic>
        <p:nvPicPr>
          <p:cNvPr id="9" name="Picture 8" descr="A black background with a black square&#10;&#10;Description automatically generated with medium confidence">
            <a:extLst>
              <a:ext uri="{FF2B5EF4-FFF2-40B4-BE49-F238E27FC236}">
                <a16:creationId xmlns:a16="http://schemas.microsoft.com/office/drawing/2014/main" id="{FE562B0C-1525-1161-4A29-19CFDC605E0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11127"/>
            <a:ext cx="12192000" cy="1987300"/>
          </a:xfrm>
          <a:prstGeom prst="rect">
            <a:avLst/>
          </a:prstGeom>
        </p:spPr>
      </p:pic>
    </p:spTree>
    <p:extLst>
      <p:ext uri="{BB962C8B-B14F-4D97-AF65-F5344CB8AC3E}">
        <p14:creationId xmlns:p14="http://schemas.microsoft.com/office/powerpoint/2010/main" val="22283035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51ADE0-F7AF-68F8-C4DC-042DD0A32D1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97C461E-1525-7C92-1C2E-49140E48CFE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EC1B7BB-9E92-A815-C4DD-324C9D2460B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51B3EED-6CF4-423B-9896-F1CA2226F300}" type="datetimeFigureOut">
              <a:rPr lang="en-GB" smtClean="0"/>
              <a:t>02/09/2026</a:t>
            </a:fld>
            <a:endParaRPr lang="en-GB"/>
          </a:p>
        </p:txBody>
      </p:sp>
      <p:sp>
        <p:nvSpPr>
          <p:cNvPr id="5" name="Footer Placeholder 4">
            <a:extLst>
              <a:ext uri="{FF2B5EF4-FFF2-40B4-BE49-F238E27FC236}">
                <a16:creationId xmlns:a16="http://schemas.microsoft.com/office/drawing/2014/main" id="{381C547A-4C6B-4E35-3CA9-AE2E26B7FEC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BF87551C-AD6D-50A2-DD62-D4AAB3EB759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D1C0094-73A8-49DF-AA07-A60DF3C57D86}" type="slidenum">
              <a:rPr lang="en-GB" smtClean="0"/>
              <a:t>‹#›</a:t>
            </a:fld>
            <a:endParaRPr lang="en-GB"/>
          </a:p>
        </p:txBody>
      </p:sp>
      <p:pic>
        <p:nvPicPr>
          <p:cNvPr id="7" name="Picture 6" descr="A black background with a black square&#10;&#10;Description automatically generated with medium confidence">
            <a:extLst>
              <a:ext uri="{FF2B5EF4-FFF2-40B4-BE49-F238E27FC236}">
                <a16:creationId xmlns:a16="http://schemas.microsoft.com/office/drawing/2014/main" id="{EE15799C-D81F-77C5-DD49-B349405C089F}"/>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4861556"/>
            <a:ext cx="12192000" cy="1996444"/>
          </a:xfrm>
          <a:prstGeom prst="rect">
            <a:avLst/>
          </a:prstGeom>
        </p:spPr>
      </p:pic>
      <p:pic>
        <p:nvPicPr>
          <p:cNvPr id="8" name="Picture 7" descr="A black background with a black square&#10;&#10;Description automatically generated with medium confidence">
            <a:extLst>
              <a:ext uri="{FF2B5EF4-FFF2-40B4-BE49-F238E27FC236}">
                <a16:creationId xmlns:a16="http://schemas.microsoft.com/office/drawing/2014/main" id="{8A2E28E9-8514-A0A9-A23B-AD4A0DF44C95}"/>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0" y="11127"/>
            <a:ext cx="12192000" cy="1987300"/>
          </a:xfrm>
          <a:prstGeom prst="rect">
            <a:avLst/>
          </a:prstGeom>
        </p:spPr>
      </p:pic>
    </p:spTree>
    <p:extLst>
      <p:ext uri="{BB962C8B-B14F-4D97-AF65-F5344CB8AC3E}">
        <p14:creationId xmlns:p14="http://schemas.microsoft.com/office/powerpoint/2010/main" val="259211122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dzUU3S9lUx2Pcj7h6lovDAHaE3"/><Relationship Id="rId2" Type="http://schemas.openxmlformats.org/officeDocument/2006/relationships/image" Target="../media/image5.7Dx_8s9fDk6-Sxahcha6MgHaFa"/><Relationship Id="rId1" Type="http://schemas.openxmlformats.org/officeDocument/2006/relationships/slideLayout" Target="../slideLayouts/slideLayout2.xml"/><Relationship Id="rId4" Type="http://schemas.openxmlformats.org/officeDocument/2006/relationships/image" Target="../media/image7.mG8SM3AIk094N6p-i3ebTQHaF6"/></Relationships>
</file>

<file path=ppt/slides/_rels/slide3.xml.rels><?xml version="1.0" encoding="UTF-8" standalone="yes"?>
<Relationships xmlns="http://schemas.openxmlformats.org/package/2006/relationships"><Relationship Id="rId2" Type="http://schemas.openxmlformats.org/officeDocument/2006/relationships/image" Target="../media/image8.png&amp;f=1&amp;nofb=1&amp;ipt=7357dc6dd6237df3ff7d89d46280467ce5918aaea6dca12c9fb58e0e458278b2"/><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png&amp;f=1&amp;nofb=1&amp;ipt=7357dc6dd6237df3ff7d89d46280467ce5918aaea6dca12c9fb58e0e458278b2"/><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Layout" Target="../slideLayouts/slideLayout2.xml"/><Relationship Id="rId1" Type="http://schemas.openxmlformats.org/officeDocument/2006/relationships/video" Target="https://www.youtube.com/embed/qFhMATfROYU?feature=oembed"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2.xml"/><Relationship Id="rId1" Type="http://schemas.openxmlformats.org/officeDocument/2006/relationships/video" Target="https://www.youtube.com/embed/9ZBfEcQgULI?feature=oembed" TargetMode="External"/><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2" Type="http://schemas.openxmlformats.org/officeDocument/2006/relationships/image" Target="../media/image13.jpg&amp;f=1&amp;nofb=1&amp;ipt=6c8759eaf3267733c4a8f282b314b010dd208db0c4e4152836b99503cbd11c05"/><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CBC2ED-069A-CEFB-ADD5-47C7FA54ABA5}"/>
            </a:ext>
          </a:extLst>
        </p:cNvPr>
        <p:cNvGrpSpPr/>
        <p:nvPr/>
      </p:nvGrpSpPr>
      <p:grpSpPr>
        <a:xfrm>
          <a:off x="0" y="0"/>
          <a:ext cx="0" cy="0"/>
          <a:chOff x="0" y="0"/>
          <a:chExt cx="0" cy="0"/>
        </a:xfrm>
      </p:grpSpPr>
      <p:sp>
        <p:nvSpPr>
          <p:cNvPr id="14" name="Title 1">
            <a:extLst>
              <a:ext uri="{FF2B5EF4-FFF2-40B4-BE49-F238E27FC236}">
                <a16:creationId xmlns:a16="http://schemas.microsoft.com/office/drawing/2014/main" id="{4E1335D7-38B1-DC7F-98A4-853D2202F3C2}"/>
              </a:ext>
            </a:extLst>
          </p:cNvPr>
          <p:cNvSpPr>
            <a:spLocks noGrp="1" noRot="1" noMove="1" noResize="1" noEditPoints="1" noAdjustHandles="1" noChangeArrowheads="1" noChangeShapeType="1"/>
          </p:cNvSpPr>
          <p:nvPr>
            <p:ph type="title"/>
          </p:nvPr>
        </p:nvSpPr>
        <p:spPr>
          <a:xfrm>
            <a:off x="713232" y="382600"/>
            <a:ext cx="9857232" cy="1325563"/>
          </a:xfrm>
        </p:spPr>
        <p:txBody>
          <a:bodyPr>
            <a:normAutofit/>
          </a:bodyPr>
          <a:lstStyle/>
          <a:p>
            <a:r>
              <a:rPr lang="en-US" sz="2800" b="1" dirty="0">
                <a:solidFill>
                  <a:srgbClr val="002060"/>
                </a:solidFill>
              </a:rPr>
              <a:t>The Battle of Cable Street: Antisemitism &amp; Extremism in the UK</a:t>
            </a:r>
            <a:endParaRPr lang="en-US" sz="2800" dirty="0"/>
          </a:p>
        </p:txBody>
      </p:sp>
      <p:pic>
        <p:nvPicPr>
          <p:cNvPr id="2" name="Content Placeholder 1">
            <a:extLst>
              <a:ext uri="{FF2B5EF4-FFF2-40B4-BE49-F238E27FC236}">
                <a16:creationId xmlns:a16="http://schemas.microsoft.com/office/drawing/2014/main" id="{5CE347E0-A208-CE5E-27FD-5B2DF27BC0CA}"/>
              </a:ext>
            </a:extLst>
          </p:cNvPr>
          <p:cNvPicPr>
            <a:picLocks noGrp="1" noRot="1" noChangeAspect="1" noMove="1" noResize="1" noEditPoints="1" noAdjustHandles="1" noChangeArrowheads="1" noChangeShapeType="1" noCrop="1"/>
          </p:cNvPicPr>
          <p:nvPr>
            <p:ph sz="half" idx="1"/>
          </p:nvPr>
        </p:nvPicPr>
        <p:blipFill>
          <a:blip r:embed="rId2"/>
          <a:srcRect t="10542" b="26476"/>
          <a:stretch>
            <a:fillRect/>
          </a:stretch>
        </p:blipFill>
        <p:spPr>
          <a:xfrm>
            <a:off x="920496" y="1836179"/>
            <a:ext cx="4721352" cy="3964837"/>
          </a:xfrm>
          <a:prstGeom prst="rect">
            <a:avLst/>
          </a:prstGeom>
          <a:noFill/>
        </p:spPr>
      </p:pic>
      <p:sp>
        <p:nvSpPr>
          <p:cNvPr id="5" name="TextBox 4">
            <a:extLst>
              <a:ext uri="{FF2B5EF4-FFF2-40B4-BE49-F238E27FC236}">
                <a16:creationId xmlns:a16="http://schemas.microsoft.com/office/drawing/2014/main" id="{81B17FBB-42F3-C2F7-ECE2-38A6091EB733}"/>
              </a:ext>
            </a:extLst>
          </p:cNvPr>
          <p:cNvSpPr txBox="1">
            <a:spLocks noGrp="1" noRot="1" noMove="1" noResize="1" noEditPoints="1" noAdjustHandles="1" noChangeArrowheads="1" noChangeShapeType="1"/>
          </p:cNvSpPr>
          <p:nvPr/>
        </p:nvSpPr>
        <p:spPr>
          <a:xfrm>
            <a:off x="6096000" y="2500483"/>
            <a:ext cx="5181600" cy="928517"/>
          </a:xfrm>
          <a:prstGeom prst="rect">
            <a:avLst/>
          </a:prstGeom>
        </p:spPr>
        <p:txBody>
          <a:bodyPr vert="horz" lIns="91440" tIns="45720" rIns="91440" bIns="45720" rtlCol="0">
            <a:normAutofit lnSpcReduction="10000"/>
          </a:bodyPr>
          <a:lstStyle/>
          <a:p>
            <a:pPr>
              <a:lnSpc>
                <a:spcPct val="150000"/>
              </a:lnSpc>
              <a:spcBef>
                <a:spcPts val="1000"/>
              </a:spcBef>
              <a:spcAft>
                <a:spcPts val="800"/>
              </a:spcAft>
            </a:pPr>
            <a:r>
              <a:rPr lang="en-GB" sz="2000" dirty="0">
                <a:solidFill>
                  <a:srgbClr val="002060"/>
                </a:solidFill>
                <a:effectLst/>
                <a:latin typeface="Montserrat Alternates" panose="00000500000000000000" pitchFamily="2" charset="0"/>
              </a:rPr>
              <a:t>Did the Battle of Cable Street defeat fascism in Britain?</a:t>
            </a:r>
            <a:endParaRPr lang="en-US" sz="2000" dirty="0">
              <a:solidFill>
                <a:srgbClr val="002060"/>
              </a:solidFill>
              <a:effectLst/>
              <a:latin typeface="Montserrat Alternates" panose="00000500000000000000" pitchFamily="2" charset="0"/>
            </a:endParaRPr>
          </a:p>
        </p:txBody>
      </p:sp>
      <p:pic>
        <p:nvPicPr>
          <p:cNvPr id="9" name="Picture 8" descr="A red and blue text on a black background&#10;&#10;Description automatically generated">
            <a:extLst>
              <a:ext uri="{FF2B5EF4-FFF2-40B4-BE49-F238E27FC236}">
                <a16:creationId xmlns:a16="http://schemas.microsoft.com/office/drawing/2014/main" id="{97158DE5-364D-2505-491C-105EF7ADFE06}"/>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10661513" y="446372"/>
            <a:ext cx="1085869" cy="928517"/>
          </a:xfrm>
          <a:prstGeom prst="rect">
            <a:avLst/>
          </a:prstGeom>
        </p:spPr>
      </p:pic>
    </p:spTree>
    <p:extLst>
      <p:ext uri="{BB962C8B-B14F-4D97-AF65-F5344CB8AC3E}">
        <p14:creationId xmlns:p14="http://schemas.microsoft.com/office/powerpoint/2010/main" val="11012356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FB2B5A-5AE7-B797-201E-0540BDA5198D}"/>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A05FA757-3F5F-39C8-5DC8-B29714EDB50A}"/>
              </a:ext>
            </a:extLst>
          </p:cNvPr>
          <p:cNvSpPr txBox="1"/>
          <p:nvPr/>
        </p:nvSpPr>
        <p:spPr>
          <a:xfrm>
            <a:off x="763028" y="674261"/>
            <a:ext cx="7082849" cy="2228302"/>
          </a:xfrm>
          <a:prstGeom prst="rect">
            <a:avLst/>
          </a:prstGeom>
          <a:noFill/>
        </p:spPr>
        <p:txBody>
          <a:bodyPr wrap="square">
            <a:spAutoFit/>
          </a:bodyPr>
          <a:lstStyle/>
          <a:p>
            <a:pPr>
              <a:lnSpc>
                <a:spcPct val="115000"/>
              </a:lnSpc>
              <a:spcAft>
                <a:spcPts val="800"/>
              </a:spcAft>
              <a:buNone/>
            </a:pPr>
            <a:r>
              <a:rPr lang="en-GB" b="1" kern="100" dirty="0">
                <a:solidFill>
                  <a:srgbClr val="002060"/>
                </a:solidFill>
                <a:effectLst/>
                <a:latin typeface="Montserrat Alternates" panose="00000500000000000000" pitchFamily="2" charset="0"/>
                <a:ea typeface="Aptos" panose="020B0004020202020204" pitchFamily="34" charset="0"/>
                <a:cs typeface="Times New Roman" panose="02020603050405020304" pitchFamily="18" charset="0"/>
              </a:rPr>
              <a:t>BRITAIN AND THE HOLOCAUST</a:t>
            </a:r>
            <a:endParaRPr lang="en-GB" kern="100" dirty="0">
              <a:solidFill>
                <a:srgbClr val="002060"/>
              </a:solidFill>
              <a:effectLst/>
              <a:latin typeface="Montserrat Alternates" panose="00000500000000000000" pitchFamily="2" charset="0"/>
              <a:ea typeface="Aptos" panose="020B0004020202020204" pitchFamily="34" charset="0"/>
              <a:cs typeface="Times New Roman" panose="02020603050405020304" pitchFamily="18" charset="0"/>
            </a:endParaRPr>
          </a:p>
          <a:p>
            <a:pPr>
              <a:lnSpc>
                <a:spcPct val="115000"/>
              </a:lnSpc>
              <a:spcAft>
                <a:spcPts val="800"/>
              </a:spcAft>
              <a:buNone/>
            </a:pPr>
            <a:r>
              <a:rPr lang="en-GB" b="1" kern="100" dirty="0">
                <a:solidFill>
                  <a:srgbClr val="002060"/>
                </a:solidFill>
                <a:effectLst/>
                <a:latin typeface="Montserrat Alternates" panose="00000500000000000000" pitchFamily="2" charset="0"/>
                <a:ea typeface="Aptos" panose="020B0004020202020204" pitchFamily="34" charset="0"/>
                <a:cs typeface="Times New Roman" panose="02020603050405020304" pitchFamily="18" charset="0"/>
              </a:rPr>
              <a:t>Britain Before the War</a:t>
            </a:r>
            <a:endParaRPr lang="en-GB" kern="100" dirty="0">
              <a:solidFill>
                <a:srgbClr val="002060"/>
              </a:solidFill>
              <a:effectLst/>
              <a:latin typeface="Montserrat Alternates" panose="00000500000000000000" pitchFamily="2" charset="0"/>
              <a:ea typeface="Aptos" panose="020B0004020202020204" pitchFamily="34" charset="0"/>
              <a:cs typeface="Times New Roman" panose="02020603050405020304" pitchFamily="18" charset="0"/>
            </a:endParaRPr>
          </a:p>
          <a:p>
            <a:pPr>
              <a:lnSpc>
                <a:spcPct val="115000"/>
              </a:lnSpc>
              <a:spcAft>
                <a:spcPts val="800"/>
              </a:spcAft>
              <a:buNone/>
            </a:pPr>
            <a:r>
              <a:rPr lang="en-GB" kern="100" dirty="0">
                <a:solidFill>
                  <a:srgbClr val="002060"/>
                </a:solidFill>
                <a:effectLst/>
                <a:latin typeface="Montserrat Alternates" panose="00000500000000000000" pitchFamily="2" charset="0"/>
                <a:ea typeface="Aptos" panose="020B0004020202020204" pitchFamily="34" charset="0"/>
                <a:cs typeface="Times New Roman" panose="02020603050405020304" pitchFamily="18" charset="0"/>
              </a:rPr>
              <a:t>Many British politicians preferred accommodation and appeasement before the war</a:t>
            </a:r>
          </a:p>
          <a:p>
            <a:pPr>
              <a:buNone/>
            </a:pPr>
            <a:r>
              <a:rPr lang="en-GB" dirty="0">
                <a:solidFill>
                  <a:srgbClr val="002060"/>
                </a:solidFill>
                <a:effectLst/>
                <a:latin typeface="Montserrat Alternates" panose="00000500000000000000" pitchFamily="2" charset="0"/>
                <a:ea typeface="Aptos" panose="020B0004020202020204" pitchFamily="34" charset="0"/>
                <a:cs typeface="Times New Roman" panose="02020603050405020304" pitchFamily="18" charset="0"/>
              </a:rPr>
              <a:t>Public attitudes towards Nazi Germany were often more complex than students assume</a:t>
            </a:r>
            <a:endParaRPr lang="en-GB" dirty="0">
              <a:solidFill>
                <a:srgbClr val="002060"/>
              </a:solidFill>
              <a:latin typeface="Montserrat Alternates" panose="00000500000000000000" pitchFamily="2" charset="0"/>
            </a:endParaRPr>
          </a:p>
        </p:txBody>
      </p:sp>
      <p:sp>
        <p:nvSpPr>
          <p:cNvPr id="7" name="TextBox 6">
            <a:extLst>
              <a:ext uri="{FF2B5EF4-FFF2-40B4-BE49-F238E27FC236}">
                <a16:creationId xmlns:a16="http://schemas.microsoft.com/office/drawing/2014/main" id="{0D3C9C6B-B818-39DA-EC10-5283FEC6DDCD}"/>
              </a:ext>
            </a:extLst>
          </p:cNvPr>
          <p:cNvSpPr txBox="1"/>
          <p:nvPr/>
        </p:nvSpPr>
        <p:spPr>
          <a:xfrm>
            <a:off x="6475989" y="2706302"/>
            <a:ext cx="6154162" cy="2922018"/>
          </a:xfrm>
          <a:prstGeom prst="rect">
            <a:avLst/>
          </a:prstGeom>
          <a:noFill/>
        </p:spPr>
        <p:txBody>
          <a:bodyPr wrap="square">
            <a:spAutoFit/>
          </a:bodyPr>
          <a:lstStyle/>
          <a:p>
            <a:pPr>
              <a:lnSpc>
                <a:spcPct val="115000"/>
              </a:lnSpc>
              <a:spcAft>
                <a:spcPts val="800"/>
              </a:spcAft>
              <a:buNone/>
            </a:pPr>
            <a:r>
              <a:rPr lang="en-GB" b="1" kern="100" dirty="0">
                <a:solidFill>
                  <a:srgbClr val="002060"/>
                </a:solidFill>
                <a:effectLst/>
                <a:latin typeface="Montserrat Alternates" panose="00000500000000000000" pitchFamily="2" charset="0"/>
                <a:ea typeface="Aptos" panose="020B0004020202020204" pitchFamily="34" charset="0"/>
                <a:cs typeface="Times New Roman" panose="02020603050405020304" pitchFamily="18" charset="0"/>
              </a:rPr>
              <a:t>Antisemitism in Britain</a:t>
            </a:r>
            <a:endParaRPr lang="en-GB" kern="100" dirty="0">
              <a:solidFill>
                <a:srgbClr val="002060"/>
              </a:solidFill>
              <a:effectLst/>
              <a:latin typeface="Montserrat Alternates" panose="00000500000000000000" pitchFamily="2" charset="0"/>
              <a:ea typeface="Aptos" panose="020B0004020202020204" pitchFamily="34" charset="0"/>
              <a:cs typeface="Times New Roman" panose="02020603050405020304" pitchFamily="18" charset="0"/>
            </a:endParaRPr>
          </a:p>
          <a:p>
            <a:pPr>
              <a:lnSpc>
                <a:spcPct val="115000"/>
              </a:lnSpc>
              <a:spcAft>
                <a:spcPts val="800"/>
              </a:spcAft>
              <a:buNone/>
            </a:pPr>
            <a:r>
              <a:rPr lang="en-GB" kern="100" dirty="0">
                <a:solidFill>
                  <a:srgbClr val="002060"/>
                </a:solidFill>
                <a:effectLst/>
                <a:latin typeface="Montserrat Alternates" panose="00000500000000000000" pitchFamily="2" charset="0"/>
                <a:ea typeface="Aptos" panose="020B0004020202020204" pitchFamily="34" charset="0"/>
                <a:cs typeface="Times New Roman" panose="02020603050405020304" pitchFamily="18" charset="0"/>
              </a:rPr>
              <a:t>Britain was not Nazi Germany.</a:t>
            </a:r>
          </a:p>
          <a:p>
            <a:pPr>
              <a:lnSpc>
                <a:spcPct val="115000"/>
              </a:lnSpc>
              <a:spcAft>
                <a:spcPts val="800"/>
              </a:spcAft>
              <a:buNone/>
            </a:pPr>
            <a:r>
              <a:rPr lang="en-GB" kern="100" dirty="0">
                <a:solidFill>
                  <a:srgbClr val="002060"/>
                </a:solidFill>
                <a:effectLst/>
                <a:latin typeface="Montserrat Alternates" panose="00000500000000000000" pitchFamily="2" charset="0"/>
                <a:ea typeface="Aptos" panose="020B0004020202020204" pitchFamily="34" charset="0"/>
                <a:cs typeface="Times New Roman" panose="02020603050405020304" pitchFamily="18" charset="0"/>
              </a:rPr>
              <a:t>However:</a:t>
            </a:r>
          </a:p>
          <a:p>
            <a:pPr marL="342900" lvl="0" indent="-342900">
              <a:lnSpc>
                <a:spcPct val="115000"/>
              </a:lnSpc>
              <a:spcAft>
                <a:spcPts val="800"/>
              </a:spcAft>
              <a:buSzPts val="1000"/>
              <a:buFont typeface="Symbol" panose="05050102010706020507" pitchFamily="18" charset="2"/>
              <a:buChar char=""/>
              <a:tabLst>
                <a:tab pos="457200" algn="l"/>
              </a:tabLst>
            </a:pPr>
            <a:r>
              <a:rPr lang="en-GB" kern="100" dirty="0">
                <a:solidFill>
                  <a:srgbClr val="002060"/>
                </a:solidFill>
                <a:effectLst/>
                <a:latin typeface="Montserrat Alternates" panose="00000500000000000000" pitchFamily="2" charset="0"/>
                <a:ea typeface="Aptos" panose="020B0004020202020204" pitchFamily="34" charset="0"/>
                <a:cs typeface="Times New Roman" panose="02020603050405020304" pitchFamily="18" charset="0"/>
              </a:rPr>
              <a:t>Antisemitic attitudes existed</a:t>
            </a:r>
          </a:p>
          <a:p>
            <a:pPr marL="342900" lvl="0" indent="-342900">
              <a:lnSpc>
                <a:spcPct val="115000"/>
              </a:lnSpc>
              <a:spcAft>
                <a:spcPts val="800"/>
              </a:spcAft>
              <a:buSzPts val="1000"/>
              <a:buFont typeface="Symbol" panose="05050102010706020507" pitchFamily="18" charset="2"/>
              <a:buChar char=""/>
              <a:tabLst>
                <a:tab pos="457200" algn="l"/>
              </a:tabLst>
            </a:pPr>
            <a:r>
              <a:rPr lang="en-GB" kern="100" dirty="0">
                <a:solidFill>
                  <a:srgbClr val="002060"/>
                </a:solidFill>
                <a:effectLst/>
                <a:latin typeface="Montserrat Alternates" panose="00000500000000000000" pitchFamily="2" charset="0"/>
                <a:ea typeface="Aptos" panose="020B0004020202020204" pitchFamily="34" charset="0"/>
                <a:cs typeface="Times New Roman" panose="02020603050405020304" pitchFamily="18" charset="0"/>
              </a:rPr>
              <a:t>Refugees sometimes faced hostility</a:t>
            </a:r>
          </a:p>
          <a:p>
            <a:pPr marL="342900" lvl="0" indent="-342900">
              <a:lnSpc>
                <a:spcPct val="115000"/>
              </a:lnSpc>
              <a:spcAft>
                <a:spcPts val="800"/>
              </a:spcAft>
              <a:buSzPts val="1000"/>
              <a:buFont typeface="Symbol" panose="05050102010706020507" pitchFamily="18" charset="2"/>
              <a:buChar char=""/>
              <a:tabLst>
                <a:tab pos="457200" algn="l"/>
              </a:tabLst>
            </a:pPr>
            <a:r>
              <a:rPr lang="en-GB" kern="100" dirty="0">
                <a:solidFill>
                  <a:srgbClr val="002060"/>
                </a:solidFill>
                <a:effectLst/>
                <a:latin typeface="Montserrat Alternates" panose="00000500000000000000" pitchFamily="2" charset="0"/>
                <a:ea typeface="Aptos" panose="020B0004020202020204" pitchFamily="34" charset="0"/>
                <a:cs typeface="Times New Roman" panose="02020603050405020304" pitchFamily="18" charset="0"/>
              </a:rPr>
              <a:t>Jewish immigration was controversial</a:t>
            </a:r>
          </a:p>
          <a:p>
            <a:pPr marL="342900" lvl="0" indent="-342900">
              <a:lnSpc>
                <a:spcPct val="115000"/>
              </a:lnSpc>
              <a:spcAft>
                <a:spcPts val="800"/>
              </a:spcAft>
              <a:buSzPts val="1000"/>
              <a:buFont typeface="Symbol" panose="05050102010706020507" pitchFamily="18" charset="2"/>
              <a:buChar char=""/>
              <a:tabLst>
                <a:tab pos="457200" algn="l"/>
              </a:tabLst>
            </a:pPr>
            <a:r>
              <a:rPr lang="en-GB" kern="100" dirty="0">
                <a:solidFill>
                  <a:srgbClr val="002060"/>
                </a:solidFill>
                <a:effectLst/>
                <a:latin typeface="Montserrat Alternates" panose="00000500000000000000" pitchFamily="2" charset="0"/>
                <a:ea typeface="Aptos" panose="020B0004020202020204" pitchFamily="34" charset="0"/>
                <a:cs typeface="Times New Roman" panose="02020603050405020304" pitchFamily="18" charset="0"/>
              </a:rPr>
              <a:t>Prejudice persisted throughout the 1930s</a:t>
            </a:r>
          </a:p>
        </p:txBody>
      </p:sp>
      <p:sp>
        <p:nvSpPr>
          <p:cNvPr id="9" name="TextBox 8">
            <a:extLst>
              <a:ext uri="{FF2B5EF4-FFF2-40B4-BE49-F238E27FC236}">
                <a16:creationId xmlns:a16="http://schemas.microsoft.com/office/drawing/2014/main" id="{CD6694F4-765E-79C5-E368-11ABBC8989A3}"/>
              </a:ext>
            </a:extLst>
          </p:cNvPr>
          <p:cNvSpPr txBox="1"/>
          <p:nvPr/>
        </p:nvSpPr>
        <p:spPr>
          <a:xfrm>
            <a:off x="697714" y="2902563"/>
            <a:ext cx="6098058" cy="3552254"/>
          </a:xfrm>
          <a:prstGeom prst="rect">
            <a:avLst/>
          </a:prstGeom>
          <a:noFill/>
        </p:spPr>
        <p:txBody>
          <a:bodyPr wrap="square">
            <a:spAutoFit/>
          </a:bodyPr>
          <a:lstStyle/>
          <a:p>
            <a:pPr>
              <a:lnSpc>
                <a:spcPct val="115000"/>
              </a:lnSpc>
              <a:spcAft>
                <a:spcPts val="800"/>
              </a:spcAft>
              <a:buNone/>
            </a:pPr>
            <a:r>
              <a:rPr lang="en-GB" b="1" kern="100" dirty="0">
                <a:solidFill>
                  <a:srgbClr val="002060"/>
                </a:solidFill>
                <a:effectLst/>
                <a:latin typeface="Montserrat Alternates" panose="00000500000000000000" pitchFamily="2" charset="0"/>
                <a:ea typeface="Aptos" panose="020B0004020202020204" pitchFamily="34" charset="0"/>
                <a:cs typeface="Times New Roman" panose="02020603050405020304" pitchFamily="18" charset="0"/>
              </a:rPr>
              <a:t>Refugees and Rescue</a:t>
            </a:r>
            <a:endParaRPr lang="en-GB" kern="100" dirty="0">
              <a:solidFill>
                <a:srgbClr val="002060"/>
              </a:solidFill>
              <a:effectLst/>
              <a:latin typeface="Montserrat Alternates" panose="00000500000000000000" pitchFamily="2" charset="0"/>
              <a:ea typeface="Aptos" panose="020B0004020202020204" pitchFamily="34" charset="0"/>
              <a:cs typeface="Times New Roman" panose="02020603050405020304" pitchFamily="18" charset="0"/>
            </a:endParaRPr>
          </a:p>
          <a:p>
            <a:pPr>
              <a:lnSpc>
                <a:spcPct val="115000"/>
              </a:lnSpc>
              <a:spcAft>
                <a:spcPts val="800"/>
              </a:spcAft>
              <a:buNone/>
            </a:pPr>
            <a:r>
              <a:rPr lang="en-GB" kern="100" dirty="0">
                <a:solidFill>
                  <a:srgbClr val="002060"/>
                </a:solidFill>
                <a:effectLst/>
                <a:latin typeface="Montserrat Alternates" panose="00000500000000000000" pitchFamily="2" charset="0"/>
                <a:ea typeface="Aptos" panose="020B0004020202020204" pitchFamily="34" charset="0"/>
                <a:cs typeface="Times New Roman" panose="02020603050405020304" pitchFamily="18" charset="0"/>
              </a:rPr>
              <a:t>Many Jewish children were admitted to Britain.</a:t>
            </a:r>
          </a:p>
          <a:p>
            <a:pPr>
              <a:lnSpc>
                <a:spcPct val="115000"/>
              </a:lnSpc>
              <a:spcAft>
                <a:spcPts val="800"/>
              </a:spcAft>
              <a:buNone/>
            </a:pPr>
            <a:r>
              <a:rPr lang="en-GB" kern="100" dirty="0">
                <a:solidFill>
                  <a:srgbClr val="002060"/>
                </a:solidFill>
                <a:effectLst/>
                <a:latin typeface="Montserrat Alternates" panose="00000500000000000000" pitchFamily="2" charset="0"/>
                <a:ea typeface="Aptos" panose="020B0004020202020204" pitchFamily="34" charset="0"/>
                <a:cs typeface="Times New Roman" panose="02020603050405020304" pitchFamily="18" charset="0"/>
              </a:rPr>
              <a:t>However:</a:t>
            </a:r>
          </a:p>
          <a:p>
            <a:pPr marL="342900" lvl="0" indent="-342900">
              <a:lnSpc>
                <a:spcPct val="115000"/>
              </a:lnSpc>
              <a:spcAft>
                <a:spcPts val="800"/>
              </a:spcAft>
              <a:buSzPts val="1000"/>
              <a:buFont typeface="Symbol" panose="05050102010706020507" pitchFamily="18" charset="2"/>
              <a:buChar char=""/>
              <a:tabLst>
                <a:tab pos="457200" algn="l"/>
              </a:tabLst>
            </a:pPr>
            <a:r>
              <a:rPr lang="en-GB" kern="100" dirty="0">
                <a:solidFill>
                  <a:srgbClr val="002060"/>
                </a:solidFill>
                <a:effectLst/>
                <a:latin typeface="Montserrat Alternates" panose="00000500000000000000" pitchFamily="2" charset="0"/>
                <a:ea typeface="Aptos" panose="020B0004020202020204" pitchFamily="34" charset="0"/>
                <a:cs typeface="Times New Roman" panose="02020603050405020304" pitchFamily="18" charset="0"/>
              </a:rPr>
              <a:t>Adult refugees faced greater restrictions</a:t>
            </a:r>
          </a:p>
          <a:p>
            <a:pPr marL="342900" lvl="0" indent="-342900">
              <a:lnSpc>
                <a:spcPct val="115000"/>
              </a:lnSpc>
              <a:spcAft>
                <a:spcPts val="800"/>
              </a:spcAft>
              <a:buSzPts val="1000"/>
              <a:buFont typeface="Symbol" panose="05050102010706020507" pitchFamily="18" charset="2"/>
              <a:buChar char=""/>
              <a:tabLst>
                <a:tab pos="457200" algn="l"/>
              </a:tabLst>
            </a:pPr>
            <a:r>
              <a:rPr lang="en-GB" kern="100" dirty="0">
                <a:solidFill>
                  <a:srgbClr val="002060"/>
                </a:solidFill>
                <a:effectLst/>
                <a:latin typeface="Montserrat Alternates" panose="00000500000000000000" pitchFamily="2" charset="0"/>
                <a:ea typeface="Aptos" panose="020B0004020202020204" pitchFamily="34" charset="0"/>
                <a:cs typeface="Times New Roman" panose="02020603050405020304" pitchFamily="18" charset="0"/>
              </a:rPr>
              <a:t>Immigration remained limited</a:t>
            </a:r>
          </a:p>
          <a:p>
            <a:pPr marL="342900" lvl="0" indent="-342900">
              <a:lnSpc>
                <a:spcPct val="115000"/>
              </a:lnSpc>
              <a:spcAft>
                <a:spcPts val="800"/>
              </a:spcAft>
              <a:buSzPts val="1000"/>
              <a:buFont typeface="Symbol" panose="05050102010706020507" pitchFamily="18" charset="2"/>
              <a:buChar char=""/>
              <a:tabLst>
                <a:tab pos="457200" algn="l"/>
              </a:tabLst>
            </a:pPr>
            <a:r>
              <a:rPr lang="en-GB" kern="100" dirty="0">
                <a:solidFill>
                  <a:srgbClr val="002060"/>
                </a:solidFill>
                <a:latin typeface="Montserrat Alternates" panose="00000500000000000000" pitchFamily="2" charset="0"/>
                <a:ea typeface="Aptos" panose="020B0004020202020204" pitchFamily="34" charset="0"/>
                <a:cs typeface="Times New Roman" panose="02020603050405020304" pitchFamily="18" charset="0"/>
              </a:rPr>
              <a:t>The war against Germany was not fought to “save the Jews”</a:t>
            </a:r>
            <a:endParaRPr lang="en-GB" kern="100" dirty="0">
              <a:solidFill>
                <a:srgbClr val="002060"/>
              </a:solidFill>
              <a:effectLst/>
              <a:latin typeface="Montserrat Alternates" panose="00000500000000000000" pitchFamily="2" charset="0"/>
              <a:ea typeface="Aptos" panose="020B0004020202020204" pitchFamily="34" charset="0"/>
              <a:cs typeface="Times New Roman" panose="02020603050405020304" pitchFamily="18" charset="0"/>
            </a:endParaRPr>
          </a:p>
          <a:p>
            <a:pPr>
              <a:lnSpc>
                <a:spcPct val="115000"/>
              </a:lnSpc>
              <a:spcAft>
                <a:spcPts val="800"/>
              </a:spcAft>
              <a:buNone/>
            </a:pPr>
            <a:r>
              <a:rPr lang="en-GB" b="1" kern="100" dirty="0">
                <a:solidFill>
                  <a:srgbClr val="002060"/>
                </a:solidFill>
                <a:effectLst/>
                <a:latin typeface="Montserrat Alternates" panose="00000500000000000000" pitchFamily="2" charset="0"/>
                <a:ea typeface="Aptos" panose="020B0004020202020204" pitchFamily="34" charset="0"/>
                <a:cs typeface="Times New Roman" panose="02020603050405020304" pitchFamily="18" charset="0"/>
              </a:rPr>
              <a:t>Discussion:</a:t>
            </a:r>
            <a:r>
              <a:rPr lang="en-GB" kern="100" dirty="0">
                <a:solidFill>
                  <a:srgbClr val="002060"/>
                </a:solidFill>
                <a:effectLst/>
                <a:latin typeface="Montserrat Alternates" panose="00000500000000000000" pitchFamily="2" charset="0"/>
                <a:ea typeface="Aptos" panose="020B0004020202020204" pitchFamily="34" charset="0"/>
                <a:cs typeface="Times New Roman" panose="02020603050405020304" pitchFamily="18" charset="0"/>
              </a:rPr>
              <a:t> Why might countries know about persecution but still hesitate to accept refugees?</a:t>
            </a:r>
          </a:p>
        </p:txBody>
      </p:sp>
    </p:spTree>
    <p:extLst>
      <p:ext uri="{BB962C8B-B14F-4D97-AF65-F5344CB8AC3E}">
        <p14:creationId xmlns:p14="http://schemas.microsoft.com/office/powerpoint/2010/main" val="3724132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xit" presetSubtype="0" fill="hold" grpId="1" nodeType="withEffect">
                                  <p:stCondLst>
                                    <p:cond delay="0"/>
                                  </p:stCondLst>
                                  <p:childTnLst>
                                    <p:set>
                                      <p:cBhvr>
                                        <p:cTn id="12" dur="1" fill="hold">
                                          <p:stCondLst>
                                            <p:cond delay="0"/>
                                          </p:stCondLst>
                                        </p:cTn>
                                        <p:tgtEl>
                                          <p:spTgt spid="3"/>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xit" presetSubtype="0" fill="hold" grpId="1" nodeType="withEffect">
                                  <p:stCondLst>
                                    <p:cond delay="0"/>
                                  </p:stCondLst>
                                  <p:childTnLst>
                                    <p:set>
                                      <p:cBhvr>
                                        <p:cTn id="18"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P spid="7" grpId="0"/>
      <p:bldP spid="7" grpId="1"/>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07FE32-25E9-21DA-719A-77C32F9FFDB3}"/>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33EB1FF5-797D-96E7-910A-3F7725406822}"/>
              </a:ext>
            </a:extLst>
          </p:cNvPr>
          <p:cNvSpPr txBox="1"/>
          <p:nvPr/>
        </p:nvSpPr>
        <p:spPr>
          <a:xfrm>
            <a:off x="759282" y="763994"/>
            <a:ext cx="4896000" cy="3973395"/>
          </a:xfrm>
          <a:prstGeom prst="rect">
            <a:avLst/>
          </a:prstGeom>
          <a:noFill/>
        </p:spPr>
        <p:txBody>
          <a:bodyPr wrap="square">
            <a:spAutoFit/>
          </a:bodyPr>
          <a:lstStyle/>
          <a:p>
            <a:pPr>
              <a:lnSpc>
                <a:spcPct val="115000"/>
              </a:lnSpc>
              <a:spcAft>
                <a:spcPts val="800"/>
              </a:spcAft>
              <a:buNone/>
            </a:pPr>
            <a:r>
              <a:rPr lang="en-GB" b="1" kern="100" dirty="0">
                <a:solidFill>
                  <a:srgbClr val="002060"/>
                </a:solidFill>
                <a:effectLst/>
                <a:latin typeface="Montserrat Alternates" panose="00000500000000000000" pitchFamily="2" charset="0"/>
                <a:ea typeface="Aptos" panose="020B0004020202020204" pitchFamily="34" charset="0"/>
                <a:cs typeface="Times New Roman" panose="02020603050405020304" pitchFamily="18" charset="0"/>
              </a:rPr>
              <a:t>			</a:t>
            </a:r>
          </a:p>
          <a:p>
            <a:pPr>
              <a:lnSpc>
                <a:spcPct val="115000"/>
              </a:lnSpc>
              <a:spcAft>
                <a:spcPts val="800"/>
              </a:spcAft>
              <a:buNone/>
            </a:pPr>
            <a:endParaRPr lang="en-GB" b="1" kern="100" dirty="0">
              <a:solidFill>
                <a:srgbClr val="002060"/>
              </a:solidFill>
              <a:effectLst/>
              <a:latin typeface="Montserrat Alternates" panose="00000500000000000000" pitchFamily="2" charset="0"/>
              <a:ea typeface="Aptos" panose="020B0004020202020204" pitchFamily="34" charset="0"/>
              <a:cs typeface="Times New Roman" panose="02020603050405020304" pitchFamily="18" charset="0"/>
            </a:endParaRPr>
          </a:p>
          <a:p>
            <a:pPr>
              <a:lnSpc>
                <a:spcPct val="115000"/>
              </a:lnSpc>
              <a:spcAft>
                <a:spcPts val="800"/>
              </a:spcAft>
              <a:buNone/>
            </a:pPr>
            <a:r>
              <a:rPr lang="en-GB" b="1" kern="100" dirty="0">
                <a:solidFill>
                  <a:srgbClr val="002060"/>
                </a:solidFill>
                <a:effectLst/>
                <a:latin typeface="Montserrat Alternates" panose="00000500000000000000" pitchFamily="2" charset="0"/>
                <a:ea typeface="Aptos" panose="020B0004020202020204" pitchFamily="34" charset="0"/>
                <a:cs typeface="Times New Roman" panose="02020603050405020304" pitchFamily="18" charset="0"/>
              </a:rPr>
              <a:t>Historical Interpretations: Interpretation A</a:t>
            </a:r>
            <a:endParaRPr lang="en-GB" kern="100" dirty="0">
              <a:solidFill>
                <a:srgbClr val="002060"/>
              </a:solidFill>
              <a:effectLst/>
              <a:latin typeface="Montserrat Alternates" panose="00000500000000000000" pitchFamily="2" charset="0"/>
              <a:ea typeface="Aptos" panose="020B0004020202020204" pitchFamily="34" charset="0"/>
              <a:cs typeface="Times New Roman" panose="02020603050405020304" pitchFamily="18" charset="0"/>
            </a:endParaRPr>
          </a:p>
          <a:p>
            <a:pPr>
              <a:lnSpc>
                <a:spcPct val="115000"/>
              </a:lnSpc>
              <a:spcAft>
                <a:spcPts val="800"/>
              </a:spcAft>
              <a:buNone/>
            </a:pPr>
            <a:r>
              <a:rPr lang="en-GB" kern="100" dirty="0">
                <a:solidFill>
                  <a:srgbClr val="002060"/>
                </a:solidFill>
                <a:effectLst/>
                <a:latin typeface="Montserrat Alternates" panose="00000500000000000000" pitchFamily="2" charset="0"/>
                <a:ea typeface="Aptos" panose="020B0004020202020204" pitchFamily="34" charset="0"/>
                <a:cs typeface="Times New Roman" panose="02020603050405020304" pitchFamily="18" charset="0"/>
              </a:rPr>
              <a:t>Cable Street was a great anti-fascist victory.</a:t>
            </a:r>
          </a:p>
          <a:p>
            <a:pPr>
              <a:lnSpc>
                <a:spcPct val="115000"/>
              </a:lnSpc>
              <a:spcAft>
                <a:spcPts val="800"/>
              </a:spcAft>
              <a:buNone/>
            </a:pPr>
            <a:r>
              <a:rPr lang="en-GB" kern="100" dirty="0">
                <a:solidFill>
                  <a:srgbClr val="002060"/>
                </a:solidFill>
                <a:effectLst/>
                <a:latin typeface="Montserrat Alternates" panose="00000500000000000000" pitchFamily="2" charset="0"/>
                <a:ea typeface="Aptos" panose="020B0004020202020204" pitchFamily="34" charset="0"/>
                <a:cs typeface="Times New Roman" panose="02020603050405020304" pitchFamily="18" charset="0"/>
              </a:rPr>
              <a:t>Evidence:</a:t>
            </a:r>
          </a:p>
          <a:p>
            <a:pPr marL="342900" lvl="0" indent="-342900">
              <a:lnSpc>
                <a:spcPct val="115000"/>
              </a:lnSpc>
              <a:spcAft>
                <a:spcPts val="800"/>
              </a:spcAft>
              <a:buSzPts val="1000"/>
              <a:buFont typeface="Symbol" panose="05050102010706020507" pitchFamily="18" charset="2"/>
              <a:buChar char=""/>
              <a:tabLst>
                <a:tab pos="457200" algn="l"/>
              </a:tabLst>
            </a:pPr>
            <a:r>
              <a:rPr lang="en-GB" kern="100" dirty="0">
                <a:solidFill>
                  <a:srgbClr val="002060"/>
                </a:solidFill>
                <a:effectLst/>
                <a:latin typeface="Montserrat Alternates" panose="00000500000000000000" pitchFamily="2" charset="0"/>
                <a:ea typeface="Aptos" panose="020B0004020202020204" pitchFamily="34" charset="0"/>
                <a:cs typeface="Times New Roman" panose="02020603050405020304" pitchFamily="18" charset="0"/>
              </a:rPr>
              <a:t>March prevented</a:t>
            </a:r>
          </a:p>
          <a:p>
            <a:pPr marL="342900" lvl="0" indent="-342900">
              <a:lnSpc>
                <a:spcPct val="115000"/>
              </a:lnSpc>
              <a:spcAft>
                <a:spcPts val="800"/>
              </a:spcAft>
              <a:buSzPts val="1000"/>
              <a:buFont typeface="Symbol" panose="05050102010706020507" pitchFamily="18" charset="2"/>
              <a:buChar char=""/>
              <a:tabLst>
                <a:tab pos="457200" algn="l"/>
              </a:tabLst>
            </a:pPr>
            <a:r>
              <a:rPr lang="en-GB" kern="100" dirty="0">
                <a:solidFill>
                  <a:srgbClr val="002060"/>
                </a:solidFill>
                <a:effectLst/>
                <a:latin typeface="Montserrat Alternates" panose="00000500000000000000" pitchFamily="2" charset="0"/>
                <a:ea typeface="Aptos" panose="020B0004020202020204" pitchFamily="34" charset="0"/>
                <a:cs typeface="Times New Roman" panose="02020603050405020304" pitchFamily="18" charset="0"/>
              </a:rPr>
              <a:t>Huge mobilisation</a:t>
            </a:r>
          </a:p>
          <a:p>
            <a:pPr marL="342900" lvl="0" indent="-342900">
              <a:lnSpc>
                <a:spcPct val="115000"/>
              </a:lnSpc>
              <a:spcAft>
                <a:spcPts val="800"/>
              </a:spcAft>
              <a:buSzPts val="1000"/>
              <a:buFont typeface="Symbol" panose="05050102010706020507" pitchFamily="18" charset="2"/>
              <a:buChar char=""/>
              <a:tabLst>
                <a:tab pos="457200" algn="l"/>
              </a:tabLst>
            </a:pPr>
            <a:r>
              <a:rPr lang="en-GB" kern="100" dirty="0">
                <a:solidFill>
                  <a:srgbClr val="002060"/>
                </a:solidFill>
                <a:effectLst/>
                <a:latin typeface="Montserrat Alternates" panose="00000500000000000000" pitchFamily="2" charset="0"/>
                <a:ea typeface="Aptos" panose="020B0004020202020204" pitchFamily="34" charset="0"/>
                <a:cs typeface="Times New Roman" panose="02020603050405020304" pitchFamily="18" charset="0"/>
              </a:rPr>
              <a:t>Symbol of solidarity</a:t>
            </a:r>
          </a:p>
        </p:txBody>
      </p:sp>
      <p:sp>
        <p:nvSpPr>
          <p:cNvPr id="6" name="TextBox 5">
            <a:extLst>
              <a:ext uri="{FF2B5EF4-FFF2-40B4-BE49-F238E27FC236}">
                <a16:creationId xmlns:a16="http://schemas.microsoft.com/office/drawing/2014/main" id="{F12163E1-2E08-0FD8-F9D2-38F8FBB44DA1}"/>
              </a:ext>
            </a:extLst>
          </p:cNvPr>
          <p:cNvSpPr txBox="1"/>
          <p:nvPr/>
        </p:nvSpPr>
        <p:spPr>
          <a:xfrm>
            <a:off x="6746634" y="1609342"/>
            <a:ext cx="4896000" cy="3131114"/>
          </a:xfrm>
          <a:prstGeom prst="rect">
            <a:avLst/>
          </a:prstGeom>
          <a:noFill/>
        </p:spPr>
        <p:txBody>
          <a:bodyPr wrap="square">
            <a:spAutoFit/>
          </a:bodyPr>
          <a:lstStyle/>
          <a:p>
            <a:pPr>
              <a:lnSpc>
                <a:spcPct val="115000"/>
              </a:lnSpc>
              <a:spcAft>
                <a:spcPts val="800"/>
              </a:spcAft>
              <a:buNone/>
            </a:pPr>
            <a:r>
              <a:rPr lang="en-GB" b="1" kern="100" dirty="0">
                <a:solidFill>
                  <a:srgbClr val="002060"/>
                </a:solidFill>
                <a:latin typeface="Montserrat Alternates" panose="00000500000000000000" pitchFamily="2" charset="0"/>
                <a:ea typeface="Aptos" panose="020B0004020202020204" pitchFamily="34" charset="0"/>
                <a:cs typeface="Times New Roman" panose="02020603050405020304" pitchFamily="18" charset="0"/>
              </a:rPr>
              <a:t>Historical Interpretations: </a:t>
            </a:r>
            <a:r>
              <a:rPr lang="en-GB" b="1" kern="100" dirty="0">
                <a:solidFill>
                  <a:srgbClr val="002060"/>
                </a:solidFill>
                <a:effectLst/>
                <a:latin typeface="Montserrat Alternates" panose="00000500000000000000" pitchFamily="2" charset="0"/>
                <a:ea typeface="Aptos" panose="020B0004020202020204" pitchFamily="34" charset="0"/>
                <a:cs typeface="Times New Roman" panose="02020603050405020304" pitchFamily="18" charset="0"/>
              </a:rPr>
              <a:t>Interpretation B</a:t>
            </a:r>
            <a:endParaRPr lang="en-GB" kern="100" dirty="0">
              <a:solidFill>
                <a:srgbClr val="002060"/>
              </a:solidFill>
              <a:effectLst/>
              <a:latin typeface="Montserrat Alternates" panose="00000500000000000000" pitchFamily="2" charset="0"/>
              <a:ea typeface="Aptos" panose="020B0004020202020204" pitchFamily="34" charset="0"/>
              <a:cs typeface="Times New Roman" panose="02020603050405020304" pitchFamily="18" charset="0"/>
            </a:endParaRPr>
          </a:p>
          <a:p>
            <a:pPr>
              <a:lnSpc>
                <a:spcPct val="115000"/>
              </a:lnSpc>
              <a:spcAft>
                <a:spcPts val="800"/>
              </a:spcAft>
              <a:buNone/>
            </a:pPr>
            <a:r>
              <a:rPr lang="en-GB" kern="100" dirty="0">
                <a:solidFill>
                  <a:srgbClr val="002060"/>
                </a:solidFill>
                <a:effectLst/>
                <a:latin typeface="Montserrat Alternates" panose="00000500000000000000" pitchFamily="2" charset="0"/>
                <a:ea typeface="Aptos" panose="020B0004020202020204" pitchFamily="34" charset="0"/>
                <a:cs typeface="Times New Roman" panose="02020603050405020304" pitchFamily="18" charset="0"/>
              </a:rPr>
              <a:t>Cable Street has been exaggerated.</a:t>
            </a:r>
          </a:p>
          <a:p>
            <a:pPr>
              <a:lnSpc>
                <a:spcPct val="115000"/>
              </a:lnSpc>
              <a:spcAft>
                <a:spcPts val="800"/>
              </a:spcAft>
              <a:buNone/>
            </a:pPr>
            <a:r>
              <a:rPr lang="en-GB" kern="100" dirty="0">
                <a:solidFill>
                  <a:srgbClr val="002060"/>
                </a:solidFill>
                <a:effectLst/>
                <a:latin typeface="Montserrat Alternates" panose="00000500000000000000" pitchFamily="2" charset="0"/>
                <a:ea typeface="Aptos" panose="020B0004020202020204" pitchFamily="34" charset="0"/>
                <a:cs typeface="Times New Roman" panose="02020603050405020304" pitchFamily="18" charset="0"/>
              </a:rPr>
              <a:t>Evidence:</a:t>
            </a:r>
          </a:p>
          <a:p>
            <a:pPr marL="342900" lvl="0" indent="-342900">
              <a:lnSpc>
                <a:spcPct val="115000"/>
              </a:lnSpc>
              <a:spcAft>
                <a:spcPts val="800"/>
              </a:spcAft>
              <a:buSzPts val="1000"/>
              <a:buFont typeface="Symbol" panose="05050102010706020507" pitchFamily="18" charset="2"/>
              <a:buChar char=""/>
              <a:tabLst>
                <a:tab pos="457200" algn="l"/>
              </a:tabLst>
            </a:pPr>
            <a:r>
              <a:rPr lang="en-GB" kern="100" dirty="0">
                <a:solidFill>
                  <a:srgbClr val="002060"/>
                </a:solidFill>
                <a:effectLst/>
                <a:latin typeface="Montserrat Alternates" panose="00000500000000000000" pitchFamily="2" charset="0"/>
                <a:ea typeface="Aptos" panose="020B0004020202020204" pitchFamily="34" charset="0"/>
                <a:cs typeface="Times New Roman" panose="02020603050405020304" pitchFamily="18" charset="0"/>
              </a:rPr>
              <a:t>BUF activity continued</a:t>
            </a:r>
          </a:p>
          <a:p>
            <a:pPr marL="342900" lvl="0" indent="-342900">
              <a:lnSpc>
                <a:spcPct val="115000"/>
              </a:lnSpc>
              <a:spcAft>
                <a:spcPts val="800"/>
              </a:spcAft>
              <a:buSzPts val="1000"/>
              <a:buFont typeface="Symbol" panose="05050102010706020507" pitchFamily="18" charset="2"/>
              <a:buChar char=""/>
              <a:tabLst>
                <a:tab pos="457200" algn="l"/>
              </a:tabLst>
            </a:pPr>
            <a:r>
              <a:rPr lang="en-GB" kern="100" dirty="0">
                <a:solidFill>
                  <a:srgbClr val="002060"/>
                </a:solidFill>
                <a:effectLst/>
                <a:latin typeface="Montserrat Alternates" panose="00000500000000000000" pitchFamily="2" charset="0"/>
                <a:ea typeface="Aptos" panose="020B0004020202020204" pitchFamily="34" charset="0"/>
                <a:cs typeface="Times New Roman" panose="02020603050405020304" pitchFamily="18" charset="0"/>
              </a:rPr>
              <a:t>Antisemitism remained</a:t>
            </a:r>
          </a:p>
          <a:p>
            <a:pPr marL="342900" lvl="0" indent="-342900">
              <a:lnSpc>
                <a:spcPct val="115000"/>
              </a:lnSpc>
              <a:spcAft>
                <a:spcPts val="800"/>
              </a:spcAft>
              <a:buSzPts val="1000"/>
              <a:buFont typeface="Symbol" panose="05050102010706020507" pitchFamily="18" charset="2"/>
              <a:buChar char=""/>
              <a:tabLst>
                <a:tab pos="457200" algn="l"/>
              </a:tabLst>
            </a:pPr>
            <a:r>
              <a:rPr lang="en-GB" kern="100" dirty="0">
                <a:solidFill>
                  <a:srgbClr val="002060"/>
                </a:solidFill>
                <a:effectLst/>
                <a:latin typeface="Montserrat Alternates" panose="00000500000000000000" pitchFamily="2" charset="0"/>
                <a:ea typeface="Aptos" panose="020B0004020202020204" pitchFamily="34" charset="0"/>
                <a:cs typeface="Times New Roman" panose="02020603050405020304" pitchFamily="18" charset="0"/>
              </a:rPr>
              <a:t>Other factors weakened fascism later</a:t>
            </a:r>
          </a:p>
        </p:txBody>
      </p:sp>
      <p:sp>
        <p:nvSpPr>
          <p:cNvPr id="8" name="TextBox 7">
            <a:extLst>
              <a:ext uri="{FF2B5EF4-FFF2-40B4-BE49-F238E27FC236}">
                <a16:creationId xmlns:a16="http://schemas.microsoft.com/office/drawing/2014/main" id="{86E27F86-3764-FBF9-EA38-969878C665F3}"/>
              </a:ext>
            </a:extLst>
          </p:cNvPr>
          <p:cNvSpPr txBox="1"/>
          <p:nvPr/>
        </p:nvSpPr>
        <p:spPr>
          <a:xfrm>
            <a:off x="4231896" y="763994"/>
            <a:ext cx="3682093" cy="684226"/>
          </a:xfrm>
          <a:prstGeom prst="rect">
            <a:avLst/>
          </a:prstGeom>
          <a:noFill/>
        </p:spPr>
        <p:txBody>
          <a:bodyPr wrap="square">
            <a:spAutoFit/>
          </a:bodyPr>
          <a:lstStyle/>
          <a:p>
            <a:pPr>
              <a:lnSpc>
                <a:spcPct val="115000"/>
              </a:lnSpc>
              <a:spcAft>
                <a:spcPts val="800"/>
              </a:spcAft>
              <a:buNone/>
            </a:pPr>
            <a:r>
              <a:rPr lang="en-GB" sz="3600" b="1" kern="100" dirty="0">
                <a:solidFill>
                  <a:srgbClr val="002060"/>
                </a:solidFill>
                <a:effectLst/>
                <a:latin typeface="Montserrat Alternates" panose="00000500000000000000" pitchFamily="2" charset="0"/>
                <a:ea typeface="Aptos" panose="020B0004020202020204" pitchFamily="34" charset="0"/>
                <a:cs typeface="Times New Roman" panose="02020603050405020304" pitchFamily="18" charset="0"/>
              </a:rPr>
              <a:t>WHO WON?</a:t>
            </a:r>
            <a:endParaRPr lang="en-GB" sz="3600" kern="100" dirty="0">
              <a:solidFill>
                <a:srgbClr val="002060"/>
              </a:solidFill>
              <a:effectLst/>
              <a:latin typeface="Montserrat Alternates" panose="00000500000000000000" pitchFamily="2"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253003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29641E-E181-0A48-E7E8-6E3EFAEA9498}"/>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42EAD84-6ECB-5773-6597-B3D9DD31D447}"/>
              </a:ext>
            </a:extLst>
          </p:cNvPr>
          <p:cNvGraphicFramePr>
            <a:graphicFrameLocks noGrp="1" noDrilldown="1" noMove="1" noResize="1"/>
          </p:cNvGraphicFramePr>
          <p:nvPr>
            <p:extLst>
              <p:ext uri="{D42A27DB-BD31-4B8C-83A1-F6EECF244321}">
                <p14:modId xmlns:p14="http://schemas.microsoft.com/office/powerpoint/2010/main" val="2432426437"/>
              </p:ext>
            </p:extLst>
          </p:nvPr>
        </p:nvGraphicFramePr>
        <p:xfrm>
          <a:off x="838200" y="1584456"/>
          <a:ext cx="10515600" cy="4010787"/>
        </p:xfrm>
        <a:graphic>
          <a:graphicData uri="http://schemas.openxmlformats.org/drawingml/2006/table">
            <a:tbl>
              <a:tblPr firstRow="1" firstCol="1" bandRow="1">
                <a:tableStyleId>{5C22544A-7EE6-4342-B048-85BDC9FD1C3A}</a:tableStyleId>
              </a:tblPr>
              <a:tblGrid>
                <a:gridCol w="3505200">
                  <a:extLst>
                    <a:ext uri="{9D8B030D-6E8A-4147-A177-3AD203B41FA5}">
                      <a16:colId xmlns:a16="http://schemas.microsoft.com/office/drawing/2014/main" val="3829087011"/>
                    </a:ext>
                  </a:extLst>
                </a:gridCol>
                <a:gridCol w="3505200">
                  <a:extLst>
                    <a:ext uri="{9D8B030D-6E8A-4147-A177-3AD203B41FA5}">
                      <a16:colId xmlns:a16="http://schemas.microsoft.com/office/drawing/2014/main" val="624359364"/>
                    </a:ext>
                  </a:extLst>
                </a:gridCol>
                <a:gridCol w="3505200">
                  <a:extLst>
                    <a:ext uri="{9D8B030D-6E8A-4147-A177-3AD203B41FA5}">
                      <a16:colId xmlns:a16="http://schemas.microsoft.com/office/drawing/2014/main" val="1882580691"/>
                    </a:ext>
                  </a:extLst>
                </a:gridCol>
              </a:tblGrid>
              <a:tr h="0">
                <a:tc>
                  <a:txBody>
                    <a:bodyPr/>
                    <a:lstStyle/>
                    <a:p>
                      <a:pPr algn="ctr">
                        <a:lnSpc>
                          <a:spcPct val="115000"/>
                        </a:lnSpc>
                        <a:spcAft>
                          <a:spcPts val="800"/>
                        </a:spcAft>
                        <a:buNone/>
                      </a:pPr>
                      <a:r>
                        <a:rPr lang="en-GB" sz="1400" kern="100" dirty="0">
                          <a:ln>
                            <a:noFill/>
                          </a:ln>
                          <a:solidFill>
                            <a:srgbClr val="002060"/>
                          </a:solidFill>
                          <a:effectLst/>
                          <a:latin typeface="Montserrat Alternates" panose="00000500000000000000" pitchFamily="2" charset="0"/>
                        </a:rPr>
                        <a:t>Claim</a:t>
                      </a:r>
                      <a:endParaRPr lang="en-GB" sz="1400" kern="100" dirty="0">
                        <a:ln>
                          <a:noFill/>
                        </a:ln>
                        <a:solidFill>
                          <a:srgbClr val="002060"/>
                        </a:solidFill>
                        <a:effectLst/>
                        <a:latin typeface="Montserrat Alternates" panose="00000500000000000000" pitchFamily="2" charset="0"/>
                        <a:ea typeface="Aptos" panose="020B0004020202020204" pitchFamily="34" charset="0"/>
                        <a:cs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800"/>
                        </a:spcAft>
                        <a:buNone/>
                      </a:pPr>
                      <a:r>
                        <a:rPr lang="en-GB" sz="1400" kern="100" dirty="0">
                          <a:ln>
                            <a:noFill/>
                          </a:ln>
                          <a:solidFill>
                            <a:srgbClr val="002060"/>
                          </a:solidFill>
                          <a:effectLst/>
                          <a:latin typeface="Montserrat Alternates" panose="00000500000000000000" pitchFamily="2" charset="0"/>
                        </a:rPr>
                        <a:t>Evidence</a:t>
                      </a:r>
                      <a:endParaRPr lang="en-GB" sz="1400" kern="100" dirty="0">
                        <a:ln>
                          <a:noFill/>
                        </a:ln>
                        <a:solidFill>
                          <a:srgbClr val="002060"/>
                        </a:solidFill>
                        <a:effectLst/>
                        <a:latin typeface="Montserrat Alternates" panose="00000500000000000000" pitchFamily="2" charset="0"/>
                        <a:ea typeface="Aptos" panose="020B0004020202020204" pitchFamily="34" charset="0"/>
                        <a:cs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800"/>
                        </a:spcAft>
                        <a:buNone/>
                      </a:pPr>
                      <a:r>
                        <a:rPr lang="en-GB" sz="1400" kern="100" dirty="0">
                          <a:ln>
                            <a:noFill/>
                          </a:ln>
                          <a:solidFill>
                            <a:srgbClr val="002060"/>
                          </a:solidFill>
                          <a:effectLst/>
                          <a:latin typeface="Montserrat Alternates" panose="00000500000000000000" pitchFamily="2" charset="0"/>
                          <a:ea typeface="Aptos" panose="020B0004020202020204" pitchFamily="34" charset="0"/>
                          <a:cs typeface="Times New Roman" panose="02020603050405020304" pitchFamily="18" charset="0"/>
                        </a:rPr>
                        <a:t>Your Conclusion</a:t>
                      </a: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13538915"/>
                  </a:ext>
                </a:extLst>
              </a:tr>
              <a:tr h="0">
                <a:tc>
                  <a:txBody>
                    <a:bodyPr/>
                    <a:lstStyle/>
                    <a:p>
                      <a:pPr>
                        <a:lnSpc>
                          <a:spcPct val="115000"/>
                        </a:lnSpc>
                        <a:spcAft>
                          <a:spcPts val="800"/>
                        </a:spcAft>
                        <a:buNone/>
                      </a:pPr>
                      <a:endParaRPr lang="en-GB" sz="1400" b="0" kern="100" dirty="0">
                        <a:ln>
                          <a:noFill/>
                        </a:ln>
                        <a:solidFill>
                          <a:srgbClr val="002060"/>
                        </a:solidFill>
                        <a:effectLst/>
                        <a:latin typeface="Montserrat Alternates" panose="00000500000000000000" pitchFamily="2" charset="0"/>
                      </a:endParaRPr>
                    </a:p>
                    <a:p>
                      <a:pPr algn="ctr">
                        <a:lnSpc>
                          <a:spcPct val="115000"/>
                        </a:lnSpc>
                        <a:spcAft>
                          <a:spcPts val="800"/>
                        </a:spcAft>
                        <a:buNone/>
                      </a:pPr>
                      <a:r>
                        <a:rPr lang="en-GB" sz="1400" b="0" kern="100" dirty="0">
                          <a:ln>
                            <a:noFill/>
                          </a:ln>
                          <a:solidFill>
                            <a:srgbClr val="002060"/>
                          </a:solidFill>
                          <a:effectLst/>
                          <a:latin typeface="Montserrat Alternates" panose="00000500000000000000" pitchFamily="2" charset="0"/>
                        </a:rPr>
                        <a:t>Cable Street stopped Mosley</a:t>
                      </a:r>
                    </a:p>
                    <a:p>
                      <a:pPr>
                        <a:lnSpc>
                          <a:spcPct val="115000"/>
                        </a:lnSpc>
                        <a:spcAft>
                          <a:spcPts val="800"/>
                        </a:spcAft>
                        <a:buNone/>
                      </a:pPr>
                      <a:endParaRPr lang="en-GB" sz="1400" b="0" kern="100" dirty="0">
                        <a:ln>
                          <a:noFill/>
                        </a:ln>
                        <a:solidFill>
                          <a:srgbClr val="002060"/>
                        </a:solidFill>
                        <a:effectLst/>
                        <a:latin typeface="Montserrat Alternates" panose="00000500000000000000" pitchFamily="2" charset="0"/>
                        <a:ea typeface="Aptos" panose="020B0004020202020204" pitchFamily="34" charset="0"/>
                        <a:cs typeface="Times New Roman" panose="02020603050405020304" pitchFamily="18" charset="0"/>
                      </a:endParaRPr>
                    </a:p>
                  </a:txBody>
                  <a:tcPr marL="9525" marR="9525" marT="9525" marB="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buNone/>
                      </a:pPr>
                      <a:endParaRPr lang="en-GB" sz="1400" kern="100" dirty="0">
                        <a:ln>
                          <a:noFill/>
                        </a:ln>
                        <a:solidFill>
                          <a:srgbClr val="002060"/>
                        </a:solidFill>
                        <a:effectLst/>
                        <a:latin typeface="Montserrat Alternates" panose="00000500000000000000" pitchFamily="2"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buNone/>
                      </a:pPr>
                      <a:endParaRPr lang="en-GB" sz="1400" kern="100" dirty="0">
                        <a:ln>
                          <a:noFill/>
                        </a:ln>
                        <a:solidFill>
                          <a:srgbClr val="002060"/>
                        </a:solidFill>
                        <a:effectLst/>
                        <a:latin typeface="Montserrat Alternates" panose="00000500000000000000" pitchFamily="2"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42509446"/>
                  </a:ext>
                </a:extLst>
              </a:tr>
              <a:tr h="0">
                <a:tc>
                  <a:txBody>
                    <a:bodyPr/>
                    <a:lstStyle/>
                    <a:p>
                      <a:pPr algn="ctr">
                        <a:lnSpc>
                          <a:spcPct val="115000"/>
                        </a:lnSpc>
                        <a:spcAft>
                          <a:spcPts val="800"/>
                        </a:spcAft>
                        <a:buNone/>
                      </a:pPr>
                      <a:endParaRPr lang="en-GB" sz="1400" b="0" kern="100" dirty="0">
                        <a:ln>
                          <a:noFill/>
                        </a:ln>
                        <a:solidFill>
                          <a:srgbClr val="002060"/>
                        </a:solidFill>
                        <a:effectLst/>
                        <a:latin typeface="Montserrat Alternates" panose="00000500000000000000" pitchFamily="2" charset="0"/>
                      </a:endParaRPr>
                    </a:p>
                    <a:p>
                      <a:pPr algn="ctr">
                        <a:lnSpc>
                          <a:spcPct val="115000"/>
                        </a:lnSpc>
                        <a:spcAft>
                          <a:spcPts val="800"/>
                        </a:spcAft>
                        <a:buNone/>
                      </a:pPr>
                      <a:r>
                        <a:rPr lang="en-GB" sz="1400" b="0" kern="100" dirty="0">
                          <a:ln>
                            <a:noFill/>
                          </a:ln>
                          <a:solidFill>
                            <a:srgbClr val="002060"/>
                          </a:solidFill>
                          <a:effectLst/>
                          <a:latin typeface="Montserrat Alternates" panose="00000500000000000000" pitchFamily="2" charset="0"/>
                        </a:rPr>
                        <a:t>Fascism survived</a:t>
                      </a:r>
                    </a:p>
                    <a:p>
                      <a:pPr>
                        <a:lnSpc>
                          <a:spcPct val="115000"/>
                        </a:lnSpc>
                        <a:spcAft>
                          <a:spcPts val="800"/>
                        </a:spcAft>
                        <a:buNone/>
                      </a:pPr>
                      <a:endParaRPr lang="en-GB" sz="1400" b="0" kern="100" dirty="0">
                        <a:ln>
                          <a:noFill/>
                        </a:ln>
                        <a:solidFill>
                          <a:srgbClr val="002060"/>
                        </a:solidFill>
                        <a:effectLst/>
                        <a:latin typeface="Montserrat Alternates" panose="00000500000000000000" pitchFamily="2" charset="0"/>
                        <a:ea typeface="Aptos" panose="020B0004020202020204" pitchFamily="34" charset="0"/>
                        <a:cs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buNone/>
                      </a:pPr>
                      <a:endParaRPr lang="en-GB" sz="1400" kern="100" dirty="0">
                        <a:ln>
                          <a:noFill/>
                        </a:ln>
                        <a:solidFill>
                          <a:srgbClr val="002060"/>
                        </a:solidFill>
                        <a:effectLst/>
                        <a:latin typeface="Montserrat Alternates" panose="00000500000000000000" pitchFamily="2"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buNone/>
                      </a:pPr>
                      <a:endParaRPr lang="en-GB" sz="1400" kern="100" dirty="0">
                        <a:ln>
                          <a:noFill/>
                        </a:ln>
                        <a:solidFill>
                          <a:srgbClr val="002060"/>
                        </a:solidFill>
                        <a:effectLst/>
                        <a:latin typeface="Montserrat Alternates" panose="00000500000000000000" pitchFamily="2"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43977702"/>
                  </a:ext>
                </a:extLst>
              </a:tr>
              <a:tr h="0">
                <a:tc>
                  <a:txBody>
                    <a:bodyPr/>
                    <a:lstStyle/>
                    <a:p>
                      <a:pPr algn="ctr">
                        <a:lnSpc>
                          <a:spcPct val="115000"/>
                        </a:lnSpc>
                        <a:spcAft>
                          <a:spcPts val="800"/>
                        </a:spcAft>
                        <a:buNone/>
                      </a:pPr>
                      <a:endParaRPr lang="en-GB" sz="1400" b="0" kern="100" dirty="0">
                        <a:ln>
                          <a:noFill/>
                        </a:ln>
                        <a:solidFill>
                          <a:srgbClr val="002060"/>
                        </a:solidFill>
                        <a:effectLst/>
                        <a:latin typeface="Montserrat Alternates" panose="00000500000000000000" pitchFamily="2" charset="0"/>
                      </a:endParaRPr>
                    </a:p>
                    <a:p>
                      <a:pPr algn="ctr">
                        <a:lnSpc>
                          <a:spcPct val="115000"/>
                        </a:lnSpc>
                        <a:spcAft>
                          <a:spcPts val="800"/>
                        </a:spcAft>
                        <a:buNone/>
                      </a:pPr>
                      <a:r>
                        <a:rPr lang="en-GB" sz="1400" b="0" kern="100" dirty="0">
                          <a:ln>
                            <a:noFill/>
                          </a:ln>
                          <a:solidFill>
                            <a:srgbClr val="002060"/>
                          </a:solidFill>
                          <a:effectLst/>
                          <a:latin typeface="Montserrat Alternates" panose="00000500000000000000" pitchFamily="2" charset="0"/>
                        </a:rPr>
                        <a:t>Antisemitism continued</a:t>
                      </a:r>
                    </a:p>
                    <a:p>
                      <a:pPr>
                        <a:lnSpc>
                          <a:spcPct val="115000"/>
                        </a:lnSpc>
                        <a:spcAft>
                          <a:spcPts val="800"/>
                        </a:spcAft>
                        <a:buNone/>
                      </a:pPr>
                      <a:endParaRPr lang="en-GB" sz="1400" b="0" kern="100" dirty="0">
                        <a:ln>
                          <a:noFill/>
                        </a:ln>
                        <a:solidFill>
                          <a:srgbClr val="002060"/>
                        </a:solidFill>
                        <a:effectLst/>
                        <a:latin typeface="Montserrat Alternates" panose="00000500000000000000" pitchFamily="2" charset="0"/>
                        <a:ea typeface="Aptos" panose="020B0004020202020204" pitchFamily="34" charset="0"/>
                        <a:cs typeface="Times New Roman" panose="02020603050405020304" pitchFamily="18" charset="0"/>
                      </a:endParaRPr>
                    </a:p>
                  </a:txBody>
                  <a:tcPr marL="9525" marR="9525" marT="9525" marB="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buNone/>
                      </a:pPr>
                      <a:endParaRPr lang="en-GB" sz="1400" kern="100" dirty="0">
                        <a:ln>
                          <a:noFill/>
                        </a:ln>
                        <a:solidFill>
                          <a:srgbClr val="002060"/>
                        </a:solidFill>
                        <a:effectLst/>
                        <a:latin typeface="Montserrat Alternates" panose="00000500000000000000" pitchFamily="2"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buNone/>
                      </a:pPr>
                      <a:endParaRPr lang="en-GB" sz="1400" kern="100" dirty="0">
                        <a:ln>
                          <a:noFill/>
                        </a:ln>
                        <a:solidFill>
                          <a:srgbClr val="002060"/>
                        </a:solidFill>
                        <a:effectLst/>
                        <a:latin typeface="Montserrat Alternates" panose="00000500000000000000" pitchFamily="2"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84696156"/>
                  </a:ext>
                </a:extLst>
              </a:tr>
              <a:tr h="0">
                <a:tc>
                  <a:txBody>
                    <a:bodyPr/>
                    <a:lstStyle/>
                    <a:p>
                      <a:pPr algn="ctr">
                        <a:lnSpc>
                          <a:spcPct val="115000"/>
                        </a:lnSpc>
                        <a:spcAft>
                          <a:spcPts val="800"/>
                        </a:spcAft>
                        <a:buNone/>
                      </a:pPr>
                      <a:endParaRPr lang="en-GB" sz="1400" b="0" kern="100" dirty="0">
                        <a:ln>
                          <a:noFill/>
                        </a:ln>
                        <a:solidFill>
                          <a:srgbClr val="002060"/>
                        </a:solidFill>
                        <a:effectLst/>
                        <a:latin typeface="Montserrat Alternates" panose="00000500000000000000" pitchFamily="2" charset="0"/>
                      </a:endParaRPr>
                    </a:p>
                    <a:p>
                      <a:pPr algn="ctr">
                        <a:lnSpc>
                          <a:spcPct val="115000"/>
                        </a:lnSpc>
                        <a:spcAft>
                          <a:spcPts val="800"/>
                        </a:spcAft>
                        <a:buNone/>
                      </a:pPr>
                      <a:r>
                        <a:rPr lang="en-GB" sz="1400" b="0" kern="100" dirty="0">
                          <a:ln>
                            <a:noFill/>
                          </a:ln>
                          <a:solidFill>
                            <a:srgbClr val="002060"/>
                          </a:solidFill>
                          <a:effectLst/>
                          <a:latin typeface="Montserrat Alternates" panose="00000500000000000000" pitchFamily="2" charset="0"/>
                          <a:ea typeface="Aptos" panose="020B0004020202020204" pitchFamily="34" charset="0"/>
                          <a:cs typeface="Times New Roman" panose="02020603050405020304" pitchFamily="18" charset="0"/>
                        </a:rPr>
                        <a:t>Cable Street is an important symbol</a:t>
                      </a:r>
                    </a:p>
                    <a:p>
                      <a:pPr>
                        <a:lnSpc>
                          <a:spcPct val="115000"/>
                        </a:lnSpc>
                        <a:spcAft>
                          <a:spcPts val="800"/>
                        </a:spcAft>
                        <a:buNone/>
                      </a:pPr>
                      <a:endParaRPr lang="en-GB" sz="1400" b="0" kern="100" dirty="0">
                        <a:ln>
                          <a:noFill/>
                        </a:ln>
                        <a:solidFill>
                          <a:srgbClr val="002060"/>
                        </a:solidFill>
                        <a:effectLst/>
                        <a:latin typeface="Montserrat Alternates" panose="00000500000000000000" pitchFamily="2" charset="0"/>
                        <a:ea typeface="Aptos" panose="020B0004020202020204" pitchFamily="34" charset="0"/>
                        <a:cs typeface="Times New Roman" panose="02020603050405020304" pitchFamily="18" charset="0"/>
                      </a:endParaRPr>
                    </a:p>
                  </a:txBody>
                  <a:tcPr marL="9525" marR="9525" marT="9525" marB="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buNone/>
                      </a:pPr>
                      <a:endParaRPr lang="en-GB" sz="1400" kern="100" dirty="0">
                        <a:ln>
                          <a:noFill/>
                        </a:ln>
                        <a:solidFill>
                          <a:srgbClr val="002060"/>
                        </a:solidFill>
                        <a:effectLst/>
                        <a:latin typeface="Montserrat Alternates" panose="00000500000000000000" pitchFamily="2"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buNone/>
                      </a:pPr>
                      <a:endParaRPr lang="en-GB" sz="1400" kern="100" dirty="0">
                        <a:ln>
                          <a:noFill/>
                        </a:ln>
                        <a:solidFill>
                          <a:srgbClr val="002060"/>
                        </a:solidFill>
                        <a:effectLst/>
                        <a:latin typeface="Montserrat Alternates" panose="00000500000000000000" pitchFamily="2"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43047287"/>
                  </a:ext>
                </a:extLst>
              </a:tr>
            </a:tbl>
          </a:graphicData>
        </a:graphic>
      </p:graphicFrame>
      <p:sp>
        <p:nvSpPr>
          <p:cNvPr id="4" name="TextBox 3">
            <a:extLst>
              <a:ext uri="{FF2B5EF4-FFF2-40B4-BE49-F238E27FC236}">
                <a16:creationId xmlns:a16="http://schemas.microsoft.com/office/drawing/2014/main" id="{8F7F97F6-74BA-1CF4-A39F-94243627E4AF}"/>
              </a:ext>
            </a:extLst>
          </p:cNvPr>
          <p:cNvSpPr txBox="1"/>
          <p:nvPr/>
        </p:nvSpPr>
        <p:spPr>
          <a:xfrm>
            <a:off x="838200" y="814475"/>
            <a:ext cx="6199632" cy="338554"/>
          </a:xfrm>
          <a:prstGeom prst="rect">
            <a:avLst/>
          </a:prstGeom>
          <a:noFill/>
        </p:spPr>
        <p:txBody>
          <a:bodyPr wrap="square" rtlCol="0">
            <a:spAutoFit/>
          </a:bodyPr>
          <a:lstStyle/>
          <a:p>
            <a:r>
              <a:rPr lang="en-GB" sz="1600" b="1" dirty="0">
                <a:solidFill>
                  <a:srgbClr val="002060"/>
                </a:solidFill>
                <a:latin typeface="Montserrat Alternates" panose="00000500000000000000" pitchFamily="2" charset="0"/>
              </a:rPr>
              <a:t>Historical Interpretations of </a:t>
            </a:r>
            <a:r>
              <a:rPr lang="en-GB" sz="1600" b="1">
                <a:solidFill>
                  <a:srgbClr val="002060"/>
                </a:solidFill>
                <a:latin typeface="Montserrat Alternates" panose="00000500000000000000" pitchFamily="2" charset="0"/>
              </a:rPr>
              <a:t>Cable Street</a:t>
            </a:r>
            <a:endParaRPr lang="en-GB" sz="1600" b="1" dirty="0">
              <a:solidFill>
                <a:srgbClr val="002060"/>
              </a:solidFill>
              <a:latin typeface="Montserrat Alternates" panose="00000500000000000000" pitchFamily="2" charset="0"/>
            </a:endParaRPr>
          </a:p>
        </p:txBody>
      </p:sp>
    </p:spTree>
    <p:extLst>
      <p:ext uri="{BB962C8B-B14F-4D97-AF65-F5344CB8AC3E}">
        <p14:creationId xmlns:p14="http://schemas.microsoft.com/office/powerpoint/2010/main" val="9441480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2D624B-1EAE-7570-E873-A931DC905FCA}"/>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5EF23F15-A380-55F4-6C3A-90AB73A80B5D}"/>
              </a:ext>
            </a:extLst>
          </p:cNvPr>
          <p:cNvSpPr txBox="1"/>
          <p:nvPr/>
        </p:nvSpPr>
        <p:spPr>
          <a:xfrm>
            <a:off x="2280934" y="1184539"/>
            <a:ext cx="8326106" cy="3757439"/>
          </a:xfrm>
          <a:prstGeom prst="rect">
            <a:avLst/>
          </a:prstGeom>
          <a:noFill/>
        </p:spPr>
        <p:txBody>
          <a:bodyPr wrap="square">
            <a:spAutoFit/>
          </a:bodyPr>
          <a:lstStyle/>
          <a:p>
            <a:pPr>
              <a:lnSpc>
                <a:spcPct val="115000"/>
              </a:lnSpc>
              <a:spcAft>
                <a:spcPts val="800"/>
              </a:spcAft>
              <a:buNone/>
            </a:pPr>
            <a:r>
              <a:rPr lang="en-GB" b="1" kern="100" dirty="0">
                <a:solidFill>
                  <a:srgbClr val="002060"/>
                </a:solidFill>
                <a:effectLst/>
                <a:latin typeface="Montserrat Alternates" panose="00000500000000000000" pitchFamily="2" charset="0"/>
                <a:ea typeface="Aptos" panose="020B0004020202020204" pitchFamily="34" charset="0"/>
                <a:cs typeface="Times New Roman" panose="02020603050405020304" pitchFamily="18" charset="0"/>
              </a:rPr>
              <a:t>Plenary: What Really Stopped British Fascism From Succeeding?</a:t>
            </a:r>
          </a:p>
          <a:p>
            <a:pPr>
              <a:lnSpc>
                <a:spcPct val="115000"/>
              </a:lnSpc>
              <a:spcAft>
                <a:spcPts val="800"/>
              </a:spcAft>
              <a:buNone/>
            </a:pPr>
            <a:endParaRPr lang="en-GB" kern="100" dirty="0">
              <a:solidFill>
                <a:srgbClr val="002060"/>
              </a:solidFill>
              <a:effectLst/>
              <a:latin typeface="Montserrat Alternates" panose="00000500000000000000" pitchFamily="2" charset="0"/>
              <a:ea typeface="Aptos" panose="020B0004020202020204" pitchFamily="34" charset="0"/>
              <a:cs typeface="Times New Roman" panose="02020603050405020304" pitchFamily="18" charset="0"/>
            </a:endParaRPr>
          </a:p>
          <a:p>
            <a:pPr>
              <a:lnSpc>
                <a:spcPct val="115000"/>
              </a:lnSpc>
              <a:spcAft>
                <a:spcPts val="800"/>
              </a:spcAft>
              <a:buNone/>
            </a:pPr>
            <a:r>
              <a:rPr lang="en-GB" kern="100" dirty="0">
                <a:solidFill>
                  <a:srgbClr val="002060"/>
                </a:solidFill>
                <a:effectLst/>
                <a:latin typeface="Montserrat Alternates" panose="00000500000000000000" pitchFamily="2" charset="0"/>
                <a:ea typeface="Aptos" panose="020B0004020202020204" pitchFamily="34" charset="0"/>
                <a:cs typeface="Times New Roman" panose="02020603050405020304" pitchFamily="18" charset="0"/>
              </a:rPr>
              <a:t>Possible factors:</a:t>
            </a:r>
          </a:p>
          <a:p>
            <a:pPr marL="342900" lvl="0" indent="-342900">
              <a:lnSpc>
                <a:spcPct val="115000"/>
              </a:lnSpc>
              <a:spcAft>
                <a:spcPts val="800"/>
              </a:spcAft>
              <a:buSzPts val="1000"/>
              <a:buFont typeface="Symbol" panose="05050102010706020507" pitchFamily="18" charset="2"/>
              <a:buChar char=""/>
              <a:tabLst>
                <a:tab pos="457200" algn="l"/>
              </a:tabLst>
            </a:pPr>
            <a:r>
              <a:rPr lang="en-GB" kern="100" dirty="0">
                <a:solidFill>
                  <a:srgbClr val="002060"/>
                </a:solidFill>
                <a:effectLst/>
                <a:latin typeface="Montserrat Alternates" panose="00000500000000000000" pitchFamily="2" charset="0"/>
                <a:ea typeface="Aptos" panose="020B0004020202020204" pitchFamily="34" charset="0"/>
                <a:cs typeface="Times New Roman" panose="02020603050405020304" pitchFamily="18" charset="0"/>
              </a:rPr>
              <a:t>Cable Street</a:t>
            </a:r>
          </a:p>
          <a:p>
            <a:pPr marL="342900" lvl="0" indent="-342900">
              <a:lnSpc>
                <a:spcPct val="115000"/>
              </a:lnSpc>
              <a:spcAft>
                <a:spcPts val="800"/>
              </a:spcAft>
              <a:buSzPts val="1000"/>
              <a:buFont typeface="Symbol" panose="05050102010706020507" pitchFamily="18" charset="2"/>
              <a:buChar char=""/>
              <a:tabLst>
                <a:tab pos="457200" algn="l"/>
              </a:tabLst>
            </a:pPr>
            <a:r>
              <a:rPr lang="en-GB" kern="100" dirty="0">
                <a:solidFill>
                  <a:srgbClr val="002060"/>
                </a:solidFill>
                <a:effectLst/>
                <a:latin typeface="Montserrat Alternates" panose="00000500000000000000" pitchFamily="2" charset="0"/>
                <a:ea typeface="Aptos" panose="020B0004020202020204" pitchFamily="34" charset="0"/>
                <a:cs typeface="Times New Roman" panose="02020603050405020304" pitchFamily="18" charset="0"/>
              </a:rPr>
              <a:t>Public hostility to violence</a:t>
            </a:r>
          </a:p>
          <a:p>
            <a:pPr marL="342900" lvl="0" indent="-342900">
              <a:lnSpc>
                <a:spcPct val="115000"/>
              </a:lnSpc>
              <a:spcAft>
                <a:spcPts val="800"/>
              </a:spcAft>
              <a:buSzPts val="1000"/>
              <a:buFont typeface="Symbol" panose="05050102010706020507" pitchFamily="18" charset="2"/>
              <a:buChar char=""/>
              <a:tabLst>
                <a:tab pos="457200" algn="l"/>
              </a:tabLst>
            </a:pPr>
            <a:r>
              <a:rPr lang="en-GB" kern="100" dirty="0">
                <a:solidFill>
                  <a:srgbClr val="002060"/>
                </a:solidFill>
                <a:effectLst/>
                <a:latin typeface="Montserrat Alternates" panose="00000500000000000000" pitchFamily="2" charset="0"/>
                <a:ea typeface="Aptos" panose="020B0004020202020204" pitchFamily="34" charset="0"/>
                <a:cs typeface="Times New Roman" panose="02020603050405020304" pitchFamily="18" charset="0"/>
              </a:rPr>
              <a:t>Public Order Act</a:t>
            </a:r>
          </a:p>
          <a:p>
            <a:pPr marL="342900" lvl="0" indent="-342900">
              <a:lnSpc>
                <a:spcPct val="115000"/>
              </a:lnSpc>
              <a:spcAft>
                <a:spcPts val="800"/>
              </a:spcAft>
              <a:buSzPts val="1000"/>
              <a:buFont typeface="Symbol" panose="05050102010706020507" pitchFamily="18" charset="2"/>
              <a:buChar char=""/>
              <a:tabLst>
                <a:tab pos="457200" algn="l"/>
              </a:tabLst>
            </a:pPr>
            <a:r>
              <a:rPr lang="en-GB" kern="100" dirty="0">
                <a:solidFill>
                  <a:srgbClr val="002060"/>
                </a:solidFill>
                <a:effectLst/>
                <a:latin typeface="Montserrat Alternates" panose="00000500000000000000" pitchFamily="2" charset="0"/>
                <a:ea typeface="Aptos" panose="020B0004020202020204" pitchFamily="34" charset="0"/>
                <a:cs typeface="Times New Roman" panose="02020603050405020304" pitchFamily="18" charset="0"/>
              </a:rPr>
              <a:t>Democratic politics</a:t>
            </a:r>
          </a:p>
          <a:p>
            <a:pPr marL="342900" lvl="0" indent="-342900">
              <a:lnSpc>
                <a:spcPct val="115000"/>
              </a:lnSpc>
              <a:spcAft>
                <a:spcPts val="800"/>
              </a:spcAft>
              <a:buSzPts val="1000"/>
              <a:buFont typeface="Symbol" panose="05050102010706020507" pitchFamily="18" charset="2"/>
              <a:buChar char=""/>
              <a:tabLst>
                <a:tab pos="457200" algn="l"/>
              </a:tabLst>
            </a:pPr>
            <a:r>
              <a:rPr lang="en-GB" kern="100" dirty="0">
                <a:solidFill>
                  <a:srgbClr val="002060"/>
                </a:solidFill>
                <a:effectLst/>
                <a:latin typeface="Montserrat Alternates" panose="00000500000000000000" pitchFamily="2" charset="0"/>
                <a:ea typeface="Aptos" panose="020B0004020202020204" pitchFamily="34" charset="0"/>
                <a:cs typeface="Times New Roman" panose="02020603050405020304" pitchFamily="18" charset="0"/>
              </a:rPr>
              <a:t>Failure in elections</a:t>
            </a:r>
          </a:p>
          <a:p>
            <a:pPr marL="342900" lvl="0" indent="-342900">
              <a:lnSpc>
                <a:spcPct val="115000"/>
              </a:lnSpc>
              <a:spcAft>
                <a:spcPts val="800"/>
              </a:spcAft>
              <a:buSzPts val="1000"/>
              <a:buFont typeface="Symbol" panose="05050102010706020507" pitchFamily="18" charset="2"/>
              <a:buChar char=""/>
              <a:tabLst>
                <a:tab pos="457200" algn="l"/>
              </a:tabLst>
            </a:pPr>
            <a:r>
              <a:rPr lang="en-GB" kern="100" dirty="0">
                <a:solidFill>
                  <a:srgbClr val="002060"/>
                </a:solidFill>
                <a:effectLst/>
                <a:latin typeface="Montserrat Alternates" panose="00000500000000000000" pitchFamily="2" charset="0"/>
                <a:ea typeface="Aptos" panose="020B0004020202020204" pitchFamily="34" charset="0"/>
                <a:cs typeface="Times New Roman" panose="02020603050405020304" pitchFamily="18" charset="0"/>
              </a:rPr>
              <a:t>Second World War</a:t>
            </a:r>
          </a:p>
        </p:txBody>
      </p:sp>
    </p:spTree>
    <p:extLst>
      <p:ext uri="{BB962C8B-B14F-4D97-AF65-F5344CB8AC3E}">
        <p14:creationId xmlns:p14="http://schemas.microsoft.com/office/powerpoint/2010/main" val="28079990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13D0B0-4045-CA64-9F10-2F53BF2B65C4}"/>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E8042835-D658-8529-4AC8-AA6E59C21C58}"/>
              </a:ext>
            </a:extLst>
          </p:cNvPr>
          <p:cNvSpPr txBox="1"/>
          <p:nvPr/>
        </p:nvSpPr>
        <p:spPr>
          <a:xfrm>
            <a:off x="1089602" y="837875"/>
            <a:ext cx="7139998" cy="4668457"/>
          </a:xfrm>
          <a:prstGeom prst="rect">
            <a:avLst/>
          </a:prstGeom>
          <a:noFill/>
        </p:spPr>
        <p:txBody>
          <a:bodyPr wrap="square">
            <a:spAutoFit/>
          </a:bodyPr>
          <a:lstStyle/>
          <a:p>
            <a:pPr>
              <a:lnSpc>
                <a:spcPct val="115000"/>
              </a:lnSpc>
              <a:spcAft>
                <a:spcPts val="800"/>
              </a:spcAft>
              <a:buNone/>
            </a:pPr>
            <a:r>
              <a:rPr lang="en-GB" sz="2400" b="1" kern="100" dirty="0">
                <a:solidFill>
                  <a:srgbClr val="002060"/>
                </a:solidFill>
                <a:effectLst/>
                <a:latin typeface="Montserrat Alternates" panose="00000500000000000000" pitchFamily="2" charset="0"/>
                <a:ea typeface="Aptos" panose="020B0004020202020204" pitchFamily="34" charset="0"/>
                <a:cs typeface="Times New Roman" panose="02020603050405020304" pitchFamily="18" charset="0"/>
              </a:rPr>
              <a:t>What can you remember?</a:t>
            </a:r>
            <a:endParaRPr lang="en-GB" sz="2400" kern="100" dirty="0">
              <a:solidFill>
                <a:srgbClr val="002060"/>
              </a:solidFill>
              <a:effectLst/>
              <a:latin typeface="Montserrat Alternates" panose="00000500000000000000" pitchFamily="2" charset="0"/>
              <a:ea typeface="Aptos" panose="020B0004020202020204" pitchFamily="34" charset="0"/>
              <a:cs typeface="Times New Roman" panose="02020603050405020304" pitchFamily="18" charset="0"/>
            </a:endParaRPr>
          </a:p>
          <a:p>
            <a:pPr>
              <a:lnSpc>
                <a:spcPct val="115000"/>
              </a:lnSpc>
              <a:spcAft>
                <a:spcPts val="800"/>
              </a:spcAft>
              <a:buNone/>
            </a:pPr>
            <a:endParaRPr lang="en-GB" sz="2000" b="1" kern="100" dirty="0">
              <a:solidFill>
                <a:srgbClr val="002060"/>
              </a:solidFill>
              <a:effectLst/>
              <a:latin typeface="Montserrat Alternates" panose="00000500000000000000" pitchFamily="2" charset="0"/>
              <a:ea typeface="Aptos" panose="020B0004020202020204" pitchFamily="34" charset="0"/>
              <a:cs typeface="Times New Roman" panose="02020603050405020304" pitchFamily="18" charset="0"/>
            </a:endParaRPr>
          </a:p>
          <a:p>
            <a:pPr>
              <a:lnSpc>
                <a:spcPct val="115000"/>
              </a:lnSpc>
              <a:spcAft>
                <a:spcPts val="800"/>
              </a:spcAft>
              <a:buNone/>
            </a:pPr>
            <a:r>
              <a:rPr lang="en-GB" sz="2000" b="1" kern="100" dirty="0">
                <a:solidFill>
                  <a:srgbClr val="002060"/>
                </a:solidFill>
                <a:effectLst/>
                <a:latin typeface="Montserrat Alternates" panose="00000500000000000000" pitchFamily="2" charset="0"/>
                <a:ea typeface="Aptos" panose="020B0004020202020204" pitchFamily="34" charset="0"/>
                <a:cs typeface="Times New Roman" panose="02020603050405020304" pitchFamily="18" charset="0"/>
              </a:rPr>
              <a:t>What Happened at Cable Street?</a:t>
            </a:r>
          </a:p>
          <a:p>
            <a:pPr marL="342900" lvl="0" indent="-342900">
              <a:lnSpc>
                <a:spcPct val="115000"/>
              </a:lnSpc>
              <a:spcAft>
                <a:spcPts val="800"/>
              </a:spcAft>
              <a:buFont typeface="+mj-lt"/>
              <a:buAutoNum type="arabicPeriod"/>
              <a:tabLst>
                <a:tab pos="457200" algn="l"/>
              </a:tabLst>
            </a:pPr>
            <a:r>
              <a:rPr lang="en-GB" sz="2000" kern="100" dirty="0">
                <a:solidFill>
                  <a:srgbClr val="002060"/>
                </a:solidFill>
                <a:effectLst/>
                <a:latin typeface="Montserrat Alternates" panose="00000500000000000000" pitchFamily="2" charset="0"/>
                <a:ea typeface="Aptos" panose="020B0004020202020204" pitchFamily="34" charset="0"/>
                <a:cs typeface="Times New Roman" panose="02020603050405020304" pitchFamily="18" charset="0"/>
              </a:rPr>
              <a:t>When was the Battle of Cable Street? </a:t>
            </a:r>
          </a:p>
          <a:p>
            <a:pPr marL="342900" lvl="0" indent="-342900">
              <a:lnSpc>
                <a:spcPct val="115000"/>
              </a:lnSpc>
              <a:spcAft>
                <a:spcPts val="800"/>
              </a:spcAft>
              <a:buFont typeface="+mj-lt"/>
              <a:buAutoNum type="arabicPeriod"/>
              <a:tabLst>
                <a:tab pos="457200" algn="l"/>
              </a:tabLst>
            </a:pPr>
            <a:r>
              <a:rPr lang="en-GB" sz="2000" kern="100" dirty="0">
                <a:solidFill>
                  <a:srgbClr val="002060"/>
                </a:solidFill>
                <a:effectLst/>
                <a:latin typeface="Montserrat Alternates" panose="00000500000000000000" pitchFamily="2" charset="0"/>
                <a:ea typeface="Aptos" panose="020B0004020202020204" pitchFamily="34" charset="0"/>
                <a:cs typeface="Times New Roman" panose="02020603050405020304" pitchFamily="18" charset="0"/>
              </a:rPr>
              <a:t>Who planned the march?</a:t>
            </a:r>
          </a:p>
          <a:p>
            <a:pPr marL="342900" lvl="0" indent="-342900">
              <a:lnSpc>
                <a:spcPct val="115000"/>
              </a:lnSpc>
              <a:spcAft>
                <a:spcPts val="800"/>
              </a:spcAft>
              <a:buFont typeface="+mj-lt"/>
              <a:buAutoNum type="arabicPeriod"/>
              <a:tabLst>
                <a:tab pos="457200" algn="l"/>
              </a:tabLst>
            </a:pPr>
            <a:r>
              <a:rPr lang="en-GB" sz="2000" kern="100" dirty="0">
                <a:solidFill>
                  <a:srgbClr val="002060"/>
                </a:solidFill>
                <a:effectLst/>
                <a:latin typeface="Montserrat Alternates" panose="00000500000000000000" pitchFamily="2" charset="0"/>
                <a:ea typeface="Aptos" panose="020B0004020202020204" pitchFamily="34" charset="0"/>
                <a:cs typeface="Times New Roman" panose="02020603050405020304" pitchFamily="18" charset="0"/>
              </a:rPr>
              <a:t>Why was the East End chosen?</a:t>
            </a:r>
          </a:p>
          <a:p>
            <a:pPr marL="342900" lvl="0" indent="-342900">
              <a:lnSpc>
                <a:spcPct val="115000"/>
              </a:lnSpc>
              <a:spcAft>
                <a:spcPts val="800"/>
              </a:spcAft>
              <a:buFont typeface="+mj-lt"/>
              <a:buAutoNum type="arabicPeriod"/>
              <a:tabLst>
                <a:tab pos="457200" algn="l"/>
              </a:tabLst>
            </a:pPr>
            <a:r>
              <a:rPr lang="en-GB" sz="2000" kern="100" dirty="0">
                <a:solidFill>
                  <a:srgbClr val="002060"/>
                </a:solidFill>
                <a:latin typeface="Montserrat Alternates" panose="00000500000000000000" pitchFamily="2" charset="0"/>
                <a:ea typeface="Aptos" panose="020B0004020202020204" pitchFamily="34" charset="0"/>
                <a:cs typeface="Times New Roman" panose="02020603050405020304" pitchFamily="18" charset="0"/>
              </a:rPr>
              <a:t>Who did the protestors consist of?</a:t>
            </a:r>
            <a:endParaRPr lang="en-GB" sz="2000" kern="100" dirty="0">
              <a:solidFill>
                <a:srgbClr val="002060"/>
              </a:solidFill>
              <a:effectLst/>
              <a:latin typeface="Montserrat Alternates" panose="00000500000000000000" pitchFamily="2"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mj-lt"/>
              <a:buAutoNum type="arabicPeriod"/>
              <a:tabLst>
                <a:tab pos="457200" algn="l"/>
              </a:tabLst>
            </a:pPr>
            <a:r>
              <a:rPr lang="en-GB" sz="2000" kern="100" dirty="0">
                <a:solidFill>
                  <a:srgbClr val="002060"/>
                </a:solidFill>
                <a:effectLst/>
                <a:latin typeface="Montserrat Alternates" panose="00000500000000000000" pitchFamily="2" charset="0"/>
                <a:ea typeface="Aptos" panose="020B0004020202020204" pitchFamily="34" charset="0"/>
                <a:cs typeface="Times New Roman" panose="02020603050405020304" pitchFamily="18" charset="0"/>
              </a:rPr>
              <a:t>What role did the police play?</a:t>
            </a:r>
          </a:p>
          <a:p>
            <a:pPr marL="342900" lvl="0" indent="-342900">
              <a:lnSpc>
                <a:spcPct val="115000"/>
              </a:lnSpc>
              <a:spcAft>
                <a:spcPts val="800"/>
              </a:spcAft>
              <a:buFont typeface="+mj-lt"/>
              <a:buAutoNum type="arabicPeriod"/>
              <a:tabLst>
                <a:tab pos="457200" algn="l"/>
              </a:tabLst>
            </a:pPr>
            <a:r>
              <a:rPr lang="en-GB" sz="2000" kern="100" dirty="0">
                <a:solidFill>
                  <a:srgbClr val="002060"/>
                </a:solidFill>
                <a:effectLst/>
                <a:latin typeface="Montserrat Alternates" panose="00000500000000000000" pitchFamily="2" charset="0"/>
                <a:ea typeface="Aptos" panose="020B0004020202020204" pitchFamily="34" charset="0"/>
                <a:cs typeface="Times New Roman" panose="02020603050405020304" pitchFamily="18" charset="0"/>
              </a:rPr>
              <a:t>Why was the march abandoned?</a:t>
            </a:r>
          </a:p>
          <a:p>
            <a:pPr algn="ctr">
              <a:lnSpc>
                <a:spcPct val="115000"/>
              </a:lnSpc>
              <a:spcAft>
                <a:spcPts val="800"/>
              </a:spcAft>
              <a:buNone/>
            </a:pPr>
            <a:br>
              <a:rPr lang="en-GB" sz="1100" kern="100" dirty="0">
                <a:effectLst/>
                <a:latin typeface="Aptos" panose="020B0004020202020204" pitchFamily="34" charset="0"/>
                <a:ea typeface="Aptos" panose="020B0004020202020204" pitchFamily="34" charset="0"/>
                <a:cs typeface="Times New Roman" panose="02020603050405020304" pitchFamily="18" charset="0"/>
              </a:rPr>
            </a:b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2" name="Picture 1" descr="The Battle of Cable Street: When East End of London Halted a Fascist ...">
            <a:extLst>
              <a:ext uri="{FF2B5EF4-FFF2-40B4-BE49-F238E27FC236}">
                <a16:creationId xmlns:a16="http://schemas.microsoft.com/office/drawing/2014/main" id="{E10D74D0-E5D2-A796-9CA6-434114CEA205}"/>
              </a:ext>
            </a:extLst>
          </p:cNvPr>
          <p:cNvPicPr>
            <a:picLocks noGrp="1" noRot="1" noChangeAspect="1" noMove="1" noResize="1" noEditPoints="1" noAdjustHandles="1" noChangeArrowheads="1" noChangeShapeType="1" noCrop="1"/>
          </p:cNvPicPr>
          <p:nvPr/>
        </p:nvPicPr>
        <p:blipFill>
          <a:blip r:embed="rId2"/>
          <a:stretch>
            <a:fillRect/>
          </a:stretch>
        </p:blipFill>
        <p:spPr>
          <a:xfrm rot="20888542">
            <a:off x="7000875" y="647319"/>
            <a:ext cx="2758495" cy="2013585"/>
          </a:xfrm>
          <a:prstGeom prst="rect">
            <a:avLst/>
          </a:prstGeom>
        </p:spPr>
      </p:pic>
      <p:pic>
        <p:nvPicPr>
          <p:cNvPr id="3" name="Picture 2" descr="Battle of Cable Street, 1936, photo gallery | libcom.org">
            <a:extLst>
              <a:ext uri="{FF2B5EF4-FFF2-40B4-BE49-F238E27FC236}">
                <a16:creationId xmlns:a16="http://schemas.microsoft.com/office/drawing/2014/main" id="{0A401EC3-A163-2E07-5C4F-75042256AD96}"/>
              </a:ext>
            </a:extLst>
          </p:cNvPr>
          <p:cNvPicPr>
            <a:picLocks noGrp="1" noRot="1" noChangeAspect="1" noMove="1" noResize="1" noEditPoints="1" noAdjustHandles="1" noChangeArrowheads="1" noChangeShapeType="1" noCrop="1"/>
          </p:cNvPicPr>
          <p:nvPr/>
        </p:nvPicPr>
        <p:blipFill>
          <a:blip r:embed="rId3"/>
          <a:stretch>
            <a:fillRect/>
          </a:stretch>
        </p:blipFill>
        <p:spPr>
          <a:xfrm rot="695866">
            <a:off x="6364223" y="4555341"/>
            <a:ext cx="2700909" cy="1772115"/>
          </a:xfrm>
          <a:prstGeom prst="rect">
            <a:avLst/>
          </a:prstGeom>
        </p:spPr>
      </p:pic>
      <p:pic>
        <p:nvPicPr>
          <p:cNvPr id="4" name="Picture 3" descr="The Battle of Cable Street: When 20,000 Antifascist Workers Fought Back ...">
            <a:extLst>
              <a:ext uri="{FF2B5EF4-FFF2-40B4-BE49-F238E27FC236}">
                <a16:creationId xmlns:a16="http://schemas.microsoft.com/office/drawing/2014/main" id="{E545D5C6-E9CE-3683-C066-D64929C8FBE1}"/>
              </a:ext>
            </a:extLst>
          </p:cNvPr>
          <p:cNvPicPr>
            <a:picLocks noGrp="1" noRot="1" noChangeAspect="1" noMove="1" noResize="1" noEditPoints="1" noAdjustHandles="1" noChangeArrowheads="1" noChangeShapeType="1" noCrop="1"/>
          </p:cNvPicPr>
          <p:nvPr/>
        </p:nvPicPr>
        <p:blipFill>
          <a:blip r:embed="rId4"/>
          <a:stretch>
            <a:fillRect/>
          </a:stretch>
        </p:blipFill>
        <p:spPr>
          <a:xfrm>
            <a:off x="9215693" y="2834639"/>
            <a:ext cx="2429419" cy="1937385"/>
          </a:xfrm>
          <a:prstGeom prst="rect">
            <a:avLst/>
          </a:prstGeom>
        </p:spPr>
      </p:pic>
    </p:spTree>
    <p:extLst>
      <p:ext uri="{BB962C8B-B14F-4D97-AF65-F5344CB8AC3E}">
        <p14:creationId xmlns:p14="http://schemas.microsoft.com/office/powerpoint/2010/main" val="16177697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805912-6235-5E67-AF3C-CC05B36BBAFF}"/>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BF6AE9CE-CB6B-D07F-E8B6-D5D635C2369B}"/>
              </a:ext>
            </a:extLst>
          </p:cNvPr>
          <p:cNvSpPr>
            <a:spLocks noGrp="1"/>
          </p:cNvSpPr>
          <p:nvPr>
            <p:ph type="title"/>
          </p:nvPr>
        </p:nvSpPr>
        <p:spPr>
          <a:xfrm>
            <a:off x="838200" y="500062"/>
            <a:ext cx="10515600" cy="1325563"/>
          </a:xfrm>
        </p:spPr>
        <p:txBody>
          <a:bodyPr anchor="t">
            <a:normAutofit fontScale="90000"/>
          </a:bodyPr>
          <a:lstStyle/>
          <a:p>
            <a:pPr algn="ctr"/>
            <a:r>
              <a:rPr lang="en-US" sz="3600" b="1" dirty="0">
                <a:solidFill>
                  <a:srgbClr val="002060"/>
                </a:solidFill>
                <a:latin typeface="Montserrat Alternates" panose="00000500000000000000" pitchFamily="2" charset="0"/>
              </a:rPr>
              <a:t>The Aftermath of the Battle: </a:t>
            </a:r>
            <a:br>
              <a:rPr lang="en-US" sz="3600" b="1" dirty="0">
                <a:solidFill>
                  <a:srgbClr val="002060"/>
                </a:solidFill>
                <a:latin typeface="Montserrat Alternates" panose="00000500000000000000" pitchFamily="2" charset="0"/>
              </a:rPr>
            </a:br>
            <a:r>
              <a:rPr lang="en-US" sz="3600" b="1" dirty="0">
                <a:solidFill>
                  <a:srgbClr val="002060"/>
                </a:solidFill>
                <a:latin typeface="Montserrat Alternates" panose="00000500000000000000" pitchFamily="2" charset="0"/>
              </a:rPr>
              <a:t>Fascism (Un)Defeated?</a:t>
            </a:r>
            <a:br>
              <a:rPr lang="en-US" dirty="0"/>
            </a:br>
            <a:endParaRPr lang="en-US" dirty="0"/>
          </a:p>
        </p:txBody>
      </p:sp>
      <p:pic>
        <p:nvPicPr>
          <p:cNvPr id="5" name="Picture 4" descr="Category:Battle of Cable Street - Wikimedia Commons">
            <a:extLst>
              <a:ext uri="{FF2B5EF4-FFF2-40B4-BE49-F238E27FC236}">
                <a16:creationId xmlns:a16="http://schemas.microsoft.com/office/drawing/2014/main" id="{204BF291-5C76-7AA7-2AC7-6338DD630930}"/>
              </a:ext>
            </a:extLst>
          </p:cNvPr>
          <p:cNvPicPr>
            <a:picLocks noChangeAspect="1"/>
          </p:cNvPicPr>
          <p:nvPr/>
        </p:nvPicPr>
        <p:blipFill>
          <a:blip r:embed="rId2"/>
          <a:stretch>
            <a:fillRect/>
          </a:stretch>
        </p:blipFill>
        <p:spPr>
          <a:xfrm>
            <a:off x="785383" y="2509811"/>
            <a:ext cx="3414886" cy="3196334"/>
          </a:xfrm>
          <a:prstGeom prst="rect">
            <a:avLst/>
          </a:prstGeom>
          <a:noFill/>
        </p:spPr>
      </p:pic>
      <p:sp>
        <p:nvSpPr>
          <p:cNvPr id="4" name="TextBox 3">
            <a:extLst>
              <a:ext uri="{FF2B5EF4-FFF2-40B4-BE49-F238E27FC236}">
                <a16:creationId xmlns:a16="http://schemas.microsoft.com/office/drawing/2014/main" id="{68E95F20-B6D2-F1B9-F4DF-E0248937CF6F}"/>
              </a:ext>
            </a:extLst>
          </p:cNvPr>
          <p:cNvSpPr txBox="1"/>
          <p:nvPr/>
        </p:nvSpPr>
        <p:spPr>
          <a:xfrm>
            <a:off x="5493368" y="2946093"/>
            <a:ext cx="7191210" cy="579665"/>
          </a:xfrm>
          <a:prstGeom prst="rect">
            <a:avLst/>
          </a:prstGeom>
        </p:spPr>
        <p:txBody>
          <a:bodyPr vert="horz" lIns="91440" tIns="45720" rIns="91440" bIns="45720" rtlCol="0">
            <a:noAutofit/>
          </a:bodyPr>
          <a:lstStyle/>
          <a:p>
            <a:pPr>
              <a:lnSpc>
                <a:spcPct val="90000"/>
              </a:lnSpc>
              <a:spcBef>
                <a:spcPts val="1000"/>
              </a:spcBef>
              <a:spcAft>
                <a:spcPts val="800"/>
              </a:spcAft>
            </a:pPr>
            <a:r>
              <a:rPr lang="en-US" sz="2800" dirty="0">
                <a:solidFill>
                  <a:srgbClr val="002060"/>
                </a:solidFill>
                <a:effectLst/>
                <a:latin typeface="Montserrat Alternates" panose="00000500000000000000" pitchFamily="2" charset="0"/>
              </a:rPr>
              <a:t>If you stop a march, have you defeated an ideology?</a:t>
            </a:r>
          </a:p>
        </p:txBody>
      </p:sp>
      <p:sp>
        <p:nvSpPr>
          <p:cNvPr id="12" name="TextBox 11">
            <a:extLst>
              <a:ext uri="{FF2B5EF4-FFF2-40B4-BE49-F238E27FC236}">
                <a16:creationId xmlns:a16="http://schemas.microsoft.com/office/drawing/2014/main" id="{B5FF9A21-7EEE-F1E5-1DB1-4819E8B80208}"/>
              </a:ext>
            </a:extLst>
          </p:cNvPr>
          <p:cNvSpPr txBox="1"/>
          <p:nvPr/>
        </p:nvSpPr>
        <p:spPr>
          <a:xfrm>
            <a:off x="4200269" y="5121370"/>
            <a:ext cx="3180155" cy="584775"/>
          </a:xfrm>
          <a:prstGeom prst="rect">
            <a:avLst/>
          </a:prstGeom>
          <a:noFill/>
        </p:spPr>
        <p:txBody>
          <a:bodyPr wrap="square">
            <a:spAutoFit/>
          </a:bodyPr>
          <a:lstStyle/>
          <a:p>
            <a:r>
              <a:rPr lang="en-GB" sz="1600" dirty="0">
                <a:solidFill>
                  <a:srgbClr val="002060"/>
                </a:solidFill>
                <a:latin typeface="Montserrat Alternates" panose="00000500000000000000" pitchFamily="2" charset="0"/>
              </a:rPr>
              <a:t>P</a:t>
            </a:r>
            <a:r>
              <a:rPr lang="en-GB" sz="1600" b="0" i="0" dirty="0">
                <a:solidFill>
                  <a:srgbClr val="002060"/>
                </a:solidFill>
                <a:effectLst/>
                <a:latin typeface="Montserrat Alternates" panose="00000500000000000000" pitchFamily="2" charset="0"/>
              </a:rPr>
              <a:t>laque erected on February 1</a:t>
            </a:r>
            <a:r>
              <a:rPr lang="en-GB" sz="1600" b="0" i="0" baseline="30000" dirty="0">
                <a:solidFill>
                  <a:srgbClr val="002060"/>
                </a:solidFill>
                <a:effectLst/>
                <a:latin typeface="Montserrat Alternates" panose="00000500000000000000" pitchFamily="2" charset="0"/>
              </a:rPr>
              <a:t>st</a:t>
            </a:r>
            <a:r>
              <a:rPr lang="en-GB" sz="1600" b="0" i="0" dirty="0">
                <a:solidFill>
                  <a:srgbClr val="002060"/>
                </a:solidFill>
                <a:effectLst/>
                <a:latin typeface="Montserrat Alternates" panose="00000500000000000000" pitchFamily="2" charset="0"/>
              </a:rPr>
              <a:t>, 2008, at 3-5 Dock Street</a:t>
            </a:r>
            <a:endParaRPr lang="en-GB" sz="1600" dirty="0">
              <a:solidFill>
                <a:srgbClr val="002060"/>
              </a:solidFill>
              <a:latin typeface="Montserrat Alternates" panose="00000500000000000000" pitchFamily="2" charset="0"/>
            </a:endParaRPr>
          </a:p>
        </p:txBody>
      </p:sp>
    </p:spTree>
    <p:extLst>
      <p:ext uri="{BB962C8B-B14F-4D97-AF65-F5344CB8AC3E}">
        <p14:creationId xmlns:p14="http://schemas.microsoft.com/office/powerpoint/2010/main" val="24458118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06F3E6-9160-4967-4D90-EEBC01F358E2}"/>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99BD97AB-EF46-5E0F-DCDB-A8B7581904C7}"/>
              </a:ext>
            </a:extLst>
          </p:cNvPr>
          <p:cNvSpPr txBox="1"/>
          <p:nvPr/>
        </p:nvSpPr>
        <p:spPr>
          <a:xfrm>
            <a:off x="2048003" y="1139861"/>
            <a:ext cx="6098058" cy="4320222"/>
          </a:xfrm>
          <a:prstGeom prst="rect">
            <a:avLst/>
          </a:prstGeom>
          <a:noFill/>
        </p:spPr>
        <p:txBody>
          <a:bodyPr wrap="square">
            <a:spAutoFit/>
          </a:bodyPr>
          <a:lstStyle/>
          <a:p>
            <a:pPr>
              <a:lnSpc>
                <a:spcPct val="115000"/>
              </a:lnSpc>
              <a:spcAft>
                <a:spcPts val="800"/>
              </a:spcAft>
              <a:buNone/>
            </a:pPr>
            <a:r>
              <a:rPr lang="en-GB" b="1" kern="100" dirty="0">
                <a:solidFill>
                  <a:srgbClr val="002060"/>
                </a:solidFill>
                <a:effectLst/>
                <a:latin typeface="Montserrat Alternates" panose="00000500000000000000" pitchFamily="2" charset="0"/>
                <a:ea typeface="Aptos" panose="020B0004020202020204" pitchFamily="34" charset="0"/>
                <a:cs typeface="Times New Roman" panose="02020603050405020304" pitchFamily="18" charset="0"/>
              </a:rPr>
              <a:t>What Would You Expect?</a:t>
            </a:r>
            <a:endParaRPr lang="en-GB" kern="100" dirty="0">
              <a:solidFill>
                <a:srgbClr val="002060"/>
              </a:solidFill>
              <a:effectLst/>
              <a:latin typeface="Montserrat Alternates" panose="00000500000000000000" pitchFamily="2" charset="0"/>
              <a:ea typeface="Aptos" panose="020B0004020202020204" pitchFamily="34" charset="0"/>
              <a:cs typeface="Times New Roman" panose="02020603050405020304" pitchFamily="18" charset="0"/>
            </a:endParaRPr>
          </a:p>
          <a:p>
            <a:pPr>
              <a:lnSpc>
                <a:spcPct val="115000"/>
              </a:lnSpc>
              <a:spcAft>
                <a:spcPts val="800"/>
              </a:spcAft>
              <a:buNone/>
            </a:pPr>
            <a:endParaRPr lang="en-GB" kern="100" dirty="0">
              <a:solidFill>
                <a:srgbClr val="002060"/>
              </a:solidFill>
              <a:effectLst/>
              <a:latin typeface="Montserrat Alternates" panose="00000500000000000000" pitchFamily="2" charset="0"/>
              <a:ea typeface="Aptos" panose="020B0004020202020204" pitchFamily="34" charset="0"/>
              <a:cs typeface="Times New Roman" panose="02020603050405020304" pitchFamily="18" charset="0"/>
            </a:endParaRPr>
          </a:p>
          <a:p>
            <a:pPr>
              <a:lnSpc>
                <a:spcPct val="115000"/>
              </a:lnSpc>
              <a:spcAft>
                <a:spcPts val="800"/>
              </a:spcAft>
              <a:buNone/>
            </a:pPr>
            <a:r>
              <a:rPr lang="en-GB" kern="100" dirty="0">
                <a:solidFill>
                  <a:srgbClr val="002060"/>
                </a:solidFill>
                <a:effectLst/>
                <a:latin typeface="Montserrat Alternates" panose="00000500000000000000" pitchFamily="2" charset="0"/>
                <a:ea typeface="Aptos" panose="020B0004020202020204" pitchFamily="34" charset="0"/>
                <a:cs typeface="Times New Roman" panose="02020603050405020304" pitchFamily="18" charset="0"/>
              </a:rPr>
              <a:t>After Cable Street I would expect:</a:t>
            </a:r>
          </a:p>
          <a:p>
            <a:pPr>
              <a:lnSpc>
                <a:spcPct val="150000"/>
              </a:lnSpc>
              <a:spcAft>
                <a:spcPts val="800"/>
              </a:spcAft>
              <a:buNone/>
            </a:pPr>
            <a:r>
              <a:rPr lang="en-GB" kern="100" dirty="0">
                <a:solidFill>
                  <a:srgbClr val="002060"/>
                </a:solidFill>
                <a:effectLst/>
                <a:latin typeface="Montserrat Alternates" panose="00000500000000000000" pitchFamily="2" charset="0"/>
                <a:ea typeface="Aptos" panose="020B0004020202020204" pitchFamily="34" charset="0"/>
                <a:cs typeface="Times New Roman" panose="02020603050405020304" pitchFamily="18" charset="0"/>
              </a:rPr>
              <a:t>	□ Fascism to disappear</a:t>
            </a:r>
          </a:p>
          <a:p>
            <a:pPr>
              <a:lnSpc>
                <a:spcPct val="150000"/>
              </a:lnSpc>
              <a:spcAft>
                <a:spcPts val="800"/>
              </a:spcAft>
              <a:buNone/>
            </a:pPr>
            <a:r>
              <a:rPr lang="en-GB" kern="100" dirty="0">
                <a:solidFill>
                  <a:srgbClr val="002060"/>
                </a:solidFill>
                <a:effectLst/>
                <a:latin typeface="Montserrat Alternates" panose="00000500000000000000" pitchFamily="2" charset="0"/>
                <a:ea typeface="Aptos" panose="020B0004020202020204" pitchFamily="34" charset="0"/>
                <a:cs typeface="Times New Roman" panose="02020603050405020304" pitchFamily="18" charset="0"/>
              </a:rPr>
              <a:t>	□ Fascism to become stronger</a:t>
            </a:r>
          </a:p>
          <a:p>
            <a:pPr>
              <a:lnSpc>
                <a:spcPct val="150000"/>
              </a:lnSpc>
              <a:spcAft>
                <a:spcPts val="800"/>
              </a:spcAft>
              <a:buNone/>
            </a:pPr>
            <a:r>
              <a:rPr lang="en-GB" kern="100" dirty="0">
                <a:solidFill>
                  <a:srgbClr val="002060"/>
                </a:solidFill>
                <a:effectLst/>
                <a:latin typeface="Montserrat Alternates" panose="00000500000000000000" pitchFamily="2" charset="0"/>
                <a:ea typeface="Aptos" panose="020B0004020202020204" pitchFamily="34" charset="0"/>
                <a:cs typeface="Times New Roman" panose="02020603050405020304" pitchFamily="18" charset="0"/>
              </a:rPr>
              <a:t>	□ Violence to decrease</a:t>
            </a:r>
          </a:p>
          <a:p>
            <a:pPr>
              <a:lnSpc>
                <a:spcPct val="150000"/>
              </a:lnSpc>
              <a:spcAft>
                <a:spcPts val="800"/>
              </a:spcAft>
              <a:buNone/>
            </a:pPr>
            <a:r>
              <a:rPr lang="en-GB" kern="100" dirty="0">
                <a:solidFill>
                  <a:srgbClr val="002060"/>
                </a:solidFill>
                <a:effectLst/>
                <a:latin typeface="Montserrat Alternates" panose="00000500000000000000" pitchFamily="2" charset="0"/>
                <a:ea typeface="Aptos" panose="020B0004020202020204" pitchFamily="34" charset="0"/>
                <a:cs typeface="Times New Roman" panose="02020603050405020304" pitchFamily="18" charset="0"/>
              </a:rPr>
              <a:t>	□ Antisemitism to decline</a:t>
            </a:r>
          </a:p>
          <a:p>
            <a:pPr>
              <a:lnSpc>
                <a:spcPct val="150000"/>
              </a:lnSpc>
              <a:spcAft>
                <a:spcPts val="800"/>
              </a:spcAft>
              <a:buNone/>
            </a:pPr>
            <a:r>
              <a:rPr lang="en-GB" kern="100" dirty="0">
                <a:solidFill>
                  <a:srgbClr val="002060"/>
                </a:solidFill>
                <a:effectLst/>
                <a:latin typeface="Montserrat Alternates" panose="00000500000000000000" pitchFamily="2" charset="0"/>
                <a:ea typeface="Aptos" panose="020B0004020202020204" pitchFamily="34" charset="0"/>
                <a:cs typeface="Times New Roman" panose="02020603050405020304" pitchFamily="18" charset="0"/>
              </a:rPr>
              <a:t>	□ Government action</a:t>
            </a:r>
          </a:p>
          <a:p>
            <a:pPr>
              <a:lnSpc>
                <a:spcPct val="150000"/>
              </a:lnSpc>
              <a:spcAft>
                <a:spcPts val="800"/>
              </a:spcAft>
              <a:buNone/>
            </a:pPr>
            <a:r>
              <a:rPr lang="en-GB" kern="100" dirty="0">
                <a:solidFill>
                  <a:srgbClr val="002060"/>
                </a:solidFill>
                <a:effectLst/>
                <a:latin typeface="Montserrat Alternates" panose="00000500000000000000" pitchFamily="2" charset="0"/>
                <a:ea typeface="Aptos" panose="020B0004020202020204" pitchFamily="34" charset="0"/>
                <a:cs typeface="Times New Roman" panose="02020603050405020304" pitchFamily="18" charset="0"/>
              </a:rPr>
              <a:t>	□ Something else</a:t>
            </a:r>
          </a:p>
        </p:txBody>
      </p:sp>
    </p:spTree>
    <p:extLst>
      <p:ext uri="{BB962C8B-B14F-4D97-AF65-F5344CB8AC3E}">
        <p14:creationId xmlns:p14="http://schemas.microsoft.com/office/powerpoint/2010/main" val="35443745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A13BC6-C0CC-3F88-0CE8-EAEBEF126EF7}"/>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CEAE5EC0-2FCC-2EC8-8458-75478827A23A}"/>
              </a:ext>
            </a:extLst>
          </p:cNvPr>
          <p:cNvSpPr>
            <a:spLocks noGrp="1"/>
          </p:cNvSpPr>
          <p:nvPr>
            <p:ph type="title"/>
          </p:nvPr>
        </p:nvSpPr>
        <p:spPr>
          <a:xfrm>
            <a:off x="838200" y="500062"/>
            <a:ext cx="10515600" cy="1325563"/>
          </a:xfrm>
        </p:spPr>
        <p:txBody>
          <a:bodyPr anchor="t">
            <a:normAutofit fontScale="90000"/>
          </a:bodyPr>
          <a:lstStyle/>
          <a:p>
            <a:pPr algn="ctr"/>
            <a:r>
              <a:rPr lang="en-US" sz="3600" b="1" dirty="0">
                <a:solidFill>
                  <a:srgbClr val="002060"/>
                </a:solidFill>
                <a:latin typeface="Montserrat Alternates" panose="00000500000000000000" pitchFamily="2" charset="0"/>
              </a:rPr>
              <a:t>The Aftermath of the Battle: </a:t>
            </a:r>
            <a:br>
              <a:rPr lang="en-US" sz="3600" b="1" dirty="0">
                <a:solidFill>
                  <a:srgbClr val="002060"/>
                </a:solidFill>
                <a:latin typeface="Montserrat Alternates" panose="00000500000000000000" pitchFamily="2" charset="0"/>
              </a:rPr>
            </a:br>
            <a:r>
              <a:rPr lang="en-US" sz="3600" b="1" dirty="0">
                <a:solidFill>
                  <a:srgbClr val="002060"/>
                </a:solidFill>
                <a:latin typeface="Montserrat Alternates" panose="00000500000000000000" pitchFamily="2" charset="0"/>
              </a:rPr>
              <a:t>Fascism (Un)Defeated?</a:t>
            </a:r>
            <a:br>
              <a:rPr lang="en-US" dirty="0"/>
            </a:br>
            <a:endParaRPr lang="en-US" dirty="0"/>
          </a:p>
        </p:txBody>
      </p:sp>
      <p:pic>
        <p:nvPicPr>
          <p:cNvPr id="5" name="Picture 4" descr="Category:Battle of Cable Street - Wikimedia Commons">
            <a:extLst>
              <a:ext uri="{FF2B5EF4-FFF2-40B4-BE49-F238E27FC236}">
                <a16:creationId xmlns:a16="http://schemas.microsoft.com/office/drawing/2014/main" id="{B5396C9A-D9AA-E5F4-C5D9-4B70075317EC}"/>
              </a:ext>
            </a:extLst>
          </p:cNvPr>
          <p:cNvPicPr>
            <a:picLocks noChangeAspect="1"/>
          </p:cNvPicPr>
          <p:nvPr/>
        </p:nvPicPr>
        <p:blipFill>
          <a:blip r:embed="rId2"/>
          <a:stretch>
            <a:fillRect/>
          </a:stretch>
        </p:blipFill>
        <p:spPr>
          <a:xfrm>
            <a:off x="930729" y="1499577"/>
            <a:ext cx="2672774" cy="2501717"/>
          </a:xfrm>
          <a:prstGeom prst="rect">
            <a:avLst/>
          </a:prstGeom>
          <a:noFill/>
        </p:spPr>
      </p:pic>
      <p:sp>
        <p:nvSpPr>
          <p:cNvPr id="4" name="TextBox 3">
            <a:extLst>
              <a:ext uri="{FF2B5EF4-FFF2-40B4-BE49-F238E27FC236}">
                <a16:creationId xmlns:a16="http://schemas.microsoft.com/office/drawing/2014/main" id="{9B9F9442-B3B2-F0C1-2DA6-E6AE845D9AB5}"/>
              </a:ext>
            </a:extLst>
          </p:cNvPr>
          <p:cNvSpPr txBox="1"/>
          <p:nvPr/>
        </p:nvSpPr>
        <p:spPr>
          <a:xfrm>
            <a:off x="4578968" y="1930145"/>
            <a:ext cx="7191210" cy="579665"/>
          </a:xfrm>
          <a:prstGeom prst="rect">
            <a:avLst/>
          </a:prstGeom>
        </p:spPr>
        <p:txBody>
          <a:bodyPr vert="horz" lIns="91440" tIns="45720" rIns="91440" bIns="45720" rtlCol="0">
            <a:noAutofit/>
          </a:bodyPr>
          <a:lstStyle/>
          <a:p>
            <a:pPr>
              <a:lnSpc>
                <a:spcPct val="90000"/>
              </a:lnSpc>
              <a:spcBef>
                <a:spcPts val="1000"/>
              </a:spcBef>
              <a:spcAft>
                <a:spcPts val="800"/>
              </a:spcAft>
            </a:pPr>
            <a:r>
              <a:rPr lang="en-US" sz="2800" dirty="0">
                <a:solidFill>
                  <a:srgbClr val="002060"/>
                </a:solidFill>
                <a:effectLst/>
                <a:latin typeface="Montserrat Alternates" panose="00000500000000000000" pitchFamily="2" charset="0"/>
              </a:rPr>
              <a:t>If you stop a march, have you defeated an ideology?</a:t>
            </a:r>
          </a:p>
        </p:txBody>
      </p:sp>
      <p:pic>
        <p:nvPicPr>
          <p:cNvPr id="7" name="Picture 6" descr="Illustrative: The start of the procession of the British Union of Fascists leaving Islip Street in Kentish Town, London, en route to Trafalgar Square, London, England July 4, 1937. Sir Oswald Mosley is seen in light suit, center of three marchers, immediately in front of the fascist banner. (AP Photo)">
            <a:extLst>
              <a:ext uri="{FF2B5EF4-FFF2-40B4-BE49-F238E27FC236}">
                <a16:creationId xmlns:a16="http://schemas.microsoft.com/office/drawing/2014/main" id="{2B2CD6E0-773E-0853-8A31-26DD2C66FCA0}"/>
              </a:ext>
            </a:extLst>
          </p:cNvPr>
          <p:cNvPicPr>
            <a:picLocks noChangeAspect="1"/>
          </p:cNvPicPr>
          <p:nvPr/>
        </p:nvPicPr>
        <p:blipFill>
          <a:blip r:embed="rId3"/>
          <a:stretch>
            <a:fillRect/>
          </a:stretch>
        </p:blipFill>
        <p:spPr>
          <a:xfrm>
            <a:off x="4315684" y="3331029"/>
            <a:ext cx="4065485" cy="3144399"/>
          </a:xfrm>
          <a:prstGeom prst="rect">
            <a:avLst/>
          </a:prstGeom>
        </p:spPr>
      </p:pic>
      <p:sp>
        <p:nvSpPr>
          <p:cNvPr id="8" name="TextBox 7">
            <a:extLst>
              <a:ext uri="{FF2B5EF4-FFF2-40B4-BE49-F238E27FC236}">
                <a16:creationId xmlns:a16="http://schemas.microsoft.com/office/drawing/2014/main" id="{F41978D8-26E2-3A78-DBC5-90D625D454CC}"/>
              </a:ext>
            </a:extLst>
          </p:cNvPr>
          <p:cNvSpPr txBox="1"/>
          <p:nvPr/>
        </p:nvSpPr>
        <p:spPr>
          <a:xfrm>
            <a:off x="8425542" y="3773660"/>
            <a:ext cx="3344636" cy="830997"/>
          </a:xfrm>
          <a:prstGeom prst="rect">
            <a:avLst/>
          </a:prstGeom>
          <a:noFill/>
        </p:spPr>
        <p:txBody>
          <a:bodyPr wrap="square" rtlCol="0">
            <a:spAutoFit/>
          </a:bodyPr>
          <a:lstStyle/>
          <a:p>
            <a:r>
              <a:rPr lang="en-GB" sz="1600" dirty="0">
                <a:solidFill>
                  <a:srgbClr val="002060"/>
                </a:solidFill>
                <a:latin typeface="Montserrat Alternates" panose="00000500000000000000" pitchFamily="2" charset="0"/>
              </a:rPr>
              <a:t>The start of a BUF march to Trafalgar Square, July 4</a:t>
            </a:r>
            <a:r>
              <a:rPr lang="en-GB" sz="1600" baseline="30000" dirty="0">
                <a:solidFill>
                  <a:srgbClr val="002060"/>
                </a:solidFill>
                <a:latin typeface="Montserrat Alternates" panose="00000500000000000000" pitchFamily="2" charset="0"/>
              </a:rPr>
              <a:t>th</a:t>
            </a:r>
            <a:r>
              <a:rPr lang="en-GB" sz="1600" dirty="0">
                <a:solidFill>
                  <a:srgbClr val="002060"/>
                </a:solidFill>
                <a:latin typeface="Montserrat Alternates" panose="00000500000000000000" pitchFamily="2" charset="0"/>
              </a:rPr>
              <a:t>, 1937 (Mosley is circled)</a:t>
            </a:r>
          </a:p>
        </p:txBody>
      </p:sp>
      <p:sp>
        <p:nvSpPr>
          <p:cNvPr id="9" name="Oval 8">
            <a:extLst>
              <a:ext uri="{FF2B5EF4-FFF2-40B4-BE49-F238E27FC236}">
                <a16:creationId xmlns:a16="http://schemas.microsoft.com/office/drawing/2014/main" id="{910CD5AA-142E-0F07-296E-1C9E22D8D8E0}"/>
              </a:ext>
            </a:extLst>
          </p:cNvPr>
          <p:cNvSpPr/>
          <p:nvPr/>
        </p:nvSpPr>
        <p:spPr>
          <a:xfrm>
            <a:off x="5976257" y="4580165"/>
            <a:ext cx="220436" cy="391886"/>
          </a:xfrm>
          <a:prstGeom prst="ellipse">
            <a:avLst/>
          </a:prstGeom>
          <a:noFill/>
          <a:ln w="254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2A70B102-FCD7-F756-6164-1BC996BA3644}"/>
              </a:ext>
            </a:extLst>
          </p:cNvPr>
          <p:cNvSpPr txBox="1"/>
          <p:nvPr/>
        </p:nvSpPr>
        <p:spPr>
          <a:xfrm>
            <a:off x="568778" y="4066048"/>
            <a:ext cx="3180155" cy="584775"/>
          </a:xfrm>
          <a:prstGeom prst="rect">
            <a:avLst/>
          </a:prstGeom>
          <a:noFill/>
        </p:spPr>
        <p:txBody>
          <a:bodyPr wrap="square">
            <a:spAutoFit/>
          </a:bodyPr>
          <a:lstStyle/>
          <a:p>
            <a:r>
              <a:rPr lang="en-GB" sz="1600" dirty="0">
                <a:solidFill>
                  <a:srgbClr val="002060"/>
                </a:solidFill>
                <a:latin typeface="Montserrat Alternates" panose="00000500000000000000" pitchFamily="2" charset="0"/>
              </a:rPr>
              <a:t>P</a:t>
            </a:r>
            <a:r>
              <a:rPr lang="en-GB" sz="1600" b="0" i="0" dirty="0">
                <a:solidFill>
                  <a:srgbClr val="002060"/>
                </a:solidFill>
                <a:effectLst/>
                <a:latin typeface="Montserrat Alternates" panose="00000500000000000000" pitchFamily="2" charset="0"/>
              </a:rPr>
              <a:t>laque erected on February 1</a:t>
            </a:r>
            <a:r>
              <a:rPr lang="en-GB" sz="1600" b="0" i="0" baseline="30000" dirty="0">
                <a:solidFill>
                  <a:srgbClr val="002060"/>
                </a:solidFill>
                <a:effectLst/>
                <a:latin typeface="Montserrat Alternates" panose="00000500000000000000" pitchFamily="2" charset="0"/>
              </a:rPr>
              <a:t>st</a:t>
            </a:r>
            <a:r>
              <a:rPr lang="en-GB" sz="1600" b="0" i="0" dirty="0">
                <a:solidFill>
                  <a:srgbClr val="002060"/>
                </a:solidFill>
                <a:effectLst/>
                <a:latin typeface="Montserrat Alternates" panose="00000500000000000000" pitchFamily="2" charset="0"/>
              </a:rPr>
              <a:t>, 2008, at 3-5 Dock Street</a:t>
            </a:r>
            <a:endParaRPr lang="en-GB" sz="1600" dirty="0">
              <a:solidFill>
                <a:srgbClr val="002060"/>
              </a:solidFill>
              <a:latin typeface="Montserrat Alternates" panose="00000500000000000000" pitchFamily="2" charset="0"/>
            </a:endParaRPr>
          </a:p>
        </p:txBody>
      </p:sp>
    </p:spTree>
    <p:extLst>
      <p:ext uri="{BB962C8B-B14F-4D97-AF65-F5344CB8AC3E}">
        <p14:creationId xmlns:p14="http://schemas.microsoft.com/office/powerpoint/2010/main" val="1195427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6A5A28-94AC-055D-2F2D-584518D3197E}"/>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9985B84C-EA49-2E24-DE51-82DA474C17D1}"/>
              </a:ext>
            </a:extLst>
          </p:cNvPr>
          <p:cNvSpPr txBox="1"/>
          <p:nvPr/>
        </p:nvSpPr>
        <p:spPr>
          <a:xfrm>
            <a:off x="4687503" y="3059668"/>
            <a:ext cx="3936733" cy="369332"/>
          </a:xfrm>
          <a:prstGeom prst="rect">
            <a:avLst/>
          </a:prstGeom>
          <a:noFill/>
        </p:spPr>
        <p:txBody>
          <a:bodyPr wrap="square" rtlCol="0">
            <a:spAutoFit/>
          </a:bodyPr>
          <a:lstStyle/>
          <a:p>
            <a:r>
              <a:rPr lang="en-GB" dirty="0"/>
              <a:t>Embedded Video</a:t>
            </a:r>
          </a:p>
        </p:txBody>
      </p:sp>
      <p:pic>
        <p:nvPicPr>
          <p:cNvPr id="2" name="Online Media 1" title="Cable Street Lesson 5 FINAL">
            <a:hlinkClick r:id="" action="ppaction://media"/>
            <a:extLst>
              <a:ext uri="{FF2B5EF4-FFF2-40B4-BE49-F238E27FC236}">
                <a16:creationId xmlns:a16="http://schemas.microsoft.com/office/drawing/2014/main" id="{F7BC779D-7BB1-AA69-7719-EDA0C3038590}"/>
              </a:ext>
            </a:extLst>
          </p:cNvPr>
          <p:cNvPicPr>
            <a:picLocks noRot="1" noChangeAspect="1"/>
          </p:cNvPicPr>
          <p:nvPr>
            <a:videoFile r:link="rId1"/>
          </p:nvPr>
        </p:nvPicPr>
        <p:blipFill>
          <a:blip r:embed="rId3"/>
          <a:stretch>
            <a:fillRect/>
          </a:stretch>
        </p:blipFill>
        <p:spPr>
          <a:xfrm>
            <a:off x="1124857" y="558800"/>
            <a:ext cx="10160000" cy="5740400"/>
          </a:xfrm>
          <a:prstGeom prst="rect">
            <a:avLst/>
          </a:prstGeom>
        </p:spPr>
      </p:pic>
    </p:spTree>
    <p:extLst>
      <p:ext uri="{BB962C8B-B14F-4D97-AF65-F5344CB8AC3E}">
        <p14:creationId xmlns:p14="http://schemas.microsoft.com/office/powerpoint/2010/main" val="3551550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F19C41-4911-8448-E6C7-1DEAFE6003DA}"/>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EAC41166-E692-6F4F-750A-BC569AC90794}"/>
              </a:ext>
            </a:extLst>
          </p:cNvPr>
          <p:cNvPicPr>
            <a:picLocks noGrp="1" noRot="1" noChangeAspect="1" noMove="1" noResize="1" noEditPoints="1" noAdjustHandles="1" noChangeArrowheads="1" noChangeShapeType="1" noCrop="1"/>
          </p:cNvPicPr>
          <p:nvPr/>
        </p:nvPicPr>
        <p:blipFill>
          <a:blip r:embed="rId3"/>
          <a:srcRect l="50000" b="9895"/>
          <a:stretch>
            <a:fillRect/>
          </a:stretch>
        </p:blipFill>
        <p:spPr>
          <a:xfrm>
            <a:off x="3048000" y="1543251"/>
            <a:ext cx="6096000" cy="3433011"/>
          </a:xfrm>
          <a:prstGeom prst="rect">
            <a:avLst/>
          </a:prstGeom>
        </p:spPr>
      </p:pic>
      <p:sp>
        <p:nvSpPr>
          <p:cNvPr id="6" name="TextBox 5">
            <a:extLst>
              <a:ext uri="{FF2B5EF4-FFF2-40B4-BE49-F238E27FC236}">
                <a16:creationId xmlns:a16="http://schemas.microsoft.com/office/drawing/2014/main" id="{BCE61A72-9D04-5ABF-FAD5-CAD75F133D01}"/>
              </a:ext>
            </a:extLst>
          </p:cNvPr>
          <p:cNvSpPr txBox="1">
            <a:spLocks noGrp="1" noRot="1" noMove="1" noResize="1" noEditPoints="1" noAdjustHandles="1" noChangeArrowheads="1" noChangeShapeType="1"/>
          </p:cNvSpPr>
          <p:nvPr/>
        </p:nvSpPr>
        <p:spPr>
          <a:xfrm>
            <a:off x="1094873" y="5649165"/>
            <a:ext cx="6097604" cy="369332"/>
          </a:xfrm>
          <a:prstGeom prst="rect">
            <a:avLst/>
          </a:prstGeom>
          <a:noFill/>
        </p:spPr>
        <p:txBody>
          <a:bodyPr wrap="square">
            <a:spAutoFit/>
          </a:bodyPr>
          <a:lstStyle/>
          <a:p>
            <a:r>
              <a:rPr lang="en-GB" b="1" kern="100" dirty="0">
                <a:solidFill>
                  <a:srgbClr val="002060"/>
                </a:solidFill>
                <a:effectLst/>
                <a:latin typeface="Montserrat Alternates" panose="00000500000000000000" pitchFamily="2" charset="0"/>
                <a:ea typeface="Aptos" panose="020B0004020202020204" pitchFamily="34" charset="0"/>
                <a:cs typeface="Times New Roman" panose="02020603050405020304" pitchFamily="18" charset="0"/>
              </a:rPr>
              <a:t>Source A</a:t>
            </a:r>
            <a:endParaRPr lang="en-GB" dirty="0">
              <a:solidFill>
                <a:srgbClr val="002060"/>
              </a:solidFill>
              <a:latin typeface="Montserrat Alternates" panose="00000500000000000000" pitchFamily="2" charset="0"/>
            </a:endParaRPr>
          </a:p>
        </p:txBody>
      </p:sp>
      <p:pic>
        <p:nvPicPr>
          <p:cNvPr id="7" name="Online Media 6" title="British Union of Fascists March October 3rd 1937 | BFI National Archive">
            <a:hlinkClick r:id="" action="ppaction://media"/>
            <a:extLst>
              <a:ext uri="{FF2B5EF4-FFF2-40B4-BE49-F238E27FC236}">
                <a16:creationId xmlns:a16="http://schemas.microsoft.com/office/drawing/2014/main" id="{673BDA02-3802-F736-D576-59667417F7F1}"/>
              </a:ext>
            </a:extLst>
          </p:cNvPr>
          <p:cNvPicPr>
            <a:picLocks noRot="1" noChangeAspect="1"/>
          </p:cNvPicPr>
          <p:nvPr>
            <a:videoFile r:link="rId1"/>
          </p:nvPr>
        </p:nvPicPr>
        <p:blipFill>
          <a:blip r:embed="rId4"/>
          <a:stretch>
            <a:fillRect/>
          </a:stretch>
        </p:blipFill>
        <p:spPr>
          <a:xfrm>
            <a:off x="1016000" y="558800"/>
            <a:ext cx="10160000" cy="5740400"/>
          </a:xfrm>
          <a:prstGeom prst="rect">
            <a:avLst/>
          </a:prstGeom>
        </p:spPr>
      </p:pic>
      <p:sp>
        <p:nvSpPr>
          <p:cNvPr id="4" name="TextBox 3">
            <a:extLst>
              <a:ext uri="{FF2B5EF4-FFF2-40B4-BE49-F238E27FC236}">
                <a16:creationId xmlns:a16="http://schemas.microsoft.com/office/drawing/2014/main" id="{2ADC6AB3-D451-22C3-C083-F236202BEF06}"/>
              </a:ext>
            </a:extLst>
          </p:cNvPr>
          <p:cNvSpPr txBox="1"/>
          <p:nvPr/>
        </p:nvSpPr>
        <p:spPr>
          <a:xfrm>
            <a:off x="2269998" y="6406671"/>
            <a:ext cx="6094476" cy="369332"/>
          </a:xfrm>
          <a:prstGeom prst="rect">
            <a:avLst/>
          </a:prstGeom>
          <a:noFill/>
        </p:spPr>
        <p:txBody>
          <a:bodyPr wrap="square">
            <a:spAutoFit/>
          </a:bodyPr>
          <a:lstStyle/>
          <a:p>
            <a:r>
              <a:rPr lang="en-US" sz="1800" b="1" dirty="0">
                <a:solidFill>
                  <a:srgbClr val="002060"/>
                </a:solidFill>
                <a:effectLst/>
                <a:latin typeface="Montserrat Alternates" panose="00000500000000000000" pitchFamily="2" charset="0"/>
              </a:rPr>
              <a:t>Source A: Unedited film rushes</a:t>
            </a:r>
            <a:endParaRPr lang="en-GB" dirty="0"/>
          </a:p>
        </p:txBody>
      </p:sp>
    </p:spTree>
    <p:extLst>
      <p:ext uri="{BB962C8B-B14F-4D97-AF65-F5344CB8AC3E}">
        <p14:creationId xmlns:p14="http://schemas.microsoft.com/office/powerpoint/2010/main" val="3465624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7C9A86-19B2-47CF-0A9E-1740AE251A7A}"/>
            </a:ext>
          </a:extLst>
        </p:cNvPr>
        <p:cNvGrpSpPr/>
        <p:nvPr/>
      </p:nvGrpSpPr>
      <p:grpSpPr>
        <a:xfrm>
          <a:off x="0" y="0"/>
          <a:ext cx="0" cy="0"/>
          <a:chOff x="0" y="0"/>
          <a:chExt cx="0" cy="0"/>
        </a:xfrm>
      </p:grpSpPr>
      <p:sp>
        <p:nvSpPr>
          <p:cNvPr id="11" name="Title 1">
            <a:extLst>
              <a:ext uri="{FF2B5EF4-FFF2-40B4-BE49-F238E27FC236}">
                <a16:creationId xmlns:a16="http://schemas.microsoft.com/office/drawing/2014/main" id="{117C0AD0-B4ED-F467-B43E-7DC7B3A4B4AD}"/>
              </a:ext>
            </a:extLst>
          </p:cNvPr>
          <p:cNvSpPr>
            <a:spLocks noGrp="1"/>
          </p:cNvSpPr>
          <p:nvPr>
            <p:ph type="title"/>
          </p:nvPr>
        </p:nvSpPr>
        <p:spPr>
          <a:xfrm>
            <a:off x="838200" y="365125"/>
            <a:ext cx="10515600" cy="1325563"/>
          </a:xfrm>
        </p:spPr>
        <p:txBody>
          <a:bodyPr tIns="576000">
            <a:normAutofit fontScale="90000"/>
          </a:bodyPr>
          <a:lstStyle/>
          <a:p>
            <a:pPr algn="ctr"/>
            <a:r>
              <a:rPr lang="en-US" sz="3200" b="1" dirty="0">
                <a:solidFill>
                  <a:srgbClr val="002060"/>
                </a:solidFill>
                <a:latin typeface="Montserrat Alternates" panose="00000500000000000000" pitchFamily="2" charset="0"/>
              </a:rPr>
              <a:t>THE BUF AFTER CABLE STREET</a:t>
            </a:r>
            <a:br>
              <a:rPr lang="en-US" dirty="0">
                <a:solidFill>
                  <a:srgbClr val="002060"/>
                </a:solidFill>
                <a:latin typeface="Montserrat Alternates" panose="00000500000000000000" pitchFamily="2" charset="0"/>
              </a:rPr>
            </a:br>
            <a:endParaRPr lang="en-US" dirty="0"/>
          </a:p>
        </p:txBody>
      </p:sp>
      <p:pic>
        <p:nvPicPr>
          <p:cNvPr id="6" name="Picture 5">
            <a:extLst>
              <a:ext uri="{FF2B5EF4-FFF2-40B4-BE49-F238E27FC236}">
                <a16:creationId xmlns:a16="http://schemas.microsoft.com/office/drawing/2014/main" id="{D86E1F05-B20F-62F8-02D0-BEB19691DAFA}"/>
              </a:ext>
            </a:extLst>
          </p:cNvPr>
          <p:cNvPicPr>
            <a:picLocks noChangeAspect="1"/>
          </p:cNvPicPr>
          <p:nvPr/>
        </p:nvPicPr>
        <p:blipFill>
          <a:blip r:embed="rId2"/>
          <a:stretch>
            <a:fillRect/>
          </a:stretch>
        </p:blipFill>
        <p:spPr>
          <a:xfrm>
            <a:off x="838200" y="1384752"/>
            <a:ext cx="3406154" cy="4698161"/>
          </a:xfrm>
          <a:prstGeom prst="rect">
            <a:avLst/>
          </a:prstGeom>
          <a:noFill/>
        </p:spPr>
      </p:pic>
      <p:sp>
        <p:nvSpPr>
          <p:cNvPr id="3" name="TextBox 2">
            <a:extLst>
              <a:ext uri="{FF2B5EF4-FFF2-40B4-BE49-F238E27FC236}">
                <a16:creationId xmlns:a16="http://schemas.microsoft.com/office/drawing/2014/main" id="{AEE2CFB0-87EB-1219-ECD3-DD5B56009CC5}"/>
              </a:ext>
            </a:extLst>
          </p:cNvPr>
          <p:cNvSpPr txBox="1"/>
          <p:nvPr/>
        </p:nvSpPr>
        <p:spPr>
          <a:xfrm>
            <a:off x="4775570" y="1629682"/>
            <a:ext cx="6047014" cy="4351338"/>
          </a:xfrm>
          <a:prstGeom prst="rect">
            <a:avLst/>
          </a:prstGeom>
        </p:spPr>
        <p:txBody>
          <a:bodyPr vert="horz" lIns="91440" tIns="45720" rIns="91440" bIns="45720" rtlCol="0">
            <a:normAutofit/>
          </a:bodyPr>
          <a:lstStyle/>
          <a:p>
            <a:pPr>
              <a:lnSpc>
                <a:spcPct val="90000"/>
              </a:lnSpc>
              <a:spcBef>
                <a:spcPts val="1000"/>
              </a:spcBef>
              <a:spcAft>
                <a:spcPts val="800"/>
              </a:spcAft>
            </a:pPr>
            <a:r>
              <a:rPr lang="en-US" b="1" dirty="0">
                <a:solidFill>
                  <a:srgbClr val="002060"/>
                </a:solidFill>
                <a:effectLst/>
                <a:latin typeface="Montserrat Alternates" panose="00000500000000000000" pitchFamily="2" charset="0"/>
              </a:rPr>
              <a:t>Source Investigation</a:t>
            </a:r>
            <a:endParaRPr lang="en-US" dirty="0">
              <a:solidFill>
                <a:srgbClr val="002060"/>
              </a:solidFill>
              <a:effectLst/>
              <a:latin typeface="Montserrat Alternates" panose="00000500000000000000" pitchFamily="2" charset="0"/>
            </a:endParaRPr>
          </a:p>
          <a:p>
            <a:pPr>
              <a:lnSpc>
                <a:spcPct val="90000"/>
              </a:lnSpc>
              <a:spcBef>
                <a:spcPts val="1000"/>
              </a:spcBef>
              <a:spcAft>
                <a:spcPts val="800"/>
              </a:spcAft>
            </a:pPr>
            <a:r>
              <a:rPr lang="en-US" b="1" dirty="0">
                <a:solidFill>
                  <a:srgbClr val="002060"/>
                </a:solidFill>
                <a:effectLst/>
                <a:latin typeface="Montserrat Alternates" panose="00000500000000000000" pitchFamily="2" charset="0"/>
              </a:rPr>
              <a:t>Source B: Blackshirt </a:t>
            </a:r>
            <a:r>
              <a:rPr lang="en-US" dirty="0">
                <a:solidFill>
                  <a:srgbClr val="002060"/>
                </a:solidFill>
                <a:effectLst/>
                <a:latin typeface="Montserrat Alternates" panose="00000500000000000000" pitchFamily="2" charset="0"/>
              </a:rPr>
              <a:t>(October 17</a:t>
            </a:r>
            <a:r>
              <a:rPr lang="en-US" baseline="30000" dirty="0">
                <a:solidFill>
                  <a:srgbClr val="002060"/>
                </a:solidFill>
                <a:effectLst/>
                <a:latin typeface="Montserrat Alternates" panose="00000500000000000000" pitchFamily="2" charset="0"/>
              </a:rPr>
              <a:t>th</a:t>
            </a:r>
            <a:r>
              <a:rPr lang="en-US" dirty="0">
                <a:solidFill>
                  <a:srgbClr val="002060"/>
                </a:solidFill>
                <a:effectLst/>
                <a:latin typeface="Montserrat Alternates" panose="00000500000000000000" pitchFamily="2" charset="0"/>
              </a:rPr>
              <a:t>, 1936)</a:t>
            </a:r>
          </a:p>
          <a:p>
            <a:pPr>
              <a:lnSpc>
                <a:spcPct val="90000"/>
              </a:lnSpc>
              <a:spcBef>
                <a:spcPts val="1000"/>
              </a:spcBef>
              <a:spcAft>
                <a:spcPts val="800"/>
              </a:spcAft>
            </a:pPr>
            <a:r>
              <a:rPr lang="en-US" u="sng" dirty="0">
                <a:solidFill>
                  <a:srgbClr val="002060"/>
                </a:solidFill>
                <a:effectLst/>
                <a:latin typeface="Montserrat Alternates" panose="00000500000000000000" pitchFamily="2" charset="0"/>
              </a:rPr>
              <a:t>Task 2</a:t>
            </a:r>
            <a:endParaRPr lang="en-US" dirty="0">
              <a:solidFill>
                <a:srgbClr val="002060"/>
              </a:solidFill>
              <a:effectLst/>
              <a:latin typeface="Montserrat Alternates" panose="00000500000000000000" pitchFamily="2" charset="0"/>
            </a:endParaRPr>
          </a:p>
          <a:p>
            <a:pPr>
              <a:lnSpc>
                <a:spcPct val="90000"/>
              </a:lnSpc>
              <a:spcBef>
                <a:spcPts val="1000"/>
              </a:spcBef>
              <a:spcAft>
                <a:spcPts val="800"/>
              </a:spcAft>
            </a:pPr>
            <a:r>
              <a:rPr lang="en-US" dirty="0">
                <a:solidFill>
                  <a:srgbClr val="002060"/>
                </a:solidFill>
                <a:latin typeface="Montserrat Alternates" panose="00000500000000000000" pitchFamily="2" charset="0"/>
              </a:rPr>
              <a:t>Look carefully at Source B, which describes a BUF march in East London on Wednesday October 14</a:t>
            </a:r>
            <a:r>
              <a:rPr lang="en-US" baseline="30000" dirty="0">
                <a:solidFill>
                  <a:srgbClr val="002060"/>
                </a:solidFill>
                <a:latin typeface="Montserrat Alternates" panose="00000500000000000000" pitchFamily="2" charset="0"/>
              </a:rPr>
              <a:t>th</a:t>
            </a:r>
            <a:r>
              <a:rPr lang="en-US" dirty="0">
                <a:solidFill>
                  <a:srgbClr val="002060"/>
                </a:solidFill>
                <a:latin typeface="Montserrat Alternates" panose="00000500000000000000" pitchFamily="2" charset="0"/>
              </a:rPr>
              <a:t>, 1936. Use the source to a</a:t>
            </a:r>
            <a:r>
              <a:rPr lang="en-US" dirty="0">
                <a:solidFill>
                  <a:srgbClr val="002060"/>
                </a:solidFill>
                <a:effectLst/>
                <a:latin typeface="Montserrat Alternates" panose="00000500000000000000" pitchFamily="2" charset="0"/>
              </a:rPr>
              <a:t>nswer the questions on your worksheet.</a:t>
            </a:r>
          </a:p>
          <a:p>
            <a:pPr marL="342900" lvl="0" indent="-342900">
              <a:lnSpc>
                <a:spcPct val="90000"/>
              </a:lnSpc>
              <a:spcBef>
                <a:spcPts val="1000"/>
              </a:spcBef>
              <a:spcAft>
                <a:spcPts val="800"/>
              </a:spcAft>
              <a:buFont typeface="+mj-lt"/>
              <a:buAutoNum type="arabicPeriod"/>
              <a:tabLst>
                <a:tab pos="457200" algn="l"/>
              </a:tabLst>
            </a:pPr>
            <a:r>
              <a:rPr lang="en-US" dirty="0">
                <a:solidFill>
                  <a:srgbClr val="002060"/>
                </a:solidFill>
                <a:effectLst/>
                <a:latin typeface="Montserrat Alternates" panose="00000500000000000000" pitchFamily="2" charset="0"/>
              </a:rPr>
              <a:t>Does this sound like a defeated movement?</a:t>
            </a:r>
          </a:p>
          <a:p>
            <a:pPr marL="342900" lvl="0" indent="-342900">
              <a:lnSpc>
                <a:spcPct val="90000"/>
              </a:lnSpc>
              <a:spcBef>
                <a:spcPts val="1000"/>
              </a:spcBef>
              <a:spcAft>
                <a:spcPts val="800"/>
              </a:spcAft>
              <a:buFont typeface="+mj-lt"/>
              <a:buAutoNum type="arabicPeriod"/>
              <a:tabLst>
                <a:tab pos="457200" algn="l"/>
              </a:tabLst>
            </a:pPr>
            <a:r>
              <a:rPr lang="en-US" dirty="0">
                <a:solidFill>
                  <a:srgbClr val="002060"/>
                </a:solidFill>
                <a:effectLst/>
                <a:latin typeface="Montserrat Alternates" panose="00000500000000000000" pitchFamily="2" charset="0"/>
              </a:rPr>
              <a:t>Why might the BUF present events this way?</a:t>
            </a:r>
          </a:p>
          <a:p>
            <a:pPr marL="342900" lvl="0" indent="-342900">
              <a:lnSpc>
                <a:spcPct val="90000"/>
              </a:lnSpc>
              <a:spcBef>
                <a:spcPts val="1000"/>
              </a:spcBef>
              <a:spcAft>
                <a:spcPts val="800"/>
              </a:spcAft>
              <a:buFont typeface="+mj-lt"/>
              <a:buAutoNum type="arabicPeriod"/>
              <a:tabLst>
                <a:tab pos="457200" algn="l"/>
              </a:tabLst>
            </a:pPr>
            <a:r>
              <a:rPr lang="en-US" dirty="0">
                <a:solidFill>
                  <a:srgbClr val="002060"/>
                </a:solidFill>
                <a:effectLst/>
                <a:latin typeface="Montserrat Alternates" panose="00000500000000000000" pitchFamily="2" charset="0"/>
              </a:rPr>
              <a:t>What audience is being targeted?</a:t>
            </a:r>
          </a:p>
        </p:txBody>
      </p:sp>
    </p:spTree>
    <p:extLst>
      <p:ext uri="{BB962C8B-B14F-4D97-AF65-F5344CB8AC3E}">
        <p14:creationId xmlns:p14="http://schemas.microsoft.com/office/powerpoint/2010/main" val="23575843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3A7749-18C9-D29E-92E6-FA4153466F38}"/>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B24A5F62-2C3D-D2FA-2EDA-4DA150966F93}"/>
              </a:ext>
            </a:extLst>
          </p:cNvPr>
          <p:cNvSpPr txBox="1"/>
          <p:nvPr/>
        </p:nvSpPr>
        <p:spPr>
          <a:xfrm>
            <a:off x="865415" y="492900"/>
            <a:ext cx="8727622" cy="5166030"/>
          </a:xfrm>
          <a:prstGeom prst="rect">
            <a:avLst/>
          </a:prstGeom>
          <a:noFill/>
        </p:spPr>
        <p:txBody>
          <a:bodyPr wrap="square">
            <a:spAutoFit/>
          </a:bodyPr>
          <a:lstStyle/>
          <a:p>
            <a:pPr>
              <a:lnSpc>
                <a:spcPct val="115000"/>
              </a:lnSpc>
              <a:spcAft>
                <a:spcPts val="800"/>
              </a:spcAft>
              <a:buNone/>
            </a:pPr>
            <a:r>
              <a:rPr lang="en-GB" sz="3200" b="1" kern="100" dirty="0">
                <a:solidFill>
                  <a:srgbClr val="002060"/>
                </a:solidFill>
                <a:effectLst/>
                <a:latin typeface="Montserrat Alternates" panose="00000500000000000000" pitchFamily="2" charset="0"/>
                <a:ea typeface="Aptos" panose="020B0004020202020204" pitchFamily="34" charset="0"/>
                <a:cs typeface="Times New Roman" panose="02020603050405020304" pitchFamily="18" charset="0"/>
              </a:rPr>
              <a:t>ANTISEMITISM AFTER CABLE STREET</a:t>
            </a:r>
            <a:endParaRPr lang="en-GB" sz="3200" kern="100" dirty="0">
              <a:solidFill>
                <a:srgbClr val="002060"/>
              </a:solidFill>
              <a:effectLst/>
              <a:latin typeface="Montserrat Alternates" panose="00000500000000000000" pitchFamily="2" charset="0"/>
              <a:ea typeface="Aptos" panose="020B0004020202020204" pitchFamily="34" charset="0"/>
              <a:cs typeface="Times New Roman" panose="02020603050405020304" pitchFamily="18" charset="0"/>
            </a:endParaRPr>
          </a:p>
          <a:p>
            <a:pPr>
              <a:lnSpc>
                <a:spcPct val="115000"/>
              </a:lnSpc>
              <a:spcAft>
                <a:spcPts val="800"/>
              </a:spcAft>
              <a:buNone/>
            </a:pPr>
            <a:endParaRPr lang="en-GB" b="1" kern="100" dirty="0">
              <a:solidFill>
                <a:srgbClr val="002060"/>
              </a:solidFill>
              <a:effectLst/>
              <a:latin typeface="Montserrat Alternates" panose="00000500000000000000" pitchFamily="2" charset="0"/>
              <a:ea typeface="Aptos" panose="020B0004020202020204" pitchFamily="34" charset="0"/>
              <a:cs typeface="Times New Roman" panose="02020603050405020304" pitchFamily="18" charset="0"/>
            </a:endParaRPr>
          </a:p>
          <a:p>
            <a:pPr>
              <a:lnSpc>
                <a:spcPct val="115000"/>
              </a:lnSpc>
              <a:spcAft>
                <a:spcPts val="800"/>
              </a:spcAft>
              <a:buNone/>
            </a:pPr>
            <a:r>
              <a:rPr lang="en-GB" b="1" kern="100" dirty="0">
                <a:solidFill>
                  <a:srgbClr val="002060"/>
                </a:solidFill>
                <a:effectLst/>
                <a:latin typeface="Montserrat Alternates" panose="00000500000000000000" pitchFamily="2" charset="0"/>
                <a:ea typeface="Aptos" panose="020B0004020202020204" pitchFamily="34" charset="0"/>
                <a:cs typeface="Times New Roman" panose="02020603050405020304" pitchFamily="18" charset="0"/>
              </a:rPr>
              <a:t>The Pogrom of Mile End</a:t>
            </a:r>
            <a:endParaRPr lang="en-GB" kern="100" dirty="0">
              <a:solidFill>
                <a:srgbClr val="002060"/>
              </a:solidFill>
              <a:effectLst/>
              <a:latin typeface="Montserrat Alternates" panose="00000500000000000000" pitchFamily="2" charset="0"/>
              <a:ea typeface="Aptos" panose="020B0004020202020204" pitchFamily="34" charset="0"/>
              <a:cs typeface="Times New Roman" panose="02020603050405020304" pitchFamily="18" charset="0"/>
            </a:endParaRPr>
          </a:p>
          <a:p>
            <a:pPr>
              <a:lnSpc>
                <a:spcPct val="115000"/>
              </a:lnSpc>
              <a:spcAft>
                <a:spcPts val="800"/>
              </a:spcAft>
              <a:buNone/>
            </a:pPr>
            <a:r>
              <a:rPr lang="en-GB" kern="100" dirty="0">
                <a:solidFill>
                  <a:srgbClr val="002060"/>
                </a:solidFill>
                <a:effectLst/>
                <a:latin typeface="Montserrat Alternates" panose="00000500000000000000" pitchFamily="2" charset="0"/>
                <a:ea typeface="Aptos" panose="020B0004020202020204" pitchFamily="34" charset="0"/>
                <a:cs typeface="Times New Roman" panose="02020603050405020304" pitchFamily="18" charset="0"/>
              </a:rPr>
              <a:t>One week after Cable Street, violent anti-Jewish attacks occurred in parts of East London. Jewish businesses and homes were targeted.</a:t>
            </a:r>
          </a:p>
          <a:p>
            <a:pPr>
              <a:lnSpc>
                <a:spcPct val="115000"/>
              </a:lnSpc>
              <a:spcAft>
                <a:spcPts val="800"/>
              </a:spcAft>
              <a:buNone/>
            </a:pPr>
            <a:r>
              <a:rPr lang="en-GB" b="1" kern="100" dirty="0">
                <a:solidFill>
                  <a:srgbClr val="002060"/>
                </a:solidFill>
                <a:latin typeface="Montserrat Alternates" panose="00000500000000000000" pitchFamily="2" charset="0"/>
                <a:ea typeface="Aptos" panose="020B0004020202020204" pitchFamily="34" charset="0"/>
                <a:cs typeface="Times New Roman" panose="02020603050405020304" pitchFamily="18" charset="0"/>
              </a:rPr>
              <a:t>Sources C-F</a:t>
            </a:r>
            <a:endParaRPr lang="en-GB" kern="100" dirty="0">
              <a:solidFill>
                <a:srgbClr val="002060"/>
              </a:solidFill>
              <a:latin typeface="Montserrat Alternates" panose="00000500000000000000" pitchFamily="2" charset="0"/>
              <a:ea typeface="Aptos" panose="020B0004020202020204" pitchFamily="34" charset="0"/>
              <a:cs typeface="Times New Roman" panose="02020603050405020304" pitchFamily="18" charset="0"/>
            </a:endParaRPr>
          </a:p>
          <a:p>
            <a:pPr marL="342900" lvl="0" indent="-342900">
              <a:lnSpc>
                <a:spcPct val="115000"/>
              </a:lnSpc>
              <a:spcAft>
                <a:spcPts val="800"/>
              </a:spcAft>
              <a:buSzPct val="100000"/>
              <a:buFont typeface="+mj-lt"/>
              <a:buAutoNum type="arabicPeriod"/>
              <a:tabLst>
                <a:tab pos="457200" algn="l"/>
              </a:tabLst>
            </a:pPr>
            <a:r>
              <a:rPr lang="en-GB" kern="100" dirty="0">
                <a:solidFill>
                  <a:srgbClr val="002060"/>
                </a:solidFill>
                <a:latin typeface="Montserrat Alternates" panose="00000500000000000000" pitchFamily="2" charset="0"/>
                <a:ea typeface="Aptos" panose="020B0004020202020204" pitchFamily="34" charset="0"/>
                <a:cs typeface="Times New Roman" panose="02020603050405020304" pitchFamily="18" charset="0"/>
              </a:rPr>
              <a:t>What sorts of things happened?</a:t>
            </a:r>
          </a:p>
          <a:p>
            <a:pPr marL="342900" lvl="0" indent="-342900">
              <a:lnSpc>
                <a:spcPct val="115000"/>
              </a:lnSpc>
              <a:spcAft>
                <a:spcPts val="800"/>
              </a:spcAft>
              <a:buSzPct val="100000"/>
              <a:buFont typeface="+mj-lt"/>
              <a:buAutoNum type="arabicPeriod"/>
              <a:tabLst>
                <a:tab pos="457200" algn="l"/>
              </a:tabLst>
            </a:pPr>
            <a:r>
              <a:rPr lang="en-GB" kern="100" dirty="0">
                <a:solidFill>
                  <a:srgbClr val="002060"/>
                </a:solidFill>
                <a:latin typeface="Montserrat Alternates" panose="00000500000000000000" pitchFamily="2" charset="0"/>
                <a:ea typeface="Aptos" panose="020B0004020202020204" pitchFamily="34" charset="0"/>
                <a:cs typeface="Times New Roman" panose="02020603050405020304" pitchFamily="18" charset="0"/>
              </a:rPr>
              <a:t>Who was affected? How?</a:t>
            </a:r>
          </a:p>
          <a:p>
            <a:pPr marL="342900" lvl="0" indent="-342900">
              <a:lnSpc>
                <a:spcPct val="115000"/>
              </a:lnSpc>
              <a:spcAft>
                <a:spcPts val="800"/>
              </a:spcAft>
              <a:buSzPct val="100000"/>
              <a:buFont typeface="+mj-lt"/>
              <a:buAutoNum type="arabicPeriod"/>
              <a:tabLst>
                <a:tab pos="457200" algn="l"/>
              </a:tabLst>
            </a:pPr>
            <a:r>
              <a:rPr lang="en-GB" kern="100" dirty="0">
                <a:solidFill>
                  <a:srgbClr val="002060"/>
                </a:solidFill>
                <a:latin typeface="Montserrat Alternates" panose="00000500000000000000" pitchFamily="2" charset="0"/>
                <a:ea typeface="Aptos" panose="020B0004020202020204" pitchFamily="34" charset="0"/>
                <a:cs typeface="Times New Roman" panose="02020603050405020304" pitchFamily="18" charset="0"/>
              </a:rPr>
              <a:t>What does this suggest about the consequences of Cable Street?</a:t>
            </a:r>
          </a:p>
          <a:p>
            <a:pPr>
              <a:lnSpc>
                <a:spcPct val="115000"/>
              </a:lnSpc>
              <a:spcAft>
                <a:spcPts val="800"/>
              </a:spcAft>
              <a:buNone/>
            </a:pPr>
            <a:endParaRPr lang="en-GB" b="1" kern="100" dirty="0">
              <a:solidFill>
                <a:srgbClr val="002060"/>
              </a:solidFill>
              <a:effectLst/>
              <a:latin typeface="Montserrat Alternates" panose="00000500000000000000" pitchFamily="2" charset="0"/>
              <a:ea typeface="Aptos" panose="020B0004020202020204" pitchFamily="34" charset="0"/>
              <a:cs typeface="Times New Roman" panose="02020603050405020304" pitchFamily="18" charset="0"/>
            </a:endParaRPr>
          </a:p>
          <a:p>
            <a:pPr>
              <a:lnSpc>
                <a:spcPct val="115000"/>
              </a:lnSpc>
              <a:spcAft>
                <a:spcPts val="800"/>
              </a:spcAft>
              <a:buNone/>
            </a:pPr>
            <a:r>
              <a:rPr lang="en-GB" b="1" kern="100" dirty="0">
                <a:solidFill>
                  <a:srgbClr val="002060"/>
                </a:solidFill>
                <a:effectLst/>
                <a:latin typeface="Montserrat Alternates" panose="00000500000000000000" pitchFamily="2" charset="0"/>
                <a:ea typeface="Aptos" panose="020B0004020202020204" pitchFamily="34" charset="0"/>
                <a:cs typeface="Times New Roman" panose="02020603050405020304" pitchFamily="18" charset="0"/>
              </a:rPr>
              <a:t>Discussion</a:t>
            </a:r>
            <a:endParaRPr lang="en-GB" kern="100" dirty="0">
              <a:solidFill>
                <a:srgbClr val="002060"/>
              </a:solidFill>
              <a:effectLst/>
              <a:latin typeface="Montserrat Alternates" panose="00000500000000000000" pitchFamily="2" charset="0"/>
              <a:ea typeface="Aptos" panose="020B0004020202020204" pitchFamily="34" charset="0"/>
              <a:cs typeface="Times New Roman" panose="02020603050405020304" pitchFamily="18" charset="0"/>
            </a:endParaRPr>
          </a:p>
          <a:p>
            <a:pPr>
              <a:lnSpc>
                <a:spcPct val="115000"/>
              </a:lnSpc>
              <a:spcAft>
                <a:spcPts val="800"/>
              </a:spcAft>
              <a:buNone/>
            </a:pPr>
            <a:r>
              <a:rPr lang="en-GB" kern="100" dirty="0">
                <a:solidFill>
                  <a:srgbClr val="002060"/>
                </a:solidFill>
                <a:effectLst/>
                <a:latin typeface="Montserrat Alternates" panose="00000500000000000000" pitchFamily="2" charset="0"/>
                <a:ea typeface="Aptos" panose="020B0004020202020204" pitchFamily="34" charset="0"/>
                <a:cs typeface="Times New Roman" panose="02020603050405020304" pitchFamily="18" charset="0"/>
              </a:rPr>
              <a:t>Why might tensions actually increase after a major confrontation?</a:t>
            </a:r>
          </a:p>
        </p:txBody>
      </p:sp>
    </p:spTree>
    <p:extLst>
      <p:ext uri="{BB962C8B-B14F-4D97-AF65-F5344CB8AC3E}">
        <p14:creationId xmlns:p14="http://schemas.microsoft.com/office/powerpoint/2010/main" val="3026834629"/>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LAB Ppt Template" id="{B1014D2B-510F-429C-88F0-C95B9E87CC41}" vid="{C052BF8C-D5EA-4ED4-A09B-5931243412FC}"/>
    </a:ext>
  </a:extLst>
</a:theme>
</file>

<file path=docProps/app.xml><?xml version="1.0" encoding="utf-8"?>
<Properties xmlns="http://schemas.openxmlformats.org/officeDocument/2006/extended-properties" xmlns:vt="http://schemas.openxmlformats.org/officeDocument/2006/docPropsVTypes">
  <TotalTime>1639</TotalTime>
  <Words>574</Words>
  <Application>Microsoft Office PowerPoint</Application>
  <PresentationFormat>Widescreen</PresentationFormat>
  <Paragraphs>104</Paragraphs>
  <Slides>13</Slides>
  <Notes>0</Notes>
  <HiddenSlides>0</HiddenSlides>
  <MMClips>2</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Aptos</vt:lpstr>
      <vt:lpstr>Aptos Display</vt:lpstr>
      <vt:lpstr>Arial</vt:lpstr>
      <vt:lpstr>Montserrat Alternates</vt:lpstr>
      <vt:lpstr>Symbol</vt:lpstr>
      <vt:lpstr>1_Office Theme</vt:lpstr>
      <vt:lpstr>The Battle of Cable Street: Antisemitism &amp; Extremism in the UK</vt:lpstr>
      <vt:lpstr>PowerPoint Presentation</vt:lpstr>
      <vt:lpstr>The Aftermath of the Battle:  Fascism (Un)Defeated? </vt:lpstr>
      <vt:lpstr>PowerPoint Presentation</vt:lpstr>
      <vt:lpstr>The Aftermath of the Battle:  Fascism (Un)Defeated? </vt:lpstr>
      <vt:lpstr>PowerPoint Presentation</vt:lpstr>
      <vt:lpstr>PowerPoint Presentation</vt:lpstr>
      <vt:lpstr>THE BUF AFTER CABLE STREET </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Tom Jackson</dc:creator>
  <cp:lastModifiedBy>Joe Hayman</cp:lastModifiedBy>
  <cp:revision>2</cp:revision>
  <dcterms:created xsi:type="dcterms:W3CDTF">2026-08-14T13:03:56Z</dcterms:created>
  <dcterms:modified xsi:type="dcterms:W3CDTF">2026-09-02T22:48:40Z</dcterms:modified>
</cp:coreProperties>
</file>