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366" r:id="rId3"/>
    <p:sldId id="372" r:id="rId4"/>
    <p:sldId id="274" r:id="rId5"/>
    <p:sldId id="276" r:id="rId6"/>
    <p:sldId id="275" r:id="rId7"/>
    <p:sldId id="259" r:id="rId8"/>
    <p:sldId id="261" r:id="rId9"/>
    <p:sldId id="283" r:id="rId10"/>
    <p:sldId id="284" r:id="rId11"/>
    <p:sldId id="277" r:id="rId12"/>
    <p:sldId id="278" r:id="rId13"/>
    <p:sldId id="280" r:id="rId14"/>
    <p:sldId id="369" r:id="rId15"/>
    <p:sldId id="285" r:id="rId16"/>
    <p:sldId id="281" r:id="rId17"/>
    <p:sldId id="279" r:id="rId18"/>
    <p:sldId id="262" r:id="rId19"/>
    <p:sldId id="368" r:id="rId20"/>
    <p:sldId id="367" r:id="rId21"/>
    <p:sldId id="370" r:id="rId22"/>
    <p:sldId id="3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4B1D01-91A7-1342-7C23-D2DF1A393FE6}" name="Joe Hayman" initials="JH" userId="S::joe.hayman@het.org.uk::d353c0b3-5a92-4e91-a384-059fe9f80605" providerId="AD"/>
  <p188:author id="{59DDC04C-3C0C-538E-C78D-D268437D681A}" name="ben fuller" initials="bf" userId="c66f40765669168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59" d="100"/>
          <a:sy n="59" d="100"/>
        </p:scale>
        <p:origin x="8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4F715-C3AE-499F-9E62-259960AB8957}"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20853-E9BB-4224-BAB6-7C25FF9565EF}" type="slidenum">
              <a:rPr lang="en-GB" smtClean="0"/>
              <a:t>‹#›</a:t>
            </a:fld>
            <a:endParaRPr lang="en-GB"/>
          </a:p>
        </p:txBody>
      </p:sp>
    </p:spTree>
    <p:extLst>
      <p:ext uri="{BB962C8B-B14F-4D97-AF65-F5344CB8AC3E}">
        <p14:creationId xmlns:p14="http://schemas.microsoft.com/office/powerpoint/2010/main" val="1884433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https://www.trusselltrust.org/news-and-blog/latest-stats/end-year-stats/</a:t>
            </a:r>
          </a:p>
          <a:p>
            <a:endParaRPr lang="en-GB" dirty="0"/>
          </a:p>
        </p:txBody>
      </p:sp>
      <p:sp>
        <p:nvSpPr>
          <p:cNvPr id="4" name="Slide Number Placeholder 3"/>
          <p:cNvSpPr>
            <a:spLocks noGrp="1"/>
          </p:cNvSpPr>
          <p:nvPr>
            <p:ph type="sldNum" sz="quarter" idx="5"/>
          </p:nvPr>
        </p:nvSpPr>
        <p:spPr/>
        <p:txBody>
          <a:bodyPr/>
          <a:lstStyle/>
          <a:p>
            <a:fld id="{5A820853-E9BB-4224-BAB6-7C25FF9565EF}" type="slidenum">
              <a:rPr lang="en-GB" smtClean="0"/>
              <a:t>10</a:t>
            </a:fld>
            <a:endParaRPr lang="en-GB"/>
          </a:p>
        </p:txBody>
      </p:sp>
    </p:spTree>
    <p:extLst>
      <p:ext uri="{BB962C8B-B14F-4D97-AF65-F5344CB8AC3E}">
        <p14:creationId xmlns:p14="http://schemas.microsoft.com/office/powerpoint/2010/main" val="3666110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1F32-CB95-3115-D32A-3046B8F5E3E5}"/>
              </a:ext>
            </a:extLst>
          </p:cNvPr>
          <p:cNvSpPr>
            <a:spLocks noGrp="1"/>
          </p:cNvSpPr>
          <p:nvPr>
            <p:ph type="ctrTitle"/>
          </p:nvPr>
        </p:nvSpPr>
        <p:spPr>
          <a:xfrm>
            <a:off x="1524000" y="1122363"/>
            <a:ext cx="9144000" cy="2387600"/>
          </a:xfrm>
        </p:spPr>
        <p:txBody>
          <a:bodyPr anchor="b"/>
          <a:lstStyle>
            <a:lvl1pPr algn="ctr">
              <a:defRPr sz="6000" baseline="0">
                <a:latin typeface="Montserrat Alternates" panose="00000500000000000000"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BD3EF7F0-7554-984D-E425-FBF27DBFD708}"/>
              </a:ext>
            </a:extLst>
          </p:cNvPr>
          <p:cNvSpPr>
            <a:spLocks noGrp="1"/>
          </p:cNvSpPr>
          <p:nvPr>
            <p:ph type="subTitle" idx="1"/>
          </p:nvPr>
        </p:nvSpPr>
        <p:spPr>
          <a:xfrm>
            <a:off x="1524000" y="3602038"/>
            <a:ext cx="9144000" cy="1655762"/>
          </a:xfrm>
        </p:spPr>
        <p:txBody>
          <a:bodyPr/>
          <a:lstStyle>
            <a:lvl1pPr marL="0" indent="0" algn="ctr">
              <a:buNone/>
              <a:defRPr sz="2400" baseline="0">
                <a:latin typeface="Montserrat Alternate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93190535-E730-A038-B9A9-20F42E006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CD338279-4B79-4B2C-43CE-EED0F9814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68899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3905-DBD9-40CB-CC17-23676AE600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1446D3-EF50-D274-C033-85598FC12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D4837B-410F-82BB-B95F-DAC3B2C217F5}"/>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FAC7714C-74C6-3A99-98DA-B84D14A62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0518BC-5ED4-EB44-AE96-6A5E6C57D0BA}"/>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E95ED54-96BA-8B59-3CD8-1CF64C522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069B7F83-E0C9-3787-BD0B-46A489115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45231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2DE55-E73F-063D-129D-5DE99E5E2E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5A31C-8828-FA3C-976A-84F22F8CA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774C5-FDC5-FFAB-6BA0-3AA118B2FC6A}"/>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CB5A6E82-A739-3801-D635-9A8B9BC59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F25E4-6763-86BD-5308-032E489EAEA8}"/>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A3AE68CB-F4B6-0640-AD4F-799819B10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3FD61D44-ECC2-6097-7D5F-6EEA34016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233755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8441-CAF9-CF10-01E1-6D2ABAA61584}"/>
              </a:ext>
            </a:extLst>
          </p:cNvPr>
          <p:cNvSpPr>
            <a:spLocks noGrp="1"/>
          </p:cNvSpPr>
          <p:nvPr>
            <p:ph type="title"/>
          </p:nvPr>
        </p:nvSpPr>
        <p:spPr/>
        <p:txBody>
          <a:bodyPr/>
          <a:lstStyle>
            <a:lvl1pPr>
              <a:defRPr baseline="0">
                <a:latin typeface="Montserrat Alternates" panose="00000500000000000000"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9111B3E-2F01-85C6-DB33-DC43B40E77C4}"/>
              </a:ext>
            </a:extLst>
          </p:cNvPr>
          <p:cNvSpPr>
            <a:spLocks noGrp="1"/>
          </p:cNvSpPr>
          <p:nvPr>
            <p:ph idx="1"/>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5C87D51C-D797-3F39-AB0E-9459616A5E4B}"/>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DAEF7875-5454-378F-D627-A450BC538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90E6A-FA09-5D4F-6B21-9447C42A4908}"/>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C0CC0CDF-8FBD-A964-C033-6C2EEFC18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DF5CAD91-D7B4-FD2F-987F-34C1AEE5C0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73438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9FAB-9DDC-7D0B-0F20-631FF5748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84CA4E-CE32-8ABE-95E6-B7C6423E5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B23E7A-086E-87DC-9083-F309472CC17A}"/>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D6F8AE37-EE85-1A1C-6173-EB40E3CCE6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B8972-48E5-9E4B-585B-7A1CEB442310}"/>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0B52F170-14BB-EA33-84C0-CA7405CF3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C6CAF2B7-FF67-C3FD-EEE2-FC8B4E0E4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2378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6E786-9190-A232-EC22-52CD80B5C3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79A656-085A-D4AA-7800-063016EB2E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415614-A4BA-FC2F-54EE-77FF66DE5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548556-12F8-D776-105E-84D019883313}"/>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77C7B534-44A2-8969-DF6C-00510F63F2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1A0319-E005-E2FA-AE89-E88A0CED9BDF}"/>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18E99212-0ED0-C8A4-DBC0-255D1C7BD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6B9BAD6-932C-62F1-77B3-F4D758BC09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50405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2B-D353-108C-95DC-C088D2FC53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BA469-FCAB-DBC9-A4D8-A423FCF9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AB51E-2CC8-39EB-6861-3270F89AF0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06BB54-95F6-5A87-E832-C09D9CB7F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8D8AB-756F-81A9-5F86-9E769051D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1CEA0D-63FC-01FB-7540-5716CCBABA67}"/>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8" name="Footer Placeholder 7">
            <a:extLst>
              <a:ext uri="{FF2B5EF4-FFF2-40B4-BE49-F238E27FC236}">
                <a16:creationId xmlns:a16="http://schemas.microsoft.com/office/drawing/2014/main" id="{86D77A10-D62E-55A1-BEDA-AE2E1CD07D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8C462D-F0D0-CEAE-7FE6-741656C45C63}"/>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09FC83BA-D29E-5081-B235-B189F6ECE5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A8D6307-E640-8222-F265-276CFA2234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208013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9C58-E42E-520E-AC24-D751272E24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315C40-7550-1307-698F-FFC08178F1AF}"/>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4" name="Footer Placeholder 3">
            <a:extLst>
              <a:ext uri="{FF2B5EF4-FFF2-40B4-BE49-F238E27FC236}">
                <a16:creationId xmlns:a16="http://schemas.microsoft.com/office/drawing/2014/main" id="{F28D4C92-D5A6-F95B-F4E5-E54FCD7671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4B03C0E-3753-6FE4-36B1-AAA82B8F3B7B}"/>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A2A575D-C7FE-DD88-0D1F-FF8DC35744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8B7F3355-3F1C-4FC6-768E-2BD3E13261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34773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4B8FC-DD56-01D4-6CB1-D03A076DF24F}"/>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3" name="Footer Placeholder 2">
            <a:extLst>
              <a:ext uri="{FF2B5EF4-FFF2-40B4-BE49-F238E27FC236}">
                <a16:creationId xmlns:a16="http://schemas.microsoft.com/office/drawing/2014/main" id="{0A21BED5-0B2A-80E2-227B-A3A6132F28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09ED96-4D49-580A-19B5-042822667007}"/>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C5B2A4B-417D-633C-7752-D7C8981581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9DEA6D5-86E2-4B49-8D22-D02B5C149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00854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76E1-2A30-775A-D32B-D40ABE898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07B757-7455-E7A8-E3BC-737CBD785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7ECB65-A97D-7E0B-C3F0-4E20906A7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7EBE-4DB7-6EBF-207F-C2409B48B959}"/>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94C62182-EF84-DE18-9476-463D79350D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E26C8C-DEDF-E3B1-3C7F-2BCCEBB7C1F4}"/>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D2ACFF4D-4E9C-330B-2A4D-C8B455797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46A1354-EFA1-1EFD-B517-76C79B1D79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F7FDC007-5A60-BD81-0B2E-BBBFF35D3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5013956"/>
            <a:ext cx="12192000" cy="199644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9D05AF36-EEC4-1784-063F-E11392C92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163527"/>
            <a:ext cx="12192000" cy="1987300"/>
          </a:xfrm>
          <a:prstGeom prst="rect">
            <a:avLst/>
          </a:prstGeom>
        </p:spPr>
      </p:pic>
    </p:spTree>
    <p:extLst>
      <p:ext uri="{BB962C8B-B14F-4D97-AF65-F5344CB8AC3E}">
        <p14:creationId xmlns:p14="http://schemas.microsoft.com/office/powerpoint/2010/main" val="272576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F13A-668A-2E0F-EB59-68A4B91EE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BC0DE1-A42F-B509-659B-F02FE073BA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8682582-0A5E-849E-F4A7-3AA1C3DE5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08DB2-2BA7-299F-D9B8-813DB325C0CD}"/>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07AB5A5A-5CBD-4D67-50FC-C0869C571A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E97C9-3690-96AC-ECC6-777A041BB1EC}"/>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E4DED9F-7580-DE58-9BAE-266E4120F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FE562B0C-1525-1161-4A29-19CFDC605E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0653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1ADE0-F7AF-68F8-C4DC-042DD0A32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7C461E-1525-7C92-1C2E-49140E48C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C1B7BB-9E92-A815-C4DD-324C9D246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381C547A-4C6B-4E35-3CA9-AE2E26B7FE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87551C-AD6D-50A2-DD62-D4AAB3EB7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E15799C-D81F-77C5-DD49-B349405C089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8A2E28E9-8514-A0A9-A23B-AD4A0DF44C9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61015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5.png"/><Relationship Id="rId7"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5.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Do9lf0L_qLo?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rectangular object with red border&#10;&#10;Description automatically generated">
            <a:extLst>
              <a:ext uri="{FF2B5EF4-FFF2-40B4-BE49-F238E27FC236}">
                <a16:creationId xmlns:a16="http://schemas.microsoft.com/office/drawing/2014/main" id="{970A6AFF-F7E2-D7A2-FD76-F7DCE37B4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184" y="470553"/>
            <a:ext cx="3345628" cy="5916893"/>
          </a:xfrm>
          <a:prstGeom prst="rect">
            <a:avLst/>
          </a:prstGeom>
        </p:spPr>
      </p:pic>
      <p:sp>
        <p:nvSpPr>
          <p:cNvPr id="8" name="Title 1">
            <a:extLst>
              <a:ext uri="{FF2B5EF4-FFF2-40B4-BE49-F238E27FC236}">
                <a16:creationId xmlns:a16="http://schemas.microsoft.com/office/drawing/2014/main" id="{4F338DF7-02FD-1C08-5904-C8B80A364C89}"/>
              </a:ext>
            </a:extLst>
          </p:cNvPr>
          <p:cNvSpPr txBox="1">
            <a:spLocks/>
          </p:cNvSpPr>
          <p:nvPr/>
        </p:nvSpPr>
        <p:spPr>
          <a:xfrm>
            <a:off x="685015" y="509048"/>
            <a:ext cx="6649039" cy="1661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ontserrat Alternates" panose="00000500000000000000" pitchFamily="2" charset="0"/>
                <a:ea typeface="+mj-ea"/>
                <a:cs typeface="+mj-cs"/>
              </a:defRPr>
            </a:lvl1pPr>
          </a:lstStyle>
          <a:p>
            <a:endParaRPr lang="en-GB" sz="3600" dirty="0">
              <a:solidFill>
                <a:srgbClr val="002060"/>
              </a:solidFill>
              <a:latin typeface="Montserrat Alternates regular" panose="00000500000000000000" pitchFamily="2" charset="0"/>
            </a:endParaRPr>
          </a:p>
        </p:txBody>
      </p:sp>
      <p:sp>
        <p:nvSpPr>
          <p:cNvPr id="5" name="Title 1">
            <a:extLst>
              <a:ext uri="{FF2B5EF4-FFF2-40B4-BE49-F238E27FC236}">
                <a16:creationId xmlns:a16="http://schemas.microsoft.com/office/drawing/2014/main" id="{FABD9F92-9FB3-6444-5511-6967399FA7BB}"/>
              </a:ext>
            </a:extLst>
          </p:cNvPr>
          <p:cNvSpPr txBox="1">
            <a:spLocks/>
          </p:cNvSpPr>
          <p:nvPr/>
        </p:nvSpPr>
        <p:spPr>
          <a:xfrm>
            <a:off x="685015" y="4383737"/>
            <a:ext cx="6179299" cy="1174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ontserrat Alternates" panose="00000500000000000000" pitchFamily="2" charset="0"/>
                <a:ea typeface="+mj-ea"/>
                <a:cs typeface="+mj-cs"/>
              </a:defRPr>
            </a:lvl1pPr>
          </a:lstStyle>
          <a:p>
            <a:r>
              <a:rPr lang="en-GB" sz="3200" kern="0" dirty="0">
                <a:solidFill>
                  <a:srgbClr val="002060"/>
                </a:solidFill>
                <a:latin typeface="Montserrat Alternates regular" panose="00000500000000000000" pitchFamily="2" charset="0"/>
                <a:cs typeface="Arial" panose="020B0604020202020204" pitchFamily="34" charset="0"/>
              </a:rPr>
              <a:t>Lesson Title: </a:t>
            </a:r>
            <a:br>
              <a:rPr lang="en-GB" sz="3200" kern="0" dirty="0">
                <a:solidFill>
                  <a:srgbClr val="002060"/>
                </a:solidFill>
                <a:latin typeface="Montserrat Alternates regular" panose="00000500000000000000" pitchFamily="2" charset="0"/>
                <a:cs typeface="Arial" panose="020B0604020202020204" pitchFamily="34" charset="0"/>
              </a:rPr>
            </a:br>
            <a:r>
              <a:rPr lang="en-GB" sz="3200" kern="0" dirty="0">
                <a:solidFill>
                  <a:srgbClr val="002060"/>
                </a:solidFill>
                <a:latin typeface="Montserrat Alternates regular" panose="00000500000000000000" pitchFamily="2" charset="0"/>
                <a:cs typeface="Arial" panose="020B0604020202020204" pitchFamily="34" charset="0"/>
              </a:rPr>
              <a:t>Reflections, Echoes and responses</a:t>
            </a:r>
            <a:endParaRPr lang="en-GB" sz="3200" i="1" dirty="0">
              <a:solidFill>
                <a:srgbClr val="002060"/>
              </a:solidFill>
              <a:latin typeface="Montserrat Alternates regular" panose="00000500000000000000" pitchFamily="2" charset="0"/>
            </a:endParaRPr>
          </a:p>
        </p:txBody>
      </p:sp>
      <p:pic>
        <p:nvPicPr>
          <p:cNvPr id="7" name="Picture 2">
            <a:extLst>
              <a:ext uri="{FF2B5EF4-FFF2-40B4-BE49-F238E27FC236}">
                <a16:creationId xmlns:a16="http://schemas.microsoft.com/office/drawing/2014/main" id="{50B9A340-D6B4-F577-9A4D-E37E0D9C35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76597" y="661448"/>
            <a:ext cx="2971800" cy="5425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A red and blue text on a black background&#10;&#10;Description automatically generated">
            <a:extLst>
              <a:ext uri="{FF2B5EF4-FFF2-40B4-BE49-F238E27FC236}">
                <a16:creationId xmlns:a16="http://schemas.microsoft.com/office/drawing/2014/main" id="{10A45E24-32C3-947E-03F2-1E40E99C2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141" y="564791"/>
            <a:ext cx="1911045" cy="1634118"/>
          </a:xfrm>
          <a:prstGeom prst="rect">
            <a:avLst/>
          </a:prstGeom>
        </p:spPr>
      </p:pic>
      <p:sp>
        <p:nvSpPr>
          <p:cNvPr id="10" name="Title 1">
            <a:extLst>
              <a:ext uri="{FF2B5EF4-FFF2-40B4-BE49-F238E27FC236}">
                <a16:creationId xmlns:a16="http://schemas.microsoft.com/office/drawing/2014/main" id="{267BEE5D-00A7-08B1-08FD-4C71AD6C17D5}"/>
              </a:ext>
            </a:extLst>
          </p:cNvPr>
          <p:cNvSpPr txBox="1">
            <a:spLocks/>
          </p:cNvSpPr>
          <p:nvPr/>
        </p:nvSpPr>
        <p:spPr>
          <a:xfrm>
            <a:off x="685015" y="2543178"/>
            <a:ext cx="6649039" cy="1661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ontserrat Alternates" panose="00000500000000000000" pitchFamily="2" charset="0"/>
                <a:ea typeface="+mj-ea"/>
                <a:cs typeface="+mj-cs"/>
              </a:defRPr>
            </a:lvl1pPr>
          </a:lstStyle>
          <a:p>
            <a:r>
              <a:rPr lang="en-GB" sz="3600" dirty="0">
                <a:solidFill>
                  <a:srgbClr val="002060"/>
                </a:solidFill>
                <a:latin typeface="Montserrat Alternates regular" panose="00000500000000000000" pitchFamily="2" charset="0"/>
                <a:ea typeface="Cambria" panose="02040503050406030204" pitchFamily="18" charset="0"/>
              </a:rPr>
              <a:t>Enquiry Question: </a:t>
            </a:r>
            <a:br>
              <a:rPr lang="en-GB" sz="3600" b="1" dirty="0">
                <a:solidFill>
                  <a:srgbClr val="002060"/>
                </a:solidFill>
                <a:latin typeface="Montserrat Alternates regular" panose="00000500000000000000" pitchFamily="2" charset="0"/>
                <a:ea typeface="Cambria" panose="02040503050406030204" pitchFamily="18" charset="0"/>
              </a:rPr>
            </a:br>
            <a:r>
              <a:rPr lang="en-GB" sz="3600" b="1" dirty="0">
                <a:solidFill>
                  <a:srgbClr val="002060"/>
                </a:solidFill>
                <a:latin typeface="Montserrat Alternates regular" panose="00000500000000000000" pitchFamily="2" charset="0"/>
                <a:ea typeface="Cambria" panose="02040503050406030204" pitchFamily="18" charset="0"/>
              </a:rPr>
              <a:t>How did Churchill shape modern Britain?</a:t>
            </a:r>
            <a:endParaRPr lang="en-GB" sz="3600" dirty="0">
              <a:solidFill>
                <a:srgbClr val="002060"/>
              </a:solidFill>
              <a:latin typeface="Montserrat Alternates regular" panose="00000500000000000000" pitchFamily="2" charset="0"/>
            </a:endParaRPr>
          </a:p>
        </p:txBody>
      </p:sp>
    </p:spTree>
    <p:extLst>
      <p:ext uri="{BB962C8B-B14F-4D97-AF65-F5344CB8AC3E}">
        <p14:creationId xmlns:p14="http://schemas.microsoft.com/office/powerpoint/2010/main" val="216558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rectangular object with red and black stripes&#10;&#10;Description automatically generated">
            <a:extLst>
              <a:ext uri="{FF2B5EF4-FFF2-40B4-BE49-F238E27FC236}">
                <a16:creationId xmlns:a16="http://schemas.microsoft.com/office/drawing/2014/main" id="{21D3D05B-E744-B23E-44E0-1457A0DDE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 y="407511"/>
            <a:ext cx="4536275" cy="4365657"/>
          </a:xfrm>
          <a:prstGeom prst="rect">
            <a:avLst/>
          </a:prstGeom>
        </p:spPr>
      </p:pic>
      <p:pic>
        <p:nvPicPr>
          <p:cNvPr id="4" name="Picture 3" descr="A blue rectangular object with red and black stripes&#10;&#10;Description automatically generated">
            <a:extLst>
              <a:ext uri="{FF2B5EF4-FFF2-40B4-BE49-F238E27FC236}">
                <a16:creationId xmlns:a16="http://schemas.microsoft.com/office/drawing/2014/main" id="{2EB21F82-37D0-6836-4B54-26120DB53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780" y="1288931"/>
            <a:ext cx="5914885" cy="3292213"/>
          </a:xfrm>
          <a:prstGeom prst="rect">
            <a:avLst/>
          </a:prstGeom>
        </p:spPr>
      </p:pic>
      <p:pic>
        <p:nvPicPr>
          <p:cNvPr id="5" name="Picture 4" descr="A group of people holding signs&#10;&#10;Description automatically generated">
            <a:extLst>
              <a:ext uri="{FF2B5EF4-FFF2-40B4-BE49-F238E27FC236}">
                <a16:creationId xmlns:a16="http://schemas.microsoft.com/office/drawing/2014/main" id="{8B1C22DE-3CC2-9453-45C5-DAFB3713C7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28044" y="1387898"/>
            <a:ext cx="5310663" cy="2987248"/>
          </a:xfrm>
          <a:prstGeom prst="rect">
            <a:avLst/>
          </a:prstGeom>
        </p:spPr>
      </p:pic>
      <p:sp>
        <p:nvSpPr>
          <p:cNvPr id="6" name="TextBox 5">
            <a:extLst>
              <a:ext uri="{FF2B5EF4-FFF2-40B4-BE49-F238E27FC236}">
                <a16:creationId xmlns:a16="http://schemas.microsoft.com/office/drawing/2014/main" id="{CD0B6D3E-EA36-3EAF-85C1-F688622AE689}"/>
              </a:ext>
            </a:extLst>
          </p:cNvPr>
          <p:cNvSpPr txBox="1"/>
          <p:nvPr/>
        </p:nvSpPr>
        <p:spPr>
          <a:xfrm>
            <a:off x="621792" y="4998715"/>
            <a:ext cx="10853873" cy="1323439"/>
          </a:xfrm>
          <a:prstGeom prst="rect">
            <a:avLst/>
          </a:prstGeom>
          <a:noFill/>
        </p:spPr>
        <p:txBody>
          <a:bodyPr wrap="square" rtlCol="0">
            <a:spAutoFit/>
          </a:bodyPr>
          <a:lstStyle/>
          <a:p>
            <a:r>
              <a:rPr lang="en-GB" sz="1600" dirty="0">
                <a:solidFill>
                  <a:srgbClr val="002060"/>
                </a:solidFill>
                <a:latin typeface="Montserrat Alternates" panose="00000500000000000000" pitchFamily="2" charset="0"/>
              </a:rPr>
              <a:t>People in Britain have faced difficult economic times over the past decade. </a:t>
            </a:r>
            <a:r>
              <a:rPr lang="en-GB" sz="1600" dirty="0">
                <a:solidFill>
                  <a:srgbClr val="002060"/>
                </a:solidFill>
                <a:effectLst/>
                <a:latin typeface="Montserrat Alternates" panose="00000500000000000000" pitchFamily="2" charset="0"/>
                <a:ea typeface="Times New Roman" panose="02020603050405020304" pitchFamily="18" charset="0"/>
                <a:cs typeface="Aptos" panose="020B0004020202020204" pitchFamily="34" charset="0"/>
              </a:rPr>
              <a:t>Limits on spending on public services and welfare have led to some people's needs not being met. The cost of energy and basics like food have escalated, leading to the increased need for and use of food banks by the general population. </a:t>
            </a:r>
            <a:r>
              <a:rPr lang="en-GB" sz="1600" dirty="0">
                <a:solidFill>
                  <a:srgbClr val="002060"/>
                </a:solidFill>
                <a:latin typeface="Montserrat Alternates" panose="00000500000000000000" pitchFamily="2" charset="0"/>
              </a:rPr>
              <a:t> Some people have used marches and social media campaigns to demand the government changes policies to support working people more. </a:t>
            </a:r>
          </a:p>
        </p:txBody>
      </p:sp>
      <p:pic>
        <p:nvPicPr>
          <p:cNvPr id="2" name="Picture 1" descr="A red and blue text on a black background&#10;&#10;Description automatically generated">
            <a:extLst>
              <a:ext uri="{FF2B5EF4-FFF2-40B4-BE49-F238E27FC236}">
                <a16:creationId xmlns:a16="http://schemas.microsoft.com/office/drawing/2014/main" id="{DC9ADD2C-7BF0-A135-41FF-A115C2C59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7" name="Picture 6">
            <a:extLst>
              <a:ext uri="{FF2B5EF4-FFF2-40B4-BE49-F238E27FC236}">
                <a16:creationId xmlns:a16="http://schemas.microsoft.com/office/drawing/2014/main" id="{0452DA92-0716-63E5-D054-CF636794EEF0}"/>
              </a:ext>
            </a:extLst>
          </p:cNvPr>
          <p:cNvPicPr>
            <a:picLocks noChangeAspect="1"/>
          </p:cNvPicPr>
          <p:nvPr/>
        </p:nvPicPr>
        <p:blipFill rotWithShape="1">
          <a:blip r:embed="rId7"/>
          <a:srcRect l="3185" r="2918"/>
          <a:stretch/>
        </p:blipFill>
        <p:spPr>
          <a:xfrm>
            <a:off x="915549" y="535846"/>
            <a:ext cx="4104507" cy="4021545"/>
          </a:xfrm>
          <a:prstGeom prst="rect">
            <a:avLst/>
          </a:prstGeom>
        </p:spPr>
      </p:pic>
    </p:spTree>
    <p:extLst>
      <p:ext uri="{BB962C8B-B14F-4D97-AF65-F5344CB8AC3E}">
        <p14:creationId xmlns:p14="http://schemas.microsoft.com/office/powerpoint/2010/main" val="2495874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rectangular object with red and black stripes&#10;&#10;Description automatically generated">
            <a:extLst>
              <a:ext uri="{FF2B5EF4-FFF2-40B4-BE49-F238E27FC236}">
                <a16:creationId xmlns:a16="http://schemas.microsoft.com/office/drawing/2014/main" id="{9FB40C06-E7A2-76A5-E050-8836AE7F2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150" y="507874"/>
            <a:ext cx="5613317" cy="4210843"/>
          </a:xfrm>
          <a:prstGeom prst="rect">
            <a:avLst/>
          </a:prstGeom>
        </p:spPr>
      </p:pic>
      <p:pic>
        <p:nvPicPr>
          <p:cNvPr id="4" name="Picture 3" descr="A blue rectangular object with red and black stripes&#10;&#10;Description automatically generated">
            <a:extLst>
              <a:ext uri="{FF2B5EF4-FFF2-40B4-BE49-F238E27FC236}">
                <a16:creationId xmlns:a16="http://schemas.microsoft.com/office/drawing/2014/main" id="{45FF9B6A-0E76-CB66-A65C-54ED26066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40" y="703326"/>
            <a:ext cx="4170939" cy="5431346"/>
          </a:xfrm>
          <a:prstGeom prst="rect">
            <a:avLst/>
          </a:prstGeom>
        </p:spPr>
      </p:pic>
      <p:pic>
        <p:nvPicPr>
          <p:cNvPr id="5" name="Content Placeholder 4" descr="A statue of a person holding signs&#10;&#10;Description automatically generated">
            <a:extLst>
              <a:ext uri="{FF2B5EF4-FFF2-40B4-BE49-F238E27FC236}">
                <a16:creationId xmlns:a16="http://schemas.microsoft.com/office/drawing/2014/main" id="{DF400D78-0327-85DF-7116-8C435429B1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1112" y="872952"/>
            <a:ext cx="3761396" cy="5013237"/>
          </a:xfrm>
        </p:spPr>
      </p:pic>
      <p:pic>
        <p:nvPicPr>
          <p:cNvPr id="7" name="Picture 6" descr="A group of people holding flags and signs&#10;&#10;Description automatically generated">
            <a:extLst>
              <a:ext uri="{FF2B5EF4-FFF2-40B4-BE49-F238E27FC236}">
                <a16:creationId xmlns:a16="http://schemas.microsoft.com/office/drawing/2014/main" id="{66A005D9-A872-CE37-BB97-36A7FC667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795" y="678471"/>
            <a:ext cx="5065503" cy="3796489"/>
          </a:xfrm>
          <a:prstGeom prst="rect">
            <a:avLst/>
          </a:prstGeom>
        </p:spPr>
      </p:pic>
      <p:sp>
        <p:nvSpPr>
          <p:cNvPr id="8" name="TextBox 7">
            <a:extLst>
              <a:ext uri="{FF2B5EF4-FFF2-40B4-BE49-F238E27FC236}">
                <a16:creationId xmlns:a16="http://schemas.microsoft.com/office/drawing/2014/main" id="{4888732E-AA8D-E57B-BFF9-AFC07BD4498F}"/>
              </a:ext>
            </a:extLst>
          </p:cNvPr>
          <p:cNvSpPr txBox="1"/>
          <p:nvPr/>
        </p:nvSpPr>
        <p:spPr>
          <a:xfrm>
            <a:off x="5104302" y="4889314"/>
            <a:ext cx="6156251" cy="1754326"/>
          </a:xfrm>
          <a:prstGeom prst="rect">
            <a:avLst/>
          </a:prstGeom>
          <a:noFill/>
        </p:spPr>
        <p:txBody>
          <a:bodyPr wrap="square" rtlCol="0">
            <a:spAutoFit/>
          </a:bodyPr>
          <a:lstStyle/>
          <a:p>
            <a:r>
              <a:rPr lang="en-GB" sz="1800" dirty="0">
                <a:solidFill>
                  <a:srgbClr val="002060"/>
                </a:solidFill>
                <a:effectLst/>
                <a:latin typeface="Montserrat Alternates" panose="00000500000000000000" pitchFamily="2" charset="0"/>
                <a:ea typeface="Times New Roman" panose="02020603050405020304" pitchFamily="18" charset="0"/>
                <a:cs typeface="Aptos" panose="020B0004020202020204" pitchFamily="34" charset="0"/>
              </a:rPr>
              <a:t>Whilst British soldiers are not actively involved in military conflicts in the way they were in Churchill's era, wars continue around the world. Who Britain supports in wars, through selling weapons or through military and diplomatic support, continues to be debated.</a:t>
            </a:r>
            <a:endParaRPr lang="en-GB" sz="1600" dirty="0">
              <a:solidFill>
                <a:srgbClr val="002060"/>
              </a:solidFill>
              <a:latin typeface="Montserrat Alternates" panose="00000500000000000000" pitchFamily="2" charset="0"/>
            </a:endParaRPr>
          </a:p>
        </p:txBody>
      </p:sp>
      <p:pic>
        <p:nvPicPr>
          <p:cNvPr id="2" name="Picture 1" descr="A red and blue text on a black background&#10;&#10;Description automatically generated">
            <a:extLst>
              <a:ext uri="{FF2B5EF4-FFF2-40B4-BE49-F238E27FC236}">
                <a16:creationId xmlns:a16="http://schemas.microsoft.com/office/drawing/2014/main" id="{604116C4-23D5-2F35-102A-6EF9BFD0B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154079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ectangular object with red and black stripes&#10;&#10;Description automatically generated">
            <a:extLst>
              <a:ext uri="{FF2B5EF4-FFF2-40B4-BE49-F238E27FC236}">
                <a16:creationId xmlns:a16="http://schemas.microsoft.com/office/drawing/2014/main" id="{61A409A8-7167-9FD0-73B7-BF9246BE2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72" y="389002"/>
            <a:ext cx="5264888" cy="6059563"/>
          </a:xfrm>
          <a:prstGeom prst="rect">
            <a:avLst/>
          </a:prstGeom>
        </p:spPr>
      </p:pic>
      <p:pic>
        <p:nvPicPr>
          <p:cNvPr id="5" name="Content Placeholder 4" descr="A newspaper with a newspaper in it&#10;&#10;Description automatically generated">
            <a:extLst>
              <a:ext uri="{FF2B5EF4-FFF2-40B4-BE49-F238E27FC236}">
                <a16:creationId xmlns:a16="http://schemas.microsoft.com/office/drawing/2014/main" id="{ACF988D0-E5F8-4253-8656-476E0725D5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575" b="3754"/>
          <a:stretch/>
        </p:blipFill>
        <p:spPr>
          <a:xfrm>
            <a:off x="955247" y="525437"/>
            <a:ext cx="4742888" cy="5670646"/>
          </a:xfrm>
        </p:spPr>
      </p:pic>
      <p:sp>
        <p:nvSpPr>
          <p:cNvPr id="6" name="TextBox 5">
            <a:extLst>
              <a:ext uri="{FF2B5EF4-FFF2-40B4-BE49-F238E27FC236}">
                <a16:creationId xmlns:a16="http://schemas.microsoft.com/office/drawing/2014/main" id="{F8306913-8854-1860-B18D-E9F662666BB8}"/>
              </a:ext>
            </a:extLst>
          </p:cNvPr>
          <p:cNvSpPr txBox="1"/>
          <p:nvPr/>
        </p:nvSpPr>
        <p:spPr>
          <a:xfrm>
            <a:off x="6273421" y="2434538"/>
            <a:ext cx="5264888" cy="2862322"/>
          </a:xfrm>
          <a:prstGeom prst="rect">
            <a:avLst/>
          </a:prstGeom>
          <a:noFill/>
        </p:spPr>
        <p:txBody>
          <a:bodyPr wrap="square" rtlCol="0">
            <a:spAutoFit/>
          </a:bodyPr>
          <a:lstStyle/>
          <a:p>
            <a:r>
              <a:rPr lang="en-GB" dirty="0">
                <a:solidFill>
                  <a:srgbClr val="002060"/>
                </a:solidFill>
                <a:latin typeface="Montserrat Alternates" panose="00000500000000000000" pitchFamily="2" charset="0"/>
              </a:rPr>
              <a:t>In 2016 a referendum was held to decide if Britain should remain a part of the European Union. The public voted to leave the European Union by 51.9% to 48.1%.</a:t>
            </a:r>
          </a:p>
          <a:p>
            <a:endParaRPr lang="en-GB" dirty="0">
              <a:solidFill>
                <a:srgbClr val="002060"/>
              </a:solidFill>
              <a:latin typeface="Montserrat Alternates" panose="00000500000000000000" pitchFamily="2" charset="0"/>
            </a:endParaRPr>
          </a:p>
          <a:p>
            <a:r>
              <a:rPr lang="en-GB" dirty="0">
                <a:solidFill>
                  <a:srgbClr val="002060"/>
                </a:solidFill>
                <a:latin typeface="Montserrat Alternates" panose="00000500000000000000" pitchFamily="2" charset="0"/>
              </a:rPr>
              <a:t>This has changed Britain’s relationship with European countries significantly and </a:t>
            </a:r>
            <a:r>
              <a:rPr lang="en-GB" dirty="0">
                <a:solidFill>
                  <a:srgbClr val="002060"/>
                </a:solidFill>
                <a:effectLst/>
                <a:latin typeface="Montserrat Alternates" panose="00000500000000000000" pitchFamily="2" charset="0"/>
              </a:rPr>
              <a:t>even now continues to divide the country, with Britain's future relationship with Europe still the subject of debate</a:t>
            </a:r>
            <a:endParaRPr lang="en-GB" dirty="0">
              <a:solidFill>
                <a:srgbClr val="002060"/>
              </a:solidFill>
              <a:latin typeface="Montserrat Alternates" panose="00000500000000000000" pitchFamily="2" charset="0"/>
            </a:endParaRPr>
          </a:p>
          <a:p>
            <a:endParaRPr lang="en-GB" dirty="0">
              <a:solidFill>
                <a:srgbClr val="002060"/>
              </a:solidFill>
              <a:latin typeface="Montserrat Alternates" panose="00000500000000000000" pitchFamily="2" charset="0"/>
            </a:endParaRPr>
          </a:p>
        </p:txBody>
      </p:sp>
      <p:pic>
        <p:nvPicPr>
          <p:cNvPr id="2" name="Picture 1" descr="A red and blue text on a black background&#10;&#10;Description automatically generated">
            <a:extLst>
              <a:ext uri="{FF2B5EF4-FFF2-40B4-BE49-F238E27FC236}">
                <a16:creationId xmlns:a16="http://schemas.microsoft.com/office/drawing/2014/main" id="{FE110066-AF9E-5BC9-CC19-74BADFC4D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420121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rectangular object with red and black stripes&#10;&#10;Description automatically generated">
            <a:extLst>
              <a:ext uri="{FF2B5EF4-FFF2-40B4-BE49-F238E27FC236}">
                <a16:creationId xmlns:a16="http://schemas.microsoft.com/office/drawing/2014/main" id="{6B2061CB-6DE3-23FA-D12B-6D0AF2BDD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4047" y="1302991"/>
            <a:ext cx="1949575" cy="2572517"/>
          </a:xfrm>
          <a:prstGeom prst="rect">
            <a:avLst/>
          </a:prstGeom>
        </p:spPr>
      </p:pic>
      <p:pic>
        <p:nvPicPr>
          <p:cNvPr id="6" name="Picture 5" descr="A blue rectangular object with red and black stripes&#10;&#10;Description automatically generated">
            <a:extLst>
              <a:ext uri="{FF2B5EF4-FFF2-40B4-BE49-F238E27FC236}">
                <a16:creationId xmlns:a16="http://schemas.microsoft.com/office/drawing/2014/main" id="{37984F9F-1D54-71CA-8895-5BDEE6188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977" y="458849"/>
            <a:ext cx="5288727" cy="3265987"/>
          </a:xfrm>
          <a:prstGeom prst="rect">
            <a:avLst/>
          </a:prstGeom>
        </p:spPr>
      </p:pic>
      <p:pic>
        <p:nvPicPr>
          <p:cNvPr id="4" name="Picture 3" descr="A blue rectangular object with red and black stripes&#10;&#10;Description automatically generated">
            <a:extLst>
              <a:ext uri="{FF2B5EF4-FFF2-40B4-BE49-F238E27FC236}">
                <a16:creationId xmlns:a16="http://schemas.microsoft.com/office/drawing/2014/main" id="{F0327531-13F5-4006-A9A5-B484C6D05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71" y="1029084"/>
            <a:ext cx="2818263" cy="2893100"/>
          </a:xfrm>
          <a:prstGeom prst="rect">
            <a:avLst/>
          </a:prstGeom>
        </p:spPr>
      </p:pic>
      <p:pic>
        <p:nvPicPr>
          <p:cNvPr id="5" name="Picture 4" descr="A group of people protesting&#10;&#10;Description automatically generated">
            <a:extLst>
              <a:ext uri="{FF2B5EF4-FFF2-40B4-BE49-F238E27FC236}">
                <a16:creationId xmlns:a16="http://schemas.microsoft.com/office/drawing/2014/main" id="{92EB0A8D-2061-4BAC-435E-6871EF935F92}"/>
              </a:ext>
            </a:extLst>
          </p:cNvPr>
          <p:cNvPicPr>
            <a:picLocks noChangeAspect="1"/>
          </p:cNvPicPr>
          <p:nvPr/>
        </p:nvPicPr>
        <p:blipFill rotWithShape="1">
          <a:blip r:embed="rId3">
            <a:extLst>
              <a:ext uri="{28A0092B-C50C-407E-A947-70E740481C1C}">
                <a14:useLocalDpi xmlns:a14="http://schemas.microsoft.com/office/drawing/2010/main" val="0"/>
              </a:ext>
            </a:extLst>
          </a:blip>
          <a:srcRect t="3659" b="4713"/>
          <a:stretch/>
        </p:blipFill>
        <p:spPr>
          <a:xfrm>
            <a:off x="4030100" y="628252"/>
            <a:ext cx="4751359" cy="2900592"/>
          </a:xfrm>
          <a:prstGeom prst="rect">
            <a:avLst/>
          </a:prstGeom>
        </p:spPr>
      </p:pic>
      <p:pic>
        <p:nvPicPr>
          <p:cNvPr id="7" name="Picture 6" descr="A group of people standing around a fountain with signs&#10;&#10;Description automatically generated">
            <a:extLst>
              <a:ext uri="{FF2B5EF4-FFF2-40B4-BE49-F238E27FC236}">
                <a16:creationId xmlns:a16="http://schemas.microsoft.com/office/drawing/2014/main" id="{B8164967-BD5A-6DF7-54B9-44BB89A5E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685" y="1453665"/>
            <a:ext cx="1703378" cy="2271171"/>
          </a:xfrm>
          <a:prstGeom prst="rect">
            <a:avLst/>
          </a:prstGeom>
        </p:spPr>
      </p:pic>
      <p:pic>
        <p:nvPicPr>
          <p:cNvPr id="9" name="Picture 8" descr="A screenshot of a news article&#10;&#10;Description automatically generated">
            <a:extLst>
              <a:ext uri="{FF2B5EF4-FFF2-40B4-BE49-F238E27FC236}">
                <a16:creationId xmlns:a16="http://schemas.microsoft.com/office/drawing/2014/main" id="{F778ECF5-EBA6-8A1D-CD2B-F34A8A6A3CDE}"/>
              </a:ext>
            </a:extLst>
          </p:cNvPr>
          <p:cNvPicPr>
            <a:picLocks noChangeAspect="1"/>
          </p:cNvPicPr>
          <p:nvPr/>
        </p:nvPicPr>
        <p:blipFill rotWithShape="1">
          <a:blip r:embed="rId5">
            <a:extLst>
              <a:ext uri="{28A0092B-C50C-407E-A947-70E740481C1C}">
                <a14:useLocalDpi xmlns:a14="http://schemas.microsoft.com/office/drawing/2010/main" val="0"/>
              </a:ext>
            </a:extLst>
          </a:blip>
          <a:srcRect l="28236" t="5474" b="6405"/>
          <a:stretch/>
        </p:blipFill>
        <p:spPr>
          <a:xfrm>
            <a:off x="818378" y="1160036"/>
            <a:ext cx="2475656" cy="2627235"/>
          </a:xfrm>
          <a:prstGeom prst="rect">
            <a:avLst/>
          </a:prstGeom>
        </p:spPr>
      </p:pic>
      <p:sp>
        <p:nvSpPr>
          <p:cNvPr id="10" name="TextBox 9">
            <a:extLst>
              <a:ext uri="{FF2B5EF4-FFF2-40B4-BE49-F238E27FC236}">
                <a16:creationId xmlns:a16="http://schemas.microsoft.com/office/drawing/2014/main" id="{57B7D03E-75C4-8C22-01F4-69041615F031}"/>
              </a:ext>
            </a:extLst>
          </p:cNvPr>
          <p:cNvSpPr txBox="1"/>
          <p:nvPr/>
        </p:nvSpPr>
        <p:spPr>
          <a:xfrm>
            <a:off x="374521" y="3964900"/>
            <a:ext cx="11552140" cy="2893100"/>
          </a:xfrm>
          <a:prstGeom prst="rect">
            <a:avLst/>
          </a:prstGeom>
          <a:noFill/>
        </p:spPr>
        <p:txBody>
          <a:bodyPr wrap="square" rtlCol="0">
            <a:spAutoFit/>
          </a:bodyPr>
          <a:lstStyle/>
          <a:p>
            <a:r>
              <a:rPr lang="en-GB" sz="1600" dirty="0">
                <a:solidFill>
                  <a:srgbClr val="002060"/>
                </a:solidFill>
                <a:latin typeface="Montserrat Alternates" panose="00000500000000000000" pitchFamily="2" charset="0"/>
              </a:rPr>
              <a:t>The campaign for racial justice has grown over recent years. Following the murder, by white Police, of African American, George Floyd in Minnesota, USA in 2020 </a:t>
            </a:r>
            <a:r>
              <a:rPr lang="en-GB" sz="1600" dirty="0">
                <a:solidFill>
                  <a:srgbClr val="002060"/>
                </a:solidFill>
                <a:effectLst/>
                <a:latin typeface="Montserrat Alternates" panose="00000500000000000000" pitchFamily="2" charset="0"/>
              </a:rPr>
              <a:t>protests were held around the UK with a focus on </a:t>
            </a:r>
            <a:r>
              <a:rPr lang="en-GB" sz="1600" dirty="0">
                <a:solidFill>
                  <a:srgbClr val="002060"/>
                </a:solidFill>
                <a:latin typeface="Montserrat Alternates" panose="00000500000000000000" pitchFamily="2" charset="0"/>
              </a:rPr>
              <a:t>the country’s history of slave trading and treatment of black people in the UK today.</a:t>
            </a:r>
          </a:p>
          <a:p>
            <a:r>
              <a:rPr lang="en-GB" sz="1600" dirty="0">
                <a:solidFill>
                  <a:srgbClr val="002060"/>
                </a:solidFill>
                <a:latin typeface="Montserrat Alternates" panose="00000500000000000000" pitchFamily="2" charset="0"/>
              </a:rPr>
              <a:t>In Bristol, a statue of Edward Colston was torn down and thrown into the river. Colston was an English merchant and MP who made a fortune through transporting and selling some 80,000 African men women and children to America during the 1600s. As he spent much of his money on public buildings, schools and charitable causes he was recognised with a statue in the city centre. However, protesters argue that this statue doesn’t mention how he gained his wealth, and that to celebrate a slave trader no longer fits with British values. T</a:t>
            </a:r>
            <a:r>
              <a:rPr lang="en-GB" sz="1600" dirty="0">
                <a:solidFill>
                  <a:srgbClr val="002060"/>
                </a:solidFill>
                <a:effectLst/>
                <a:latin typeface="Montserrat Alternates" panose="00000500000000000000" pitchFamily="2" charset="0"/>
              </a:rPr>
              <a:t>he protestors who rolled the statue into the river were cleared by a court of causing criminal damage.</a:t>
            </a:r>
          </a:p>
          <a:p>
            <a:endParaRPr lang="en-GB" dirty="0">
              <a:solidFill>
                <a:srgbClr val="002060"/>
              </a:solidFill>
            </a:endParaRPr>
          </a:p>
        </p:txBody>
      </p:sp>
      <p:pic>
        <p:nvPicPr>
          <p:cNvPr id="2" name="Picture 1" descr="A red and blue text on a black background&#10;&#10;Description automatically generated">
            <a:extLst>
              <a:ext uri="{FF2B5EF4-FFF2-40B4-BE49-F238E27FC236}">
                <a16:creationId xmlns:a16="http://schemas.microsoft.com/office/drawing/2014/main" id="{9C9CBD15-4026-D391-4719-A255092E7A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384034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rectangular object with red and black stripes&#10;&#10;Description automatically generated">
            <a:extLst>
              <a:ext uri="{FF2B5EF4-FFF2-40B4-BE49-F238E27FC236}">
                <a16:creationId xmlns:a16="http://schemas.microsoft.com/office/drawing/2014/main" id="{D8751E19-1354-83AC-065A-6ED1E29D7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73" y="3567539"/>
            <a:ext cx="3742591" cy="2649317"/>
          </a:xfrm>
          <a:prstGeom prst="rect">
            <a:avLst/>
          </a:prstGeom>
        </p:spPr>
      </p:pic>
      <p:pic>
        <p:nvPicPr>
          <p:cNvPr id="16" name="Picture 15" descr="A blue rectangular object with red and black stripes&#10;&#10;Description automatically generated">
            <a:extLst>
              <a:ext uri="{FF2B5EF4-FFF2-40B4-BE49-F238E27FC236}">
                <a16:creationId xmlns:a16="http://schemas.microsoft.com/office/drawing/2014/main" id="{DF7F9E59-D1E0-7236-9E9C-B48C4EE69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158" y="3332973"/>
            <a:ext cx="3167116" cy="2649317"/>
          </a:xfrm>
          <a:prstGeom prst="rect">
            <a:avLst/>
          </a:prstGeom>
        </p:spPr>
      </p:pic>
      <p:pic>
        <p:nvPicPr>
          <p:cNvPr id="12" name="Picture 11" descr="A blue rectangular object with red and black stripes&#10;&#10;Description automatically generated">
            <a:extLst>
              <a:ext uri="{FF2B5EF4-FFF2-40B4-BE49-F238E27FC236}">
                <a16:creationId xmlns:a16="http://schemas.microsoft.com/office/drawing/2014/main" id="{67AF2BB2-9CBA-780E-CF40-091193148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989" y="544199"/>
            <a:ext cx="3840415" cy="2373228"/>
          </a:xfrm>
          <a:prstGeom prst="rect">
            <a:avLst/>
          </a:prstGeom>
        </p:spPr>
      </p:pic>
      <p:pic>
        <p:nvPicPr>
          <p:cNvPr id="11" name="Picture 10" descr="A blue rectangular object with red and black stripes&#10;&#10;Description automatically generated">
            <a:extLst>
              <a:ext uri="{FF2B5EF4-FFF2-40B4-BE49-F238E27FC236}">
                <a16:creationId xmlns:a16="http://schemas.microsoft.com/office/drawing/2014/main" id="{2CA0AD62-0F0B-D662-71F9-216755C1A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61" y="919313"/>
            <a:ext cx="3333882" cy="2413660"/>
          </a:xfrm>
          <a:prstGeom prst="rect">
            <a:avLst/>
          </a:prstGeom>
        </p:spPr>
      </p:pic>
      <p:pic>
        <p:nvPicPr>
          <p:cNvPr id="10" name="Picture 9" descr="A blue rectangular object with red and black stripes&#10;&#10;Description automatically generated">
            <a:extLst>
              <a:ext uri="{FF2B5EF4-FFF2-40B4-BE49-F238E27FC236}">
                <a16:creationId xmlns:a16="http://schemas.microsoft.com/office/drawing/2014/main" id="{7731EB0A-32AA-2BEE-9B8E-7A394243D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884" y="4516749"/>
            <a:ext cx="3713424" cy="1905771"/>
          </a:xfrm>
          <a:prstGeom prst="rect">
            <a:avLst/>
          </a:prstGeom>
        </p:spPr>
      </p:pic>
      <p:sp>
        <p:nvSpPr>
          <p:cNvPr id="5" name="TextBox 4">
            <a:extLst>
              <a:ext uri="{FF2B5EF4-FFF2-40B4-BE49-F238E27FC236}">
                <a16:creationId xmlns:a16="http://schemas.microsoft.com/office/drawing/2014/main" id="{5D8CCC2E-3026-B7BF-BD58-BE90DBFC0B32}"/>
              </a:ext>
            </a:extLst>
          </p:cNvPr>
          <p:cNvSpPr txBox="1"/>
          <p:nvPr/>
        </p:nvSpPr>
        <p:spPr>
          <a:xfrm>
            <a:off x="7896884" y="1172253"/>
            <a:ext cx="3592836" cy="3293209"/>
          </a:xfrm>
          <a:prstGeom prst="rect">
            <a:avLst/>
          </a:prstGeom>
          <a:noFill/>
        </p:spPr>
        <p:txBody>
          <a:bodyPr wrap="square">
            <a:spAutoFit/>
          </a:bodyPr>
          <a:lstStyle/>
          <a:p>
            <a:r>
              <a:rPr lang="en-GB" sz="1600" dirty="0">
                <a:solidFill>
                  <a:srgbClr val="002060"/>
                </a:solidFill>
                <a:effectLst/>
                <a:latin typeface="Montserrat Alternates" panose="00000500000000000000" pitchFamily="2" charset="0"/>
                <a:ea typeface="Times New Roman" panose="02020603050405020304" pitchFamily="18" charset="0"/>
                <a:cs typeface="Aptos" panose="020B0004020202020204" pitchFamily="34" charset="0"/>
              </a:rPr>
              <a:t>Britain has seen significant devolution (</a:t>
            </a:r>
            <a:r>
              <a:rPr lang="en-GB" sz="1600" dirty="0">
                <a:solidFill>
                  <a:srgbClr val="002060"/>
                </a:solidFill>
                <a:latin typeface="Montserrat Alternates" panose="00000500000000000000" pitchFamily="2" charset="0"/>
              </a:rPr>
              <a:t>the transfer of power and authority from a central government to regional or local governments, allowing them greater self-governance.)</a:t>
            </a:r>
            <a:r>
              <a:rPr lang="en-GB" sz="1600" dirty="0">
                <a:solidFill>
                  <a:srgbClr val="002060"/>
                </a:solidFill>
                <a:effectLst/>
                <a:latin typeface="Montserrat Alternates" panose="00000500000000000000" pitchFamily="2" charset="0"/>
                <a:ea typeface="Times New Roman" panose="02020603050405020304" pitchFamily="18" charset="0"/>
                <a:cs typeface="Aptos" panose="020B0004020202020204" pitchFamily="34" charset="0"/>
              </a:rPr>
              <a:t> over recent decades with the creation of governments in Scotland, Wales and Northern Ireland. Some in those nations seek full independence from Britain while others want to stay part of the United Kingdom</a:t>
            </a:r>
            <a:endParaRPr lang="en-GB" sz="1600" dirty="0">
              <a:solidFill>
                <a:srgbClr val="002060"/>
              </a:solidFill>
              <a:latin typeface="Montserrat Alternates" panose="00000500000000000000" pitchFamily="2" charset="0"/>
            </a:endParaRPr>
          </a:p>
        </p:txBody>
      </p:sp>
      <p:pic>
        <p:nvPicPr>
          <p:cNvPr id="6" name="Picture 5" descr="A red and blue text on a black background&#10;&#10;Description automatically generated">
            <a:extLst>
              <a:ext uri="{FF2B5EF4-FFF2-40B4-BE49-F238E27FC236}">
                <a16:creationId xmlns:a16="http://schemas.microsoft.com/office/drawing/2014/main" id="{49ED9A06-1ACD-4783-28AD-ABC5EAFDA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2054" name="Picture 6">
            <a:extLst>
              <a:ext uri="{FF2B5EF4-FFF2-40B4-BE49-F238E27FC236}">
                <a16:creationId xmlns:a16="http://schemas.microsoft.com/office/drawing/2014/main" id="{4D2D74FA-CB2F-4C85-D900-E252588C3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63" y="1003346"/>
            <a:ext cx="2989118" cy="19907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volution of Power in the United Kingdom - Engelsk 2 - NDLA">
            <a:extLst>
              <a:ext uri="{FF2B5EF4-FFF2-40B4-BE49-F238E27FC236}">
                <a16:creationId xmlns:a16="http://schemas.microsoft.com/office/drawing/2014/main" id="{070ED853-963D-C3FA-4B13-1C2381DE99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79" b="3540"/>
          <a:stretch/>
        </p:blipFill>
        <p:spPr bwMode="auto">
          <a:xfrm>
            <a:off x="4180301" y="680407"/>
            <a:ext cx="3478645" cy="18323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oto: We see a large stone building in an old-fashioned style. It has a central part with stairs leading up to a front building with columns. ">
            <a:extLst>
              <a:ext uri="{FF2B5EF4-FFF2-40B4-BE49-F238E27FC236}">
                <a16:creationId xmlns:a16="http://schemas.microsoft.com/office/drawing/2014/main" id="{4C8CC5CF-CD39-EA66-A021-8370CF1F24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491" b="20134"/>
          <a:stretch/>
        </p:blipFill>
        <p:spPr bwMode="auto">
          <a:xfrm>
            <a:off x="8019671" y="4677464"/>
            <a:ext cx="3343564" cy="1438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E852FC-BAEE-85EA-FD65-48606F35CA5D}"/>
              </a:ext>
            </a:extLst>
          </p:cNvPr>
          <p:cNvSpPr txBox="1"/>
          <p:nvPr/>
        </p:nvSpPr>
        <p:spPr>
          <a:xfrm>
            <a:off x="8019671" y="6118300"/>
            <a:ext cx="3258039" cy="230832"/>
          </a:xfrm>
          <a:prstGeom prst="rect">
            <a:avLst/>
          </a:prstGeom>
          <a:noFill/>
        </p:spPr>
        <p:txBody>
          <a:bodyPr wrap="square" rtlCol="0">
            <a:spAutoFit/>
          </a:bodyPr>
          <a:lstStyle/>
          <a:p>
            <a:r>
              <a:rPr lang="en-GB" sz="900" dirty="0">
                <a:solidFill>
                  <a:schemeClr val="bg1"/>
                </a:solidFill>
                <a:latin typeface="Montserrat Alternates" panose="00000500000000000000" pitchFamily="2" charset="0"/>
              </a:rPr>
              <a:t>The Northern Ireland National Assembly, Belfast</a:t>
            </a:r>
          </a:p>
        </p:txBody>
      </p:sp>
      <p:sp>
        <p:nvSpPr>
          <p:cNvPr id="9" name="TextBox 8">
            <a:extLst>
              <a:ext uri="{FF2B5EF4-FFF2-40B4-BE49-F238E27FC236}">
                <a16:creationId xmlns:a16="http://schemas.microsoft.com/office/drawing/2014/main" id="{E8683AB5-623E-A232-43A4-310D4A8E6606}"/>
              </a:ext>
            </a:extLst>
          </p:cNvPr>
          <p:cNvSpPr txBox="1"/>
          <p:nvPr/>
        </p:nvSpPr>
        <p:spPr>
          <a:xfrm>
            <a:off x="706062" y="3019241"/>
            <a:ext cx="3258039" cy="230832"/>
          </a:xfrm>
          <a:prstGeom prst="rect">
            <a:avLst/>
          </a:prstGeom>
          <a:noFill/>
        </p:spPr>
        <p:txBody>
          <a:bodyPr wrap="square" rtlCol="0">
            <a:spAutoFit/>
          </a:bodyPr>
          <a:lstStyle/>
          <a:p>
            <a:r>
              <a:rPr lang="en-GB" sz="900" dirty="0">
                <a:solidFill>
                  <a:schemeClr val="bg1"/>
                </a:solidFill>
                <a:latin typeface="Montserrat Alternates" panose="00000500000000000000" pitchFamily="2" charset="0"/>
              </a:rPr>
              <a:t>Welsh independence march in Cardiff</a:t>
            </a:r>
          </a:p>
        </p:txBody>
      </p:sp>
      <p:sp>
        <p:nvSpPr>
          <p:cNvPr id="13" name="TextBox 12">
            <a:extLst>
              <a:ext uri="{FF2B5EF4-FFF2-40B4-BE49-F238E27FC236}">
                <a16:creationId xmlns:a16="http://schemas.microsoft.com/office/drawing/2014/main" id="{40389688-CF24-9BF4-0D16-8337E115FE7E}"/>
              </a:ext>
            </a:extLst>
          </p:cNvPr>
          <p:cNvSpPr txBox="1"/>
          <p:nvPr/>
        </p:nvSpPr>
        <p:spPr>
          <a:xfrm>
            <a:off x="4180301" y="2536986"/>
            <a:ext cx="3258039" cy="230832"/>
          </a:xfrm>
          <a:prstGeom prst="rect">
            <a:avLst/>
          </a:prstGeom>
          <a:noFill/>
        </p:spPr>
        <p:txBody>
          <a:bodyPr wrap="square" rtlCol="0">
            <a:spAutoFit/>
          </a:bodyPr>
          <a:lstStyle/>
          <a:p>
            <a:r>
              <a:rPr lang="en-GB" sz="900" dirty="0">
                <a:solidFill>
                  <a:schemeClr val="bg1"/>
                </a:solidFill>
                <a:latin typeface="Montserrat Alternates" panose="00000500000000000000" pitchFamily="2" charset="0"/>
              </a:rPr>
              <a:t>Inside the Scottish National Assembly, Edinburgh</a:t>
            </a:r>
          </a:p>
        </p:txBody>
      </p:sp>
      <p:pic>
        <p:nvPicPr>
          <p:cNvPr id="15" name="Picture 14" descr="A group of people holding flags&#10;&#10;Description automatically generated">
            <a:extLst>
              <a:ext uri="{FF2B5EF4-FFF2-40B4-BE49-F238E27FC236}">
                <a16:creationId xmlns:a16="http://schemas.microsoft.com/office/drawing/2014/main" id="{A7B88284-58E0-CB06-F143-CF0EE1B47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739" y="3428998"/>
            <a:ext cx="2843100" cy="2132325"/>
          </a:xfrm>
          <a:prstGeom prst="rect">
            <a:avLst/>
          </a:prstGeom>
        </p:spPr>
      </p:pic>
      <p:sp>
        <p:nvSpPr>
          <p:cNvPr id="17" name="TextBox 16">
            <a:extLst>
              <a:ext uri="{FF2B5EF4-FFF2-40B4-BE49-F238E27FC236}">
                <a16:creationId xmlns:a16="http://schemas.microsoft.com/office/drawing/2014/main" id="{1065DFA9-EFD3-4B01-204F-5286D64253E9}"/>
              </a:ext>
            </a:extLst>
          </p:cNvPr>
          <p:cNvSpPr txBox="1"/>
          <p:nvPr/>
        </p:nvSpPr>
        <p:spPr>
          <a:xfrm>
            <a:off x="4541738" y="5592696"/>
            <a:ext cx="2843101" cy="230832"/>
          </a:xfrm>
          <a:prstGeom prst="rect">
            <a:avLst/>
          </a:prstGeom>
          <a:noFill/>
        </p:spPr>
        <p:txBody>
          <a:bodyPr wrap="square" rtlCol="0">
            <a:spAutoFit/>
          </a:bodyPr>
          <a:lstStyle/>
          <a:p>
            <a:r>
              <a:rPr lang="en-GB" sz="900" dirty="0">
                <a:solidFill>
                  <a:schemeClr val="bg1"/>
                </a:solidFill>
                <a:latin typeface="Montserrat Alternates" panose="00000500000000000000" pitchFamily="2" charset="0"/>
              </a:rPr>
              <a:t>A rally for Scottish independence, Edinburgh</a:t>
            </a:r>
          </a:p>
        </p:txBody>
      </p:sp>
      <p:pic>
        <p:nvPicPr>
          <p:cNvPr id="2060" name="Picture 12">
            <a:extLst>
              <a:ext uri="{FF2B5EF4-FFF2-40B4-BE49-F238E27FC236}">
                <a16:creationId xmlns:a16="http://schemas.microsoft.com/office/drawing/2014/main" id="{7A210C7D-8048-06D3-9956-E2EFE07F5C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05" b="19411"/>
          <a:stretch/>
        </p:blipFill>
        <p:spPr bwMode="auto">
          <a:xfrm>
            <a:off x="648356" y="3740485"/>
            <a:ext cx="3373450" cy="19907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45895A3-531E-600E-8BC2-4EF8F4F81141}"/>
              </a:ext>
            </a:extLst>
          </p:cNvPr>
          <p:cNvSpPr txBox="1"/>
          <p:nvPr/>
        </p:nvSpPr>
        <p:spPr>
          <a:xfrm>
            <a:off x="646204" y="5790318"/>
            <a:ext cx="3258039" cy="230832"/>
          </a:xfrm>
          <a:prstGeom prst="rect">
            <a:avLst/>
          </a:prstGeom>
          <a:noFill/>
        </p:spPr>
        <p:txBody>
          <a:bodyPr wrap="square" rtlCol="0">
            <a:spAutoFit/>
          </a:bodyPr>
          <a:lstStyle/>
          <a:p>
            <a:r>
              <a:rPr lang="en-GB" sz="900" dirty="0">
                <a:solidFill>
                  <a:schemeClr val="bg1"/>
                </a:solidFill>
                <a:latin typeface="Montserrat Alternates" panose="00000500000000000000" pitchFamily="2" charset="0"/>
              </a:rPr>
              <a:t>The Welsh National Assembly, the Senedd, Cardiff</a:t>
            </a:r>
          </a:p>
        </p:txBody>
      </p:sp>
    </p:spTree>
    <p:extLst>
      <p:ext uri="{BB962C8B-B14F-4D97-AF65-F5344CB8AC3E}">
        <p14:creationId xmlns:p14="http://schemas.microsoft.com/office/powerpoint/2010/main" val="383878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rectangular object with red and black stripes&#10;&#10;Description automatically generated">
            <a:extLst>
              <a:ext uri="{FF2B5EF4-FFF2-40B4-BE49-F238E27FC236}">
                <a16:creationId xmlns:a16="http://schemas.microsoft.com/office/drawing/2014/main" id="{9ED7A257-39F9-0A58-B1C2-7572D93D1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27" y="625465"/>
            <a:ext cx="3560058" cy="3412190"/>
          </a:xfrm>
          <a:prstGeom prst="rect">
            <a:avLst/>
          </a:prstGeom>
        </p:spPr>
      </p:pic>
      <p:pic>
        <p:nvPicPr>
          <p:cNvPr id="5" name="Picture 4" descr="A blue rectangular object with red and black stripes&#10;&#10;Description automatically generated">
            <a:extLst>
              <a:ext uri="{FF2B5EF4-FFF2-40B4-BE49-F238E27FC236}">
                <a16:creationId xmlns:a16="http://schemas.microsoft.com/office/drawing/2014/main" id="{338C595B-2508-CAE1-F76B-928992160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27" y="4165053"/>
            <a:ext cx="3909625" cy="2310347"/>
          </a:xfrm>
          <a:prstGeom prst="rect">
            <a:avLst/>
          </a:prstGeom>
        </p:spPr>
      </p:pic>
      <p:pic>
        <p:nvPicPr>
          <p:cNvPr id="7" name="Picture 6" descr="A group of people holding signs&#10;&#10;Description automatically generated">
            <a:extLst>
              <a:ext uri="{FF2B5EF4-FFF2-40B4-BE49-F238E27FC236}">
                <a16:creationId xmlns:a16="http://schemas.microsoft.com/office/drawing/2014/main" id="{71A9C30D-15C3-9BE0-333C-C93A95C3C473}"/>
              </a:ext>
            </a:extLst>
          </p:cNvPr>
          <p:cNvPicPr>
            <a:picLocks noChangeAspect="1"/>
          </p:cNvPicPr>
          <p:nvPr/>
        </p:nvPicPr>
        <p:blipFill rotWithShape="1">
          <a:blip r:embed="rId3">
            <a:extLst>
              <a:ext uri="{28A0092B-C50C-407E-A947-70E740481C1C}">
                <a14:useLocalDpi xmlns:a14="http://schemas.microsoft.com/office/drawing/2010/main" val="0"/>
              </a:ext>
            </a:extLst>
          </a:blip>
          <a:srcRect t="9253" b="10689"/>
          <a:stretch/>
        </p:blipFill>
        <p:spPr>
          <a:xfrm>
            <a:off x="532964" y="4288951"/>
            <a:ext cx="3518803" cy="1991749"/>
          </a:xfrm>
          <a:prstGeom prst="rect">
            <a:avLst/>
          </a:prstGeom>
        </p:spPr>
      </p:pic>
      <p:pic>
        <p:nvPicPr>
          <p:cNvPr id="9" name="Picture 8" descr="A person holding signs and holding up flags&#10;&#10;Description automatically generated">
            <a:extLst>
              <a:ext uri="{FF2B5EF4-FFF2-40B4-BE49-F238E27FC236}">
                <a16:creationId xmlns:a16="http://schemas.microsoft.com/office/drawing/2014/main" id="{4D8D3FBF-D011-2927-A09D-778C5F387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26" y="743156"/>
            <a:ext cx="3173363" cy="3105037"/>
          </a:xfrm>
          <a:prstGeom prst="rect">
            <a:avLst/>
          </a:prstGeom>
        </p:spPr>
      </p:pic>
      <p:sp>
        <p:nvSpPr>
          <p:cNvPr id="3" name="Content Placeholder 2">
            <a:extLst>
              <a:ext uri="{FF2B5EF4-FFF2-40B4-BE49-F238E27FC236}">
                <a16:creationId xmlns:a16="http://schemas.microsoft.com/office/drawing/2014/main" id="{B506707D-7667-0277-E7F3-B1CF176E0C28}"/>
              </a:ext>
            </a:extLst>
          </p:cNvPr>
          <p:cNvSpPr>
            <a:spLocks noGrp="1"/>
          </p:cNvSpPr>
          <p:nvPr>
            <p:ph idx="1"/>
          </p:nvPr>
        </p:nvSpPr>
        <p:spPr>
          <a:xfrm>
            <a:off x="8229978" y="1572300"/>
            <a:ext cx="3308637" cy="2731126"/>
          </a:xfrm>
        </p:spPr>
        <p:txBody>
          <a:bodyPr>
            <a:noAutofit/>
          </a:bodyPr>
          <a:lstStyle/>
          <a:p>
            <a:pPr marL="0" indent="0">
              <a:buNone/>
            </a:pPr>
            <a:r>
              <a:rPr lang="en-GB" sz="1800" dirty="0">
                <a:solidFill>
                  <a:srgbClr val="002060"/>
                </a:solidFill>
                <a:effectLst/>
                <a:latin typeface="Montserrat Alternates" panose="00000500000000000000" pitchFamily="2" charset="0"/>
                <a:ea typeface="Times New Roman" panose="02020603050405020304" pitchFamily="18" charset="0"/>
                <a:cs typeface="Aptos" panose="020B0004020202020204" pitchFamily="34" charset="0"/>
              </a:rPr>
              <a:t>Workers across the public sector, including doctors, nurses and teachers, have been on strike in recent years, raising concerns about workload and pay not keeping up with the increasing cost of living.</a:t>
            </a:r>
            <a:endParaRPr lang="en-GB" sz="1800" dirty="0">
              <a:solidFill>
                <a:srgbClr val="002060"/>
              </a:solidFill>
              <a:latin typeface="Montserrat Alternates" panose="00000500000000000000" pitchFamily="2" charset="0"/>
            </a:endParaRPr>
          </a:p>
        </p:txBody>
      </p:sp>
      <p:pic>
        <p:nvPicPr>
          <p:cNvPr id="2" name="Picture 1" descr="A red and blue text on a black background&#10;&#10;Description automatically generated">
            <a:extLst>
              <a:ext uri="{FF2B5EF4-FFF2-40B4-BE49-F238E27FC236}">
                <a16:creationId xmlns:a16="http://schemas.microsoft.com/office/drawing/2014/main" id="{4AEF6C08-7E3E-3BF4-B706-85CB952FE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4" name="Picture 3" descr="A blue rectangular object with red and black stripes&#10;&#10;Description automatically generated">
            <a:extLst>
              <a:ext uri="{FF2B5EF4-FFF2-40B4-BE49-F238E27FC236}">
                <a16:creationId xmlns:a16="http://schemas.microsoft.com/office/drawing/2014/main" id="{3219DB0B-BB9E-82CF-0AB0-B8B51632B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494" y="813672"/>
            <a:ext cx="3737012" cy="2962800"/>
          </a:xfrm>
          <a:prstGeom prst="rect">
            <a:avLst/>
          </a:prstGeom>
        </p:spPr>
      </p:pic>
      <p:pic>
        <p:nvPicPr>
          <p:cNvPr id="8" name="Content Placeholder 4" descr="A group of people holding signs&#10;&#10;Description automatically generated">
            <a:extLst>
              <a:ext uri="{FF2B5EF4-FFF2-40B4-BE49-F238E27FC236}">
                <a16:creationId xmlns:a16="http://schemas.microsoft.com/office/drawing/2014/main" id="{9860C05B-BBFF-2241-4C00-CCC9EB0F7D99}"/>
              </a:ext>
            </a:extLst>
          </p:cNvPr>
          <p:cNvPicPr>
            <a:picLocks noChangeAspect="1"/>
          </p:cNvPicPr>
          <p:nvPr/>
        </p:nvPicPr>
        <p:blipFill rotWithShape="1">
          <a:blip r:embed="rId6">
            <a:extLst>
              <a:ext uri="{28A0092B-C50C-407E-A947-70E740481C1C}">
                <a14:useLocalDpi xmlns:a14="http://schemas.microsoft.com/office/drawing/2010/main" val="0"/>
              </a:ext>
            </a:extLst>
          </a:blip>
          <a:srcRect l="27931" t="16753" r="4352"/>
          <a:stretch/>
        </p:blipFill>
        <p:spPr>
          <a:xfrm>
            <a:off x="4362285" y="908010"/>
            <a:ext cx="3377437" cy="2720713"/>
          </a:xfrm>
          <a:prstGeom prst="rect">
            <a:avLst/>
          </a:prstGeom>
        </p:spPr>
      </p:pic>
      <p:pic>
        <p:nvPicPr>
          <p:cNvPr id="10" name="Picture 9" descr="A blue rectangular object with red and black stripes&#10;&#10;Description automatically generated">
            <a:extLst>
              <a:ext uri="{FF2B5EF4-FFF2-40B4-BE49-F238E27FC236}">
                <a16:creationId xmlns:a16="http://schemas.microsoft.com/office/drawing/2014/main" id="{1A50AFA5-3E7B-39F4-23F3-6B79D2066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308" y="4037655"/>
            <a:ext cx="4283840" cy="2437745"/>
          </a:xfrm>
          <a:prstGeom prst="rect">
            <a:avLst/>
          </a:prstGeom>
        </p:spPr>
      </p:pic>
      <p:pic>
        <p:nvPicPr>
          <p:cNvPr id="11" name="Picture 10" descr="A group of people holding signs&#10;&#10;Description automatically generated">
            <a:extLst>
              <a:ext uri="{FF2B5EF4-FFF2-40B4-BE49-F238E27FC236}">
                <a16:creationId xmlns:a16="http://schemas.microsoft.com/office/drawing/2014/main" id="{8CC1BE3C-1E0E-9A65-2A26-A64783D854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6141" y="4148251"/>
            <a:ext cx="3866992" cy="2175182"/>
          </a:xfrm>
          <a:prstGeom prst="rect">
            <a:avLst/>
          </a:prstGeom>
        </p:spPr>
      </p:pic>
    </p:spTree>
    <p:extLst>
      <p:ext uri="{BB962C8B-B14F-4D97-AF65-F5344CB8AC3E}">
        <p14:creationId xmlns:p14="http://schemas.microsoft.com/office/powerpoint/2010/main" val="3538564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ectangular object with red border&#10;&#10;Description automatically generated">
            <a:extLst>
              <a:ext uri="{FF2B5EF4-FFF2-40B4-BE49-F238E27FC236}">
                <a16:creationId xmlns:a16="http://schemas.microsoft.com/office/drawing/2014/main" id="{BA22BA36-E0B2-C941-F41B-7A1D46BFB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99" y="545908"/>
            <a:ext cx="6736908" cy="5738883"/>
          </a:xfrm>
          <a:prstGeom prst="rect">
            <a:avLst/>
          </a:prstGeom>
        </p:spPr>
      </p:pic>
      <p:pic>
        <p:nvPicPr>
          <p:cNvPr id="5" name="Picture 4" descr="A person wearing a purple robe and a white robe with a crown and a white cape&#10;&#10;Description automatically generated">
            <a:extLst>
              <a:ext uri="{FF2B5EF4-FFF2-40B4-BE49-F238E27FC236}">
                <a16:creationId xmlns:a16="http://schemas.microsoft.com/office/drawing/2014/main" id="{06B680DA-A97A-A3CF-0CFA-C6C1910DB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73" y="817926"/>
            <a:ext cx="2662446" cy="2785080"/>
          </a:xfrm>
          <a:prstGeom prst="rect">
            <a:avLst/>
          </a:prstGeom>
        </p:spPr>
      </p:pic>
      <p:pic>
        <p:nvPicPr>
          <p:cNvPr id="7" name="Picture 6" descr="A group of people walking&#10;&#10;Description automatically generated">
            <a:extLst>
              <a:ext uri="{FF2B5EF4-FFF2-40B4-BE49-F238E27FC236}">
                <a16:creationId xmlns:a16="http://schemas.microsoft.com/office/drawing/2014/main" id="{8ECCAFAE-AE52-2552-40AD-8050E85B3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24" y="3703207"/>
            <a:ext cx="3412414" cy="2276080"/>
          </a:xfrm>
          <a:prstGeom prst="rect">
            <a:avLst/>
          </a:prstGeom>
        </p:spPr>
      </p:pic>
      <p:pic>
        <p:nvPicPr>
          <p:cNvPr id="9" name="Picture 8" descr="A group of people protesting&#10;&#10;Description automatically generated">
            <a:extLst>
              <a:ext uri="{FF2B5EF4-FFF2-40B4-BE49-F238E27FC236}">
                <a16:creationId xmlns:a16="http://schemas.microsoft.com/office/drawing/2014/main" id="{B79467D0-BDC8-101F-80DC-1201C1C61616}"/>
              </a:ext>
            </a:extLst>
          </p:cNvPr>
          <p:cNvPicPr>
            <a:picLocks noChangeAspect="1"/>
          </p:cNvPicPr>
          <p:nvPr/>
        </p:nvPicPr>
        <p:blipFill rotWithShape="1">
          <a:blip r:embed="rId5">
            <a:extLst>
              <a:ext uri="{28A0092B-C50C-407E-A947-70E740481C1C}">
                <a14:useLocalDpi xmlns:a14="http://schemas.microsoft.com/office/drawing/2010/main" val="0"/>
              </a:ext>
            </a:extLst>
          </a:blip>
          <a:srcRect l="17921"/>
          <a:stretch/>
        </p:blipFill>
        <p:spPr>
          <a:xfrm>
            <a:off x="4339985" y="3749515"/>
            <a:ext cx="2745952" cy="2229772"/>
          </a:xfrm>
          <a:prstGeom prst="rect">
            <a:avLst/>
          </a:prstGeom>
        </p:spPr>
      </p:pic>
      <p:pic>
        <p:nvPicPr>
          <p:cNvPr id="11" name="Picture 10" descr="A large screen with a person on it&#10;&#10;Description automatically generated">
            <a:extLst>
              <a:ext uri="{FF2B5EF4-FFF2-40B4-BE49-F238E27FC236}">
                <a16:creationId xmlns:a16="http://schemas.microsoft.com/office/drawing/2014/main" id="{18943A11-CB27-216D-1EF5-6186FF5C1C4B}"/>
              </a:ext>
            </a:extLst>
          </p:cNvPr>
          <p:cNvPicPr>
            <a:picLocks noChangeAspect="1"/>
          </p:cNvPicPr>
          <p:nvPr/>
        </p:nvPicPr>
        <p:blipFill rotWithShape="1">
          <a:blip r:embed="rId6">
            <a:extLst>
              <a:ext uri="{28A0092B-C50C-407E-A947-70E740481C1C}">
                <a14:useLocalDpi xmlns:a14="http://schemas.microsoft.com/office/drawing/2010/main" val="0"/>
              </a:ext>
            </a:extLst>
          </a:blip>
          <a:srcRect l="14569" t="21068" r="25233" b="15263"/>
          <a:stretch/>
        </p:blipFill>
        <p:spPr>
          <a:xfrm>
            <a:off x="750624" y="817925"/>
            <a:ext cx="3506982" cy="2785080"/>
          </a:xfrm>
          <a:prstGeom prst="rect">
            <a:avLst/>
          </a:prstGeom>
        </p:spPr>
      </p:pic>
      <p:sp>
        <p:nvSpPr>
          <p:cNvPr id="12" name="TextBox 11">
            <a:extLst>
              <a:ext uri="{FF2B5EF4-FFF2-40B4-BE49-F238E27FC236}">
                <a16:creationId xmlns:a16="http://schemas.microsoft.com/office/drawing/2014/main" id="{A98292A4-527F-0B62-BBB1-B7BDE960DAC6}"/>
              </a:ext>
            </a:extLst>
          </p:cNvPr>
          <p:cNvSpPr txBox="1"/>
          <p:nvPr/>
        </p:nvSpPr>
        <p:spPr>
          <a:xfrm>
            <a:off x="7557974" y="1183101"/>
            <a:ext cx="4173778" cy="4308872"/>
          </a:xfrm>
          <a:prstGeom prst="rect">
            <a:avLst/>
          </a:prstGeom>
          <a:noFill/>
        </p:spPr>
        <p:txBody>
          <a:bodyPr wrap="square" rtlCol="0">
            <a:spAutoFit/>
          </a:bodyPr>
          <a:lstStyle/>
          <a:p>
            <a:r>
              <a:rPr lang="en-GB" sz="1600" dirty="0">
                <a:solidFill>
                  <a:srgbClr val="002060"/>
                </a:solidFill>
                <a:effectLst/>
                <a:latin typeface="Montserrat Alternates" panose="00000500000000000000" pitchFamily="2" charset="0"/>
              </a:rPr>
              <a:t>There are a broad range of views about the Royal </a:t>
            </a:r>
            <a:r>
              <a:rPr lang="en-GB" sz="1600" dirty="0">
                <a:solidFill>
                  <a:srgbClr val="002060"/>
                </a:solidFill>
                <a:latin typeface="Montserrat Alternates" panose="00000500000000000000" pitchFamily="2" charset="0"/>
              </a:rPr>
              <a:t>F</a:t>
            </a:r>
            <a:r>
              <a:rPr lang="en-GB" sz="1600" dirty="0">
                <a:solidFill>
                  <a:srgbClr val="002060"/>
                </a:solidFill>
                <a:effectLst/>
                <a:latin typeface="Montserrat Alternates" panose="00000500000000000000" pitchFamily="2" charset="0"/>
              </a:rPr>
              <a:t>amily, with many around the country and the world feeling a deep love and affection and others believing </a:t>
            </a:r>
            <a:r>
              <a:rPr lang="en-GB" sz="1600" dirty="0">
                <a:solidFill>
                  <a:srgbClr val="002060"/>
                </a:solidFill>
                <a:latin typeface="Montserrat Alternates" panose="00000500000000000000" pitchFamily="2" charset="0"/>
              </a:rPr>
              <a:t>the Monarchy is old fashioned and outdated and should be abolished. </a:t>
            </a:r>
            <a:r>
              <a:rPr lang="en-GB" sz="1600" dirty="0">
                <a:solidFill>
                  <a:srgbClr val="002060"/>
                </a:solidFill>
                <a:effectLst/>
                <a:latin typeface="Montserrat Alternates" panose="00000500000000000000" pitchFamily="2" charset="0"/>
                <a:ea typeface="Times New Roman" panose="02020603050405020304" pitchFamily="18" charset="0"/>
                <a:cs typeface="Aptos" panose="020B0004020202020204" pitchFamily="34" charset="0"/>
              </a:rPr>
              <a:t>In 2022 Queen Elizabeth II, who became monarch when Churchill became Prime Minister, died and her son Charles became King; Two years earlier, Prince Harry had stepped back from official royal duties and left the UK with his wife, Meghan Markle. There are a broad range of views about the royal family, with the majority of Britons supporting its continuation and others believing the Monarchy is old fashioned and outdated and that Britain should have an elected head of state. </a:t>
            </a:r>
            <a:endParaRPr lang="en-GB" sz="1600" dirty="0">
              <a:solidFill>
                <a:srgbClr val="002060"/>
              </a:solidFill>
              <a:effectLst/>
              <a:latin typeface="Montserrat Alternates" panose="00000500000000000000" pitchFamily="2" charset="0"/>
              <a:ea typeface="Aptos" panose="020B0004020202020204" pitchFamily="34" charset="0"/>
              <a:cs typeface="Aptos" panose="020B0004020202020204" pitchFamily="34" charset="0"/>
            </a:endParaRPr>
          </a:p>
          <a:p>
            <a:endParaRPr lang="en-GB" dirty="0">
              <a:solidFill>
                <a:srgbClr val="002060"/>
              </a:solidFill>
              <a:latin typeface="Montserrat Alternates" panose="00000500000000000000" pitchFamily="2" charset="0"/>
            </a:endParaRPr>
          </a:p>
        </p:txBody>
      </p:sp>
      <p:pic>
        <p:nvPicPr>
          <p:cNvPr id="2" name="Picture 1" descr="A red and blue text on a black background&#10;&#10;Description automatically generated">
            <a:extLst>
              <a:ext uri="{FF2B5EF4-FFF2-40B4-BE49-F238E27FC236}">
                <a16:creationId xmlns:a16="http://schemas.microsoft.com/office/drawing/2014/main" id="{5F6A1885-3F78-80C4-E416-040D241D5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22759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ectangular object with red and black stripes&#10;&#10;Description automatically generated">
            <a:extLst>
              <a:ext uri="{FF2B5EF4-FFF2-40B4-BE49-F238E27FC236}">
                <a16:creationId xmlns:a16="http://schemas.microsoft.com/office/drawing/2014/main" id="{9D82A5B2-2385-3170-539A-B8B5B6098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33" y="1371643"/>
            <a:ext cx="3503996" cy="4529667"/>
          </a:xfrm>
          <a:prstGeom prst="rect">
            <a:avLst/>
          </a:prstGeom>
        </p:spPr>
      </p:pic>
      <p:pic>
        <p:nvPicPr>
          <p:cNvPr id="6" name="Picture 5" descr="A blue rectangular object with red and black stripes&#10;&#10;Description automatically generated">
            <a:extLst>
              <a:ext uri="{FF2B5EF4-FFF2-40B4-BE49-F238E27FC236}">
                <a16:creationId xmlns:a16="http://schemas.microsoft.com/office/drawing/2014/main" id="{94687D45-3DAC-CF55-FE1A-D881EFBBA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771" y="1371643"/>
            <a:ext cx="3503996" cy="4529667"/>
          </a:xfrm>
          <a:prstGeom prst="rect">
            <a:avLst/>
          </a:prstGeom>
        </p:spPr>
      </p:pic>
      <p:pic>
        <p:nvPicPr>
          <p:cNvPr id="5" name="Content Placeholder 4" descr="A group of people holding signs&#10;&#10;Description automatically generated">
            <a:extLst>
              <a:ext uri="{FF2B5EF4-FFF2-40B4-BE49-F238E27FC236}">
                <a16:creationId xmlns:a16="http://schemas.microsoft.com/office/drawing/2014/main" id="{3F9D6FBD-6B38-5F3A-BC08-29504C5F22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2198" y="1581968"/>
            <a:ext cx="3067642" cy="4088677"/>
          </a:xfrm>
        </p:spPr>
      </p:pic>
      <p:pic>
        <p:nvPicPr>
          <p:cNvPr id="7" name="Picture 6" descr="A group of people walking with flags&#10;&#10;Description automatically generated">
            <a:extLst>
              <a:ext uri="{FF2B5EF4-FFF2-40B4-BE49-F238E27FC236}">
                <a16:creationId xmlns:a16="http://schemas.microsoft.com/office/drawing/2014/main" id="{C5A70670-2D75-B6D7-B48C-8E755EDDD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288" y="1581967"/>
            <a:ext cx="3067706" cy="4088677"/>
          </a:xfrm>
          <a:prstGeom prst="rect">
            <a:avLst/>
          </a:prstGeom>
        </p:spPr>
      </p:pic>
      <p:sp>
        <p:nvSpPr>
          <p:cNvPr id="8" name="TextBox 7">
            <a:extLst>
              <a:ext uri="{FF2B5EF4-FFF2-40B4-BE49-F238E27FC236}">
                <a16:creationId xmlns:a16="http://schemas.microsoft.com/office/drawing/2014/main" id="{E1C743FC-9A85-E347-911C-1A5E5B0C2B9D}"/>
              </a:ext>
            </a:extLst>
          </p:cNvPr>
          <p:cNvSpPr txBox="1"/>
          <p:nvPr/>
        </p:nvSpPr>
        <p:spPr>
          <a:xfrm>
            <a:off x="4189260" y="859120"/>
            <a:ext cx="3813479" cy="5509200"/>
          </a:xfrm>
          <a:prstGeom prst="rect">
            <a:avLst/>
          </a:prstGeom>
          <a:noFill/>
        </p:spPr>
        <p:txBody>
          <a:bodyPr wrap="square" rtlCol="0">
            <a:spAutoFit/>
          </a:bodyPr>
          <a:lstStyle/>
          <a:p>
            <a:r>
              <a:rPr lang="en-GB" sz="1600" dirty="0">
                <a:solidFill>
                  <a:srgbClr val="002060"/>
                </a:solidFill>
                <a:latin typeface="Montserrat Alternates" panose="00000500000000000000" pitchFamily="2" charset="0"/>
              </a:rPr>
              <a:t>Th</a:t>
            </a:r>
            <a:r>
              <a:rPr lang="en-GB" sz="1600" dirty="0">
                <a:solidFill>
                  <a:srgbClr val="002060"/>
                </a:solidFill>
                <a:effectLst/>
                <a:latin typeface="Montserrat Alternates" panose="00000500000000000000" pitchFamily="2" charset="0"/>
              </a:rPr>
              <a:t>ere are a range of feelings about people who come to the UK from other countries, from those who believe that refugees, asylum seekers and economic migrants should be welcomed to the UK, to those who believe that Britain should not accept people from other countries and reject ideas of multiculturalism (</a:t>
            </a:r>
            <a:r>
              <a:rPr lang="en-GB" sz="1600" dirty="0">
                <a:solidFill>
                  <a:srgbClr val="002060"/>
                </a:solidFill>
                <a:latin typeface="Montserrat Alternates" panose="00000500000000000000" pitchFamily="2" charset="0"/>
              </a:rPr>
              <a:t>the coexistence and interaction of diverse cultures within a society, where cultural differences are recognised, respected, and valued)</a:t>
            </a:r>
            <a:r>
              <a:rPr lang="en-GB" sz="1600" dirty="0">
                <a:solidFill>
                  <a:srgbClr val="002060"/>
                </a:solidFill>
                <a:effectLst/>
                <a:latin typeface="Montserrat Alternates" panose="00000500000000000000" pitchFamily="2" charset="0"/>
              </a:rPr>
              <a:t>.</a:t>
            </a:r>
          </a:p>
          <a:p>
            <a:r>
              <a:rPr lang="en-GB" sz="1600" dirty="0">
                <a:solidFill>
                  <a:srgbClr val="002060"/>
                </a:solidFill>
                <a:latin typeface="Montserrat Alternates" panose="00000500000000000000" pitchFamily="2" charset="0"/>
              </a:rPr>
              <a:t>These feelings have led to violent demonstrations from far-right groups and members of the public, whilst large numbers of others have mounted counter-demonstrations expressing a desire for a more welcoming and open society.</a:t>
            </a:r>
          </a:p>
        </p:txBody>
      </p:sp>
      <p:pic>
        <p:nvPicPr>
          <p:cNvPr id="2" name="Picture 1" descr="A red and blue text on a black background&#10;&#10;Description automatically generated">
            <a:extLst>
              <a:ext uri="{FF2B5EF4-FFF2-40B4-BE49-F238E27FC236}">
                <a16:creationId xmlns:a16="http://schemas.microsoft.com/office/drawing/2014/main" id="{65C50557-9021-EB9F-332D-7AE841627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1228134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E072-F647-9300-71C8-A8EA3C035E49}"/>
              </a:ext>
            </a:extLst>
          </p:cNvPr>
          <p:cNvSpPr>
            <a:spLocks noGrp="1"/>
          </p:cNvSpPr>
          <p:nvPr>
            <p:ph type="title"/>
          </p:nvPr>
        </p:nvSpPr>
        <p:spPr/>
        <p:txBody>
          <a:bodyPr>
            <a:normAutofit/>
          </a:bodyPr>
          <a:lstStyle/>
          <a:p>
            <a:r>
              <a:rPr lang="en-GB" dirty="0">
                <a:solidFill>
                  <a:srgbClr val="002060"/>
                </a:solidFill>
                <a:latin typeface="Montserrat Alternates regular" panose="00000500000000000000" pitchFamily="2" charset="0"/>
              </a:rPr>
              <a:t>Responses</a:t>
            </a:r>
          </a:p>
        </p:txBody>
      </p:sp>
      <p:sp>
        <p:nvSpPr>
          <p:cNvPr id="3" name="Content Placeholder 2">
            <a:extLst>
              <a:ext uri="{FF2B5EF4-FFF2-40B4-BE49-F238E27FC236}">
                <a16:creationId xmlns:a16="http://schemas.microsoft.com/office/drawing/2014/main" id="{2E9513B3-4CB3-2D27-7918-33E1BDD0E0A8}"/>
              </a:ext>
            </a:extLst>
          </p:cNvPr>
          <p:cNvSpPr>
            <a:spLocks noGrp="1"/>
          </p:cNvSpPr>
          <p:nvPr>
            <p:ph idx="1"/>
          </p:nvPr>
        </p:nvSpPr>
        <p:spPr/>
        <p:txBody>
          <a:bodyPr>
            <a:normAutofit/>
          </a:bodyPr>
          <a:lstStyle/>
          <a:p>
            <a:pPr marL="342900" lvl="0" indent="-342900">
              <a:buFont typeface="Symbol" panose="05050102010706020507" pitchFamily="18" charset="2"/>
              <a:buChar char=""/>
            </a:pPr>
            <a:r>
              <a:rPr lang="en-GB" sz="2000" dirty="0">
                <a:solidFill>
                  <a:srgbClr val="002060"/>
                </a:solidFill>
                <a:effectLst/>
                <a:latin typeface="Montserrat Alternates regular" panose="00000500000000000000" pitchFamily="2" charset="0"/>
                <a:ea typeface="Times New Roman" panose="02020603050405020304" pitchFamily="18" charset="0"/>
                <a:cs typeface="Aptos" panose="020B0004020202020204" pitchFamily="34" charset="0"/>
              </a:rPr>
              <a:t>Thinking about the historical events you have studied and the present-day issues you have identified, consider which area you feel most connected to.</a:t>
            </a:r>
          </a:p>
          <a:p>
            <a:pPr marL="800100" lvl="1" indent="-342900">
              <a:buFont typeface="Symbol" panose="05050102010706020507" pitchFamily="18" charset="2"/>
              <a:buChar char=""/>
            </a:pPr>
            <a:r>
              <a:rPr lang="en-GB" sz="18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Social issues</a:t>
            </a:r>
          </a:p>
          <a:p>
            <a:pPr marL="800100" lvl="1" indent="-342900">
              <a:buFont typeface="Symbol" panose="05050102010706020507" pitchFamily="18" charset="2"/>
              <a:buChar char=""/>
            </a:pPr>
            <a:r>
              <a:rPr lang="en-GB" sz="1800" dirty="0">
                <a:solidFill>
                  <a:srgbClr val="002060"/>
                </a:solidFill>
                <a:effectLst/>
                <a:latin typeface="Montserrat Alternates regular" panose="00000500000000000000" pitchFamily="2" charset="0"/>
                <a:ea typeface="Aptos" panose="020B0004020202020204" pitchFamily="34" charset="0"/>
                <a:cs typeface="Aptos" panose="020B0004020202020204" pitchFamily="34" charset="0"/>
              </a:rPr>
              <a:t>War and diplomacy</a:t>
            </a:r>
          </a:p>
          <a:p>
            <a:pPr marL="800100" lvl="1" indent="-342900">
              <a:buFont typeface="Symbol" panose="05050102010706020507" pitchFamily="18" charset="2"/>
              <a:buChar char=""/>
            </a:pPr>
            <a:r>
              <a:rPr lang="en-GB" sz="18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Empire, immigration and their aftermath</a:t>
            </a:r>
          </a:p>
          <a:p>
            <a:pPr marL="800100" lvl="1" indent="-342900">
              <a:buFont typeface="Symbol" panose="05050102010706020507" pitchFamily="18" charset="2"/>
              <a:buChar char=""/>
            </a:pPr>
            <a:endParaRPr lang="en-GB" sz="18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endParaRPr>
          </a:p>
          <a:p>
            <a:pPr marL="342900" indent="-342900">
              <a:buFont typeface="Symbol" panose="05050102010706020507" pitchFamily="18" charset="2"/>
              <a:buChar char=""/>
            </a:pPr>
            <a:r>
              <a:rPr lang="en-GB" sz="22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Why is this issue important to you?</a:t>
            </a:r>
          </a:p>
          <a:p>
            <a:pPr marL="342900" indent="-342900">
              <a:buFont typeface="Symbol" panose="05050102010706020507" pitchFamily="18" charset="2"/>
              <a:buChar char=""/>
            </a:pPr>
            <a:r>
              <a:rPr lang="en-GB" sz="22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What would you like to say about it?</a:t>
            </a:r>
          </a:p>
          <a:p>
            <a:pPr marL="342900" indent="-342900">
              <a:buFont typeface="Symbol" panose="05050102010706020507" pitchFamily="18" charset="2"/>
              <a:buChar char=""/>
            </a:pPr>
            <a:r>
              <a:rPr lang="en-GB" sz="22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Who do you think needs to hear the views you have?</a:t>
            </a:r>
          </a:p>
          <a:p>
            <a:pPr marL="800100" lvl="1" indent="-342900">
              <a:buFont typeface="Symbol" panose="05050102010706020507" pitchFamily="18" charset="2"/>
              <a:buChar char=""/>
            </a:pPr>
            <a:endPar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endParaRPr>
          </a:p>
        </p:txBody>
      </p:sp>
      <p:pic>
        <p:nvPicPr>
          <p:cNvPr id="4" name="Picture 3" descr="A red and blue text on a black background&#10;&#10;Description automatically generated">
            <a:extLst>
              <a:ext uri="{FF2B5EF4-FFF2-40B4-BE49-F238E27FC236}">
                <a16:creationId xmlns:a16="http://schemas.microsoft.com/office/drawing/2014/main" id="{76D99D48-0B01-EA07-E2EB-D42AD8A0F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60959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E072-F647-9300-71C8-A8EA3C035E49}"/>
              </a:ext>
            </a:extLst>
          </p:cNvPr>
          <p:cNvSpPr>
            <a:spLocks noGrp="1"/>
          </p:cNvSpPr>
          <p:nvPr>
            <p:ph type="title"/>
          </p:nvPr>
        </p:nvSpPr>
        <p:spPr/>
        <p:txBody>
          <a:bodyPr>
            <a:normAutofit/>
          </a:bodyPr>
          <a:lstStyle/>
          <a:p>
            <a:r>
              <a:rPr lang="en-GB" dirty="0">
                <a:solidFill>
                  <a:srgbClr val="002060"/>
                </a:solidFill>
                <a:latin typeface="Montserrat Alternates regular" panose="00000500000000000000" pitchFamily="2" charset="0"/>
              </a:rPr>
              <a:t>Responses Task</a:t>
            </a:r>
          </a:p>
        </p:txBody>
      </p:sp>
      <p:sp>
        <p:nvSpPr>
          <p:cNvPr id="3" name="Content Placeholder 2">
            <a:extLst>
              <a:ext uri="{FF2B5EF4-FFF2-40B4-BE49-F238E27FC236}">
                <a16:creationId xmlns:a16="http://schemas.microsoft.com/office/drawing/2014/main" id="{2E9513B3-4CB3-2D27-7918-33E1BDD0E0A8}"/>
              </a:ext>
            </a:extLst>
          </p:cNvPr>
          <p:cNvSpPr>
            <a:spLocks noGrp="1"/>
          </p:cNvSpPr>
          <p:nvPr>
            <p:ph idx="1"/>
          </p:nvPr>
        </p:nvSpPr>
        <p:spPr/>
        <p:txBody>
          <a:bodyPr>
            <a:normAutofit/>
          </a:bodyPr>
          <a:lstStyle/>
          <a:p>
            <a:pPr marL="342900" indent="-342900">
              <a:buFont typeface="Symbol" panose="05050102010706020507" pitchFamily="18" charset="2"/>
              <a:buChar char=""/>
            </a:pPr>
            <a:r>
              <a:rPr lang="en-GB" sz="2000" dirty="0">
                <a:solidFill>
                  <a:srgbClr val="002060"/>
                </a:solidFill>
                <a:effectLst/>
                <a:latin typeface="Montserrat Alternates regular" panose="00000500000000000000" pitchFamily="2" charset="0"/>
                <a:ea typeface="Aptos" panose="020B0004020202020204" pitchFamily="34" charset="0"/>
                <a:cs typeface="Aptos" panose="020B0004020202020204" pitchFamily="34" charset="0"/>
              </a:rPr>
              <a:t>You are going to complete a</a:t>
            </a: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n activity based on your chosen area of interest.</a:t>
            </a:r>
          </a:p>
          <a:p>
            <a:pPr marL="342900"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You should use your historical learning as well as knowledge of Britain today to create a piece of work that shows your knowledge, understanding and personal perspective.</a:t>
            </a:r>
          </a:p>
          <a:p>
            <a:pPr marL="342900"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You will use this task to demonstrate your knowledge and viewpoint, either to a specific person or group, to other students, to adults, or to the general public. </a:t>
            </a:r>
          </a:p>
          <a:p>
            <a:pPr marL="800100" lvl="1" indent="-342900">
              <a:buFont typeface="Symbol" panose="05050102010706020507" pitchFamily="18" charset="2"/>
              <a:buChar char=""/>
            </a:pPr>
            <a:r>
              <a:rPr lang="en-GB" sz="16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Think who you want your audience to be</a:t>
            </a:r>
          </a:p>
          <a:p>
            <a:pPr marL="342900"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This activity is an opportunity for you to respond to your learning in a way that suits you. </a:t>
            </a:r>
          </a:p>
          <a:p>
            <a:pPr marL="800100" lvl="1" indent="-342900">
              <a:buFont typeface="Symbol" panose="05050102010706020507" pitchFamily="18" charset="2"/>
              <a:buChar char=""/>
            </a:pPr>
            <a:r>
              <a:rPr lang="en-GB" sz="16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You can be as creative as you want!</a:t>
            </a:r>
          </a:p>
          <a:p>
            <a:pPr marL="342900" indent="-342900">
              <a:buFont typeface="Symbol" panose="05050102010706020507" pitchFamily="18" charset="2"/>
              <a:buChar char=""/>
            </a:pPr>
            <a:r>
              <a:rPr lang="en-GB" sz="2000" dirty="0">
                <a:solidFill>
                  <a:srgbClr val="002060"/>
                </a:solidFill>
                <a:effectLst/>
                <a:latin typeface="Montserrat Alternates regular" panose="00000500000000000000" pitchFamily="2" charset="0"/>
                <a:ea typeface="Aptos" panose="020B0004020202020204" pitchFamily="34" charset="0"/>
                <a:cs typeface="Aptos" panose="020B0004020202020204" pitchFamily="34" charset="0"/>
              </a:rPr>
              <a:t>On the next slide are a range of options for </a:t>
            </a: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how you can present your work…</a:t>
            </a:r>
            <a:endParaRPr lang="en-GB" sz="2000" dirty="0">
              <a:solidFill>
                <a:srgbClr val="002060"/>
              </a:solidFill>
              <a:effectLst/>
              <a:latin typeface="Montserrat Alternates regular" panose="00000500000000000000" pitchFamily="2" charset="0"/>
              <a:ea typeface="Aptos" panose="020B0004020202020204" pitchFamily="34" charset="0"/>
              <a:cs typeface="Aptos" panose="020B0004020202020204" pitchFamily="34" charset="0"/>
            </a:endParaRPr>
          </a:p>
          <a:p>
            <a:pPr marL="800100" lvl="1" indent="-342900">
              <a:buFont typeface="Symbol" panose="05050102010706020507" pitchFamily="18" charset="2"/>
              <a:buChar char=""/>
            </a:pPr>
            <a:endPar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endParaRPr>
          </a:p>
        </p:txBody>
      </p:sp>
      <p:pic>
        <p:nvPicPr>
          <p:cNvPr id="4" name="Picture 3" descr="A red and blue text on a black background&#10;&#10;Description automatically generated">
            <a:extLst>
              <a:ext uri="{FF2B5EF4-FFF2-40B4-BE49-F238E27FC236}">
                <a16:creationId xmlns:a16="http://schemas.microsoft.com/office/drawing/2014/main" id="{76D99D48-0B01-EA07-E2EB-D42AD8A0F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90142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445A-629C-357F-C50D-5E20E0EEEDFB}"/>
              </a:ext>
            </a:extLst>
          </p:cNvPr>
          <p:cNvSpPr>
            <a:spLocks noGrp="1"/>
          </p:cNvSpPr>
          <p:nvPr>
            <p:ph type="title"/>
          </p:nvPr>
        </p:nvSpPr>
        <p:spPr/>
        <p:txBody>
          <a:bodyPr/>
          <a:lstStyle/>
          <a:p>
            <a:r>
              <a:rPr lang="en-GB" dirty="0">
                <a:solidFill>
                  <a:srgbClr val="002060"/>
                </a:solidFill>
                <a:latin typeface="Montserrat Alternates regular" panose="00000500000000000000" pitchFamily="2" charset="0"/>
              </a:rPr>
              <a:t>Reflections and Echoes</a:t>
            </a:r>
          </a:p>
        </p:txBody>
      </p:sp>
      <p:sp>
        <p:nvSpPr>
          <p:cNvPr id="3" name="Content Placeholder 2">
            <a:extLst>
              <a:ext uri="{FF2B5EF4-FFF2-40B4-BE49-F238E27FC236}">
                <a16:creationId xmlns:a16="http://schemas.microsoft.com/office/drawing/2014/main" id="{98999AFE-D1CD-0A90-F6F5-EFD68B6CE527}"/>
              </a:ext>
            </a:extLst>
          </p:cNvPr>
          <p:cNvSpPr>
            <a:spLocks noGrp="1"/>
          </p:cNvSpPr>
          <p:nvPr>
            <p:ph idx="1"/>
          </p:nvPr>
        </p:nvSpPr>
        <p:spPr/>
        <p:txBody>
          <a:bodyPr/>
          <a:lstStyle/>
          <a:p>
            <a:r>
              <a:rPr lang="en-GB" dirty="0">
                <a:solidFill>
                  <a:srgbClr val="002060"/>
                </a:solidFill>
                <a:latin typeface="Montserrat Alternates regular" panose="00000500000000000000" pitchFamily="2" charset="0"/>
              </a:rPr>
              <a:t>Watch the following video </a:t>
            </a:r>
          </a:p>
          <a:p>
            <a:r>
              <a:rPr lang="en-GB" dirty="0">
                <a:solidFill>
                  <a:srgbClr val="002060"/>
                </a:solidFill>
                <a:latin typeface="Montserrat Alternates regular" panose="00000500000000000000" pitchFamily="2" charset="0"/>
              </a:rPr>
              <a:t>As you watch note:</a:t>
            </a:r>
          </a:p>
          <a:p>
            <a:pPr lvl="1"/>
            <a:r>
              <a:rPr lang="en-GB" dirty="0">
                <a:solidFill>
                  <a:srgbClr val="002060"/>
                </a:solidFill>
                <a:latin typeface="Montserrat Alternates regular" panose="00000500000000000000" pitchFamily="2" charset="0"/>
              </a:rPr>
              <a:t>Key events, achievements, and issues Churchill was involved in.</a:t>
            </a:r>
          </a:p>
          <a:p>
            <a:pPr lvl="1"/>
            <a:r>
              <a:rPr lang="en-GB" dirty="0">
                <a:solidFill>
                  <a:srgbClr val="002060"/>
                </a:solidFill>
                <a:latin typeface="Montserrat Alternates regular" panose="00000500000000000000" pitchFamily="2" charset="0"/>
              </a:rPr>
              <a:t>Present day issues that you can identify</a:t>
            </a:r>
          </a:p>
        </p:txBody>
      </p:sp>
      <p:pic>
        <p:nvPicPr>
          <p:cNvPr id="4" name="Picture 3" descr="A red and blue text on a black background&#10;&#10;Description automatically generated">
            <a:extLst>
              <a:ext uri="{FF2B5EF4-FFF2-40B4-BE49-F238E27FC236}">
                <a16:creationId xmlns:a16="http://schemas.microsoft.com/office/drawing/2014/main" id="{2A0F7C52-74F0-485E-2960-5ED56E7B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3395854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E48A-1F8A-FE3F-5009-27CC914B3428}"/>
              </a:ext>
            </a:extLst>
          </p:cNvPr>
          <p:cNvSpPr>
            <a:spLocks noGrp="1"/>
          </p:cNvSpPr>
          <p:nvPr>
            <p:ph type="title"/>
          </p:nvPr>
        </p:nvSpPr>
        <p:spPr/>
        <p:txBody>
          <a:bodyPr/>
          <a:lstStyle/>
          <a:p>
            <a:r>
              <a:rPr lang="en-GB" dirty="0">
                <a:solidFill>
                  <a:srgbClr val="002060"/>
                </a:solidFill>
                <a:latin typeface="Montserrat Alternates regular" panose="00000500000000000000" pitchFamily="2" charset="0"/>
              </a:rPr>
              <a:t>Responses Task – menu</a:t>
            </a:r>
            <a:endParaRPr lang="en-GB" dirty="0">
              <a:solidFill>
                <a:srgbClr val="002060"/>
              </a:solidFill>
            </a:endParaRPr>
          </a:p>
        </p:txBody>
      </p:sp>
      <p:graphicFrame>
        <p:nvGraphicFramePr>
          <p:cNvPr id="4" name="Content Placeholder 10">
            <a:extLst>
              <a:ext uri="{FF2B5EF4-FFF2-40B4-BE49-F238E27FC236}">
                <a16:creationId xmlns:a16="http://schemas.microsoft.com/office/drawing/2014/main" id="{B8F31A7B-1A84-180F-4ECD-53A9AA15BC4A}"/>
              </a:ext>
            </a:extLst>
          </p:cNvPr>
          <p:cNvGraphicFramePr>
            <a:graphicFrameLocks/>
          </p:cNvGraphicFramePr>
          <p:nvPr>
            <p:extLst>
              <p:ext uri="{D42A27DB-BD31-4B8C-83A1-F6EECF244321}">
                <p14:modId xmlns:p14="http://schemas.microsoft.com/office/powerpoint/2010/main" val="1258450578"/>
              </p:ext>
            </p:extLst>
          </p:nvPr>
        </p:nvGraphicFramePr>
        <p:xfrm>
          <a:off x="838200" y="1572488"/>
          <a:ext cx="10515600" cy="4719261"/>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112499">
                <a:tc>
                  <a:txBody>
                    <a:bodyPr/>
                    <a:lstStyle/>
                    <a:p>
                      <a:r>
                        <a:rPr lang="en-GB" sz="1150" b="1" dirty="0">
                          <a:solidFill>
                            <a:srgbClr val="002060"/>
                          </a:solidFill>
                          <a:latin typeface="Montserrat Alternates" panose="00000500000000000000" pitchFamily="2" charset="0"/>
                        </a:rPr>
                        <a:t>Create a piece of Art, Music or Poetry</a:t>
                      </a:r>
                    </a:p>
                    <a:p>
                      <a:pPr>
                        <a:buFont typeface="Arial" pitchFamily="34" charset="0"/>
                        <a:buChar char="•"/>
                      </a:pPr>
                      <a:r>
                        <a:rPr lang="en-GB" sz="1150" b="0" dirty="0">
                          <a:solidFill>
                            <a:srgbClr val="002060"/>
                          </a:solidFill>
                          <a:latin typeface="Montserrat Alternates" panose="00000500000000000000" pitchFamily="2" charset="0"/>
                        </a:rPr>
                        <a:t> Using either sources from within lessons or of your own research as a basis for your creation.</a:t>
                      </a:r>
                    </a:p>
                    <a:p>
                      <a:pPr>
                        <a:buFont typeface="Arial" pitchFamily="34" charset="0"/>
                        <a:buChar char="•"/>
                      </a:pPr>
                      <a:r>
                        <a:rPr lang="en-GB" sz="1150" b="0" dirty="0">
                          <a:solidFill>
                            <a:srgbClr val="002060"/>
                          </a:solidFill>
                          <a:latin typeface="Montserrat Alternates" panose="00000500000000000000" pitchFamily="2" charset="0"/>
                        </a:rPr>
                        <a:t> Demonstrate understanding of your key</a:t>
                      </a:r>
                      <a:r>
                        <a:rPr lang="en-GB" sz="1150" b="0" baseline="0" dirty="0">
                          <a:solidFill>
                            <a:srgbClr val="002060"/>
                          </a:solidFill>
                          <a:latin typeface="Montserrat Alternates" panose="00000500000000000000" pitchFamily="2" charset="0"/>
                        </a:rPr>
                        <a:t> theme.</a:t>
                      </a:r>
                    </a:p>
                    <a:p>
                      <a:pPr>
                        <a:buFont typeface="Arial" pitchFamily="34" charset="0"/>
                        <a:buChar char="•"/>
                      </a:pPr>
                      <a:r>
                        <a:rPr lang="en-GB" sz="1150" b="0" baseline="0" dirty="0">
                          <a:solidFill>
                            <a:srgbClr val="002060"/>
                          </a:solidFill>
                          <a:latin typeface="Montserrat Alternates" panose="00000500000000000000" pitchFamily="2" charset="0"/>
                        </a:rPr>
                        <a:t> Explain why you have chosen your sources, and what the message of your exhibition is with a short, written commentary.</a:t>
                      </a:r>
                      <a:endParaRPr lang="en-GB" sz="1150" b="0" dirty="0">
                        <a:solidFill>
                          <a:srgbClr val="002060"/>
                        </a:solidFill>
                        <a:latin typeface="Montserrat Alternates" panose="00000500000000000000" pitchFamily="2" charset="0"/>
                      </a:endParaRPr>
                    </a:p>
                  </a:txBody>
                  <a:tcPr marL="68580" marR="68580" marT="34290" marB="34290"/>
                </a:tc>
                <a:tc>
                  <a:txBody>
                    <a:bodyPr/>
                    <a:lstStyle/>
                    <a:p>
                      <a:r>
                        <a:rPr lang="en-GB" sz="1150" b="1" dirty="0">
                          <a:solidFill>
                            <a:srgbClr val="002060"/>
                          </a:solidFill>
                          <a:latin typeface="Montserrat Alternates" panose="00000500000000000000" pitchFamily="2" charset="0"/>
                        </a:rPr>
                        <a:t>Write Letter to your MP or a relevant organisation</a:t>
                      </a:r>
                    </a:p>
                    <a:p>
                      <a:pPr>
                        <a:buFont typeface="Arial" pitchFamily="34" charset="0"/>
                        <a:buChar char="•"/>
                      </a:pPr>
                      <a:r>
                        <a:rPr lang="en-GB" sz="1150" b="0" dirty="0">
                          <a:solidFill>
                            <a:srgbClr val="002060"/>
                          </a:solidFill>
                          <a:latin typeface="Montserrat Alternates" panose="00000500000000000000" pitchFamily="2" charset="0"/>
                        </a:rPr>
                        <a:t> </a:t>
                      </a:r>
                      <a:r>
                        <a:rPr lang="en-GB" sz="1150" b="0" dirty="0">
                          <a:solidFill>
                            <a:srgbClr val="002060"/>
                          </a:solidFill>
                          <a:latin typeface="Montserrat Alternates regular" panose="00000500000000000000" pitchFamily="2" charset="0"/>
                          <a:ea typeface="Cambria" panose="02040503050406030204" pitchFamily="18" charset="0"/>
                        </a:rPr>
                        <a:t>What issue do you want to talk about?</a:t>
                      </a:r>
                    </a:p>
                    <a:p>
                      <a:pPr>
                        <a:buFont typeface="Arial" pitchFamily="34" charset="0"/>
                        <a:buChar char="•"/>
                      </a:pPr>
                      <a:r>
                        <a:rPr lang="en-GB" sz="1150" b="0" dirty="0">
                          <a:solidFill>
                            <a:srgbClr val="002060"/>
                          </a:solidFill>
                          <a:latin typeface="Montserrat Alternates regular" panose="00000500000000000000" pitchFamily="2" charset="0"/>
                          <a:ea typeface="Cambria" panose="02040503050406030204" pitchFamily="18" charset="0"/>
                        </a:rPr>
                        <a:t> How will use past and present events to support your case?</a:t>
                      </a:r>
                    </a:p>
                    <a:p>
                      <a:pPr>
                        <a:buFont typeface="Arial" pitchFamily="34" charset="0"/>
                        <a:buChar char="•"/>
                      </a:pPr>
                      <a:r>
                        <a:rPr lang="en-GB" sz="1150" b="0" dirty="0">
                          <a:solidFill>
                            <a:srgbClr val="002060"/>
                          </a:solidFill>
                          <a:latin typeface="Montserrat Alternates regular" panose="00000500000000000000" pitchFamily="2" charset="0"/>
                          <a:ea typeface="Cambria" panose="02040503050406030204" pitchFamily="18" charset="0"/>
                        </a:rPr>
                        <a:t> What would you like them to do to make a positive change for British people?</a:t>
                      </a:r>
                      <a:endParaRPr lang="en-GB" sz="1150" b="0" dirty="0">
                        <a:solidFill>
                          <a:srgbClr val="002060"/>
                        </a:solidFill>
                        <a:latin typeface="Montserrat Alternates" panose="00000500000000000000" pitchFamily="2" charset="0"/>
                      </a:endParaRPr>
                    </a:p>
                    <a:p>
                      <a:pPr marL="0" indent="0">
                        <a:buFont typeface="Arial" panose="020B0604020202020204" pitchFamily="34" charset="0"/>
                        <a:buNone/>
                      </a:pPr>
                      <a:endParaRPr lang="en-GB" sz="1150" b="1" dirty="0">
                        <a:solidFill>
                          <a:srgbClr val="002060"/>
                        </a:solidFill>
                        <a:latin typeface="Montserrat Alternates" panose="00000500000000000000" pitchFamily="2" charset="0"/>
                      </a:endParaRPr>
                    </a:p>
                  </a:txBody>
                  <a:tcPr marL="68580" marR="68580" marT="34290" marB="34290"/>
                </a:tc>
                <a:extLst>
                  <a:ext uri="{0D108BD9-81ED-4DB2-BD59-A6C34878D82A}">
                    <a16:rowId xmlns:a16="http://schemas.microsoft.com/office/drawing/2014/main" val="10000"/>
                  </a:ext>
                </a:extLst>
              </a:tr>
              <a:tr h="937990">
                <a:tc>
                  <a:txBody>
                    <a:bodyPr/>
                    <a:lstStyle/>
                    <a:p>
                      <a:r>
                        <a:rPr lang="en-GB" sz="1150" b="1" dirty="0">
                          <a:solidFill>
                            <a:srgbClr val="002060"/>
                          </a:solidFill>
                          <a:latin typeface="Montserrat Alternates" panose="00000500000000000000" pitchFamily="2" charset="0"/>
                        </a:rPr>
                        <a:t>Create an Exhibition on your chosen issue</a:t>
                      </a:r>
                    </a:p>
                    <a:p>
                      <a:pPr>
                        <a:buFont typeface="Arial" pitchFamily="34" charset="0"/>
                        <a:buChar char="•"/>
                      </a:pPr>
                      <a:r>
                        <a:rPr lang="en-GB" sz="1150" b="0" dirty="0">
                          <a:solidFill>
                            <a:srgbClr val="002060"/>
                          </a:solidFill>
                          <a:latin typeface="Montserrat Alternates" panose="00000500000000000000" pitchFamily="2" charset="0"/>
                        </a:rPr>
                        <a:t> Using either sources from within lessons or of your own research.</a:t>
                      </a:r>
                    </a:p>
                    <a:p>
                      <a:pPr>
                        <a:buFont typeface="Arial" pitchFamily="34" charset="0"/>
                        <a:buChar char="•"/>
                      </a:pPr>
                      <a:r>
                        <a:rPr lang="en-GB" sz="1150" b="0" dirty="0">
                          <a:solidFill>
                            <a:srgbClr val="002060"/>
                          </a:solidFill>
                          <a:latin typeface="Montserrat Alternates" panose="00000500000000000000" pitchFamily="2" charset="0"/>
                        </a:rPr>
                        <a:t> Demonstrate understanding of your key</a:t>
                      </a:r>
                      <a:r>
                        <a:rPr lang="en-GB" sz="1150" b="0" baseline="0" dirty="0">
                          <a:solidFill>
                            <a:srgbClr val="002060"/>
                          </a:solidFill>
                          <a:latin typeface="Montserrat Alternates" panose="00000500000000000000" pitchFamily="2" charset="0"/>
                        </a:rPr>
                        <a:t> theme.</a:t>
                      </a:r>
                    </a:p>
                    <a:p>
                      <a:pPr>
                        <a:buFont typeface="Arial" pitchFamily="34" charset="0"/>
                        <a:buChar char="•"/>
                      </a:pPr>
                      <a:r>
                        <a:rPr lang="en-GB" sz="1150" b="0" baseline="0" dirty="0">
                          <a:solidFill>
                            <a:srgbClr val="002060"/>
                          </a:solidFill>
                          <a:latin typeface="Montserrat Alternates" panose="00000500000000000000" pitchFamily="2" charset="0"/>
                        </a:rPr>
                        <a:t> Explain why you have chosen your sources, and what the message of your exhibition is through the descriptions.</a:t>
                      </a:r>
                      <a:endParaRPr lang="en-GB" sz="1150" b="1" dirty="0">
                        <a:solidFill>
                          <a:srgbClr val="002060"/>
                        </a:solidFill>
                        <a:latin typeface="Montserrat Alternates" panose="00000500000000000000" pitchFamily="2" charset="0"/>
                      </a:endParaRPr>
                    </a:p>
                  </a:txBody>
                  <a:tcPr marL="68580" marR="68580" marT="34290" marB="34290"/>
                </a:tc>
                <a:tc>
                  <a:txBody>
                    <a:bodyPr/>
                    <a:lstStyle/>
                    <a:p>
                      <a:r>
                        <a:rPr lang="en-GB" sz="1150" b="1" dirty="0">
                          <a:solidFill>
                            <a:srgbClr val="002060"/>
                          </a:solidFill>
                          <a:latin typeface="Montserrat Alternates" panose="00000500000000000000" pitchFamily="2" charset="0"/>
                        </a:rPr>
                        <a:t>Design a Social Media Campaign</a:t>
                      </a:r>
                    </a:p>
                    <a:p>
                      <a:pPr>
                        <a:buFont typeface="Arial" pitchFamily="34" charset="0"/>
                        <a:buChar char="•"/>
                      </a:pPr>
                      <a:r>
                        <a:rPr lang="en-GB" sz="1150" b="0" dirty="0">
                          <a:solidFill>
                            <a:srgbClr val="002060"/>
                          </a:solidFill>
                          <a:latin typeface="Montserrat Alternates" panose="00000500000000000000" pitchFamily="2" charset="0"/>
                        </a:rPr>
                        <a:t>Using either sources from within lessons or of your own research.</a:t>
                      </a:r>
                    </a:p>
                    <a:p>
                      <a:pPr>
                        <a:buFont typeface="Arial" pitchFamily="34" charset="0"/>
                        <a:buChar char="•"/>
                      </a:pPr>
                      <a:r>
                        <a:rPr lang="en-GB" sz="1150" b="0" dirty="0">
                          <a:solidFill>
                            <a:srgbClr val="002060"/>
                          </a:solidFill>
                          <a:latin typeface="Montserrat Alternates" panose="00000500000000000000" pitchFamily="2" charset="0"/>
                        </a:rPr>
                        <a:t> Demonstrate understanding of your key</a:t>
                      </a:r>
                      <a:r>
                        <a:rPr lang="en-GB" sz="1150" b="0" baseline="0" dirty="0">
                          <a:solidFill>
                            <a:srgbClr val="002060"/>
                          </a:solidFill>
                          <a:latin typeface="Montserrat Alternates" panose="00000500000000000000" pitchFamily="2" charset="0"/>
                        </a:rPr>
                        <a:t> theme.</a:t>
                      </a:r>
                    </a:p>
                    <a:p>
                      <a:pPr>
                        <a:buFont typeface="Arial" pitchFamily="34" charset="0"/>
                        <a:buChar char="•"/>
                      </a:pPr>
                      <a:r>
                        <a:rPr lang="en-GB" sz="1150" b="0" baseline="0" dirty="0">
                          <a:solidFill>
                            <a:srgbClr val="002060"/>
                          </a:solidFill>
                          <a:latin typeface="Montserrat Alternates" panose="00000500000000000000" pitchFamily="2" charset="0"/>
                        </a:rPr>
                        <a:t> Explain why you have chosen your sources, and what the message of your exhibition is through the descriptions.</a:t>
                      </a:r>
                    </a:p>
                    <a:p>
                      <a:pPr>
                        <a:buFont typeface="Arial" pitchFamily="34" charset="0"/>
                        <a:buNone/>
                      </a:pPr>
                      <a:r>
                        <a:rPr lang="en-GB" sz="1150" b="0" baseline="0" dirty="0">
                          <a:solidFill>
                            <a:srgbClr val="002060"/>
                          </a:solidFill>
                          <a:latin typeface="Montserrat Alternates" panose="00000500000000000000" pitchFamily="2" charset="0"/>
                        </a:rPr>
                        <a:t>* Do not post anything online before your teacher has seen your work.</a:t>
                      </a:r>
                      <a:endParaRPr lang="en-GB" sz="1150" b="1" dirty="0">
                        <a:solidFill>
                          <a:srgbClr val="002060"/>
                        </a:solidFill>
                        <a:latin typeface="Montserrat Alternates" panose="00000500000000000000" pitchFamily="2" charset="0"/>
                      </a:endParaRPr>
                    </a:p>
                  </a:txBody>
                  <a:tcPr marL="68580" marR="68580" marT="34290" marB="34290"/>
                </a:tc>
                <a:extLst>
                  <a:ext uri="{0D108BD9-81ED-4DB2-BD59-A6C34878D82A}">
                    <a16:rowId xmlns:a16="http://schemas.microsoft.com/office/drawing/2014/main" val="10001"/>
                  </a:ext>
                </a:extLst>
              </a:tr>
              <a:tr h="1287009">
                <a:tc>
                  <a:txBody>
                    <a:bodyPr/>
                    <a:lstStyle/>
                    <a:p>
                      <a:r>
                        <a:rPr lang="en-GB" sz="1150" b="1" dirty="0">
                          <a:solidFill>
                            <a:srgbClr val="002060"/>
                          </a:solidFill>
                          <a:latin typeface="Montserrat Alternates" panose="00000500000000000000" pitchFamily="2" charset="0"/>
                        </a:rPr>
                        <a:t>Newspaper Article</a:t>
                      </a:r>
                    </a:p>
                    <a:p>
                      <a:pPr>
                        <a:buFont typeface="Arial" pitchFamily="34" charset="0"/>
                        <a:buChar char="•"/>
                      </a:pPr>
                      <a:r>
                        <a:rPr lang="en-GB" sz="1150" b="1" baseline="0" dirty="0">
                          <a:solidFill>
                            <a:srgbClr val="002060"/>
                          </a:solidFill>
                          <a:latin typeface="Montserrat Alternates" panose="00000500000000000000" pitchFamily="2" charset="0"/>
                        </a:rPr>
                        <a:t> </a:t>
                      </a:r>
                      <a:r>
                        <a:rPr lang="en-GB" sz="1150" b="0" baseline="0" dirty="0">
                          <a:solidFill>
                            <a:srgbClr val="002060"/>
                          </a:solidFill>
                          <a:latin typeface="Montserrat Alternates" panose="00000500000000000000" pitchFamily="2" charset="0"/>
                        </a:rPr>
                        <a:t>Through your own research tell the story of individuals or groups in the present and analyse their experience of life in Britain using evidence from the past to show how things have or have not changed.</a:t>
                      </a:r>
                    </a:p>
                    <a:p>
                      <a:pPr>
                        <a:buFont typeface="Arial" pitchFamily="34" charset="0"/>
                        <a:buChar char="•"/>
                      </a:pPr>
                      <a:r>
                        <a:rPr lang="en-GB" sz="1150" b="0" baseline="0" dirty="0">
                          <a:solidFill>
                            <a:srgbClr val="002060"/>
                          </a:solidFill>
                          <a:latin typeface="Montserrat Alternates" panose="00000500000000000000" pitchFamily="2" charset="0"/>
                        </a:rPr>
                        <a:t> This could be based on a relevant local or national news story or event or your own experience.</a:t>
                      </a:r>
                      <a:endParaRPr lang="en-GB" sz="1150" b="1" dirty="0">
                        <a:solidFill>
                          <a:srgbClr val="002060"/>
                        </a:solidFill>
                        <a:latin typeface="Montserrat Alternates" panose="00000500000000000000" pitchFamily="2" charset="0"/>
                      </a:endParaRPr>
                    </a:p>
                  </a:txBody>
                  <a:tcPr marL="68580" marR="68580" marT="34290" marB="34290"/>
                </a:tc>
                <a:tc>
                  <a:txBody>
                    <a:bodyPr/>
                    <a:lstStyle/>
                    <a:p>
                      <a:r>
                        <a:rPr lang="en-GB" sz="1150" b="1" dirty="0">
                          <a:solidFill>
                            <a:srgbClr val="002060"/>
                          </a:solidFill>
                          <a:latin typeface="Montserrat Alternates" panose="00000500000000000000" pitchFamily="2" charset="0"/>
                        </a:rPr>
                        <a:t>Essay</a:t>
                      </a:r>
                    </a:p>
                    <a:p>
                      <a:pPr>
                        <a:buFont typeface="Arial" pitchFamily="34" charset="0"/>
                        <a:buChar char="•"/>
                      </a:pPr>
                      <a:r>
                        <a:rPr lang="en-GB" sz="1150" b="0" dirty="0">
                          <a:solidFill>
                            <a:srgbClr val="002060"/>
                          </a:solidFill>
                          <a:latin typeface="Montserrat Alternates" panose="00000500000000000000" pitchFamily="2" charset="0"/>
                        </a:rPr>
                        <a:t> </a:t>
                      </a:r>
                      <a:r>
                        <a:rPr lang="en-GB" sz="1150" b="0" dirty="0">
                          <a:solidFill>
                            <a:srgbClr val="002060"/>
                          </a:solidFill>
                          <a:latin typeface="Montserrat Alternates regular" panose="00000500000000000000" pitchFamily="2" charset="0"/>
                          <a:ea typeface="Cambria" panose="02040503050406030204" pitchFamily="18" charset="0"/>
                        </a:rPr>
                        <a:t>How did Churchill shape modern Britain?</a:t>
                      </a:r>
                      <a:r>
                        <a:rPr lang="en-GB" sz="1150" b="0" baseline="0" dirty="0">
                          <a:solidFill>
                            <a:srgbClr val="002060"/>
                          </a:solidFill>
                          <a:latin typeface="Montserrat Alternates" panose="00000500000000000000" pitchFamily="2" charset="0"/>
                        </a:rPr>
                        <a:t> </a:t>
                      </a:r>
                    </a:p>
                    <a:p>
                      <a:pPr>
                        <a:buFont typeface="Arial" pitchFamily="34" charset="0"/>
                        <a:buChar char="•"/>
                      </a:pPr>
                      <a:r>
                        <a:rPr lang="en-GB" sz="1150" b="0" baseline="0" dirty="0">
                          <a:solidFill>
                            <a:srgbClr val="002060"/>
                          </a:solidFill>
                          <a:latin typeface="Montserrat Alternates" panose="00000500000000000000" pitchFamily="2" charset="0"/>
                        </a:rPr>
                        <a:t> How have your ideas about Britain changed?</a:t>
                      </a:r>
                    </a:p>
                    <a:p>
                      <a:pPr>
                        <a:buFont typeface="Arial" pitchFamily="34" charset="0"/>
                        <a:buChar char="•"/>
                      </a:pPr>
                      <a:r>
                        <a:rPr lang="en-GB" sz="1150" b="0" baseline="0" dirty="0">
                          <a:solidFill>
                            <a:srgbClr val="002060"/>
                          </a:solidFill>
                          <a:latin typeface="Montserrat Alternates" panose="00000500000000000000" pitchFamily="2" charset="0"/>
                        </a:rPr>
                        <a:t> What does it mean to be British?</a:t>
                      </a:r>
                    </a:p>
                    <a:p>
                      <a:pPr>
                        <a:buFont typeface="Arial" pitchFamily="34" charset="0"/>
                        <a:buChar char="•"/>
                      </a:pPr>
                      <a:r>
                        <a:rPr lang="en-GB" sz="1150" b="0" baseline="0" dirty="0">
                          <a:solidFill>
                            <a:srgbClr val="002060"/>
                          </a:solidFill>
                          <a:latin typeface="Montserrat Alternates" panose="00000500000000000000" pitchFamily="2" charset="0"/>
                        </a:rPr>
                        <a:t> Choose your own title – check with your teacher first.</a:t>
                      </a:r>
                    </a:p>
                    <a:p>
                      <a:pPr>
                        <a:buFont typeface="Arial" pitchFamily="34" charset="0"/>
                        <a:buChar char="•"/>
                      </a:pPr>
                      <a:r>
                        <a:rPr lang="en-GB" sz="1150" b="0" baseline="0" dirty="0">
                          <a:solidFill>
                            <a:srgbClr val="002060"/>
                          </a:solidFill>
                          <a:latin typeface="Montserrat Alternates" panose="00000500000000000000" pitchFamily="2" charset="0"/>
                        </a:rPr>
                        <a:t> Build your argument based on evidence from the past and contemporary evidence.</a:t>
                      </a:r>
                      <a:endParaRPr lang="en-GB" sz="1150" b="0" dirty="0">
                        <a:solidFill>
                          <a:srgbClr val="002060"/>
                        </a:solidFill>
                        <a:latin typeface="Montserrat Alternates" panose="00000500000000000000" pitchFamily="2" charset="0"/>
                      </a:endParaRPr>
                    </a:p>
                  </a:txBody>
                  <a:tcPr marL="68580" marR="68580" marT="34290" marB="34290"/>
                </a:tc>
                <a:extLst>
                  <a:ext uri="{0D108BD9-81ED-4DB2-BD59-A6C34878D82A}">
                    <a16:rowId xmlns:a16="http://schemas.microsoft.com/office/drawing/2014/main" val="10002"/>
                  </a:ext>
                </a:extLst>
              </a:tr>
              <a:tr h="119197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50" b="1" baseline="0" dirty="0">
                          <a:solidFill>
                            <a:srgbClr val="002060"/>
                          </a:solidFill>
                          <a:latin typeface="Montserrat Alternates" panose="00000500000000000000" pitchFamily="2" charset="0"/>
                        </a:rPr>
                        <a:t>Success criteria:</a:t>
                      </a:r>
                    </a:p>
                    <a:p>
                      <a:pPr marL="0" marR="0" indent="0" algn="l" defTabSz="914400" rtl="0" eaLnBrk="1" fontAlgn="auto" latinLnBrk="0" hangingPunct="1">
                        <a:lnSpc>
                          <a:spcPct val="100000"/>
                        </a:lnSpc>
                        <a:spcBef>
                          <a:spcPts val="0"/>
                        </a:spcBef>
                        <a:spcAft>
                          <a:spcPts val="0"/>
                        </a:spcAft>
                        <a:buClrTx/>
                        <a:buSzTx/>
                        <a:buFontTx/>
                        <a:buNone/>
                        <a:tabLst/>
                        <a:defRPr/>
                      </a:pPr>
                      <a:r>
                        <a:rPr lang="en-GB" sz="1150" b="0" baseline="0" dirty="0">
                          <a:solidFill>
                            <a:srgbClr val="002060"/>
                          </a:solidFill>
                          <a:latin typeface="Montserrat Alternates" panose="00000500000000000000" pitchFamily="2" charset="0"/>
                        </a:rPr>
                        <a:t>No matter which task you choose you must: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50" b="0" baseline="0" dirty="0">
                          <a:solidFill>
                            <a:srgbClr val="002060"/>
                          </a:solidFill>
                          <a:latin typeface="Montserrat Alternates" panose="00000500000000000000" pitchFamily="2" charset="0"/>
                        </a:rPr>
                        <a:t>Overarching title: </a:t>
                      </a:r>
                      <a:r>
                        <a:rPr lang="en-GB" sz="1150" b="0" dirty="0">
                          <a:solidFill>
                            <a:srgbClr val="002060"/>
                          </a:solidFill>
                          <a:latin typeface="Montserrat Alternates regular" panose="00000500000000000000" pitchFamily="2" charset="0"/>
                          <a:ea typeface="Cambria" panose="02040503050406030204" pitchFamily="18" charset="0"/>
                        </a:rPr>
                        <a:t>How did Churchill shape modern Britain?</a:t>
                      </a:r>
                      <a:r>
                        <a:rPr lang="en-GB" sz="1150" b="0" baseline="0" dirty="0">
                          <a:solidFill>
                            <a:srgbClr val="002060"/>
                          </a:solidFill>
                          <a:latin typeface="Montserrat Alternates" panose="00000500000000000000" pitchFamily="2" charset="0"/>
                        </a:rPr>
                        <a: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50" b="0" baseline="0" dirty="0">
                          <a:solidFill>
                            <a:srgbClr val="002060"/>
                          </a:solidFill>
                          <a:latin typeface="Montserrat Alternates" panose="00000500000000000000" pitchFamily="2" charset="0"/>
                        </a:rPr>
                        <a:t>Make sure you include specific details from your learning in lessons.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50" b="0" baseline="0" dirty="0">
                          <a:solidFill>
                            <a:srgbClr val="002060"/>
                          </a:solidFill>
                          <a:latin typeface="Montserrat Alternates" panose="00000500000000000000" pitchFamily="2" charset="0"/>
                        </a:rPr>
                        <a:t>Use a range of sources of information.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50" b="0" baseline="0" dirty="0">
                          <a:solidFill>
                            <a:srgbClr val="002060"/>
                          </a:solidFill>
                          <a:latin typeface="Montserrat Alternates" panose="00000500000000000000" pitchFamily="2" charset="0"/>
                        </a:rPr>
                        <a:t>Analyse and compare the history to the present as well as describing it.</a:t>
                      </a:r>
                      <a:endParaRPr lang="en-GB" sz="1150" b="1" dirty="0">
                        <a:solidFill>
                          <a:srgbClr val="002060"/>
                        </a:solidFill>
                        <a:latin typeface="Montserrat Alternates" panose="00000500000000000000" pitchFamily="2" charset="0"/>
                      </a:endParaRPr>
                    </a:p>
                  </a:txBody>
                  <a:tcPr marL="68580" marR="68580" marT="34290" marB="34290"/>
                </a:tc>
                <a:tc hMerge="1">
                  <a:txBody>
                    <a:bodyPr/>
                    <a:lstStyle/>
                    <a:p>
                      <a:endParaRPr dirty="0"/>
                    </a:p>
                  </a:txBody>
                  <a:tcPr marL="68580" marR="68580" marT="34290" marB="34290">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5" name="Picture 4" descr="A red and blue text on a black background&#10;&#10;Description automatically generated">
            <a:extLst>
              <a:ext uri="{FF2B5EF4-FFF2-40B4-BE49-F238E27FC236}">
                <a16:creationId xmlns:a16="http://schemas.microsoft.com/office/drawing/2014/main" id="{65E4777A-2B5B-D492-C602-D16EC8801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3440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9E8C-E94E-39FF-D288-5DC9AF660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657CF-8D6A-92B5-519E-AF0A0FC28401}"/>
              </a:ext>
            </a:extLst>
          </p:cNvPr>
          <p:cNvSpPr>
            <a:spLocks noGrp="1"/>
          </p:cNvSpPr>
          <p:nvPr>
            <p:ph type="title"/>
          </p:nvPr>
        </p:nvSpPr>
        <p:spPr/>
        <p:txBody>
          <a:bodyPr>
            <a:normAutofit/>
          </a:bodyPr>
          <a:lstStyle/>
          <a:p>
            <a:r>
              <a:rPr lang="en-GB" dirty="0">
                <a:solidFill>
                  <a:srgbClr val="002060"/>
                </a:solidFill>
                <a:latin typeface="Montserrat Alternates regular" panose="00000500000000000000" pitchFamily="2" charset="0"/>
              </a:rPr>
              <a:t>Churchill 150 competition [1]</a:t>
            </a:r>
          </a:p>
        </p:txBody>
      </p:sp>
      <p:sp>
        <p:nvSpPr>
          <p:cNvPr id="3" name="Content Placeholder 2">
            <a:extLst>
              <a:ext uri="{FF2B5EF4-FFF2-40B4-BE49-F238E27FC236}">
                <a16:creationId xmlns:a16="http://schemas.microsoft.com/office/drawing/2014/main" id="{C902021E-A7C8-06D0-3DAA-F854AFE38A24}"/>
              </a:ext>
            </a:extLst>
          </p:cNvPr>
          <p:cNvSpPr>
            <a:spLocks noGrp="1"/>
          </p:cNvSpPr>
          <p:nvPr>
            <p:ph idx="1"/>
          </p:nvPr>
        </p:nvSpPr>
        <p:spPr/>
        <p:txBody>
          <a:bodyPr>
            <a:normAutofit/>
          </a:bodyPr>
          <a:lstStyle/>
          <a:p>
            <a:pPr marL="342900" indent="-342900">
              <a:buFont typeface="Symbol" panose="05050102010706020507" pitchFamily="18" charset="2"/>
              <a:buChar char=""/>
            </a:pPr>
            <a:r>
              <a:rPr lang="en-GB" sz="2000" dirty="0">
                <a:solidFill>
                  <a:srgbClr val="002060"/>
                </a:solidFill>
                <a:effectLst/>
                <a:latin typeface="Montserrat Alternates regular" panose="00000500000000000000" pitchFamily="2" charset="0"/>
                <a:ea typeface="Aptos" panose="020B0004020202020204" pitchFamily="34" charset="0"/>
                <a:cs typeface="Aptos" panose="020B0004020202020204" pitchFamily="34" charset="0"/>
              </a:rPr>
              <a:t>Learn About Britain is running a competition for students looking at Churchill’s life and legacy</a:t>
            </a:r>
            <a:endPar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endParaRPr>
          </a:p>
          <a:p>
            <a:pPr marL="342900"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If you want to enter, you need to prepare an essay of up to 1000 words, a short film of no more than 3 minutes or a piece of artwork giving your response to the following question:</a:t>
            </a:r>
          </a:p>
          <a:p>
            <a:pPr marL="800100" lvl="1" indent="-342900">
              <a:buFont typeface="Symbol" panose="05050102010706020507" pitchFamily="18" charset="2"/>
              <a:buChar char=""/>
            </a:pPr>
            <a:r>
              <a:rPr lang="en-GB" sz="2000" b="1"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150 years after he was born, what are your reflections on Churchill’s life and legacy?</a:t>
            </a:r>
          </a:p>
          <a:p>
            <a:pPr marL="342900"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This project will need to complete by 14 February 2025 and successful entrants can win prizes in the form of vouchers and the chance to join an expenses paid educational day in London in spring 2025. Winners and runners up will have their work showcased on the Learn About Britain website and at a Parliamentary event on the evening of the educational day in London. </a:t>
            </a:r>
          </a:p>
        </p:txBody>
      </p:sp>
      <p:pic>
        <p:nvPicPr>
          <p:cNvPr id="4" name="Picture 3" descr="A red and blue text on a black background&#10;&#10;Description automatically generated">
            <a:extLst>
              <a:ext uri="{FF2B5EF4-FFF2-40B4-BE49-F238E27FC236}">
                <a16:creationId xmlns:a16="http://schemas.microsoft.com/office/drawing/2014/main" id="{A2FA0E29-F425-4287-14D7-53B3CAE1F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4517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72BC-9B5F-968A-0E6C-11DC0BC67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4E9FE-E355-7E7A-02B9-CFC9217EDFC7}"/>
              </a:ext>
            </a:extLst>
          </p:cNvPr>
          <p:cNvSpPr>
            <a:spLocks noGrp="1"/>
          </p:cNvSpPr>
          <p:nvPr>
            <p:ph type="title"/>
          </p:nvPr>
        </p:nvSpPr>
        <p:spPr/>
        <p:txBody>
          <a:bodyPr>
            <a:normAutofit/>
          </a:bodyPr>
          <a:lstStyle/>
          <a:p>
            <a:r>
              <a:rPr lang="en-GB" dirty="0">
                <a:solidFill>
                  <a:srgbClr val="002060"/>
                </a:solidFill>
                <a:latin typeface="Montserrat Alternates regular" panose="00000500000000000000" pitchFamily="2" charset="0"/>
              </a:rPr>
              <a:t>Churchill 150 competition [2]</a:t>
            </a:r>
          </a:p>
        </p:txBody>
      </p:sp>
      <p:sp>
        <p:nvSpPr>
          <p:cNvPr id="3" name="Content Placeholder 2">
            <a:extLst>
              <a:ext uri="{FF2B5EF4-FFF2-40B4-BE49-F238E27FC236}">
                <a16:creationId xmlns:a16="http://schemas.microsoft.com/office/drawing/2014/main" id="{B025B3CF-2023-6C4F-CBD1-066C879A6890}"/>
              </a:ext>
            </a:extLst>
          </p:cNvPr>
          <p:cNvSpPr>
            <a:spLocks noGrp="1"/>
          </p:cNvSpPr>
          <p:nvPr>
            <p:ph idx="1"/>
          </p:nvPr>
        </p:nvSpPr>
        <p:spPr/>
        <p:txBody>
          <a:bodyPr>
            <a:normAutofit/>
          </a:bodyPr>
          <a:lstStyle/>
          <a:p>
            <a:pPr marL="342900" indent="-342900">
              <a:buFont typeface="Symbol" panose="05050102010706020507" pitchFamily="18" charset="2"/>
              <a:buChar char=""/>
            </a:pPr>
            <a:r>
              <a:rPr lang="en-GB" sz="2000" dirty="0">
                <a:solidFill>
                  <a:srgbClr val="002060"/>
                </a:solidFill>
                <a:effectLst/>
                <a:latin typeface="Montserrat Alternates regular" panose="00000500000000000000" pitchFamily="2" charset="0"/>
                <a:ea typeface="Aptos" panose="020B0004020202020204" pitchFamily="34" charset="0"/>
                <a:cs typeface="Aptos" panose="020B0004020202020204" pitchFamily="34" charset="0"/>
              </a:rPr>
              <a:t>As you prepar</a:t>
            </a: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e your entry, you may want to think about the following questions: </a:t>
            </a:r>
          </a:p>
          <a:p>
            <a:pPr marL="0" indent="0">
              <a:buNone/>
            </a:pPr>
            <a:endPar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endParaRPr>
          </a:p>
          <a:p>
            <a:pPr marL="800100" lvl="1"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How did Britain change under Churchill’s leadership?</a:t>
            </a:r>
          </a:p>
          <a:p>
            <a:pPr marL="800100" lvl="1"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What would our lives look like today if Churchill hadn’t become Prime Minister?</a:t>
            </a:r>
          </a:p>
          <a:p>
            <a:pPr marL="800100" lvl="1"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In leading a war against an enemy like Nazi Germany as Churchill did, is it justified to sacrifice people’s lives in order to defeat your enemy?</a:t>
            </a:r>
          </a:p>
          <a:p>
            <a:pPr marL="800100" lvl="1"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What is the legacy of the British Empire, which Churchill loved so much?</a:t>
            </a:r>
          </a:p>
          <a:p>
            <a:pPr marL="800100" lvl="1"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Should we judge historical figures by today’s moral standards? Can we still consider people who hold attitudes or do things we condemn to be heroes? </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Symbol" panose="05050102010706020507" pitchFamily="18" charset="2"/>
              <a:buChar char=""/>
            </a:pPr>
            <a:endPar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endParaRPr>
          </a:p>
          <a:p>
            <a:pPr marL="342900" indent="-342900">
              <a:buFont typeface="Symbol" panose="05050102010706020507" pitchFamily="18" charset="2"/>
              <a:buChar char=""/>
            </a:pPr>
            <a:r>
              <a:rPr lang="en-GB" sz="2000" dirty="0">
                <a:solidFill>
                  <a:srgbClr val="002060"/>
                </a:solidFill>
                <a:latin typeface="Montserrat Alternates regular" panose="00000500000000000000" pitchFamily="2" charset="0"/>
                <a:ea typeface="Aptos" panose="020B0004020202020204" pitchFamily="34" charset="0"/>
                <a:cs typeface="Aptos" panose="020B0004020202020204" pitchFamily="34" charset="0"/>
              </a:rPr>
              <a:t>You do not need to answer all of these questions or to go up to the word limit – we are looking for honesty, nuance and balance rather than a precise number of words. </a:t>
            </a:r>
          </a:p>
        </p:txBody>
      </p:sp>
      <p:pic>
        <p:nvPicPr>
          <p:cNvPr id="4" name="Picture 3" descr="A red and blue text on a black background&#10;&#10;Description automatically generated">
            <a:extLst>
              <a:ext uri="{FF2B5EF4-FFF2-40B4-BE49-F238E27FC236}">
                <a16:creationId xmlns:a16="http://schemas.microsoft.com/office/drawing/2014/main" id="{109DA705-5E06-CF46-8F95-A6D97FED9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318184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F51B-06D5-B35E-C421-E2878588B040}"/>
              </a:ext>
            </a:extLst>
          </p:cNvPr>
          <p:cNvSpPr>
            <a:spLocks noGrp="1"/>
          </p:cNvSpPr>
          <p:nvPr>
            <p:ph type="title"/>
          </p:nvPr>
        </p:nvSpPr>
        <p:spPr/>
        <p:txBody>
          <a:bodyPr/>
          <a:lstStyle/>
          <a:p>
            <a:endParaRPr lang="en-GB"/>
          </a:p>
        </p:txBody>
      </p:sp>
      <p:pic>
        <p:nvPicPr>
          <p:cNvPr id="4" name="Online Media 3" title="Learn About Britain - Churchill - Reflections">
            <a:hlinkClick r:id="" action="ppaction://media"/>
            <a:extLst>
              <a:ext uri="{FF2B5EF4-FFF2-40B4-BE49-F238E27FC236}">
                <a16:creationId xmlns:a16="http://schemas.microsoft.com/office/drawing/2014/main" id="{8F6863E4-F2FE-1D13-BC56-0DD31C17795A}"/>
              </a:ext>
            </a:extLst>
          </p:cNvPr>
          <p:cNvPicPr>
            <a:picLocks noGrp="1" noRot="1" noChangeAspect="1"/>
          </p:cNvPicPr>
          <p:nvPr>
            <p:ph idx="1"/>
            <a:videoFile r:link="rId1"/>
          </p:nvPr>
        </p:nvPicPr>
        <p:blipFill>
          <a:blip r:embed="rId3"/>
          <a:stretch>
            <a:fillRect/>
          </a:stretch>
        </p:blipFill>
        <p:spPr>
          <a:xfrm>
            <a:off x="0" y="0"/>
            <a:ext cx="12192000" cy="6888945"/>
          </a:xfrm>
          <a:prstGeom prst="rect">
            <a:avLst/>
          </a:prstGeom>
        </p:spPr>
      </p:pic>
    </p:spTree>
    <p:extLst>
      <p:ext uri="{BB962C8B-B14F-4D97-AF65-F5344CB8AC3E}">
        <p14:creationId xmlns:p14="http://schemas.microsoft.com/office/powerpoint/2010/main" val="23945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156798C-BA10-1606-1BFA-A97F38F05662}"/>
              </a:ext>
            </a:extLst>
          </p:cNvPr>
          <p:cNvGraphicFramePr>
            <a:graphicFrameLocks noGrp="1"/>
          </p:cNvGraphicFramePr>
          <p:nvPr>
            <p:extLst>
              <p:ext uri="{D42A27DB-BD31-4B8C-83A1-F6EECF244321}">
                <p14:modId xmlns:p14="http://schemas.microsoft.com/office/powerpoint/2010/main" val="4029006725"/>
              </p:ext>
            </p:extLst>
          </p:nvPr>
        </p:nvGraphicFramePr>
        <p:xfrm>
          <a:off x="518474" y="473149"/>
          <a:ext cx="11199044" cy="5917018"/>
        </p:xfrm>
        <a:graphic>
          <a:graphicData uri="http://schemas.openxmlformats.org/drawingml/2006/table">
            <a:tbl>
              <a:tblPr firstRow="1" bandRow="1">
                <a:tableStyleId>{5940675A-B579-460E-94D1-54222C63F5DA}</a:tableStyleId>
              </a:tblPr>
              <a:tblGrid>
                <a:gridCol w="5599522">
                  <a:extLst>
                    <a:ext uri="{9D8B030D-6E8A-4147-A177-3AD203B41FA5}">
                      <a16:colId xmlns:a16="http://schemas.microsoft.com/office/drawing/2014/main" val="3317055409"/>
                    </a:ext>
                  </a:extLst>
                </a:gridCol>
                <a:gridCol w="5599522">
                  <a:extLst>
                    <a:ext uri="{9D8B030D-6E8A-4147-A177-3AD203B41FA5}">
                      <a16:colId xmlns:a16="http://schemas.microsoft.com/office/drawing/2014/main" val="2605644215"/>
                    </a:ext>
                  </a:extLst>
                </a:gridCol>
              </a:tblGrid>
              <a:tr h="722848">
                <a:tc>
                  <a:txBody>
                    <a:bodyPr/>
                    <a:lstStyle/>
                    <a:p>
                      <a:r>
                        <a:rPr lang="en-GB" dirty="0">
                          <a:solidFill>
                            <a:srgbClr val="002060"/>
                          </a:solidFill>
                          <a:latin typeface="Montserrat Alternates regular" panose="00000500000000000000" pitchFamily="2" charset="0"/>
                        </a:rPr>
                        <a:t>Key events, achievements, and issues Churchill was involved in</a:t>
                      </a:r>
                    </a:p>
                  </a:txBody>
                  <a:tcPr/>
                </a:tc>
                <a:tc>
                  <a:txBody>
                    <a:bodyPr/>
                    <a:lstStyle/>
                    <a:p>
                      <a:r>
                        <a:rPr lang="en-GB" dirty="0">
                          <a:solidFill>
                            <a:srgbClr val="002060"/>
                          </a:solidFill>
                          <a:latin typeface="Montserrat Alternates regular" panose="00000500000000000000" pitchFamily="2" charset="0"/>
                        </a:rPr>
                        <a:t>Present day issues </a:t>
                      </a:r>
                    </a:p>
                  </a:txBody>
                  <a:tcPr/>
                </a:tc>
                <a:extLst>
                  <a:ext uri="{0D108BD9-81ED-4DB2-BD59-A6C34878D82A}">
                    <a16:rowId xmlns:a16="http://schemas.microsoft.com/office/drawing/2014/main" val="1253265121"/>
                  </a:ext>
                </a:extLst>
              </a:tr>
              <a:tr h="5194170">
                <a:tc>
                  <a:txBody>
                    <a:bodyPr/>
                    <a:lstStyle/>
                    <a:p>
                      <a:endParaRPr lang="en-GB" dirty="0">
                        <a:solidFill>
                          <a:srgbClr val="002060"/>
                        </a:solidFill>
                        <a:latin typeface="Montserrat Alternates regular" panose="00000500000000000000" pitchFamily="2" charset="0"/>
                      </a:endParaRPr>
                    </a:p>
                  </a:txBody>
                  <a:tcPr/>
                </a:tc>
                <a:tc>
                  <a:txBody>
                    <a:bodyPr/>
                    <a:lstStyle/>
                    <a:p>
                      <a:endParaRPr lang="en-GB" dirty="0">
                        <a:solidFill>
                          <a:srgbClr val="002060"/>
                        </a:solidFill>
                        <a:latin typeface="Montserrat Alternates regular" panose="00000500000000000000" pitchFamily="2" charset="0"/>
                      </a:endParaRPr>
                    </a:p>
                  </a:txBody>
                  <a:tcPr/>
                </a:tc>
                <a:extLst>
                  <a:ext uri="{0D108BD9-81ED-4DB2-BD59-A6C34878D82A}">
                    <a16:rowId xmlns:a16="http://schemas.microsoft.com/office/drawing/2014/main" val="203962704"/>
                  </a:ext>
                </a:extLst>
              </a:tr>
            </a:tbl>
          </a:graphicData>
        </a:graphic>
      </p:graphicFrame>
    </p:spTree>
    <p:extLst>
      <p:ext uri="{BB962C8B-B14F-4D97-AF65-F5344CB8AC3E}">
        <p14:creationId xmlns:p14="http://schemas.microsoft.com/office/powerpoint/2010/main" val="6165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rectangular object with red border&#10;&#10;Description automatically generated">
            <a:extLst>
              <a:ext uri="{FF2B5EF4-FFF2-40B4-BE49-F238E27FC236}">
                <a16:creationId xmlns:a16="http://schemas.microsoft.com/office/drawing/2014/main" id="{E013A838-8740-29FF-1C88-5A6D9B090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1672845"/>
            <a:ext cx="5523613" cy="4696508"/>
          </a:xfrm>
          <a:prstGeom prst="rect">
            <a:avLst/>
          </a:prstGeom>
        </p:spPr>
      </p:pic>
      <p:sp>
        <p:nvSpPr>
          <p:cNvPr id="2" name="Title 1">
            <a:extLst>
              <a:ext uri="{FF2B5EF4-FFF2-40B4-BE49-F238E27FC236}">
                <a16:creationId xmlns:a16="http://schemas.microsoft.com/office/drawing/2014/main" id="{18C4C5C4-7105-8873-A515-6B0DCDF528EB}"/>
              </a:ext>
            </a:extLst>
          </p:cNvPr>
          <p:cNvSpPr>
            <a:spLocks noGrp="1"/>
          </p:cNvSpPr>
          <p:nvPr>
            <p:ph type="title"/>
          </p:nvPr>
        </p:nvSpPr>
        <p:spPr>
          <a:xfrm>
            <a:off x="838200" y="365125"/>
            <a:ext cx="9879419" cy="1325563"/>
          </a:xfrm>
        </p:spPr>
        <p:txBody>
          <a:bodyPr/>
          <a:lstStyle/>
          <a:p>
            <a:r>
              <a:rPr lang="en-GB" dirty="0">
                <a:solidFill>
                  <a:srgbClr val="002060"/>
                </a:solidFill>
                <a:latin typeface="Montserrat Alternates regular" panose="00000500000000000000" pitchFamily="2" charset="0"/>
              </a:rPr>
              <a:t>Reflections: How </a:t>
            </a:r>
            <a:r>
              <a:rPr lang="en-GB" i="1" dirty="0">
                <a:solidFill>
                  <a:srgbClr val="002060"/>
                </a:solidFill>
                <a:latin typeface="Montserrat Alternates regular" panose="00000500000000000000" pitchFamily="2" charset="0"/>
              </a:rPr>
              <a:t>did</a:t>
            </a:r>
            <a:r>
              <a:rPr lang="en-GB" dirty="0">
                <a:solidFill>
                  <a:srgbClr val="002060"/>
                </a:solidFill>
                <a:latin typeface="Montserrat Alternates regular" panose="00000500000000000000" pitchFamily="2" charset="0"/>
              </a:rPr>
              <a:t> Churchill shape modern Britain?</a:t>
            </a:r>
          </a:p>
        </p:txBody>
      </p:sp>
      <p:sp>
        <p:nvSpPr>
          <p:cNvPr id="3" name="Content Placeholder 2">
            <a:extLst>
              <a:ext uri="{FF2B5EF4-FFF2-40B4-BE49-F238E27FC236}">
                <a16:creationId xmlns:a16="http://schemas.microsoft.com/office/drawing/2014/main" id="{F14FD8C7-8E1C-B017-FF30-7E19BB9A2B9F}"/>
              </a:ext>
            </a:extLst>
          </p:cNvPr>
          <p:cNvSpPr>
            <a:spLocks noGrp="1"/>
          </p:cNvSpPr>
          <p:nvPr>
            <p:ph idx="1"/>
          </p:nvPr>
        </p:nvSpPr>
        <p:spPr>
          <a:xfrm>
            <a:off x="838200" y="1825625"/>
            <a:ext cx="4991987" cy="4351338"/>
          </a:xfrm>
        </p:spPr>
        <p:txBody>
          <a:bodyPr>
            <a:normAutofit/>
          </a:bodyPr>
          <a:lstStyle/>
          <a:p>
            <a:r>
              <a:rPr lang="en-GB" sz="2800" dirty="0">
                <a:solidFill>
                  <a:srgbClr val="002060"/>
                </a:solidFill>
                <a:latin typeface="Montserrat Alternates regular" panose="00000500000000000000" pitchFamily="2" charset="0"/>
              </a:rPr>
              <a:t>How did Churchill shape Britain in the early 20</a:t>
            </a:r>
            <a:r>
              <a:rPr lang="en-GB" sz="2800" baseline="30000" dirty="0">
                <a:solidFill>
                  <a:srgbClr val="002060"/>
                </a:solidFill>
                <a:latin typeface="Montserrat Alternates regular" panose="00000500000000000000" pitchFamily="2" charset="0"/>
              </a:rPr>
              <a:t>th</a:t>
            </a:r>
            <a:r>
              <a:rPr lang="en-GB" sz="2800" dirty="0">
                <a:solidFill>
                  <a:srgbClr val="002060"/>
                </a:solidFill>
                <a:latin typeface="Montserrat Alternates regular" panose="00000500000000000000" pitchFamily="2" charset="0"/>
              </a:rPr>
              <a:t> Century?</a:t>
            </a:r>
          </a:p>
          <a:p>
            <a:endParaRPr lang="en-GB" sz="2800" dirty="0">
              <a:solidFill>
                <a:srgbClr val="002060"/>
              </a:solidFill>
              <a:latin typeface="Montserrat Alternates regular" panose="00000500000000000000" pitchFamily="2" charset="0"/>
            </a:endParaRPr>
          </a:p>
          <a:p>
            <a:r>
              <a:rPr lang="en-GB" sz="2800" dirty="0">
                <a:solidFill>
                  <a:srgbClr val="002060"/>
                </a:solidFill>
                <a:latin typeface="Montserrat Alternates regular" panose="00000500000000000000" pitchFamily="2" charset="0"/>
              </a:rPr>
              <a:t>How did Churchill shape Modern Britain in WWII?</a:t>
            </a:r>
          </a:p>
          <a:p>
            <a:endParaRPr lang="en-GB" sz="2800" dirty="0">
              <a:solidFill>
                <a:srgbClr val="002060"/>
              </a:solidFill>
              <a:latin typeface="Montserrat Alternates regular" panose="00000500000000000000" pitchFamily="2" charset="0"/>
            </a:endParaRPr>
          </a:p>
          <a:p>
            <a:r>
              <a:rPr lang="en-GB" sz="2800" dirty="0">
                <a:solidFill>
                  <a:srgbClr val="002060"/>
                </a:solidFill>
                <a:latin typeface="Montserrat Alternates regular" panose="00000500000000000000" pitchFamily="2" charset="0"/>
              </a:rPr>
              <a:t>How did Churchill shape Modern Britain and attitudes to its former empire?</a:t>
            </a:r>
          </a:p>
          <a:p>
            <a:endParaRPr lang="en-GB" dirty="0">
              <a:solidFill>
                <a:srgbClr val="002060"/>
              </a:solidFill>
              <a:latin typeface="Montserrat Alternates regular" panose="00000500000000000000" pitchFamily="2" charset="0"/>
            </a:endParaRPr>
          </a:p>
        </p:txBody>
      </p:sp>
      <p:pic>
        <p:nvPicPr>
          <p:cNvPr id="4" name="Google Shape;55;p13">
            <a:extLst>
              <a:ext uri="{FF2B5EF4-FFF2-40B4-BE49-F238E27FC236}">
                <a16:creationId xmlns:a16="http://schemas.microsoft.com/office/drawing/2014/main" id="{C2C6F646-DEB5-F668-265B-C64E2DB113CC}"/>
              </a:ext>
            </a:extLst>
          </p:cNvPr>
          <p:cNvPicPr preferRelativeResize="0"/>
          <p:nvPr/>
        </p:nvPicPr>
        <p:blipFill rotWithShape="1">
          <a:blip r:embed="rId3">
            <a:alphaModFix/>
          </a:blip>
          <a:srcRect t="6762" b="10498"/>
          <a:stretch/>
        </p:blipFill>
        <p:spPr>
          <a:xfrm>
            <a:off x="8508596" y="1890324"/>
            <a:ext cx="1007521" cy="1325563"/>
          </a:xfrm>
          <a:prstGeom prst="rect">
            <a:avLst/>
          </a:prstGeom>
          <a:ln>
            <a:noFill/>
          </a:ln>
          <a:effectLst>
            <a:outerShdw blurRad="292100" dist="139700" dir="2700000" algn="tl" rotWithShape="0">
              <a:srgbClr val="333333">
                <a:alpha val="65000"/>
              </a:srgbClr>
            </a:outerShdw>
          </a:effectLst>
        </p:spPr>
      </p:pic>
      <p:pic>
        <p:nvPicPr>
          <p:cNvPr id="5" name="Picture 4" descr="A group of people standing outside a store&#10;&#10;Description automatically generated">
            <a:extLst>
              <a:ext uri="{FF2B5EF4-FFF2-40B4-BE49-F238E27FC236}">
                <a16:creationId xmlns:a16="http://schemas.microsoft.com/office/drawing/2014/main" id="{DD4152E8-EAF1-CCFC-A269-1E84329C9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788" y="1956096"/>
            <a:ext cx="1771459" cy="1251735"/>
          </a:xfrm>
          <a:prstGeom prst="rect">
            <a:avLst/>
          </a:prstGeom>
          <a:ln>
            <a:noFill/>
          </a:ln>
          <a:effectLst>
            <a:outerShdw blurRad="292100" dist="139700" dir="2700000" algn="tl" rotWithShape="0">
              <a:srgbClr val="333333">
                <a:alpha val="65000"/>
              </a:srgbClr>
            </a:outerShdw>
          </a:effectLst>
        </p:spPr>
      </p:pic>
      <p:pic>
        <p:nvPicPr>
          <p:cNvPr id="6" name="Google Shape;286;p51">
            <a:extLst>
              <a:ext uri="{FF2B5EF4-FFF2-40B4-BE49-F238E27FC236}">
                <a16:creationId xmlns:a16="http://schemas.microsoft.com/office/drawing/2014/main" id="{1C44C5FB-6862-6569-B21E-EB9193769A40}"/>
              </a:ext>
            </a:extLst>
          </p:cNvPr>
          <p:cNvPicPr preferRelativeResize="0"/>
          <p:nvPr/>
        </p:nvPicPr>
        <p:blipFill>
          <a:blip r:embed="rId5">
            <a:alphaModFix/>
          </a:blip>
          <a:stretch>
            <a:fillRect/>
          </a:stretch>
        </p:blipFill>
        <p:spPr>
          <a:xfrm>
            <a:off x="9702531" y="1980704"/>
            <a:ext cx="1651269" cy="1227997"/>
          </a:xfrm>
          <a:prstGeom prst="rect">
            <a:avLst/>
          </a:prstGeom>
          <a:ln>
            <a:noFill/>
          </a:ln>
          <a:effectLst>
            <a:outerShdw blurRad="292100" dist="139700" dir="2700000" algn="tl" rotWithShape="0">
              <a:srgbClr val="333333">
                <a:alpha val="65000"/>
              </a:srgbClr>
            </a:outerShdw>
          </a:effectLst>
        </p:spPr>
      </p:pic>
      <p:pic>
        <p:nvPicPr>
          <p:cNvPr id="7" name="Picture 6" descr="A person in a suit waving&#10;&#10;Description automatically generated">
            <a:extLst>
              <a:ext uri="{FF2B5EF4-FFF2-40B4-BE49-F238E27FC236}">
                <a16:creationId xmlns:a16="http://schemas.microsoft.com/office/drawing/2014/main" id="{30D5C07B-70D5-4AE9-3ED6-C590C5FD8696}"/>
              </a:ext>
            </a:extLst>
          </p:cNvPr>
          <p:cNvPicPr>
            <a:picLocks noChangeAspect="1"/>
          </p:cNvPicPr>
          <p:nvPr/>
        </p:nvPicPr>
        <p:blipFill rotWithShape="1">
          <a:blip r:embed="rId6">
            <a:extLst>
              <a:ext uri="{28A0092B-C50C-407E-A947-70E740481C1C}">
                <a14:useLocalDpi xmlns:a14="http://schemas.microsoft.com/office/drawing/2010/main" val="0"/>
              </a:ext>
            </a:extLst>
          </a:blip>
          <a:srcRect l="6843" r="5850" b="7725"/>
          <a:stretch/>
        </p:blipFill>
        <p:spPr>
          <a:xfrm>
            <a:off x="8508304" y="3323965"/>
            <a:ext cx="965722" cy="1325563"/>
          </a:xfrm>
          <a:prstGeom prst="rect">
            <a:avLst/>
          </a:prstGeom>
          <a:ln>
            <a:noFill/>
          </a:ln>
          <a:effectLst>
            <a:outerShdw blurRad="292100" dist="139700" dir="2700000" algn="tl" rotWithShape="0">
              <a:srgbClr val="333333">
                <a:alpha val="65000"/>
              </a:srgbClr>
            </a:outerShdw>
          </a:effectLst>
        </p:spPr>
      </p:pic>
      <p:pic>
        <p:nvPicPr>
          <p:cNvPr id="8" name="Picture 7" descr="Several men sitting in chairs&#10;&#10;Description automatically generated">
            <a:extLst>
              <a:ext uri="{FF2B5EF4-FFF2-40B4-BE49-F238E27FC236}">
                <a16:creationId xmlns:a16="http://schemas.microsoft.com/office/drawing/2014/main" id="{E2ABE349-8BAD-224D-650D-D29453BEA5E0}"/>
              </a:ext>
            </a:extLst>
          </p:cNvPr>
          <p:cNvPicPr>
            <a:picLocks noChangeAspect="1"/>
          </p:cNvPicPr>
          <p:nvPr/>
        </p:nvPicPr>
        <p:blipFill rotWithShape="1">
          <a:blip r:embed="rId7">
            <a:extLst>
              <a:ext uri="{28A0092B-C50C-407E-A947-70E740481C1C}">
                <a14:useLocalDpi xmlns:a14="http://schemas.microsoft.com/office/drawing/2010/main" val="0"/>
              </a:ext>
            </a:extLst>
          </a:blip>
          <a:srcRect l="6523" t="21658" r="133" b="7078"/>
          <a:stretch/>
        </p:blipFill>
        <p:spPr>
          <a:xfrm>
            <a:off x="9635387" y="3441239"/>
            <a:ext cx="1872539" cy="1132759"/>
          </a:xfrm>
          <a:prstGeom prst="rect">
            <a:avLst/>
          </a:prstGeom>
          <a:ln>
            <a:noFill/>
          </a:ln>
          <a:effectLst>
            <a:outerShdw blurRad="292100" dist="139700" dir="2700000" algn="tl" rotWithShape="0">
              <a:srgbClr val="333333">
                <a:alpha val="65000"/>
              </a:srgbClr>
            </a:outerShdw>
          </a:effectLst>
        </p:spPr>
      </p:pic>
      <p:pic>
        <p:nvPicPr>
          <p:cNvPr id="9" name="Picture 8" descr="A person walking with a group of soldiers&#10;&#10;Description automatically generated">
            <a:extLst>
              <a:ext uri="{FF2B5EF4-FFF2-40B4-BE49-F238E27FC236}">
                <a16:creationId xmlns:a16="http://schemas.microsoft.com/office/drawing/2014/main" id="{66CA36E1-5896-9F88-7C74-AE39E5615E4A}"/>
              </a:ext>
            </a:extLst>
          </p:cNvPr>
          <p:cNvPicPr>
            <a:picLocks noChangeAspect="1"/>
          </p:cNvPicPr>
          <p:nvPr/>
        </p:nvPicPr>
        <p:blipFill rotWithShape="1">
          <a:blip r:embed="rId8">
            <a:extLst>
              <a:ext uri="{28A0092B-C50C-407E-A947-70E740481C1C}">
                <a14:useLocalDpi xmlns:a14="http://schemas.microsoft.com/office/drawing/2010/main" val="0"/>
              </a:ext>
            </a:extLst>
          </a:blip>
          <a:srcRect t="14574" b="26744"/>
          <a:stretch/>
        </p:blipFill>
        <p:spPr>
          <a:xfrm>
            <a:off x="6383891" y="3421108"/>
            <a:ext cx="1963052" cy="1132759"/>
          </a:xfrm>
          <a:prstGeom prst="rect">
            <a:avLst/>
          </a:prstGeom>
          <a:ln>
            <a:noFill/>
          </a:ln>
          <a:effectLst>
            <a:outerShdw blurRad="292100" dist="139700" dir="2700000" algn="tl" rotWithShape="0">
              <a:srgbClr val="333333">
                <a:alpha val="65000"/>
              </a:srgbClr>
            </a:outerShdw>
          </a:effectLst>
        </p:spPr>
      </p:pic>
      <p:pic>
        <p:nvPicPr>
          <p:cNvPr id="11" name="Picture 10" descr="A map of the world&#10;&#10;Description automatically generated">
            <a:extLst>
              <a:ext uri="{FF2B5EF4-FFF2-40B4-BE49-F238E27FC236}">
                <a16:creationId xmlns:a16="http://schemas.microsoft.com/office/drawing/2014/main" id="{26B24E2F-3A19-B1C0-0C7A-3E697CACBB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7990" y="4727617"/>
            <a:ext cx="1861257" cy="1399243"/>
          </a:xfrm>
          <a:prstGeom prst="rect">
            <a:avLst/>
          </a:prstGeom>
        </p:spPr>
      </p:pic>
      <p:pic>
        <p:nvPicPr>
          <p:cNvPr id="13" name="Picture 12" descr="A person sitting on a person's lap&#10;&#10;Description automatically generated">
            <a:extLst>
              <a:ext uri="{FF2B5EF4-FFF2-40B4-BE49-F238E27FC236}">
                <a16:creationId xmlns:a16="http://schemas.microsoft.com/office/drawing/2014/main" id="{A73515B6-B126-A547-0AA1-5310057137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66505" y="4724976"/>
            <a:ext cx="1059401" cy="1404526"/>
          </a:xfrm>
          <a:prstGeom prst="rect">
            <a:avLst/>
          </a:prstGeom>
          <a:ln>
            <a:noFill/>
          </a:ln>
          <a:effectLst>
            <a:outerShdw blurRad="292100" dist="139700" dir="2700000" algn="tl" rotWithShape="0">
              <a:srgbClr val="333333">
                <a:alpha val="65000"/>
              </a:srgbClr>
            </a:outerShdw>
          </a:effectLst>
        </p:spPr>
      </p:pic>
      <p:pic>
        <p:nvPicPr>
          <p:cNvPr id="17" name="Picture 16" descr="A cartoon of a person carrying a large bag&#10;&#10;Description automatically generated">
            <a:extLst>
              <a:ext uri="{FF2B5EF4-FFF2-40B4-BE49-F238E27FC236}">
                <a16:creationId xmlns:a16="http://schemas.microsoft.com/office/drawing/2014/main" id="{0FC36128-3308-E4C7-77DC-6C95DE158E0C}"/>
              </a:ext>
            </a:extLst>
          </p:cNvPr>
          <p:cNvPicPr>
            <a:picLocks noChangeAspect="1"/>
          </p:cNvPicPr>
          <p:nvPr/>
        </p:nvPicPr>
        <p:blipFill rotWithShape="1">
          <a:blip r:embed="rId11">
            <a:extLst>
              <a:ext uri="{28A0092B-C50C-407E-A947-70E740481C1C}">
                <a14:useLocalDpi xmlns:a14="http://schemas.microsoft.com/office/drawing/2010/main" val="0"/>
              </a:ext>
            </a:extLst>
          </a:blip>
          <a:srcRect l="2166" t="1291" r="2833" b="4286"/>
          <a:stretch/>
        </p:blipFill>
        <p:spPr>
          <a:xfrm>
            <a:off x="9713164" y="4759191"/>
            <a:ext cx="1716987" cy="1353257"/>
          </a:xfrm>
          <a:prstGeom prst="rect">
            <a:avLst/>
          </a:prstGeom>
        </p:spPr>
      </p:pic>
      <p:pic>
        <p:nvPicPr>
          <p:cNvPr id="10" name="Picture 9" descr="A red and blue text on a black background&#10;&#10;Description automatically generated">
            <a:extLst>
              <a:ext uri="{FF2B5EF4-FFF2-40B4-BE49-F238E27FC236}">
                <a16:creationId xmlns:a16="http://schemas.microsoft.com/office/drawing/2014/main" id="{CFB3CE4B-B936-9481-E7CC-FC4C96A1E1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1920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2FC1423-A51C-680F-AFFF-D5AF524388E8}"/>
              </a:ext>
            </a:extLst>
          </p:cNvPr>
          <p:cNvGraphicFramePr>
            <a:graphicFrameLocks noGrp="1"/>
          </p:cNvGraphicFramePr>
          <p:nvPr>
            <p:extLst>
              <p:ext uri="{D42A27DB-BD31-4B8C-83A1-F6EECF244321}">
                <p14:modId xmlns:p14="http://schemas.microsoft.com/office/powerpoint/2010/main" val="2066950521"/>
              </p:ext>
            </p:extLst>
          </p:nvPr>
        </p:nvGraphicFramePr>
        <p:xfrm>
          <a:off x="509016" y="969530"/>
          <a:ext cx="11173968" cy="5456860"/>
        </p:xfrm>
        <a:graphic>
          <a:graphicData uri="http://schemas.openxmlformats.org/drawingml/2006/table">
            <a:tbl>
              <a:tblPr firstRow="1" bandRow="1">
                <a:tableStyleId>{5940675A-B579-460E-94D1-54222C63F5DA}</a:tableStyleId>
              </a:tblPr>
              <a:tblGrid>
                <a:gridCol w="2112264">
                  <a:extLst>
                    <a:ext uri="{9D8B030D-6E8A-4147-A177-3AD203B41FA5}">
                      <a16:colId xmlns:a16="http://schemas.microsoft.com/office/drawing/2014/main" val="2093864274"/>
                    </a:ext>
                  </a:extLst>
                </a:gridCol>
                <a:gridCol w="4169664">
                  <a:extLst>
                    <a:ext uri="{9D8B030D-6E8A-4147-A177-3AD203B41FA5}">
                      <a16:colId xmlns:a16="http://schemas.microsoft.com/office/drawing/2014/main" val="254403922"/>
                    </a:ext>
                  </a:extLst>
                </a:gridCol>
                <a:gridCol w="4892040">
                  <a:extLst>
                    <a:ext uri="{9D8B030D-6E8A-4147-A177-3AD203B41FA5}">
                      <a16:colId xmlns:a16="http://schemas.microsoft.com/office/drawing/2014/main" val="4174129064"/>
                    </a:ext>
                  </a:extLst>
                </a:gridCol>
              </a:tblGrid>
              <a:tr h="383228">
                <a:tc>
                  <a:txBody>
                    <a:bodyPr/>
                    <a:lstStyle/>
                    <a:p>
                      <a:endParaRPr lang="en-GB" sz="1600" dirty="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rgbClr val="002060"/>
                          </a:solidFill>
                          <a:latin typeface="Montserrat Alternates regular" panose="00000500000000000000" pitchFamily="2" charset="0"/>
                        </a:rPr>
                        <a:t>Reflections on the 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solidFill>
                            <a:srgbClr val="002060"/>
                          </a:solidFill>
                          <a:latin typeface="Montserrat Alternates regular" panose="00000500000000000000" pitchFamily="2" charset="0"/>
                        </a:rPr>
                        <a:t>Echoes in the 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011757"/>
                  </a:ext>
                </a:extLst>
              </a:tr>
              <a:tr h="1268408">
                <a:tc>
                  <a:txBody>
                    <a:bodyPr/>
                    <a:lstStyle/>
                    <a:p>
                      <a:pPr algn="ctr"/>
                      <a:r>
                        <a:rPr lang="en-GB" sz="1600" dirty="0">
                          <a:solidFill>
                            <a:srgbClr val="002060"/>
                          </a:solidFill>
                          <a:latin typeface="Montserrat Alternates regular" panose="00000500000000000000" pitchFamily="2" charset="0"/>
                        </a:rPr>
                        <a:t>Domestic</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472412"/>
                  </a:ext>
                </a:extLst>
              </a:tr>
              <a:tr h="1268408">
                <a:tc>
                  <a:txBody>
                    <a:bodyPr/>
                    <a:lstStyle/>
                    <a:p>
                      <a:pPr algn="ctr"/>
                      <a:r>
                        <a:rPr lang="en-GB" sz="1600" dirty="0">
                          <a:solidFill>
                            <a:srgbClr val="002060"/>
                          </a:solidFill>
                          <a:latin typeface="Montserrat Alternates regular" panose="00000500000000000000" pitchFamily="2" charset="0"/>
                        </a:rPr>
                        <a:t>War and Diplomacy</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7172761"/>
                  </a:ext>
                </a:extLst>
              </a:tr>
              <a:tr h="1268408">
                <a:tc>
                  <a:txBody>
                    <a:bodyPr/>
                    <a:lstStyle/>
                    <a:p>
                      <a:pPr algn="ctr"/>
                      <a:r>
                        <a:rPr lang="en-GB" sz="1600" dirty="0">
                          <a:solidFill>
                            <a:srgbClr val="002060"/>
                          </a:solidFill>
                          <a:latin typeface="Montserrat Alternates regular" panose="00000500000000000000" pitchFamily="2" charset="0"/>
                        </a:rPr>
                        <a:t>Empire and Commonwealth</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600" dirty="0">
                        <a:solidFill>
                          <a:srgbClr val="002060"/>
                        </a:solidFill>
                        <a:latin typeface="Montserrat Alternates regular"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1563036"/>
                  </a:ext>
                </a:extLst>
              </a:tr>
              <a:tr h="1268408">
                <a:tc gridSpan="3">
                  <a:txBody>
                    <a:bodyPr/>
                    <a:lstStyle/>
                    <a:p>
                      <a:r>
                        <a:rPr lang="en-GB" sz="1600" dirty="0">
                          <a:solidFill>
                            <a:srgbClr val="002060"/>
                          </a:solidFill>
                          <a:latin typeface="Montserrat Alternates regular" panose="00000500000000000000" pitchFamily="2" charset="0"/>
                        </a:rPr>
                        <a:t>Response: Which area do you think is most significant to you and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63394613"/>
                  </a:ext>
                </a:extLst>
              </a:tr>
            </a:tbl>
          </a:graphicData>
        </a:graphic>
      </p:graphicFrame>
      <p:sp>
        <p:nvSpPr>
          <p:cNvPr id="9" name="TextBox 8">
            <a:extLst>
              <a:ext uri="{FF2B5EF4-FFF2-40B4-BE49-F238E27FC236}">
                <a16:creationId xmlns:a16="http://schemas.microsoft.com/office/drawing/2014/main" id="{6261A6C0-9DAE-4380-5B6A-BD98454357E4}"/>
              </a:ext>
            </a:extLst>
          </p:cNvPr>
          <p:cNvSpPr txBox="1"/>
          <p:nvPr/>
        </p:nvSpPr>
        <p:spPr>
          <a:xfrm>
            <a:off x="3048000" y="275847"/>
            <a:ext cx="6096000" cy="523220"/>
          </a:xfrm>
          <a:prstGeom prst="rect">
            <a:avLst/>
          </a:prstGeom>
          <a:noFill/>
        </p:spPr>
        <p:txBody>
          <a:bodyPr wrap="square">
            <a:spAutoFit/>
          </a:bodyPr>
          <a:lstStyle/>
          <a:p>
            <a:pPr algn="ctr"/>
            <a:r>
              <a:rPr lang="en-GB" sz="2800" kern="0" dirty="0">
                <a:solidFill>
                  <a:srgbClr val="002060"/>
                </a:solidFill>
                <a:latin typeface="Montserrat Alternates regular" panose="00000500000000000000" pitchFamily="2" charset="0"/>
                <a:cs typeface="Arial" panose="020B0604020202020204" pitchFamily="34" charset="0"/>
              </a:rPr>
              <a:t>Reflections and Echoes</a:t>
            </a:r>
            <a:endParaRPr lang="en-GB" sz="2800" dirty="0"/>
          </a:p>
        </p:txBody>
      </p:sp>
    </p:spTree>
    <p:extLst>
      <p:ext uri="{BB962C8B-B14F-4D97-AF65-F5344CB8AC3E}">
        <p14:creationId xmlns:p14="http://schemas.microsoft.com/office/powerpoint/2010/main" val="10431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E072-F647-9300-71C8-A8EA3C035E49}"/>
              </a:ext>
            </a:extLst>
          </p:cNvPr>
          <p:cNvSpPr>
            <a:spLocks noGrp="1"/>
          </p:cNvSpPr>
          <p:nvPr>
            <p:ph type="title"/>
          </p:nvPr>
        </p:nvSpPr>
        <p:spPr/>
        <p:txBody>
          <a:bodyPr>
            <a:normAutofit/>
          </a:bodyPr>
          <a:lstStyle/>
          <a:p>
            <a:r>
              <a:rPr lang="en-GB" dirty="0">
                <a:solidFill>
                  <a:srgbClr val="002060"/>
                </a:solidFill>
                <a:latin typeface="Montserrat Alternates regular" panose="00000500000000000000" pitchFamily="2" charset="0"/>
              </a:rPr>
              <a:t>Echoes of the past in the present</a:t>
            </a:r>
          </a:p>
        </p:txBody>
      </p:sp>
      <p:sp>
        <p:nvSpPr>
          <p:cNvPr id="3" name="Content Placeholder 2">
            <a:extLst>
              <a:ext uri="{FF2B5EF4-FFF2-40B4-BE49-F238E27FC236}">
                <a16:creationId xmlns:a16="http://schemas.microsoft.com/office/drawing/2014/main" id="{2E9513B3-4CB3-2D27-7918-33E1BDD0E0A8}"/>
              </a:ext>
            </a:extLst>
          </p:cNvPr>
          <p:cNvSpPr>
            <a:spLocks noGrp="1"/>
          </p:cNvSpPr>
          <p:nvPr>
            <p:ph idx="1"/>
          </p:nvPr>
        </p:nvSpPr>
        <p:spPr/>
        <p:txBody>
          <a:bodyPr/>
          <a:lstStyle/>
          <a:p>
            <a:r>
              <a:rPr lang="en-GB" dirty="0">
                <a:solidFill>
                  <a:srgbClr val="002060"/>
                </a:solidFill>
                <a:latin typeface="Montserrat Alternates regular" panose="00000500000000000000" pitchFamily="2" charset="0"/>
              </a:rPr>
              <a:t>What similarities and differences can we see between the Britain Churchill lived in and the Britain of today?</a:t>
            </a:r>
            <a:endParaRPr lang="en-GB" dirty="0">
              <a:solidFill>
                <a:srgbClr val="002060"/>
              </a:solidFill>
            </a:endParaRPr>
          </a:p>
        </p:txBody>
      </p:sp>
    </p:spTree>
    <p:extLst>
      <p:ext uri="{BB962C8B-B14F-4D97-AF65-F5344CB8AC3E}">
        <p14:creationId xmlns:p14="http://schemas.microsoft.com/office/powerpoint/2010/main" val="4117248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513B3-4CB3-2D27-7918-33E1BDD0E0A8}"/>
              </a:ext>
            </a:extLst>
          </p:cNvPr>
          <p:cNvSpPr>
            <a:spLocks noGrp="1"/>
          </p:cNvSpPr>
          <p:nvPr>
            <p:ph idx="1"/>
          </p:nvPr>
        </p:nvSpPr>
        <p:spPr/>
        <p:txBody>
          <a:bodyPr/>
          <a:lstStyle/>
          <a:p>
            <a:r>
              <a:rPr lang="en-GB" sz="1800" dirty="0">
                <a:solidFill>
                  <a:srgbClr val="002060"/>
                </a:solidFill>
                <a:effectLst/>
                <a:latin typeface="Montserrat Alternates regular" panose="00000500000000000000" pitchFamily="2" charset="0"/>
                <a:ea typeface="Times New Roman" panose="02020603050405020304" pitchFamily="18" charset="0"/>
                <a:cs typeface="Aptos" panose="020B0004020202020204" pitchFamily="34" charset="0"/>
              </a:rPr>
              <a:t>Look at the contemporary case study information cards around the room. </a:t>
            </a:r>
          </a:p>
          <a:p>
            <a:r>
              <a:rPr lang="en-GB" sz="1800" dirty="0">
                <a:solidFill>
                  <a:srgbClr val="002060"/>
                </a:solidFill>
                <a:latin typeface="Montserrat Alternates regular" panose="00000500000000000000" pitchFamily="2" charset="0"/>
              </a:rPr>
              <a:t>What do they suggest about Britain today?</a:t>
            </a:r>
          </a:p>
          <a:p>
            <a:r>
              <a:rPr lang="en-GB" sz="1800" dirty="0">
                <a:solidFill>
                  <a:srgbClr val="002060"/>
                </a:solidFill>
                <a:latin typeface="Montserrat Alternates regular" panose="00000500000000000000" pitchFamily="2" charset="0"/>
              </a:rPr>
              <a:t>Can you identify the themes within the case studies?</a:t>
            </a:r>
          </a:p>
          <a:p>
            <a:endParaRPr lang="en-GB" sz="1800" dirty="0">
              <a:solidFill>
                <a:srgbClr val="002060"/>
              </a:solidFill>
              <a:latin typeface="Montserrat Alternates regular" panose="00000500000000000000" pitchFamily="2" charset="0"/>
            </a:endParaRPr>
          </a:p>
          <a:p>
            <a:r>
              <a:rPr lang="en-GB" sz="1800" dirty="0">
                <a:solidFill>
                  <a:srgbClr val="002060"/>
                </a:solidFill>
                <a:latin typeface="Montserrat Alternates regular" panose="00000500000000000000" pitchFamily="2" charset="0"/>
              </a:rPr>
              <a:t>Add notes to your handout as you move around the room.</a:t>
            </a:r>
          </a:p>
          <a:p>
            <a:pPr lvl="1"/>
            <a:r>
              <a:rPr lang="en-GB" sz="1400" dirty="0">
                <a:solidFill>
                  <a:srgbClr val="002060"/>
                </a:solidFill>
                <a:latin typeface="Montserrat Alternates regular" panose="00000500000000000000" pitchFamily="2" charset="0"/>
              </a:rPr>
              <a:t>Aim to visit and analyse at least 1 case study for each theme.</a:t>
            </a:r>
          </a:p>
          <a:p>
            <a:endParaRPr lang="en-GB" sz="1800" dirty="0">
              <a:solidFill>
                <a:srgbClr val="002060"/>
              </a:solidFill>
              <a:latin typeface="Montserrat Alternates regular" panose="00000500000000000000" pitchFamily="2" charset="0"/>
            </a:endParaRPr>
          </a:p>
          <a:p>
            <a:r>
              <a:rPr lang="en-GB" sz="1800" dirty="0">
                <a:solidFill>
                  <a:srgbClr val="002060"/>
                </a:solidFill>
                <a:latin typeface="Montserrat Alternates regular" panose="00000500000000000000" pitchFamily="2" charset="0"/>
              </a:rPr>
              <a:t>Challenge question: How can we connect the issues that exist in the present with those that we have studied from the past?</a:t>
            </a:r>
            <a:endParaRPr lang="en-GB" dirty="0">
              <a:solidFill>
                <a:srgbClr val="002060"/>
              </a:solidFill>
              <a:latin typeface="Montserrat Alternates regular" panose="00000500000000000000" pitchFamily="2" charset="0"/>
            </a:endParaRPr>
          </a:p>
        </p:txBody>
      </p:sp>
      <p:sp>
        <p:nvSpPr>
          <p:cNvPr id="5" name="Title 1">
            <a:extLst>
              <a:ext uri="{FF2B5EF4-FFF2-40B4-BE49-F238E27FC236}">
                <a16:creationId xmlns:a16="http://schemas.microsoft.com/office/drawing/2014/main" id="{18A6D23F-E983-9F50-D4BA-E462F3BF79E5}"/>
              </a:ext>
            </a:extLst>
          </p:cNvPr>
          <p:cNvSpPr>
            <a:spLocks noGrp="1"/>
          </p:cNvSpPr>
          <p:nvPr>
            <p:ph type="title"/>
          </p:nvPr>
        </p:nvSpPr>
        <p:spPr>
          <a:xfrm>
            <a:off x="838200" y="365125"/>
            <a:ext cx="10515600" cy="1325563"/>
          </a:xfrm>
        </p:spPr>
        <p:txBody>
          <a:bodyPr>
            <a:normAutofit/>
          </a:bodyPr>
          <a:lstStyle/>
          <a:p>
            <a:r>
              <a:rPr lang="en-GB" dirty="0">
                <a:solidFill>
                  <a:srgbClr val="002060"/>
                </a:solidFill>
                <a:latin typeface="Montserrat Alternates regular" panose="00000500000000000000" pitchFamily="2" charset="0"/>
              </a:rPr>
              <a:t>Echoes of the past in the present</a:t>
            </a:r>
          </a:p>
        </p:txBody>
      </p:sp>
    </p:spTree>
    <p:extLst>
      <p:ext uri="{BB962C8B-B14F-4D97-AF65-F5344CB8AC3E}">
        <p14:creationId xmlns:p14="http://schemas.microsoft.com/office/powerpoint/2010/main" val="213382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ectangular object with red border&#10;&#10;Description automatically generated">
            <a:extLst>
              <a:ext uri="{FF2B5EF4-FFF2-40B4-BE49-F238E27FC236}">
                <a16:creationId xmlns:a16="http://schemas.microsoft.com/office/drawing/2014/main" id="{3F6A9F96-DA39-241F-0653-F4469E41C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333" y="382600"/>
            <a:ext cx="4998784" cy="3562202"/>
          </a:xfrm>
          <a:prstGeom prst="rect">
            <a:avLst/>
          </a:prstGeom>
        </p:spPr>
      </p:pic>
      <p:pic>
        <p:nvPicPr>
          <p:cNvPr id="7" name="Picture 6" descr="A group of people holding signs&#10;&#10;Description automatically generated">
            <a:extLst>
              <a:ext uri="{FF2B5EF4-FFF2-40B4-BE49-F238E27FC236}">
                <a16:creationId xmlns:a16="http://schemas.microsoft.com/office/drawing/2014/main" id="{1EA52C46-D443-E20A-D276-7E32FDD4A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960" y="574058"/>
            <a:ext cx="4644080" cy="3191316"/>
          </a:xfrm>
          <a:prstGeom prst="rect">
            <a:avLst/>
          </a:prstGeom>
        </p:spPr>
      </p:pic>
      <p:sp>
        <p:nvSpPr>
          <p:cNvPr id="9" name="TextBox 8">
            <a:extLst>
              <a:ext uri="{FF2B5EF4-FFF2-40B4-BE49-F238E27FC236}">
                <a16:creationId xmlns:a16="http://schemas.microsoft.com/office/drawing/2014/main" id="{0BA6A073-2632-3291-0E9E-C28CB9DAAEAE}"/>
              </a:ext>
            </a:extLst>
          </p:cNvPr>
          <p:cNvSpPr txBox="1"/>
          <p:nvPr/>
        </p:nvSpPr>
        <p:spPr>
          <a:xfrm>
            <a:off x="384048" y="4167076"/>
            <a:ext cx="11419440" cy="2308324"/>
          </a:xfrm>
          <a:prstGeom prst="rect">
            <a:avLst/>
          </a:prstGeom>
          <a:noFill/>
        </p:spPr>
        <p:txBody>
          <a:bodyPr wrap="square" rtlCol="0">
            <a:spAutoFit/>
          </a:bodyPr>
          <a:lstStyle/>
          <a:p>
            <a:r>
              <a:rPr lang="en-GB" sz="1600" dirty="0">
                <a:solidFill>
                  <a:srgbClr val="002060"/>
                </a:solidFill>
                <a:latin typeface="Montserrat Alternates" panose="00000500000000000000" pitchFamily="2" charset="0"/>
              </a:rPr>
              <a:t>Some young people in Britain are calling for a reduction in the voting age from 18 to 16.  They argue that young people should be allowed to vote as they can be employed and pay tax, they should have the right to vote in elections too. They argue that young people can be just as informed (or uninformed) as adults and giving them the vote younger would encourage greater participation in politics and democracy. However, others have argued that young people do not have the life experience or maturity to be trusted with such an important privilege as the ability to vote in elections. Critics argue that voting should align with these other age-based legal thresholds, such as drinking alcohol or serving on a jury, to maintain consistency in defining adulthood. Some are also concerned that younger voters might be more susceptible to populist ideas or short-term promises that may not align with the long-term needs of the country.</a:t>
            </a:r>
          </a:p>
        </p:txBody>
      </p:sp>
      <p:pic>
        <p:nvPicPr>
          <p:cNvPr id="2" name="Picture 1" descr="A red and blue text on a black background&#10;&#10;Description automatically generated">
            <a:extLst>
              <a:ext uri="{FF2B5EF4-FFF2-40B4-BE49-F238E27FC236}">
                <a16:creationId xmlns:a16="http://schemas.microsoft.com/office/drawing/2014/main" id="{2000160D-1A0C-AA81-7261-6956DFFC7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648362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1. How should we characterise Sir Winston Churchill LAB (2)" id="{F9C33026-86BF-4050-8D2A-627EFED41178}" vid="{FA67C283-8E95-47D0-B67A-BAA775BAC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LAB Template</Template>
  <TotalTime>18</TotalTime>
  <Words>2061</Words>
  <Application>Microsoft Office PowerPoint</Application>
  <PresentationFormat>Widescreen</PresentationFormat>
  <Paragraphs>118</Paragraphs>
  <Slides>22</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Aptos Display</vt:lpstr>
      <vt:lpstr>Arial</vt:lpstr>
      <vt:lpstr>Montserrat Alternates</vt:lpstr>
      <vt:lpstr>Montserrat Alternates regular</vt:lpstr>
      <vt:lpstr>Symbol</vt:lpstr>
      <vt:lpstr>Office Theme</vt:lpstr>
      <vt:lpstr>PowerPoint Presentation</vt:lpstr>
      <vt:lpstr>Reflections and Echoes</vt:lpstr>
      <vt:lpstr>PowerPoint Presentation</vt:lpstr>
      <vt:lpstr>PowerPoint Presentation</vt:lpstr>
      <vt:lpstr>Reflections: How did Churchill shape modern Britain?</vt:lpstr>
      <vt:lpstr>PowerPoint Presentation</vt:lpstr>
      <vt:lpstr>Echoes of the past in the present</vt:lpstr>
      <vt:lpstr>Echoes of the past in the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Responses</vt:lpstr>
      <vt:lpstr>Responses Task</vt:lpstr>
      <vt:lpstr>Responses Task – menu</vt:lpstr>
      <vt:lpstr>Churchill 150 competition [1]</vt:lpstr>
      <vt:lpstr>Churchill 150 competition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fuller</dc:creator>
  <cp:lastModifiedBy>Joe Hayman</cp:lastModifiedBy>
  <cp:revision>6</cp:revision>
  <dcterms:created xsi:type="dcterms:W3CDTF">2024-07-03T15:35:14Z</dcterms:created>
  <dcterms:modified xsi:type="dcterms:W3CDTF">2024-11-27T21:58:01Z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