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9" r:id="rId3"/>
    <p:sldId id="266" r:id="rId4"/>
    <p:sldId id="275" r:id="rId5"/>
    <p:sldId id="270" r:id="rId6"/>
    <p:sldId id="276" r:id="rId7"/>
    <p:sldId id="271" r:id="rId8"/>
    <p:sldId id="277" r:id="rId9"/>
    <p:sldId id="258" r:id="rId10"/>
    <p:sldId id="272" r:id="rId11"/>
    <p:sldId id="273" r:id="rId12"/>
    <p:sldId id="2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B6E85E-ACD0-41C1-9641-4E0305050446}" v="20" dt="2025-07-02T20:51:25.695"/>
    <p1510:client id="{B0C415A3-6816-47F0-A673-3A1E1675CBFC}" v="473" dt="2025-07-01T22:49:05.7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Jackson" userId="6d7ce7bc7a29222d" providerId="LiveId" clId="{B0C415A3-6816-47F0-A673-3A1E1675CBFC}"/>
    <pc:docChg chg="undo custSel modSld">
      <pc:chgData name="Tom Jackson" userId="6d7ce7bc7a29222d" providerId="LiveId" clId="{B0C415A3-6816-47F0-A673-3A1E1675CBFC}" dt="2025-07-01T22:49:05.763" v="472" actId="34135"/>
      <pc:docMkLst>
        <pc:docMk/>
      </pc:docMkLst>
      <pc:sldChg chg="modSp mod">
        <pc:chgData name="Tom Jackson" userId="6d7ce7bc7a29222d" providerId="LiveId" clId="{B0C415A3-6816-47F0-A673-3A1E1675CBFC}" dt="2025-07-01T22:49:05.763" v="472" actId="34135"/>
        <pc:sldMkLst>
          <pc:docMk/>
          <pc:sldMk cId="2028007946" sldId="257"/>
        </pc:sldMkLst>
        <pc:spChg chg="mod">
          <ac:chgData name="Tom Jackson" userId="6d7ce7bc7a29222d" providerId="LiveId" clId="{B0C415A3-6816-47F0-A673-3A1E1675CBFC}" dt="2025-07-01T22:48:29.232" v="413" actId="20577"/>
          <ac:spMkLst>
            <pc:docMk/>
            <pc:sldMk cId="2028007946" sldId="257"/>
            <ac:spMk id="3" creationId="{4A5C5BE5-8526-58FF-7289-D0BA54646FEE}"/>
          </ac:spMkLst>
        </pc:spChg>
        <pc:spChg chg="mod">
          <ac:chgData name="Tom Jackson" userId="6d7ce7bc7a29222d" providerId="LiveId" clId="{B0C415A3-6816-47F0-A673-3A1E1675CBFC}" dt="2025-07-01T22:45:39.385" v="232" actId="34135"/>
          <ac:spMkLst>
            <pc:docMk/>
            <pc:sldMk cId="2028007946" sldId="257"/>
            <ac:spMk id="4" creationId="{63375441-F001-4B2F-3993-ABCB36369B2C}"/>
          </ac:spMkLst>
        </pc:spChg>
        <pc:spChg chg="mod">
          <ac:chgData name="Tom Jackson" userId="6d7ce7bc7a29222d" providerId="LiveId" clId="{B0C415A3-6816-47F0-A673-3A1E1675CBFC}" dt="2025-07-01T22:46:23.839" v="296" actId="34135"/>
          <ac:spMkLst>
            <pc:docMk/>
            <pc:sldMk cId="2028007946" sldId="257"/>
            <ac:spMk id="5" creationId="{CC0B2AA2-C26E-3684-0EAF-A2EA924DFF77}"/>
          </ac:spMkLst>
        </pc:spChg>
        <pc:spChg chg="mod">
          <ac:chgData name="Tom Jackson" userId="6d7ce7bc7a29222d" providerId="LiveId" clId="{B0C415A3-6816-47F0-A673-3A1E1675CBFC}" dt="2025-07-01T22:46:38.076" v="304" actId="34135"/>
          <ac:spMkLst>
            <pc:docMk/>
            <pc:sldMk cId="2028007946" sldId="257"/>
            <ac:spMk id="6" creationId="{5E0D7786-25F6-3E93-3D92-21C9A9DB0480}"/>
          </ac:spMkLst>
        </pc:spChg>
        <pc:spChg chg="mod">
          <ac:chgData name="Tom Jackson" userId="6d7ce7bc7a29222d" providerId="LiveId" clId="{B0C415A3-6816-47F0-A673-3A1E1675CBFC}" dt="2025-07-01T22:46:57.400" v="315" actId="34135"/>
          <ac:spMkLst>
            <pc:docMk/>
            <pc:sldMk cId="2028007946" sldId="257"/>
            <ac:spMk id="7" creationId="{79CF6E47-5F26-B23E-5405-2E44EA4650B0}"/>
          </ac:spMkLst>
        </pc:spChg>
        <pc:spChg chg="mod">
          <ac:chgData name="Tom Jackson" userId="6d7ce7bc7a29222d" providerId="LiveId" clId="{B0C415A3-6816-47F0-A673-3A1E1675CBFC}" dt="2025-07-01T22:47:18.644" v="356" actId="34135"/>
          <ac:spMkLst>
            <pc:docMk/>
            <pc:sldMk cId="2028007946" sldId="257"/>
            <ac:spMk id="8" creationId="{4ECA30A4-FB28-FEFB-A2B4-EC4E9BDE7F87}"/>
          </ac:spMkLst>
        </pc:spChg>
        <pc:spChg chg="mod">
          <ac:chgData name="Tom Jackson" userId="6d7ce7bc7a29222d" providerId="LiveId" clId="{B0C415A3-6816-47F0-A673-3A1E1675CBFC}" dt="2025-07-01T22:47:36.572" v="375" actId="34135"/>
          <ac:spMkLst>
            <pc:docMk/>
            <pc:sldMk cId="2028007946" sldId="257"/>
            <ac:spMk id="9" creationId="{5CF899DE-3B42-8B03-95D5-A5B384F8C34D}"/>
          </ac:spMkLst>
        </pc:spChg>
        <pc:spChg chg="mod">
          <ac:chgData name="Tom Jackson" userId="6d7ce7bc7a29222d" providerId="LiveId" clId="{B0C415A3-6816-47F0-A673-3A1E1675CBFC}" dt="2025-07-01T22:48:02.260" v="390" actId="34135"/>
          <ac:spMkLst>
            <pc:docMk/>
            <pc:sldMk cId="2028007946" sldId="257"/>
            <ac:spMk id="10" creationId="{1753BA6C-7B0F-B55F-3758-F0DD136AE5F5}"/>
          </ac:spMkLst>
        </pc:spChg>
        <pc:spChg chg="mod">
          <ac:chgData name="Tom Jackson" userId="6d7ce7bc7a29222d" providerId="LiveId" clId="{B0C415A3-6816-47F0-A673-3A1E1675CBFC}" dt="2025-07-01T22:48:24.823" v="411" actId="34135"/>
          <ac:spMkLst>
            <pc:docMk/>
            <pc:sldMk cId="2028007946" sldId="257"/>
            <ac:spMk id="11" creationId="{DA37C0C3-6256-3209-D1E2-40BED25DCF53}"/>
          </ac:spMkLst>
        </pc:spChg>
        <pc:spChg chg="mod">
          <ac:chgData name="Tom Jackson" userId="6d7ce7bc7a29222d" providerId="LiveId" clId="{B0C415A3-6816-47F0-A673-3A1E1675CBFC}" dt="2025-07-01T22:48:49.070" v="457" actId="34135"/>
          <ac:spMkLst>
            <pc:docMk/>
            <pc:sldMk cId="2028007946" sldId="257"/>
            <ac:spMk id="12" creationId="{E0B093C4-D501-D0F7-FCCD-CEB58B830A6A}"/>
          </ac:spMkLst>
        </pc:spChg>
        <pc:spChg chg="mod">
          <ac:chgData name="Tom Jackson" userId="6d7ce7bc7a29222d" providerId="LiveId" clId="{B0C415A3-6816-47F0-A673-3A1E1675CBFC}" dt="2025-07-01T22:49:05.763" v="472" actId="34135"/>
          <ac:spMkLst>
            <pc:docMk/>
            <pc:sldMk cId="2028007946" sldId="257"/>
            <ac:spMk id="13" creationId="{2D4F4B15-E9F7-9DE6-011B-7871155B03EA}"/>
          </ac:spMkLst>
        </pc:spChg>
      </pc:sldChg>
    </pc:docChg>
  </pc:docChgLst>
  <pc:docChgLst>
    <pc:chgData name="Tom Jackson" userId="6d7ce7bc7a29222d" providerId="LiveId" clId="{23B6E85E-ACD0-41C1-9641-4E0305050446}"/>
    <pc:docChg chg="modSld">
      <pc:chgData name="Tom Jackson" userId="6d7ce7bc7a29222d" providerId="LiveId" clId="{23B6E85E-ACD0-41C1-9641-4E0305050446}" dt="2025-07-02T20:51:33.249" v="6" actId="114"/>
      <pc:docMkLst>
        <pc:docMk/>
      </pc:docMkLst>
      <pc:sldChg chg="modSp mod">
        <pc:chgData name="Tom Jackson" userId="6d7ce7bc7a29222d" providerId="LiveId" clId="{23B6E85E-ACD0-41C1-9641-4E0305050446}" dt="2025-07-02T20:51:33.249" v="6" actId="114"/>
        <pc:sldMkLst>
          <pc:docMk/>
          <pc:sldMk cId="1354595225" sldId="274"/>
        </pc:sldMkLst>
        <pc:spChg chg="mod">
          <ac:chgData name="Tom Jackson" userId="6d7ce7bc7a29222d" providerId="LiveId" clId="{23B6E85E-ACD0-41C1-9641-4E0305050446}" dt="2025-07-02T20:51:33.249" v="6" actId="114"/>
          <ac:spMkLst>
            <pc:docMk/>
            <pc:sldMk cId="1354595225" sldId="274"/>
            <ac:spMk id="4" creationId="{17F152F2-8FCD-3DAC-F76A-DE31EDF9317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7C90BD-9C9F-488B-A854-1EEE88D62D80}" type="datetimeFigureOut">
              <a:rPr lang="en-GB" smtClean="0"/>
              <a:t>02/07/2025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80D71-BEFF-430A-81C4-32A19AE4AE84}" type="slidenum">
              <a:rPr lang="en-GB" smtClean="0"/>
              <a:t>‹#›</a:t>
            </a:fld>
            <a:endParaRPr lang="en-GB"/>
          </a:p>
        </p:txBody>
      </p:sp>
    </p:spTree>
    <p:extLst>
      <p:ext uri="{BB962C8B-B14F-4D97-AF65-F5344CB8AC3E}">
        <p14:creationId xmlns:p14="http://schemas.microsoft.com/office/powerpoint/2010/main" val="1665935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7192F43-445C-442D-8928-638076B4E136}" type="slidenum">
              <a:rPr lang="en-GB" smtClean="0"/>
              <a:t>2</a:t>
            </a:fld>
            <a:endParaRPr lang="en-GB"/>
          </a:p>
        </p:txBody>
      </p:sp>
    </p:spTree>
    <p:extLst>
      <p:ext uri="{BB962C8B-B14F-4D97-AF65-F5344CB8AC3E}">
        <p14:creationId xmlns:p14="http://schemas.microsoft.com/office/powerpoint/2010/main" val="17648239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41F32-CB95-3115-D32A-3046B8F5E3E5}"/>
              </a:ext>
            </a:extLst>
          </p:cNvPr>
          <p:cNvSpPr>
            <a:spLocks noGrp="1"/>
          </p:cNvSpPr>
          <p:nvPr>
            <p:ph type="ctrTitle"/>
          </p:nvPr>
        </p:nvSpPr>
        <p:spPr>
          <a:xfrm>
            <a:off x="1524000" y="1122363"/>
            <a:ext cx="9144000" cy="2387600"/>
          </a:xfrm>
        </p:spPr>
        <p:txBody>
          <a:bodyPr anchor="b"/>
          <a:lstStyle>
            <a:lvl1pPr algn="ctr">
              <a:defRPr sz="6000" baseline="0">
                <a:latin typeface="Montserrat Alternates" panose="00000500000000000000" pitchFamily="2" charset="0"/>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BD3EF7F0-7554-984D-E425-FBF27DBFD708}"/>
              </a:ext>
            </a:extLst>
          </p:cNvPr>
          <p:cNvSpPr>
            <a:spLocks noGrp="1"/>
          </p:cNvSpPr>
          <p:nvPr>
            <p:ph type="subTitle" idx="1"/>
          </p:nvPr>
        </p:nvSpPr>
        <p:spPr>
          <a:xfrm>
            <a:off x="1524000" y="3602038"/>
            <a:ext cx="9144000" cy="1655762"/>
          </a:xfrm>
        </p:spPr>
        <p:txBody>
          <a:bodyPr/>
          <a:lstStyle>
            <a:lvl1pPr marL="0" indent="0" algn="ctr">
              <a:buNone/>
              <a:defRPr sz="2400" baseline="0">
                <a:latin typeface="Montserrat Alternates"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8" name="Picture 7" descr="A black background with a black square&#10;&#10;Description automatically generated with medium confidence">
            <a:extLst>
              <a:ext uri="{FF2B5EF4-FFF2-40B4-BE49-F238E27FC236}">
                <a16:creationId xmlns:a16="http://schemas.microsoft.com/office/drawing/2014/main" id="{93190535-E730-A038-B9A9-20F42E0064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10" name="Picture 9" descr="A black background with a black square&#10;&#10;Description automatically generated with medium confidence">
            <a:extLst>
              <a:ext uri="{FF2B5EF4-FFF2-40B4-BE49-F238E27FC236}">
                <a16:creationId xmlns:a16="http://schemas.microsoft.com/office/drawing/2014/main" id="{CD338279-4B79-4B2C-43CE-EED0F9814C1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1688997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B3905-DBD9-40CB-CC17-23676AE600A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1446D3-EF50-D274-C033-85598FC125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D4837B-410F-82BB-B95F-DAC3B2C217F5}"/>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5" name="Footer Placeholder 4">
            <a:extLst>
              <a:ext uri="{FF2B5EF4-FFF2-40B4-BE49-F238E27FC236}">
                <a16:creationId xmlns:a16="http://schemas.microsoft.com/office/drawing/2014/main" id="{FAC7714C-74C6-3A99-98DA-B84D14A627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0518BC-5ED4-EB44-AE96-6A5E6C57D0BA}"/>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7" name="Picture 6" descr="A black background with a black square&#10;&#10;Description automatically generated with medium confidence">
            <a:extLst>
              <a:ext uri="{FF2B5EF4-FFF2-40B4-BE49-F238E27FC236}">
                <a16:creationId xmlns:a16="http://schemas.microsoft.com/office/drawing/2014/main" id="{9E95ED54-96BA-8B59-3CD8-1CF64C52288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069B7F83-E0C9-3787-BD0B-46A4891151C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3452318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D2DE55-E73F-063D-129D-5DE99E5E2E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55A31C-8828-FA3C-976A-84F22F8CAE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8774C5-FDC5-FFAB-6BA0-3AA118B2FC6A}"/>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5" name="Footer Placeholder 4">
            <a:extLst>
              <a:ext uri="{FF2B5EF4-FFF2-40B4-BE49-F238E27FC236}">
                <a16:creationId xmlns:a16="http://schemas.microsoft.com/office/drawing/2014/main" id="{CB5A6E82-A739-3801-D635-9A8B9BC59F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9F25E4-6763-86BD-5308-032E489EAEA8}"/>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7" name="Picture 6" descr="A black background with a black square&#10;&#10;Description automatically generated with medium confidence">
            <a:extLst>
              <a:ext uri="{FF2B5EF4-FFF2-40B4-BE49-F238E27FC236}">
                <a16:creationId xmlns:a16="http://schemas.microsoft.com/office/drawing/2014/main" id="{A3AE68CB-F4B6-0640-AD4F-799819B108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3FD61D44-ECC2-6097-7D5F-6EEA34016BA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2337552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D8441-CAF9-CF10-01E1-6D2ABAA61584}"/>
              </a:ext>
            </a:extLst>
          </p:cNvPr>
          <p:cNvSpPr>
            <a:spLocks noGrp="1"/>
          </p:cNvSpPr>
          <p:nvPr>
            <p:ph type="title"/>
          </p:nvPr>
        </p:nvSpPr>
        <p:spPr/>
        <p:txBody>
          <a:bodyPr/>
          <a:lstStyle>
            <a:lvl1pPr>
              <a:defRPr baseline="0">
                <a:latin typeface="Montserrat Alternates" panose="00000500000000000000" pitchFamily="2" charset="0"/>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9111B3E-2F01-85C6-DB33-DC43B40E77C4}"/>
              </a:ext>
            </a:extLst>
          </p:cNvPr>
          <p:cNvSpPr>
            <a:spLocks noGrp="1"/>
          </p:cNvSpPr>
          <p:nvPr>
            <p:ph idx="1"/>
          </p:nvPr>
        </p:nvSpPr>
        <p:spPr/>
        <p:txBody>
          <a:bodyPr/>
          <a:lstStyle>
            <a:lvl4pP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87D51C-D797-3F39-AB0E-9459616A5E4B}"/>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5" name="Footer Placeholder 4">
            <a:extLst>
              <a:ext uri="{FF2B5EF4-FFF2-40B4-BE49-F238E27FC236}">
                <a16:creationId xmlns:a16="http://schemas.microsoft.com/office/drawing/2014/main" id="{DAEF7875-5454-378F-D627-A450BC538E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490E6A-FA09-5D4F-6B21-9447C42A4908}"/>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7" name="Picture 6" descr="A black background with a black square&#10;&#10;Description automatically generated with medium confidence">
            <a:extLst>
              <a:ext uri="{FF2B5EF4-FFF2-40B4-BE49-F238E27FC236}">
                <a16:creationId xmlns:a16="http://schemas.microsoft.com/office/drawing/2014/main" id="{C0CC0CDF-8FBD-A964-C033-6C2EEFC183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DF5CAD91-D7B4-FD2F-987F-34C1AEE5C01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3734382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39FAB-9DDC-7D0B-0F20-631FF5748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84CA4E-CE32-8ABE-95E6-B7C6423E51C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B23E7A-086E-87DC-9083-F309472CC17A}"/>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5" name="Footer Placeholder 4">
            <a:extLst>
              <a:ext uri="{FF2B5EF4-FFF2-40B4-BE49-F238E27FC236}">
                <a16:creationId xmlns:a16="http://schemas.microsoft.com/office/drawing/2014/main" id="{D6F8AE37-EE85-1A1C-6173-EB40E3CCE6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6B8972-48E5-9E4B-585B-7A1CEB442310}"/>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7" name="Picture 6" descr="A black background with a black square&#10;&#10;Description automatically generated with medium confidence">
            <a:extLst>
              <a:ext uri="{FF2B5EF4-FFF2-40B4-BE49-F238E27FC236}">
                <a16:creationId xmlns:a16="http://schemas.microsoft.com/office/drawing/2014/main" id="{0B52F170-14BB-EA33-84C0-CA7405CF339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C6CAF2B7-FF67-C3FD-EEE2-FC8B4E0E4F1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3237880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6E786-9190-A232-EC22-52CD80B5C3F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879A656-085A-D4AA-7800-063016EB2E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C415614-A4BA-FC2F-54EE-77FF66DE5B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2548556-12F8-D776-105E-84D019883313}"/>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6" name="Footer Placeholder 5">
            <a:extLst>
              <a:ext uri="{FF2B5EF4-FFF2-40B4-BE49-F238E27FC236}">
                <a16:creationId xmlns:a16="http://schemas.microsoft.com/office/drawing/2014/main" id="{77C7B534-44A2-8969-DF6C-00510F63F2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D1A0319-E005-E2FA-AE89-E88A0CED9BDF}"/>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8" name="Picture 7" descr="A black background with a black square&#10;&#10;Description automatically generated with medium confidence">
            <a:extLst>
              <a:ext uri="{FF2B5EF4-FFF2-40B4-BE49-F238E27FC236}">
                <a16:creationId xmlns:a16="http://schemas.microsoft.com/office/drawing/2014/main" id="{18E99212-0ED0-C8A4-DBC0-255D1C7BD56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9" name="Picture 8" descr="A black background with a black square&#10;&#10;Description automatically generated with medium confidence">
            <a:extLst>
              <a:ext uri="{FF2B5EF4-FFF2-40B4-BE49-F238E27FC236}">
                <a16:creationId xmlns:a16="http://schemas.microsoft.com/office/drawing/2014/main" id="{B6B9BAD6-932C-62F1-77B3-F4D758BC094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504050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8FF2B-D353-108C-95DC-C088D2FC536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2BA469-FCAB-DBC9-A4D8-A423FCF9EC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4AB51E-2CC8-39EB-6861-3270F89AF0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C06BB54-95F6-5A87-E832-C09D9CB7F9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8D8AB-756F-81A9-5F86-9E769051DB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1CEA0D-63FC-01FB-7540-5716CCBABA67}"/>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8" name="Footer Placeholder 7">
            <a:extLst>
              <a:ext uri="{FF2B5EF4-FFF2-40B4-BE49-F238E27FC236}">
                <a16:creationId xmlns:a16="http://schemas.microsoft.com/office/drawing/2014/main" id="{86D77A10-D62E-55A1-BEDA-AE2E1CD07DB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58C462D-F0D0-CEAE-7FE6-741656C45C63}"/>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10" name="Picture 9" descr="A black background with a black square&#10;&#10;Description automatically generated with medium confidence">
            <a:extLst>
              <a:ext uri="{FF2B5EF4-FFF2-40B4-BE49-F238E27FC236}">
                <a16:creationId xmlns:a16="http://schemas.microsoft.com/office/drawing/2014/main" id="{09FC83BA-D29E-5081-B235-B189F6ECE58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11" name="Picture 10" descr="A black background with a black square&#10;&#10;Description automatically generated with medium confidence">
            <a:extLst>
              <a:ext uri="{FF2B5EF4-FFF2-40B4-BE49-F238E27FC236}">
                <a16:creationId xmlns:a16="http://schemas.microsoft.com/office/drawing/2014/main" id="{0A8D6307-E640-8222-F265-276CFA22346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2080139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D9C58-E42E-520E-AC24-D751272E244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8315C40-7550-1307-698F-FFC08178F1AF}"/>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4" name="Footer Placeholder 3">
            <a:extLst>
              <a:ext uri="{FF2B5EF4-FFF2-40B4-BE49-F238E27FC236}">
                <a16:creationId xmlns:a16="http://schemas.microsoft.com/office/drawing/2014/main" id="{F28D4C92-D5A6-F95B-F4E5-E54FCD7671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4B03C0E-3753-6FE4-36B1-AAA82B8F3B7B}"/>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6" name="Picture 5" descr="A black background with a black square&#10;&#10;Description automatically generated with medium confidence">
            <a:extLst>
              <a:ext uri="{FF2B5EF4-FFF2-40B4-BE49-F238E27FC236}">
                <a16:creationId xmlns:a16="http://schemas.microsoft.com/office/drawing/2014/main" id="{3A2A575D-C7FE-DD88-0D1F-FF8DC35744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7" name="Picture 6" descr="A black background with a black square&#10;&#10;Description automatically generated with medium confidence">
            <a:extLst>
              <a:ext uri="{FF2B5EF4-FFF2-40B4-BE49-F238E27FC236}">
                <a16:creationId xmlns:a16="http://schemas.microsoft.com/office/drawing/2014/main" id="{8B7F3355-3F1C-4FC6-768E-2BD3E132619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134773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F4B8FC-DD56-01D4-6CB1-D03A076DF24F}"/>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3" name="Footer Placeholder 2">
            <a:extLst>
              <a:ext uri="{FF2B5EF4-FFF2-40B4-BE49-F238E27FC236}">
                <a16:creationId xmlns:a16="http://schemas.microsoft.com/office/drawing/2014/main" id="{0A21BED5-0B2A-80E2-227B-A3A6132F287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C09ED96-4D49-580A-19B5-042822667007}"/>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5" name="Picture 4" descr="A black background with a black square&#10;&#10;Description automatically generated with medium confidence">
            <a:extLst>
              <a:ext uri="{FF2B5EF4-FFF2-40B4-BE49-F238E27FC236}">
                <a16:creationId xmlns:a16="http://schemas.microsoft.com/office/drawing/2014/main" id="{8C5B2A4B-417D-633C-7752-D7C89815818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6" name="Picture 5" descr="A black background with a black square&#10;&#10;Description automatically generated with medium confidence">
            <a:extLst>
              <a:ext uri="{FF2B5EF4-FFF2-40B4-BE49-F238E27FC236}">
                <a16:creationId xmlns:a16="http://schemas.microsoft.com/office/drawing/2014/main" id="{D9DEA6D5-86E2-4B49-8D22-D02B5C149A1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1008546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B76E1-2A30-775A-D32B-D40ABE898C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707B757-7455-E7A8-E3BC-737CBD7859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47ECB65-A97D-7E0B-C3F0-4E20906A7E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B27EBE-4DB7-6EBF-207F-C2409B48B959}"/>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6" name="Footer Placeholder 5">
            <a:extLst>
              <a:ext uri="{FF2B5EF4-FFF2-40B4-BE49-F238E27FC236}">
                <a16:creationId xmlns:a16="http://schemas.microsoft.com/office/drawing/2014/main" id="{94C62182-EF84-DE18-9476-463D79350D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E26C8C-DEDF-E3B1-3C7F-2BCCEBB7C1F4}"/>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8" name="Picture 7" descr="A black background with a black square&#10;&#10;Description automatically generated with medium confidence">
            <a:extLst>
              <a:ext uri="{FF2B5EF4-FFF2-40B4-BE49-F238E27FC236}">
                <a16:creationId xmlns:a16="http://schemas.microsoft.com/office/drawing/2014/main" id="{D2ACFF4D-4E9C-330B-2A4D-C8B455797B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9" name="Picture 8" descr="A black background with a black square&#10;&#10;Description automatically generated with medium confidence">
            <a:extLst>
              <a:ext uri="{FF2B5EF4-FFF2-40B4-BE49-F238E27FC236}">
                <a16:creationId xmlns:a16="http://schemas.microsoft.com/office/drawing/2014/main" id="{146A1354-EFA1-1EFD-B517-76C79B1D794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pic>
        <p:nvPicPr>
          <p:cNvPr id="10" name="Picture 9" descr="A black background with a black square&#10;&#10;Description automatically generated with medium confidence">
            <a:extLst>
              <a:ext uri="{FF2B5EF4-FFF2-40B4-BE49-F238E27FC236}">
                <a16:creationId xmlns:a16="http://schemas.microsoft.com/office/drawing/2014/main" id="{F7FDC007-5A60-BD81-0B2E-BBBFF35D3D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5013956"/>
            <a:ext cx="12192000" cy="1996444"/>
          </a:xfrm>
          <a:prstGeom prst="rect">
            <a:avLst/>
          </a:prstGeom>
        </p:spPr>
      </p:pic>
      <p:pic>
        <p:nvPicPr>
          <p:cNvPr id="11" name="Picture 10" descr="A black background with a black square&#10;&#10;Description automatically generated with medium confidence">
            <a:extLst>
              <a:ext uri="{FF2B5EF4-FFF2-40B4-BE49-F238E27FC236}">
                <a16:creationId xmlns:a16="http://schemas.microsoft.com/office/drawing/2014/main" id="{9D05AF36-EEC4-1784-063F-E11392C92C4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2400" y="163527"/>
            <a:ext cx="12192000" cy="1987300"/>
          </a:xfrm>
          <a:prstGeom prst="rect">
            <a:avLst/>
          </a:prstGeom>
        </p:spPr>
      </p:pic>
    </p:spTree>
    <p:extLst>
      <p:ext uri="{BB962C8B-B14F-4D97-AF65-F5344CB8AC3E}">
        <p14:creationId xmlns:p14="http://schemas.microsoft.com/office/powerpoint/2010/main" val="2725763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2F13A-668A-2E0F-EB59-68A4B91EEA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CBC0DE1-A42F-B509-659B-F02FE073BA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8682582-0A5E-849E-F4A7-3AA1C3DE59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C08DB2-2BA7-299F-D9B8-813DB325C0CD}"/>
              </a:ext>
            </a:extLst>
          </p:cNvPr>
          <p:cNvSpPr>
            <a:spLocks noGrp="1"/>
          </p:cNvSpPr>
          <p:nvPr>
            <p:ph type="dt" sz="half" idx="10"/>
          </p:nvPr>
        </p:nvSpPr>
        <p:spPr/>
        <p:txBody>
          <a:bodyPr/>
          <a:lstStyle/>
          <a:p>
            <a:fld id="{F51B3EED-6CF4-423B-9896-F1CA2226F300}" type="datetimeFigureOut">
              <a:rPr lang="en-GB" smtClean="0"/>
              <a:t>02/07/2025</a:t>
            </a:fld>
            <a:endParaRPr lang="en-GB"/>
          </a:p>
        </p:txBody>
      </p:sp>
      <p:sp>
        <p:nvSpPr>
          <p:cNvPr id="6" name="Footer Placeholder 5">
            <a:extLst>
              <a:ext uri="{FF2B5EF4-FFF2-40B4-BE49-F238E27FC236}">
                <a16:creationId xmlns:a16="http://schemas.microsoft.com/office/drawing/2014/main" id="{07AB5A5A-5CBD-4D67-50FC-C0869C571A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8E97C9-3690-96AC-ECC6-777A041BB1EC}"/>
              </a:ext>
            </a:extLst>
          </p:cNvPr>
          <p:cNvSpPr>
            <a:spLocks noGrp="1"/>
          </p:cNvSpPr>
          <p:nvPr>
            <p:ph type="sldNum" sz="quarter" idx="12"/>
          </p:nvPr>
        </p:nvSpPr>
        <p:spPr/>
        <p:txBody>
          <a:bodyPr/>
          <a:lstStyle/>
          <a:p>
            <a:fld id="{3D1C0094-73A8-49DF-AA07-A60DF3C57D86}" type="slidenum">
              <a:rPr lang="en-GB" smtClean="0"/>
              <a:t>‹#›</a:t>
            </a:fld>
            <a:endParaRPr lang="en-GB"/>
          </a:p>
        </p:txBody>
      </p:sp>
      <p:pic>
        <p:nvPicPr>
          <p:cNvPr id="8" name="Picture 7" descr="A black background with a black square&#10;&#10;Description automatically generated with medium confidence">
            <a:extLst>
              <a:ext uri="{FF2B5EF4-FFF2-40B4-BE49-F238E27FC236}">
                <a16:creationId xmlns:a16="http://schemas.microsoft.com/office/drawing/2014/main" id="{5E4DED9F-7580-DE58-9BAE-266E4120F8C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9" name="Picture 8" descr="A black background with a black square&#10;&#10;Description automatically generated with medium confidence">
            <a:extLst>
              <a:ext uri="{FF2B5EF4-FFF2-40B4-BE49-F238E27FC236}">
                <a16:creationId xmlns:a16="http://schemas.microsoft.com/office/drawing/2014/main" id="{FE562B0C-1525-1161-4A29-19CFDC605E0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106539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51ADE0-F7AF-68F8-C4DC-042DD0A32D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7C461E-1525-7C92-1C2E-49140E48CF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C1B7BB-9E92-A815-C4DD-324C9D2460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51B3EED-6CF4-423B-9896-F1CA2226F300}" type="datetimeFigureOut">
              <a:rPr lang="en-GB" smtClean="0"/>
              <a:t>02/07/2025</a:t>
            </a:fld>
            <a:endParaRPr lang="en-GB"/>
          </a:p>
        </p:txBody>
      </p:sp>
      <p:sp>
        <p:nvSpPr>
          <p:cNvPr id="5" name="Footer Placeholder 4">
            <a:extLst>
              <a:ext uri="{FF2B5EF4-FFF2-40B4-BE49-F238E27FC236}">
                <a16:creationId xmlns:a16="http://schemas.microsoft.com/office/drawing/2014/main" id="{381C547A-4C6B-4E35-3CA9-AE2E26B7FE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F87551C-AD6D-50A2-DD62-D4AAB3EB75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D1C0094-73A8-49DF-AA07-A60DF3C57D86}" type="slidenum">
              <a:rPr lang="en-GB" smtClean="0"/>
              <a:t>‹#›</a:t>
            </a:fld>
            <a:endParaRPr lang="en-GB"/>
          </a:p>
        </p:txBody>
      </p:sp>
      <p:pic>
        <p:nvPicPr>
          <p:cNvPr id="7" name="Picture 6" descr="A black background with a black square&#10;&#10;Description automatically generated with medium confidence">
            <a:extLst>
              <a:ext uri="{FF2B5EF4-FFF2-40B4-BE49-F238E27FC236}">
                <a16:creationId xmlns:a16="http://schemas.microsoft.com/office/drawing/2014/main" id="{EE15799C-D81F-77C5-DD49-B349405C089F}"/>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4861556"/>
            <a:ext cx="12192000" cy="1996444"/>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8A2E28E9-8514-A0A9-A23B-AD4A0DF44C95}"/>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1127"/>
            <a:ext cx="12192000" cy="1987300"/>
          </a:xfrm>
          <a:prstGeom prst="rect">
            <a:avLst/>
          </a:prstGeom>
        </p:spPr>
      </p:pic>
    </p:spTree>
    <p:extLst>
      <p:ext uri="{BB962C8B-B14F-4D97-AF65-F5344CB8AC3E}">
        <p14:creationId xmlns:p14="http://schemas.microsoft.com/office/powerpoint/2010/main" val="1610155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ZbRbUDbQPw0?feature=oembed" TargetMode="External"/><Relationship Id="rId6" Type="http://schemas.openxmlformats.org/officeDocument/2006/relationships/image" Target="../media/image6.jpeg"/><Relationship Id="rId5" Type="http://schemas.openxmlformats.org/officeDocument/2006/relationships/image" Target="../media/image3.png"/><Relationship Id="rId4" Type="http://schemas.openxmlformats.org/officeDocument/2006/relationships/hyperlink" Target="https://www.youtube.com/watch?v=ZbRbUDbQPw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ideo" Target="https://www.youtube.com/embed/oECwnlSMpO0?feature=oembed" TargetMode="External"/><Relationship Id="rId6" Type="http://schemas.openxmlformats.org/officeDocument/2006/relationships/image" Target="../media/image6.jpeg"/><Relationship Id="rId5" Type="http://schemas.openxmlformats.org/officeDocument/2006/relationships/image" Target="../media/image3.png"/><Relationship Id="rId4" Type="http://schemas.openxmlformats.org/officeDocument/2006/relationships/hyperlink" Target="https://www.youtube.com/watch?v=oECwnlSMpO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video" Target="https://www.youtube.com/embed/MB2e9R7bXCk?feature=oembed" TargetMode="External"/><Relationship Id="rId6" Type="http://schemas.openxmlformats.org/officeDocument/2006/relationships/image" Target="../media/image6.jpeg"/><Relationship Id="rId5" Type="http://schemas.openxmlformats.org/officeDocument/2006/relationships/image" Target="../media/image3.png"/><Relationship Id="rId4" Type="http://schemas.openxmlformats.org/officeDocument/2006/relationships/hyperlink" Target="https://www.youtube.com/watch?v=MB2e9R7bXC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11D46-1D6B-72F8-C9CA-2EB3B788BF4B}"/>
              </a:ext>
            </a:extLst>
          </p:cNvPr>
          <p:cNvSpPr>
            <a:spLocks noGrp="1"/>
          </p:cNvSpPr>
          <p:nvPr>
            <p:ph type="title"/>
          </p:nvPr>
        </p:nvSpPr>
        <p:spPr/>
        <p:txBody>
          <a:bodyPr/>
          <a:lstStyle/>
          <a:p>
            <a:r>
              <a:rPr lang="en-GB"/>
              <a:t>Starter: How much do you remember about Alan Turing?</a:t>
            </a:r>
          </a:p>
        </p:txBody>
      </p:sp>
      <p:sp>
        <p:nvSpPr>
          <p:cNvPr id="3" name="Content Placeholder 2">
            <a:extLst>
              <a:ext uri="{FF2B5EF4-FFF2-40B4-BE49-F238E27FC236}">
                <a16:creationId xmlns:a16="http://schemas.microsoft.com/office/drawing/2014/main" id="{4A5C5BE5-8526-58FF-7289-D0BA54646FEE}"/>
              </a:ext>
            </a:extLst>
          </p:cNvPr>
          <p:cNvSpPr>
            <a:spLocks noGrp="1"/>
          </p:cNvSpPr>
          <p:nvPr>
            <p:ph idx="1"/>
          </p:nvPr>
        </p:nvSpPr>
        <p:spPr>
          <a:xfrm>
            <a:off x="838200" y="1825625"/>
            <a:ext cx="10692384" cy="4351338"/>
          </a:xfrm>
        </p:spPr>
        <p:txBody>
          <a:bodyPr>
            <a:normAutofit lnSpcReduction="10000"/>
          </a:bodyPr>
          <a:lstStyle/>
          <a:p>
            <a:pPr algn="l" rtl="0" fontAlgn="base">
              <a:lnSpc>
                <a:spcPct val="100000"/>
              </a:lnSpc>
              <a:buFont typeface="Arial" panose="020B0604020202020204" pitchFamily="34" charset="0"/>
              <a:buChar char="•"/>
            </a:pPr>
            <a:r>
              <a:rPr lang="en-GB" sz="2000" b="0" i="0" u="none" strike="noStrike">
                <a:solidFill>
                  <a:srgbClr val="002060"/>
                </a:solidFill>
                <a:effectLst/>
                <a:latin typeface="Montserrat Alternates regular" panose="00000500000000000000" pitchFamily="2" charset="0"/>
              </a:rPr>
              <a:t>You have </a:t>
            </a:r>
            <a:r>
              <a:rPr lang="en-GB" sz="2000" b="1" i="0" u="none" strike="noStrike">
                <a:solidFill>
                  <a:srgbClr val="002060"/>
                </a:solidFill>
                <a:effectLst/>
                <a:latin typeface="Montserrat Alternates regular" panose="00000500000000000000" pitchFamily="2" charset="0"/>
              </a:rPr>
              <a:t>three minutes</a:t>
            </a:r>
            <a:r>
              <a:rPr lang="en-GB" sz="2000" b="0" i="0" u="none" strike="noStrike">
                <a:solidFill>
                  <a:srgbClr val="002060"/>
                </a:solidFill>
                <a:effectLst/>
                <a:latin typeface="Montserrat Alternates regular" panose="00000500000000000000" pitchFamily="2" charset="0"/>
              </a:rPr>
              <a:t> to complete the fill-in-the-blanks worksheet on your table… GO!</a:t>
            </a:r>
            <a:r>
              <a:rPr lang="en-US" sz="2000" b="0" i="0">
                <a:solidFill>
                  <a:srgbClr val="000000"/>
                </a:solidFill>
                <a:effectLst/>
                <a:latin typeface="Montserrat Alternates regular" panose="00000500000000000000" pitchFamily="2" charset="0"/>
              </a:rPr>
              <a:t>​</a:t>
            </a:r>
            <a:endParaRPr lang="en-US" sz="2000" b="0" i="0">
              <a:solidFill>
                <a:srgbClr val="000000"/>
              </a:solidFill>
              <a:effectLst/>
              <a:latin typeface="Arial" panose="020B0604020202020204" pitchFamily="34" charset="0"/>
            </a:endParaRPr>
          </a:p>
          <a:p>
            <a:pPr algn="l" rtl="0" fontAlgn="base">
              <a:lnSpc>
                <a:spcPct val="100000"/>
              </a:lnSpc>
              <a:buNone/>
            </a:pPr>
            <a:r>
              <a:rPr lang="en-GB" sz="900" b="0" i="0">
                <a:solidFill>
                  <a:srgbClr val="000000"/>
                </a:solidFill>
                <a:effectLst/>
                <a:latin typeface="Montserrat Alternates regular" panose="00000500000000000000" pitchFamily="2" charset="0"/>
              </a:rPr>
              <a:t>​</a:t>
            </a:r>
            <a:endParaRPr lang="en-GB" sz="900" b="0" i="0">
              <a:solidFill>
                <a:srgbClr val="000000"/>
              </a:solidFill>
              <a:effectLst/>
              <a:latin typeface="Arial" panose="020B0604020202020204" pitchFamily="34" charset="0"/>
            </a:endParaRPr>
          </a:p>
          <a:p>
            <a:pPr algn="l" rtl="0" fontAlgn="base">
              <a:lnSpc>
                <a:spcPct val="100000"/>
              </a:lnSpc>
              <a:buFont typeface="Arial" panose="020B0604020202020204" pitchFamily="34" charset="0"/>
              <a:buChar char="•"/>
            </a:pPr>
            <a:r>
              <a:rPr lang="en-GB" sz="2000" b="0" i="0" u="none" strike="noStrike">
                <a:solidFill>
                  <a:srgbClr val="002060"/>
                </a:solidFill>
                <a:effectLst/>
                <a:latin typeface="Montserrat Alternates regular" panose="00000500000000000000" pitchFamily="2" charset="0"/>
              </a:rPr>
              <a:t>Alan Turing was a brilliant      </a:t>
            </a:r>
            <a:r>
              <a:rPr lang="en-GB" sz="2000" b="0" i="0" u="heavy" strike="noStrike">
                <a:solidFill>
                  <a:srgbClr val="002060"/>
                </a:solidFill>
                <a:effectLst/>
                <a:uFill>
                  <a:solidFill>
                    <a:srgbClr val="FF0000"/>
                  </a:solidFill>
                </a:uFill>
                <a:latin typeface="Montserrat Alternates regular" panose="00000500000000000000" pitchFamily="2" charset="0"/>
              </a:rPr>
              <a:t>                      </a:t>
            </a:r>
            <a:r>
              <a:rPr lang="en-GB" sz="2000" b="0" i="0" u="none" strike="noStrike">
                <a:solidFill>
                  <a:srgbClr val="FF0000"/>
                </a:solidFill>
                <a:effectLst/>
                <a:latin typeface="Montserrat Alternates regular" panose="00000500000000000000" pitchFamily="2" charset="0"/>
              </a:rPr>
              <a:t> </a:t>
            </a:r>
            <a:r>
              <a:rPr lang="en-GB" sz="2000" b="0" i="0" u="none" strike="noStrike">
                <a:solidFill>
                  <a:srgbClr val="002060"/>
                </a:solidFill>
                <a:effectLst/>
                <a:latin typeface="Montserrat Alternates regular" panose="00000500000000000000" pitchFamily="2" charset="0"/>
              </a:rPr>
              <a:t>who helped create the first ideas for</a:t>
            </a:r>
          </a:p>
          <a:p>
            <a:pPr marL="0" indent="0" fontAlgn="base">
              <a:lnSpc>
                <a:spcPct val="100000"/>
              </a:lnSpc>
              <a:buNone/>
            </a:pPr>
            <a:r>
              <a:rPr lang="en-GB" sz="2000">
                <a:solidFill>
                  <a:srgbClr val="002060"/>
                </a:solidFill>
                <a:latin typeface="Montserrat Alternates regular" panose="00000500000000000000" pitchFamily="2" charset="0"/>
              </a:rPr>
              <a:t>    </a:t>
            </a:r>
            <a:r>
              <a:rPr lang="en-GB" sz="2000" u="heavy">
                <a:solidFill>
                  <a:srgbClr val="002060"/>
                </a:solidFill>
                <a:uFill>
                  <a:solidFill>
                    <a:srgbClr val="FF0000"/>
                  </a:solidFill>
                </a:uFill>
                <a:latin typeface="Montserrat Alternates regular" panose="00000500000000000000" pitchFamily="2" charset="0"/>
              </a:rPr>
              <a:t>                    </a:t>
            </a:r>
            <a:r>
              <a:rPr lang="en-GB" sz="2000">
                <a:solidFill>
                  <a:srgbClr val="002060"/>
                </a:solidFill>
                <a:latin typeface="Montserrat Alternates regular" panose="00000500000000000000" pitchFamily="2" charset="0"/>
              </a:rPr>
              <a:t>.        </a:t>
            </a:r>
            <a:r>
              <a:rPr lang="en-US" sz="2000" b="0" i="0">
                <a:solidFill>
                  <a:srgbClr val="000000"/>
                </a:solidFill>
                <a:effectLst/>
                <a:latin typeface="Montserrat Alternates regular" panose="00000500000000000000" pitchFamily="2" charset="0"/>
              </a:rPr>
              <a:t>​</a:t>
            </a:r>
            <a:endParaRPr lang="en-US" sz="2000" b="0" i="0">
              <a:solidFill>
                <a:srgbClr val="000000"/>
              </a:solidFill>
              <a:effectLst/>
              <a:latin typeface="Arial" panose="020B0604020202020204" pitchFamily="34" charset="0"/>
            </a:endParaRPr>
          </a:p>
          <a:p>
            <a:pPr algn="l" rtl="0" fontAlgn="base">
              <a:lnSpc>
                <a:spcPct val="100000"/>
              </a:lnSpc>
              <a:buFont typeface="Arial" panose="020B0604020202020204" pitchFamily="34" charset="0"/>
              <a:buChar char="•"/>
            </a:pPr>
            <a:r>
              <a:rPr lang="en-GB" sz="2000" b="0" i="0" u="none" strike="noStrike">
                <a:solidFill>
                  <a:srgbClr val="002060"/>
                </a:solidFill>
                <a:effectLst/>
                <a:latin typeface="Montserrat Alternates regular" panose="00000500000000000000" pitchFamily="2" charset="0"/>
              </a:rPr>
              <a:t>During World War II, he helped break the </a:t>
            </a:r>
            <a:r>
              <a:rPr lang="en-GB" sz="2000" b="0" i="0" u="heavy" strike="noStrike">
                <a:solidFill>
                  <a:srgbClr val="002060"/>
                </a:solidFill>
                <a:effectLst/>
                <a:uFill>
                  <a:solidFill>
                    <a:srgbClr val="FF0000"/>
                  </a:solidFill>
                </a:uFill>
                <a:latin typeface="Montserrat Alternates regular" panose="00000500000000000000" pitchFamily="2" charset="0"/>
              </a:rPr>
              <a:t>              </a:t>
            </a:r>
            <a:r>
              <a:rPr lang="en-GB" sz="2000">
                <a:solidFill>
                  <a:srgbClr val="002060"/>
                </a:solidFill>
                <a:uFill>
                  <a:solidFill>
                    <a:srgbClr val="FF0000"/>
                  </a:solidFill>
                </a:uFill>
                <a:latin typeface="Montserrat Alternates regular" panose="00000500000000000000" pitchFamily="2" charset="0"/>
              </a:rPr>
              <a:t> </a:t>
            </a:r>
            <a:r>
              <a:rPr lang="en-GB" sz="2000" b="0" i="0" u="none" strike="noStrike">
                <a:solidFill>
                  <a:srgbClr val="002060"/>
                </a:solidFill>
                <a:effectLst/>
                <a:latin typeface="Montserrat Alternates regular" panose="00000500000000000000" pitchFamily="2" charset="0"/>
              </a:rPr>
              <a:t>code, which the   </a:t>
            </a:r>
            <a:r>
              <a:rPr lang="en-GB" sz="2000" b="0" i="0" u="heavy" strike="noStrike">
                <a:solidFill>
                  <a:srgbClr val="002060"/>
                </a:solidFill>
                <a:effectLst/>
                <a:uFill>
                  <a:solidFill>
                    <a:srgbClr val="FF0000"/>
                  </a:solidFill>
                </a:uFill>
                <a:latin typeface="Montserrat Alternates regular" panose="00000500000000000000" pitchFamily="2" charset="0"/>
              </a:rPr>
              <a:t>               </a:t>
            </a:r>
            <a:r>
              <a:rPr lang="en-GB" sz="2000" b="0" i="0" u="none" strike="noStrike">
                <a:solidFill>
                  <a:srgbClr val="002060"/>
                </a:solidFill>
                <a:effectLst/>
                <a:latin typeface="Montserrat Alternates regular" panose="00000500000000000000" pitchFamily="2" charset="0"/>
              </a:rPr>
              <a:t>army used to send secret messages, helping the Allies win important battles.</a:t>
            </a:r>
            <a:r>
              <a:rPr lang="en-US" sz="2000" b="0" i="0">
                <a:solidFill>
                  <a:srgbClr val="000000"/>
                </a:solidFill>
                <a:effectLst/>
                <a:latin typeface="Montserrat Alternates regular" panose="00000500000000000000" pitchFamily="2" charset="0"/>
              </a:rPr>
              <a:t>​</a:t>
            </a:r>
            <a:endParaRPr lang="en-US" sz="2000" b="0" i="0">
              <a:solidFill>
                <a:srgbClr val="000000"/>
              </a:solidFill>
              <a:effectLst/>
              <a:latin typeface="Arial" panose="020B0604020202020204" pitchFamily="34" charset="0"/>
            </a:endParaRPr>
          </a:p>
          <a:p>
            <a:pPr algn="l" rtl="0" fontAlgn="base">
              <a:lnSpc>
                <a:spcPct val="100000"/>
              </a:lnSpc>
              <a:buFont typeface="Arial" panose="020B0604020202020204" pitchFamily="34" charset="0"/>
              <a:buChar char="•"/>
            </a:pPr>
            <a:r>
              <a:rPr lang="en-GB" sz="2000" b="0" i="0" u="none" strike="noStrike">
                <a:solidFill>
                  <a:srgbClr val="002060"/>
                </a:solidFill>
                <a:effectLst/>
                <a:latin typeface="Montserrat Alternates regular" panose="00000500000000000000" pitchFamily="2" charset="0"/>
              </a:rPr>
              <a:t>After the war, he worked on    </a:t>
            </a:r>
            <a:r>
              <a:rPr lang="en-GB" sz="2000" b="0" i="0" u="heavy" strike="noStrike">
                <a:solidFill>
                  <a:srgbClr val="002060"/>
                </a:solidFill>
                <a:effectLst/>
                <a:uFill>
                  <a:solidFill>
                    <a:srgbClr val="FF0000"/>
                  </a:solidFill>
                </a:uFill>
                <a:latin typeface="Montserrat Alternates regular" panose="00000500000000000000" pitchFamily="2" charset="0"/>
              </a:rPr>
              <a:t>                    </a:t>
            </a:r>
            <a:r>
              <a:rPr lang="en-GB" sz="2000" b="0" i="0" u="none" strike="noStrike">
                <a:solidFill>
                  <a:srgbClr val="002060"/>
                </a:solidFill>
                <a:effectLst/>
                <a:latin typeface="Montserrat Alternates regular" panose="00000500000000000000" pitchFamily="2" charset="0"/>
              </a:rPr>
              <a:t>and artificial </a:t>
            </a:r>
            <a:r>
              <a:rPr lang="en-GB" sz="2000" b="0" i="0" u="heavy" strike="noStrike">
                <a:solidFill>
                  <a:srgbClr val="002060"/>
                </a:solidFill>
                <a:effectLst/>
                <a:uFill>
                  <a:solidFill>
                    <a:srgbClr val="FF0000"/>
                  </a:solidFill>
                </a:uFill>
                <a:latin typeface="Montserrat Alternates regular" panose="00000500000000000000" pitchFamily="2" charset="0"/>
              </a:rPr>
              <a:t>                     </a:t>
            </a:r>
            <a:r>
              <a:rPr lang="en-GB" sz="2000" b="0" i="0" u="none" strike="noStrike">
                <a:solidFill>
                  <a:srgbClr val="FF0000"/>
                </a:solidFill>
                <a:effectLst/>
                <a:latin typeface="Montserrat Alternates regular" panose="00000500000000000000" pitchFamily="2" charset="0"/>
              </a:rPr>
              <a:t>,</a:t>
            </a:r>
            <a:r>
              <a:rPr lang="en-GB" sz="2000" b="0" i="0" u="none" strike="noStrike">
                <a:solidFill>
                  <a:srgbClr val="002060"/>
                </a:solidFill>
                <a:effectLst/>
                <a:latin typeface="Montserrat Alternates regular" panose="00000500000000000000" pitchFamily="2" charset="0"/>
              </a:rPr>
              <a:t> shaping the future of technology.</a:t>
            </a:r>
            <a:r>
              <a:rPr lang="en-US" sz="2000" b="0" i="0">
                <a:solidFill>
                  <a:srgbClr val="000000"/>
                </a:solidFill>
                <a:effectLst/>
                <a:latin typeface="Montserrat Alternates regular" panose="00000500000000000000" pitchFamily="2" charset="0"/>
              </a:rPr>
              <a:t>​</a:t>
            </a:r>
            <a:endParaRPr lang="en-US" sz="2000" b="0" i="0">
              <a:solidFill>
                <a:srgbClr val="000000"/>
              </a:solidFill>
              <a:effectLst/>
              <a:latin typeface="Arial" panose="020B0604020202020204" pitchFamily="34" charset="0"/>
            </a:endParaRPr>
          </a:p>
          <a:p>
            <a:pPr algn="l" rtl="0" fontAlgn="base">
              <a:lnSpc>
                <a:spcPct val="100000"/>
              </a:lnSpc>
              <a:buFont typeface="Arial" panose="020B0604020202020204" pitchFamily="34" charset="0"/>
              <a:buChar char="•"/>
            </a:pPr>
            <a:r>
              <a:rPr lang="en-GB" sz="2000" b="0" i="0" u="none" strike="noStrike">
                <a:solidFill>
                  <a:srgbClr val="002060"/>
                </a:solidFill>
                <a:effectLst/>
                <a:latin typeface="Montserrat Alternates regular" panose="00000500000000000000" pitchFamily="2" charset="0"/>
              </a:rPr>
              <a:t>In 1952, he was arrested because being </a:t>
            </a:r>
            <a:r>
              <a:rPr lang="en-GB" sz="2000" b="0" i="0" u="heavy" strike="noStrike">
                <a:solidFill>
                  <a:srgbClr val="002060"/>
                </a:solidFill>
                <a:effectLst/>
                <a:uFill>
                  <a:solidFill>
                    <a:srgbClr val="FF0000"/>
                  </a:solidFill>
                </a:uFill>
                <a:latin typeface="Montserrat Alternates regular" panose="00000500000000000000" pitchFamily="2" charset="0"/>
              </a:rPr>
              <a:t>      </a:t>
            </a:r>
            <a:r>
              <a:rPr lang="en-GB" sz="2000" b="0" i="0" u="none" strike="noStrike">
                <a:solidFill>
                  <a:srgbClr val="002060"/>
                </a:solidFill>
                <a:effectLst/>
                <a:latin typeface="Montserrat Alternates regular" panose="00000500000000000000" pitchFamily="2" charset="0"/>
              </a:rPr>
              <a:t> was illegal at the time, and he was treated unfairly, leading to his </a:t>
            </a:r>
            <a:r>
              <a:rPr lang="en-GB" sz="2000" b="0" i="0" u="heavy" strike="noStrike">
                <a:solidFill>
                  <a:srgbClr val="002060"/>
                </a:solidFill>
                <a:effectLst/>
                <a:uFill>
                  <a:solidFill>
                    <a:srgbClr val="FF0000"/>
                  </a:solidFill>
                </a:uFill>
                <a:latin typeface="Montserrat Alternates regular" panose="00000500000000000000" pitchFamily="2" charset="0"/>
              </a:rPr>
              <a:t>           </a:t>
            </a:r>
            <a:r>
              <a:rPr lang="en-GB" sz="2000" b="0" i="0" u="none" strike="noStrike">
                <a:solidFill>
                  <a:srgbClr val="002060"/>
                </a:solidFill>
                <a:effectLst/>
                <a:latin typeface="Montserrat Alternates regular" panose="00000500000000000000" pitchFamily="2" charset="0"/>
              </a:rPr>
              <a:t>in 1954.</a:t>
            </a:r>
            <a:r>
              <a:rPr lang="en-US" sz="2000" b="0" i="0">
                <a:solidFill>
                  <a:srgbClr val="000000"/>
                </a:solidFill>
                <a:effectLst/>
                <a:latin typeface="Montserrat Alternates regular" panose="00000500000000000000" pitchFamily="2" charset="0"/>
              </a:rPr>
              <a:t>​</a:t>
            </a:r>
            <a:endParaRPr lang="en-US" sz="2000" b="0" i="0">
              <a:solidFill>
                <a:srgbClr val="000000"/>
              </a:solidFill>
              <a:effectLst/>
              <a:latin typeface="Arial" panose="020B0604020202020204" pitchFamily="34" charset="0"/>
            </a:endParaRPr>
          </a:p>
          <a:p>
            <a:pPr algn="l" rtl="0" fontAlgn="base">
              <a:lnSpc>
                <a:spcPct val="100000"/>
              </a:lnSpc>
              <a:buFont typeface="Arial" panose="020B0604020202020204" pitchFamily="34" charset="0"/>
              <a:buChar char="•"/>
            </a:pPr>
            <a:r>
              <a:rPr lang="en-GB" sz="2000" b="0" i="0" u="none" strike="noStrike">
                <a:solidFill>
                  <a:srgbClr val="002060"/>
                </a:solidFill>
                <a:effectLst/>
                <a:latin typeface="Montserrat Alternates regular" panose="00000500000000000000" pitchFamily="2" charset="0"/>
              </a:rPr>
              <a:t>Today, he is recognized as a </a:t>
            </a:r>
            <a:r>
              <a:rPr lang="en-GB" sz="2000" b="0" i="0" u="heavy" strike="noStrike">
                <a:solidFill>
                  <a:srgbClr val="002060"/>
                </a:solidFill>
                <a:effectLst/>
                <a:uFill>
                  <a:solidFill>
                    <a:srgbClr val="FF0000"/>
                  </a:solidFill>
                </a:uFill>
                <a:latin typeface="Montserrat Alternates regular" panose="00000500000000000000" pitchFamily="2" charset="0"/>
              </a:rPr>
              <a:t>         </a:t>
            </a:r>
            <a:r>
              <a:rPr lang="en-GB" sz="2000" b="0" i="0" u="none" strike="noStrike">
                <a:solidFill>
                  <a:srgbClr val="FF0000"/>
                </a:solidFill>
                <a:effectLst/>
                <a:latin typeface="Montserrat Alternates regular" panose="00000500000000000000" pitchFamily="2" charset="0"/>
              </a:rPr>
              <a:t>,</a:t>
            </a:r>
            <a:r>
              <a:rPr lang="en-GB" sz="2000" b="0" i="0" u="none" strike="noStrike">
                <a:solidFill>
                  <a:srgbClr val="002060"/>
                </a:solidFill>
                <a:effectLst/>
                <a:latin typeface="Montserrat Alternates regular" panose="00000500000000000000" pitchFamily="2" charset="0"/>
              </a:rPr>
              <a:t> and his face is on the   </a:t>
            </a:r>
            <a:r>
              <a:rPr lang="en-GB" sz="2000" b="0" i="0" u="heavy" strike="noStrike">
                <a:solidFill>
                  <a:srgbClr val="002060"/>
                </a:solidFill>
                <a:effectLst/>
                <a:uFill>
                  <a:solidFill>
                    <a:srgbClr val="FF0000"/>
                  </a:solidFill>
                </a:uFill>
                <a:latin typeface="Montserrat Alternates regular" panose="00000500000000000000" pitchFamily="2" charset="0"/>
              </a:rPr>
              <a:t>                 </a:t>
            </a:r>
            <a:r>
              <a:rPr lang="en-GB" sz="2000" b="0" i="0" u="none" strike="noStrike">
                <a:solidFill>
                  <a:srgbClr val="002060"/>
                </a:solidFill>
                <a:effectLst/>
                <a:latin typeface="Montserrat Alternates regular" panose="00000500000000000000" pitchFamily="2" charset="0"/>
              </a:rPr>
              <a:t> banknote to honour his achievements.</a:t>
            </a:r>
            <a:endParaRPr lang="en-US" sz="2000" b="0" i="0">
              <a:solidFill>
                <a:srgbClr val="000000"/>
              </a:solidFill>
              <a:effectLst/>
              <a:latin typeface="Arial" panose="020B0604020202020204" pitchFamily="34" charset="0"/>
            </a:endParaRPr>
          </a:p>
          <a:p>
            <a:pPr marL="0" indent="0">
              <a:buNone/>
            </a:pPr>
            <a:endParaRPr lang="en-GB"/>
          </a:p>
        </p:txBody>
      </p:sp>
      <p:sp>
        <p:nvSpPr>
          <p:cNvPr id="4" name="TextBox 2">
            <a:extLst>
              <a:ext uri="{FF2B5EF4-FFF2-40B4-BE49-F238E27FC236}">
                <a16:creationId xmlns:a16="http://schemas.microsoft.com/office/drawing/2014/main" id="{63375441-F001-4B2F-3993-ABCB36369B2C}"/>
              </a:ext>
            </a:extLst>
          </p:cNvPr>
          <p:cNvSpPr txBox="1">
            <a:spLocks noGrp="1" noRot="1" noMove="1" noResize="1" noEditPoints="1" noAdjustHandles="1" noChangeArrowheads="1" noChangeShapeType="1"/>
          </p:cNvSpPr>
          <p:nvPr/>
        </p:nvSpPr>
        <p:spPr>
          <a:xfrm>
            <a:off x="3767344" y="2446493"/>
            <a:ext cx="1770872"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mathematician</a:t>
            </a:r>
          </a:p>
        </p:txBody>
      </p:sp>
      <p:sp>
        <p:nvSpPr>
          <p:cNvPr id="5" name="TextBox 6">
            <a:extLst>
              <a:ext uri="{FF2B5EF4-FFF2-40B4-BE49-F238E27FC236}">
                <a16:creationId xmlns:a16="http://schemas.microsoft.com/office/drawing/2014/main" id="{CC0B2AA2-C26E-3684-0EAF-A2EA924DFF77}"/>
              </a:ext>
            </a:extLst>
          </p:cNvPr>
          <p:cNvSpPr txBox="1">
            <a:spLocks noGrp="1" noRot="1" noMove="1" noResize="1" noEditPoints="1" noAdjustHandles="1" noChangeArrowheads="1" noChangeShapeType="1"/>
          </p:cNvSpPr>
          <p:nvPr/>
        </p:nvSpPr>
        <p:spPr>
          <a:xfrm>
            <a:off x="1067981" y="2851815"/>
            <a:ext cx="1327747"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computing</a:t>
            </a:r>
          </a:p>
        </p:txBody>
      </p:sp>
      <p:sp>
        <p:nvSpPr>
          <p:cNvPr id="6" name="TextBox 7">
            <a:extLst>
              <a:ext uri="{FF2B5EF4-FFF2-40B4-BE49-F238E27FC236}">
                <a16:creationId xmlns:a16="http://schemas.microsoft.com/office/drawing/2014/main" id="{5E0D7786-25F6-3E93-3D92-21C9A9DB0480}"/>
              </a:ext>
            </a:extLst>
          </p:cNvPr>
          <p:cNvSpPr txBox="1">
            <a:spLocks noGrp="1" noRot="1" noMove="1" noResize="1" noEditPoints="1" noAdjustHandles="1" noChangeArrowheads="1" noChangeShapeType="1"/>
          </p:cNvSpPr>
          <p:nvPr/>
        </p:nvSpPr>
        <p:spPr>
          <a:xfrm>
            <a:off x="5412727" y="3251930"/>
            <a:ext cx="1078448"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Enigma</a:t>
            </a:r>
          </a:p>
        </p:txBody>
      </p:sp>
      <p:sp>
        <p:nvSpPr>
          <p:cNvPr id="7" name="TextBox 8">
            <a:extLst>
              <a:ext uri="{FF2B5EF4-FFF2-40B4-BE49-F238E27FC236}">
                <a16:creationId xmlns:a16="http://schemas.microsoft.com/office/drawing/2014/main" id="{79CF6E47-5F26-B23E-5405-2E44EA4650B0}"/>
              </a:ext>
            </a:extLst>
          </p:cNvPr>
          <p:cNvSpPr txBox="1">
            <a:spLocks noGrp="1" noRot="1" noMove="1" noResize="1" noEditPoints="1" noAdjustHandles="1" noChangeArrowheads="1" noChangeShapeType="1"/>
          </p:cNvSpPr>
          <p:nvPr/>
        </p:nvSpPr>
        <p:spPr>
          <a:xfrm>
            <a:off x="8020946" y="3257235"/>
            <a:ext cx="1078448"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German</a:t>
            </a:r>
          </a:p>
        </p:txBody>
      </p:sp>
      <p:sp>
        <p:nvSpPr>
          <p:cNvPr id="8" name="TextBox 9">
            <a:extLst>
              <a:ext uri="{FF2B5EF4-FFF2-40B4-BE49-F238E27FC236}">
                <a16:creationId xmlns:a16="http://schemas.microsoft.com/office/drawing/2014/main" id="{4ECA30A4-FB28-FEFB-A2B4-EC4E9BDE7F87}"/>
              </a:ext>
            </a:extLst>
          </p:cNvPr>
          <p:cNvSpPr txBox="1">
            <a:spLocks noGrp="1" noRot="1" noMove="1" noResize="1" noEditPoints="1" noAdjustHandles="1" noChangeArrowheads="1" noChangeShapeType="1"/>
          </p:cNvSpPr>
          <p:nvPr/>
        </p:nvSpPr>
        <p:spPr>
          <a:xfrm>
            <a:off x="4201223" y="3930802"/>
            <a:ext cx="1312215"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computers </a:t>
            </a:r>
          </a:p>
        </p:txBody>
      </p:sp>
      <p:sp>
        <p:nvSpPr>
          <p:cNvPr id="9" name="TextBox 12">
            <a:extLst>
              <a:ext uri="{FF2B5EF4-FFF2-40B4-BE49-F238E27FC236}">
                <a16:creationId xmlns:a16="http://schemas.microsoft.com/office/drawing/2014/main" id="{5CF899DE-3B42-8B03-95D5-A5B384F8C34D}"/>
              </a:ext>
            </a:extLst>
          </p:cNvPr>
          <p:cNvSpPr txBox="1">
            <a:spLocks noGrp="1" noRot="1" noMove="1" noResize="1" noEditPoints="1" noAdjustHandles="1" noChangeArrowheads="1" noChangeShapeType="1"/>
          </p:cNvSpPr>
          <p:nvPr/>
        </p:nvSpPr>
        <p:spPr>
          <a:xfrm>
            <a:off x="6716457" y="3934694"/>
            <a:ext cx="1486752"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intelligence</a:t>
            </a:r>
          </a:p>
        </p:txBody>
      </p:sp>
      <p:sp>
        <p:nvSpPr>
          <p:cNvPr id="10" name="TextBox 10">
            <a:extLst>
              <a:ext uri="{FF2B5EF4-FFF2-40B4-BE49-F238E27FC236}">
                <a16:creationId xmlns:a16="http://schemas.microsoft.com/office/drawing/2014/main" id="{1753BA6C-7B0F-B55F-3758-F0DD136AE5F5}"/>
              </a:ext>
            </a:extLst>
          </p:cNvPr>
          <p:cNvSpPr txBox="1">
            <a:spLocks noGrp="1" noRot="1" noMove="1" noResize="1" noEditPoints="1" noAdjustHandles="1" noChangeArrowheads="1" noChangeShapeType="1"/>
          </p:cNvSpPr>
          <p:nvPr/>
        </p:nvSpPr>
        <p:spPr>
          <a:xfrm>
            <a:off x="5206917" y="4609336"/>
            <a:ext cx="613042"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gay</a:t>
            </a:r>
          </a:p>
        </p:txBody>
      </p:sp>
      <p:sp>
        <p:nvSpPr>
          <p:cNvPr id="11" name="TextBox 14">
            <a:extLst>
              <a:ext uri="{FF2B5EF4-FFF2-40B4-BE49-F238E27FC236}">
                <a16:creationId xmlns:a16="http://schemas.microsoft.com/office/drawing/2014/main" id="{DA37C0C3-6256-3209-D1E2-40BED25DCF53}"/>
              </a:ext>
            </a:extLst>
          </p:cNvPr>
          <p:cNvSpPr txBox="1">
            <a:spLocks noGrp="1" noRot="1" noMove="1" noResize="1" noEditPoints="1" noAdjustHandles="1" noChangeArrowheads="1" noChangeShapeType="1"/>
          </p:cNvSpPr>
          <p:nvPr/>
        </p:nvSpPr>
        <p:spPr>
          <a:xfrm>
            <a:off x="2509238" y="4879807"/>
            <a:ext cx="837665"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death</a:t>
            </a:r>
          </a:p>
        </p:txBody>
      </p:sp>
      <p:sp>
        <p:nvSpPr>
          <p:cNvPr id="12" name="TextBox 13">
            <a:extLst>
              <a:ext uri="{FF2B5EF4-FFF2-40B4-BE49-F238E27FC236}">
                <a16:creationId xmlns:a16="http://schemas.microsoft.com/office/drawing/2014/main" id="{E0B093C4-D501-D0F7-FCCD-CEB58B830A6A}"/>
              </a:ext>
            </a:extLst>
          </p:cNvPr>
          <p:cNvSpPr txBox="1">
            <a:spLocks noGrp="1" noRot="1" noMove="1" noResize="1" noEditPoints="1" noAdjustHandles="1" noChangeArrowheads="1" noChangeShapeType="1"/>
          </p:cNvSpPr>
          <p:nvPr/>
        </p:nvSpPr>
        <p:spPr>
          <a:xfrm>
            <a:off x="4000055" y="5289061"/>
            <a:ext cx="718249"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hero</a:t>
            </a:r>
          </a:p>
        </p:txBody>
      </p:sp>
      <p:sp>
        <p:nvSpPr>
          <p:cNvPr id="13" name="TextBox 11">
            <a:extLst>
              <a:ext uri="{FF2B5EF4-FFF2-40B4-BE49-F238E27FC236}">
                <a16:creationId xmlns:a16="http://schemas.microsoft.com/office/drawing/2014/main" id="{2D4F4B15-E9F7-9DE6-011B-7871155B03EA}"/>
              </a:ext>
            </a:extLst>
          </p:cNvPr>
          <p:cNvSpPr txBox="1">
            <a:spLocks noGrp="1" noRot="1" noMove="1" noResize="1" noEditPoints="1" noAdjustHandles="1" noChangeArrowheads="1" noChangeShapeType="1"/>
          </p:cNvSpPr>
          <p:nvPr/>
        </p:nvSpPr>
        <p:spPr>
          <a:xfrm>
            <a:off x="6894040" y="5289061"/>
            <a:ext cx="1236634"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u="heavy" noProof="0">
                <a:solidFill>
                  <a:srgbClr val="FF0000"/>
                </a:solidFill>
                <a:uFill>
                  <a:solidFill>
                    <a:srgbClr val="FF0000"/>
                  </a:solidFill>
                </a:uFill>
                <a:latin typeface="Montserrat Alternates regular" panose="00000500000000000000"/>
              </a:rPr>
              <a:t>50-pound</a:t>
            </a:r>
          </a:p>
        </p:txBody>
      </p:sp>
    </p:spTree>
    <p:extLst>
      <p:ext uri="{BB962C8B-B14F-4D97-AF65-F5344CB8AC3E}">
        <p14:creationId xmlns:p14="http://schemas.microsoft.com/office/powerpoint/2010/main" val="2028007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500F3-94A5-3555-3625-A04FF13EAF2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7198FCC-5A3B-7820-61AB-37E55B1D962D}"/>
              </a:ext>
            </a:extLst>
          </p:cNvPr>
          <p:cNvSpPr txBox="1">
            <a:spLocks/>
          </p:cNvSpPr>
          <p:nvPr/>
        </p:nvSpPr>
        <p:spPr>
          <a:xfrm>
            <a:off x="845025" y="1217532"/>
            <a:ext cx="10508775" cy="527534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400" kern="1200" baseline="0">
                <a:solidFill>
                  <a:schemeClr val="tx1"/>
                </a:solidFill>
                <a:latin typeface="Montserrat Alternates" panose="00000500000000000000" pitchFamily="2"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Section 1: Recording Key Information</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endParaRPr>
          </a:p>
          <a:p>
            <a:pPr marL="457200" marR="0" lvl="0" indent="-457200" algn="l" defTabSz="914400" rtl="0" eaLnBrk="1" fontAlgn="auto" latinLnBrk="0" hangingPunct="1">
              <a:lnSpc>
                <a:spcPct val="150000"/>
              </a:lnSpc>
              <a:spcBef>
                <a:spcPct val="0"/>
              </a:spcBef>
              <a:spcAft>
                <a:spcPts val="0"/>
              </a:spcAft>
              <a:buClrTx/>
              <a:buSzTx/>
              <a:buFontTx/>
              <a:buAutoNum type="arabicParenR"/>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What were the three main laws used to criminalise LGBTQ+ people in Britain in the 1950s, and how did they work?</a:t>
            </a:r>
          </a:p>
          <a:p>
            <a:pPr marL="457200" marR="0" lvl="0" indent="-457200" algn="l" defTabSz="914400" rtl="0" eaLnBrk="1" fontAlgn="auto" latinLnBrk="0" hangingPunct="1">
              <a:lnSpc>
                <a:spcPct val="150000"/>
              </a:lnSpc>
              <a:spcBef>
                <a:spcPct val="0"/>
              </a:spcBef>
              <a:spcAft>
                <a:spcPts val="0"/>
              </a:spcAft>
              <a:buClrTx/>
              <a:buSzTx/>
              <a:buFontTx/>
              <a:buAutoNum type="arabicParenR"/>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How did entrapment (police pretending to be interested in a same-sex relationship to trick someone into breaking the law) contribute to arrests and prosecutions?</a:t>
            </a:r>
          </a:p>
          <a:p>
            <a:pPr marL="457200" marR="0" lvl="0" indent="-457200" algn="l" defTabSz="914400" rtl="0" eaLnBrk="1" fontAlgn="auto" latinLnBrk="0" hangingPunct="1">
              <a:lnSpc>
                <a:spcPct val="150000"/>
              </a:lnSpc>
              <a:spcBef>
                <a:spcPct val="0"/>
              </a:spcBef>
              <a:spcAft>
                <a:spcPts val="0"/>
              </a:spcAft>
              <a:buClrTx/>
              <a:buSzTx/>
              <a:buFontTx/>
              <a:buAutoNum type="arabicParenR"/>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Why was Alan Turing arrested in 1952? How did the law at the time justify his prosecution?</a:t>
            </a:r>
          </a:p>
          <a:p>
            <a:pPr marL="457200" marR="0" lvl="0" indent="-457200" algn="l" defTabSz="914400" rtl="0" eaLnBrk="1" fontAlgn="auto" latinLnBrk="0" hangingPunct="1">
              <a:lnSpc>
                <a:spcPct val="150000"/>
              </a:lnSpc>
              <a:spcBef>
                <a:spcPct val="0"/>
              </a:spcBef>
              <a:spcAft>
                <a:spcPts val="0"/>
              </a:spcAft>
              <a:buClrTx/>
              <a:buSzTx/>
              <a:buFontTx/>
              <a:buAutoNum type="arabicParenR"/>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What punishment was Turing given by the court? How did it affect his health and career?</a:t>
            </a:r>
          </a:p>
          <a:p>
            <a:pPr marL="457200" marR="0" lvl="0" indent="-457200" algn="l" defTabSz="914400" rtl="0" eaLnBrk="1" fontAlgn="auto" latinLnBrk="0" hangingPunct="1">
              <a:lnSpc>
                <a:spcPct val="150000"/>
              </a:lnSpc>
              <a:spcBef>
                <a:spcPct val="0"/>
              </a:spcBef>
              <a:spcAft>
                <a:spcPts val="0"/>
              </a:spcAft>
              <a:buClrTx/>
              <a:buSzTx/>
              <a:buFontTx/>
              <a:buAutoNum type="arabicParenR"/>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What was the Wolfenden Report (1957)? What recommendations did it make about homosexuality?</a:t>
            </a:r>
          </a:p>
          <a:p>
            <a:pPr marL="457200" marR="0" lvl="0" indent="-457200" algn="l" defTabSz="914400" rtl="0" eaLnBrk="1" fontAlgn="auto" latinLnBrk="0" hangingPunct="1">
              <a:lnSpc>
                <a:spcPct val="150000"/>
              </a:lnSpc>
              <a:spcBef>
                <a:spcPct val="0"/>
              </a:spcBef>
              <a:spcAft>
                <a:spcPts val="0"/>
              </a:spcAft>
              <a:buClrTx/>
              <a:buSzTx/>
              <a:buFontTx/>
              <a:buAutoNum type="arabicParenR"/>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Give two ways that Turing’s legacy has been recognised in Britain in recent years.</a:t>
            </a:r>
          </a:p>
          <a:p>
            <a:pPr marL="0" marR="0" lvl="0" indent="0" algn="l" defTabSz="914400" rtl="0" eaLnBrk="1" fontAlgn="auto" latinLnBrk="0" hangingPunct="1">
              <a:lnSpc>
                <a:spcPct val="90000"/>
              </a:lnSpc>
              <a:spcBef>
                <a:spcPct val="0"/>
              </a:spcBef>
              <a:spcAft>
                <a:spcPts val="0"/>
              </a:spcAft>
              <a:buClrTx/>
              <a:buSzTx/>
              <a:buFontTx/>
              <a:buNone/>
              <a:tabLst/>
              <a:defRPr/>
            </a:pP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endPar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endParaRPr>
          </a:p>
        </p:txBody>
      </p:sp>
      <p:sp>
        <p:nvSpPr>
          <p:cNvPr id="5" name="Title 1">
            <a:extLst>
              <a:ext uri="{FF2B5EF4-FFF2-40B4-BE49-F238E27FC236}">
                <a16:creationId xmlns:a16="http://schemas.microsoft.com/office/drawing/2014/main" id="{0288258B-E842-E8E3-361C-F5EF3C9C7F8D}"/>
              </a:ext>
            </a:extLst>
          </p:cNvPr>
          <p:cNvSpPr txBox="1">
            <a:spLocks/>
          </p:cNvSpPr>
          <p:nvPr/>
        </p:nvSpPr>
        <p:spPr>
          <a:xfrm>
            <a:off x="838200" y="365125"/>
            <a:ext cx="10515600" cy="860171"/>
          </a:xfrm>
          <a:prstGeom prst="rect">
            <a:avLst/>
          </a:prstGeom>
        </p:spPr>
        <p:txBody>
          <a:bodyPr vert="horz" lIns="91440" tIns="45720" rIns="91440" bIns="45720" rtlCol="0" anchor="ctr"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400" noProof="0">
                <a:solidFill>
                  <a:srgbClr val="002060"/>
                </a:solidFill>
              </a:rPr>
              <a:t>Being gay in Britain in the 1950s </a:t>
            </a:r>
          </a:p>
        </p:txBody>
      </p:sp>
      <p:pic>
        <p:nvPicPr>
          <p:cNvPr id="6" name="Picture 5" descr="A red and blue text on a black background&#10;&#10;Description automatically generated">
            <a:extLst>
              <a:ext uri="{FF2B5EF4-FFF2-40B4-BE49-F238E27FC236}">
                <a16:creationId xmlns:a16="http://schemas.microsoft.com/office/drawing/2014/main" id="{D4F76688-AB58-FEBA-1608-9A8823B561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7619" y="382600"/>
            <a:ext cx="1085869" cy="928517"/>
          </a:xfrm>
          <a:prstGeom prst="rect">
            <a:avLst/>
          </a:prstGeom>
        </p:spPr>
      </p:pic>
    </p:spTree>
    <p:extLst>
      <p:ext uri="{BB962C8B-B14F-4D97-AF65-F5344CB8AC3E}">
        <p14:creationId xmlns:p14="http://schemas.microsoft.com/office/powerpoint/2010/main" val="1560687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4D78D-C663-F4A5-22D5-7FF2C54436E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673CA10-DF92-36C1-91F0-8348BCDA927B}"/>
              </a:ext>
            </a:extLst>
          </p:cNvPr>
          <p:cNvSpPr txBox="1">
            <a:spLocks/>
          </p:cNvSpPr>
          <p:nvPr/>
        </p:nvSpPr>
        <p:spPr>
          <a:xfrm>
            <a:off x="845025" y="1393413"/>
            <a:ext cx="10621551" cy="492509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400" kern="1200" baseline="0">
                <a:solidFill>
                  <a:schemeClr val="tx1"/>
                </a:solidFill>
                <a:latin typeface="Montserrat Alternates" panose="00000500000000000000" pitchFamily="2"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Section 2: Demonstrating Understanding</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endParaRPr>
          </a:p>
          <a:p>
            <a:pPr marL="457200" marR="0" lvl="0" indent="-457200" algn="l" defTabSz="914400" rtl="0" eaLnBrk="1" fontAlgn="auto" latinLnBrk="0" hangingPunct="1">
              <a:lnSpc>
                <a:spcPct val="150000"/>
              </a:lnSpc>
              <a:spcBef>
                <a:spcPct val="0"/>
              </a:spcBef>
              <a:spcAft>
                <a:spcPts val="0"/>
              </a:spcAft>
              <a:buClrTx/>
              <a:buSzTx/>
              <a:buFont typeface="+mj-lt"/>
              <a:buAutoNum type="arabicParenR" startAt="7"/>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Why do you think the UK government criminalised homosexuality in the 1950s?</a:t>
            </a:r>
          </a:p>
          <a:p>
            <a:pPr marL="457200" marR="0" lvl="0" indent="-457200" algn="l" defTabSz="914400" rtl="0" eaLnBrk="1" fontAlgn="auto" latinLnBrk="0" hangingPunct="1">
              <a:lnSpc>
                <a:spcPct val="150000"/>
              </a:lnSpc>
              <a:spcBef>
                <a:spcPct val="0"/>
              </a:spcBef>
              <a:spcAft>
                <a:spcPts val="0"/>
              </a:spcAft>
              <a:buClrTx/>
              <a:buSzTx/>
              <a:buFont typeface="+mj-lt"/>
              <a:buAutoNum type="arabicParenR" startAt="7"/>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How might entrapment have made life more difficult for LGBTQ+ people at the time?</a:t>
            </a:r>
          </a:p>
          <a:p>
            <a:pPr marL="457200" marR="0" lvl="0" indent="-457200" algn="l" defTabSz="914400" rtl="0" eaLnBrk="1" fontAlgn="auto" latinLnBrk="0" hangingPunct="1">
              <a:lnSpc>
                <a:spcPct val="150000"/>
              </a:lnSpc>
              <a:spcBef>
                <a:spcPct val="0"/>
              </a:spcBef>
              <a:spcAft>
                <a:spcPts val="0"/>
              </a:spcAft>
              <a:buClrTx/>
              <a:buSzTx/>
              <a:buFont typeface="+mj-lt"/>
              <a:buAutoNum type="arabicParenR" startAt="7"/>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How do you think Cold War fears affected how the government treated LGBTQ+ individuals?</a:t>
            </a:r>
          </a:p>
          <a:p>
            <a:pPr marL="457200" marR="0" lvl="0" indent="-457200" algn="l" defTabSz="914400" rtl="0" eaLnBrk="1" fontAlgn="auto" latinLnBrk="0" hangingPunct="1">
              <a:lnSpc>
                <a:spcPct val="150000"/>
              </a:lnSpc>
              <a:spcBef>
                <a:spcPct val="0"/>
              </a:spcBef>
              <a:spcAft>
                <a:spcPts val="0"/>
              </a:spcAft>
              <a:buClrTx/>
              <a:buSzTx/>
              <a:buFont typeface="+mj-lt"/>
              <a:buAutoNum type="arabicParenR" startAt="7"/>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Why was the Wolfenden Report important, even though it didn’t immediately change the law?</a:t>
            </a:r>
          </a:p>
          <a:p>
            <a:pPr marL="457200" marR="0" lvl="0" indent="-457200" algn="l" defTabSz="914400" rtl="0" eaLnBrk="1" fontAlgn="auto" latinLnBrk="0" hangingPunct="1">
              <a:lnSpc>
                <a:spcPct val="150000"/>
              </a:lnSpc>
              <a:spcBef>
                <a:spcPct val="0"/>
              </a:spcBef>
              <a:spcAft>
                <a:spcPts val="0"/>
              </a:spcAft>
              <a:buClrTx/>
              <a:buSzTx/>
              <a:buFont typeface="+mj-lt"/>
              <a:buAutoNum type="arabicParenR" startAt="7"/>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What do you think was the purpose of Turing’s Law, and why was it introduced decades later?</a:t>
            </a:r>
          </a:p>
          <a:p>
            <a:pPr marL="457200" marR="0" lvl="0" indent="-457200" algn="l" defTabSz="914400" rtl="0" eaLnBrk="1" fontAlgn="auto" latinLnBrk="0" hangingPunct="1">
              <a:lnSpc>
                <a:spcPct val="150000"/>
              </a:lnSpc>
              <a:spcBef>
                <a:spcPct val="0"/>
              </a:spcBef>
              <a:spcAft>
                <a:spcPts val="0"/>
              </a:spcAft>
              <a:buClrTx/>
              <a:buSzTx/>
              <a:buFont typeface="+mj-lt"/>
              <a:buAutoNum type="arabicParenR" startAt="7"/>
              <a:tabLst/>
              <a:defRPr/>
            </a:pPr>
            <a:r>
              <a:rPr kumimoji="0" lang="en-GB" sz="1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In what ways do you think Turing’s legacy has helped people understand LGBTQ+ history?</a:t>
            </a:r>
          </a:p>
          <a:p>
            <a:pPr marL="0" marR="0" lvl="0" indent="0" algn="l" defTabSz="914400" rtl="0" eaLnBrk="1" fontAlgn="auto" latinLnBrk="0" hangingPunct="1">
              <a:lnSpc>
                <a:spcPct val="90000"/>
              </a:lnSpc>
              <a:spcBef>
                <a:spcPct val="0"/>
              </a:spcBef>
              <a:spcAft>
                <a:spcPts val="0"/>
              </a:spcAft>
              <a:buClrTx/>
              <a:buSzTx/>
              <a:buFontTx/>
              <a:buNone/>
              <a:tabLst/>
              <a:defRPr/>
            </a:pP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endPar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endParaRPr>
          </a:p>
        </p:txBody>
      </p:sp>
      <p:sp>
        <p:nvSpPr>
          <p:cNvPr id="5" name="Title 1">
            <a:extLst>
              <a:ext uri="{FF2B5EF4-FFF2-40B4-BE49-F238E27FC236}">
                <a16:creationId xmlns:a16="http://schemas.microsoft.com/office/drawing/2014/main" id="{B029AAF0-64B7-9B04-890D-38B170A0A2C8}"/>
              </a:ext>
            </a:extLst>
          </p:cNvPr>
          <p:cNvSpPr txBox="1">
            <a:spLocks/>
          </p:cNvSpPr>
          <p:nvPr/>
        </p:nvSpPr>
        <p:spPr>
          <a:xfrm>
            <a:off x="838200" y="365126"/>
            <a:ext cx="10515600" cy="928518"/>
          </a:xfrm>
          <a:prstGeom prst="rect">
            <a:avLst/>
          </a:prstGeom>
        </p:spPr>
        <p:txBody>
          <a:bodyPr vert="horz" lIns="91440" tIns="45720" rIns="91440" bIns="45720" rtlCol="0" anchor="ctr"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400" noProof="0">
                <a:solidFill>
                  <a:srgbClr val="002060"/>
                </a:solidFill>
              </a:rPr>
              <a:t>Being gay in Britain in the 1950s </a:t>
            </a:r>
          </a:p>
        </p:txBody>
      </p:sp>
      <p:pic>
        <p:nvPicPr>
          <p:cNvPr id="6" name="Picture 5" descr="A red and blue text on a black background&#10;&#10;Description automatically generated">
            <a:extLst>
              <a:ext uri="{FF2B5EF4-FFF2-40B4-BE49-F238E27FC236}">
                <a16:creationId xmlns:a16="http://schemas.microsoft.com/office/drawing/2014/main" id="{46D032A8-BBCB-5A19-D41A-CDA3FFF1E6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7619" y="382600"/>
            <a:ext cx="1085869" cy="928517"/>
          </a:xfrm>
          <a:prstGeom prst="rect">
            <a:avLst/>
          </a:prstGeom>
        </p:spPr>
      </p:pic>
    </p:spTree>
    <p:extLst>
      <p:ext uri="{BB962C8B-B14F-4D97-AF65-F5344CB8AC3E}">
        <p14:creationId xmlns:p14="http://schemas.microsoft.com/office/powerpoint/2010/main" val="2569997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3D28B-D031-57BE-0311-5A981153388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7F152F2-8FCD-3DAC-F76A-DE31EDF9317E}"/>
              </a:ext>
            </a:extLst>
          </p:cNvPr>
          <p:cNvSpPr txBox="1">
            <a:spLocks/>
          </p:cNvSpPr>
          <p:nvPr/>
        </p:nvSpPr>
        <p:spPr>
          <a:xfrm>
            <a:off x="838200" y="1423021"/>
            <a:ext cx="10098024" cy="4591409"/>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400" kern="1200" baseline="0">
                <a:solidFill>
                  <a:schemeClr val="tx1"/>
                </a:solidFill>
                <a:latin typeface="Montserrat Alternates" panose="00000500000000000000" pitchFamily="2" charset="0"/>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000" dirty="0">
                <a:solidFill>
                  <a:srgbClr val="002060"/>
                </a:solidFill>
                <a:latin typeface="Montserrat Alternates regular" panose="00000500000000000000" pitchFamily="2" charset="0"/>
                <a:ea typeface="+mj-lt"/>
                <a:cs typeface="+mj-lt"/>
              </a:rPr>
              <a:t>Add your answers to these summary questions to your worksheet.</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sz="2000" dirty="0">
              <a:solidFill>
                <a:srgbClr val="002060"/>
              </a:solidFill>
              <a:latin typeface="Montserrat Alternates regular" panose="00000500000000000000" pitchFamily="2" charset="0"/>
              <a:ea typeface="+mj-lt"/>
              <a:cs typeface="+mj-lt"/>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t>Alan Turing helped save millions of lives by breaking the Enigma code, yet in 1952, he was arrested for being gay – a crime under British law at the time. His conviction was part of a larger crackdown on male homosexuality, led by people like Home Secretary Sir David Maxwell-Fyfe. Thousands of men were prosecuted, and the enforcement of these laws grew harsher.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0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endParaRPr>
          </a:p>
          <a:p>
            <a:pPr marL="342900" marR="0" lvl="0" indent="-3429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t>The legal system, social attitudes, and government fears in the 1950s were all biased against gay men. Do you think that therefore Turing’s arrest and sentencing were acceptable </a:t>
            </a:r>
            <a:r>
              <a:rPr kumimoji="0" lang="en-GB" sz="2000" b="0" i="1"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t>for the time they happened</a:t>
            </a:r>
            <a:r>
              <a:rPr kumimoji="0" lang="en-GB" sz="20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t>, even if you believe it would be wrong today?</a:t>
            </a:r>
          </a:p>
          <a:p>
            <a:pPr marL="342900" marR="0" lvl="0" indent="-3429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endParaRPr>
          </a:p>
          <a:p>
            <a:pPr marL="342900" marR="0" lvl="0" indent="-3429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t>Do you think Turing was prosecuted </a:t>
            </a:r>
            <a:r>
              <a:rPr kumimoji="0" lang="en-GB" sz="2000" b="0" i="1"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t>only</a:t>
            </a:r>
            <a:r>
              <a:rPr kumimoji="0" lang="en-GB" sz="20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t> because he broke the law? In which case, why was Arnold Murray not given the same sentence?</a:t>
            </a:r>
            <a:br>
              <a:rPr kumimoji="0" lang="en-GB" sz="28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rPr>
            </a:br>
            <a:endParaRPr kumimoji="0" lang="en-GB" sz="2800" b="0" i="0" u="none" strike="noStrike" kern="1200" cap="none" spc="0" normalizeH="0" baseline="0" noProof="0" dirty="0">
              <a:ln>
                <a:noFill/>
              </a:ln>
              <a:solidFill>
                <a:srgbClr val="002060"/>
              </a:solidFill>
              <a:effectLst/>
              <a:uLnTx/>
              <a:uFillTx/>
              <a:latin typeface="Montserrat Alternates regular" panose="00000500000000000000" pitchFamily="2" charset="0"/>
              <a:ea typeface="+mj-lt"/>
              <a:cs typeface="+mj-lt"/>
            </a:endParaRPr>
          </a:p>
        </p:txBody>
      </p:sp>
      <p:sp>
        <p:nvSpPr>
          <p:cNvPr id="5" name="Title 1">
            <a:extLst>
              <a:ext uri="{FF2B5EF4-FFF2-40B4-BE49-F238E27FC236}">
                <a16:creationId xmlns:a16="http://schemas.microsoft.com/office/drawing/2014/main" id="{DB6036CF-7823-F17F-B3E9-881600FEEEFA}"/>
              </a:ext>
            </a:extLst>
          </p:cNvPr>
          <p:cNvSpPr txBox="1">
            <a:spLocks/>
          </p:cNvSpPr>
          <p:nvPr/>
        </p:nvSpPr>
        <p:spPr>
          <a:xfrm>
            <a:off x="838200" y="365125"/>
            <a:ext cx="10515600" cy="1135871"/>
          </a:xfrm>
          <a:prstGeom prst="rect">
            <a:avLst/>
          </a:prstGeom>
        </p:spPr>
        <p:txBody>
          <a:bodyPr vert="horz" lIns="91440" tIns="45720" rIns="91440" bIns="45720" rtlCol="0" anchor="ctr"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400" noProof="0">
                <a:solidFill>
                  <a:srgbClr val="002060"/>
                </a:solidFill>
              </a:rPr>
              <a:t>Summary</a:t>
            </a:r>
          </a:p>
        </p:txBody>
      </p:sp>
      <p:pic>
        <p:nvPicPr>
          <p:cNvPr id="6" name="Picture 5" descr="A red and blue text on a black background&#10;&#10;Description automatically generated">
            <a:extLst>
              <a:ext uri="{FF2B5EF4-FFF2-40B4-BE49-F238E27FC236}">
                <a16:creationId xmlns:a16="http://schemas.microsoft.com/office/drawing/2014/main" id="{593E0A7C-F799-AC90-0D5D-848DF80A03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7619" y="382600"/>
            <a:ext cx="1085869" cy="928517"/>
          </a:xfrm>
          <a:prstGeom prst="rect">
            <a:avLst/>
          </a:prstGeom>
        </p:spPr>
      </p:pic>
    </p:spTree>
    <p:extLst>
      <p:ext uri="{BB962C8B-B14F-4D97-AF65-F5344CB8AC3E}">
        <p14:creationId xmlns:p14="http://schemas.microsoft.com/office/powerpoint/2010/main" val="1354595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red and blue text on a black background&#10;&#10;Description automatically generated">
            <a:extLst>
              <a:ext uri="{FF2B5EF4-FFF2-40B4-BE49-F238E27FC236}">
                <a16:creationId xmlns:a16="http://schemas.microsoft.com/office/drawing/2014/main" id="{E712ECA0-5A53-FB2C-1D33-A59C9359C0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5688" y="470553"/>
            <a:ext cx="1911045" cy="1634118"/>
          </a:xfrm>
          <a:prstGeom prst="rect">
            <a:avLst/>
          </a:prstGeom>
        </p:spPr>
      </p:pic>
      <p:pic>
        <p:nvPicPr>
          <p:cNvPr id="6" name="Picture 5" descr="A blue rectangular object with red border&#10;&#10;Description automatically generated">
            <a:extLst>
              <a:ext uri="{FF2B5EF4-FFF2-40B4-BE49-F238E27FC236}">
                <a16:creationId xmlns:a16="http://schemas.microsoft.com/office/drawing/2014/main" id="{970A6AFF-F7E2-D7A2-FD76-F7DCE37B4A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37699" y="470553"/>
            <a:ext cx="4591701" cy="5916893"/>
          </a:xfrm>
          <a:prstGeom prst="rect">
            <a:avLst/>
          </a:prstGeom>
        </p:spPr>
      </p:pic>
      <p:sp>
        <p:nvSpPr>
          <p:cNvPr id="8" name="Title 1">
            <a:extLst>
              <a:ext uri="{FF2B5EF4-FFF2-40B4-BE49-F238E27FC236}">
                <a16:creationId xmlns:a16="http://schemas.microsoft.com/office/drawing/2014/main" id="{4F338DF7-02FD-1C08-5904-C8B80A364C89}"/>
              </a:ext>
            </a:extLst>
          </p:cNvPr>
          <p:cNvSpPr txBox="1">
            <a:spLocks/>
          </p:cNvSpPr>
          <p:nvPr/>
        </p:nvSpPr>
        <p:spPr>
          <a:xfrm>
            <a:off x="685016" y="2352160"/>
            <a:ext cx="6147864" cy="1661684"/>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baseline="0">
                <a:solidFill>
                  <a:schemeClr val="tx1"/>
                </a:solidFill>
                <a:latin typeface="Montserrat Alternates" panose="00000500000000000000" pitchFamily="2" charset="0"/>
                <a:ea typeface="+mj-ea"/>
                <a:cs typeface="+mj-cs"/>
              </a:defRPr>
            </a:lvl1pPr>
          </a:lstStyle>
          <a:p>
            <a:r>
              <a:rPr lang="en-GB" sz="3600" noProof="0">
                <a:solidFill>
                  <a:srgbClr val="002060"/>
                </a:solidFill>
                <a:latin typeface="Montserrat Alternates regular"/>
                <a:ea typeface="Cambria"/>
              </a:rPr>
              <a:t>Enquiry Question: </a:t>
            </a:r>
            <a:br>
              <a:rPr lang="en-GB" sz="3600" b="1" noProof="0">
                <a:latin typeface="Montserrat Alternates regular" panose="00000500000000000000" pitchFamily="2" charset="0"/>
                <a:ea typeface="Cambria" panose="02040503050406030204" pitchFamily="18" charset="0"/>
              </a:rPr>
            </a:br>
            <a:r>
              <a:rPr lang="en-GB" sz="3600" b="1">
                <a:solidFill>
                  <a:srgbClr val="002060"/>
                </a:solidFill>
                <a:latin typeface="Montserrat Alternates"/>
                <a:ea typeface="Cambria"/>
              </a:rPr>
              <a:t>Who </a:t>
            </a:r>
            <a:r>
              <a:rPr lang="en-GB" sz="3600" b="1" noProof="0">
                <a:solidFill>
                  <a:srgbClr val="002060"/>
                </a:solidFill>
                <a:latin typeface="Montserrat Alternates"/>
                <a:ea typeface="Cambria"/>
              </a:rPr>
              <a:t>was Alan Turing </a:t>
            </a:r>
            <a:r>
              <a:rPr lang="en-GB" sz="3600" b="1">
                <a:solidFill>
                  <a:srgbClr val="002060"/>
                </a:solidFill>
                <a:latin typeface="Montserrat Alternates"/>
                <a:ea typeface="Cambria"/>
              </a:rPr>
              <a:t>and why should we care</a:t>
            </a:r>
            <a:r>
              <a:rPr lang="en-GB" sz="3600" b="1" noProof="0">
                <a:solidFill>
                  <a:srgbClr val="002060"/>
                </a:solidFill>
                <a:latin typeface="Montserrat Alternates"/>
                <a:ea typeface="Cambria"/>
              </a:rPr>
              <a:t>?</a:t>
            </a:r>
            <a:endParaRPr lang="en-GB" sz="3600" noProof="0">
              <a:solidFill>
                <a:srgbClr val="002060"/>
              </a:solidFill>
              <a:latin typeface="Montserrat Alternates"/>
              <a:ea typeface="Cambria"/>
            </a:endParaRPr>
          </a:p>
        </p:txBody>
      </p:sp>
      <p:sp>
        <p:nvSpPr>
          <p:cNvPr id="9" name="TextBox 8">
            <a:extLst>
              <a:ext uri="{FF2B5EF4-FFF2-40B4-BE49-F238E27FC236}">
                <a16:creationId xmlns:a16="http://schemas.microsoft.com/office/drawing/2014/main" id="{E3736A9B-A609-A0EC-BBEB-8C77FBDAF85D}"/>
              </a:ext>
            </a:extLst>
          </p:cNvPr>
          <p:cNvSpPr txBox="1"/>
          <p:nvPr/>
        </p:nvSpPr>
        <p:spPr>
          <a:xfrm>
            <a:off x="685015" y="4261334"/>
            <a:ext cx="6292392" cy="1077218"/>
          </a:xfrm>
          <a:prstGeom prst="rect">
            <a:avLst/>
          </a:prstGeom>
          <a:noFill/>
        </p:spPr>
        <p:txBody>
          <a:bodyPr wrap="square">
            <a:spAutoFit/>
          </a:bodyPr>
          <a:lstStyle/>
          <a:p>
            <a:r>
              <a:rPr lang="en-GB" sz="3200" noProof="0">
                <a:solidFill>
                  <a:srgbClr val="002060"/>
                </a:solidFill>
                <a:latin typeface="Montserrat Alternates regular" panose="00000500000000000000" pitchFamily="2" charset="0"/>
              </a:rPr>
              <a:t>Lesson Title: </a:t>
            </a:r>
            <a:br>
              <a:rPr lang="en-GB" sz="3200" noProof="0">
                <a:solidFill>
                  <a:srgbClr val="002060"/>
                </a:solidFill>
                <a:latin typeface="Montserrat Alternates regular" panose="00000500000000000000" pitchFamily="2" charset="0"/>
              </a:rPr>
            </a:br>
            <a:r>
              <a:rPr lang="en-GB" sz="3200" noProof="0">
                <a:solidFill>
                  <a:srgbClr val="002060"/>
                </a:solidFill>
                <a:latin typeface="Montserrat Alternates regular" panose="00000500000000000000" pitchFamily="2" charset="0"/>
              </a:rPr>
              <a:t>Being Gay in Britain in the 1950s</a:t>
            </a:r>
            <a:endParaRPr lang="en-GB" sz="3200" noProof="0">
              <a:solidFill>
                <a:srgbClr val="002060"/>
              </a:solidFill>
            </a:endParaRPr>
          </a:p>
        </p:txBody>
      </p:sp>
      <p:pic>
        <p:nvPicPr>
          <p:cNvPr id="3" name="Picture 2">
            <a:extLst>
              <a:ext uri="{FF2B5EF4-FFF2-40B4-BE49-F238E27FC236}">
                <a16:creationId xmlns:a16="http://schemas.microsoft.com/office/drawing/2014/main" id="{38775FE9-C4E5-84C8-A21F-55C16C8CDCC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26698" y="759251"/>
            <a:ext cx="3601306" cy="5305790"/>
          </a:xfrm>
          <a:prstGeom prst="rect">
            <a:avLst/>
          </a:prstGeom>
        </p:spPr>
      </p:pic>
    </p:spTree>
    <p:extLst>
      <p:ext uri="{BB962C8B-B14F-4D97-AF65-F5344CB8AC3E}">
        <p14:creationId xmlns:p14="http://schemas.microsoft.com/office/powerpoint/2010/main" val="3980191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D70B4F1-A89D-4325-48BC-6634F4B86BB8}"/>
              </a:ext>
            </a:extLst>
          </p:cNvPr>
          <p:cNvSpPr>
            <a:spLocks noGrp="1"/>
          </p:cNvSpPr>
          <p:nvPr>
            <p:ph type="title"/>
          </p:nvPr>
        </p:nvSpPr>
        <p:spPr>
          <a:xfrm>
            <a:off x="838200" y="191389"/>
            <a:ext cx="10515600" cy="1325563"/>
          </a:xfrm>
        </p:spPr>
        <p:txBody>
          <a:bodyPr/>
          <a:lstStyle/>
          <a:p>
            <a:r>
              <a:rPr lang="en-GB" noProof="0">
                <a:solidFill>
                  <a:srgbClr val="002060"/>
                </a:solidFill>
                <a:latin typeface="Montserrat Alternates regular" panose="00000500000000000000" pitchFamily="2" charset="0"/>
              </a:rPr>
              <a:t>Alan Turing at Bletchley Park</a:t>
            </a:r>
          </a:p>
        </p:txBody>
      </p:sp>
      <p:sp>
        <p:nvSpPr>
          <p:cNvPr id="5" name="Content Placeholder 2">
            <a:extLst>
              <a:ext uri="{FF2B5EF4-FFF2-40B4-BE49-F238E27FC236}">
                <a16:creationId xmlns:a16="http://schemas.microsoft.com/office/drawing/2014/main" id="{68568F9B-FDAD-D704-EEE8-EBE3AD2E74BA}"/>
              </a:ext>
            </a:extLst>
          </p:cNvPr>
          <p:cNvSpPr>
            <a:spLocks noGrp="1"/>
          </p:cNvSpPr>
          <p:nvPr>
            <p:ph idx="1"/>
          </p:nvPr>
        </p:nvSpPr>
        <p:spPr>
          <a:xfrm>
            <a:off x="838200" y="1256253"/>
            <a:ext cx="10515600" cy="733759"/>
          </a:xfrm>
        </p:spPr>
        <p:txBody>
          <a:bodyPr>
            <a:normAutofit fontScale="92500" lnSpcReduction="20000"/>
          </a:bodyPr>
          <a:lstStyle/>
          <a:p>
            <a:pPr marL="0" indent="0">
              <a:buNone/>
            </a:pPr>
            <a:r>
              <a:rPr lang="en-GB" sz="1900" noProof="0">
                <a:solidFill>
                  <a:srgbClr val="002060"/>
                </a:solidFill>
                <a:effectLst/>
                <a:latin typeface="Montserrat Alternates regular" panose="00000500000000000000" pitchFamily="2" charset="0"/>
                <a:ea typeface="Calibri" panose="020F0502020204030204" pitchFamily="34" charset="0"/>
              </a:rPr>
              <a:t>We are going to watch three short film extracts in which two people who worked with Alan Turing at Bletchley Park talk about working with him and what he was like. </a:t>
            </a:r>
            <a:r>
              <a:rPr lang="en-GB" sz="1900" noProof="0">
                <a:solidFill>
                  <a:srgbClr val="002060"/>
                </a:solidFill>
                <a:latin typeface="Montserrat Alternates regular" panose="00000500000000000000" pitchFamily="2" charset="0"/>
                <a:ea typeface="Calibri" panose="020F0502020204030204" pitchFamily="34" charset="0"/>
              </a:rPr>
              <a:t>We will discuss what we can learn from each of the film extracts afterwards.</a:t>
            </a:r>
            <a:endParaRPr lang="en-GB" sz="1900" noProof="0">
              <a:solidFill>
                <a:srgbClr val="002060"/>
              </a:solidFill>
              <a:effectLst/>
              <a:latin typeface="Montserrat Alternates regular" panose="00000500000000000000" pitchFamily="2" charset="0"/>
              <a:ea typeface="Calibri" panose="020F0502020204030204" pitchFamily="34" charset="0"/>
            </a:endParaRPr>
          </a:p>
          <a:p>
            <a:pPr marL="457200" lvl="1" indent="0">
              <a:buNone/>
            </a:pPr>
            <a:endParaRPr lang="en-GB" noProof="0">
              <a:solidFill>
                <a:srgbClr val="002060"/>
              </a:solidFill>
              <a:latin typeface="Montserrat Alternates regular" panose="00000500000000000000" pitchFamily="2" charset="0"/>
            </a:endParaRPr>
          </a:p>
        </p:txBody>
      </p:sp>
      <p:pic>
        <p:nvPicPr>
          <p:cNvPr id="7" name="Picture 6" descr="A blue rectangular object with red border&#10;&#10;Description automatically generated">
            <a:extLst>
              <a:ext uri="{FF2B5EF4-FFF2-40B4-BE49-F238E27FC236}">
                <a16:creationId xmlns:a16="http://schemas.microsoft.com/office/drawing/2014/main" id="{2337FC0D-4303-7647-BC58-654BE405E0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00730" y="2826450"/>
            <a:ext cx="3109012" cy="3569034"/>
          </a:xfrm>
          <a:prstGeom prst="rect">
            <a:avLst/>
          </a:prstGeom>
        </p:spPr>
      </p:pic>
      <p:sp>
        <p:nvSpPr>
          <p:cNvPr id="9" name="TextBox 8">
            <a:extLst>
              <a:ext uri="{FF2B5EF4-FFF2-40B4-BE49-F238E27FC236}">
                <a16:creationId xmlns:a16="http://schemas.microsoft.com/office/drawing/2014/main" id="{A23AC35B-A2C9-444E-5536-B2D39B8951A4}"/>
              </a:ext>
            </a:extLst>
          </p:cNvPr>
          <p:cNvSpPr txBox="1"/>
          <p:nvPr/>
        </p:nvSpPr>
        <p:spPr>
          <a:xfrm>
            <a:off x="838200" y="1914478"/>
            <a:ext cx="7662530" cy="1723549"/>
          </a:xfrm>
          <a:prstGeom prst="rect">
            <a:avLst/>
          </a:prstGeom>
          <a:noFill/>
        </p:spPr>
        <p:txBody>
          <a:bodyPr wrap="square">
            <a:spAutoFit/>
          </a:bodyPr>
          <a:lstStyle/>
          <a:p>
            <a:r>
              <a:rPr lang="en-GB" u="sng" noProof="0">
                <a:hlinkClick r:id="rId4"/>
              </a:rPr>
              <a:t>Nazi code-breaker on Imitation Game hero Alan Turing</a:t>
            </a:r>
            <a:endParaRPr lang="en-GB" u="sng" noProof="0"/>
          </a:p>
          <a:p>
            <a:r>
              <a:rPr lang="en-GB" sz="1600" noProof="0">
                <a:solidFill>
                  <a:srgbClr val="002060"/>
                </a:solidFill>
                <a:latin typeface="Montserrat Alternates regular" panose="00000500000000000000" pitchFamily="2" charset="0"/>
                <a:ea typeface="Times New Roman" panose="02020603050405020304" pitchFamily="18" charset="0"/>
                <a:cs typeface="Arial" panose="020B0604020202020204" pitchFamily="34" charset="0"/>
              </a:rPr>
              <a:t>The Turing Test was originally called the Imitation Game by Turing in his 1949 paper. It was used as the title of a film starring Benedict Cumberbatch as Turing.</a:t>
            </a:r>
            <a:endPar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a:p>
            <a:endParaRPr lang="en-GB" sz="2000" u="sng"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a:p>
            <a:endParaRPr lang="en-GB" sz="20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p:txBody>
      </p:sp>
      <p:pic>
        <p:nvPicPr>
          <p:cNvPr id="10" name="Picture 9" descr="A red and blue text on a black background&#10;&#10;Description automatically generated">
            <a:extLst>
              <a:ext uri="{FF2B5EF4-FFF2-40B4-BE49-F238E27FC236}">
                <a16:creationId xmlns:a16="http://schemas.microsoft.com/office/drawing/2014/main" id="{A8B0BC31-E7A0-4E6B-B8E5-A3F3869ED59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17619" y="382600"/>
            <a:ext cx="1085869" cy="928517"/>
          </a:xfrm>
          <a:prstGeom prst="rect">
            <a:avLst/>
          </a:prstGeom>
        </p:spPr>
      </p:pic>
      <p:pic>
        <p:nvPicPr>
          <p:cNvPr id="2" name="Picture 1" descr="A person sitting in a chair&#10;&#10;AI-generated content may be incorrect.">
            <a:extLst>
              <a:ext uri="{FF2B5EF4-FFF2-40B4-BE49-F238E27FC236}">
                <a16:creationId xmlns:a16="http://schemas.microsoft.com/office/drawing/2014/main" id="{B72C28A0-6309-B8A1-CC3D-48033C770886}"/>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802356" y="3058595"/>
            <a:ext cx="2401556" cy="3094606"/>
          </a:xfrm>
          <a:prstGeom prst="rect">
            <a:avLst/>
          </a:prstGeom>
          <a:noFill/>
          <a:ln>
            <a:noFill/>
          </a:ln>
        </p:spPr>
      </p:pic>
      <p:pic>
        <p:nvPicPr>
          <p:cNvPr id="3" name="Online Media 2" title="Nazi code-breaker on Imitation Game hero Alan Turing">
            <a:hlinkClick r:id="" action="ppaction://media"/>
            <a:extLst>
              <a:ext uri="{FF2B5EF4-FFF2-40B4-BE49-F238E27FC236}">
                <a16:creationId xmlns:a16="http://schemas.microsoft.com/office/drawing/2014/main" id="{C824AE14-BFD1-17F6-71E4-2BC4346FDF76}"/>
              </a:ext>
            </a:extLst>
          </p:cNvPr>
          <p:cNvPicPr>
            <a:picLocks noRot="1" noChangeAspect="1"/>
          </p:cNvPicPr>
          <p:nvPr>
            <a:videoFile r:link="rId1"/>
          </p:nvPr>
        </p:nvPicPr>
        <p:blipFill>
          <a:blip r:embed="rId7"/>
          <a:stretch>
            <a:fillRect/>
          </a:stretch>
        </p:blipFill>
        <p:spPr>
          <a:xfrm>
            <a:off x="970050" y="3140861"/>
            <a:ext cx="5778222" cy="3264703"/>
          </a:xfrm>
          <a:prstGeom prst="rect">
            <a:avLst/>
          </a:prstGeom>
        </p:spPr>
      </p:pic>
    </p:spTree>
    <p:extLst>
      <p:ext uri="{BB962C8B-B14F-4D97-AF65-F5344CB8AC3E}">
        <p14:creationId xmlns:p14="http://schemas.microsoft.com/office/powerpoint/2010/main" val="3143795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EEAA393-A792-8225-EBFF-1A3A62E1E093}"/>
              </a:ext>
            </a:extLst>
          </p:cNvPr>
          <p:cNvSpPr txBox="1"/>
          <p:nvPr/>
        </p:nvSpPr>
        <p:spPr>
          <a:xfrm>
            <a:off x="941832" y="1106406"/>
            <a:ext cx="9921240" cy="3928640"/>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1600" b="1"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rPr>
              <a:t>Discussion Questions</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rPr>
              <a:t>What was Alan Turing’s role at Bletchley Park, and why was his work so important during</a:t>
            </a:r>
            <a:r>
              <a:rPr lang="en-GB" sz="1600" noProof="0">
                <a:solidFill>
                  <a:srgbClr val="002060"/>
                </a:solidFill>
                <a:latin typeface="Montserrat Alternates regular" panose="00000500000000000000" pitchFamily="2" charset="0"/>
                <a:ea typeface="Times New Roman" panose="02020603050405020304" pitchFamily="18" charset="0"/>
                <a:cs typeface="Arial" panose="020B0604020202020204" pitchFamily="34" charset="0"/>
              </a:rPr>
              <a:t> </a:t>
            </a:r>
            <a:r>
              <a:rPr kumimoji="0" lang="en-GB" sz="16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rPr>
              <a:t>the Second World War?</a:t>
            </a:r>
          </a:p>
          <a:p>
            <a:pPr marR="0" lvl="0" algn="l" defTabSz="914400" rtl="0" eaLnBrk="1" fontAlgn="auto" latinLnBrk="0" hangingPunct="1">
              <a:lnSpc>
                <a:spcPct val="150000"/>
              </a:lnSpc>
              <a:spcBef>
                <a:spcPts val="0"/>
              </a:spcBef>
              <a:spcAft>
                <a:spcPts val="0"/>
              </a:spcAft>
              <a:buClrTx/>
              <a:buSzTx/>
              <a:tabLst/>
              <a:defRPr/>
            </a:pPr>
            <a:endParaRPr kumimoji="0" lang="en-GB" sz="8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rPr>
              <a:t>Olive Bailey describes Turing as having a "lovely sense of humour" but also being  </a:t>
            </a:r>
          </a:p>
          <a:p>
            <a:pPr marR="0" lvl="0" algn="l" defTabSz="914400" rtl="0" eaLnBrk="1" fontAlgn="auto" latinLnBrk="0" hangingPunct="1">
              <a:lnSpc>
                <a:spcPct val="150000"/>
              </a:lnSpc>
              <a:spcBef>
                <a:spcPts val="0"/>
              </a:spcBef>
              <a:spcAft>
                <a:spcPts val="0"/>
              </a:spcAft>
              <a:buClrTx/>
              <a:buSzTx/>
              <a:tabLst/>
              <a:defRPr/>
            </a:pPr>
            <a:r>
              <a:rPr kumimoji="0" lang="en-GB" sz="16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rPr>
              <a:t>     misunderstood. Why do you think some people found him difficult to understand?</a:t>
            </a:r>
          </a:p>
          <a:p>
            <a:pPr marR="0" lvl="0" algn="l" defTabSz="914400" rtl="0" eaLnBrk="1" fontAlgn="auto" latinLnBrk="0" hangingPunct="1">
              <a:lnSpc>
                <a:spcPct val="150000"/>
              </a:lnSpc>
              <a:spcBef>
                <a:spcPts val="0"/>
              </a:spcBef>
              <a:spcAft>
                <a:spcPts val="0"/>
              </a:spcAft>
              <a:buClrTx/>
              <a:buSzTx/>
              <a:tabLst/>
              <a:defRPr/>
            </a:pPr>
            <a:endParaRPr kumimoji="0" lang="en-GB" sz="8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rPr>
              <a:t>The film The Imitation Game portrays Turing as eccentric. Do you think films sometimes</a:t>
            </a:r>
          </a:p>
          <a:p>
            <a:pPr marR="0" lvl="0" algn="l" defTabSz="914400" rtl="0" eaLnBrk="1" fontAlgn="auto" latinLnBrk="0" hangingPunct="1">
              <a:lnSpc>
                <a:spcPct val="150000"/>
              </a:lnSpc>
              <a:spcBef>
                <a:spcPts val="0"/>
              </a:spcBef>
              <a:spcAft>
                <a:spcPts val="0"/>
              </a:spcAft>
              <a:buClrTx/>
              <a:buSzTx/>
              <a:tabLst/>
              <a:defRPr/>
            </a:pPr>
            <a:r>
              <a:rPr kumimoji="0" lang="en-GB" sz="16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rPr>
              <a:t>     exaggerate real people’s personalities? Why might they do this?</a:t>
            </a:r>
          </a:p>
          <a:p>
            <a:pPr marR="0" lvl="0" algn="l" defTabSz="914400" rtl="0" eaLnBrk="1" fontAlgn="auto" latinLnBrk="0" hangingPunct="1">
              <a:lnSpc>
                <a:spcPct val="150000"/>
              </a:lnSpc>
              <a:spcBef>
                <a:spcPts val="0"/>
              </a:spcBef>
              <a:spcAft>
                <a:spcPts val="0"/>
              </a:spcAft>
              <a:buClrTx/>
              <a:buSzTx/>
              <a:tabLst/>
              <a:defRPr/>
            </a:pPr>
            <a:endParaRPr kumimoji="0" lang="en-GB" sz="8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rPr>
              <a:t>Turing chained his coffee mug to a radiator to avoid losing it. What does this tell us about</a:t>
            </a:r>
          </a:p>
          <a:p>
            <a:pPr marR="0" lvl="0" algn="l" defTabSz="914400" rtl="0" eaLnBrk="1" fontAlgn="auto" latinLnBrk="0" hangingPunct="1">
              <a:lnSpc>
                <a:spcPct val="150000"/>
              </a:lnSpc>
              <a:spcBef>
                <a:spcPts val="0"/>
              </a:spcBef>
              <a:spcAft>
                <a:spcPts val="0"/>
              </a:spcAft>
              <a:buClrTx/>
              <a:buSzTx/>
              <a:tabLst/>
              <a:defRPr/>
            </a:pPr>
            <a:r>
              <a:rPr kumimoji="0" lang="en-GB" sz="1600" b="0" i="0" u="none" strike="noStrike" kern="1200" cap="none" spc="0" normalizeH="0" baseline="0" noProof="0">
                <a:ln>
                  <a:noFill/>
                </a:ln>
                <a:solidFill>
                  <a:srgbClr val="002060"/>
                </a:solidFill>
                <a:effectLst/>
                <a:uLnTx/>
                <a:uFillTx/>
                <a:latin typeface="Montserrat Alternates regular" panose="00000500000000000000" pitchFamily="2" charset="0"/>
                <a:ea typeface="Times New Roman" panose="02020603050405020304" pitchFamily="18" charset="0"/>
                <a:cs typeface="Arial" panose="020B0604020202020204" pitchFamily="34" charset="0"/>
              </a:rPr>
              <a:t>     his personality and the way he worked?</a:t>
            </a:r>
          </a:p>
        </p:txBody>
      </p:sp>
    </p:spTree>
    <p:extLst>
      <p:ext uri="{BB962C8B-B14F-4D97-AF65-F5344CB8AC3E}">
        <p14:creationId xmlns:p14="http://schemas.microsoft.com/office/powerpoint/2010/main" val="2207515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0C685-0ED6-EAA6-E88E-1CB1F30A0B5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F7E152C-04BE-5E01-F6C0-690B200E21F7}"/>
              </a:ext>
            </a:extLst>
          </p:cNvPr>
          <p:cNvSpPr>
            <a:spLocks noGrp="1"/>
          </p:cNvSpPr>
          <p:nvPr>
            <p:ph type="title"/>
          </p:nvPr>
        </p:nvSpPr>
        <p:spPr>
          <a:xfrm>
            <a:off x="838200" y="365125"/>
            <a:ext cx="10515600" cy="1325563"/>
          </a:xfrm>
        </p:spPr>
        <p:txBody>
          <a:bodyPr/>
          <a:lstStyle/>
          <a:p>
            <a:r>
              <a:rPr lang="en-GB" noProof="0">
                <a:solidFill>
                  <a:srgbClr val="002060"/>
                </a:solidFill>
                <a:latin typeface="Montserrat Alternates regular" panose="00000500000000000000" pitchFamily="2" charset="0"/>
              </a:rPr>
              <a:t>Alan Turing at Bletchley Park</a:t>
            </a:r>
          </a:p>
        </p:txBody>
      </p:sp>
      <p:pic>
        <p:nvPicPr>
          <p:cNvPr id="7" name="Picture 6" descr="A blue rectangular object with red border&#10;&#10;Description automatically generated">
            <a:extLst>
              <a:ext uri="{FF2B5EF4-FFF2-40B4-BE49-F238E27FC236}">
                <a16:creationId xmlns:a16="http://schemas.microsoft.com/office/drawing/2014/main" id="{EB802D45-15BB-FBD8-AA91-866E7C2F1C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00730" y="2826450"/>
            <a:ext cx="3109012" cy="3569034"/>
          </a:xfrm>
          <a:prstGeom prst="rect">
            <a:avLst/>
          </a:prstGeom>
        </p:spPr>
      </p:pic>
      <p:sp>
        <p:nvSpPr>
          <p:cNvPr id="9" name="TextBox 8">
            <a:extLst>
              <a:ext uri="{FF2B5EF4-FFF2-40B4-BE49-F238E27FC236}">
                <a16:creationId xmlns:a16="http://schemas.microsoft.com/office/drawing/2014/main" id="{02D8E6C8-C532-FF7C-1A99-A6C6F241FF5B}"/>
              </a:ext>
            </a:extLst>
          </p:cNvPr>
          <p:cNvSpPr txBox="1"/>
          <p:nvPr/>
        </p:nvSpPr>
        <p:spPr>
          <a:xfrm>
            <a:off x="838200" y="1775985"/>
            <a:ext cx="7662530" cy="1200329"/>
          </a:xfrm>
          <a:prstGeom prst="rect">
            <a:avLst/>
          </a:prstGeom>
          <a:noFill/>
        </p:spPr>
        <p:txBody>
          <a:bodyPr wrap="square">
            <a:spAutoFit/>
          </a:bodyPr>
          <a:lstStyle/>
          <a:p>
            <a:r>
              <a:rPr lang="en-GB" u="sng" noProof="0">
                <a:hlinkClick r:id="rId4"/>
              </a:rPr>
              <a:t>Real "Imitation Game" code-breaker Olive Bailey describes Alan Turing - YouTube</a:t>
            </a:r>
            <a:endParaRPr lang="en-GB"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a:p>
            <a:endParaRPr lang="en-GB" sz="1600" b="1"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a:p>
            <a:endParaRPr lang="en-GB" sz="20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p:txBody>
      </p:sp>
      <p:pic>
        <p:nvPicPr>
          <p:cNvPr id="10" name="Picture 9" descr="A red and blue text on a black background&#10;&#10;Description automatically generated">
            <a:extLst>
              <a:ext uri="{FF2B5EF4-FFF2-40B4-BE49-F238E27FC236}">
                <a16:creationId xmlns:a16="http://schemas.microsoft.com/office/drawing/2014/main" id="{D5C929FA-2BA0-FF7A-B0FF-35E78569545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17619" y="382600"/>
            <a:ext cx="1085869" cy="928517"/>
          </a:xfrm>
          <a:prstGeom prst="rect">
            <a:avLst/>
          </a:prstGeom>
        </p:spPr>
      </p:pic>
      <p:pic>
        <p:nvPicPr>
          <p:cNvPr id="2" name="Picture 1" descr="A person sitting in a chair&#10;&#10;AI-generated content may be incorrect.">
            <a:extLst>
              <a:ext uri="{FF2B5EF4-FFF2-40B4-BE49-F238E27FC236}">
                <a16:creationId xmlns:a16="http://schemas.microsoft.com/office/drawing/2014/main" id="{ACB3A485-1E85-9919-2934-10D626ED8B0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802356" y="3058595"/>
            <a:ext cx="2401556" cy="3094606"/>
          </a:xfrm>
          <a:prstGeom prst="rect">
            <a:avLst/>
          </a:prstGeom>
          <a:noFill/>
          <a:ln>
            <a:noFill/>
          </a:ln>
        </p:spPr>
      </p:pic>
      <p:pic>
        <p:nvPicPr>
          <p:cNvPr id="8" name="Online Media 7" title="Real &quot;Imitation Game&quot; code-breaker Olive Bailey describes Alan Turing">
            <a:hlinkClick r:id="" action="ppaction://media"/>
            <a:extLst>
              <a:ext uri="{FF2B5EF4-FFF2-40B4-BE49-F238E27FC236}">
                <a16:creationId xmlns:a16="http://schemas.microsoft.com/office/drawing/2014/main" id="{35021EA6-ADBF-204B-C1FB-FE28595D6402}"/>
              </a:ext>
            </a:extLst>
          </p:cNvPr>
          <p:cNvPicPr>
            <a:picLocks noRot="1" noChangeAspect="1"/>
          </p:cNvPicPr>
          <p:nvPr>
            <a:videoFile r:link="rId1"/>
          </p:nvPr>
        </p:nvPicPr>
        <p:blipFill>
          <a:blip r:embed="rId7"/>
          <a:stretch>
            <a:fillRect/>
          </a:stretch>
        </p:blipFill>
        <p:spPr>
          <a:xfrm>
            <a:off x="914400" y="2611059"/>
            <a:ext cx="6706045" cy="3788924"/>
          </a:xfrm>
          <a:prstGeom prst="rect">
            <a:avLst/>
          </a:prstGeom>
        </p:spPr>
      </p:pic>
    </p:spTree>
    <p:extLst>
      <p:ext uri="{BB962C8B-B14F-4D97-AF65-F5344CB8AC3E}">
        <p14:creationId xmlns:p14="http://schemas.microsoft.com/office/powerpoint/2010/main" val="11364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7E4ADF-4733-B4AB-C9B3-20C3D8CD0799}"/>
              </a:ext>
            </a:extLst>
          </p:cNvPr>
          <p:cNvSpPr txBox="1"/>
          <p:nvPr/>
        </p:nvSpPr>
        <p:spPr>
          <a:xfrm>
            <a:off x="1106424" y="1166843"/>
            <a:ext cx="9354312" cy="3974806"/>
          </a:xfrm>
          <a:prstGeom prst="rect">
            <a:avLst/>
          </a:prstGeom>
          <a:noFill/>
        </p:spPr>
        <p:txBody>
          <a:bodyPr wrap="square">
            <a:spAutoFit/>
          </a:bodyPr>
          <a:lstStyle/>
          <a:p>
            <a:pPr>
              <a:lnSpc>
                <a:spcPct val="150000"/>
              </a:lnSpc>
            </a:pPr>
            <a:r>
              <a:rPr lang="en-GB" sz="1600" b="1"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Discussion Questions</a:t>
            </a:r>
          </a:p>
          <a:p>
            <a:pPr marL="285750" indent="-285750">
              <a:lnSpc>
                <a:spcPct val="150000"/>
              </a:lnSpc>
              <a:buFont typeface="Arial" panose="020B0604020202020204" pitchFamily="34" charset="0"/>
              <a:buChar char="•"/>
            </a:pP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What does Olive Bailey say about Turing’s intelligence and personality?</a:t>
            </a:r>
          </a:p>
          <a:p>
            <a:pPr>
              <a:lnSpc>
                <a:spcPct val="150000"/>
              </a:lnSpc>
            </a:pPr>
            <a:endParaRPr lang="en-GB" sz="8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a:p>
            <a:pPr marL="285750" indent="-285750">
              <a:lnSpc>
                <a:spcPct val="150000"/>
              </a:lnSpc>
              <a:buFont typeface="Arial" panose="020B0604020202020204" pitchFamily="34" charset="0"/>
              <a:buChar char="•"/>
            </a:pP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Bailey describes Turing’s sense of humour. Why do you think humour might</a:t>
            </a:r>
          </a:p>
          <a:p>
            <a:pPr>
              <a:lnSpc>
                <a:spcPct val="150000"/>
              </a:lnSpc>
            </a:pPr>
            <a:r>
              <a:rPr lang="en-GB" sz="1600">
                <a:solidFill>
                  <a:srgbClr val="002060"/>
                </a:solidFill>
                <a:latin typeface="Montserrat Alternates regular" panose="00000500000000000000" pitchFamily="2" charset="0"/>
                <a:ea typeface="Times New Roman" panose="02020603050405020304" pitchFamily="18" charset="0"/>
                <a:cs typeface="Arial" panose="020B0604020202020204" pitchFamily="34" charset="0"/>
              </a:rPr>
              <a:t>     </a:t>
            </a: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have been important for people working in high-pressure environments like</a:t>
            </a:r>
          </a:p>
          <a:p>
            <a:pPr>
              <a:lnSpc>
                <a:spcPct val="150000"/>
              </a:lnSpc>
            </a:pP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     Bletchley Park?</a:t>
            </a:r>
          </a:p>
          <a:p>
            <a:pPr>
              <a:lnSpc>
                <a:spcPct val="150000"/>
              </a:lnSpc>
            </a:pPr>
            <a:endParaRPr lang="en-GB" sz="8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a:p>
            <a:pPr marL="285750" indent="-285750">
              <a:lnSpc>
                <a:spcPct val="150000"/>
              </a:lnSpc>
              <a:buFont typeface="Arial" panose="020B0604020202020204" pitchFamily="34" charset="0"/>
              <a:buChar char="•"/>
            </a:pP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Bailey mentions Turing’s personal struggles, including the fact that being gay was illegal at the time. How do you think this affected his life and career?</a:t>
            </a:r>
          </a:p>
          <a:p>
            <a:pPr>
              <a:lnSpc>
                <a:spcPct val="150000"/>
              </a:lnSpc>
            </a:pPr>
            <a:endParaRPr lang="en-GB" sz="8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a:p>
            <a:pPr marL="285750" indent="-285750">
              <a:lnSpc>
                <a:spcPct val="150000"/>
              </a:lnSpc>
              <a:buFont typeface="Arial" panose="020B0604020202020204" pitchFamily="34" charset="0"/>
              <a:buChar char="•"/>
            </a:pP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Bailey reflects on how Turing’s legacy has been misunderstood. Why do you think it took so long for his contributions to be fully recognised?</a:t>
            </a:r>
          </a:p>
        </p:txBody>
      </p:sp>
    </p:spTree>
    <p:extLst>
      <p:ext uri="{BB962C8B-B14F-4D97-AF65-F5344CB8AC3E}">
        <p14:creationId xmlns:p14="http://schemas.microsoft.com/office/powerpoint/2010/main" val="1727416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CE666-AFE3-8BB3-1EE9-ACC3B6DACD0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B9F51EC-95D2-7F40-B1AE-C745B9A6A206}"/>
              </a:ext>
            </a:extLst>
          </p:cNvPr>
          <p:cNvSpPr>
            <a:spLocks noGrp="1"/>
          </p:cNvSpPr>
          <p:nvPr>
            <p:ph type="title"/>
          </p:nvPr>
        </p:nvSpPr>
        <p:spPr>
          <a:xfrm>
            <a:off x="838200" y="365125"/>
            <a:ext cx="10515600" cy="1325563"/>
          </a:xfrm>
        </p:spPr>
        <p:txBody>
          <a:bodyPr/>
          <a:lstStyle/>
          <a:p>
            <a:r>
              <a:rPr lang="en-GB" noProof="0">
                <a:solidFill>
                  <a:srgbClr val="002060"/>
                </a:solidFill>
                <a:latin typeface="Montserrat Alternates regular" panose="00000500000000000000" pitchFamily="2" charset="0"/>
              </a:rPr>
              <a:t>Alan Turing at Bletchley Park</a:t>
            </a:r>
          </a:p>
        </p:txBody>
      </p:sp>
      <p:pic>
        <p:nvPicPr>
          <p:cNvPr id="7" name="Picture 6" descr="A blue rectangular object with red border&#10;&#10;Description automatically generated">
            <a:extLst>
              <a:ext uri="{FF2B5EF4-FFF2-40B4-BE49-F238E27FC236}">
                <a16:creationId xmlns:a16="http://schemas.microsoft.com/office/drawing/2014/main" id="{50341C03-9F97-1EF6-858D-81AE8727BB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00730" y="2826450"/>
            <a:ext cx="3109012" cy="3569034"/>
          </a:xfrm>
          <a:prstGeom prst="rect">
            <a:avLst/>
          </a:prstGeom>
        </p:spPr>
      </p:pic>
      <p:sp>
        <p:nvSpPr>
          <p:cNvPr id="9" name="TextBox 8">
            <a:extLst>
              <a:ext uri="{FF2B5EF4-FFF2-40B4-BE49-F238E27FC236}">
                <a16:creationId xmlns:a16="http://schemas.microsoft.com/office/drawing/2014/main" id="{4DE89D30-345F-C686-0E02-8C8CBEF09F57}"/>
              </a:ext>
            </a:extLst>
          </p:cNvPr>
          <p:cNvSpPr txBox="1"/>
          <p:nvPr/>
        </p:nvSpPr>
        <p:spPr>
          <a:xfrm>
            <a:off x="989013" y="1636360"/>
            <a:ext cx="7662530" cy="615553"/>
          </a:xfrm>
          <a:prstGeom prst="rect">
            <a:avLst/>
          </a:prstGeom>
          <a:noFill/>
        </p:spPr>
        <p:txBody>
          <a:bodyPr wrap="square">
            <a:spAutoFit/>
          </a:bodyPr>
          <a:lstStyle/>
          <a:p>
            <a:r>
              <a:rPr lang="en-GB" u="sng" noProof="0">
                <a:hlinkClick r:id="rId4"/>
              </a:rPr>
              <a:t>My Engagement to Alan Turing by Joan Clarke (later Joan Murray)</a:t>
            </a:r>
            <a:endParaRPr lang="en-GB" u="sng" noProof="0"/>
          </a:p>
          <a:p>
            <a:endParaRPr lang="en-GB" sz="1600" b="1"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p:txBody>
      </p:sp>
      <p:pic>
        <p:nvPicPr>
          <p:cNvPr id="10" name="Picture 9" descr="A red and blue text on a black background&#10;&#10;Description automatically generated">
            <a:extLst>
              <a:ext uri="{FF2B5EF4-FFF2-40B4-BE49-F238E27FC236}">
                <a16:creationId xmlns:a16="http://schemas.microsoft.com/office/drawing/2014/main" id="{4A7C8DE9-4DAB-6BAA-15C6-B966B68ECB8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17619" y="382600"/>
            <a:ext cx="1085869" cy="928517"/>
          </a:xfrm>
          <a:prstGeom prst="rect">
            <a:avLst/>
          </a:prstGeom>
        </p:spPr>
      </p:pic>
      <p:pic>
        <p:nvPicPr>
          <p:cNvPr id="2" name="Picture 1" descr="A person sitting in a chair&#10;&#10;AI-generated content may be incorrect.">
            <a:extLst>
              <a:ext uri="{FF2B5EF4-FFF2-40B4-BE49-F238E27FC236}">
                <a16:creationId xmlns:a16="http://schemas.microsoft.com/office/drawing/2014/main" id="{0F9C59D2-FCEF-F9B9-ADC8-8CA6BE42B65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802356" y="3058595"/>
            <a:ext cx="2401556" cy="3094606"/>
          </a:xfrm>
          <a:prstGeom prst="rect">
            <a:avLst/>
          </a:prstGeom>
          <a:noFill/>
          <a:ln>
            <a:noFill/>
          </a:ln>
        </p:spPr>
      </p:pic>
      <p:pic>
        <p:nvPicPr>
          <p:cNvPr id="8" name="Online Media 7" title="My Engagement to Alan Turing by Joan Clarke (later Joan Murray)">
            <a:hlinkClick r:id="" action="ppaction://media"/>
            <a:extLst>
              <a:ext uri="{FF2B5EF4-FFF2-40B4-BE49-F238E27FC236}">
                <a16:creationId xmlns:a16="http://schemas.microsoft.com/office/drawing/2014/main" id="{C7321371-9B25-3CD0-32FD-FADB9A94C7E4}"/>
              </a:ext>
            </a:extLst>
          </p:cNvPr>
          <p:cNvPicPr>
            <a:picLocks noRot="1" noChangeAspect="1"/>
          </p:cNvPicPr>
          <p:nvPr>
            <a:videoFile r:link="rId1"/>
          </p:nvPr>
        </p:nvPicPr>
        <p:blipFill>
          <a:blip r:embed="rId7"/>
          <a:stretch>
            <a:fillRect/>
          </a:stretch>
        </p:blipFill>
        <p:spPr>
          <a:xfrm>
            <a:off x="988088" y="2251913"/>
            <a:ext cx="7172389" cy="4052409"/>
          </a:xfrm>
          <a:prstGeom prst="rect">
            <a:avLst/>
          </a:prstGeom>
        </p:spPr>
      </p:pic>
    </p:spTree>
    <p:extLst>
      <p:ext uri="{BB962C8B-B14F-4D97-AF65-F5344CB8AC3E}">
        <p14:creationId xmlns:p14="http://schemas.microsoft.com/office/powerpoint/2010/main" val="381411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FD2A3A-7089-0D6E-A7CD-515EBD180F02}"/>
              </a:ext>
            </a:extLst>
          </p:cNvPr>
          <p:cNvSpPr txBox="1"/>
          <p:nvPr/>
        </p:nvSpPr>
        <p:spPr>
          <a:xfrm>
            <a:off x="868680" y="1166843"/>
            <a:ext cx="10378440" cy="3928640"/>
          </a:xfrm>
          <a:prstGeom prst="rect">
            <a:avLst/>
          </a:prstGeom>
          <a:noFill/>
        </p:spPr>
        <p:txBody>
          <a:bodyPr wrap="square">
            <a:spAutoFit/>
          </a:bodyPr>
          <a:lstStyle/>
          <a:p>
            <a:pPr>
              <a:lnSpc>
                <a:spcPct val="150000"/>
              </a:lnSpc>
            </a:pPr>
            <a:r>
              <a:rPr lang="en-GB" sz="1600" b="1"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Discussion Questions</a:t>
            </a:r>
          </a:p>
          <a:p>
            <a:pPr marL="285750" indent="-285750">
              <a:lnSpc>
                <a:spcPct val="150000"/>
              </a:lnSpc>
              <a:buFont typeface="Arial" panose="020B0604020202020204" pitchFamily="34" charset="0"/>
              <a:buChar char="•"/>
            </a:pP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Joan Clarke describes Alan Turing’s proposal as unexpected. Why do you think Turing wanted to marry her, despite knowing he was gay?</a:t>
            </a:r>
          </a:p>
          <a:p>
            <a:pPr>
              <a:lnSpc>
                <a:spcPct val="150000"/>
              </a:lnSpc>
            </a:pPr>
            <a:endParaRPr lang="en-GB" sz="800">
              <a:solidFill>
                <a:srgbClr val="002060"/>
              </a:solidFill>
              <a:latin typeface="Montserrat Alternates regular" panose="00000500000000000000" pitchFamily="2" charset="0"/>
              <a:ea typeface="Times New Roman" panose="02020603050405020304" pitchFamily="18" charset="0"/>
              <a:cs typeface="Arial" panose="020B0604020202020204" pitchFamily="34" charset="0"/>
            </a:endParaRPr>
          </a:p>
          <a:p>
            <a:pPr marL="285750" indent="-285750">
              <a:lnSpc>
                <a:spcPct val="150000"/>
              </a:lnSpc>
              <a:buFont typeface="Arial" panose="020B0604020202020204" pitchFamily="34" charset="0"/>
              <a:buChar char="•"/>
            </a:pP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Clarke describes their relationship as "sweet" and says she wasn’t upset when the engagement ended. What does this tell us about their friendship?</a:t>
            </a:r>
          </a:p>
          <a:p>
            <a:pPr>
              <a:lnSpc>
                <a:spcPct val="150000"/>
              </a:lnSpc>
            </a:pPr>
            <a:endParaRPr lang="en-GB" sz="8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a:p>
            <a:pPr marL="285750" indent="-285750">
              <a:lnSpc>
                <a:spcPct val="150000"/>
              </a:lnSpc>
              <a:buFont typeface="Arial" panose="020B0604020202020204" pitchFamily="34" charset="0"/>
              <a:buChar char="•"/>
            </a:pP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At the time, being gay was illegal in Britain. How might this have influenced Turing’s decision to propose marriage?</a:t>
            </a:r>
          </a:p>
          <a:p>
            <a:pPr>
              <a:lnSpc>
                <a:spcPct val="150000"/>
              </a:lnSpc>
            </a:pPr>
            <a:endParaRPr lang="en-GB" sz="8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endParaRPr>
          </a:p>
          <a:p>
            <a:pPr marL="285750" indent="-285750">
              <a:lnSpc>
                <a:spcPct val="150000"/>
              </a:lnSpc>
              <a:buFont typeface="Arial" panose="020B0604020202020204" pitchFamily="34" charset="0"/>
              <a:buChar char="•"/>
            </a:pPr>
            <a:r>
              <a:rPr lang="en-GB" sz="1600" noProof="0">
                <a:solidFill>
                  <a:srgbClr val="002060"/>
                </a:solidFill>
                <a:effectLst/>
                <a:latin typeface="Montserrat Alternates regular" panose="00000500000000000000" pitchFamily="2" charset="0"/>
                <a:ea typeface="Times New Roman" panose="02020603050405020304" pitchFamily="18" charset="0"/>
                <a:cs typeface="Arial" panose="020B0604020202020204" pitchFamily="34" charset="0"/>
              </a:rPr>
              <a:t>Joan Clarke was one of the few women working as a codebreaker at Bletchley Park. What challenges do you think she might have faced in a male-dominated field?</a:t>
            </a:r>
          </a:p>
        </p:txBody>
      </p:sp>
    </p:spTree>
    <p:extLst>
      <p:ext uri="{BB962C8B-B14F-4D97-AF65-F5344CB8AC3E}">
        <p14:creationId xmlns:p14="http://schemas.microsoft.com/office/powerpoint/2010/main" val="327801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0658682-2CAC-F81D-FF8C-28DB77D4B486}"/>
              </a:ext>
            </a:extLst>
          </p:cNvPr>
          <p:cNvSpPr txBox="1">
            <a:spLocks/>
          </p:cNvSpPr>
          <p:nvPr/>
        </p:nvSpPr>
        <p:spPr>
          <a:xfrm>
            <a:off x="832087" y="1923691"/>
            <a:ext cx="10508775" cy="3196950"/>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400" kern="1200" baseline="0">
                <a:solidFill>
                  <a:schemeClr val="tx1"/>
                </a:solidFill>
                <a:latin typeface="Montserrat Alternates" panose="00000500000000000000" pitchFamily="2"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You have been given a worksheet, and your group a set of </a:t>
            </a:r>
            <a:r>
              <a:rPr lang="en-GB" sz="2400" noProof="0">
                <a:solidFill>
                  <a:srgbClr val="002060"/>
                </a:solidFill>
                <a:latin typeface="Montserrat Alternates regular" panose="00000500000000000000" pitchFamily="2" charset="0"/>
                <a:ea typeface="+mj-lt"/>
                <a:cs typeface="+mj-lt"/>
              </a:rPr>
              <a:t>Information Cards which set out the legal context for gay men in Britain in the 1950s, how this affected Turing and the beginning of changes which eventually led to Turing being given a royal pardon.</a:t>
            </a:r>
          </a:p>
          <a:p>
            <a:pPr marL="0" marR="0" lvl="0" indent="0" algn="l" defTabSz="914400" rtl="0" eaLnBrk="1" fontAlgn="auto" latinLnBrk="0" hangingPunct="1">
              <a:lnSpc>
                <a:spcPct val="90000"/>
              </a:lnSpc>
              <a:spcBef>
                <a:spcPct val="0"/>
              </a:spcBef>
              <a:spcAft>
                <a:spcPts val="0"/>
              </a:spcAft>
              <a:buClrTx/>
              <a:buSzTx/>
              <a:buFontTx/>
              <a:buNone/>
              <a:tabLst/>
              <a:defRPr/>
            </a:pPr>
            <a:endParaRPr lang="en-GB" sz="2400" noProof="0">
              <a:solidFill>
                <a:srgbClr val="002060"/>
              </a:solidFill>
              <a:latin typeface="Montserrat Alternates regular" panose="00000500000000000000" pitchFamily="2" charset="0"/>
              <a:ea typeface="+mj-lt"/>
              <a:cs typeface="+mj-lt"/>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t>Read and discuss the </a:t>
            </a:r>
            <a:r>
              <a:rPr lang="en-GB" sz="2400" noProof="0">
                <a:solidFill>
                  <a:srgbClr val="002060"/>
                </a:solidFill>
                <a:latin typeface="Montserrat Alternates regular" panose="00000500000000000000" pitchFamily="2" charset="0"/>
                <a:ea typeface="+mj-lt"/>
                <a:cs typeface="+mj-lt"/>
              </a:rPr>
              <a:t>Information Cards in your group and write down answers on the worksheet. Remember to support your answers.</a:t>
            </a: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br>
              <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rPr>
            </a:br>
            <a:endParaRPr kumimoji="0" lang="en-GB" sz="2800" b="0" i="0" u="none" strike="noStrike" kern="1200" cap="none" spc="0" normalizeH="0" baseline="0" noProof="0">
              <a:ln>
                <a:noFill/>
              </a:ln>
              <a:solidFill>
                <a:srgbClr val="002060"/>
              </a:solidFill>
              <a:effectLst/>
              <a:uLnTx/>
              <a:uFillTx/>
              <a:latin typeface="Montserrat Alternates regular" panose="00000500000000000000" pitchFamily="2" charset="0"/>
              <a:ea typeface="+mj-lt"/>
              <a:cs typeface="+mj-lt"/>
            </a:endParaRPr>
          </a:p>
        </p:txBody>
      </p:sp>
      <p:sp>
        <p:nvSpPr>
          <p:cNvPr id="5" name="Title 1">
            <a:extLst>
              <a:ext uri="{FF2B5EF4-FFF2-40B4-BE49-F238E27FC236}">
                <a16:creationId xmlns:a16="http://schemas.microsoft.com/office/drawing/2014/main" id="{4DAA4B60-0EB6-48E2-310B-4EA93366A539}"/>
              </a:ext>
            </a:extLst>
          </p:cNvPr>
          <p:cNvSpPr txBox="1">
            <a:spLocks/>
          </p:cNvSpPr>
          <p:nvPr/>
        </p:nvSpPr>
        <p:spPr>
          <a:xfrm>
            <a:off x="838200" y="365125"/>
            <a:ext cx="10515600" cy="1135871"/>
          </a:xfrm>
          <a:prstGeom prst="rect">
            <a:avLst/>
          </a:prstGeom>
        </p:spPr>
        <p:txBody>
          <a:bodyPr vert="horz" lIns="91440" tIns="45720" rIns="91440" bIns="45720" rtlCol="0" anchor="ctr"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400" noProof="0">
                <a:solidFill>
                  <a:srgbClr val="002060"/>
                </a:solidFill>
              </a:rPr>
              <a:t>Being gay in Britain in the 1950s </a:t>
            </a:r>
          </a:p>
        </p:txBody>
      </p:sp>
      <p:pic>
        <p:nvPicPr>
          <p:cNvPr id="6" name="Picture 5" descr="A red and blue text on a black background&#10;&#10;Description automatically generated">
            <a:extLst>
              <a:ext uri="{FF2B5EF4-FFF2-40B4-BE49-F238E27FC236}">
                <a16:creationId xmlns:a16="http://schemas.microsoft.com/office/drawing/2014/main" id="{3A4B2AFF-7B60-81D2-8EE8-067D57B6B9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7619" y="382600"/>
            <a:ext cx="1085869" cy="928517"/>
          </a:xfrm>
          <a:prstGeom prst="rect">
            <a:avLst/>
          </a:prstGeom>
        </p:spPr>
      </p:pic>
    </p:spTree>
    <p:extLst>
      <p:ext uri="{BB962C8B-B14F-4D97-AF65-F5344CB8AC3E}">
        <p14:creationId xmlns:p14="http://schemas.microsoft.com/office/powerpoint/2010/main" val="3666457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AB Ppt Template" id="{F24A7D45-7543-4019-9CC0-3FF3A419DBD3}" vid="{0ED5C1F9-05F8-463F-B725-7C1CF996C4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1106</Words>
  <Application>Microsoft Office PowerPoint</Application>
  <PresentationFormat>Widescreen</PresentationFormat>
  <Paragraphs>91</Paragraphs>
  <Slides>12</Slides>
  <Notes>1</Notes>
  <HiddenSlides>0</HiddenSlides>
  <MMClips>3</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Montserrat Alternates</vt:lpstr>
      <vt:lpstr>Montserrat Alternates regular</vt:lpstr>
      <vt:lpstr>Office Theme</vt:lpstr>
      <vt:lpstr>Starter: How much do you remember about Alan Turing?</vt:lpstr>
      <vt:lpstr>PowerPoint Presentation</vt:lpstr>
      <vt:lpstr>Alan Turing at Bletchley Park</vt:lpstr>
      <vt:lpstr>PowerPoint Presentation</vt:lpstr>
      <vt:lpstr>Alan Turing at Bletchley Park</vt:lpstr>
      <vt:lpstr>PowerPoint Presentation</vt:lpstr>
      <vt:lpstr>Alan Turing at Bletchley Park</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 fuller</dc:creator>
  <cp:lastModifiedBy>Tom Jackson</cp:lastModifiedBy>
  <cp:revision>1</cp:revision>
  <dcterms:created xsi:type="dcterms:W3CDTF">2024-07-03T10:12:10Z</dcterms:created>
  <dcterms:modified xsi:type="dcterms:W3CDTF">2025-07-02T20:51:40Z</dcterms:modified>
</cp:coreProperties>
</file>