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317" r:id="rId3"/>
    <p:sldId id="311" r:id="rId4"/>
    <p:sldId id="336" r:id="rId5"/>
    <p:sldId id="333" r:id="rId6"/>
    <p:sldId id="313" r:id="rId7"/>
    <p:sldId id="328" r:id="rId8"/>
    <p:sldId id="327" r:id="rId9"/>
    <p:sldId id="326" r:id="rId10"/>
    <p:sldId id="330" r:id="rId11"/>
    <p:sldId id="334" r:id="rId12"/>
    <p:sldId id="331" r:id="rId13"/>
    <p:sldId id="335" r:id="rId14"/>
    <p:sldId id="32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7622BD-BE68-4990-837B-F3E8A18C0ED6}" v="19" dt="2026-09-02T23:00:59.4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e Hayman" userId="3fd73b1bf066bb60" providerId="LiveId" clId="{5B592C29-C29E-46B6-9BF0-C2012D275FE0}"/>
    <pc:docChg chg="custSel addSld modSld">
      <pc:chgData name="Joe Hayman" userId="3fd73b1bf066bb60" providerId="LiveId" clId="{5B592C29-C29E-46B6-9BF0-C2012D275FE0}" dt="2026-09-02T23:00:59.437" v="33"/>
      <pc:docMkLst>
        <pc:docMk/>
      </pc:docMkLst>
      <pc:sldChg chg="addSp delSp modSp mod delAnim modAnim">
        <pc:chgData name="Joe Hayman" userId="3fd73b1bf066bb60" providerId="LiveId" clId="{5B592C29-C29E-46B6-9BF0-C2012D275FE0}" dt="2026-09-02T21:35:30.905" v="28" actId="478"/>
        <pc:sldMkLst>
          <pc:docMk/>
          <pc:sldMk cId="3551550356" sldId="311"/>
        </pc:sldMkLst>
        <pc:spChg chg="del">
          <ac:chgData name="Joe Hayman" userId="3fd73b1bf066bb60" providerId="LiveId" clId="{5B592C29-C29E-46B6-9BF0-C2012D275FE0}" dt="2026-09-02T21:35:30.905" v="28" actId="478"/>
          <ac:spMkLst>
            <pc:docMk/>
            <pc:sldMk cId="3551550356" sldId="311"/>
            <ac:spMk id="4" creationId="{9985B84C-EA49-2E24-DE51-82DA474C17D1}"/>
          </ac:spMkLst>
        </pc:spChg>
        <pc:picChg chg="add del mod">
          <ac:chgData name="Joe Hayman" userId="3fd73b1bf066bb60" providerId="LiveId" clId="{5B592C29-C29E-46B6-9BF0-C2012D275FE0}" dt="2026-09-02T21:35:26.238" v="27" actId="478"/>
          <ac:picMkLst>
            <pc:docMk/>
            <pc:sldMk cId="3551550356" sldId="311"/>
            <ac:picMk id="2" creationId="{475C5CE8-6836-E44A-9CAC-59D2BB8E93F6}"/>
          </ac:picMkLst>
        </pc:picChg>
      </pc:sldChg>
      <pc:sldChg chg="modSp mod">
        <pc:chgData name="Joe Hayman" userId="3fd73b1bf066bb60" providerId="LiveId" clId="{5B592C29-C29E-46B6-9BF0-C2012D275FE0}" dt="2026-09-02T21:12:51.216" v="5" actId="20577"/>
        <pc:sldMkLst>
          <pc:docMk/>
          <pc:sldMk cId="2445811854" sldId="313"/>
        </pc:sldMkLst>
        <pc:spChg chg="mod">
          <ac:chgData name="Joe Hayman" userId="3fd73b1bf066bb60" providerId="LiveId" clId="{5B592C29-C29E-46B6-9BF0-C2012D275FE0}" dt="2026-09-02T21:12:51.216" v="5" actId="20577"/>
          <ac:spMkLst>
            <pc:docMk/>
            <pc:sldMk cId="2445811854" sldId="313"/>
            <ac:spMk id="7" creationId="{B914F80C-203C-F2EA-D4FE-DDE43562C0C9}"/>
          </ac:spMkLst>
        </pc:spChg>
      </pc:sldChg>
      <pc:sldChg chg="modSp mod modAnim">
        <pc:chgData name="Joe Hayman" userId="3fd73b1bf066bb60" providerId="LiveId" clId="{5B592C29-C29E-46B6-9BF0-C2012D275FE0}" dt="2026-09-02T21:14:07.577" v="24" actId="20577"/>
        <pc:sldMkLst>
          <pc:docMk/>
          <pc:sldMk cId="2807999005" sldId="325"/>
        </pc:sldMkLst>
        <pc:spChg chg="mod">
          <ac:chgData name="Joe Hayman" userId="3fd73b1bf066bb60" providerId="LiveId" clId="{5B592C29-C29E-46B6-9BF0-C2012D275FE0}" dt="2026-09-02T21:13:36.071" v="8" actId="20577"/>
          <ac:spMkLst>
            <pc:docMk/>
            <pc:sldMk cId="2807999005" sldId="325"/>
            <ac:spMk id="3" creationId="{CF3DD735-6410-2254-C1AB-360C70260104}"/>
          </ac:spMkLst>
        </pc:spChg>
        <pc:spChg chg="mod">
          <ac:chgData name="Joe Hayman" userId="3fd73b1bf066bb60" providerId="LiveId" clId="{5B592C29-C29E-46B6-9BF0-C2012D275FE0}" dt="2026-09-02T21:14:07.577" v="24" actId="20577"/>
          <ac:spMkLst>
            <pc:docMk/>
            <pc:sldMk cId="2807999005" sldId="325"/>
            <ac:spMk id="4" creationId="{3F634C72-265A-C1A1-0BFE-B3B03224D2A1}"/>
          </ac:spMkLst>
        </pc:spChg>
      </pc:sldChg>
      <pc:sldChg chg="modSp mod">
        <pc:chgData name="Joe Hayman" userId="3fd73b1bf066bb60" providerId="LiveId" clId="{5B592C29-C29E-46B6-9BF0-C2012D275FE0}" dt="2026-09-02T21:13:24.084" v="7" actId="20577"/>
        <pc:sldMkLst>
          <pc:docMk/>
          <pc:sldMk cId="2061846053" sldId="331"/>
        </pc:sldMkLst>
        <pc:spChg chg="mod">
          <ac:chgData name="Joe Hayman" userId="3fd73b1bf066bb60" providerId="LiveId" clId="{5B592C29-C29E-46B6-9BF0-C2012D275FE0}" dt="2026-09-02T21:13:24.084" v="7" actId="20577"/>
          <ac:spMkLst>
            <pc:docMk/>
            <pc:sldMk cId="2061846053" sldId="331"/>
            <ac:spMk id="3" creationId="{37C591B0-D246-D846-DAEB-34745A282046}"/>
          </ac:spMkLst>
        </pc:spChg>
      </pc:sldChg>
      <pc:sldChg chg="modSp mod">
        <pc:chgData name="Joe Hayman" userId="3fd73b1bf066bb60" providerId="LiveId" clId="{5B592C29-C29E-46B6-9BF0-C2012D275FE0}" dt="2026-09-02T21:12:30.228" v="1" actId="20577"/>
        <pc:sldMkLst>
          <pc:docMk/>
          <pc:sldMk cId="196322536" sldId="333"/>
        </pc:sldMkLst>
        <pc:spChg chg="mod">
          <ac:chgData name="Joe Hayman" userId="3fd73b1bf066bb60" providerId="LiveId" clId="{5B592C29-C29E-46B6-9BF0-C2012D275FE0}" dt="2026-09-02T21:12:30.228" v="1" actId="20577"/>
          <ac:spMkLst>
            <pc:docMk/>
            <pc:sldMk cId="196322536" sldId="333"/>
            <ac:spMk id="4" creationId="{824B23AE-A995-1349-AF6A-9DA8BF8D7A5B}"/>
          </ac:spMkLst>
        </pc:spChg>
      </pc:sldChg>
      <pc:sldChg chg="addSp delSp modSp add mod delAnim modAnim">
        <pc:chgData name="Joe Hayman" userId="3fd73b1bf066bb60" providerId="LiveId" clId="{5B592C29-C29E-46B6-9BF0-C2012D275FE0}" dt="2026-09-02T23:00:59.437" v="33"/>
        <pc:sldMkLst>
          <pc:docMk/>
          <pc:sldMk cId="4038253294" sldId="336"/>
        </pc:sldMkLst>
        <pc:spChg chg="del">
          <ac:chgData name="Joe Hayman" userId="3fd73b1bf066bb60" providerId="LiveId" clId="{5B592C29-C29E-46B6-9BF0-C2012D275FE0}" dt="2026-09-02T21:35:39.126" v="30" actId="478"/>
          <ac:spMkLst>
            <pc:docMk/>
            <pc:sldMk cId="4038253294" sldId="336"/>
            <ac:spMk id="3" creationId="{B69CF218-138F-4AAC-33DA-A3C1D13C5998}"/>
          </ac:spMkLst>
        </pc:spChg>
        <pc:picChg chg="add del mod">
          <ac:chgData name="Joe Hayman" userId="3fd73b1bf066bb60" providerId="LiveId" clId="{5B592C29-C29E-46B6-9BF0-C2012D275FE0}" dt="2026-09-02T22:59:37.190" v="32" actId="478"/>
          <ac:picMkLst>
            <pc:docMk/>
            <pc:sldMk cId="4038253294" sldId="336"/>
            <ac:picMk id="2" creationId="{B2A2C825-AD7B-A817-54BF-87C4C773A85B}"/>
          </ac:picMkLst>
        </pc:picChg>
        <pc:picChg chg="add mod">
          <ac:chgData name="Joe Hayman" userId="3fd73b1bf066bb60" providerId="LiveId" clId="{5B592C29-C29E-46B6-9BF0-C2012D275FE0}" dt="2026-09-02T23:00:59.437" v="33"/>
          <ac:picMkLst>
            <pc:docMk/>
            <pc:sldMk cId="4038253294" sldId="336"/>
            <ac:picMk id="3" creationId="{D18221DE-498A-7A00-8968-3C05364CD0A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41F32-CB95-3115-D32A-3046B8F5E3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aseline="0">
                <a:latin typeface="Montserrat Alternate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3EF7F0-7554-984D-E425-FBF27DBFD7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aseline="0">
                <a:latin typeface="Montserrat Alternates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93190535-E730-A038-B9A9-20F42E0064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10" name="Picture 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CD338279-4B79-4B2C-43CE-EED0F9814C1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558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B3905-DBD9-40CB-CC17-23676AE60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1446D3-EF50-D274-C033-85598FC125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D4837B-410F-82BB-B95F-DAC3B2C21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3EED-6CF4-423B-9896-F1CA2226F30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C7714C-74C6-3A99-98DA-B84D14A62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518BC-5ED4-EB44-AE96-6A5E6C57D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C0094-73A8-49DF-AA07-A60DF3C57D86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9E95ED54-96BA-8B59-3CD8-1CF64C5228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069B7F83-E0C9-3787-BD0B-46A4891151C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842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D2DE55-E73F-063D-129D-5DE99E5E2E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55A31C-8828-FA3C-976A-84F22F8CAE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8774C5-FDC5-FFAB-6BA0-3AA118B2F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3EED-6CF4-423B-9896-F1CA2226F30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5A6E82-A739-3801-D635-9A8B9BC59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9F25E4-6763-86BD-5308-032E489EA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C0094-73A8-49DF-AA07-A60DF3C57D86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A3AE68CB-F4B6-0640-AD4F-799819B108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FD61D44-ECC2-6097-7D5F-6EEA34016BA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88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D8441-CAF9-CF10-01E1-6D2ABAA61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latin typeface="Montserrat Alternate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111B3E-2F01-85C6-DB33-DC43B40E77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4pPr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7D51C-D797-3F39-AB0E-9459616A5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3EED-6CF4-423B-9896-F1CA2226F30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EF7875-5454-378F-D627-A450BC538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490E6A-FA09-5D4F-6B21-9447C42A4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C0094-73A8-49DF-AA07-A60DF3C57D86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C0CC0CDF-8FBD-A964-C033-6C2EEFC183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F5CAD91-D7B4-FD2F-987F-34C1AEE5C01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546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39FAB-9DDC-7D0B-0F20-631FF5748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84CA4E-CE32-8ABE-95E6-B7C6423E5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B23E7A-086E-87DC-9083-F309472CC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3EED-6CF4-423B-9896-F1CA2226F30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F8AE37-EE85-1A1C-6173-EB40E3CCE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6B8972-48E5-9E4B-585B-7A1CEB442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C0094-73A8-49DF-AA07-A60DF3C57D86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0B52F170-14BB-EA33-84C0-CA7405CF33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C6CAF2B7-FF67-C3FD-EEE2-FC8B4E0E4F1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288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6E786-9190-A232-EC22-52CD80B5C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79A656-085A-D4AA-7800-063016EB2E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15614-A4BA-FC2F-54EE-77FF66DE5B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548556-12F8-D776-105E-84D019883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3EED-6CF4-423B-9896-F1CA2226F30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C7B534-44A2-8969-DF6C-00510F63F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1A0319-E005-E2FA-AE89-E88A0CED9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C0094-73A8-49DF-AA07-A60DF3C57D86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18E99212-0ED0-C8A4-DBC0-255D1C7BD5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9" name="Picture 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6B9BAD6-932C-62F1-77B3-F4D758BC09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398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8FF2B-D353-108C-95DC-C088D2FC5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2BA469-FCAB-DBC9-A4D8-A423FCF9EC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4AB51E-2CC8-39EB-6861-3270F89AF0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06BB54-95F6-5A87-E832-C09D9CB7F9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58D8AB-756F-81A9-5F86-9E769051DB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1CEA0D-63FC-01FB-7540-5716CCBAB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3EED-6CF4-423B-9896-F1CA2226F30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D77A10-D62E-55A1-BEDA-AE2E1CD07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8C462D-F0D0-CEAE-7FE6-741656C45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C0094-73A8-49DF-AA07-A60DF3C57D86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09FC83BA-D29E-5081-B235-B189F6ECE5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11" name="Picture 10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0A8D6307-E640-8222-F265-276CFA2234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347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ED9C58-E42E-520E-AC24-D751272E2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315C40-7550-1307-698F-FFC08178F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3EED-6CF4-423B-9896-F1CA2226F30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8D4C92-D5A6-F95B-F4E5-E54FCD767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B03C0E-3753-6FE4-36B1-AAA82B8F3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C0094-73A8-49DF-AA07-A60DF3C57D86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A2A575D-C7FE-DD88-0D1F-FF8DC35744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8B7F3355-3F1C-4FC6-768E-2BD3E132619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807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F4B8FC-DD56-01D4-6CB1-D03A076DF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3EED-6CF4-423B-9896-F1CA2226F30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21BED5-0B2A-80E2-227B-A3A6132F2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09ED96-4D49-580A-19B5-042822667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C0094-73A8-49DF-AA07-A60DF3C57D86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Picture 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8C5B2A4B-417D-633C-7752-D7C8981581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6" name="Picture 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9DEA6D5-86E2-4B49-8D22-D02B5C149A1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220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B76E1-2A30-775A-D32B-D40ABE898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07B757-7455-E7A8-E3BC-737CBD7859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7ECB65-A97D-7E0B-C3F0-4E20906A7E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B27EBE-4DB7-6EBF-207F-C2409B48B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3EED-6CF4-423B-9896-F1CA2226F30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C62182-EF84-DE18-9476-463D79350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E26C8C-DEDF-E3B1-3C7F-2BCCEBB7C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C0094-73A8-49DF-AA07-A60DF3C57D86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2ACFF4D-4E9C-330B-2A4D-C8B455797B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9" name="Picture 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146A1354-EFA1-1EFD-B517-76C79B1D794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  <p:pic>
        <p:nvPicPr>
          <p:cNvPr id="10" name="Picture 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F7FDC007-5A60-BD81-0B2E-BBBFF35D3D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5013956"/>
            <a:ext cx="12192000" cy="1996444"/>
          </a:xfrm>
          <a:prstGeom prst="rect">
            <a:avLst/>
          </a:prstGeom>
        </p:spPr>
      </p:pic>
      <p:pic>
        <p:nvPicPr>
          <p:cNvPr id="11" name="Picture 10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9D05AF36-EEC4-1784-063F-E11392C92C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635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10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2F13A-668A-2E0F-EB59-68A4B91EE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BC0DE1-A42F-B509-659B-F02FE073BA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682582-0A5E-849E-F4A7-3AA1C3DE59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C08DB2-2BA7-299F-D9B8-813DB325C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3EED-6CF4-423B-9896-F1CA2226F30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AB5A5A-5CBD-4D67-50FC-C0869C571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8E97C9-3690-96AC-ECC6-777A041BB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C0094-73A8-49DF-AA07-A60DF3C57D86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5E4DED9F-7580-DE58-9BAE-266E4120F8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9" name="Picture 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FE562B0C-1525-1161-4A29-19CFDC605E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303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51ADE0-F7AF-68F8-C4DC-042DD0A32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7C461E-1525-7C92-1C2E-49140E48CF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1B7BB-9E92-A815-C4DD-324C9D2460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1B3EED-6CF4-423B-9896-F1CA2226F30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1C547A-4C6B-4E35-3CA9-AE2E26B7FE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87551C-AD6D-50A2-DD62-D4AAB3EB75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1C0094-73A8-49DF-AA07-A60DF3C57D86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E15799C-D81F-77C5-DD49-B349405C089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8A2E28E9-8514-A0A9-A23B-AD4A0DF44C9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111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n8vprmWJ4hE?feature=oembed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CBC2ED-069A-CEFB-ADD5-47C7FA54A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4E1335D7-38B1-DC7F-98A4-853D2202F3C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13232" y="382600"/>
            <a:ext cx="9857232" cy="1325563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The Battle of Cable Street: Antisemitism &amp; Extremism in the UK</a:t>
            </a:r>
            <a:endParaRPr lang="en-US" sz="2800" dirty="0"/>
          </a:p>
        </p:txBody>
      </p:sp>
      <p:pic>
        <p:nvPicPr>
          <p:cNvPr id="2" name="Content Placeholder 1">
            <a:extLst>
              <a:ext uri="{FF2B5EF4-FFF2-40B4-BE49-F238E27FC236}">
                <a16:creationId xmlns:a16="http://schemas.microsoft.com/office/drawing/2014/main" id="{5CE347E0-A208-CE5E-27FD-5B2DF27BC0C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sz="half" idx="1"/>
          </p:nvPr>
        </p:nvPicPr>
        <p:blipFill>
          <a:blip r:embed="rId2"/>
          <a:srcRect t="10542" b="26476"/>
          <a:stretch>
            <a:fillRect/>
          </a:stretch>
        </p:blipFill>
        <p:spPr>
          <a:xfrm>
            <a:off x="920496" y="1836179"/>
            <a:ext cx="4721352" cy="3964837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1B17FBB-42F3-C2F7-ECE2-38A6091EB73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096000" y="2500483"/>
            <a:ext cx="5181600" cy="9285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60000"/>
              </a:lnSpc>
              <a:spcBef>
                <a:spcPts val="1000"/>
              </a:spcBef>
              <a:spcAft>
                <a:spcPts val="800"/>
              </a:spcAft>
            </a:pPr>
            <a:r>
              <a:rPr lang="en-GB" sz="20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</a:rPr>
              <a:t>What can the history of antisemitism in Britain since Cable Street teach us about responding to prejudice today?</a:t>
            </a:r>
            <a:endParaRPr lang="en-US" sz="2000" dirty="0">
              <a:solidFill>
                <a:srgbClr val="002060"/>
              </a:solidFill>
              <a:effectLst/>
              <a:latin typeface="Montserrat Alternates" panose="00000500000000000000" pitchFamily="2" charset="0"/>
            </a:endParaRPr>
          </a:p>
        </p:txBody>
      </p:sp>
      <p:pic>
        <p:nvPicPr>
          <p:cNvPr id="9" name="Picture 8" descr="A red and blue text on a black background&#10;&#10;Description automatically generated">
            <a:extLst>
              <a:ext uri="{FF2B5EF4-FFF2-40B4-BE49-F238E27FC236}">
                <a16:creationId xmlns:a16="http://schemas.microsoft.com/office/drawing/2014/main" id="{97158DE5-364D-2505-491C-105EF7ADFE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1513" y="446372"/>
            <a:ext cx="1085869" cy="928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235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00CEE-74E3-0839-E895-67996DBDF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78171A3-12D6-9EE5-93BD-40BEA4CE263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785366" y="782203"/>
            <a:ext cx="8766810" cy="45299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000" b="1" kern="100" dirty="0">
                <a:solidFill>
                  <a:srgbClr val="002060"/>
                </a:solidFill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What r</a:t>
            </a:r>
            <a:r>
              <a:rPr lang="en-GB" sz="2000" b="1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esponses to prejudice have we come across in this Unit?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en-GB" sz="2000" b="1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000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Petitions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000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Community organising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000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Demonstrations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000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Education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000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Art / Murals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000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Newspapers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000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Theatre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000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Campaigning</a:t>
            </a:r>
          </a:p>
        </p:txBody>
      </p:sp>
    </p:spTree>
    <p:extLst>
      <p:ext uri="{BB962C8B-B14F-4D97-AF65-F5344CB8AC3E}">
        <p14:creationId xmlns:p14="http://schemas.microsoft.com/office/powerpoint/2010/main" val="719581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2F65DC-C0C9-B9A4-9575-75ADE8F75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5A7916E-EA26-5D98-1036-BCFB5F53D739}"/>
              </a:ext>
            </a:extLst>
          </p:cNvPr>
          <p:cNvSpPr txBox="1"/>
          <p:nvPr/>
        </p:nvSpPr>
        <p:spPr>
          <a:xfrm>
            <a:off x="822960" y="837067"/>
            <a:ext cx="9052560" cy="1989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  <a:buNone/>
            </a:pPr>
            <a:r>
              <a:rPr lang="en-GB" sz="2000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Britain has come a long way since before the Second World War and is a much more tolerant country than in the 1960s, 70s and 80s. </a:t>
            </a:r>
          </a:p>
          <a:p>
            <a:pPr>
              <a:lnSpc>
                <a:spcPct val="150000"/>
              </a:lnSpc>
              <a:spcAft>
                <a:spcPts val="800"/>
              </a:spcAft>
              <a:buNone/>
            </a:pPr>
            <a:r>
              <a:rPr lang="en-GB" sz="2000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How can we ensure that “the spirit of Cable Street” lives on in the face of intolerance and prejudice?</a:t>
            </a:r>
          </a:p>
        </p:txBody>
      </p:sp>
      <p:pic>
        <p:nvPicPr>
          <p:cNvPr id="4" name="Picture 3" descr="The Cable Street Mural: Another Side of London - Jewish Heritage Travel">
            <a:extLst>
              <a:ext uri="{FF2B5EF4-FFF2-40B4-BE49-F238E27FC236}">
                <a16:creationId xmlns:a16="http://schemas.microsoft.com/office/drawing/2014/main" id="{CFCF64F5-5786-D80F-9E0F-BDE0BE070AE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8926" y="2826586"/>
            <a:ext cx="5404145" cy="3032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6032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AA6D5F-0443-12C4-44E2-E4F69DBCAF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7C591B0-D246-D846-DAEB-34745A282046}"/>
              </a:ext>
            </a:extLst>
          </p:cNvPr>
          <p:cNvSpPr txBox="1"/>
          <p:nvPr/>
        </p:nvSpPr>
        <p:spPr>
          <a:xfrm>
            <a:off x="825062" y="822093"/>
            <a:ext cx="10636469" cy="1349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000" b="1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End of Unit Project: “The Spirit of Cable Street”</a:t>
            </a:r>
          </a:p>
          <a:p>
            <a:pPr algn="ctr">
              <a:lnSpc>
                <a:spcPct val="100000"/>
              </a:lnSpc>
              <a:spcAft>
                <a:spcPts val="800"/>
              </a:spcAft>
            </a:pPr>
            <a:r>
              <a:rPr lang="en-GB" sz="2400" b="1" dirty="0">
                <a:solidFill>
                  <a:srgbClr val="002060"/>
                </a:solidFill>
                <a:latin typeface="Montserrat Alternates" panose="00000500000000000000" pitchFamily="2" charset="0"/>
              </a:rPr>
              <a:t>Why is the spirit of Cable Street still relevant in modern Britain?</a:t>
            </a:r>
            <a:endParaRPr lang="en-GB" sz="2400" dirty="0">
              <a:solidFill>
                <a:srgbClr val="002060"/>
              </a:solidFill>
              <a:latin typeface="Montserrat Alternates" panose="00000500000000000000" pitchFamily="2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endParaRPr lang="en-GB" sz="2000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B322D59-B36F-5C43-F17A-B063FD95F926}"/>
              </a:ext>
            </a:extLst>
          </p:cNvPr>
          <p:cNvSpPr txBox="1"/>
          <p:nvPr/>
        </p:nvSpPr>
        <p:spPr>
          <a:xfrm>
            <a:off x="1362074" y="1809750"/>
            <a:ext cx="936307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2060"/>
                </a:solidFill>
                <a:latin typeface="Montserrat Alternates" panose="00000500000000000000" pitchFamily="2" charset="0"/>
              </a:rPr>
              <a:t>You are going to work in small groups to show how “the spirit of Cable Street” is still alive, with you.</a:t>
            </a:r>
          </a:p>
          <a:p>
            <a:endParaRPr lang="en-GB" dirty="0">
              <a:solidFill>
                <a:srgbClr val="002060"/>
              </a:solidFill>
              <a:latin typeface="Montserrat Alternates" panose="00000500000000000000" pitchFamily="2" charset="0"/>
            </a:endParaRPr>
          </a:p>
          <a:p>
            <a:r>
              <a:rPr lang="en-GB" dirty="0">
                <a:solidFill>
                  <a:srgbClr val="002060"/>
                </a:solidFill>
                <a:latin typeface="Montserrat Alternates" panose="00000500000000000000" pitchFamily="2" charset="0"/>
              </a:rPr>
              <a:t>You have a Planning Sheet with guidance and instructions for your task. There are three things you will need to do.</a:t>
            </a:r>
          </a:p>
          <a:p>
            <a:endParaRPr lang="en-GB" dirty="0">
              <a:solidFill>
                <a:srgbClr val="002060"/>
              </a:solidFill>
              <a:latin typeface="Montserrat Alternates" panose="00000500000000000000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solidFill>
                  <a:srgbClr val="002060"/>
                </a:solidFill>
                <a:latin typeface="Montserrat Alternates" panose="00000500000000000000" pitchFamily="2" charset="0"/>
              </a:rPr>
              <a:t>In your small group, </a:t>
            </a:r>
            <a:r>
              <a:rPr lang="en-GB" b="1" dirty="0">
                <a:solidFill>
                  <a:srgbClr val="002060"/>
                </a:solidFill>
                <a:latin typeface="Montserrat Alternates" panose="00000500000000000000" pitchFamily="2" charset="0"/>
              </a:rPr>
              <a:t>DISCUSS</a:t>
            </a:r>
            <a:r>
              <a:rPr lang="en-GB" dirty="0">
                <a:solidFill>
                  <a:srgbClr val="002060"/>
                </a:solidFill>
                <a:latin typeface="Montserrat Alternates" panose="00000500000000000000" pitchFamily="2" charset="0"/>
              </a:rPr>
              <a:t> examples of prejudice and intolerance, then agree on one of these to respond to. It could be something big, such as racism or antisemitism, or it could be something local – even in your school.</a:t>
            </a:r>
          </a:p>
          <a:p>
            <a:pPr marL="342900" indent="-342900">
              <a:buFont typeface="+mj-lt"/>
              <a:buAutoNum type="arabicPeriod"/>
            </a:pPr>
            <a:endParaRPr lang="en-GB" dirty="0">
              <a:solidFill>
                <a:srgbClr val="002060"/>
              </a:solidFill>
              <a:latin typeface="Montserrat Alternates" panose="00000500000000000000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solidFill>
                  <a:srgbClr val="002060"/>
                </a:solidFill>
                <a:latin typeface="Montserrat Alternates" panose="00000500000000000000" pitchFamily="2" charset="0"/>
              </a:rPr>
              <a:t>Next, </a:t>
            </a:r>
            <a:r>
              <a:rPr lang="en-GB" b="1" dirty="0">
                <a:solidFill>
                  <a:srgbClr val="002060"/>
                </a:solidFill>
                <a:latin typeface="Montserrat Alternates" panose="00000500000000000000" pitchFamily="2" charset="0"/>
              </a:rPr>
              <a:t>DECIDE</a:t>
            </a:r>
            <a:r>
              <a:rPr lang="en-GB" dirty="0">
                <a:solidFill>
                  <a:srgbClr val="002060"/>
                </a:solidFill>
                <a:latin typeface="Montserrat Alternates" panose="00000500000000000000" pitchFamily="2" charset="0"/>
              </a:rPr>
              <a:t> on a suitable method for tackling the issue you have chosen. It should be something achievable.</a:t>
            </a:r>
          </a:p>
          <a:p>
            <a:pPr marL="342900" indent="-342900">
              <a:buFont typeface="+mj-lt"/>
              <a:buAutoNum type="arabicPeriod"/>
            </a:pPr>
            <a:endParaRPr lang="en-GB" dirty="0">
              <a:solidFill>
                <a:srgbClr val="002060"/>
              </a:solidFill>
              <a:latin typeface="Montserrat Alternates" panose="00000500000000000000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solidFill>
                  <a:srgbClr val="002060"/>
                </a:solidFill>
                <a:latin typeface="Montserrat Alternates" panose="00000500000000000000" pitchFamily="2" charset="0"/>
              </a:rPr>
              <a:t>Then, </a:t>
            </a:r>
            <a:r>
              <a:rPr lang="en-GB" b="1" dirty="0">
                <a:solidFill>
                  <a:srgbClr val="002060"/>
                </a:solidFill>
                <a:latin typeface="Montserrat Alternates" panose="00000500000000000000" pitchFamily="2" charset="0"/>
              </a:rPr>
              <a:t>DO IT</a:t>
            </a:r>
            <a:r>
              <a:rPr lang="en-GB" dirty="0">
                <a:solidFill>
                  <a:srgbClr val="002060"/>
                </a:solidFill>
                <a:latin typeface="Montserrat Alternates" panose="00000500000000000000" pitchFamily="2" charset="0"/>
              </a:rPr>
              <a:t> – create a plan of how you will tackle the issue you have chosen.</a:t>
            </a:r>
          </a:p>
        </p:txBody>
      </p:sp>
    </p:spTree>
    <p:extLst>
      <p:ext uri="{BB962C8B-B14F-4D97-AF65-F5344CB8AC3E}">
        <p14:creationId xmlns:p14="http://schemas.microsoft.com/office/powerpoint/2010/main" val="2061846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7222DC-A836-A9DA-F54E-26B0CF75C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96ED28F-3D7A-0FB0-2A30-A4E7D35A1530}"/>
              </a:ext>
            </a:extLst>
          </p:cNvPr>
          <p:cNvSpPr txBox="1"/>
          <p:nvPr/>
        </p:nvSpPr>
        <p:spPr>
          <a:xfrm>
            <a:off x="889254" y="744369"/>
            <a:ext cx="7367778" cy="44273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000" b="1" kern="100" dirty="0">
                <a:solidFill>
                  <a:srgbClr val="002060"/>
                </a:solidFill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The motto of the 43 Group was known as the ‘3Ds’: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000" b="1" kern="100" dirty="0">
                <a:solidFill>
                  <a:srgbClr val="002060"/>
                </a:solidFill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Discuss: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000" kern="100" dirty="0">
                <a:solidFill>
                  <a:srgbClr val="002060"/>
                </a:solidFill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	T</a:t>
            </a:r>
            <a:r>
              <a:rPr lang="en-GB" sz="2000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he problem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000" b="1" kern="100" dirty="0">
                <a:solidFill>
                  <a:srgbClr val="002060"/>
                </a:solidFill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Decide: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000" kern="100" dirty="0">
                <a:solidFill>
                  <a:srgbClr val="002060"/>
                </a:solidFill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	T</a:t>
            </a:r>
            <a:r>
              <a:rPr lang="en-GB" sz="2000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he action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000" b="1" kern="100" dirty="0">
                <a:solidFill>
                  <a:srgbClr val="002060"/>
                </a:solidFill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Do it: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000" kern="100" dirty="0">
                <a:solidFill>
                  <a:srgbClr val="002060"/>
                </a:solidFill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	T</a:t>
            </a:r>
            <a:r>
              <a:rPr lang="en-GB" sz="2000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he potential impact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en-GB" sz="2000" kern="100" dirty="0">
              <a:solidFill>
                <a:srgbClr val="002060"/>
              </a:solidFill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000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Use this approach to help you identify and respond to prejudice and intolerance.</a:t>
            </a:r>
          </a:p>
        </p:txBody>
      </p:sp>
      <p:pic>
        <p:nvPicPr>
          <p:cNvPr id="2" name="Picture 1" descr="The 43 Group">
            <a:extLst>
              <a:ext uri="{FF2B5EF4-FFF2-40B4-BE49-F238E27FC236}">
                <a16:creationId xmlns:a16="http://schemas.microsoft.com/office/drawing/2014/main" id="{760CA3F5-B77A-A1F5-C2C2-BAD76256922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l="10793" r="11368"/>
          <a:stretch>
            <a:fillRect/>
          </a:stretch>
        </p:blipFill>
        <p:spPr>
          <a:xfrm>
            <a:off x="8165592" y="980169"/>
            <a:ext cx="3137154" cy="4030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499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2D624B-1EAE-7570-E873-A931DC905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F634C72-265A-C1A1-0BFE-B3B03224D2A1}"/>
              </a:ext>
            </a:extLst>
          </p:cNvPr>
          <p:cNvSpPr txBox="1"/>
          <p:nvPr/>
        </p:nvSpPr>
        <p:spPr>
          <a:xfrm>
            <a:off x="1073277" y="2063796"/>
            <a:ext cx="10337673" cy="27646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kern="100" dirty="0">
                <a:solidFill>
                  <a:srgbClr val="002060"/>
                </a:solidFill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In the</a:t>
            </a:r>
            <a:r>
              <a:rPr lang="en-GB" sz="2000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 90 years since the Battle of Cable Street, have intolerance and prejudice become less acceptable? How do we know this?</a:t>
            </a:r>
            <a:endParaRPr lang="en-GB" sz="2000" kern="100" dirty="0">
              <a:solidFill>
                <a:srgbClr val="002060"/>
              </a:solidFill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kern="100" dirty="0">
                <a:solidFill>
                  <a:srgbClr val="002060"/>
                </a:solidFill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Give an</a:t>
            </a:r>
            <a:r>
              <a:rPr lang="en-GB" sz="2000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 example of how prejudice and intolerance have been challenged </a:t>
            </a:r>
            <a:r>
              <a:rPr lang="en-GB" sz="2000" kern="100" dirty="0">
                <a:solidFill>
                  <a:srgbClr val="002060"/>
                </a:solidFill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since the Battle of Cable Street.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kern="100" dirty="0">
                <a:solidFill>
                  <a:srgbClr val="002060"/>
                </a:solidFill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Why i</a:t>
            </a:r>
            <a:r>
              <a:rPr lang="en-GB" sz="2000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s the “spirit of Cable Street” still important? </a:t>
            </a:r>
            <a:endParaRPr lang="en-GB" sz="800" kern="100" dirty="0">
              <a:solidFill>
                <a:srgbClr val="002060"/>
              </a:solidFill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b="1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Why is it important to remember historical struggles for equality and fights against prejudice and intolerance?</a:t>
            </a:r>
            <a:endParaRPr lang="en-GB" sz="2000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3DD735-6410-2254-C1AB-360C70260104}"/>
              </a:ext>
            </a:extLst>
          </p:cNvPr>
          <p:cNvSpPr txBox="1"/>
          <p:nvPr/>
        </p:nvSpPr>
        <p:spPr>
          <a:xfrm>
            <a:off x="958977" y="727969"/>
            <a:ext cx="1045197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The Battle of Cable Street: Antisemitism &amp; Extremism in the UK </a:t>
            </a:r>
          </a:p>
          <a:p>
            <a:pPr algn="ctr"/>
            <a:r>
              <a:rPr lang="en-GB" sz="2400" b="1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What have you understood?</a:t>
            </a:r>
            <a:endParaRPr lang="en-GB" sz="2400" dirty="0">
              <a:solidFill>
                <a:srgbClr val="002060"/>
              </a:solidFill>
              <a:latin typeface="Montserrat Alternate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999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3A7749-18C9-D29E-92E6-FA4153466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6D214F-8522-E3E3-54DA-08BE1DF7AAC4}"/>
              </a:ext>
            </a:extLst>
          </p:cNvPr>
          <p:cNvSpPr txBox="1"/>
          <p:nvPr/>
        </p:nvSpPr>
        <p:spPr>
          <a:xfrm>
            <a:off x="1401318" y="2813703"/>
            <a:ext cx="7632954" cy="2072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b="1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A  </a:t>
            </a:r>
            <a:r>
              <a:rPr lang="en-GB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The Holocaust ended antisemitism			YES / NO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en-GB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b="1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B  </a:t>
            </a:r>
            <a:r>
              <a:rPr lang="en-GB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Cable Street ended antisemitism			YES / NO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 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b="1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C  </a:t>
            </a:r>
            <a:r>
              <a:rPr lang="en-GB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Antisemitism changed, but did not disappear		YES / NO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4C5C7E-B062-0FC8-C9B2-1C58905A81DE}"/>
              </a:ext>
            </a:extLst>
          </p:cNvPr>
          <p:cNvSpPr txBox="1"/>
          <p:nvPr/>
        </p:nvSpPr>
        <p:spPr>
          <a:xfrm>
            <a:off x="2580894" y="1639736"/>
            <a:ext cx="6094476" cy="630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3200" b="1" kern="10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Problem Solved?</a:t>
            </a:r>
            <a:endParaRPr lang="en-GB" sz="3200" kern="10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834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6A5A28-94AC-055D-2F2D-584518D31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FB396F6-0517-DF5F-DA4F-8412F337BB94}"/>
              </a:ext>
            </a:extLst>
          </p:cNvPr>
          <p:cNvSpPr txBox="1"/>
          <p:nvPr/>
        </p:nvSpPr>
        <p:spPr>
          <a:xfrm>
            <a:off x="1081278" y="1396383"/>
            <a:ext cx="7632954" cy="7068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kern="10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Whilst watching this short video, make notes on the questions in Task 1 in your worksheet.</a:t>
            </a:r>
          </a:p>
        </p:txBody>
      </p:sp>
    </p:spTree>
    <p:extLst>
      <p:ext uri="{BB962C8B-B14F-4D97-AF65-F5344CB8AC3E}">
        <p14:creationId xmlns:p14="http://schemas.microsoft.com/office/powerpoint/2010/main" val="3551550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5A5CB-C258-7525-0F91-AE08C1BED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nline Media 2" title="Lesson 6 Film Final">
            <a:hlinkClick r:id="" action="ppaction://media"/>
            <a:extLst>
              <a:ext uri="{FF2B5EF4-FFF2-40B4-BE49-F238E27FC236}">
                <a16:creationId xmlns:a16="http://schemas.microsoft.com/office/drawing/2014/main" id="{D18221DE-498A-7A00-8968-3C05364CD0A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016000" y="558800"/>
            <a:ext cx="10160000" cy="574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253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4CE5369-0C94-7F4E-3D7B-9254CB188740}"/>
              </a:ext>
            </a:extLst>
          </p:cNvPr>
          <p:cNvSpPr txBox="1">
            <a:spLocks/>
          </p:cNvSpPr>
          <p:nvPr/>
        </p:nvSpPr>
        <p:spPr>
          <a:xfrm>
            <a:off x="1618489" y="1769546"/>
            <a:ext cx="913485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dirty="0">
                <a:solidFill>
                  <a:srgbClr val="002060"/>
                </a:solidFill>
                <a:latin typeface="Montserrat Alternates" panose="00000500000000000000" pitchFamily="2" charset="0"/>
              </a:rPr>
              <a:t>How did antisemitism change after the Second World War? </a:t>
            </a:r>
          </a:p>
          <a:p>
            <a:pPr marL="342900" indent="-342900">
              <a:buFont typeface="+mj-lt"/>
              <a:buAutoNum type="arabicPeriod"/>
            </a:pPr>
            <a:endParaRPr lang="en-GB" dirty="0">
              <a:solidFill>
                <a:srgbClr val="002060"/>
              </a:solidFill>
              <a:latin typeface="Montserrat Alternates" panose="00000500000000000000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solidFill>
                  <a:srgbClr val="002060"/>
                </a:solidFill>
                <a:latin typeface="Montserrat Alternates" panose="00000500000000000000" pitchFamily="2" charset="0"/>
              </a:rPr>
              <a:t>In what ways did antisemitism stay the same after the war? </a:t>
            </a:r>
          </a:p>
          <a:p>
            <a:pPr marL="342900" indent="-342900">
              <a:buFont typeface="+mj-lt"/>
              <a:buAutoNum type="arabicPeriod"/>
            </a:pPr>
            <a:endParaRPr lang="en-GB" dirty="0">
              <a:solidFill>
                <a:srgbClr val="002060"/>
              </a:solidFill>
              <a:latin typeface="Montserrat Alternates" panose="00000500000000000000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solidFill>
                  <a:srgbClr val="002060"/>
                </a:solidFill>
                <a:latin typeface="Montserrat Alternates" panose="00000500000000000000" pitchFamily="2" charset="0"/>
              </a:rPr>
              <a:t>What was the 43 Group and why was it created?  </a:t>
            </a:r>
          </a:p>
          <a:p>
            <a:pPr marL="342900" indent="-342900">
              <a:buFont typeface="+mj-lt"/>
              <a:buAutoNum type="arabicPeriod"/>
            </a:pPr>
            <a:endParaRPr lang="en-GB" dirty="0">
              <a:solidFill>
                <a:srgbClr val="002060"/>
              </a:solidFill>
              <a:latin typeface="Montserrat Alternates" panose="00000500000000000000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solidFill>
                  <a:srgbClr val="002060"/>
                </a:solidFill>
                <a:latin typeface="Montserrat Alternates" panose="00000500000000000000" pitchFamily="2" charset="0"/>
              </a:rPr>
              <a:t>How did the 43 Group respond to fascism? How was this different to responses to fascism before the war?</a:t>
            </a:r>
          </a:p>
          <a:p>
            <a:pPr marL="342900" indent="-342900">
              <a:buFont typeface="+mj-lt"/>
              <a:buAutoNum type="arabicPeriod"/>
            </a:pPr>
            <a:endParaRPr lang="en-GB" dirty="0">
              <a:solidFill>
                <a:srgbClr val="002060"/>
              </a:solidFill>
              <a:latin typeface="Montserrat Alternates" panose="00000500000000000000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solidFill>
                  <a:srgbClr val="002060"/>
                </a:solidFill>
                <a:latin typeface="Montserrat Alternates" panose="00000500000000000000" pitchFamily="2" charset="0"/>
              </a:rPr>
              <a:t>How much support did the 43 Group have? </a:t>
            </a:r>
          </a:p>
          <a:p>
            <a:pPr marL="342900" indent="-342900">
              <a:buFont typeface="+mj-lt"/>
              <a:buAutoNum type="arabicPeriod"/>
            </a:pPr>
            <a:endParaRPr lang="en-GB" dirty="0">
              <a:solidFill>
                <a:srgbClr val="002060"/>
              </a:solidFill>
              <a:latin typeface="Montserrat Alternates" panose="00000500000000000000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solidFill>
                  <a:srgbClr val="002060"/>
                </a:solidFill>
                <a:latin typeface="Montserrat Alternates" panose="00000500000000000000" pitchFamily="2" charset="0"/>
              </a:rPr>
              <a:t>Can you identify any patterns in antisemitism in modern day Britain?</a:t>
            </a:r>
          </a:p>
          <a:p>
            <a:pPr marL="342900" indent="-342900">
              <a:buFont typeface="+mj-lt"/>
              <a:buAutoNum type="arabicPeriod"/>
            </a:pPr>
            <a:endParaRPr lang="en-GB" dirty="0">
              <a:solidFill>
                <a:srgbClr val="002060"/>
              </a:solidFill>
              <a:latin typeface="Montserrat Alternates" panose="00000500000000000000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solidFill>
                  <a:srgbClr val="002060"/>
                </a:solidFill>
                <a:latin typeface="Montserrat Alternates" panose="00000500000000000000" pitchFamily="2" charset="0"/>
              </a:rPr>
              <a:t>What, if anything, surprises you about the statistics on antisemitism since 2014? </a:t>
            </a:r>
          </a:p>
          <a:p>
            <a:pPr marL="342900" indent="-342900">
              <a:buFont typeface="+mj-lt"/>
              <a:buAutoNum type="arabicPeriod"/>
            </a:pPr>
            <a:endParaRPr lang="en-GB" dirty="0">
              <a:solidFill>
                <a:srgbClr val="002060"/>
              </a:solidFill>
              <a:latin typeface="Montserrat Alternates" panose="00000500000000000000" pitchFamily="2" charset="0"/>
            </a:endParaRPr>
          </a:p>
          <a:p>
            <a:endParaRPr lang="en-GB" dirty="0">
              <a:solidFill>
                <a:srgbClr val="002060"/>
              </a:solidFill>
              <a:latin typeface="Montserrat Alternates" panose="00000500000000000000" pitchFamily="2" charset="0"/>
            </a:endParaRPr>
          </a:p>
          <a:p>
            <a:r>
              <a:rPr lang="en-GB" dirty="0">
                <a:solidFill>
                  <a:srgbClr val="002060"/>
                </a:solidFill>
                <a:latin typeface="Montserrat Alternates" panose="00000500000000000000" pitchFamily="2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4B23AE-A995-1349-AF6A-9DA8BF8D7A5B}"/>
              </a:ext>
            </a:extLst>
          </p:cNvPr>
          <p:cNvSpPr txBox="1"/>
          <p:nvPr/>
        </p:nvSpPr>
        <p:spPr>
          <a:xfrm>
            <a:off x="1774371" y="564139"/>
            <a:ext cx="78900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From Cable Street to Today - Checking Your Understanding</a:t>
            </a:r>
            <a:endParaRPr lang="en-GB" sz="2400" dirty="0">
              <a:solidFill>
                <a:srgbClr val="002060"/>
              </a:solidFill>
              <a:latin typeface="Montserrat Alternate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22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805912-6235-5E67-AF3C-CC05B36BBA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914F80C-203C-F2EA-D4FE-DDE43562C0C9}"/>
              </a:ext>
            </a:extLst>
          </p:cNvPr>
          <p:cNvSpPr txBox="1"/>
          <p:nvPr/>
        </p:nvSpPr>
        <p:spPr>
          <a:xfrm>
            <a:off x="1309878" y="1826151"/>
            <a:ext cx="8867394" cy="35068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GB" sz="2000" kern="100" dirty="0">
                <a:solidFill>
                  <a:srgbClr val="002060"/>
                </a:solidFill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Workstation 1:	</a:t>
            </a:r>
            <a:r>
              <a:rPr lang="en-GB" sz="2000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Post-war antisemitism in Britain</a:t>
            </a:r>
          </a:p>
          <a:p>
            <a:pPr lvl="0">
              <a:lnSpc>
                <a:spcPct val="115000"/>
              </a:lnSpc>
            </a:pPr>
            <a:endParaRPr lang="en-GB" sz="2000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r>
              <a:rPr lang="en-GB" sz="2000" kern="100" dirty="0">
                <a:solidFill>
                  <a:srgbClr val="002060"/>
                </a:solidFill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Workstation 2:	</a:t>
            </a:r>
            <a:r>
              <a:rPr lang="en-GB" sz="2000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The 43 Group</a:t>
            </a:r>
          </a:p>
          <a:p>
            <a:pPr lvl="0">
              <a:lnSpc>
                <a:spcPct val="115000"/>
              </a:lnSpc>
            </a:pPr>
            <a:endParaRPr lang="en-GB" sz="2000" kern="100" dirty="0">
              <a:solidFill>
                <a:srgbClr val="002060"/>
              </a:solidFill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r>
              <a:rPr lang="en-GB" sz="2000" kern="100" dirty="0">
                <a:solidFill>
                  <a:srgbClr val="002060"/>
                </a:solidFill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Workstation 3:	</a:t>
            </a:r>
            <a:r>
              <a:rPr lang="en-GB" sz="2000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Modern day antisemitism</a:t>
            </a:r>
          </a:p>
          <a:p>
            <a:pPr lvl="0">
              <a:lnSpc>
                <a:spcPct val="115000"/>
              </a:lnSpc>
            </a:pPr>
            <a:endParaRPr lang="en-GB" kern="100" dirty="0">
              <a:solidFill>
                <a:srgbClr val="002060"/>
              </a:solidFill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en-GB" kern="100" dirty="0">
              <a:solidFill>
                <a:srgbClr val="002060"/>
              </a:solidFill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r>
              <a:rPr lang="en-GB" sz="2000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Task: Your small group has five minutes at each workstation. Discuss the information at each workstation and use it to answer the questions in your worksheet. </a:t>
            </a:r>
          </a:p>
          <a:p>
            <a:pPr lvl="0">
              <a:lnSpc>
                <a:spcPct val="115000"/>
              </a:lnSpc>
              <a:spcAft>
                <a:spcPts val="800"/>
              </a:spcAft>
            </a:pPr>
            <a:endParaRPr lang="en-GB" kern="100" dirty="0">
              <a:solidFill>
                <a:srgbClr val="002060"/>
              </a:solidFill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5B1567-4645-2C99-83D2-BE424FA3C659}"/>
              </a:ext>
            </a:extLst>
          </p:cNvPr>
          <p:cNvSpPr txBox="1"/>
          <p:nvPr/>
        </p:nvSpPr>
        <p:spPr>
          <a:xfrm>
            <a:off x="706374" y="953936"/>
            <a:ext cx="6094476" cy="618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3200" b="1" kern="10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Carousel Group Work</a:t>
            </a:r>
            <a:endParaRPr lang="en-GB" sz="3200" kern="10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5811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C69727-D83C-812B-CFAC-21D07E9C1E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A469918-7788-1E8A-F647-1ABA9476DAB0}"/>
              </a:ext>
            </a:extLst>
          </p:cNvPr>
          <p:cNvSpPr txBox="1"/>
          <p:nvPr/>
        </p:nvSpPr>
        <p:spPr>
          <a:xfrm>
            <a:off x="1181862" y="767169"/>
            <a:ext cx="6094476" cy="48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GB" sz="2400" b="1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Post-war antisemitism in Britain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9F5C3C-7421-8785-EE28-6C971052FDCF}"/>
              </a:ext>
            </a:extLst>
          </p:cNvPr>
          <p:cNvSpPr txBox="1"/>
          <p:nvPr/>
        </p:nvSpPr>
        <p:spPr>
          <a:xfrm>
            <a:off x="1099566" y="1577178"/>
            <a:ext cx="7806690" cy="11285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GB" kern="100" dirty="0">
                <a:solidFill>
                  <a:srgbClr val="002060"/>
                </a:solidFill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How did antisemitism </a:t>
            </a:r>
            <a:r>
              <a:rPr lang="en-GB" sz="1800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change after the Second World War?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Font typeface="+mj-lt"/>
              <a:buAutoNum type="arabicPeriod"/>
            </a:pPr>
            <a:endParaRPr lang="en-GB" kern="100" dirty="0">
              <a:solidFill>
                <a:srgbClr val="002060"/>
              </a:solidFill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GB" sz="1800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In what ways </a:t>
            </a:r>
            <a:r>
              <a:rPr lang="en-GB" kern="100" dirty="0">
                <a:solidFill>
                  <a:srgbClr val="002060"/>
                </a:solidFill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did antisemitism stay</a:t>
            </a:r>
            <a:r>
              <a:rPr lang="en-GB" sz="1800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 the same after the war?</a:t>
            </a:r>
            <a:endParaRPr lang="en-GB" sz="1200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C4863261-9D5A-E9C3-1943-C0305962B78B}"/>
              </a:ext>
            </a:extLst>
          </p:cNvPr>
          <p:cNvGraphicFramePr>
            <a:graphicFrameLocks noGrp="1" noDrilldown="1" noMove="1" noResize="1"/>
          </p:cNvGraphicFramePr>
          <p:nvPr>
            <p:extLst>
              <p:ext uri="{D42A27DB-BD31-4B8C-83A1-F6EECF244321}">
                <p14:modId xmlns:p14="http://schemas.microsoft.com/office/powerpoint/2010/main" val="985036576"/>
              </p:ext>
            </p:extLst>
          </p:nvPr>
        </p:nvGraphicFramePr>
        <p:xfrm>
          <a:off x="1335024" y="3028773"/>
          <a:ext cx="9031224" cy="19730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17320">
                  <a:extLst>
                    <a:ext uri="{9D8B030D-6E8A-4147-A177-3AD203B41FA5}">
                      <a16:colId xmlns:a16="http://schemas.microsoft.com/office/drawing/2014/main" val="657516638"/>
                    </a:ext>
                  </a:extLst>
                </a:gridCol>
                <a:gridCol w="3098292">
                  <a:extLst>
                    <a:ext uri="{9D8B030D-6E8A-4147-A177-3AD203B41FA5}">
                      <a16:colId xmlns:a16="http://schemas.microsoft.com/office/drawing/2014/main" val="3716099255"/>
                    </a:ext>
                  </a:extLst>
                </a:gridCol>
                <a:gridCol w="2257806">
                  <a:extLst>
                    <a:ext uri="{9D8B030D-6E8A-4147-A177-3AD203B41FA5}">
                      <a16:colId xmlns:a16="http://schemas.microsoft.com/office/drawing/2014/main" val="3288907908"/>
                    </a:ext>
                  </a:extLst>
                </a:gridCol>
                <a:gridCol w="2257806">
                  <a:extLst>
                    <a:ext uri="{9D8B030D-6E8A-4147-A177-3AD203B41FA5}">
                      <a16:colId xmlns:a16="http://schemas.microsoft.com/office/drawing/2014/main" val="29952477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solidFill>
                            <a:schemeClr val="bg1"/>
                          </a:solidFill>
                          <a:effectLst/>
                          <a:latin typeface="Montserrat Alternates" panose="00000500000000000000" pitchFamily="2" charset="0"/>
                        </a:rPr>
                        <a:t>  Date</a:t>
                      </a:r>
                      <a:endParaRPr lang="en-GB" sz="1600" kern="100">
                        <a:solidFill>
                          <a:schemeClr val="bg1"/>
                        </a:solidFill>
                        <a:effectLst/>
                        <a:latin typeface="Montserrat Alternates" panose="00000500000000000000" pitchFamily="2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solidFill>
                            <a:schemeClr val="bg1"/>
                          </a:solidFill>
                          <a:effectLst/>
                          <a:latin typeface="Montserrat Alternates" panose="00000500000000000000" pitchFamily="2" charset="0"/>
                        </a:rPr>
                        <a:t>  Event</a:t>
                      </a:r>
                      <a:endParaRPr lang="en-GB" sz="1600" kern="100">
                        <a:solidFill>
                          <a:schemeClr val="bg1"/>
                        </a:solidFill>
                        <a:effectLst/>
                        <a:latin typeface="Montserrat Alternates" panose="00000500000000000000" pitchFamily="2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solidFill>
                            <a:schemeClr val="bg1"/>
                          </a:solidFill>
                          <a:effectLst/>
                          <a:latin typeface="Montserrat Alternates" panose="00000500000000000000" pitchFamily="2" charset="0"/>
                        </a:rPr>
                        <a:t>What Changed?</a:t>
                      </a:r>
                      <a:endParaRPr lang="en-GB" sz="1600" kern="100">
                        <a:solidFill>
                          <a:schemeClr val="bg1"/>
                        </a:solidFill>
                        <a:effectLst/>
                        <a:latin typeface="Montserrat Alternates" panose="00000500000000000000" pitchFamily="2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solidFill>
                            <a:schemeClr val="bg1"/>
                          </a:solidFill>
                          <a:effectLst/>
                          <a:latin typeface="Montserrat Alternates" panose="00000500000000000000" pitchFamily="2" charset="0"/>
                        </a:rPr>
                        <a:t>What Stayed the Same?</a:t>
                      </a:r>
                      <a:endParaRPr lang="en-GB" sz="1600" kern="100">
                        <a:solidFill>
                          <a:schemeClr val="bg1"/>
                        </a:solidFill>
                        <a:effectLst/>
                        <a:latin typeface="Montserrat Alternates" panose="00000500000000000000" pitchFamily="2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034375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solidFill>
                            <a:schemeClr val="bg1"/>
                          </a:solidFill>
                          <a:effectLst/>
                          <a:latin typeface="Montserrat Alternates" panose="00000500000000000000" pitchFamily="2" charset="0"/>
                        </a:rPr>
                        <a:t>  1947</a:t>
                      </a:r>
                      <a:endParaRPr lang="en-GB" sz="1600" kern="100">
                        <a:solidFill>
                          <a:schemeClr val="bg1"/>
                        </a:solidFill>
                        <a:effectLst/>
                        <a:latin typeface="Montserrat Alternates" panose="00000500000000000000" pitchFamily="2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solidFill>
                            <a:srgbClr val="002060"/>
                          </a:solidFill>
                          <a:effectLst/>
                          <a:latin typeface="Montserrat Alternates" panose="00000500000000000000" pitchFamily="2" charset="0"/>
                        </a:rPr>
                        <a:t>Anti-Jewish riots in Britain</a:t>
                      </a:r>
                      <a:endParaRPr lang="en-GB" sz="1600" kern="100">
                        <a:solidFill>
                          <a:srgbClr val="002060"/>
                        </a:solidFill>
                        <a:effectLst/>
                        <a:latin typeface="Montserrat Alternates" panose="00000500000000000000" pitchFamily="2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solidFill>
                            <a:srgbClr val="002060"/>
                          </a:solidFill>
                          <a:effectLst/>
                          <a:latin typeface="Montserrat Alternates" panose="00000500000000000000" pitchFamily="2" charset="0"/>
                        </a:rPr>
                        <a:t>Britain no longer has a mass fascist movement</a:t>
                      </a:r>
                      <a:endParaRPr lang="en-GB" sz="1600" kern="100">
                        <a:solidFill>
                          <a:srgbClr val="002060"/>
                        </a:solidFill>
                        <a:effectLst/>
                        <a:latin typeface="Montserrat Alternates" panose="00000500000000000000" pitchFamily="2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solidFill>
                            <a:srgbClr val="002060"/>
                          </a:solidFill>
                          <a:effectLst/>
                          <a:latin typeface="Montserrat Alternates" panose="00000500000000000000" pitchFamily="2" charset="0"/>
                        </a:rPr>
                        <a:t>Jewish communities still targeted</a:t>
                      </a:r>
                      <a:endParaRPr lang="en-GB" sz="1600" kern="100">
                        <a:solidFill>
                          <a:srgbClr val="002060"/>
                        </a:solidFill>
                        <a:effectLst/>
                        <a:latin typeface="Montserrat Alternates" panose="00000500000000000000" pitchFamily="2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1623168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solidFill>
                            <a:schemeClr val="bg1"/>
                          </a:solidFill>
                          <a:effectLst/>
                          <a:latin typeface="Montserrat Alternates" panose="00000500000000000000" pitchFamily="2" charset="0"/>
                        </a:rPr>
                        <a:t>  1960s-80s</a:t>
                      </a:r>
                      <a:endParaRPr lang="en-GB" sz="1600" kern="100">
                        <a:solidFill>
                          <a:schemeClr val="bg1"/>
                        </a:solidFill>
                        <a:effectLst/>
                        <a:latin typeface="Montserrat Alternates" panose="00000500000000000000" pitchFamily="2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solidFill>
                            <a:srgbClr val="002060"/>
                          </a:solidFill>
                          <a:effectLst/>
                          <a:latin typeface="Montserrat Alternates" panose="00000500000000000000" pitchFamily="2" charset="0"/>
                        </a:rPr>
                        <a:t>Growth of anti-racist campaigns</a:t>
                      </a:r>
                      <a:endParaRPr lang="en-GB" sz="1600" kern="100">
                        <a:solidFill>
                          <a:srgbClr val="002060"/>
                        </a:solidFill>
                        <a:effectLst/>
                        <a:latin typeface="Montserrat Alternates" panose="00000500000000000000" pitchFamily="2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solidFill>
                            <a:srgbClr val="002060"/>
                          </a:solidFill>
                          <a:effectLst/>
                          <a:latin typeface="Montserrat Alternates" panose="00000500000000000000" pitchFamily="2" charset="0"/>
                        </a:rPr>
                        <a:t>Overt antisemitism less socially acceptable</a:t>
                      </a:r>
                      <a:endParaRPr lang="en-GB" sz="1600" kern="100">
                        <a:solidFill>
                          <a:srgbClr val="002060"/>
                        </a:solidFill>
                        <a:effectLst/>
                        <a:latin typeface="Montserrat Alternates" panose="00000500000000000000" pitchFamily="2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solidFill>
                            <a:srgbClr val="002060"/>
                          </a:solidFill>
                          <a:effectLst/>
                          <a:latin typeface="Montserrat Alternates" panose="00000500000000000000" pitchFamily="2" charset="0"/>
                        </a:rPr>
                        <a:t>Stereotypes and prejudice remain</a:t>
                      </a:r>
                      <a:endParaRPr lang="en-GB" sz="1600" kern="100">
                        <a:solidFill>
                          <a:srgbClr val="002060"/>
                        </a:solidFill>
                        <a:effectLst/>
                        <a:latin typeface="Montserrat Alternates" panose="00000500000000000000" pitchFamily="2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676133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solidFill>
                            <a:schemeClr val="bg1"/>
                          </a:solidFill>
                          <a:effectLst/>
                          <a:latin typeface="Montserrat Alternates" panose="00000500000000000000" pitchFamily="2" charset="0"/>
                        </a:rPr>
                        <a:t>  1984</a:t>
                      </a:r>
                      <a:endParaRPr lang="en-GB" sz="1600" kern="100">
                        <a:solidFill>
                          <a:schemeClr val="bg1"/>
                        </a:solidFill>
                        <a:effectLst/>
                        <a:latin typeface="Montserrat Alternates" panose="00000500000000000000" pitchFamily="2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solidFill>
                            <a:srgbClr val="002060"/>
                          </a:solidFill>
                          <a:effectLst/>
                          <a:latin typeface="Montserrat Alternates" panose="00000500000000000000" pitchFamily="2" charset="0"/>
                        </a:rPr>
                        <a:t>CST begins systematic recording of incidents</a:t>
                      </a:r>
                      <a:endParaRPr lang="en-GB" sz="1600" kern="100">
                        <a:solidFill>
                          <a:srgbClr val="002060"/>
                        </a:solidFill>
                        <a:effectLst/>
                        <a:latin typeface="Montserrat Alternates" panose="00000500000000000000" pitchFamily="2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solidFill>
                            <a:srgbClr val="002060"/>
                          </a:solidFill>
                          <a:effectLst/>
                          <a:latin typeface="Montserrat Alternates" panose="00000500000000000000" pitchFamily="2" charset="0"/>
                        </a:rPr>
                        <a:t>Better monitoring of hate incidents</a:t>
                      </a:r>
                      <a:endParaRPr lang="en-GB" sz="1600" kern="100">
                        <a:solidFill>
                          <a:srgbClr val="002060"/>
                        </a:solidFill>
                        <a:effectLst/>
                        <a:latin typeface="Montserrat Alternates" panose="00000500000000000000" pitchFamily="2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solidFill>
                            <a:srgbClr val="002060"/>
                          </a:solidFill>
                          <a:effectLst/>
                          <a:latin typeface="Montserrat Alternates" panose="00000500000000000000" pitchFamily="2" charset="0"/>
                        </a:rPr>
                        <a:t>Antisemitism still occurs</a:t>
                      </a:r>
                      <a:endParaRPr lang="en-GB" sz="1600" kern="100">
                        <a:solidFill>
                          <a:srgbClr val="002060"/>
                        </a:solidFill>
                        <a:effectLst/>
                        <a:latin typeface="Montserrat Alternates" panose="00000500000000000000" pitchFamily="2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0316592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48637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D28A34-A0F5-AB7C-B6CB-5E072E56C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0EACB89-43D0-14A8-A723-675EE4891B6C}"/>
              </a:ext>
            </a:extLst>
          </p:cNvPr>
          <p:cNvSpPr txBox="1"/>
          <p:nvPr/>
        </p:nvSpPr>
        <p:spPr>
          <a:xfrm>
            <a:off x="1355598" y="932005"/>
            <a:ext cx="6094476" cy="48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GB" sz="2400" b="1" kern="10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The 43 Group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559E57-9067-B0D2-E1C2-13E1C5D1BF95}"/>
              </a:ext>
            </a:extLst>
          </p:cNvPr>
          <p:cNvSpPr txBox="1"/>
          <p:nvPr/>
        </p:nvSpPr>
        <p:spPr>
          <a:xfrm>
            <a:off x="1355598" y="1815480"/>
            <a:ext cx="5255514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0000"/>
              </a:lnSpc>
              <a:buFont typeface="+mj-lt"/>
              <a:buAutoNum type="arabicPeriod"/>
            </a:pPr>
            <a:r>
              <a:rPr lang="en-GB" sz="1800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What was the 43 Group and why was it created?</a:t>
            </a:r>
          </a:p>
          <a:p>
            <a:pPr marL="342900" lvl="0" indent="-342900">
              <a:lnSpc>
                <a:spcPct val="100000"/>
              </a:lnSpc>
              <a:buFont typeface="+mj-lt"/>
              <a:buAutoNum type="arabicPeriod"/>
            </a:pPr>
            <a:endParaRPr lang="en-GB" sz="1800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buFont typeface="+mj-lt"/>
              <a:buAutoNum type="arabicPeriod"/>
            </a:pPr>
            <a:r>
              <a:rPr lang="en-GB" sz="1800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How did the 43 Group respond to fascism? How was this different to responses to fascism before the war? </a:t>
            </a:r>
          </a:p>
          <a:p>
            <a:pPr marL="342900" lvl="0" indent="-342900">
              <a:lnSpc>
                <a:spcPct val="100000"/>
              </a:lnSpc>
              <a:buFont typeface="+mj-lt"/>
              <a:buAutoNum type="arabicPeriod"/>
            </a:pPr>
            <a:endParaRPr lang="en-GB" sz="1800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GB" sz="1800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How much support did the 43 Group have?</a:t>
            </a:r>
            <a:endParaRPr lang="en-GB" sz="1200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Who Were the 43 Group?">
            <a:extLst>
              <a:ext uri="{FF2B5EF4-FFF2-40B4-BE49-F238E27FC236}">
                <a16:creationId xmlns:a16="http://schemas.microsoft.com/office/drawing/2014/main" id="{D7D339F8-FBA1-68F0-97CE-38648BD5C5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0275" y="932005"/>
            <a:ext cx="4644861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169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29641E-E181-0A48-E7E8-6E3EFAEA9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853366B-2916-D3F0-08F8-11CEC749F5A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81862" y="1456856"/>
            <a:ext cx="7504938" cy="13029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GB" sz="1800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Can you identify any patterns in antisemitism in modern day Britain?</a:t>
            </a:r>
          </a:p>
          <a:p>
            <a:pPr marL="342900" indent="-342900">
              <a:lnSpc>
                <a:spcPct val="10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GB" kern="100" dirty="0">
                <a:solidFill>
                  <a:srgbClr val="002060"/>
                </a:solidFill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What, if anything, surprises you about the statistics on antisemitism since 2014?</a:t>
            </a:r>
            <a:endParaRPr lang="en-GB" sz="1200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7F64AC-0665-63F2-D64D-5587CB6D1B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8459" y="2807208"/>
            <a:ext cx="6633594" cy="352486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17B24BF-3F88-7956-6B86-14FFEB4897B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81862" y="686265"/>
            <a:ext cx="6094476" cy="48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GB" sz="2400" b="1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Modern day antisemitism</a:t>
            </a:r>
          </a:p>
        </p:txBody>
      </p:sp>
    </p:spTree>
    <p:extLst>
      <p:ext uri="{BB962C8B-B14F-4D97-AF65-F5344CB8AC3E}">
        <p14:creationId xmlns:p14="http://schemas.microsoft.com/office/powerpoint/2010/main" val="94414808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AB Ppt Template" id="{B1014D2B-510F-429C-88F0-C95B9E87CC41}" vid="{C052BF8C-D5EA-4ED4-A09B-5931243412F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768</Words>
  <Application>Microsoft Office PowerPoint</Application>
  <PresentationFormat>Widescreen</PresentationFormat>
  <Paragraphs>102</Paragraphs>
  <Slides>14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Aptos</vt:lpstr>
      <vt:lpstr>Aptos Display</vt:lpstr>
      <vt:lpstr>Arial</vt:lpstr>
      <vt:lpstr>Montserrat Alternates</vt:lpstr>
      <vt:lpstr>Symbol</vt:lpstr>
      <vt:lpstr>1_Office Theme</vt:lpstr>
      <vt:lpstr>The Battle of Cable Street: Antisemitism &amp; Extremism in the UK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Tom Jackson</dc:creator>
  <cp:lastModifiedBy>Joe Hayman</cp:lastModifiedBy>
  <cp:revision>3</cp:revision>
  <dcterms:created xsi:type="dcterms:W3CDTF">2026-08-14T13:03:56Z</dcterms:created>
  <dcterms:modified xsi:type="dcterms:W3CDTF">2026-09-02T23:01:03Z</dcterms:modified>
</cp:coreProperties>
</file>