
<file path=[Content_Types].xml><?xml version="1.0" encoding="utf-8"?>
<Types xmlns="http://schemas.openxmlformats.org/package/2006/content-types">
  <Default Extension="jpeg" ContentType="image/jpeg"/>
  <Default Extension="jpg" ContentType="image/jpeg"/>
  <Default Extension="jpg&amp;f=1&amp;nofb=1&amp;ipt=4699dee23ee9e0948cb6cbc7a01bd5043741d9f04af702087083216b3fd68373" ContentType="image/jpeg"/>
  <Default Extension="jpg&amp;f=1&amp;nofb=1&amp;ipt=b2cbe312df4bdbf11c01c13075b6555df1a9936b6ea57823c078a5b9e24b3b7a" ContentType="image/jpeg"/>
  <Default Extension="pHZNqLSNTul0xeIaSesmMQHaFR" ContentType="image/jpeg"/>
  <Default Extension="png" ContentType="image/png"/>
  <Default Extension="rels" ContentType="application/vnd.openxmlformats-package.relationships+xml"/>
  <Default Extension="xml" ContentType="application/xml"/>
  <Default Extension="zBPNdHD9GNNpyvzsbWWuIgHaFL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0" r:id="rId2"/>
    <p:sldId id="303" r:id="rId3"/>
    <p:sldId id="304" r:id="rId4"/>
    <p:sldId id="318" r:id="rId5"/>
    <p:sldId id="297" r:id="rId6"/>
    <p:sldId id="305" r:id="rId7"/>
    <p:sldId id="295" r:id="rId8"/>
    <p:sldId id="302" r:id="rId9"/>
    <p:sldId id="296" r:id="rId10"/>
    <p:sldId id="317" r:id="rId11"/>
    <p:sldId id="306" r:id="rId12"/>
    <p:sldId id="307" r:id="rId13"/>
    <p:sldId id="310" r:id="rId14"/>
    <p:sldId id="308" r:id="rId15"/>
    <p:sldId id="309" r:id="rId16"/>
    <p:sldId id="315" r:id="rId17"/>
    <p:sldId id="316" r:id="rId18"/>
    <p:sldId id="31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9F3E2B-BB77-42D4-8034-A1AF693C6FD3}" v="4" dt="2026-08-30T16:17:49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9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BE689-7776-46B8-9CE0-F2A8A2408D0A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073CE-B301-479A-98FB-1DDC9E4340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668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073CE-B301-479A-98FB-1DDC9E43400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832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41F32-CB95-3115-D32A-3046B8F5E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>
                <a:latin typeface="Montserrat Alternate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EF7F0-7554-984D-E425-FBF27DBFD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Montserrat Alternate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3190535-E730-A038-B9A9-20F42E0064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D338279-4B79-4B2C-43CE-EED0F9814C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3905-DBD9-40CB-CC17-23676AE6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1446D3-EF50-D274-C033-85598FC12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4837B-410F-82BB-B95F-DAC3B2C21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7714C-74C6-3A99-98DA-B84D14A62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518BC-5ED4-EB44-AE96-6A5E6C57D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E95ED54-96BA-8B59-3CD8-1CF64C5228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69B7F83-E0C9-3787-BD0B-46A4891151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970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2DE55-E73F-063D-129D-5DE99E5E2E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55A31C-8828-FA3C-976A-84F22F8CA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774C5-FDC5-FFAB-6BA0-3AA118B2F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A6E82-A739-3801-D635-9A8B9BC59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F25E4-6763-86BD-5308-032E489EA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3AE68CB-F4B6-0640-AD4F-799819B10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FD61D44-ECC2-6097-7D5F-6EEA34016B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67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8441-CAF9-CF10-01E1-6D2ABAA61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Montserrat Alternate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11B3E-2F01-85C6-DB33-DC43B40E7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7D51C-D797-3F39-AB0E-9459616A5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F7875-5454-378F-D627-A450BC538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90E6A-FA09-5D4F-6B21-9447C42A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0CC0CDF-8FBD-A964-C033-6C2EEFC183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F5CAD91-D7B4-FD2F-987F-34C1AEE5C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62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39FAB-9DDC-7D0B-0F20-631FF574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4CA4E-CE32-8ABE-95E6-B7C6423E5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23E7A-086E-87DC-9083-F309472C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8AE37-EE85-1A1C-6173-EB40E3CC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B8972-48E5-9E4B-585B-7A1CEB442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B52F170-14BB-EA33-84C0-CA7405CF33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6CAF2B7-FF67-C3FD-EEE2-FC8B4E0E4F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25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6E786-9190-A232-EC22-52CD80B5C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9A656-085A-D4AA-7800-063016EB2E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15614-A4BA-FC2F-54EE-77FF66DE5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48556-12F8-D776-105E-84D019883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7B534-44A2-8969-DF6C-00510F63F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1A0319-E005-E2FA-AE89-E88A0CED9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8E99212-0ED0-C8A4-DBC0-255D1C7BD5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6B9BAD6-932C-62F1-77B3-F4D758BC0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44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FF2B-D353-108C-95DC-C088D2FC5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BA469-FCAB-DBC9-A4D8-A423FCF9E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AB51E-2CC8-39EB-6861-3270F89AF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06BB54-95F6-5A87-E832-C09D9CB7F9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58D8AB-756F-81A9-5F86-9E769051DB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1CEA0D-63FC-01FB-7540-5716CCBA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77A10-D62E-55A1-BEDA-AE2E1CD07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C462D-F0D0-CEAE-7FE6-741656C4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9FC83BA-D29E-5081-B235-B189F6ECE5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A8D6307-E640-8222-F265-276CFA223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1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D9C58-E42E-520E-AC24-D751272E2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315C40-7550-1307-698F-FFC08178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8D4C92-D5A6-F95B-F4E5-E54FCD76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B03C0E-3753-6FE4-36B1-AAA82B8F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2A575D-C7FE-DD88-0D1F-FF8DC35744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B7F3355-3F1C-4FC6-768E-2BD3E13261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4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F4B8FC-DD56-01D4-6CB1-D03A076D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21BED5-0B2A-80E2-227B-A3A6132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9ED96-4D49-580A-19B5-04282266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C5B2A4B-417D-633C-7752-D7C8981581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9DEA6D5-86E2-4B49-8D22-D02B5C149A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45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B76E1-2A30-775A-D32B-D40ABE898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7B757-7455-E7A8-E3BC-737CBD785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ECB65-A97D-7E0B-C3F0-4E20906A7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27EBE-4DB7-6EBF-207F-C2409B48B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62182-EF84-DE18-9476-463D79350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E26C8C-DEDF-E3B1-3C7F-2BCCEBB7C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2ACFF4D-4E9C-330B-2A4D-C8B455797B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46A1354-EFA1-1EFD-B517-76C79B1D79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291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F13A-668A-2E0F-EB59-68A4B91E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BC0DE1-A42F-B509-659B-F02FE073BA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682582-0A5E-849E-F4A7-3AA1C3DE59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08DB2-2BA7-299F-D9B8-813DB325C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B5A5A-5CBD-4D67-50FC-C0869C571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E97C9-3690-96AC-ECC6-777A041BB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E4DED9F-7580-DE58-9BAE-266E4120F8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562B0C-1525-1161-4A29-19CFDC605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51ADE0-F7AF-68F8-C4DC-042DD0A32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C461E-1525-7C92-1C2E-49140E48C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1B7BB-9E92-A815-C4DD-324C9D2460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C547A-4C6B-4E35-3CA9-AE2E26B7F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7551C-AD6D-50A2-DD62-D4AAB3EB7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15799C-D81F-77C5-DD49-B349405C08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A2E28E9-8514-A0A9-A23B-AD4A0DF44C9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4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v=ozndljflUg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&amp;f=1&amp;nofb=1&amp;ipt=4699dee23ee9e0948cb6cbc7a01bd5043741d9f04af702087083216b3fd68373"/><Relationship Id="rId2" Type="http://schemas.openxmlformats.org/officeDocument/2006/relationships/hyperlink" Target="https://music.youtube.com/watch?v=AKhAlsXgOy8&amp;list=RDATd0Xa01s6g90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HZNqLSNTul0xeIaSesmMQHaFR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zBPNdHD9GNNpyvzsbWWuIgHaF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zBPNdHD9GNNpyvzsbWWuIgHaF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&amp;f=1&amp;nofb=1&amp;ipt=b2cbe312df4bdbf11c01c13075b6555df1a9936b6ea57823c078a5b9e24b3b7a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BC2ED-069A-CEFB-ADD5-47C7FA54A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E1335D7-38B1-DC7F-98A4-853D2202F3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13232" y="382600"/>
            <a:ext cx="9857232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The Battle of Cable Street: Antisemitism &amp; Extremism in the UK</a:t>
            </a:r>
            <a:endParaRPr lang="en-US" sz="2800" dirty="0"/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5CE347E0-A208-CE5E-27FD-5B2DF27BC0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sz="half" idx="1"/>
          </p:nvPr>
        </p:nvPicPr>
        <p:blipFill>
          <a:blip r:embed="rId2"/>
          <a:srcRect t="10542" b="26476"/>
          <a:stretch>
            <a:fillRect/>
          </a:stretch>
        </p:blipFill>
        <p:spPr>
          <a:xfrm>
            <a:off x="920496" y="1836179"/>
            <a:ext cx="4721352" cy="3964837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B17FBB-42F3-C2F7-ECE2-38A6091EB7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0" y="2500483"/>
            <a:ext cx="5181600" cy="928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60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GB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How can we use historical sources to reconstruct what happened at Cable Street?</a:t>
            </a:r>
            <a:endParaRPr lang="en-US" sz="2000" dirty="0">
              <a:solidFill>
                <a:srgbClr val="002060"/>
              </a:solidFill>
              <a:effectLst/>
              <a:latin typeface="Montserrat Alternates" panose="00000500000000000000" pitchFamily="2" charset="0"/>
            </a:endParaRPr>
          </a:p>
        </p:txBody>
      </p:sp>
      <p:pic>
        <p:nvPicPr>
          <p:cNvPr id="9" name="Picture 8" descr="A red and blue text on a black background&#10;&#10;Description automatically generated">
            <a:extLst>
              <a:ext uri="{FF2B5EF4-FFF2-40B4-BE49-F238E27FC236}">
                <a16:creationId xmlns:a16="http://schemas.microsoft.com/office/drawing/2014/main" id="{97158DE5-364D-2505-491C-105EF7ADFE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513" y="446372"/>
            <a:ext cx="1085869" cy="9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35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92928-66CF-2E84-5AC3-014CE74B2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D473B7-F16B-D171-7281-73F4305D515B}"/>
              </a:ext>
            </a:extLst>
          </p:cNvPr>
          <p:cNvSpPr txBox="1"/>
          <p:nvPr/>
        </p:nvSpPr>
        <p:spPr>
          <a:xfrm>
            <a:off x="1688592" y="1470732"/>
            <a:ext cx="8781288" cy="2821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Eyewitness Comparison</a:t>
            </a:r>
            <a:endParaRPr kumimoji="0" lang="en-GB" sz="24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Discussion:</a:t>
            </a:r>
            <a:endParaRPr kumimoji="0" lang="en-GB" sz="24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Do both witnesses remember events in the same way?</a:t>
            </a:r>
            <a:endParaRPr kumimoji="0" lang="en-GB" sz="24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Memory is valuable.</a:t>
            </a:r>
            <a:endParaRPr kumimoji="0" lang="en-GB" sz="24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Memory can also be selective</a:t>
            </a:r>
            <a:endParaRPr kumimoji="0" lang="en-GB" sz="24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48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C1A14-C2F5-9FDB-3E45-FF30C3380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3F24ED-36A6-3578-230B-17B31B1191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52810" y="600020"/>
            <a:ext cx="8942750" cy="6079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Source Investigation – Other Voices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In your pairs, complete Task 5 using Sources C – G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8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was the atmosphere like on the day? Did people expect violence?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Is there evidence that young people were politically active, even though they could not vote?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Who were protestors mainly in conflict with? Does this surprise you?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can we learn about the range of people involved in the protests?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does the building of barricades tell us about the involvement of the local community?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57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979B8-1A0E-F59F-AB74-5D08B76BF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A389C-EAC5-75DC-FF15-9BA351A3CD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6635" y="791760"/>
            <a:ext cx="8390844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Eyewitness Testimony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Source C: Pathé News 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544BB450-0F33-9102-264E-C5F78CAE17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35" y="1860248"/>
            <a:ext cx="5669590" cy="37199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DC743F-1C38-D234-7D6C-47DB2C7EE4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60963" y="1479128"/>
            <a:ext cx="4913031" cy="4292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Questions (Task 6):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Are there any details that appear in the newsreel which were not in the written accounts you have seen?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Which source seems most convincing? Why?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Any other points of interest?</a:t>
            </a: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833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F3F90-EFD8-D448-D3EC-BE899A960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61FFF5-3F59-3A30-A3D8-C8E4BFEA16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384" y="810078"/>
            <a:ext cx="8505552" cy="5237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Source Investigation: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The BUF Perspective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In your pairs, complete Task 7 using Sources H – K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20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was the atmosphere like amongst the BUF?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0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How would you describe the fascists attitude to violence?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0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According to the sources, what did the fascists think about the day of the march?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0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other points of interest can you take from these sources? </a:t>
            </a:r>
          </a:p>
        </p:txBody>
      </p:sp>
    </p:spTree>
    <p:extLst>
      <p:ext uri="{BB962C8B-B14F-4D97-AF65-F5344CB8AC3E}">
        <p14:creationId xmlns:p14="http://schemas.microsoft.com/office/powerpoint/2010/main" val="313058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0E064-5E31-EC7D-F8A8-00AD28E3C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9A61FE-F5CF-DE8A-1CD4-5862292B233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3232" y="786385"/>
            <a:ext cx="10908792" cy="4735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Source Investigation: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The Police Perspective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In your pairs, complete Task 8 using the report from Sir Phillip Game and the information about Bill Fishman on your Information Sheet.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8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were police trying to achieve?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8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Why did protesters become angry with police?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8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Why might police officers describe the day differently from protesters?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8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do you notice about the number of arrests and who was arrested?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800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Do the numbers of arrests show whose side the police might have been on? </a:t>
            </a:r>
          </a:p>
        </p:txBody>
      </p:sp>
    </p:spTree>
    <p:extLst>
      <p:ext uri="{BB962C8B-B14F-4D97-AF65-F5344CB8AC3E}">
        <p14:creationId xmlns:p14="http://schemas.microsoft.com/office/powerpoint/2010/main" val="1930512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B4FE0-2341-E837-9749-9AA0C512F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DA3E82-6ABD-219D-2870-5AB0153F7C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56032"/>
          <a:stretch>
            <a:fillRect/>
          </a:stretch>
        </p:blipFill>
        <p:spPr>
          <a:xfrm>
            <a:off x="555171" y="591911"/>
            <a:ext cx="3732498" cy="2568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7B56FC-78E3-2D07-D9C5-ACAA48FCD5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b="65873"/>
          <a:stretch>
            <a:fillRect/>
          </a:stretch>
        </p:blipFill>
        <p:spPr>
          <a:xfrm>
            <a:off x="7433758" y="3829050"/>
            <a:ext cx="4215203" cy="21635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B1200A-89AD-8A0D-D799-8D22F1988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b="29603"/>
          <a:stretch>
            <a:fillRect/>
          </a:stretch>
        </p:blipFill>
        <p:spPr>
          <a:xfrm>
            <a:off x="2644728" y="2439082"/>
            <a:ext cx="4659822" cy="36208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A1BE18-39A2-5D7B-7915-5C29CAD075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rcRect b="50317"/>
          <a:stretch>
            <a:fillRect/>
          </a:stretch>
        </p:blipFill>
        <p:spPr>
          <a:xfrm>
            <a:off x="5930610" y="591911"/>
            <a:ext cx="4501966" cy="27615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53300C-AD89-CC46-3371-3DD6463D14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4060" y="3327868"/>
            <a:ext cx="162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Source 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5C0241-EE2A-7B85-F9DA-2675255B76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447885" y="2659618"/>
            <a:ext cx="162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Source 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1CEF51-D7D4-B9C1-332A-5E2ADBCC5D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8656" y="5766811"/>
            <a:ext cx="162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Source 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29DA2D-2170-6C5C-1BCF-126B009863D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3758" y="6059943"/>
            <a:ext cx="162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Source O</a:t>
            </a:r>
          </a:p>
        </p:txBody>
      </p:sp>
    </p:spTree>
    <p:extLst>
      <p:ext uri="{BB962C8B-B14F-4D97-AF65-F5344CB8AC3E}">
        <p14:creationId xmlns:p14="http://schemas.microsoft.com/office/powerpoint/2010/main" val="1673620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73AD4-5FAC-C36A-F86E-32B5D194C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A77F09-97F3-FF70-8380-E1ECA9C546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b="56032"/>
          <a:stretch>
            <a:fillRect/>
          </a:stretch>
        </p:blipFill>
        <p:spPr>
          <a:xfrm>
            <a:off x="692331" y="661492"/>
            <a:ext cx="2526357" cy="17387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093D6C-D7D7-24C9-9606-B284F8A908A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b="65873"/>
          <a:stretch>
            <a:fillRect/>
          </a:stretch>
        </p:blipFill>
        <p:spPr>
          <a:xfrm>
            <a:off x="8480473" y="3870930"/>
            <a:ext cx="3002583" cy="15411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A63EEB-EC2F-12DB-E9A0-142ACB3B7F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rcRect b="29603"/>
          <a:stretch>
            <a:fillRect/>
          </a:stretch>
        </p:blipFill>
        <p:spPr>
          <a:xfrm>
            <a:off x="646611" y="3870930"/>
            <a:ext cx="2425773" cy="18849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E9D90C-8C84-31E5-980A-6389BE2E49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rcRect b="50317"/>
          <a:stretch>
            <a:fillRect/>
          </a:stretch>
        </p:blipFill>
        <p:spPr>
          <a:xfrm>
            <a:off x="8569743" y="663239"/>
            <a:ext cx="2920782" cy="17916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D0252E-09B6-EBB1-BCAD-E22B2F1A70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27679" y="1300742"/>
            <a:ext cx="5136642" cy="3907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Which headline sounds victorious?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Which sounds defensive?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Did everybody interpret the day in the same way?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7BEFCD-13AE-CE68-3412-A769C40D16A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2331" y="2548158"/>
            <a:ext cx="162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Source 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12FAFE-FDF2-57DF-B10C-41F1C5293A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09557" y="2548158"/>
            <a:ext cx="1455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Source 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8663F8-12CD-7362-69C3-35B2673F900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2552" y="5829702"/>
            <a:ext cx="162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Source 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EFA711-77AF-8E30-A32F-D69D2B1F102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064060" y="5565223"/>
            <a:ext cx="1455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Source O</a:t>
            </a:r>
          </a:p>
        </p:txBody>
      </p:sp>
    </p:spTree>
    <p:extLst>
      <p:ext uri="{BB962C8B-B14F-4D97-AF65-F5344CB8AC3E}">
        <p14:creationId xmlns:p14="http://schemas.microsoft.com/office/powerpoint/2010/main" val="3129376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0BABEE-E10C-28BA-6A2F-13FD81D7238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53312" y="798868"/>
            <a:ext cx="9436608" cy="4656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Source Types</a:t>
            </a:r>
          </a:p>
          <a:p>
            <a:pPr>
              <a:lnSpc>
                <a:spcPct val="150000"/>
              </a:lnSpc>
            </a:pPr>
            <a:endParaRPr lang="en-GB" sz="20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>
              <a:lnSpc>
                <a:spcPct val="150000"/>
              </a:lnSpc>
            </a:pPr>
            <a:endParaRPr lang="en-GB" sz="20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Most Useful 					 		Least Useful</a:t>
            </a:r>
          </a:p>
          <a:p>
            <a:pPr>
              <a:lnSpc>
                <a:spcPct val="150000"/>
              </a:lnSpc>
            </a:pPr>
            <a:endParaRPr lang="en-GB" sz="20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	Maps  			Reg Weston		Newsreels  		</a:t>
            </a:r>
          </a:p>
          <a:p>
            <a:pPr>
              <a:lnSpc>
                <a:spcPct val="150000"/>
              </a:lnSpc>
            </a:pPr>
            <a:endParaRPr lang="en-GB" sz="20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	Joe Jacobs  		Newspapers		BUF Members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	Police Reports	Petition		Jewish Protestors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19FB0CA-FF96-98C8-92DA-5E2F5AC2CB82}"/>
              </a:ext>
            </a:extLst>
          </p:cNvPr>
          <p:cNvCxnSpPr>
            <a:cxnSpLocks/>
          </p:cNvCxnSpPr>
          <p:nvPr/>
        </p:nvCxnSpPr>
        <p:spPr>
          <a:xfrm>
            <a:off x="3044952" y="2478024"/>
            <a:ext cx="5660136" cy="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35A29B2-45B1-6D25-36BA-10A41E40B67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75888" y="755885"/>
            <a:ext cx="6601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Arrange these source types from </a:t>
            </a:r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Most Useful </a:t>
            </a: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to </a:t>
            </a:r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Least Useful</a:t>
            </a: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 for finding out about the Battle of Cable Street.</a:t>
            </a:r>
          </a:p>
        </p:txBody>
      </p:sp>
    </p:spTree>
    <p:extLst>
      <p:ext uri="{BB962C8B-B14F-4D97-AF65-F5344CB8AC3E}">
        <p14:creationId xmlns:p14="http://schemas.microsoft.com/office/powerpoint/2010/main" val="742532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3D0B0-4045-CA64-9F10-2F53BF2B6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A5EB2-CA89-02CB-314D-D2B19B698A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05008" y="3504652"/>
            <a:ext cx="47869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Johnny Longstaff – photograph taken the day before he went to fight fascists in Spain, aged just 17.</a:t>
            </a:r>
          </a:p>
        </p:txBody>
      </p:sp>
      <p:pic>
        <p:nvPicPr>
          <p:cNvPr id="3" name="Picture 2" descr="The Young'uns">
            <a:hlinkClick r:id="rId2"/>
            <a:extLst>
              <a:ext uri="{FF2B5EF4-FFF2-40B4-BE49-F238E27FC236}">
                <a16:creationId xmlns:a16="http://schemas.microsoft.com/office/drawing/2014/main" id="{1D9CCE41-4E35-8410-E4B6-8443167D80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956" y="857250"/>
            <a:ext cx="474055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6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67F9C-0F3D-E71E-A8B3-B441B1D90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2FF198B-C7DC-77A5-FB35-AF9F58627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GB" sz="2700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What Did People See at Cable Street?</a:t>
            </a:r>
            <a:br>
              <a:rPr lang="en-GB" dirty="0"/>
            </a:br>
            <a:endParaRPr lang="en-US" dirty="0"/>
          </a:p>
        </p:txBody>
      </p:sp>
      <p:pic>
        <p:nvPicPr>
          <p:cNvPr id="2" name="Picture 1" descr="Battle of Cable Street, 1936, photo gallery | libcom.org">
            <a:extLst>
              <a:ext uri="{FF2B5EF4-FFF2-40B4-BE49-F238E27FC236}">
                <a16:creationId xmlns:a16="http://schemas.microsoft.com/office/drawing/2014/main" id="{7228621C-E7F5-450C-67A8-E77E86B51F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98" r="6385" b="2"/>
          <a:stretch>
            <a:fillRect/>
          </a:stretch>
        </p:blipFill>
        <p:spPr>
          <a:xfrm>
            <a:off x="5183188" y="987425"/>
            <a:ext cx="6172200" cy="4873625"/>
          </a:xfrm>
          <a:prstGeom prst="rect">
            <a:avLst/>
          </a:prstGeom>
          <a:noFill/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C2DBE6E-BE61-CDEA-6BD0-664BB52882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199" y="2506762"/>
            <a:ext cx="3935413" cy="28318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000" i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If 100,000 people witnessed the same event, would they all tell the same story?”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167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EB1A2-E7EB-2DF8-9E4A-ECF4A11BF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9514F3A-3F74-7A47-5A4A-290EA1CC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57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Recapping what we know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E0A253-F561-8C90-5E67-4E331DC12480}"/>
              </a:ext>
            </a:extLst>
          </p:cNvPr>
          <p:cNvSpPr txBox="1"/>
          <p:nvPr/>
        </p:nvSpPr>
        <p:spPr>
          <a:xfrm>
            <a:off x="838200" y="1970357"/>
            <a:ext cx="4803648" cy="2917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Who led the BUF?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endParaRPr lang="en-US" sz="2000" dirty="0">
              <a:solidFill>
                <a:srgbClr val="002060"/>
              </a:solidFill>
              <a:effectLst/>
              <a:latin typeface="Montserrat Alternates" panose="00000500000000000000" pitchFamily="2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Why did they want to march through the East End?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endParaRPr lang="en-US" sz="2000" dirty="0">
              <a:solidFill>
                <a:srgbClr val="002060"/>
              </a:solidFill>
              <a:effectLst/>
              <a:latin typeface="Montserrat Alternates" panose="00000500000000000000" pitchFamily="2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Why did many residents oppose the march?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endParaRPr lang="en-US" sz="2000" dirty="0">
              <a:solidFill>
                <a:srgbClr val="002060"/>
              </a:solidFill>
              <a:effectLst/>
              <a:latin typeface="Montserrat Alternates" panose="00000500000000000000" pitchFamily="2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Why did the Home Office initially allow it to go ahead?</a:t>
            </a:r>
          </a:p>
        </p:txBody>
      </p:sp>
      <p:pic>
        <p:nvPicPr>
          <p:cNvPr id="4" name="Picture 3" descr="Battle of Cable street London - Flashbak">
            <a:extLst>
              <a:ext uri="{FF2B5EF4-FFF2-40B4-BE49-F238E27FC236}">
                <a16:creationId xmlns:a16="http://schemas.microsoft.com/office/drawing/2014/main" id="{B2A1755D-5491-CEF1-A02E-05B89586B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974" y="1862138"/>
            <a:ext cx="5656390" cy="39453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8342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E7B12-C964-AD0E-235F-AF552E350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690B4C2-24B2-D580-FADC-F585E9B0E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575"/>
            <a:ext cx="10515600" cy="75272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Recapping what we know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D376B9-2E53-9AB5-5FF3-F4FD0B27D950}"/>
              </a:ext>
            </a:extLst>
          </p:cNvPr>
          <p:cNvSpPr txBox="1"/>
          <p:nvPr/>
        </p:nvSpPr>
        <p:spPr>
          <a:xfrm>
            <a:off x="762000" y="1371600"/>
            <a:ext cx="5410200" cy="48418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Oswald Mosely led the BUF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endParaRPr lang="en-US" sz="800" dirty="0">
              <a:solidFill>
                <a:srgbClr val="002060"/>
              </a:solidFill>
              <a:effectLst/>
              <a:latin typeface="Montserrat Alternates" panose="00000500000000000000" pitchFamily="2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The BUF want to march through the East End to threaten and intimidate the local Jewish population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endParaRPr lang="en-US" sz="800" dirty="0">
              <a:solidFill>
                <a:srgbClr val="002060"/>
              </a:solidFill>
              <a:effectLst/>
              <a:latin typeface="Montserrat Alternates" panose="00000500000000000000" pitchFamily="2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Many residents opposed the march because they despised the BUF and were worried about the threat of violence in their community against their Jewish neighbours.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endParaRPr lang="en-US" sz="800" dirty="0">
              <a:solidFill>
                <a:srgbClr val="002060"/>
              </a:solidFill>
              <a:effectLst/>
              <a:latin typeface="Montserrat Alternates" panose="00000500000000000000" pitchFamily="2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T</a:t>
            </a:r>
            <a:r>
              <a:rPr lang="en-US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he Home Office initially allowed it to go ahead because it said it didn’t want to stop free assembly or be seen to be ‘taking sides’</a:t>
            </a:r>
          </a:p>
        </p:txBody>
      </p:sp>
      <p:pic>
        <p:nvPicPr>
          <p:cNvPr id="4" name="Picture 3" descr="Battle of Cable street London - Flashbak">
            <a:extLst>
              <a:ext uri="{FF2B5EF4-FFF2-40B4-BE49-F238E27FC236}">
                <a16:creationId xmlns:a16="http://schemas.microsoft.com/office/drawing/2014/main" id="{681164F5-DBF4-431C-4DB7-953FD98FD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868" y="1865376"/>
            <a:ext cx="5179799" cy="36129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091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688A7-EE8D-763C-F89A-AB4470285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56AA73-5B79-9889-7201-97631862C02E}"/>
              </a:ext>
            </a:extLst>
          </p:cNvPr>
          <p:cNvSpPr txBox="1"/>
          <p:nvPr/>
        </p:nvSpPr>
        <p:spPr>
          <a:xfrm>
            <a:off x="691451" y="966729"/>
            <a:ext cx="6523264" cy="4957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Mapping the Protest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Highlight the following places on your map: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Tower Hill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Aldgate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Gardiner's Corner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Cable Street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Leman Street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St George’s Street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Then answer the questions in Tasks 1 and 2 on your worksheet.</a:t>
            </a: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45F701-BBA9-4E11-8301-A3B0E21613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558" y="650960"/>
            <a:ext cx="3704052" cy="555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5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EC5B0-AC6F-76F0-6727-E30F66C98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AEE917-67B3-A952-333C-C101637EAE9F}"/>
              </a:ext>
            </a:extLst>
          </p:cNvPr>
          <p:cNvSpPr txBox="1"/>
          <p:nvPr/>
        </p:nvSpPr>
        <p:spPr>
          <a:xfrm>
            <a:off x="992814" y="1324399"/>
            <a:ext cx="5664625" cy="2194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Questions: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Why was Aldgate important?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Why was Cable Street easy to block?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How did geography help protesters?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1AE045-70EF-BD00-488C-06E85DC1CB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58558" y="650960"/>
            <a:ext cx="3704052" cy="555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32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7BA3E-5C20-D98E-D799-AE67C561F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5C1EF5-B5B6-74BF-4C32-755352FF9C76}"/>
              </a:ext>
            </a:extLst>
          </p:cNvPr>
          <p:cNvSpPr txBox="1"/>
          <p:nvPr/>
        </p:nvSpPr>
        <p:spPr>
          <a:xfrm>
            <a:off x="1132550" y="1018539"/>
            <a:ext cx="761108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Eyewitness Testimony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Source A: Reg Weston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Highlight: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What people were feeling.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Evidence of organisation.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Evidence of community involvement.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Questions: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Why do you think people came onto the streets?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What emotions are described?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What can an eyewitness tell us that a textbook cannot?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nti-fascists and locals on the barricades">
            <a:extLst>
              <a:ext uri="{FF2B5EF4-FFF2-40B4-BE49-F238E27FC236}">
                <a16:creationId xmlns:a16="http://schemas.microsoft.com/office/drawing/2014/main" id="{3B210165-9891-039D-539B-053FD6841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328" y="754224"/>
            <a:ext cx="4827237" cy="351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8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DD3F6-8B3D-3729-02AD-F7DE80893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2DB8A2-6191-3F1D-070C-104DA8418E5E}"/>
              </a:ext>
            </a:extLst>
          </p:cNvPr>
          <p:cNvSpPr txBox="1"/>
          <p:nvPr/>
        </p:nvSpPr>
        <p:spPr>
          <a:xfrm>
            <a:off x="1063399" y="1453067"/>
            <a:ext cx="8390844" cy="3739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Is seeing the same as knowing?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Reg Weston describes: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Crowds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Rumours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Confusion</a:t>
            </a:r>
          </a:p>
          <a:p>
            <a:pPr>
              <a:lnSpc>
                <a:spcPct val="150000"/>
              </a:lnSpc>
            </a:pPr>
            <a:endParaRPr lang="en-GB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Question: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Does being present automatically make someone reliable?</a:t>
            </a:r>
          </a:p>
          <a:p>
            <a:r>
              <a:rPr lang="en-GB" sz="24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GB" sz="24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</p:txBody>
      </p:sp>
      <p:pic>
        <p:nvPicPr>
          <p:cNvPr id="2" name="Picture 1" descr="1936: The Battle of Cable Street">
            <a:extLst>
              <a:ext uri="{FF2B5EF4-FFF2-40B4-BE49-F238E27FC236}">
                <a16:creationId xmlns:a16="http://schemas.microsoft.com/office/drawing/2014/main" id="{1FF39E8D-0AF2-5334-1A4D-E58A80A74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080" y="908792"/>
            <a:ext cx="4597269" cy="308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19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E5EDC-B706-5324-6767-9B639095D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6F3AAEE-A640-EDDB-C087-3780ADF0659A}"/>
              </a:ext>
            </a:extLst>
          </p:cNvPr>
          <p:cNvSpPr txBox="1"/>
          <p:nvPr/>
        </p:nvSpPr>
        <p:spPr>
          <a:xfrm>
            <a:off x="1011936" y="912948"/>
            <a:ext cx="890016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defRPr/>
            </a:pPr>
            <a:r>
              <a:rPr lang="en-GB" b="1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Eyewitness Testimony</a:t>
            </a: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defRPr/>
            </a:pPr>
            <a:r>
              <a:rPr lang="en-GB" b="1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Source B: Joe Jacobs</a:t>
            </a:r>
          </a:p>
          <a:p>
            <a:pPr lvl="0">
              <a:spcAft>
                <a:spcPts val="800"/>
              </a:spcAft>
              <a:defRPr/>
            </a:pP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What evidence is there that the Communist Party seems to be organised?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What actions are described?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What emotions are evident?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Summarize how Joe Jacobs portrays events?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B4F755-3CF8-0DDF-0E02-372A75F752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463" y="912948"/>
            <a:ext cx="28575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105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AB Ppt Template" id="{B1014D2B-510F-429C-88F0-C95B9E87CC41}" vid="{C052BF8C-D5EA-4ED4-A09B-5931243412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3069</TotalTime>
  <Words>775</Words>
  <Application>Microsoft Office PowerPoint</Application>
  <PresentationFormat>Widescreen</PresentationFormat>
  <Paragraphs>139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Montserrat Alternates</vt:lpstr>
      <vt:lpstr>Symbol</vt:lpstr>
      <vt:lpstr>1_Office Theme</vt:lpstr>
      <vt:lpstr>The Battle of Cable Street: Antisemitism &amp; Extremism in the UK</vt:lpstr>
      <vt:lpstr>What Did People See at Cable Street? </vt:lpstr>
      <vt:lpstr>Recapping what we know</vt:lpstr>
      <vt:lpstr>Recapping what we know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Jackson</dc:creator>
  <cp:lastModifiedBy>Joe Hayman</cp:lastModifiedBy>
  <cp:revision>2</cp:revision>
  <dcterms:created xsi:type="dcterms:W3CDTF">2026-08-12T19:50:57Z</dcterms:created>
  <dcterms:modified xsi:type="dcterms:W3CDTF">2026-09-02T22:43:02Z</dcterms:modified>
</cp:coreProperties>
</file>