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83" r:id="rId3"/>
    <p:sldId id="288" r:id="rId4"/>
    <p:sldId id="286" r:id="rId5"/>
    <p:sldId id="258" r:id="rId6"/>
    <p:sldId id="267" r:id="rId7"/>
    <p:sldId id="268" r:id="rId8"/>
    <p:sldId id="287" r:id="rId9"/>
    <p:sldId id="266"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59" d="100"/>
          <a:sy n="59"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DC358-ED9C-4AE0-85F0-BADFD945200F}"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E105F-2B9E-4540-BD00-A5F4572EBA3E}" type="slidenum">
              <a:rPr lang="en-GB" smtClean="0"/>
              <a:t>‹#›</a:t>
            </a:fld>
            <a:endParaRPr lang="en-GB"/>
          </a:p>
        </p:txBody>
      </p:sp>
    </p:spTree>
    <p:extLst>
      <p:ext uri="{BB962C8B-B14F-4D97-AF65-F5344CB8AC3E}">
        <p14:creationId xmlns:p14="http://schemas.microsoft.com/office/powerpoint/2010/main" val="18074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D98C6-A70D-46EC-9E33-50EB6154EA44}" type="slidenum">
              <a:rPr lang="en-GB" smtClean="0"/>
              <a:t>2</a:t>
            </a:fld>
            <a:endParaRPr lang="en-GB"/>
          </a:p>
        </p:txBody>
      </p:sp>
    </p:spTree>
    <p:extLst>
      <p:ext uri="{BB962C8B-B14F-4D97-AF65-F5344CB8AC3E}">
        <p14:creationId xmlns:p14="http://schemas.microsoft.com/office/powerpoint/2010/main" val="345032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85E2-7455-57E9-C06B-1CA8F2212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BB9A3-806E-9616-8DEF-1481E90C9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70C39-959C-69DF-F1CD-D3230C38784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79B3C7-8180-8630-8861-8276A3BD09DB}"/>
              </a:ext>
            </a:extLst>
          </p:cNvPr>
          <p:cNvSpPr>
            <a:spLocks noGrp="1"/>
          </p:cNvSpPr>
          <p:nvPr>
            <p:ph type="sldNum" sz="quarter" idx="5"/>
          </p:nvPr>
        </p:nvSpPr>
        <p:spPr/>
        <p:txBody>
          <a:bodyPr/>
          <a:lstStyle/>
          <a:p>
            <a:fld id="{709D98C6-A70D-46EC-9E33-50EB6154EA44}" type="slidenum">
              <a:rPr lang="en-GB" smtClean="0"/>
              <a:t>3</a:t>
            </a:fld>
            <a:endParaRPr lang="en-GB"/>
          </a:p>
        </p:txBody>
      </p:sp>
    </p:spTree>
    <p:extLst>
      <p:ext uri="{BB962C8B-B14F-4D97-AF65-F5344CB8AC3E}">
        <p14:creationId xmlns:p14="http://schemas.microsoft.com/office/powerpoint/2010/main" val="421553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458F7-7B35-461D-921B-026A4D009394}" type="slidenum">
              <a:rPr lang="en-GB" smtClean="0"/>
              <a:t>5</a:t>
            </a:fld>
            <a:endParaRPr lang="en-GB"/>
          </a:p>
        </p:txBody>
      </p:sp>
    </p:spTree>
    <p:extLst>
      <p:ext uri="{BB962C8B-B14F-4D97-AF65-F5344CB8AC3E}">
        <p14:creationId xmlns:p14="http://schemas.microsoft.com/office/powerpoint/2010/main" val="116854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458F7-7B35-461D-921B-026A4D009394}" type="slidenum">
              <a:rPr lang="en-GB" smtClean="0"/>
              <a:t>9</a:t>
            </a:fld>
            <a:endParaRPr lang="en-GB"/>
          </a:p>
        </p:txBody>
      </p:sp>
    </p:spTree>
    <p:extLst>
      <p:ext uri="{BB962C8B-B14F-4D97-AF65-F5344CB8AC3E}">
        <p14:creationId xmlns:p14="http://schemas.microsoft.com/office/powerpoint/2010/main" val="4538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1F32-CB95-3115-D32A-3046B8F5E3E5}"/>
              </a:ext>
            </a:extLst>
          </p:cNvPr>
          <p:cNvSpPr>
            <a:spLocks noGrp="1"/>
          </p:cNvSpPr>
          <p:nvPr>
            <p:ph type="ctrTitle"/>
          </p:nvPr>
        </p:nvSpPr>
        <p:spPr>
          <a:xfrm>
            <a:off x="1524000" y="1122363"/>
            <a:ext cx="9144000" cy="2387600"/>
          </a:xfrm>
        </p:spPr>
        <p:txBody>
          <a:bodyPr anchor="b"/>
          <a:lstStyle>
            <a:lvl1pPr algn="ctr">
              <a:defRPr sz="6000" baseline="0">
                <a:latin typeface="Montserrat Alternate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D3EF7F0-7554-984D-E425-FBF27DBFD708}"/>
              </a:ext>
            </a:extLst>
          </p:cNvPr>
          <p:cNvSpPr>
            <a:spLocks noGrp="1"/>
          </p:cNvSpPr>
          <p:nvPr>
            <p:ph type="subTitle" idx="1"/>
          </p:nvPr>
        </p:nvSpPr>
        <p:spPr>
          <a:xfrm>
            <a:off x="1524000" y="3602038"/>
            <a:ext cx="9144000" cy="1655762"/>
          </a:xfrm>
        </p:spPr>
        <p:txBody>
          <a:bodyPr/>
          <a:lstStyle>
            <a:lvl1pPr marL="0" indent="0" algn="ctr">
              <a:buNone/>
              <a:defRPr sz="2400" baseline="0">
                <a:latin typeface="Montserrat Alternate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3190535-E730-A038-B9A9-20F42E006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CD338279-4B79-4B2C-43CE-EED0F9814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68899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3905-DBD9-40CB-CC17-23676AE600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446D3-EF50-D274-C033-85598FC12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4837B-410F-82BB-B95F-DAC3B2C217F5}"/>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FAC7714C-74C6-3A99-98DA-B84D14A62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518BC-5ED4-EB44-AE96-6A5E6C57D0BA}"/>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95ED54-96BA-8B59-3CD8-1CF64C5228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69B7F83-E0C9-3787-BD0B-46A489115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45231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2DE55-E73F-063D-129D-5DE99E5E2E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5A31C-8828-FA3C-976A-84F22F8CA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774C5-FDC5-FFAB-6BA0-3AA118B2FC6A}"/>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CB5A6E82-A739-3801-D635-9A8B9BC59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F25E4-6763-86BD-5308-032E489EAEA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A3AE68CB-F4B6-0640-AD4F-799819B10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FD61D44-ECC2-6097-7D5F-6EEA34016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33755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8441-CAF9-CF10-01E1-6D2ABAA61584}"/>
              </a:ext>
            </a:extLst>
          </p:cNvPr>
          <p:cNvSpPr>
            <a:spLocks noGrp="1"/>
          </p:cNvSpPr>
          <p:nvPr>
            <p:ph type="title"/>
          </p:nvPr>
        </p:nvSpPr>
        <p:spPr/>
        <p:txBody>
          <a:bodyPr/>
          <a:lstStyle>
            <a:lvl1pPr>
              <a:defRPr baseline="0">
                <a:latin typeface="Montserrat Alternates" panose="000005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9111B3E-2F01-85C6-DB33-DC43B40E77C4}"/>
              </a:ext>
            </a:extLst>
          </p:cNvPr>
          <p:cNvSpPr>
            <a:spLocks noGrp="1"/>
          </p:cNvSpPr>
          <p:nvPr>
            <p:ph idx="1"/>
          </p:nvPr>
        </p:nvSpPr>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87D51C-D797-3F39-AB0E-9459616A5E4B}"/>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DAEF7875-5454-378F-D627-A450BC538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90E6A-FA09-5D4F-6B21-9447C42A490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C0CC0CDF-8FBD-A964-C033-6C2EEFC18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DF5CAD91-D7B4-FD2F-987F-34C1AEE5C0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73438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9FAB-9DDC-7D0B-0F20-631FF5748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84CA4E-CE32-8ABE-95E6-B7C6423E51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23E7A-086E-87DC-9083-F309472CC17A}"/>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D6F8AE37-EE85-1A1C-6173-EB40E3CCE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B8972-48E5-9E4B-585B-7A1CEB442310}"/>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B52F170-14BB-EA33-84C0-CA7405CF3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6CAF2B7-FF67-C3FD-EEE2-FC8B4E0E4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2378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786-9190-A232-EC22-52CD80B5C3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9A656-085A-D4AA-7800-063016EB2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415614-A4BA-FC2F-54EE-77FF66DE5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548556-12F8-D776-105E-84D019883313}"/>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77C7B534-44A2-8969-DF6C-00510F63F2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1A0319-E005-E2FA-AE89-E88A0CED9BDF}"/>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18E99212-0ED0-C8A4-DBC0-255D1C7BD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6B9BAD6-932C-62F1-77B3-F4D758BC0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50405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FF2B-D353-108C-95DC-C088D2FC53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2BA469-FCAB-DBC9-A4D8-A423FCF9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AB51E-2CC8-39EB-6861-3270F89AF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06BB54-95F6-5A87-E832-C09D9CB7F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8D8AB-756F-81A9-5F86-9E769051D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1CEA0D-63FC-01FB-7540-5716CCBABA67}"/>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8" name="Footer Placeholder 7">
            <a:extLst>
              <a:ext uri="{FF2B5EF4-FFF2-40B4-BE49-F238E27FC236}">
                <a16:creationId xmlns:a16="http://schemas.microsoft.com/office/drawing/2014/main" id="{86D77A10-D62E-55A1-BEDA-AE2E1CD07D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8C462D-F0D0-CEAE-7FE6-741656C45C63}"/>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9FC83BA-D29E-5081-B235-B189F6ECE5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A8D6307-E640-8222-F265-276CFA2234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08013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C58-E42E-520E-AC24-D751272E24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315C40-7550-1307-698F-FFC08178F1AF}"/>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4" name="Footer Placeholder 3">
            <a:extLst>
              <a:ext uri="{FF2B5EF4-FFF2-40B4-BE49-F238E27FC236}">
                <a16:creationId xmlns:a16="http://schemas.microsoft.com/office/drawing/2014/main" id="{F28D4C92-D5A6-F95B-F4E5-E54FCD7671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03C0E-3753-6FE4-36B1-AAA82B8F3B7B}"/>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A2A575D-C7FE-DD88-0D1F-FF8DC3574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8B7F3355-3F1C-4FC6-768E-2BD3E13261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34773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4B8FC-DD56-01D4-6CB1-D03A076DF24F}"/>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3" name="Footer Placeholder 2">
            <a:extLst>
              <a:ext uri="{FF2B5EF4-FFF2-40B4-BE49-F238E27FC236}">
                <a16:creationId xmlns:a16="http://schemas.microsoft.com/office/drawing/2014/main" id="{0A21BED5-0B2A-80E2-227B-A3A6132F28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09ED96-4D49-580A-19B5-042822667007}"/>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C5B2A4B-417D-633C-7752-D7C898158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9DEA6D5-86E2-4B49-8D22-D02B5C149A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00854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76E1-2A30-775A-D32B-D40ABE898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07B757-7455-E7A8-E3BC-737CBD785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7ECB65-A97D-7E0B-C3F0-4E20906A7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27EBE-4DB7-6EBF-207F-C2409B48B959}"/>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94C62182-EF84-DE18-9476-463D79350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26C8C-DEDF-E3B1-3C7F-2BCCEBB7C1F4}"/>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2ACFF4D-4E9C-330B-2A4D-C8B455797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146A1354-EFA1-1EFD-B517-76C79B1D79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F7FDC007-5A60-BD81-0B2E-BBBFF35D3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0139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9D05AF36-EEC4-1784-063F-E11392C92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63527"/>
            <a:ext cx="12192000" cy="1987300"/>
          </a:xfrm>
          <a:prstGeom prst="rect">
            <a:avLst/>
          </a:prstGeom>
        </p:spPr>
      </p:pic>
    </p:spTree>
    <p:extLst>
      <p:ext uri="{BB962C8B-B14F-4D97-AF65-F5344CB8AC3E}">
        <p14:creationId xmlns:p14="http://schemas.microsoft.com/office/powerpoint/2010/main" val="272576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F13A-668A-2E0F-EB59-68A4B91EE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BC0DE1-A42F-B509-659B-F02FE073B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8682582-0A5E-849E-F4A7-3AA1C3DE5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8DB2-2BA7-299F-D9B8-813DB325C0CD}"/>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07AB5A5A-5CBD-4D67-50FC-C0869C571A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E97C9-3690-96AC-ECC6-777A041BB1EC}"/>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E4DED9F-7580-DE58-9BAE-266E4120F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FE562B0C-1525-1161-4A29-19CFDC605E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0653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1ADE0-F7AF-68F8-C4DC-042DD0A32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7C461E-1525-7C92-1C2E-49140E48C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C1B7BB-9E92-A815-C4DD-324C9D246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381C547A-4C6B-4E35-3CA9-AE2E26B7F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87551C-AD6D-50A2-DD62-D4AAB3EB7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E15799C-D81F-77C5-DD49-B349405C08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8A2E28E9-8514-A0A9-A23B-AD4A0DF44C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61015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orZpSJS7i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BorZpSJS7i4?feature=oembed" TargetMode="External"/><Relationship Id="rId5" Type="http://schemas.openxmlformats.org/officeDocument/2006/relationships/image" Target="../media/image7.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ular object with red and black stripes&#10;&#10;Description automatically generated">
            <a:extLst>
              <a:ext uri="{FF2B5EF4-FFF2-40B4-BE49-F238E27FC236}">
                <a16:creationId xmlns:a16="http://schemas.microsoft.com/office/drawing/2014/main" id="{76AB2F54-6205-632E-F4CA-17C5A9BC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692" y="3197558"/>
            <a:ext cx="2491563" cy="3006548"/>
          </a:xfrm>
          <a:prstGeom prst="rect">
            <a:avLst/>
          </a:prstGeom>
        </p:spPr>
      </p:pic>
      <p:pic>
        <p:nvPicPr>
          <p:cNvPr id="4" name="Picture 3" descr="A blue rectangular object with red and black stripes&#10;&#10;Description automatically generated">
            <a:extLst>
              <a:ext uri="{FF2B5EF4-FFF2-40B4-BE49-F238E27FC236}">
                <a16:creationId xmlns:a16="http://schemas.microsoft.com/office/drawing/2014/main" id="{A376C736-03EC-801C-6B32-1BC11F40D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254" y="4102116"/>
            <a:ext cx="3657600" cy="2572517"/>
          </a:xfrm>
          <a:prstGeom prst="rect">
            <a:avLst/>
          </a:prstGeom>
        </p:spPr>
      </p:pic>
      <p:pic>
        <p:nvPicPr>
          <p:cNvPr id="3" name="Picture 2" descr="A blue rectangular object with red and black stripes&#10;&#10;Description automatically generated">
            <a:extLst>
              <a:ext uri="{FF2B5EF4-FFF2-40B4-BE49-F238E27FC236}">
                <a16:creationId xmlns:a16="http://schemas.microsoft.com/office/drawing/2014/main" id="{4801C031-E54B-8D69-BA7F-282E47596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377" y="532104"/>
            <a:ext cx="4261465" cy="2572517"/>
          </a:xfrm>
          <a:prstGeom prst="rect">
            <a:avLst/>
          </a:prstGeom>
        </p:spPr>
      </p:pic>
      <p:sp>
        <p:nvSpPr>
          <p:cNvPr id="6" name="Title 1">
            <a:extLst>
              <a:ext uri="{FF2B5EF4-FFF2-40B4-BE49-F238E27FC236}">
                <a16:creationId xmlns:a16="http://schemas.microsoft.com/office/drawing/2014/main" id="{A661333B-DA57-58B5-DBE3-4B6ECFE71EC7}"/>
              </a:ext>
            </a:extLst>
          </p:cNvPr>
          <p:cNvSpPr txBox="1">
            <a:spLocks/>
          </p:cNvSpPr>
          <p:nvPr/>
        </p:nvSpPr>
        <p:spPr>
          <a:xfrm>
            <a:off x="726977" y="4102116"/>
            <a:ext cx="4778277" cy="166168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kern="0" dirty="0">
                <a:solidFill>
                  <a:srgbClr val="002060"/>
                </a:solidFill>
                <a:latin typeface="Montserrat Alternates regular" panose="00000500000000000000" pitchFamily="2" charset="0"/>
                <a:cs typeface="Arial" panose="020B0604020202020204" pitchFamily="34" charset="0"/>
              </a:rPr>
              <a:t>Lesson Title: </a:t>
            </a:r>
            <a:br>
              <a:rPr lang="en-GB" sz="3200" kern="0" dirty="0">
                <a:solidFill>
                  <a:srgbClr val="002060"/>
                </a:solidFill>
                <a:latin typeface="Montserrat Alternates regular" panose="00000500000000000000" pitchFamily="2" charset="0"/>
                <a:cs typeface="Arial" panose="020B0604020202020204" pitchFamily="34" charset="0"/>
              </a:rPr>
            </a:br>
            <a:r>
              <a:rPr lang="en-GB" sz="3200" kern="0" dirty="0">
                <a:solidFill>
                  <a:srgbClr val="002060"/>
                </a:solidFill>
                <a:latin typeface="Montserrat Alternates regular" panose="00000500000000000000" pitchFamily="2" charset="0"/>
                <a:cs typeface="Arial" panose="020B0604020202020204" pitchFamily="34" charset="0"/>
              </a:rPr>
              <a:t>What did Churchill do for British people in the early 20</a:t>
            </a:r>
            <a:r>
              <a:rPr lang="en-GB" sz="3200" kern="0" baseline="30000" dirty="0">
                <a:solidFill>
                  <a:srgbClr val="002060"/>
                </a:solidFill>
                <a:latin typeface="Montserrat Alternates regular" panose="00000500000000000000" pitchFamily="2" charset="0"/>
                <a:cs typeface="Arial" panose="020B0604020202020204" pitchFamily="34" charset="0"/>
              </a:rPr>
              <a:t>th</a:t>
            </a:r>
            <a:r>
              <a:rPr lang="en-GB" sz="3200" kern="0" dirty="0">
                <a:solidFill>
                  <a:srgbClr val="002060"/>
                </a:solidFill>
                <a:latin typeface="Montserrat Alternates regular" panose="00000500000000000000" pitchFamily="2" charset="0"/>
                <a:cs typeface="Arial" panose="020B0604020202020204" pitchFamily="34" charset="0"/>
              </a:rPr>
              <a:t> century?</a:t>
            </a:r>
            <a:endParaRPr lang="en-GB" sz="3200" i="1" dirty="0">
              <a:solidFill>
                <a:srgbClr val="002060"/>
              </a:solidFill>
              <a:latin typeface="Montserrat Alternates regular" panose="00000500000000000000" pitchFamily="2" charset="0"/>
            </a:endParaRPr>
          </a:p>
        </p:txBody>
      </p:sp>
      <p:sp>
        <p:nvSpPr>
          <p:cNvPr id="7" name="Title 1">
            <a:extLst>
              <a:ext uri="{FF2B5EF4-FFF2-40B4-BE49-F238E27FC236}">
                <a16:creationId xmlns:a16="http://schemas.microsoft.com/office/drawing/2014/main" id="{0A1F23A2-0025-FCDB-B61B-9D04635369A9}"/>
              </a:ext>
            </a:extLst>
          </p:cNvPr>
          <p:cNvSpPr txBox="1">
            <a:spLocks/>
          </p:cNvSpPr>
          <p:nvPr/>
        </p:nvSpPr>
        <p:spPr>
          <a:xfrm>
            <a:off x="726978" y="2273779"/>
            <a:ext cx="6221400" cy="1661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rgbClr val="002060"/>
                </a:solidFill>
                <a:latin typeface="Montserrat Alternates regular" panose="00000500000000000000" pitchFamily="2" charset="0"/>
                <a:ea typeface="Cambria" panose="02040503050406030204" pitchFamily="18" charset="0"/>
              </a:rPr>
              <a:t>Enquiry Question: </a:t>
            </a:r>
            <a:br>
              <a:rPr lang="en-GB" sz="3600" b="1" dirty="0">
                <a:solidFill>
                  <a:srgbClr val="002060"/>
                </a:solidFill>
                <a:latin typeface="Montserrat Alternates regular" panose="00000500000000000000" pitchFamily="2" charset="0"/>
                <a:ea typeface="Cambria" panose="02040503050406030204" pitchFamily="18" charset="0"/>
              </a:rPr>
            </a:br>
            <a:r>
              <a:rPr lang="en-GB" sz="3600" b="1" dirty="0">
                <a:solidFill>
                  <a:srgbClr val="002060"/>
                </a:solidFill>
                <a:latin typeface="Montserrat Alternates regular" panose="00000500000000000000" pitchFamily="2" charset="0"/>
                <a:ea typeface="Cambria" panose="02040503050406030204" pitchFamily="18" charset="0"/>
              </a:rPr>
              <a:t>How did Churchill shape modern Britain?</a:t>
            </a:r>
            <a:endParaRPr lang="en-GB" sz="3600" dirty="0">
              <a:solidFill>
                <a:srgbClr val="002060"/>
              </a:solidFill>
              <a:latin typeface="Montserrat Alternates regular" panose="00000500000000000000" pitchFamily="2" charset="0"/>
            </a:endParaRPr>
          </a:p>
        </p:txBody>
      </p:sp>
      <p:pic>
        <p:nvPicPr>
          <p:cNvPr id="10" name="Google Shape;55;p13">
            <a:extLst>
              <a:ext uri="{FF2B5EF4-FFF2-40B4-BE49-F238E27FC236}">
                <a16:creationId xmlns:a16="http://schemas.microsoft.com/office/drawing/2014/main" id="{E95EFAC0-4CC9-920B-9861-977CC9E5FDEE}"/>
              </a:ext>
            </a:extLst>
          </p:cNvPr>
          <p:cNvPicPr preferRelativeResize="0"/>
          <p:nvPr/>
        </p:nvPicPr>
        <p:blipFill>
          <a:blip r:embed="rId3">
            <a:alphaModFix/>
          </a:blip>
          <a:stretch>
            <a:fillRect/>
          </a:stretch>
        </p:blipFill>
        <p:spPr>
          <a:xfrm>
            <a:off x="9369637" y="3274836"/>
            <a:ext cx="2095386" cy="2782749"/>
          </a:xfrm>
          <a:prstGeom prst="rect">
            <a:avLst/>
          </a:prstGeom>
          <a:ln>
            <a:noFill/>
          </a:ln>
          <a:effectLst>
            <a:outerShdw blurRad="292100" dist="139700" dir="2700000" algn="tl" rotWithShape="0">
              <a:srgbClr val="333333">
                <a:alpha val="65000"/>
              </a:srgbClr>
            </a:outerShdw>
          </a:effectLst>
        </p:spPr>
      </p:pic>
      <p:pic>
        <p:nvPicPr>
          <p:cNvPr id="11" name="Picture 10" descr="A group of people standing outside a store&#10;&#10;Description automatically generated">
            <a:extLst>
              <a:ext uri="{FF2B5EF4-FFF2-40B4-BE49-F238E27FC236}">
                <a16:creationId xmlns:a16="http://schemas.microsoft.com/office/drawing/2014/main" id="{A1CE15F1-7509-E43C-79FB-E18D3F73C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972" y="4228986"/>
            <a:ext cx="3281542" cy="2318778"/>
          </a:xfrm>
          <a:prstGeom prst="rect">
            <a:avLst/>
          </a:prstGeom>
          <a:ln>
            <a:noFill/>
          </a:ln>
          <a:effectLst>
            <a:outerShdw blurRad="292100" dist="139700" dir="2700000" algn="tl" rotWithShape="0">
              <a:srgbClr val="333333">
                <a:alpha val="65000"/>
              </a:srgbClr>
            </a:outerShdw>
          </a:effectLst>
        </p:spPr>
      </p:pic>
      <p:pic>
        <p:nvPicPr>
          <p:cNvPr id="12" name="Google Shape;293;p52">
            <a:extLst>
              <a:ext uri="{FF2B5EF4-FFF2-40B4-BE49-F238E27FC236}">
                <a16:creationId xmlns:a16="http://schemas.microsoft.com/office/drawing/2014/main" id="{CABE319A-26AB-9D50-5436-0305646DA5F9}"/>
              </a:ext>
            </a:extLst>
          </p:cNvPr>
          <p:cNvPicPr preferRelativeResize="0"/>
          <p:nvPr/>
        </p:nvPicPr>
        <p:blipFill>
          <a:blip r:embed="rId5">
            <a:alphaModFix/>
          </a:blip>
          <a:stretch>
            <a:fillRect/>
          </a:stretch>
        </p:blipFill>
        <p:spPr>
          <a:xfrm>
            <a:off x="7078873" y="646251"/>
            <a:ext cx="3799843" cy="2344224"/>
          </a:xfrm>
          <a:prstGeom prst="rect">
            <a:avLst/>
          </a:prstGeom>
          <a:ln>
            <a:noFill/>
          </a:ln>
          <a:effectLst>
            <a:outerShdw blurRad="292100" dist="139700" dir="2700000" algn="tl" rotWithShape="0">
              <a:srgbClr val="333333">
                <a:alpha val="65000"/>
              </a:srgbClr>
            </a:outerShdw>
          </a:effectLst>
        </p:spPr>
      </p:pic>
      <p:pic>
        <p:nvPicPr>
          <p:cNvPr id="8" name="Picture 7" descr="A red and blue text on a black background&#10;&#10;Description automatically generated">
            <a:extLst>
              <a:ext uri="{FF2B5EF4-FFF2-40B4-BE49-F238E27FC236}">
                <a16:creationId xmlns:a16="http://schemas.microsoft.com/office/drawing/2014/main" id="{AF5D2686-6FFF-C9A4-5287-B6A270885E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1174" y="536614"/>
            <a:ext cx="1911045" cy="1634118"/>
          </a:xfrm>
          <a:prstGeom prst="rect">
            <a:avLst/>
          </a:prstGeom>
        </p:spPr>
      </p:pic>
    </p:spTree>
    <p:extLst>
      <p:ext uri="{BB962C8B-B14F-4D97-AF65-F5344CB8AC3E}">
        <p14:creationId xmlns:p14="http://schemas.microsoft.com/office/powerpoint/2010/main" val="146476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4314-49DB-E6A9-B5A2-DBD654A2C578}"/>
              </a:ext>
            </a:extLst>
          </p:cNvPr>
          <p:cNvSpPr>
            <a:spLocks noGrp="1"/>
          </p:cNvSpPr>
          <p:nvPr>
            <p:ph type="title"/>
          </p:nvPr>
        </p:nvSpPr>
        <p:spPr/>
        <p:txBody>
          <a:bodyPr>
            <a:normAutofit/>
          </a:bodyPr>
          <a:lstStyle/>
          <a:p>
            <a:pPr marL="0" indent="0">
              <a:buNone/>
            </a:pPr>
            <a:r>
              <a:rPr lang="en-GB" sz="4400" dirty="0">
                <a:solidFill>
                  <a:srgbClr val="002060"/>
                </a:solidFill>
                <a:latin typeface="Montserrat Alternates" panose="00000500000000000000" pitchFamily="2" charset="0"/>
              </a:rPr>
              <a:t>How did Churchill shape Modern Britian in the early 20</a:t>
            </a:r>
            <a:r>
              <a:rPr lang="en-GB" sz="4400" baseline="30000" dirty="0">
                <a:solidFill>
                  <a:srgbClr val="002060"/>
                </a:solidFill>
                <a:latin typeface="Montserrat Alternates" panose="00000500000000000000" pitchFamily="2" charset="0"/>
              </a:rPr>
              <a:t>th</a:t>
            </a:r>
            <a:r>
              <a:rPr lang="en-GB" sz="4400" dirty="0">
                <a:solidFill>
                  <a:srgbClr val="002060"/>
                </a:solidFill>
                <a:latin typeface="Montserrat Alternates" panose="00000500000000000000" pitchFamily="2" charset="0"/>
              </a:rPr>
              <a:t> Century?</a:t>
            </a:r>
          </a:p>
        </p:txBody>
      </p:sp>
      <p:sp>
        <p:nvSpPr>
          <p:cNvPr id="3" name="Content Placeholder 2">
            <a:extLst>
              <a:ext uri="{FF2B5EF4-FFF2-40B4-BE49-F238E27FC236}">
                <a16:creationId xmlns:a16="http://schemas.microsoft.com/office/drawing/2014/main" id="{31F7E586-7D44-DD99-7F67-E7B1BDDCEDEF}"/>
              </a:ext>
            </a:extLst>
          </p:cNvPr>
          <p:cNvSpPr>
            <a:spLocks noGrp="1"/>
          </p:cNvSpPr>
          <p:nvPr>
            <p:ph idx="1"/>
          </p:nvPr>
        </p:nvSpPr>
        <p:spPr/>
        <p:txBody>
          <a:bodyPr>
            <a:normAutofit lnSpcReduction="10000"/>
          </a:bodyPr>
          <a:lstStyle/>
          <a:p>
            <a:pPr marL="0" indent="0">
              <a:buNone/>
            </a:pPr>
            <a:endParaRPr lang="en-GB" sz="2400" dirty="0">
              <a:solidFill>
                <a:srgbClr val="002060"/>
              </a:solidFill>
              <a:latin typeface="Montserrat Alternates" panose="00000500000000000000" pitchFamily="2" charset="0"/>
            </a:endParaRPr>
          </a:p>
          <a:p>
            <a:pPr marL="0" indent="0">
              <a:buNone/>
            </a:pPr>
            <a:r>
              <a:rPr lang="en-GB" sz="2400" dirty="0">
                <a:solidFill>
                  <a:srgbClr val="002060"/>
                </a:solidFill>
                <a:latin typeface="Montserrat Alternates" panose="00000500000000000000" pitchFamily="2" charset="0"/>
              </a:rPr>
              <a:t>Use what we have studied today and your own knowledge to discuss this question with your partner. Consider:</a:t>
            </a:r>
          </a:p>
          <a:p>
            <a:pPr marL="342900" lvl="0" indent="-342900" rtl="0">
              <a:lnSpc>
                <a:spcPct val="107000"/>
              </a:lnSpc>
              <a:buFont typeface="Symbol" panose="05050102010706020507" pitchFamily="18" charset="2"/>
              <a:buChar char=""/>
            </a:pPr>
            <a:r>
              <a:rPr lang="en-GB" sz="2000" kern="1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What do the case studies tell us about Britain in the early 20</a:t>
            </a:r>
            <a:r>
              <a:rPr lang="en-GB" sz="2000" kern="100" baseline="300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th</a:t>
            </a:r>
            <a:r>
              <a:rPr lang="en-GB" sz="2000" kern="1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 century?</a:t>
            </a:r>
          </a:p>
          <a:p>
            <a:pPr marL="342900" lvl="0" indent="-342900">
              <a:lnSpc>
                <a:spcPct val="107000"/>
              </a:lnSpc>
              <a:spcAft>
                <a:spcPts val="800"/>
              </a:spcAft>
              <a:buFont typeface="Symbol" panose="05050102010706020507" pitchFamily="18" charset="2"/>
              <a:buChar char=""/>
            </a:pPr>
            <a:r>
              <a:rPr lang="en-GB" sz="2000" kern="1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What did Churchill do for the British people in the early 20</a:t>
            </a:r>
            <a:r>
              <a:rPr lang="en-GB" sz="2000" kern="100" baseline="300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th</a:t>
            </a:r>
            <a:r>
              <a:rPr lang="en-GB" sz="2000" kern="1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 century?</a:t>
            </a:r>
          </a:p>
          <a:p>
            <a:pPr marL="0" indent="0">
              <a:buNone/>
            </a:pPr>
            <a:endParaRPr lang="en-GB" sz="2400" dirty="0">
              <a:solidFill>
                <a:srgbClr val="002060"/>
              </a:solidFill>
              <a:latin typeface="Montserrat Alternates" panose="00000500000000000000" pitchFamily="2" charset="0"/>
            </a:endParaRPr>
          </a:p>
          <a:p>
            <a:pPr marL="0" indent="0">
              <a:buNone/>
            </a:pPr>
            <a:r>
              <a:rPr lang="en-GB" sz="2400" dirty="0">
                <a:solidFill>
                  <a:srgbClr val="002060"/>
                </a:solidFill>
                <a:latin typeface="Montserrat Alternates" panose="00000500000000000000" pitchFamily="2" charset="0"/>
              </a:rPr>
              <a:t>Be ready to feedback your thoughts.</a:t>
            </a:r>
            <a:endParaRPr lang="en-GB" sz="2000" dirty="0">
              <a:solidFill>
                <a:srgbClr val="002060"/>
              </a:solidFill>
              <a:latin typeface="Montserrat Alternates" panose="00000500000000000000" pitchFamily="2" charset="0"/>
            </a:endParaRPr>
          </a:p>
          <a:p>
            <a:pPr marL="0" indent="0">
              <a:buNone/>
            </a:pPr>
            <a:endParaRPr lang="en-GB" sz="2000" dirty="0">
              <a:solidFill>
                <a:srgbClr val="002060"/>
              </a:solidFill>
              <a:latin typeface="Montserrat Alternates" panose="00000500000000000000" pitchFamily="2" charset="0"/>
            </a:endParaRPr>
          </a:p>
          <a:p>
            <a:pPr marL="0" indent="0">
              <a:buNone/>
            </a:pPr>
            <a:r>
              <a:rPr lang="en-GB" sz="2400" dirty="0">
                <a:solidFill>
                  <a:srgbClr val="002060"/>
                </a:solidFill>
                <a:latin typeface="Montserrat Alternates" panose="00000500000000000000" pitchFamily="2" charset="0"/>
              </a:rPr>
              <a:t>…And today?</a:t>
            </a:r>
            <a:endParaRPr lang="en-GB" sz="2000" dirty="0">
              <a:solidFill>
                <a:srgbClr val="002060"/>
              </a:solidFill>
              <a:latin typeface="Montserrat Alternates" panose="00000500000000000000" pitchFamily="2" charset="0"/>
            </a:endParaRPr>
          </a:p>
          <a:p>
            <a:r>
              <a:rPr lang="en-GB" sz="2000" dirty="0">
                <a:solidFill>
                  <a:srgbClr val="002060"/>
                </a:solidFill>
                <a:latin typeface="Montserrat Alternates" panose="00000500000000000000" pitchFamily="2" charset="0"/>
              </a:rPr>
              <a:t>Can you connect the examples and themes we have looked at in this lesson to the present day? </a:t>
            </a:r>
          </a:p>
          <a:p>
            <a:pPr marL="0" indent="0">
              <a:buNone/>
            </a:pPr>
            <a:endParaRPr lang="en-GB" sz="2000" dirty="0">
              <a:solidFill>
                <a:srgbClr val="002060"/>
              </a:solidFill>
              <a:latin typeface="Montserrat Alternates" panose="00000500000000000000" pitchFamily="2" charset="0"/>
            </a:endParaRPr>
          </a:p>
          <a:p>
            <a:pPr marL="0" indent="0">
              <a:buNone/>
            </a:pPr>
            <a:endParaRPr lang="en-GB" sz="2400" dirty="0">
              <a:solidFill>
                <a:srgbClr val="002060"/>
              </a:solidFill>
              <a:latin typeface="Montserrat Alternates" panose="00000500000000000000" pitchFamily="2" charset="0"/>
            </a:endParaRPr>
          </a:p>
          <a:p>
            <a:pPr marL="0" indent="0">
              <a:buNone/>
            </a:pPr>
            <a:endParaRPr lang="en-GB" dirty="0">
              <a:solidFill>
                <a:srgbClr val="002060"/>
              </a:solidFill>
              <a:latin typeface="Montserrat Alternates" panose="00000500000000000000" pitchFamily="2" charset="0"/>
            </a:endParaRPr>
          </a:p>
        </p:txBody>
      </p:sp>
      <p:pic>
        <p:nvPicPr>
          <p:cNvPr id="4" name="Picture 3" descr="A red and blue text on a black background&#10;&#10;Description automatically generated">
            <a:extLst>
              <a:ext uri="{FF2B5EF4-FFF2-40B4-BE49-F238E27FC236}">
                <a16:creationId xmlns:a16="http://schemas.microsoft.com/office/drawing/2014/main" id="{25AA0E22-3B51-2ED3-08FE-86F7FEC33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272658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65D1-979E-F7E8-7270-F6BBC9D2352D}"/>
              </a:ext>
            </a:extLst>
          </p:cNvPr>
          <p:cNvSpPr>
            <a:spLocks noGrp="1"/>
          </p:cNvSpPr>
          <p:nvPr>
            <p:ph type="title"/>
          </p:nvPr>
        </p:nvSpPr>
        <p:spPr>
          <a:xfrm>
            <a:off x="838200" y="365125"/>
            <a:ext cx="8933116" cy="1325563"/>
          </a:xfrm>
        </p:spPr>
        <p:txBody>
          <a:bodyPr/>
          <a:lstStyle/>
          <a:p>
            <a:r>
              <a:rPr lang="en-GB" dirty="0">
                <a:solidFill>
                  <a:schemeClr val="bg1"/>
                </a:solidFill>
                <a:latin typeface="Montserrat Alternates" panose="00000500000000000000" pitchFamily="2" charset="0"/>
              </a:rPr>
              <a:t>Britain in the late 19</a:t>
            </a:r>
            <a:r>
              <a:rPr lang="en-GB" baseline="30000" dirty="0">
                <a:solidFill>
                  <a:schemeClr val="bg1"/>
                </a:solidFill>
                <a:latin typeface="Montserrat Alternates" panose="00000500000000000000" pitchFamily="2" charset="0"/>
              </a:rPr>
              <a:t>th</a:t>
            </a:r>
            <a:r>
              <a:rPr lang="en-GB" dirty="0">
                <a:solidFill>
                  <a:schemeClr val="bg1"/>
                </a:solidFill>
                <a:latin typeface="Montserrat Alternates" panose="00000500000000000000" pitchFamily="2" charset="0"/>
              </a:rPr>
              <a:t> Century</a:t>
            </a:r>
          </a:p>
        </p:txBody>
      </p:sp>
      <p:sp>
        <p:nvSpPr>
          <p:cNvPr id="3" name="Content Placeholder 2">
            <a:extLst>
              <a:ext uri="{FF2B5EF4-FFF2-40B4-BE49-F238E27FC236}">
                <a16:creationId xmlns:a16="http://schemas.microsoft.com/office/drawing/2014/main" id="{D0F48006-443C-5821-4B43-1C06A685082C}"/>
              </a:ext>
            </a:extLst>
          </p:cNvPr>
          <p:cNvSpPr>
            <a:spLocks noGrp="1"/>
          </p:cNvSpPr>
          <p:nvPr>
            <p:ph idx="1"/>
          </p:nvPr>
        </p:nvSpPr>
        <p:spPr>
          <a:xfrm>
            <a:off x="533400" y="2192293"/>
            <a:ext cx="11143658" cy="4351338"/>
          </a:xfrm>
        </p:spPr>
        <p:txBody>
          <a:bodyPr/>
          <a:lstStyle/>
          <a:p>
            <a:r>
              <a:rPr lang="en-GB" dirty="0">
                <a:solidFill>
                  <a:schemeClr val="bg1"/>
                </a:solidFill>
                <a:latin typeface="Montserrat Alternates" panose="00000500000000000000" pitchFamily="2" charset="0"/>
              </a:rPr>
              <a:t>Watch the following video about Britain in the late 19</a:t>
            </a:r>
            <a:r>
              <a:rPr lang="en-GB" baseline="30000" dirty="0">
                <a:solidFill>
                  <a:schemeClr val="bg1"/>
                </a:solidFill>
                <a:latin typeface="Montserrat Alternates" panose="00000500000000000000" pitchFamily="2" charset="0"/>
              </a:rPr>
              <a:t>th</a:t>
            </a:r>
            <a:r>
              <a:rPr lang="en-GB" dirty="0">
                <a:solidFill>
                  <a:schemeClr val="bg1"/>
                </a:solidFill>
                <a:latin typeface="Montserrat Alternates" panose="00000500000000000000" pitchFamily="2" charset="0"/>
              </a:rPr>
              <a:t> century.</a:t>
            </a:r>
          </a:p>
          <a:p>
            <a:r>
              <a:rPr lang="en-GB" dirty="0">
                <a:solidFill>
                  <a:schemeClr val="bg1"/>
                </a:solidFill>
                <a:latin typeface="Montserrat Alternates" panose="00000500000000000000" pitchFamily="2" charset="0"/>
              </a:rPr>
              <a:t>As you watch, add details to the prompts on your handout</a:t>
            </a:r>
          </a:p>
        </p:txBody>
      </p:sp>
      <p:sp>
        <p:nvSpPr>
          <p:cNvPr id="4" name="Title 1">
            <a:extLst>
              <a:ext uri="{FF2B5EF4-FFF2-40B4-BE49-F238E27FC236}">
                <a16:creationId xmlns:a16="http://schemas.microsoft.com/office/drawing/2014/main" id="{988D5EBE-DAEB-B8BA-1EB4-D7F33AA59C42}"/>
              </a:ext>
            </a:extLst>
          </p:cNvPr>
          <p:cNvSpPr txBox="1">
            <a:spLocks/>
          </p:cNvSpPr>
          <p:nvPr/>
        </p:nvSpPr>
        <p:spPr>
          <a:xfrm>
            <a:off x="828971" y="365125"/>
            <a:ext cx="8933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r>
              <a:rPr lang="en-GB">
                <a:solidFill>
                  <a:srgbClr val="002060"/>
                </a:solidFill>
              </a:rPr>
              <a:t>Britain in the late 19</a:t>
            </a:r>
            <a:r>
              <a:rPr lang="en-GB" baseline="30000">
                <a:solidFill>
                  <a:srgbClr val="002060"/>
                </a:solidFill>
              </a:rPr>
              <a:t>th</a:t>
            </a:r>
            <a:r>
              <a:rPr lang="en-GB">
                <a:solidFill>
                  <a:srgbClr val="002060"/>
                </a:solidFill>
              </a:rPr>
              <a:t> Century</a:t>
            </a:r>
            <a:endParaRPr lang="en-GB" dirty="0">
              <a:solidFill>
                <a:srgbClr val="002060"/>
              </a:solidFill>
            </a:endParaRPr>
          </a:p>
        </p:txBody>
      </p:sp>
      <p:sp>
        <p:nvSpPr>
          <p:cNvPr id="5" name="Content Placeholder 2">
            <a:extLst>
              <a:ext uri="{FF2B5EF4-FFF2-40B4-BE49-F238E27FC236}">
                <a16:creationId xmlns:a16="http://schemas.microsoft.com/office/drawing/2014/main" id="{FD0EF80D-D7F2-72D2-DE95-BAB6F1DA291A}"/>
              </a:ext>
            </a:extLst>
          </p:cNvPr>
          <p:cNvSpPr txBox="1">
            <a:spLocks/>
          </p:cNvSpPr>
          <p:nvPr/>
        </p:nvSpPr>
        <p:spPr>
          <a:xfrm>
            <a:off x="524171" y="2192293"/>
            <a:ext cx="111436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2060"/>
                </a:solidFill>
                <a:latin typeface="Montserrat Alternates" panose="00000500000000000000" pitchFamily="2" charset="0"/>
              </a:rPr>
              <a:t>Watch </a:t>
            </a:r>
            <a:r>
              <a:rPr lang="en-GB" dirty="0">
                <a:solidFill>
                  <a:srgbClr val="002060"/>
                </a:solidFill>
                <a:latin typeface="Montserrat Alternates" panose="00000500000000000000" pitchFamily="2" charset="0"/>
                <a:hlinkClick r:id="rId3"/>
              </a:rPr>
              <a:t>our film</a:t>
            </a:r>
            <a:r>
              <a:rPr lang="en-GB" dirty="0">
                <a:solidFill>
                  <a:srgbClr val="002060"/>
                </a:solidFill>
                <a:latin typeface="Montserrat Alternates" panose="00000500000000000000" pitchFamily="2" charset="0"/>
              </a:rPr>
              <a:t> about Britain in the late 19</a:t>
            </a:r>
            <a:r>
              <a:rPr lang="en-GB" baseline="30000" dirty="0">
                <a:solidFill>
                  <a:srgbClr val="002060"/>
                </a:solidFill>
                <a:latin typeface="Montserrat Alternates" panose="00000500000000000000" pitchFamily="2" charset="0"/>
              </a:rPr>
              <a:t>th</a:t>
            </a:r>
            <a:r>
              <a:rPr lang="en-GB" dirty="0">
                <a:solidFill>
                  <a:srgbClr val="002060"/>
                </a:solidFill>
                <a:latin typeface="Montserrat Alternates" panose="00000500000000000000" pitchFamily="2" charset="0"/>
              </a:rPr>
              <a:t> century.</a:t>
            </a:r>
          </a:p>
          <a:p>
            <a:r>
              <a:rPr lang="en-GB" dirty="0">
                <a:solidFill>
                  <a:srgbClr val="002060"/>
                </a:solidFill>
                <a:latin typeface="Montserrat Alternates" panose="00000500000000000000" pitchFamily="2" charset="0"/>
              </a:rPr>
              <a:t>As you watch, add details to the prompts on your handout</a:t>
            </a:r>
          </a:p>
        </p:txBody>
      </p:sp>
      <p:pic>
        <p:nvPicPr>
          <p:cNvPr id="6" name="Picture 5" descr="A red and blue text on a black background&#10;&#10;Description automatically generated">
            <a:extLst>
              <a:ext uri="{FF2B5EF4-FFF2-40B4-BE49-F238E27FC236}">
                <a16:creationId xmlns:a16="http://schemas.microsoft.com/office/drawing/2014/main" id="{D8F61054-C4FA-F95C-1E78-FC817D21B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19998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3277A-D940-D8A2-076D-099032007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2A3FA-3EDA-0798-0087-7B974C70E355}"/>
              </a:ext>
            </a:extLst>
          </p:cNvPr>
          <p:cNvSpPr>
            <a:spLocks noGrp="1"/>
          </p:cNvSpPr>
          <p:nvPr>
            <p:ph type="title"/>
          </p:nvPr>
        </p:nvSpPr>
        <p:spPr>
          <a:xfrm>
            <a:off x="838200" y="365125"/>
            <a:ext cx="8933116" cy="1325563"/>
          </a:xfrm>
        </p:spPr>
        <p:txBody>
          <a:bodyPr/>
          <a:lstStyle/>
          <a:p>
            <a:r>
              <a:rPr lang="en-GB" dirty="0">
                <a:solidFill>
                  <a:schemeClr val="bg1"/>
                </a:solidFill>
                <a:latin typeface="Montserrat Alternates" panose="00000500000000000000" pitchFamily="2" charset="0"/>
              </a:rPr>
              <a:t>Britain in the late 19</a:t>
            </a:r>
            <a:r>
              <a:rPr lang="en-GB" baseline="30000" dirty="0">
                <a:solidFill>
                  <a:schemeClr val="bg1"/>
                </a:solidFill>
                <a:latin typeface="Montserrat Alternates" panose="00000500000000000000" pitchFamily="2" charset="0"/>
              </a:rPr>
              <a:t>th</a:t>
            </a:r>
            <a:r>
              <a:rPr lang="en-GB" dirty="0">
                <a:solidFill>
                  <a:schemeClr val="bg1"/>
                </a:solidFill>
                <a:latin typeface="Montserrat Alternates" panose="00000500000000000000" pitchFamily="2" charset="0"/>
              </a:rPr>
              <a:t> Century</a:t>
            </a:r>
          </a:p>
        </p:txBody>
      </p:sp>
      <p:pic>
        <p:nvPicPr>
          <p:cNvPr id="7" name="Online Media 6" title="Learn About Britain - Churchill - Britain in 19th Century">
            <a:hlinkClick r:id="" action="ppaction://media"/>
            <a:extLst>
              <a:ext uri="{FF2B5EF4-FFF2-40B4-BE49-F238E27FC236}">
                <a16:creationId xmlns:a16="http://schemas.microsoft.com/office/drawing/2014/main" id="{64F201DE-3B69-834D-A015-27D935307E66}"/>
              </a:ext>
            </a:extLst>
          </p:cNvPr>
          <p:cNvPicPr>
            <a:picLocks noGrp="1" noRot="1" noChangeAspect="1"/>
          </p:cNvPicPr>
          <p:nvPr>
            <p:ph idx="1"/>
            <a:videoFile r:link="rId1"/>
          </p:nvPr>
        </p:nvPicPr>
        <p:blipFill>
          <a:blip r:embed="rId4"/>
          <a:stretch>
            <a:fillRect/>
          </a:stretch>
        </p:blipFill>
        <p:spPr>
          <a:xfrm>
            <a:off x="0" y="0"/>
            <a:ext cx="12192000" cy="6888944"/>
          </a:xfrm>
          <a:prstGeom prst="rect">
            <a:avLst/>
          </a:prstGeom>
        </p:spPr>
      </p:pic>
      <p:sp>
        <p:nvSpPr>
          <p:cNvPr id="4" name="Title 1">
            <a:extLst>
              <a:ext uri="{FF2B5EF4-FFF2-40B4-BE49-F238E27FC236}">
                <a16:creationId xmlns:a16="http://schemas.microsoft.com/office/drawing/2014/main" id="{C5D15466-2DB9-EF65-A14D-07E00721898A}"/>
              </a:ext>
            </a:extLst>
          </p:cNvPr>
          <p:cNvSpPr txBox="1">
            <a:spLocks/>
          </p:cNvSpPr>
          <p:nvPr/>
        </p:nvSpPr>
        <p:spPr>
          <a:xfrm>
            <a:off x="828971" y="365125"/>
            <a:ext cx="8933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endParaRPr lang="en-GB" dirty="0">
              <a:solidFill>
                <a:srgbClr val="002060"/>
              </a:solidFill>
            </a:endParaRPr>
          </a:p>
        </p:txBody>
      </p:sp>
      <p:sp>
        <p:nvSpPr>
          <p:cNvPr id="5" name="Content Placeholder 2">
            <a:extLst>
              <a:ext uri="{FF2B5EF4-FFF2-40B4-BE49-F238E27FC236}">
                <a16:creationId xmlns:a16="http://schemas.microsoft.com/office/drawing/2014/main" id="{4219CDBA-3797-2D40-C567-C2B60AD8000F}"/>
              </a:ext>
            </a:extLst>
          </p:cNvPr>
          <p:cNvSpPr txBox="1">
            <a:spLocks/>
          </p:cNvSpPr>
          <p:nvPr/>
        </p:nvSpPr>
        <p:spPr>
          <a:xfrm>
            <a:off x="524171" y="2192293"/>
            <a:ext cx="111436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002060"/>
              </a:solidFill>
              <a:latin typeface="Montserrat Alternates" panose="00000500000000000000" pitchFamily="2" charset="0"/>
            </a:endParaRPr>
          </a:p>
        </p:txBody>
      </p:sp>
      <p:pic>
        <p:nvPicPr>
          <p:cNvPr id="6" name="Picture 5" descr="A red and blue text on a black background&#10;&#10;Description automatically generated">
            <a:extLst>
              <a:ext uri="{FF2B5EF4-FFF2-40B4-BE49-F238E27FC236}">
                <a16:creationId xmlns:a16="http://schemas.microsoft.com/office/drawing/2014/main" id="{C9851D8A-74B5-38D5-AC45-4DE68841C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39123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EA54AD77-1CBE-C4F5-6AE2-82D01F370DE4}"/>
              </a:ext>
            </a:extLst>
          </p:cNvPr>
          <p:cNvGraphicFramePr>
            <a:graphicFrameLocks noGrp="1"/>
          </p:cNvGraphicFramePr>
          <p:nvPr>
            <p:ph idx="1"/>
          </p:nvPr>
        </p:nvGraphicFramePr>
        <p:xfrm>
          <a:off x="574815" y="816555"/>
          <a:ext cx="11105852" cy="5335083"/>
        </p:xfrm>
        <a:graphic>
          <a:graphicData uri="http://schemas.openxmlformats.org/drawingml/2006/table">
            <a:tbl>
              <a:tblPr firstRow="1" bandRow="1">
                <a:tableStyleId>{5940675A-B579-460E-94D1-54222C63F5DA}</a:tableStyleId>
              </a:tblPr>
              <a:tblGrid>
                <a:gridCol w="2776463">
                  <a:extLst>
                    <a:ext uri="{9D8B030D-6E8A-4147-A177-3AD203B41FA5}">
                      <a16:colId xmlns:a16="http://schemas.microsoft.com/office/drawing/2014/main" val="2144976823"/>
                    </a:ext>
                  </a:extLst>
                </a:gridCol>
                <a:gridCol w="2776463">
                  <a:extLst>
                    <a:ext uri="{9D8B030D-6E8A-4147-A177-3AD203B41FA5}">
                      <a16:colId xmlns:a16="http://schemas.microsoft.com/office/drawing/2014/main" val="1838692563"/>
                    </a:ext>
                  </a:extLst>
                </a:gridCol>
                <a:gridCol w="2776463">
                  <a:extLst>
                    <a:ext uri="{9D8B030D-6E8A-4147-A177-3AD203B41FA5}">
                      <a16:colId xmlns:a16="http://schemas.microsoft.com/office/drawing/2014/main" val="3838315143"/>
                    </a:ext>
                  </a:extLst>
                </a:gridCol>
                <a:gridCol w="2776463">
                  <a:extLst>
                    <a:ext uri="{9D8B030D-6E8A-4147-A177-3AD203B41FA5}">
                      <a16:colId xmlns:a16="http://schemas.microsoft.com/office/drawing/2014/main" val="358702880"/>
                    </a:ext>
                  </a:extLst>
                </a:gridCol>
              </a:tblGrid>
              <a:tr h="1778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Industrial Revolution</a:t>
                      </a:r>
                    </a:p>
                    <a:p>
                      <a:endParaRPr lang="en-GB" dirty="0">
                        <a:solidFill>
                          <a:srgbClr val="002060"/>
                        </a:solidFill>
                        <a:latin typeface="Montserrat Alternates" panose="00000500000000000000" pitchFamily="2" charset="0"/>
                      </a:endParaRP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Empire</a:t>
                      </a: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Sea Power</a:t>
                      </a: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Population</a:t>
                      </a:r>
                    </a:p>
                  </a:txBody>
                  <a:tcPr anchorCtr="1"/>
                </a:tc>
                <a:extLst>
                  <a:ext uri="{0D108BD9-81ED-4DB2-BD59-A6C34878D82A}">
                    <a16:rowId xmlns:a16="http://schemas.microsoft.com/office/drawing/2014/main" val="530050241"/>
                  </a:ext>
                </a:extLst>
              </a:tr>
              <a:tr h="1778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Urban/Rural</a:t>
                      </a: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Factories</a:t>
                      </a:r>
                    </a:p>
                    <a:p>
                      <a:endParaRPr lang="en-GB" dirty="0">
                        <a:solidFill>
                          <a:srgbClr val="002060"/>
                        </a:solidFill>
                        <a:latin typeface="Montserrat Alternates" panose="00000500000000000000" pitchFamily="2" charset="0"/>
                      </a:endParaRP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Housing</a:t>
                      </a: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Working conditions</a:t>
                      </a:r>
                    </a:p>
                    <a:p>
                      <a:endParaRPr lang="en-GB" dirty="0">
                        <a:solidFill>
                          <a:srgbClr val="002060"/>
                        </a:solidFill>
                        <a:latin typeface="Montserrat Alternates" panose="00000500000000000000" pitchFamily="2" charset="0"/>
                      </a:endParaRPr>
                    </a:p>
                  </a:txBody>
                  <a:tcPr anchorCtr="1"/>
                </a:tc>
                <a:extLst>
                  <a:ext uri="{0D108BD9-81ED-4DB2-BD59-A6C34878D82A}">
                    <a16:rowId xmlns:a16="http://schemas.microsoft.com/office/drawing/2014/main" val="447022546"/>
                  </a:ext>
                </a:extLst>
              </a:tr>
              <a:tr h="1778361">
                <a:tc>
                  <a:txBody>
                    <a:bodyPr/>
                    <a:lstStyle/>
                    <a:p>
                      <a:r>
                        <a:rPr lang="en-GB" dirty="0">
                          <a:solidFill>
                            <a:srgbClr val="002060"/>
                          </a:solidFill>
                          <a:latin typeface="Montserrat Alternates" panose="00000500000000000000" pitchFamily="2" charset="0"/>
                        </a:rPr>
                        <a:t>Life expectancy</a:t>
                      </a: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Wages</a:t>
                      </a:r>
                    </a:p>
                    <a:p>
                      <a:endParaRPr lang="en-GB" dirty="0">
                        <a:solidFill>
                          <a:srgbClr val="002060"/>
                        </a:solidFill>
                        <a:latin typeface="Montserrat Alternates" panose="00000500000000000000" pitchFamily="2" charset="0"/>
                      </a:endParaRP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ontserrat Alternates" panose="00000500000000000000" pitchFamily="2" charset="0"/>
                        </a:rPr>
                        <a:t>Voting</a:t>
                      </a:r>
                    </a:p>
                  </a:txBody>
                  <a:tcPr anchorCtr="1"/>
                </a:tc>
                <a:tc>
                  <a:txBody>
                    <a:bodyPr/>
                    <a:lstStyle/>
                    <a:p>
                      <a:r>
                        <a:rPr lang="en-GB" dirty="0">
                          <a:solidFill>
                            <a:srgbClr val="002060"/>
                          </a:solidFill>
                          <a:latin typeface="Montserrat Alternates" panose="00000500000000000000" pitchFamily="2" charset="0"/>
                        </a:rPr>
                        <a:t>Men and Women</a:t>
                      </a:r>
                    </a:p>
                  </a:txBody>
                  <a:tcPr anchorCtr="1"/>
                </a:tc>
                <a:extLst>
                  <a:ext uri="{0D108BD9-81ED-4DB2-BD59-A6C34878D82A}">
                    <a16:rowId xmlns:a16="http://schemas.microsoft.com/office/drawing/2014/main" val="3129550945"/>
                  </a:ext>
                </a:extLst>
              </a:tr>
            </a:tbl>
          </a:graphicData>
        </a:graphic>
      </p:graphicFrame>
      <p:sp>
        <p:nvSpPr>
          <p:cNvPr id="9" name="TextBox 8">
            <a:extLst>
              <a:ext uri="{FF2B5EF4-FFF2-40B4-BE49-F238E27FC236}">
                <a16:creationId xmlns:a16="http://schemas.microsoft.com/office/drawing/2014/main" id="{02114C9D-4F72-B087-5359-E337086C1F87}"/>
              </a:ext>
            </a:extLst>
          </p:cNvPr>
          <p:cNvSpPr txBox="1"/>
          <p:nvPr/>
        </p:nvSpPr>
        <p:spPr>
          <a:xfrm>
            <a:off x="3080184" y="182157"/>
            <a:ext cx="6095114" cy="461665"/>
          </a:xfrm>
          <a:prstGeom prst="rect">
            <a:avLst/>
          </a:prstGeom>
          <a:noFill/>
        </p:spPr>
        <p:txBody>
          <a:bodyPr wrap="square">
            <a:spAutoFit/>
          </a:bodyPr>
          <a:lstStyle/>
          <a:p>
            <a:pPr algn="ctr"/>
            <a:r>
              <a:rPr lang="en-GB" sz="2400" b="1" dirty="0">
                <a:solidFill>
                  <a:srgbClr val="002060"/>
                </a:solidFill>
                <a:latin typeface="Montserrat Alternates" panose="00000500000000000000" pitchFamily="2" charset="0"/>
              </a:rPr>
              <a:t>Britain in the late 19</a:t>
            </a:r>
            <a:r>
              <a:rPr lang="en-GB" sz="2400" b="1" baseline="30000" dirty="0">
                <a:solidFill>
                  <a:srgbClr val="002060"/>
                </a:solidFill>
                <a:latin typeface="Montserrat Alternates" panose="00000500000000000000" pitchFamily="2" charset="0"/>
              </a:rPr>
              <a:t>th</a:t>
            </a:r>
            <a:r>
              <a:rPr lang="en-GB" sz="2400" b="1" dirty="0">
                <a:solidFill>
                  <a:srgbClr val="002060"/>
                </a:solidFill>
                <a:latin typeface="Montserrat Alternates" panose="00000500000000000000" pitchFamily="2" charset="0"/>
              </a:rPr>
              <a:t> century</a:t>
            </a:r>
            <a:endParaRPr lang="en-GB" sz="2400" b="1" dirty="0"/>
          </a:p>
        </p:txBody>
      </p:sp>
    </p:spTree>
    <p:extLst>
      <p:ext uri="{BB962C8B-B14F-4D97-AF65-F5344CB8AC3E}">
        <p14:creationId xmlns:p14="http://schemas.microsoft.com/office/powerpoint/2010/main" val="21794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191-9434-803F-AF20-D7A7BA09A9FA}"/>
              </a:ext>
            </a:extLst>
          </p:cNvPr>
          <p:cNvSpPr>
            <a:spLocks noGrp="1"/>
          </p:cNvSpPr>
          <p:nvPr>
            <p:ph type="title"/>
          </p:nvPr>
        </p:nvSpPr>
        <p:spPr/>
        <p:txBody>
          <a:bodyPr/>
          <a:lstStyle/>
          <a:p>
            <a:r>
              <a:rPr lang="en-GB" sz="4400" kern="0" dirty="0">
                <a:solidFill>
                  <a:srgbClr val="002060"/>
                </a:solidFill>
                <a:latin typeface="Montserrat Alternates regular" panose="00000500000000000000" pitchFamily="2" charset="0"/>
                <a:cs typeface="Arial" panose="020B0604020202020204" pitchFamily="34" charset="0"/>
              </a:rPr>
              <a:t>What did Churchill do for British people in the early 20</a:t>
            </a:r>
            <a:r>
              <a:rPr lang="en-GB" sz="4400" kern="0" baseline="30000" dirty="0">
                <a:solidFill>
                  <a:srgbClr val="002060"/>
                </a:solidFill>
                <a:latin typeface="Montserrat Alternates regular" panose="00000500000000000000" pitchFamily="2" charset="0"/>
                <a:cs typeface="Arial" panose="020B0604020202020204" pitchFamily="34" charset="0"/>
              </a:rPr>
              <a:t>th</a:t>
            </a:r>
            <a:r>
              <a:rPr lang="en-GB" sz="4400" kern="0" dirty="0">
                <a:solidFill>
                  <a:srgbClr val="002060"/>
                </a:solidFill>
                <a:latin typeface="Montserrat Alternates regular" panose="00000500000000000000" pitchFamily="2" charset="0"/>
                <a:cs typeface="Arial" panose="020B0604020202020204" pitchFamily="34" charset="0"/>
              </a:rPr>
              <a:t> century?</a:t>
            </a:r>
            <a:endParaRPr lang="en-GB" dirty="0">
              <a:solidFill>
                <a:srgbClr val="002060"/>
              </a:solidFill>
            </a:endParaRPr>
          </a:p>
        </p:txBody>
      </p:sp>
      <p:sp>
        <p:nvSpPr>
          <p:cNvPr id="3" name="Content Placeholder 2">
            <a:extLst>
              <a:ext uri="{FF2B5EF4-FFF2-40B4-BE49-F238E27FC236}">
                <a16:creationId xmlns:a16="http://schemas.microsoft.com/office/drawing/2014/main" id="{68D3C7F1-FE72-EA7A-6AD1-083C1324D375}"/>
              </a:ext>
            </a:extLst>
          </p:cNvPr>
          <p:cNvSpPr>
            <a:spLocks noGrp="1"/>
          </p:cNvSpPr>
          <p:nvPr>
            <p:ph idx="1"/>
          </p:nvPr>
        </p:nvSpPr>
        <p:spPr/>
        <p:txBody>
          <a:bodyPr>
            <a:normAutofit fontScale="92500" lnSpcReduction="20000"/>
          </a:bodyPr>
          <a:lstStyle/>
          <a:p>
            <a:pPr marL="0" indent="0">
              <a:buNone/>
            </a:pPr>
            <a:r>
              <a:rPr lang="en-GB" dirty="0">
                <a:solidFill>
                  <a:srgbClr val="002060"/>
                </a:solidFill>
                <a:latin typeface="Montserrat Alternates" panose="00000500000000000000" pitchFamily="2" charset="0"/>
              </a:rPr>
              <a:t>As a political figure of growing significance, Churchill was involved in various policies and events which affected British people and how they lived.</a:t>
            </a:r>
          </a:p>
          <a:p>
            <a:r>
              <a:rPr lang="en-GB" dirty="0">
                <a:solidFill>
                  <a:srgbClr val="002060"/>
                </a:solidFill>
                <a:latin typeface="Montserrat Alternates" panose="00000500000000000000" pitchFamily="2" charset="0"/>
              </a:rPr>
              <a:t>In groups read through the info pack on one of the following three case studies:</a:t>
            </a:r>
          </a:p>
          <a:p>
            <a:pPr lvl="1"/>
            <a:r>
              <a:rPr lang="en-GB" dirty="0">
                <a:solidFill>
                  <a:srgbClr val="002060"/>
                </a:solidFill>
                <a:latin typeface="Montserrat Alternates" panose="00000500000000000000" pitchFamily="2" charset="0"/>
              </a:rPr>
              <a:t>Social reforms</a:t>
            </a:r>
          </a:p>
          <a:p>
            <a:pPr lvl="1"/>
            <a:r>
              <a:rPr lang="en-GB" dirty="0">
                <a:solidFill>
                  <a:srgbClr val="002060"/>
                </a:solidFill>
                <a:latin typeface="Montserrat Alternates" panose="00000500000000000000" pitchFamily="2" charset="0"/>
              </a:rPr>
              <a:t>Women's suffrage</a:t>
            </a:r>
          </a:p>
          <a:p>
            <a:pPr lvl="1"/>
            <a:r>
              <a:rPr lang="en-GB" dirty="0">
                <a:solidFill>
                  <a:srgbClr val="002060"/>
                </a:solidFill>
                <a:latin typeface="Montserrat Alternates" panose="00000500000000000000" pitchFamily="2" charset="0"/>
              </a:rPr>
              <a:t>Workers' rights</a:t>
            </a:r>
          </a:p>
          <a:p>
            <a:r>
              <a:rPr lang="en-GB" dirty="0">
                <a:solidFill>
                  <a:srgbClr val="002060"/>
                </a:solidFill>
                <a:latin typeface="Montserrat Alternates" panose="00000500000000000000" pitchFamily="2" charset="0"/>
              </a:rPr>
              <a:t>Complete the relevant section of your handout and consider the following questions:</a:t>
            </a:r>
          </a:p>
          <a:p>
            <a:pPr lvl="1"/>
            <a:r>
              <a:rPr lang="en-GB" dirty="0">
                <a:solidFill>
                  <a:srgbClr val="002060"/>
                </a:solidFill>
                <a:latin typeface="Montserrat Alternates" panose="00000500000000000000" pitchFamily="2" charset="0"/>
              </a:rPr>
              <a:t>What does the case study tell us about attitudes and values at the time?</a:t>
            </a:r>
          </a:p>
          <a:p>
            <a:pPr lvl="2"/>
            <a:r>
              <a:rPr lang="en-GB" dirty="0">
                <a:solidFill>
                  <a:srgbClr val="002060"/>
                </a:solidFill>
                <a:latin typeface="Montserrat Alternates" panose="00000500000000000000" pitchFamily="2" charset="0"/>
              </a:rPr>
              <a:t>What were the priorities for the people and the government?</a:t>
            </a:r>
          </a:p>
          <a:p>
            <a:pPr lvl="2"/>
            <a:r>
              <a:rPr lang="en-GB" dirty="0">
                <a:solidFill>
                  <a:srgbClr val="002060"/>
                </a:solidFill>
                <a:latin typeface="Montserrat Alternates" panose="00000500000000000000" pitchFamily="2" charset="0"/>
              </a:rPr>
              <a:t>Were they always the same?</a:t>
            </a:r>
          </a:p>
          <a:p>
            <a:pPr lvl="1"/>
            <a:r>
              <a:rPr lang="en-GB" kern="100" dirty="0">
                <a:solidFill>
                  <a:srgbClr val="002060"/>
                </a:solidFill>
                <a:effectLst/>
                <a:latin typeface="Montserrat Alternates" panose="00000500000000000000" pitchFamily="2" charset="0"/>
                <a:ea typeface="Calibri" panose="020F0502020204030204" pitchFamily="34" charset="0"/>
                <a:cs typeface="Arial" panose="020B0604020202020204" pitchFamily="34" charset="0"/>
              </a:rPr>
              <a:t>What can we learn from Churchill and the governments responses?</a:t>
            </a:r>
            <a:endParaRPr lang="en-GB" dirty="0">
              <a:solidFill>
                <a:srgbClr val="002060"/>
              </a:solidFill>
              <a:latin typeface="Montserrat Alternates" panose="00000500000000000000" pitchFamily="2" charset="0"/>
            </a:endParaRPr>
          </a:p>
        </p:txBody>
      </p:sp>
      <p:pic>
        <p:nvPicPr>
          <p:cNvPr id="4" name="Picture 3" descr="A red and blue text on a black background&#10;&#10;Description automatically generated">
            <a:extLst>
              <a:ext uri="{FF2B5EF4-FFF2-40B4-BE49-F238E27FC236}">
                <a16:creationId xmlns:a16="http://schemas.microsoft.com/office/drawing/2014/main" id="{1654EF04-FF6F-5DFB-4F73-C362C00C8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39957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1DF057-61D3-4664-EFD9-3294C850BE18}"/>
              </a:ext>
            </a:extLst>
          </p:cNvPr>
          <p:cNvSpPr txBox="1"/>
          <p:nvPr/>
        </p:nvSpPr>
        <p:spPr>
          <a:xfrm>
            <a:off x="549349" y="768166"/>
            <a:ext cx="3492572" cy="2292935"/>
          </a:xfrm>
          <a:prstGeom prst="rect">
            <a:avLst/>
          </a:prstGeom>
          <a:noFill/>
          <a:ln>
            <a:solidFill>
              <a:srgbClr val="002060"/>
            </a:solidFill>
          </a:ln>
        </p:spPr>
        <p:txBody>
          <a:bodyPr wrap="square" rtlCol="0">
            <a:spAutoFit/>
          </a:bodyPr>
          <a:lstStyle/>
          <a:p>
            <a:r>
              <a:rPr lang="en-GB" sz="1100" dirty="0">
                <a:solidFill>
                  <a:schemeClr val="accent1">
                    <a:lumMod val="75000"/>
                  </a:schemeClr>
                </a:solidFill>
                <a:latin typeface="Montserrat Alternates" panose="00000500000000000000" pitchFamily="2" charset="0"/>
              </a:rPr>
              <a:t>In 1905 The Liberal Party took over the Government with an agenda of social reform to improve the living standards of ordinary people. Between 1906 and 1914 the aimed to tackle poverty in British society. Winston Churchill had joined the Liberal Party from the Conservatives in 1904 and was given the cabinet position of President of the Board of Trade in 1908 before becoming Home Secretary in 1910. Alongside Chancellor, David Lloyd George, Churchill contributed to various Acts which were designed to improve the lives of ordinary people.</a:t>
            </a:r>
          </a:p>
        </p:txBody>
      </p:sp>
      <p:sp>
        <p:nvSpPr>
          <p:cNvPr id="11" name="TextBox 10">
            <a:extLst>
              <a:ext uri="{FF2B5EF4-FFF2-40B4-BE49-F238E27FC236}">
                <a16:creationId xmlns:a16="http://schemas.microsoft.com/office/drawing/2014/main" id="{F77F2F4F-A9C1-49EB-CD8D-59D921342496}"/>
              </a:ext>
            </a:extLst>
          </p:cNvPr>
          <p:cNvSpPr txBox="1"/>
          <p:nvPr/>
        </p:nvSpPr>
        <p:spPr>
          <a:xfrm>
            <a:off x="4041921" y="4175433"/>
            <a:ext cx="5013693" cy="2139047"/>
          </a:xfrm>
          <a:prstGeom prst="rect">
            <a:avLst/>
          </a:prstGeom>
          <a:noFill/>
          <a:ln>
            <a:solidFill>
              <a:srgbClr val="002060"/>
            </a:solidFill>
          </a:ln>
        </p:spPr>
        <p:txBody>
          <a:bodyPr wrap="square" rtlCol="0">
            <a:spAutoFit/>
          </a:bodyPr>
          <a:lstStyle/>
          <a:p>
            <a:r>
              <a:rPr lang="en-GB" sz="1200" b="1" dirty="0">
                <a:solidFill>
                  <a:schemeClr val="accent1">
                    <a:lumMod val="75000"/>
                  </a:schemeClr>
                </a:solidFill>
                <a:latin typeface="Montserrat Alternates" panose="00000500000000000000" pitchFamily="2" charset="0"/>
              </a:rPr>
              <a:t>National Insurance Act, 1911</a:t>
            </a:r>
          </a:p>
          <a:p>
            <a:r>
              <a:rPr lang="en-GB" sz="1100" dirty="0">
                <a:solidFill>
                  <a:schemeClr val="accent1">
                    <a:lumMod val="75000"/>
                  </a:schemeClr>
                </a:solidFill>
                <a:latin typeface="Montserrat Alternates" panose="00000500000000000000" pitchFamily="2" charset="0"/>
              </a:rPr>
              <a:t>At the start of the 20</a:t>
            </a:r>
            <a:r>
              <a:rPr lang="en-GB" sz="1100" baseline="30000" dirty="0">
                <a:solidFill>
                  <a:schemeClr val="accent1">
                    <a:lumMod val="75000"/>
                  </a:schemeClr>
                </a:solidFill>
                <a:latin typeface="Montserrat Alternates" panose="00000500000000000000" pitchFamily="2" charset="0"/>
              </a:rPr>
              <a:t>th</a:t>
            </a:r>
            <a:r>
              <a:rPr lang="en-GB" sz="1100" dirty="0">
                <a:solidFill>
                  <a:schemeClr val="accent1">
                    <a:lumMod val="75000"/>
                  </a:schemeClr>
                </a:solidFill>
                <a:latin typeface="Montserrat Alternates" panose="00000500000000000000" pitchFamily="2" charset="0"/>
              </a:rPr>
              <a:t> century unemployment of sickness could quickly lead to destitution, so the government introduced the National Insurance Act. This provided people with money to survive if they were unemployed or too sick to work. Workers, employers and the government all contributed to this fund meaning people could survive even if they were unable to work.</a:t>
            </a:r>
          </a:p>
          <a:p>
            <a:r>
              <a:rPr lang="en-GB" sz="1100" dirty="0">
                <a:solidFill>
                  <a:schemeClr val="accent1">
                    <a:lumMod val="75000"/>
                  </a:schemeClr>
                </a:solidFill>
                <a:latin typeface="Montserrat Alternates" panose="00000500000000000000" pitchFamily="2" charset="0"/>
              </a:rPr>
              <a:t>National Insurance was only available in certain industries like construction and shipbuilding, so many people, particularly women, could not benefit from it. Workers also complained that their wages were so low contributing to the scheme was impossible.</a:t>
            </a:r>
          </a:p>
        </p:txBody>
      </p:sp>
      <p:sp>
        <p:nvSpPr>
          <p:cNvPr id="12" name="TextBox 11">
            <a:extLst>
              <a:ext uri="{FF2B5EF4-FFF2-40B4-BE49-F238E27FC236}">
                <a16:creationId xmlns:a16="http://schemas.microsoft.com/office/drawing/2014/main" id="{F834E4F0-4389-27BB-DEE1-9EE1863EEF28}"/>
              </a:ext>
            </a:extLst>
          </p:cNvPr>
          <p:cNvSpPr txBox="1"/>
          <p:nvPr/>
        </p:nvSpPr>
        <p:spPr>
          <a:xfrm>
            <a:off x="4160695" y="535773"/>
            <a:ext cx="4901362" cy="1631216"/>
          </a:xfrm>
          <a:prstGeom prst="rect">
            <a:avLst/>
          </a:prstGeom>
          <a:noFill/>
          <a:ln>
            <a:solidFill>
              <a:srgbClr val="002060"/>
            </a:solidFill>
          </a:ln>
        </p:spPr>
        <p:txBody>
          <a:bodyPr wrap="square" rtlCol="0">
            <a:spAutoFit/>
          </a:bodyPr>
          <a:lstStyle/>
          <a:p>
            <a:r>
              <a:rPr lang="en-GB" sz="1200" b="1" dirty="0">
                <a:solidFill>
                  <a:schemeClr val="accent1">
                    <a:lumMod val="75000"/>
                  </a:schemeClr>
                </a:solidFill>
                <a:latin typeface="Montserrat Alternates" panose="00000500000000000000" pitchFamily="2" charset="0"/>
              </a:rPr>
              <a:t>Trade Board Act, 1909</a:t>
            </a:r>
          </a:p>
          <a:p>
            <a:r>
              <a:rPr lang="en-GB" sz="1100" dirty="0">
                <a:solidFill>
                  <a:schemeClr val="accent1">
                    <a:lumMod val="75000"/>
                  </a:schemeClr>
                </a:solidFill>
                <a:latin typeface="Montserrat Alternates" panose="00000500000000000000" pitchFamily="2" charset="0"/>
              </a:rPr>
              <a:t>Workers in trades such as tailoring, lace making and chain making earned very low wages. The Trade Boards Act created a means of negotiating higher minimum wages for these industries. As a result, 200,000 workers benefited, giving them more money for essentials like food and rent.</a:t>
            </a:r>
          </a:p>
          <a:p>
            <a:r>
              <a:rPr lang="en-GB" sz="1100" dirty="0">
                <a:solidFill>
                  <a:schemeClr val="accent1">
                    <a:lumMod val="75000"/>
                  </a:schemeClr>
                </a:solidFill>
                <a:latin typeface="Montserrat Alternates" panose="00000500000000000000" pitchFamily="2" charset="0"/>
              </a:rPr>
              <a:t>Most workers were not covered by this Act though, so the impact was limited. Negotiations often took months with the outcomes regularly being only small increases in wages.</a:t>
            </a:r>
          </a:p>
        </p:txBody>
      </p:sp>
      <p:sp>
        <p:nvSpPr>
          <p:cNvPr id="13" name="TextBox 12">
            <a:extLst>
              <a:ext uri="{FF2B5EF4-FFF2-40B4-BE49-F238E27FC236}">
                <a16:creationId xmlns:a16="http://schemas.microsoft.com/office/drawing/2014/main" id="{EDEDD1E6-B431-E669-6DD5-BEC3276ADDF5}"/>
              </a:ext>
            </a:extLst>
          </p:cNvPr>
          <p:cNvSpPr txBox="1"/>
          <p:nvPr/>
        </p:nvSpPr>
        <p:spPr>
          <a:xfrm>
            <a:off x="570615" y="3649349"/>
            <a:ext cx="3368749" cy="2646878"/>
          </a:xfrm>
          <a:prstGeom prst="rect">
            <a:avLst/>
          </a:prstGeom>
          <a:noFill/>
          <a:ln>
            <a:solidFill>
              <a:srgbClr val="002060"/>
            </a:solidFill>
          </a:ln>
        </p:spPr>
        <p:txBody>
          <a:bodyPr wrap="square" rtlCol="0">
            <a:spAutoFit/>
          </a:bodyPr>
          <a:lstStyle/>
          <a:p>
            <a:r>
              <a:rPr lang="en-GB" sz="1200" b="1" dirty="0">
                <a:solidFill>
                  <a:schemeClr val="accent1">
                    <a:lumMod val="75000"/>
                  </a:schemeClr>
                </a:solidFill>
                <a:latin typeface="Montserrat Alternates" panose="00000500000000000000" pitchFamily="2" charset="0"/>
              </a:rPr>
              <a:t>Labour Exchanges Act, 1909</a:t>
            </a:r>
          </a:p>
          <a:p>
            <a:r>
              <a:rPr lang="en-GB" sz="1100" dirty="0">
                <a:solidFill>
                  <a:schemeClr val="accent1">
                    <a:lumMod val="75000"/>
                  </a:schemeClr>
                </a:solidFill>
                <a:latin typeface="Montserrat Alternates" panose="00000500000000000000" pitchFamily="2" charset="0"/>
              </a:rPr>
              <a:t>Labour exchanges were the first Job Centres in the UK. They gave unemployed people a place to go to find new jobs, making searching for work much easier. This help both the unemployed and businesses fill positions quicker.</a:t>
            </a:r>
          </a:p>
          <a:p>
            <a:r>
              <a:rPr lang="en-GB" sz="1100" dirty="0">
                <a:solidFill>
                  <a:schemeClr val="accent1">
                    <a:lumMod val="75000"/>
                  </a:schemeClr>
                </a:solidFill>
                <a:latin typeface="Montserrat Alternates" panose="00000500000000000000" pitchFamily="2" charset="0"/>
              </a:rPr>
              <a:t>62 Labour Exchanges were opened in 1910 and by 1914 there were 430, providing an average of 3000 jobs per day.</a:t>
            </a:r>
          </a:p>
          <a:p>
            <a:r>
              <a:rPr lang="en-GB" sz="1100" dirty="0">
                <a:solidFill>
                  <a:schemeClr val="accent1">
                    <a:lumMod val="75000"/>
                  </a:schemeClr>
                </a:solidFill>
                <a:latin typeface="Montserrat Alternates" panose="00000500000000000000" pitchFamily="2" charset="0"/>
              </a:rPr>
              <a:t>However, Trade Unions and many employers did not like the idea, and often did not advertise their jobs through Labour Exchanges. Only around 25% of people found work through Labour Exchanges.</a:t>
            </a:r>
          </a:p>
        </p:txBody>
      </p:sp>
      <p:sp>
        <p:nvSpPr>
          <p:cNvPr id="15" name="TextBox 14">
            <a:extLst>
              <a:ext uri="{FF2B5EF4-FFF2-40B4-BE49-F238E27FC236}">
                <a16:creationId xmlns:a16="http://schemas.microsoft.com/office/drawing/2014/main" id="{7EA6ABBF-CD34-45B0-FF04-CE829DA5C2C5}"/>
              </a:ext>
            </a:extLst>
          </p:cNvPr>
          <p:cNvSpPr txBox="1"/>
          <p:nvPr/>
        </p:nvSpPr>
        <p:spPr>
          <a:xfrm>
            <a:off x="9196835" y="528552"/>
            <a:ext cx="2523689" cy="4508927"/>
          </a:xfrm>
          <a:prstGeom prst="rect">
            <a:avLst/>
          </a:prstGeom>
          <a:noFill/>
          <a:ln>
            <a:solidFill>
              <a:srgbClr val="002060"/>
            </a:solidFill>
          </a:ln>
        </p:spPr>
        <p:txBody>
          <a:bodyPr wrap="square" rtlCol="0">
            <a:spAutoFit/>
          </a:bodyPr>
          <a:lstStyle/>
          <a:p>
            <a:r>
              <a:rPr lang="en-GB" sz="1200" b="1" dirty="0">
                <a:solidFill>
                  <a:schemeClr val="accent1">
                    <a:lumMod val="75000"/>
                  </a:schemeClr>
                </a:solidFill>
                <a:latin typeface="Montserrat Alternates" panose="00000500000000000000" pitchFamily="2" charset="0"/>
              </a:rPr>
              <a:t>Old Age Pensions Act, 1908</a:t>
            </a:r>
          </a:p>
          <a:p>
            <a:r>
              <a:rPr lang="en-GB" sz="1100" dirty="0">
                <a:solidFill>
                  <a:schemeClr val="accent1">
                    <a:lumMod val="75000"/>
                  </a:schemeClr>
                </a:solidFill>
                <a:latin typeface="Montserrat Alternates" panose="00000500000000000000" pitchFamily="2" charset="0"/>
              </a:rPr>
              <a:t>For many people, the wages they earned were not enough to save for retirement, therefore some would ‘work till they dropped’, live off charity, or face living in extreme poverty in old age.</a:t>
            </a:r>
          </a:p>
          <a:p>
            <a:r>
              <a:rPr lang="en-GB" sz="1100" dirty="0">
                <a:solidFill>
                  <a:schemeClr val="accent1">
                    <a:lumMod val="75000"/>
                  </a:schemeClr>
                </a:solidFill>
                <a:latin typeface="Montserrat Alternates" panose="00000500000000000000" pitchFamily="2" charset="0"/>
              </a:rPr>
              <a:t>The Old Age Pensions Act gave people aged 70 and over a weekly income. By 1914 nearly a million people were provided with a pension (money to support them), meaning they didn’t have to work into old age until they died.</a:t>
            </a:r>
          </a:p>
          <a:p>
            <a:r>
              <a:rPr lang="en-GB" sz="1100" dirty="0">
                <a:solidFill>
                  <a:schemeClr val="accent1">
                    <a:lumMod val="75000"/>
                  </a:schemeClr>
                </a:solidFill>
                <a:latin typeface="Montserrat Alternates" panose="00000500000000000000" pitchFamily="2" charset="0"/>
              </a:rPr>
              <a:t>However, the average life expectancy of 49 for men and 50 for women meant many people never benefitted, and others had to work through their 60’s even if they were less able. Furthermore, whilst the pension gave 25p a week, studies showed 35p was needed to lift a person out of poverty. </a:t>
            </a:r>
          </a:p>
        </p:txBody>
      </p:sp>
      <p:sp>
        <p:nvSpPr>
          <p:cNvPr id="16" name="TextBox 15">
            <a:extLst>
              <a:ext uri="{FF2B5EF4-FFF2-40B4-BE49-F238E27FC236}">
                <a16:creationId xmlns:a16="http://schemas.microsoft.com/office/drawing/2014/main" id="{F8FF217E-52D0-5540-2503-3DD14185E59B}"/>
              </a:ext>
            </a:extLst>
          </p:cNvPr>
          <p:cNvSpPr txBox="1"/>
          <p:nvPr/>
        </p:nvSpPr>
        <p:spPr>
          <a:xfrm>
            <a:off x="9118965" y="5019356"/>
            <a:ext cx="2736337" cy="1217513"/>
          </a:xfrm>
          <a:prstGeom prst="rect">
            <a:avLst/>
          </a:prstGeom>
          <a:noFill/>
        </p:spPr>
        <p:txBody>
          <a:bodyPr wrap="square">
            <a:spAutoFit/>
          </a:bodyPr>
          <a:lstStyle/>
          <a:p>
            <a:pPr fontAlgn="base">
              <a:lnSpc>
                <a:spcPct val="107000"/>
              </a:lnSpc>
              <a:spcAft>
                <a:spcPts val="800"/>
              </a:spcAft>
            </a:pPr>
            <a:r>
              <a:rPr lang="en-GB" sz="1150" b="1" i="1" kern="0" dirty="0">
                <a:solidFill>
                  <a:schemeClr val="accent1">
                    <a:lumMod val="75000"/>
                  </a:schemeClr>
                </a:solidFill>
                <a:effectLst/>
                <a:latin typeface="Montserrat Alternates" panose="00000500000000000000" pitchFamily="2" charset="0"/>
                <a:ea typeface="Times New Roman" panose="02020603050405020304" pitchFamily="18" charset="0"/>
                <a:cs typeface="Arial" panose="020B0604020202020204" pitchFamily="34" charset="0"/>
              </a:rPr>
              <a:t>‘It is a serious national evil that any class of His Majesty’s subjects should receive less than a living wage in return for their utmost exertions.’  Winston Churchill, 1909</a:t>
            </a:r>
            <a:endParaRPr lang="en-GB" sz="1150" b="1" i="1" kern="100" dirty="0">
              <a:solidFill>
                <a:schemeClr val="accent1">
                  <a:lumMod val="75000"/>
                </a:schemeClr>
              </a:solidFill>
              <a:effectLst/>
              <a:latin typeface="Montserrat Alternates" panose="00000500000000000000" pitchFamily="2"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7D1A82B-67D5-E522-9A6B-D8BCD9418273}"/>
              </a:ext>
            </a:extLst>
          </p:cNvPr>
          <p:cNvSpPr txBox="1"/>
          <p:nvPr/>
        </p:nvSpPr>
        <p:spPr>
          <a:xfrm>
            <a:off x="638064" y="3099214"/>
            <a:ext cx="3233850" cy="461665"/>
          </a:xfrm>
          <a:prstGeom prst="rect">
            <a:avLst/>
          </a:prstGeom>
          <a:noFill/>
        </p:spPr>
        <p:txBody>
          <a:bodyPr wrap="square">
            <a:spAutoFit/>
          </a:bodyPr>
          <a:lstStyle/>
          <a:p>
            <a:r>
              <a:rPr lang="en-GB" sz="1200" b="1" i="1" dirty="0">
                <a:solidFill>
                  <a:schemeClr val="accent1">
                    <a:lumMod val="75000"/>
                  </a:schemeClr>
                </a:solidFill>
                <a:latin typeface="Montserrat Alternates" panose="00000500000000000000" pitchFamily="2" charset="0"/>
              </a:rPr>
              <a:t>‘It’s not much unless you haven’t got it.’ Winston Churchill</a:t>
            </a:r>
          </a:p>
        </p:txBody>
      </p:sp>
      <p:pic>
        <p:nvPicPr>
          <p:cNvPr id="18" name="Picture 17" descr="A group of people standing outside a store&#10;&#10;Description automatically generated">
            <a:extLst>
              <a:ext uri="{FF2B5EF4-FFF2-40B4-BE49-F238E27FC236}">
                <a16:creationId xmlns:a16="http://schemas.microsoft.com/office/drawing/2014/main" id="{C7141CF6-FD1A-6518-900E-E25BAF7E5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804" y="2346555"/>
            <a:ext cx="2240846" cy="158341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9" name="Google Shape;238;p44">
            <a:extLst>
              <a:ext uri="{FF2B5EF4-FFF2-40B4-BE49-F238E27FC236}">
                <a16:creationId xmlns:a16="http://schemas.microsoft.com/office/drawing/2014/main" id="{66F56553-667A-2AB5-CA16-4617B889A8B2}"/>
              </a:ext>
            </a:extLst>
          </p:cNvPr>
          <p:cNvPicPr preferRelativeResize="0"/>
          <p:nvPr/>
        </p:nvPicPr>
        <p:blipFill>
          <a:blip r:embed="rId3">
            <a:alphaModFix/>
          </a:blip>
          <a:stretch>
            <a:fillRect/>
          </a:stretch>
        </p:blipFill>
        <p:spPr>
          <a:xfrm>
            <a:off x="7179193" y="2336357"/>
            <a:ext cx="1354426" cy="167255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C6E1999-C2F7-48F1-6527-F7648AD597A9}"/>
              </a:ext>
            </a:extLst>
          </p:cNvPr>
          <p:cNvSpPr txBox="1"/>
          <p:nvPr/>
        </p:nvSpPr>
        <p:spPr>
          <a:xfrm>
            <a:off x="1042528" y="351107"/>
            <a:ext cx="6095114" cy="369332"/>
          </a:xfrm>
          <a:prstGeom prst="rect">
            <a:avLst/>
          </a:prstGeom>
          <a:noFill/>
        </p:spPr>
        <p:txBody>
          <a:bodyPr wrap="square">
            <a:spAutoFit/>
          </a:bodyPr>
          <a:lstStyle/>
          <a:p>
            <a:r>
              <a:rPr lang="en-GB" sz="1800" b="1" dirty="0">
                <a:solidFill>
                  <a:schemeClr val="accent1">
                    <a:lumMod val="75000"/>
                  </a:schemeClr>
                </a:solidFill>
                <a:latin typeface="Montserrat Alternates" panose="00000500000000000000" pitchFamily="2" charset="0"/>
              </a:rPr>
              <a:t>Social Reforms</a:t>
            </a:r>
            <a:endParaRPr lang="en-GB" b="1" dirty="0"/>
          </a:p>
        </p:txBody>
      </p:sp>
    </p:spTree>
    <p:extLst>
      <p:ext uri="{BB962C8B-B14F-4D97-AF65-F5344CB8AC3E}">
        <p14:creationId xmlns:p14="http://schemas.microsoft.com/office/powerpoint/2010/main" val="6165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1DF057-61D3-4664-EFD9-3294C850BE18}"/>
              </a:ext>
            </a:extLst>
          </p:cNvPr>
          <p:cNvSpPr txBox="1"/>
          <p:nvPr/>
        </p:nvSpPr>
        <p:spPr>
          <a:xfrm>
            <a:off x="503260" y="769895"/>
            <a:ext cx="4914973" cy="3139321"/>
          </a:xfrm>
          <a:prstGeom prst="rect">
            <a:avLst/>
          </a:prstGeom>
          <a:noFill/>
          <a:ln>
            <a:solidFill>
              <a:srgbClr val="002060"/>
            </a:solidFill>
          </a:ln>
        </p:spPr>
        <p:txBody>
          <a:bodyPr wrap="square" rtlCol="0">
            <a:spAutoFit/>
          </a:bodyPr>
          <a:lstStyle/>
          <a:p>
            <a:r>
              <a:rPr lang="en-GB" sz="1100" dirty="0">
                <a:solidFill>
                  <a:schemeClr val="accent1">
                    <a:lumMod val="75000"/>
                  </a:schemeClr>
                </a:solidFill>
                <a:latin typeface="Montserrat Alternates" panose="00000500000000000000" pitchFamily="2" charset="0"/>
              </a:rPr>
              <a:t>At the end of the 19</a:t>
            </a:r>
            <a:r>
              <a:rPr lang="en-GB" sz="1100" baseline="30000" dirty="0">
                <a:solidFill>
                  <a:schemeClr val="accent1">
                    <a:lumMod val="75000"/>
                  </a:schemeClr>
                </a:solidFill>
                <a:latin typeface="Montserrat Alternates" panose="00000500000000000000" pitchFamily="2" charset="0"/>
              </a:rPr>
              <a:t>th</a:t>
            </a:r>
            <a:r>
              <a:rPr lang="en-GB" sz="1100" dirty="0">
                <a:solidFill>
                  <a:schemeClr val="accent1">
                    <a:lumMod val="75000"/>
                  </a:schemeClr>
                </a:solidFill>
                <a:latin typeface="Montserrat Alternates" panose="00000500000000000000" pitchFamily="2" charset="0"/>
              </a:rPr>
              <a:t> century not all adults had the right to vote. Most men had gained the right to vote by 1900 but no women could vote. In 1897 the National Union of Women’s Suffrage Societies was formed by Millicent Fawcett to bring campaigning groups together and build a movement. They were known as the Suffragists, and they campaigned through petitions, meetings, marches and pamphlets. However, many male MPs did not think women should be allowed to vote and by 1900 15 attempts to change the law in parliament had failed.</a:t>
            </a:r>
          </a:p>
          <a:p>
            <a:r>
              <a:rPr lang="en-GB" sz="1100" dirty="0">
                <a:solidFill>
                  <a:schemeClr val="accent1">
                    <a:lumMod val="75000"/>
                  </a:schemeClr>
                </a:solidFill>
                <a:latin typeface="Montserrat Alternates" panose="00000500000000000000" pitchFamily="2" charset="0"/>
              </a:rPr>
              <a:t>In 1903 the Women’s Social and Political Union was formed by Emmeline Pankhurst. Known as the Suffragettes, they employed militant tactics to raise awareness of their cause  including marches, damaging property, chaining themselves to fences and, famously, Emily Davison was killed attempting to pin a badge onto the Kings horse at the Epsom Derby, a major horse racing event, in 1913.</a:t>
            </a:r>
          </a:p>
          <a:p>
            <a:r>
              <a:rPr lang="en-GB" sz="1100" dirty="0">
                <a:solidFill>
                  <a:schemeClr val="accent1">
                    <a:lumMod val="75000"/>
                  </a:schemeClr>
                </a:solidFill>
                <a:latin typeface="Montserrat Alternates" panose="00000500000000000000" pitchFamily="2" charset="0"/>
              </a:rPr>
              <a:t>Some women would finally be granted the vote in 1918, and all adult women gained the vote equally with men in 1928.  </a:t>
            </a:r>
          </a:p>
        </p:txBody>
      </p:sp>
      <p:sp>
        <p:nvSpPr>
          <p:cNvPr id="12" name="TextBox 11">
            <a:extLst>
              <a:ext uri="{FF2B5EF4-FFF2-40B4-BE49-F238E27FC236}">
                <a16:creationId xmlns:a16="http://schemas.microsoft.com/office/drawing/2014/main" id="{F834E4F0-4389-27BB-DEE1-9EE1863EEF28}"/>
              </a:ext>
            </a:extLst>
          </p:cNvPr>
          <p:cNvSpPr txBox="1"/>
          <p:nvPr/>
        </p:nvSpPr>
        <p:spPr>
          <a:xfrm>
            <a:off x="4061526" y="4059093"/>
            <a:ext cx="5052515" cy="2255554"/>
          </a:xfrm>
          <a:prstGeom prst="rect">
            <a:avLst/>
          </a:prstGeom>
          <a:noFill/>
          <a:ln>
            <a:solidFill>
              <a:srgbClr val="002060"/>
            </a:solidFill>
          </a:ln>
        </p:spPr>
        <p:txBody>
          <a:bodyPr wrap="square" rtlCol="0">
            <a:spAutoFit/>
          </a:bodyPr>
          <a:lstStyle/>
          <a:p>
            <a:pPr>
              <a:lnSpc>
                <a:spcPct val="107000"/>
              </a:lnSpc>
              <a:spcBef>
                <a:spcPts val="1500"/>
              </a:spcBef>
            </a:pP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cs typeface="Arial" panose="020B0604020202020204" pitchFamily="34" charset="0"/>
              </a:rPr>
              <a:t>Hugh Franklin was a member of the recently founded militant ‘Men’s Political Union for Women’s Enfranchisement’. On 26 November 1910 he found himself on the same London-bound train as the Home Secretary. Franklin attempted to attack Churchill, using a dog whip from his pocket and shouting ‘‘Winston Churchill, take that, you dirty cur’’.’ Franklin was jailed for six weeks. In response, he said: ‘</a:t>
            </a: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When a man is responsible for having women knocked about and physically injured by others – when, in addition, he insults them to their face and slanders them behind their back – he deserves a whipping. It was because I held Mr Churchill guilty on every one of these counts that I determined to punish him in the only way which was open to me.’ </a:t>
            </a:r>
            <a:endParaRPr lang="en-GB" sz="1100" kern="100" dirty="0">
              <a:solidFill>
                <a:schemeClr val="accent1">
                  <a:lumMod val="75000"/>
                </a:schemeClr>
              </a:solidFill>
              <a:effectLst/>
              <a:latin typeface="Montserrat Alternates" panose="00000500000000000000" pitchFamily="2"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DEDD1E6-B431-E669-6DD5-BEC3276ADDF5}"/>
              </a:ext>
            </a:extLst>
          </p:cNvPr>
          <p:cNvSpPr txBox="1"/>
          <p:nvPr/>
        </p:nvSpPr>
        <p:spPr>
          <a:xfrm>
            <a:off x="469710" y="5208187"/>
            <a:ext cx="3368749" cy="1107996"/>
          </a:xfrm>
          <a:prstGeom prst="rect">
            <a:avLst/>
          </a:prstGeom>
          <a:noFill/>
          <a:ln>
            <a:solidFill>
              <a:srgbClr val="002060"/>
            </a:solidFill>
          </a:ln>
        </p:spPr>
        <p:txBody>
          <a:bodyPr wrap="square" rtlCol="0">
            <a:spAutoFit/>
          </a:bodyPr>
          <a:lstStyle/>
          <a:p>
            <a:r>
              <a:rPr lang="en-GB" sz="1100" b="1" kern="0" dirty="0">
                <a:solidFill>
                  <a:schemeClr val="accent1">
                    <a:lumMod val="75000"/>
                  </a:schemeClr>
                </a:solidFill>
                <a:effectLst/>
                <a:latin typeface="Montserrat Alternates" panose="00000500000000000000" pitchFamily="2" charset="0"/>
                <a:ea typeface="Times New Roman" panose="02020603050405020304" pitchFamily="18" charset="0"/>
              </a:rPr>
              <a:t>The census of 1911 </a:t>
            </a:r>
          </a:p>
          <a:p>
            <a:pPr marL="285750" indent="-285750">
              <a:buFont typeface="Arial" panose="020B0604020202020204" pitchFamily="34" charset="0"/>
              <a:buChar char="•"/>
            </a:pPr>
            <a:r>
              <a:rPr lang="en-GB" sz="1100" kern="0" dirty="0">
                <a:solidFill>
                  <a:schemeClr val="accent1">
                    <a:lumMod val="75000"/>
                  </a:schemeClr>
                </a:solidFill>
                <a:latin typeface="Montserrat Alternates" panose="00000500000000000000" pitchFamily="2" charset="0"/>
                <a:ea typeface="Times New Roman" panose="02020603050405020304" pitchFamily="18" charset="0"/>
              </a:rPr>
              <a:t>T</a:t>
            </a: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otal UK population: 45,221,000.191 </a:t>
            </a:r>
          </a:p>
          <a:p>
            <a:pPr marL="285750" indent="-285750">
              <a:buFont typeface="Arial" panose="020B0604020202020204" pitchFamily="34" charset="0"/>
              <a:buChar char="•"/>
            </a:pP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25 per cent adult males (11,900,000) </a:t>
            </a:r>
          </a:p>
          <a:p>
            <a:pPr marL="285750" indent="-285750">
              <a:buFont typeface="Arial" panose="020B0604020202020204" pitchFamily="34" charset="0"/>
              <a:buChar char="•"/>
            </a:pP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1910 , 7,250,000 men could vote</a:t>
            </a:r>
          </a:p>
          <a:p>
            <a:pPr marL="285750" indent="-285750">
              <a:buFont typeface="Arial" panose="020B0604020202020204" pitchFamily="34" charset="0"/>
              <a:buChar char="•"/>
            </a:pP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4,665,000 men could not vote</a:t>
            </a:r>
          </a:p>
          <a:p>
            <a:pPr marL="285750" indent="-285750">
              <a:buFont typeface="Arial" panose="020B0604020202020204" pitchFamily="34" charset="0"/>
              <a:buChar char="•"/>
            </a:pPr>
            <a:r>
              <a:rPr lang="en-GB" sz="1100" kern="0" dirty="0">
                <a:solidFill>
                  <a:schemeClr val="accent1">
                    <a:lumMod val="75000"/>
                  </a:schemeClr>
                </a:solidFill>
                <a:latin typeface="Montserrat Alternates" panose="00000500000000000000" pitchFamily="2" charset="0"/>
                <a:ea typeface="Times New Roman" panose="02020603050405020304" pitchFamily="18" charset="0"/>
              </a:rPr>
              <a:t>No</a:t>
            </a: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 women could vote whatsoever . </a:t>
            </a:r>
            <a:endParaRPr lang="en-GB" sz="900" dirty="0">
              <a:solidFill>
                <a:schemeClr val="accent1">
                  <a:lumMod val="75000"/>
                </a:schemeClr>
              </a:solidFill>
              <a:latin typeface="Montserrat Alternates" panose="00000500000000000000" pitchFamily="2" charset="0"/>
            </a:endParaRPr>
          </a:p>
        </p:txBody>
      </p:sp>
      <p:sp>
        <p:nvSpPr>
          <p:cNvPr id="15" name="TextBox 14">
            <a:extLst>
              <a:ext uri="{FF2B5EF4-FFF2-40B4-BE49-F238E27FC236}">
                <a16:creationId xmlns:a16="http://schemas.microsoft.com/office/drawing/2014/main" id="{7EA6ABBF-CD34-45B0-FF04-CE829DA5C2C5}"/>
              </a:ext>
            </a:extLst>
          </p:cNvPr>
          <p:cNvSpPr txBox="1"/>
          <p:nvPr/>
        </p:nvSpPr>
        <p:spPr>
          <a:xfrm>
            <a:off x="9213268" y="559518"/>
            <a:ext cx="2568942" cy="3816429"/>
          </a:xfrm>
          <a:prstGeom prst="rect">
            <a:avLst/>
          </a:prstGeom>
          <a:noFill/>
          <a:ln>
            <a:solidFill>
              <a:srgbClr val="002060"/>
            </a:solidFill>
          </a:ln>
        </p:spPr>
        <p:txBody>
          <a:bodyPr wrap="square" rtlCol="0">
            <a:spAutoFit/>
          </a:bodyPr>
          <a:lstStyle/>
          <a:p>
            <a:r>
              <a:rPr lang="en-GB" sz="1100" b="1" dirty="0">
                <a:solidFill>
                  <a:schemeClr val="accent1">
                    <a:lumMod val="75000"/>
                  </a:schemeClr>
                </a:solidFill>
                <a:latin typeface="Montserrat Alternates" panose="00000500000000000000" pitchFamily="2" charset="0"/>
              </a:rPr>
              <a:t>Black Friday, 18 November 1910</a:t>
            </a:r>
          </a:p>
          <a:p>
            <a:r>
              <a:rPr lang="en-GB" sz="1100" b="0" i="0" dirty="0">
                <a:solidFill>
                  <a:schemeClr val="accent1">
                    <a:lumMod val="75000"/>
                  </a:schemeClr>
                </a:solidFill>
                <a:effectLst/>
                <a:highlight>
                  <a:srgbClr val="FFFFFF"/>
                </a:highlight>
                <a:latin typeface="Montserrat Alternates" panose="00000500000000000000" pitchFamily="2" charset="0"/>
              </a:rPr>
              <a:t>Black Friday was a suffragette demonstration in London on 18 November 1910, in which 300 women marched to the </a:t>
            </a:r>
            <a:r>
              <a:rPr lang="en-GB" sz="1100" b="0" i="0" u="none" strike="noStrike" dirty="0">
                <a:solidFill>
                  <a:schemeClr val="accent1">
                    <a:lumMod val="75000"/>
                  </a:schemeClr>
                </a:solidFill>
                <a:effectLst/>
                <a:highlight>
                  <a:srgbClr val="FFFFFF"/>
                </a:highlight>
                <a:latin typeface="Montserrat Alternates" panose="00000500000000000000" pitchFamily="2" charset="0"/>
              </a:rPr>
              <a:t>Houses of Parliament</a:t>
            </a:r>
            <a:r>
              <a:rPr lang="en-GB" sz="1100" b="0" i="0" dirty="0">
                <a:solidFill>
                  <a:schemeClr val="accent1">
                    <a:lumMod val="75000"/>
                  </a:schemeClr>
                </a:solidFill>
                <a:effectLst/>
                <a:highlight>
                  <a:srgbClr val="FFFFFF"/>
                </a:highlight>
                <a:latin typeface="Montserrat Alternates" panose="00000500000000000000" pitchFamily="2" charset="0"/>
              </a:rPr>
              <a:t> as part of their campaign to secure </a:t>
            </a:r>
            <a:r>
              <a:rPr lang="en-GB" sz="1100" b="0" i="0" u="none" strike="noStrike" dirty="0">
                <a:solidFill>
                  <a:schemeClr val="accent1">
                    <a:lumMod val="75000"/>
                  </a:schemeClr>
                </a:solidFill>
                <a:effectLst/>
                <a:highlight>
                  <a:srgbClr val="FFFFFF"/>
                </a:highlight>
                <a:latin typeface="Montserrat Alternates" panose="00000500000000000000" pitchFamily="2" charset="0"/>
              </a:rPr>
              <a:t>voting rights for women</a:t>
            </a:r>
            <a:r>
              <a:rPr lang="en-GB" sz="1100" u="none" strike="noStrike" dirty="0">
                <a:solidFill>
                  <a:schemeClr val="accent1">
                    <a:lumMod val="75000"/>
                  </a:schemeClr>
                </a:solidFill>
                <a:highlight>
                  <a:srgbClr val="FFFFFF"/>
                </a:highlight>
                <a:latin typeface="Montserrat Alternates" panose="00000500000000000000" pitchFamily="2" charset="0"/>
              </a:rPr>
              <a:t> a</a:t>
            </a:r>
            <a:r>
              <a:rPr lang="en-GB" sz="1100" i="0" dirty="0">
                <a:solidFill>
                  <a:schemeClr val="accent1">
                    <a:lumMod val="75000"/>
                  </a:schemeClr>
                </a:solidFill>
                <a:effectLst/>
                <a:highlight>
                  <a:srgbClr val="FFFFFF"/>
                </a:highlight>
                <a:latin typeface="Montserrat Alternates" panose="00000500000000000000" pitchFamily="2" charset="0"/>
              </a:rPr>
              <a:t>fter Prime Minister Asquith refused to offer a parliamentary vote on women’s suffrage. </a:t>
            </a:r>
            <a:r>
              <a:rPr lang="en-GB" sz="1100" dirty="0">
                <a:solidFill>
                  <a:schemeClr val="accent1">
                    <a:lumMod val="75000"/>
                  </a:schemeClr>
                </a:solidFill>
                <a:highlight>
                  <a:srgbClr val="FFFFFF"/>
                </a:highlight>
                <a:latin typeface="Montserrat Alternates" panose="00000500000000000000" pitchFamily="2" charset="0"/>
              </a:rPr>
              <a:t>For six hours women were attacked by police as they protested, with many accounts complaining about the sexual nature of the violence. Police arrested 115 women and 4 men but dropped all charges the following day.</a:t>
            </a:r>
          </a:p>
          <a:p>
            <a:r>
              <a:rPr lang="en-GB" sz="1100" dirty="0">
                <a:solidFill>
                  <a:schemeClr val="accent1">
                    <a:lumMod val="75000"/>
                  </a:schemeClr>
                </a:solidFill>
                <a:highlight>
                  <a:srgbClr val="FFFFFF"/>
                </a:highlight>
                <a:latin typeface="Montserrat Alternates" panose="00000500000000000000" pitchFamily="2" charset="0"/>
              </a:rPr>
              <a:t>The events were considered a low point in the relationship between the women’s suffrage movement and the government.</a:t>
            </a:r>
            <a:endParaRPr lang="en-GB" sz="1100" dirty="0">
              <a:solidFill>
                <a:schemeClr val="accent1">
                  <a:lumMod val="75000"/>
                </a:schemeClr>
              </a:solidFill>
              <a:latin typeface="Montserrat Alternates" panose="00000500000000000000" pitchFamily="2" charset="0"/>
            </a:endParaRPr>
          </a:p>
        </p:txBody>
      </p:sp>
      <p:sp>
        <p:nvSpPr>
          <p:cNvPr id="18" name="TextBox 17">
            <a:extLst>
              <a:ext uri="{FF2B5EF4-FFF2-40B4-BE49-F238E27FC236}">
                <a16:creationId xmlns:a16="http://schemas.microsoft.com/office/drawing/2014/main" id="{A3FC6AF7-EBD9-E1CB-C6E0-906E02A7CF76}"/>
              </a:ext>
            </a:extLst>
          </p:cNvPr>
          <p:cNvSpPr txBox="1"/>
          <p:nvPr/>
        </p:nvSpPr>
        <p:spPr>
          <a:xfrm>
            <a:off x="1508102" y="4003935"/>
            <a:ext cx="2441031" cy="1107996"/>
          </a:xfrm>
          <a:prstGeom prst="rect">
            <a:avLst/>
          </a:prstGeom>
          <a:noFill/>
        </p:spPr>
        <p:txBody>
          <a:bodyPr wrap="square">
            <a:spAutoFit/>
          </a:bodyPr>
          <a:lstStyle/>
          <a:p>
            <a:r>
              <a:rPr lang="en-GB" sz="1100" b="1" i="1" kern="0" dirty="0">
                <a:solidFill>
                  <a:schemeClr val="accent1">
                    <a:lumMod val="75000"/>
                  </a:schemeClr>
                </a:solidFill>
                <a:effectLst/>
                <a:latin typeface="Montserrat Alternates" panose="00000500000000000000" pitchFamily="2" charset="0"/>
                <a:ea typeface="Times New Roman" panose="02020603050405020304" pitchFamily="18" charset="0"/>
              </a:rPr>
              <a:t>‘I am ,however , anxious to see women relieved in principle from a disability which is injurious to them whilst it is based on grounds of sex.’ Winston Churchill, 1910</a:t>
            </a:r>
            <a:endParaRPr lang="en-GB" sz="1100" b="1" i="1" dirty="0">
              <a:solidFill>
                <a:schemeClr val="accent1">
                  <a:lumMod val="75000"/>
                </a:schemeClr>
              </a:solidFill>
              <a:latin typeface="Montserrat Alternates" panose="00000500000000000000" pitchFamily="2" charset="0"/>
            </a:endParaRPr>
          </a:p>
        </p:txBody>
      </p:sp>
      <p:pic>
        <p:nvPicPr>
          <p:cNvPr id="19" name="Google Shape;55;p13">
            <a:extLst>
              <a:ext uri="{FF2B5EF4-FFF2-40B4-BE49-F238E27FC236}">
                <a16:creationId xmlns:a16="http://schemas.microsoft.com/office/drawing/2014/main" id="{6920D1FE-C984-41DC-3A90-0C918CC662AD}"/>
              </a:ext>
            </a:extLst>
          </p:cNvPr>
          <p:cNvPicPr preferRelativeResize="0"/>
          <p:nvPr/>
        </p:nvPicPr>
        <p:blipFill>
          <a:blip r:embed="rId2">
            <a:alphaModFix/>
          </a:blip>
          <a:stretch>
            <a:fillRect/>
          </a:stretch>
        </p:blipFill>
        <p:spPr>
          <a:xfrm>
            <a:off x="522726" y="3998074"/>
            <a:ext cx="804629" cy="108539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0" name="Google Shape;169;p32">
            <a:extLst>
              <a:ext uri="{FF2B5EF4-FFF2-40B4-BE49-F238E27FC236}">
                <a16:creationId xmlns:a16="http://schemas.microsoft.com/office/drawing/2014/main" id="{6005C47D-777D-2506-F56A-08FAE06ABCC7}"/>
              </a:ext>
            </a:extLst>
          </p:cNvPr>
          <p:cNvPicPr preferRelativeResize="0"/>
          <p:nvPr/>
        </p:nvPicPr>
        <p:blipFill>
          <a:blip r:embed="rId3">
            <a:alphaModFix/>
          </a:blip>
          <a:stretch>
            <a:fillRect/>
          </a:stretch>
        </p:blipFill>
        <p:spPr>
          <a:xfrm>
            <a:off x="5964409" y="594923"/>
            <a:ext cx="2750559" cy="139033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BEAAE34F-7131-CE61-D2C9-2BFE6D19F89F}"/>
              </a:ext>
            </a:extLst>
          </p:cNvPr>
          <p:cNvSpPr txBox="1"/>
          <p:nvPr/>
        </p:nvSpPr>
        <p:spPr>
          <a:xfrm>
            <a:off x="9150588" y="4737736"/>
            <a:ext cx="2704714" cy="1446550"/>
          </a:xfrm>
          <a:prstGeom prst="rect">
            <a:avLst/>
          </a:prstGeom>
          <a:noFill/>
        </p:spPr>
        <p:txBody>
          <a:bodyPr wrap="square">
            <a:spAutoFit/>
          </a:bodyPr>
          <a:lstStyle/>
          <a:p>
            <a:r>
              <a:rPr lang="en-GB" sz="1100" b="1" i="1" kern="0" dirty="0">
                <a:solidFill>
                  <a:schemeClr val="accent1">
                    <a:lumMod val="75000"/>
                  </a:schemeClr>
                </a:solidFill>
                <a:effectLst/>
                <a:latin typeface="Montserrat Alternates" panose="00000500000000000000" pitchFamily="2" charset="0"/>
                <a:ea typeface="Times New Roman" panose="02020603050405020304" pitchFamily="18" charset="0"/>
              </a:rPr>
              <a:t>‘Already something of a target for proponents of female suffrage … Churchill was now held directly responsible by the suffragettes and their supporters for the behaviour of the Metropolitan Police.’  Charles Stevenson</a:t>
            </a:r>
            <a:endParaRPr lang="en-GB" sz="600" b="1" i="1" dirty="0">
              <a:solidFill>
                <a:schemeClr val="accent1">
                  <a:lumMod val="75000"/>
                </a:schemeClr>
              </a:solidFill>
              <a:latin typeface="Montserrat Alternates" panose="00000500000000000000" pitchFamily="2" charset="0"/>
            </a:endParaRPr>
          </a:p>
        </p:txBody>
      </p:sp>
      <p:sp>
        <p:nvSpPr>
          <p:cNvPr id="24" name="TextBox 23">
            <a:extLst>
              <a:ext uri="{FF2B5EF4-FFF2-40B4-BE49-F238E27FC236}">
                <a16:creationId xmlns:a16="http://schemas.microsoft.com/office/drawing/2014/main" id="{0FCDFE34-CF27-A98A-46C9-0FA98D771DAD}"/>
              </a:ext>
            </a:extLst>
          </p:cNvPr>
          <p:cNvSpPr txBox="1"/>
          <p:nvPr/>
        </p:nvSpPr>
        <p:spPr>
          <a:xfrm>
            <a:off x="5576221" y="2214260"/>
            <a:ext cx="3479058" cy="1615827"/>
          </a:xfrm>
          <a:prstGeom prst="rect">
            <a:avLst/>
          </a:prstGeom>
          <a:noFill/>
          <a:ln>
            <a:solidFill>
              <a:srgbClr val="002060"/>
            </a:solidFill>
          </a:ln>
        </p:spPr>
        <p:txBody>
          <a:bodyPr wrap="square" rtlCol="0">
            <a:spAutoFit/>
          </a:bodyPr>
          <a:lstStyle/>
          <a:p>
            <a:r>
              <a:rPr lang="en-GB" sz="1100" b="1" kern="0" dirty="0">
                <a:solidFill>
                  <a:schemeClr val="accent1">
                    <a:lumMod val="75000"/>
                  </a:schemeClr>
                </a:solidFill>
                <a:effectLst/>
                <a:latin typeface="Montserrat Alternates" panose="00000500000000000000" pitchFamily="2" charset="0"/>
                <a:ea typeface="Times New Roman" panose="02020603050405020304" pitchFamily="18" charset="0"/>
              </a:rPr>
              <a:t>Churchill and Women’s suffrage</a:t>
            </a:r>
          </a:p>
          <a:p>
            <a:r>
              <a:rPr lang="en-GB" sz="1100" kern="0" dirty="0">
                <a:solidFill>
                  <a:schemeClr val="accent1">
                    <a:lumMod val="75000"/>
                  </a:schemeClr>
                </a:solidFill>
                <a:latin typeface="Montserrat Alternates" panose="00000500000000000000" pitchFamily="2" charset="0"/>
              </a:rPr>
              <a:t>Whilst Churchill was in favour of women having the right to vote in principle. </a:t>
            </a: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However, when it came to voting on this in Parliament, he chose </a:t>
            </a:r>
            <a:r>
              <a:rPr lang="en-GB" sz="1100" kern="0" dirty="0">
                <a:solidFill>
                  <a:schemeClr val="accent1">
                    <a:lumMod val="75000"/>
                  </a:schemeClr>
                </a:solidFill>
                <a:latin typeface="Montserrat Alternates" panose="00000500000000000000" pitchFamily="2" charset="0"/>
                <a:ea typeface="Times New Roman" panose="02020603050405020304" pitchFamily="18" charset="0"/>
              </a:rPr>
              <a:t>not to support</a:t>
            </a:r>
            <a:r>
              <a:rPr lang="en-GB" sz="1100" kern="0" dirty="0">
                <a:solidFill>
                  <a:schemeClr val="accent1">
                    <a:lumMod val="75000"/>
                  </a:schemeClr>
                </a:solidFill>
                <a:effectLst/>
                <a:latin typeface="Montserrat Alternates" panose="00000500000000000000" pitchFamily="2" charset="0"/>
                <a:ea typeface="Times New Roman" panose="02020603050405020304" pitchFamily="18" charset="0"/>
              </a:rPr>
              <a:t> women’s suffrage and voted against a change in the voting laws. As Home Secretary at the time, this made him very unpopular with the suffrage movement.</a:t>
            </a:r>
            <a:endParaRPr lang="en-GB" sz="1100" dirty="0">
              <a:solidFill>
                <a:schemeClr val="accent1">
                  <a:lumMod val="75000"/>
                </a:schemeClr>
              </a:solidFill>
              <a:latin typeface="Montserrat Alternates" panose="00000500000000000000" pitchFamily="2" charset="0"/>
            </a:endParaRPr>
          </a:p>
        </p:txBody>
      </p:sp>
      <p:sp>
        <p:nvSpPr>
          <p:cNvPr id="8" name="TextBox 7">
            <a:extLst>
              <a:ext uri="{FF2B5EF4-FFF2-40B4-BE49-F238E27FC236}">
                <a16:creationId xmlns:a16="http://schemas.microsoft.com/office/drawing/2014/main" id="{8507C56D-263C-1914-6A81-CEF92F927215}"/>
              </a:ext>
            </a:extLst>
          </p:cNvPr>
          <p:cNvSpPr txBox="1"/>
          <p:nvPr/>
        </p:nvSpPr>
        <p:spPr>
          <a:xfrm>
            <a:off x="790902" y="362129"/>
            <a:ext cx="6095114" cy="369332"/>
          </a:xfrm>
          <a:prstGeom prst="rect">
            <a:avLst/>
          </a:prstGeom>
          <a:noFill/>
        </p:spPr>
        <p:txBody>
          <a:bodyPr wrap="square">
            <a:spAutoFit/>
          </a:bodyPr>
          <a:lstStyle/>
          <a:p>
            <a:r>
              <a:rPr lang="en-GB" sz="1800" b="1" dirty="0">
                <a:solidFill>
                  <a:schemeClr val="accent1">
                    <a:lumMod val="75000"/>
                  </a:schemeClr>
                </a:solidFill>
                <a:latin typeface="Montserrat Alternates" panose="00000500000000000000" pitchFamily="2" charset="0"/>
              </a:rPr>
              <a:t>The Women’s Suffrage Movement</a:t>
            </a:r>
            <a:endParaRPr lang="en-GB" b="1" dirty="0"/>
          </a:p>
        </p:txBody>
      </p:sp>
    </p:spTree>
    <p:extLst>
      <p:ext uri="{BB962C8B-B14F-4D97-AF65-F5344CB8AC3E}">
        <p14:creationId xmlns:p14="http://schemas.microsoft.com/office/powerpoint/2010/main" val="306116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1DF057-61D3-4664-EFD9-3294C850BE18}"/>
              </a:ext>
            </a:extLst>
          </p:cNvPr>
          <p:cNvSpPr txBox="1"/>
          <p:nvPr/>
        </p:nvSpPr>
        <p:spPr>
          <a:xfrm>
            <a:off x="553289" y="784196"/>
            <a:ext cx="3943994" cy="2354491"/>
          </a:xfrm>
          <a:prstGeom prst="rect">
            <a:avLst/>
          </a:prstGeom>
          <a:noFill/>
          <a:ln>
            <a:solidFill>
              <a:srgbClr val="002060"/>
            </a:solidFill>
          </a:ln>
        </p:spPr>
        <p:txBody>
          <a:bodyPr wrap="square" rtlCol="0">
            <a:spAutoFit/>
          </a:bodyPr>
          <a:lstStyle/>
          <a:p>
            <a:r>
              <a:rPr lang="en-GB" sz="1050" dirty="0">
                <a:solidFill>
                  <a:schemeClr val="accent1">
                    <a:lumMod val="75000"/>
                  </a:schemeClr>
                </a:solidFill>
                <a:latin typeface="Montserrat Alternates" panose="00000500000000000000" pitchFamily="2" charset="0"/>
              </a:rPr>
              <a:t>As the twentieth century began, working class people in Britain were gaining rights. More men than ever could vote, but working conditions were often dangerous, pay was low and hours were long. Meanwhile the cost of living was increasing, meaning working class people were becoming poorer.  People who worked in industry used strike action (refusing to work), as a way of bargaining for better pay and conditions. In 1912 a national coal miners' strike lasted 37 days and resulted in new laws guaranteeing a minimum wage. Not all strikes saw such positive outcomes though, and they sometimes became violent as the government was accused of being heavy handed in their response. </a:t>
            </a:r>
          </a:p>
        </p:txBody>
      </p:sp>
      <p:sp>
        <p:nvSpPr>
          <p:cNvPr id="11" name="TextBox 10">
            <a:extLst>
              <a:ext uri="{FF2B5EF4-FFF2-40B4-BE49-F238E27FC236}">
                <a16:creationId xmlns:a16="http://schemas.microsoft.com/office/drawing/2014/main" id="{F77F2F4F-A9C1-49EB-CD8D-59D921342496}"/>
              </a:ext>
            </a:extLst>
          </p:cNvPr>
          <p:cNvSpPr txBox="1"/>
          <p:nvPr/>
        </p:nvSpPr>
        <p:spPr>
          <a:xfrm>
            <a:off x="8249846" y="1887334"/>
            <a:ext cx="3522465" cy="3816429"/>
          </a:xfrm>
          <a:prstGeom prst="rect">
            <a:avLst/>
          </a:prstGeom>
          <a:noFill/>
          <a:ln>
            <a:solidFill>
              <a:srgbClr val="002060"/>
            </a:solidFill>
          </a:ln>
        </p:spPr>
        <p:txBody>
          <a:bodyPr wrap="square" rtlCol="0">
            <a:spAutoFit/>
          </a:bodyPr>
          <a:lstStyle/>
          <a:p>
            <a:r>
              <a:rPr lang="en-GB" sz="1100" b="1" dirty="0">
                <a:solidFill>
                  <a:schemeClr val="accent1">
                    <a:lumMod val="75000"/>
                  </a:schemeClr>
                </a:solidFill>
                <a:latin typeface="Montserrat Alternates" panose="00000500000000000000" pitchFamily="2" charset="0"/>
              </a:rPr>
              <a:t>General Strike 1926</a:t>
            </a:r>
          </a:p>
          <a:p>
            <a:r>
              <a:rPr lang="en-GB" sz="1050" dirty="0">
                <a:solidFill>
                  <a:schemeClr val="accent1">
                    <a:lumMod val="75000"/>
                  </a:schemeClr>
                </a:solidFill>
                <a:latin typeface="Montserrat Alternates" panose="00000500000000000000" pitchFamily="2" charset="0"/>
              </a:rPr>
              <a:t>Following a dispute about pay and working hours for coal miners a general strike was announced in May 1926. This meant workers from all industries, including transport workers, dockers, printers and steel and iron industry workers joined in, bringing some 1.7million people out on strike. The government had been prepared for this strike and used the armed forces and volunteer workers to maintain services.</a:t>
            </a:r>
          </a:p>
          <a:p>
            <a:r>
              <a:rPr lang="en-GB" sz="1050" dirty="0">
                <a:solidFill>
                  <a:schemeClr val="accent1">
                    <a:lumMod val="75000"/>
                  </a:schemeClr>
                </a:solidFill>
                <a:latin typeface="Montserrat Alternates" panose="00000500000000000000" pitchFamily="2" charset="0"/>
              </a:rPr>
              <a:t>The general strike lasted for 9 days, from May 4</a:t>
            </a:r>
            <a:r>
              <a:rPr lang="en-GB" sz="1050" baseline="30000" dirty="0">
                <a:solidFill>
                  <a:schemeClr val="accent1">
                    <a:lumMod val="75000"/>
                  </a:schemeClr>
                </a:solidFill>
                <a:latin typeface="Montserrat Alternates" panose="00000500000000000000" pitchFamily="2" charset="0"/>
              </a:rPr>
              <a:t>th</a:t>
            </a:r>
            <a:r>
              <a:rPr lang="en-GB" sz="1050" dirty="0">
                <a:solidFill>
                  <a:schemeClr val="accent1">
                    <a:lumMod val="75000"/>
                  </a:schemeClr>
                </a:solidFill>
                <a:latin typeface="Montserrat Alternates" panose="00000500000000000000" pitchFamily="2" charset="0"/>
              </a:rPr>
              <a:t> – 12</a:t>
            </a:r>
            <a:r>
              <a:rPr lang="en-GB" sz="1050" baseline="30000" dirty="0">
                <a:solidFill>
                  <a:schemeClr val="accent1">
                    <a:lumMod val="75000"/>
                  </a:schemeClr>
                </a:solidFill>
                <a:latin typeface="Montserrat Alternates" panose="00000500000000000000" pitchFamily="2" charset="0"/>
              </a:rPr>
              <a:t>th</a:t>
            </a:r>
            <a:r>
              <a:rPr lang="en-GB" sz="1050" dirty="0">
                <a:solidFill>
                  <a:schemeClr val="accent1">
                    <a:lumMod val="75000"/>
                  </a:schemeClr>
                </a:solidFill>
                <a:latin typeface="Montserrat Alternates" panose="00000500000000000000" pitchFamily="2" charset="0"/>
              </a:rPr>
              <a:t> and whilst there were skirmishes with police and strikers it was largely peaceful. The strike ended in failure for the workers to secure the pay and work hours they wanted and in 1927 a new law was passed making sympathy strikes illegal.</a:t>
            </a:r>
          </a:p>
          <a:p>
            <a:r>
              <a:rPr lang="en-GB" sz="1050" dirty="0">
                <a:solidFill>
                  <a:schemeClr val="accent1">
                    <a:lumMod val="75000"/>
                  </a:schemeClr>
                </a:solidFill>
                <a:latin typeface="Montserrat Alternates" panose="00000500000000000000" pitchFamily="2" charset="0"/>
              </a:rPr>
              <a:t>Churchill was the Chancellor at this time, but also edited a pro-government newspaper </a:t>
            </a:r>
            <a:r>
              <a:rPr lang="en-GB" sz="1050" i="1" dirty="0">
                <a:solidFill>
                  <a:schemeClr val="accent1">
                    <a:lumMod val="75000"/>
                  </a:schemeClr>
                </a:solidFill>
                <a:latin typeface="Montserrat Alternates" panose="00000500000000000000" pitchFamily="2" charset="0"/>
              </a:rPr>
              <a:t>British Gazette</a:t>
            </a:r>
            <a:r>
              <a:rPr lang="en-GB" sz="1050" dirty="0">
                <a:solidFill>
                  <a:schemeClr val="accent1">
                    <a:lumMod val="75000"/>
                  </a:schemeClr>
                </a:solidFill>
                <a:latin typeface="Montserrat Alternates" panose="00000500000000000000" pitchFamily="2" charset="0"/>
              </a:rPr>
              <a:t> whilst cutting the supply of paper to a worker's newspaper and encouraging the use of armed forces to suppress the strikers.</a:t>
            </a:r>
          </a:p>
        </p:txBody>
      </p:sp>
      <p:sp>
        <p:nvSpPr>
          <p:cNvPr id="12" name="TextBox 11">
            <a:extLst>
              <a:ext uri="{FF2B5EF4-FFF2-40B4-BE49-F238E27FC236}">
                <a16:creationId xmlns:a16="http://schemas.microsoft.com/office/drawing/2014/main" id="{F834E4F0-4389-27BB-DEE1-9EE1863EEF28}"/>
              </a:ext>
            </a:extLst>
          </p:cNvPr>
          <p:cNvSpPr txBox="1"/>
          <p:nvPr/>
        </p:nvSpPr>
        <p:spPr>
          <a:xfrm>
            <a:off x="4612332" y="1261250"/>
            <a:ext cx="3522465" cy="1877437"/>
          </a:xfrm>
          <a:prstGeom prst="rect">
            <a:avLst/>
          </a:prstGeom>
          <a:noFill/>
          <a:ln>
            <a:solidFill>
              <a:srgbClr val="002060"/>
            </a:solidFill>
          </a:ln>
        </p:spPr>
        <p:txBody>
          <a:bodyPr wrap="square" rtlCol="0">
            <a:spAutoFit/>
          </a:bodyPr>
          <a:lstStyle/>
          <a:p>
            <a:r>
              <a:rPr lang="en-GB" sz="1100" b="1" dirty="0">
                <a:solidFill>
                  <a:schemeClr val="accent1">
                    <a:lumMod val="75000"/>
                  </a:schemeClr>
                </a:solidFill>
                <a:latin typeface="Montserrat Alternates" panose="00000500000000000000" pitchFamily="2" charset="0"/>
              </a:rPr>
              <a:t>Liverpool general transport strike 1911</a:t>
            </a:r>
          </a:p>
          <a:p>
            <a:r>
              <a:rPr lang="en-GB" sz="1050" dirty="0">
                <a:solidFill>
                  <a:schemeClr val="accent1">
                    <a:lumMod val="75000"/>
                  </a:schemeClr>
                </a:solidFill>
                <a:latin typeface="Montserrat Alternates" panose="00000500000000000000" pitchFamily="2" charset="0"/>
              </a:rPr>
              <a:t>When the National Sailors’ and Firemen’s Union announced a national strike in June 1911, dockers, railway workers, and other tradesmen in Liverpool joined the strike in solidarity and to protest for better pay and conditions. On August 13</a:t>
            </a:r>
            <a:r>
              <a:rPr lang="en-GB" sz="1050" baseline="30000" dirty="0">
                <a:solidFill>
                  <a:schemeClr val="accent1">
                    <a:lumMod val="75000"/>
                  </a:schemeClr>
                </a:solidFill>
                <a:latin typeface="Montserrat Alternates" panose="00000500000000000000" pitchFamily="2" charset="0"/>
              </a:rPr>
              <a:t>th</a:t>
            </a:r>
            <a:r>
              <a:rPr lang="en-GB" sz="1050" dirty="0">
                <a:solidFill>
                  <a:schemeClr val="accent1">
                    <a:lumMod val="75000"/>
                  </a:schemeClr>
                </a:solidFill>
                <a:latin typeface="Montserrat Alternates" panose="00000500000000000000" pitchFamily="2" charset="0"/>
              </a:rPr>
              <a:t> 85,000 people gathered in the centre of the city when the police </a:t>
            </a:r>
            <a:r>
              <a:rPr lang="en-GB" sz="1050" dirty="0" err="1">
                <a:solidFill>
                  <a:schemeClr val="accent1">
                    <a:lumMod val="75000"/>
                  </a:schemeClr>
                </a:solidFill>
                <a:latin typeface="Montserrat Alternates" panose="00000500000000000000" pitchFamily="2" charset="0"/>
              </a:rPr>
              <a:t>batton</a:t>
            </a:r>
            <a:r>
              <a:rPr lang="en-GB" sz="1050" dirty="0">
                <a:solidFill>
                  <a:schemeClr val="accent1">
                    <a:lumMod val="75000"/>
                  </a:schemeClr>
                </a:solidFill>
                <a:latin typeface="Montserrat Alternates" panose="00000500000000000000" pitchFamily="2" charset="0"/>
              </a:rPr>
              <a:t> charged the crowd to disperse it. Unrest and violence continued for several days. Over 350 people were injured and two killed after the army opened fire on a crowd.</a:t>
            </a:r>
          </a:p>
        </p:txBody>
      </p:sp>
      <p:sp>
        <p:nvSpPr>
          <p:cNvPr id="13" name="TextBox 12">
            <a:extLst>
              <a:ext uri="{FF2B5EF4-FFF2-40B4-BE49-F238E27FC236}">
                <a16:creationId xmlns:a16="http://schemas.microsoft.com/office/drawing/2014/main" id="{EDEDD1E6-B431-E669-6DD5-BEC3276ADDF5}"/>
              </a:ext>
            </a:extLst>
          </p:cNvPr>
          <p:cNvSpPr txBox="1"/>
          <p:nvPr/>
        </p:nvSpPr>
        <p:spPr>
          <a:xfrm>
            <a:off x="549348" y="3290575"/>
            <a:ext cx="6228823" cy="3023905"/>
          </a:xfrm>
          <a:prstGeom prst="rect">
            <a:avLst/>
          </a:prstGeom>
          <a:noFill/>
          <a:ln>
            <a:solidFill>
              <a:srgbClr val="002060"/>
            </a:solidFill>
          </a:ln>
        </p:spPr>
        <p:txBody>
          <a:bodyPr wrap="square" rtlCol="0">
            <a:spAutoFit/>
          </a:bodyPr>
          <a:lstStyle/>
          <a:p>
            <a:r>
              <a:rPr lang="en-GB" sz="1200" b="1" dirty="0">
                <a:solidFill>
                  <a:schemeClr val="accent1">
                    <a:lumMod val="75000"/>
                  </a:schemeClr>
                </a:solidFill>
                <a:latin typeface="Montserrat Alternates" panose="00000500000000000000" pitchFamily="2" charset="0"/>
              </a:rPr>
              <a:t>Tonypandy Riots 1910-1911</a:t>
            </a:r>
          </a:p>
          <a:p>
            <a:r>
              <a:rPr lang="en-GB" sz="1050" dirty="0">
                <a:solidFill>
                  <a:schemeClr val="accent1">
                    <a:lumMod val="75000"/>
                  </a:schemeClr>
                </a:solidFill>
                <a:latin typeface="Montserrat Alternates" panose="00000500000000000000" pitchFamily="2" charset="0"/>
              </a:rPr>
              <a:t>In the Rhondda Valley region of south Wales coal mining was the main industry. In 1910, a dispute between miners and the Naval Colliery Company who ran the mines took place over rates of pay and working conditions. When the mine owners closed a mine in response to the workers' demands, a strike of 12,000 miners began across the valley closing all but one mine.  ‘Strike-breakers’ (workers from other parts of the country) were called in to keep the mine working. Local strikers surrounded the colliery to prevent work taking place. Violence ensued.  As police pushed the strikers back towards the town of Tonypandy, charging the mine workers with truncheons,  the miners began smashing shop windows and looting. On Churchill’s orders, the Met Police were sent to break up the riot whilst the army were sent and placed on standby nearby. </a:t>
            </a:r>
            <a:r>
              <a:rPr lang="en-GB" sz="1050" kern="0" dirty="0">
                <a:solidFill>
                  <a:schemeClr val="accent1">
                    <a:lumMod val="75000"/>
                  </a:schemeClr>
                </a:solidFill>
                <a:latin typeface="Montserrat Alternates" panose="00000500000000000000" pitchFamily="2" charset="0"/>
                <a:ea typeface="Times New Roman" panose="02020603050405020304" pitchFamily="18" charset="0"/>
              </a:rPr>
              <a:t>Amidst the strike and riots one man, Samuel Rhys, was killed, whilst 13 miners were arrested, and hundreds of citizens and police were injured.</a:t>
            </a:r>
          </a:p>
          <a:p>
            <a:r>
              <a:rPr lang="en-GB" sz="1050" kern="0" dirty="0">
                <a:solidFill>
                  <a:schemeClr val="accent1">
                    <a:lumMod val="75000"/>
                  </a:schemeClr>
                </a:solidFill>
                <a:effectLst/>
                <a:latin typeface="Montserrat Alternates" panose="00000500000000000000" pitchFamily="2" charset="0"/>
                <a:ea typeface="Times New Roman" panose="02020603050405020304" pitchFamily="18" charset="0"/>
              </a:rPr>
              <a:t>David Maddox , an author of a book on the Tonypandy Riots, stated ‘The bitterness towards Churchill , which has been passed down the years, stems from the fact that the troops presence made picketing impossible, and effectively broke the strike.  It stuck in the craw of the miners that a Liberal government would use the army to side with pit owners over the workers.’ </a:t>
            </a:r>
          </a:p>
        </p:txBody>
      </p:sp>
      <p:sp>
        <p:nvSpPr>
          <p:cNvPr id="8" name="TextBox 7">
            <a:extLst>
              <a:ext uri="{FF2B5EF4-FFF2-40B4-BE49-F238E27FC236}">
                <a16:creationId xmlns:a16="http://schemas.microsoft.com/office/drawing/2014/main" id="{AA713599-5B19-F124-8DB3-2307D846A733}"/>
              </a:ext>
            </a:extLst>
          </p:cNvPr>
          <p:cNvSpPr txBox="1"/>
          <p:nvPr/>
        </p:nvSpPr>
        <p:spPr>
          <a:xfrm>
            <a:off x="4680287" y="555760"/>
            <a:ext cx="3673512" cy="600164"/>
          </a:xfrm>
          <a:prstGeom prst="rect">
            <a:avLst/>
          </a:prstGeom>
          <a:noFill/>
        </p:spPr>
        <p:txBody>
          <a:bodyPr wrap="square">
            <a:spAutoFit/>
          </a:bodyPr>
          <a:lstStyle/>
          <a:p>
            <a:r>
              <a:rPr lang="en-GB" sz="1100" b="1" i="1" kern="0" dirty="0">
                <a:solidFill>
                  <a:schemeClr val="accent1">
                    <a:lumMod val="75000"/>
                  </a:schemeClr>
                </a:solidFill>
                <a:effectLst/>
                <a:latin typeface="Montserrat Alternates" panose="00000500000000000000" pitchFamily="2" charset="0"/>
                <a:ea typeface="Times New Roman" panose="02020603050405020304" pitchFamily="18" charset="0"/>
              </a:rPr>
              <a:t>In 1911 , 9 per cent of the total industrial population was involved in strikes of various length , compared with 2.6 per cent for 1902. </a:t>
            </a:r>
            <a:endParaRPr lang="en-GB" sz="1100" b="1" i="1" dirty="0">
              <a:solidFill>
                <a:schemeClr val="accent1">
                  <a:lumMod val="75000"/>
                </a:schemeClr>
              </a:solidFill>
              <a:latin typeface="Montserrat Alternates" panose="00000500000000000000" pitchFamily="2" charset="0"/>
            </a:endParaRPr>
          </a:p>
        </p:txBody>
      </p:sp>
      <p:sp>
        <p:nvSpPr>
          <p:cNvPr id="19" name="TextBox 18">
            <a:extLst>
              <a:ext uri="{FF2B5EF4-FFF2-40B4-BE49-F238E27FC236}">
                <a16:creationId xmlns:a16="http://schemas.microsoft.com/office/drawing/2014/main" id="{35ED1894-FEC8-2255-4202-F9218126794E}"/>
              </a:ext>
            </a:extLst>
          </p:cNvPr>
          <p:cNvSpPr txBox="1"/>
          <p:nvPr/>
        </p:nvSpPr>
        <p:spPr>
          <a:xfrm>
            <a:off x="6828766" y="5778312"/>
            <a:ext cx="4943545" cy="430887"/>
          </a:xfrm>
          <a:prstGeom prst="rect">
            <a:avLst/>
          </a:prstGeom>
          <a:noFill/>
        </p:spPr>
        <p:txBody>
          <a:bodyPr wrap="square">
            <a:spAutoFit/>
          </a:bodyPr>
          <a:lstStyle/>
          <a:p>
            <a:r>
              <a:rPr lang="en-GB" sz="1100" b="1" i="1" kern="0" dirty="0">
                <a:solidFill>
                  <a:schemeClr val="accent1">
                    <a:lumMod val="75000"/>
                  </a:schemeClr>
                </a:solidFill>
                <a:latin typeface="Montserrat Alternates" panose="00000500000000000000" pitchFamily="2" charset="0"/>
                <a:ea typeface="Times New Roman" panose="02020603050405020304" pitchFamily="18" charset="0"/>
              </a:rPr>
              <a:t>T</a:t>
            </a:r>
            <a:r>
              <a:rPr lang="en-GB" sz="1100" b="1" i="1" kern="0" dirty="0">
                <a:solidFill>
                  <a:schemeClr val="accent1">
                    <a:lumMod val="75000"/>
                  </a:schemeClr>
                </a:solidFill>
                <a:effectLst/>
                <a:latin typeface="Montserrat Alternates" panose="00000500000000000000" pitchFamily="2" charset="0"/>
                <a:ea typeface="Times New Roman" panose="02020603050405020304" pitchFamily="18" charset="0"/>
              </a:rPr>
              <a:t>he riots ‘ should be seen as evidence of social fracture as much as of industrial dispute.’  Dai Smith</a:t>
            </a:r>
            <a:endParaRPr lang="en-GB" sz="1100" b="1" i="1" dirty="0">
              <a:solidFill>
                <a:schemeClr val="accent1">
                  <a:lumMod val="75000"/>
                </a:schemeClr>
              </a:solidFill>
              <a:latin typeface="Montserrat Alternates" panose="00000500000000000000" pitchFamily="2" charset="0"/>
            </a:endParaRPr>
          </a:p>
        </p:txBody>
      </p:sp>
      <p:pic>
        <p:nvPicPr>
          <p:cNvPr id="20" name="Google Shape;344;p60">
            <a:extLst>
              <a:ext uri="{FF2B5EF4-FFF2-40B4-BE49-F238E27FC236}">
                <a16:creationId xmlns:a16="http://schemas.microsoft.com/office/drawing/2014/main" id="{B0E1AA2D-FE9D-0C6A-78F3-7C0350BD7097}"/>
              </a:ext>
            </a:extLst>
          </p:cNvPr>
          <p:cNvPicPr preferRelativeResize="0"/>
          <p:nvPr/>
        </p:nvPicPr>
        <p:blipFill rotWithShape="1">
          <a:blip r:embed="rId2">
            <a:alphaModFix/>
          </a:blip>
          <a:srcRect l="61080" t="-1070" b="11204"/>
          <a:stretch/>
        </p:blipFill>
        <p:spPr>
          <a:xfrm>
            <a:off x="6971451" y="3429000"/>
            <a:ext cx="1085115" cy="209846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6" name="Picture 5" descr="A group of men standing in front of a building&#10;&#10;Description automatically generated">
            <a:extLst>
              <a:ext uri="{FF2B5EF4-FFF2-40B4-BE49-F238E27FC236}">
                <a16:creationId xmlns:a16="http://schemas.microsoft.com/office/drawing/2014/main" id="{0019406C-13F0-EEF6-BCCC-14EBA4F96722}"/>
              </a:ext>
            </a:extLst>
          </p:cNvPr>
          <p:cNvPicPr>
            <a:picLocks noChangeAspect="1"/>
          </p:cNvPicPr>
          <p:nvPr/>
        </p:nvPicPr>
        <p:blipFill rotWithShape="1">
          <a:blip r:embed="rId3">
            <a:extLst>
              <a:ext uri="{28A0092B-C50C-407E-A947-70E740481C1C}">
                <a14:useLocalDpi xmlns:a14="http://schemas.microsoft.com/office/drawing/2010/main" val="0"/>
              </a:ext>
            </a:extLst>
          </a:blip>
          <a:srcRect t="24712" b="24702"/>
          <a:stretch/>
        </p:blipFill>
        <p:spPr>
          <a:xfrm>
            <a:off x="8621855" y="619234"/>
            <a:ext cx="3052399" cy="112496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0106A9F6-E8A1-F463-B1E7-0E2E5AA46CD2}"/>
              </a:ext>
            </a:extLst>
          </p:cNvPr>
          <p:cNvSpPr txBox="1"/>
          <p:nvPr/>
        </p:nvSpPr>
        <p:spPr>
          <a:xfrm>
            <a:off x="1075218" y="377590"/>
            <a:ext cx="6095114" cy="369332"/>
          </a:xfrm>
          <a:prstGeom prst="rect">
            <a:avLst/>
          </a:prstGeom>
          <a:noFill/>
        </p:spPr>
        <p:txBody>
          <a:bodyPr wrap="square">
            <a:spAutoFit/>
          </a:bodyPr>
          <a:lstStyle/>
          <a:p>
            <a:r>
              <a:rPr lang="en-GB" sz="1800" b="1" dirty="0">
                <a:solidFill>
                  <a:schemeClr val="accent1">
                    <a:lumMod val="75000"/>
                  </a:schemeClr>
                </a:solidFill>
                <a:latin typeface="Montserrat Alternates" panose="00000500000000000000" pitchFamily="2" charset="0"/>
              </a:rPr>
              <a:t>Workers' Rights</a:t>
            </a:r>
            <a:endParaRPr lang="en-GB" b="1" dirty="0"/>
          </a:p>
        </p:txBody>
      </p:sp>
    </p:spTree>
    <p:extLst>
      <p:ext uri="{BB962C8B-B14F-4D97-AF65-F5344CB8AC3E}">
        <p14:creationId xmlns:p14="http://schemas.microsoft.com/office/powerpoint/2010/main" val="75143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88E5-37D5-E135-3E14-8609FE0FE720}"/>
              </a:ext>
            </a:extLst>
          </p:cNvPr>
          <p:cNvSpPr>
            <a:spLocks noGrp="1"/>
          </p:cNvSpPr>
          <p:nvPr>
            <p:ph type="title"/>
          </p:nvPr>
        </p:nvSpPr>
        <p:spPr>
          <a:xfrm>
            <a:off x="853262" y="349462"/>
            <a:ext cx="10515600" cy="618101"/>
          </a:xfrm>
        </p:spPr>
        <p:txBody>
          <a:bodyPr>
            <a:noAutofit/>
          </a:bodyPr>
          <a:lstStyle/>
          <a:p>
            <a:pPr algn="ctr"/>
            <a:r>
              <a:rPr lang="en-GB" sz="2400" b="1" kern="0" dirty="0">
                <a:solidFill>
                  <a:srgbClr val="002060"/>
                </a:solidFill>
                <a:latin typeface="Montserrat Alternates regular" panose="00000500000000000000" pitchFamily="2" charset="0"/>
                <a:cs typeface="Arial" panose="020B0604020202020204" pitchFamily="34" charset="0"/>
              </a:rPr>
              <a:t>What did Churchill do for British people in the early 20</a:t>
            </a:r>
            <a:r>
              <a:rPr lang="en-GB" sz="2400" b="1" kern="0" baseline="30000" dirty="0">
                <a:solidFill>
                  <a:srgbClr val="002060"/>
                </a:solidFill>
                <a:latin typeface="Montserrat Alternates regular" panose="00000500000000000000" pitchFamily="2" charset="0"/>
                <a:cs typeface="Arial" panose="020B0604020202020204" pitchFamily="34" charset="0"/>
              </a:rPr>
              <a:t>th</a:t>
            </a:r>
            <a:r>
              <a:rPr lang="en-GB" sz="2400" b="1" kern="0" dirty="0">
                <a:solidFill>
                  <a:srgbClr val="002060"/>
                </a:solidFill>
                <a:latin typeface="Montserrat Alternates regular" panose="00000500000000000000" pitchFamily="2" charset="0"/>
                <a:cs typeface="Arial" panose="020B0604020202020204" pitchFamily="34" charset="0"/>
              </a:rPr>
              <a:t> century?</a:t>
            </a:r>
            <a:endParaRPr lang="en-GB" sz="2400" b="1" dirty="0">
              <a:solidFill>
                <a:srgbClr val="002060"/>
              </a:solidFill>
            </a:endParaRPr>
          </a:p>
        </p:txBody>
      </p:sp>
      <p:graphicFrame>
        <p:nvGraphicFramePr>
          <p:cNvPr id="4" name="Content Placeholder 3">
            <a:extLst>
              <a:ext uri="{FF2B5EF4-FFF2-40B4-BE49-F238E27FC236}">
                <a16:creationId xmlns:a16="http://schemas.microsoft.com/office/drawing/2014/main" id="{CE72CCFB-84F1-5E63-638B-318E7D469A10}"/>
              </a:ext>
            </a:extLst>
          </p:cNvPr>
          <p:cNvGraphicFramePr>
            <a:graphicFrameLocks noGrp="1"/>
          </p:cNvGraphicFramePr>
          <p:nvPr>
            <p:ph idx="1"/>
            <p:extLst>
              <p:ext uri="{D42A27DB-BD31-4B8C-83A1-F6EECF244321}">
                <p14:modId xmlns:p14="http://schemas.microsoft.com/office/powerpoint/2010/main" val="2066083176"/>
              </p:ext>
            </p:extLst>
          </p:nvPr>
        </p:nvGraphicFramePr>
        <p:xfrm>
          <a:off x="419986" y="967563"/>
          <a:ext cx="11339622" cy="5465136"/>
        </p:xfrm>
        <a:graphic>
          <a:graphicData uri="http://schemas.openxmlformats.org/drawingml/2006/table">
            <a:tbl>
              <a:tblPr firstRow="1" bandRow="1">
                <a:tableStyleId>{5940675A-B579-460E-94D1-54222C63F5DA}</a:tableStyleId>
              </a:tblPr>
              <a:tblGrid>
                <a:gridCol w="1917730">
                  <a:extLst>
                    <a:ext uri="{9D8B030D-6E8A-4147-A177-3AD203B41FA5}">
                      <a16:colId xmlns:a16="http://schemas.microsoft.com/office/drawing/2014/main" val="178125372"/>
                    </a:ext>
                  </a:extLst>
                </a:gridCol>
                <a:gridCol w="3603851">
                  <a:extLst>
                    <a:ext uri="{9D8B030D-6E8A-4147-A177-3AD203B41FA5}">
                      <a16:colId xmlns:a16="http://schemas.microsoft.com/office/drawing/2014/main" val="498329824"/>
                    </a:ext>
                  </a:extLst>
                </a:gridCol>
                <a:gridCol w="3270332">
                  <a:extLst>
                    <a:ext uri="{9D8B030D-6E8A-4147-A177-3AD203B41FA5}">
                      <a16:colId xmlns:a16="http://schemas.microsoft.com/office/drawing/2014/main" val="100419278"/>
                    </a:ext>
                  </a:extLst>
                </a:gridCol>
                <a:gridCol w="2547709">
                  <a:extLst>
                    <a:ext uri="{9D8B030D-6E8A-4147-A177-3AD203B41FA5}">
                      <a16:colId xmlns:a16="http://schemas.microsoft.com/office/drawing/2014/main" val="3046439149"/>
                    </a:ext>
                  </a:extLst>
                </a:gridCol>
              </a:tblGrid>
              <a:tr h="765475">
                <a:tc>
                  <a:txBody>
                    <a:bodyPr/>
                    <a:lstStyle/>
                    <a:p>
                      <a:endParaRPr lang="en-GB" sz="1600" dirty="0">
                        <a:solidFill>
                          <a:schemeClr val="accent1">
                            <a:lumMod val="75000"/>
                          </a:schemeClr>
                        </a:solidFill>
                        <a:latin typeface="Montserrat Alternates" panose="00000500000000000000" pitchFamily="2" charset="0"/>
                      </a:endParaRPr>
                    </a:p>
                  </a:txBody>
                  <a:tcPr anchor="ctr"/>
                </a:tc>
                <a:tc>
                  <a:txBody>
                    <a:bodyPr/>
                    <a:lstStyle/>
                    <a:p>
                      <a:r>
                        <a:rPr lang="en-GB" sz="1600" dirty="0">
                          <a:solidFill>
                            <a:schemeClr val="accent1">
                              <a:lumMod val="75000"/>
                            </a:schemeClr>
                          </a:solidFill>
                          <a:latin typeface="Montserrat Alternates" panose="00000500000000000000" pitchFamily="2" charset="0"/>
                        </a:rPr>
                        <a:t>What happened?</a:t>
                      </a:r>
                    </a:p>
                  </a:txBody>
                  <a:tcPr anchor="ctr"/>
                </a:tc>
                <a:tc>
                  <a:txBody>
                    <a:bodyPr/>
                    <a:lstStyle/>
                    <a:p>
                      <a:r>
                        <a:rPr lang="en-GB" sz="1600" dirty="0">
                          <a:solidFill>
                            <a:schemeClr val="accent1">
                              <a:lumMod val="75000"/>
                            </a:schemeClr>
                          </a:solidFill>
                          <a:latin typeface="Montserrat Alternates" panose="00000500000000000000" pitchFamily="2" charset="0"/>
                        </a:rPr>
                        <a:t>Churchill and government responses</a:t>
                      </a:r>
                    </a:p>
                  </a:txBody>
                  <a:tcPr anchor="ctr"/>
                </a:tc>
                <a:tc>
                  <a:txBody>
                    <a:bodyPr/>
                    <a:lstStyle/>
                    <a:p>
                      <a:r>
                        <a:rPr lang="en-GB" sz="1400" dirty="0">
                          <a:solidFill>
                            <a:schemeClr val="accent1">
                              <a:lumMod val="75000"/>
                            </a:schemeClr>
                          </a:solidFill>
                          <a:latin typeface="Montserrat Alternates" panose="00000500000000000000" pitchFamily="2" charset="0"/>
                        </a:rPr>
                        <a:t>What does this suggest about life in Britain in the early twentieth century?</a:t>
                      </a:r>
                    </a:p>
                  </a:txBody>
                  <a:tcPr anchor="ctr"/>
                </a:tc>
                <a:extLst>
                  <a:ext uri="{0D108BD9-81ED-4DB2-BD59-A6C34878D82A}">
                    <a16:rowId xmlns:a16="http://schemas.microsoft.com/office/drawing/2014/main" val="103536845"/>
                  </a:ext>
                </a:extLst>
              </a:tr>
              <a:tr h="1640127">
                <a:tc>
                  <a:txBody>
                    <a:bodyPr/>
                    <a:lstStyle/>
                    <a:p>
                      <a:r>
                        <a:rPr lang="en-GB" sz="1600" dirty="0">
                          <a:solidFill>
                            <a:schemeClr val="accent1">
                              <a:lumMod val="75000"/>
                            </a:schemeClr>
                          </a:solidFill>
                          <a:latin typeface="Montserrat Alternates" panose="00000500000000000000" pitchFamily="2" charset="0"/>
                        </a:rPr>
                        <a:t>Social Reforms</a:t>
                      </a: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tc>
                  <a:txBody>
                    <a:bodyPr/>
                    <a:lstStyle/>
                    <a:p>
                      <a:endParaRPr lang="en-GB" sz="1600">
                        <a:solidFill>
                          <a:schemeClr val="accent1">
                            <a:lumMod val="75000"/>
                          </a:schemeClr>
                        </a:solidFill>
                        <a:latin typeface="Montserrat Alternates" panose="00000500000000000000" pitchFamily="2" charset="0"/>
                      </a:endParaRP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extLst>
                  <a:ext uri="{0D108BD9-81ED-4DB2-BD59-A6C34878D82A}">
                    <a16:rowId xmlns:a16="http://schemas.microsoft.com/office/drawing/2014/main" val="2525155580"/>
                  </a:ext>
                </a:extLst>
              </a:tr>
              <a:tr h="1636458">
                <a:tc>
                  <a:txBody>
                    <a:bodyPr/>
                    <a:lstStyle/>
                    <a:p>
                      <a:r>
                        <a:rPr lang="en-GB" sz="1600" dirty="0">
                          <a:solidFill>
                            <a:schemeClr val="accent1">
                              <a:lumMod val="75000"/>
                            </a:schemeClr>
                          </a:solidFill>
                          <a:latin typeface="Montserrat Alternates" panose="00000500000000000000" pitchFamily="2" charset="0"/>
                        </a:rPr>
                        <a:t>The Women’s Suffrage Movement</a:t>
                      </a: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tc>
                  <a:txBody>
                    <a:bodyPr/>
                    <a:lstStyle/>
                    <a:p>
                      <a:endParaRPr lang="en-GB" sz="1600">
                        <a:solidFill>
                          <a:schemeClr val="accent1">
                            <a:lumMod val="75000"/>
                          </a:schemeClr>
                        </a:solidFill>
                        <a:latin typeface="Montserrat Alternates" panose="00000500000000000000" pitchFamily="2" charset="0"/>
                      </a:endParaRPr>
                    </a:p>
                  </a:txBody>
                  <a:tcPr anchor="ctr"/>
                </a:tc>
                <a:extLst>
                  <a:ext uri="{0D108BD9-81ED-4DB2-BD59-A6C34878D82A}">
                    <a16:rowId xmlns:a16="http://schemas.microsoft.com/office/drawing/2014/main" val="3374040338"/>
                  </a:ext>
                </a:extLst>
              </a:tr>
              <a:tr h="1423076">
                <a:tc>
                  <a:txBody>
                    <a:bodyPr/>
                    <a:lstStyle/>
                    <a:p>
                      <a:r>
                        <a:rPr lang="en-GB" sz="1600" dirty="0">
                          <a:solidFill>
                            <a:schemeClr val="accent1">
                              <a:lumMod val="75000"/>
                            </a:schemeClr>
                          </a:solidFill>
                          <a:latin typeface="Montserrat Alternates" panose="00000500000000000000" pitchFamily="2" charset="0"/>
                        </a:rPr>
                        <a:t>Workers' Rights</a:t>
                      </a:r>
                    </a:p>
                  </a:txBody>
                  <a:tcPr anchor="ctr"/>
                </a:tc>
                <a:tc>
                  <a:txBody>
                    <a:bodyPr/>
                    <a:lstStyle/>
                    <a:p>
                      <a:endParaRPr lang="en-GB" sz="1600">
                        <a:solidFill>
                          <a:schemeClr val="accent1">
                            <a:lumMod val="75000"/>
                          </a:schemeClr>
                        </a:solidFill>
                        <a:latin typeface="Montserrat Alternates" panose="00000500000000000000" pitchFamily="2" charset="0"/>
                      </a:endParaRP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tc>
                  <a:txBody>
                    <a:bodyPr/>
                    <a:lstStyle/>
                    <a:p>
                      <a:endParaRPr lang="en-GB" sz="1600" dirty="0">
                        <a:solidFill>
                          <a:schemeClr val="accent1">
                            <a:lumMod val="75000"/>
                          </a:schemeClr>
                        </a:solidFill>
                        <a:latin typeface="Montserrat Alternates" panose="00000500000000000000" pitchFamily="2" charset="0"/>
                      </a:endParaRPr>
                    </a:p>
                  </a:txBody>
                  <a:tcPr anchor="ctr"/>
                </a:tc>
                <a:extLst>
                  <a:ext uri="{0D108BD9-81ED-4DB2-BD59-A6C34878D82A}">
                    <a16:rowId xmlns:a16="http://schemas.microsoft.com/office/drawing/2014/main" val="2272843868"/>
                  </a:ext>
                </a:extLst>
              </a:tr>
            </a:tbl>
          </a:graphicData>
        </a:graphic>
      </p:graphicFrame>
    </p:spTree>
    <p:extLst>
      <p:ext uri="{BB962C8B-B14F-4D97-AF65-F5344CB8AC3E}">
        <p14:creationId xmlns:p14="http://schemas.microsoft.com/office/powerpoint/2010/main" val="15154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 Ppt Template" id="{243AFFD9-91E3-4858-B715-4C40AEFEA71B}" vid="{53B62B85-ABEA-44F7-86C7-EB62B12EE2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LAB Ppt Template</Template>
  <TotalTime>4</TotalTime>
  <Words>2291</Words>
  <Application>Microsoft Office PowerPoint</Application>
  <PresentationFormat>Widescreen</PresentationFormat>
  <Paragraphs>104</Paragraphs>
  <Slides>10</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Montserrat Alternates</vt:lpstr>
      <vt:lpstr>Montserrat Alternates regular</vt:lpstr>
      <vt:lpstr>Symbol</vt:lpstr>
      <vt:lpstr>Office Theme</vt:lpstr>
      <vt:lpstr>PowerPoint Presentation</vt:lpstr>
      <vt:lpstr>Britain in the late 19th Century</vt:lpstr>
      <vt:lpstr>Britain in the late 19th Century</vt:lpstr>
      <vt:lpstr>PowerPoint Presentation</vt:lpstr>
      <vt:lpstr>What did Churchill do for British people in the early 20th century?</vt:lpstr>
      <vt:lpstr>PowerPoint Presentation</vt:lpstr>
      <vt:lpstr>PowerPoint Presentation</vt:lpstr>
      <vt:lpstr>PowerPoint Presentation</vt:lpstr>
      <vt:lpstr>What did Churchill do for British people in the early 20th century?</vt:lpstr>
      <vt:lpstr>How did Churchill shape Modern Britian in the early 20th Century?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fuller</dc:creator>
  <cp:lastModifiedBy>Joe Hayman</cp:lastModifiedBy>
  <cp:revision>9</cp:revision>
  <dcterms:created xsi:type="dcterms:W3CDTF">2024-08-09T08:38:55Z</dcterms:created>
  <dcterms:modified xsi:type="dcterms:W3CDTF">2024-11-27T22:14:15Z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