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24"/>
  </p:notesMasterIdLst>
  <p:handoutMasterIdLst>
    <p:handoutMasterId r:id="rId25"/>
  </p:handoutMasterIdLst>
  <p:sldIdLst>
    <p:sldId id="303" r:id="rId2"/>
    <p:sldId id="379" r:id="rId3"/>
    <p:sldId id="428" r:id="rId4"/>
    <p:sldId id="429" r:id="rId5"/>
    <p:sldId id="430" r:id="rId6"/>
    <p:sldId id="431" r:id="rId7"/>
    <p:sldId id="432" r:id="rId8"/>
    <p:sldId id="433" r:id="rId9"/>
    <p:sldId id="434" r:id="rId10"/>
    <p:sldId id="435" r:id="rId11"/>
    <p:sldId id="437" r:id="rId12"/>
    <p:sldId id="438" r:id="rId13"/>
    <p:sldId id="436" r:id="rId14"/>
    <p:sldId id="446" r:id="rId15"/>
    <p:sldId id="439" r:id="rId16"/>
    <p:sldId id="443" r:id="rId17"/>
    <p:sldId id="444" r:id="rId18"/>
    <p:sldId id="418" r:id="rId19"/>
    <p:sldId id="407" r:id="rId20"/>
    <p:sldId id="445" r:id="rId21"/>
    <p:sldId id="373" r:id="rId22"/>
    <p:sldId id="427" r:id="rId23"/>
  </p:sldIdLst>
  <p:sldSz cx="9144000" cy="6858000" type="screen4x3"/>
  <p:notesSz cx="7077075" cy="9363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30" autoAdjust="0"/>
    <p:restoredTop sz="94617" autoAdjust="0"/>
  </p:normalViewPr>
  <p:slideViewPr>
    <p:cSldViewPr>
      <p:cViewPr varScale="1">
        <p:scale>
          <a:sx n="100" d="100"/>
          <a:sy n="100" d="100"/>
        </p:scale>
        <p:origin x="66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69E7AC-087C-473B-982C-BF3F185AAE2C}"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61C85521-6A57-4709-92BF-E23AB14D2BBA}">
      <dgm:prSet/>
      <dgm:spPr/>
      <dgm:t>
        <a:bodyPr/>
        <a:lstStyle/>
        <a:p>
          <a:r>
            <a:rPr lang="en-US" dirty="0"/>
            <a:t>Once the recommendations were developed, I met with the Mayor &amp; Council members either individually or in groups of 2 and reviewed my recommendations for feedback.</a:t>
          </a:r>
        </a:p>
      </dgm:t>
    </dgm:pt>
    <dgm:pt modelId="{322EFD9E-8E63-4FA2-9043-5801ACB8F16A}" type="parTrans" cxnId="{7EDBBEF5-1078-4F84-8303-CABB148C6DE8}">
      <dgm:prSet/>
      <dgm:spPr/>
      <dgm:t>
        <a:bodyPr/>
        <a:lstStyle/>
        <a:p>
          <a:endParaRPr lang="en-US"/>
        </a:p>
      </dgm:t>
    </dgm:pt>
    <dgm:pt modelId="{8F86C5FF-DD00-4516-A7B7-BA5C7DC4D319}" type="sibTrans" cxnId="{7EDBBEF5-1078-4F84-8303-CABB148C6DE8}">
      <dgm:prSet/>
      <dgm:spPr/>
      <dgm:t>
        <a:bodyPr/>
        <a:lstStyle/>
        <a:p>
          <a:endParaRPr lang="en-US"/>
        </a:p>
      </dgm:t>
    </dgm:pt>
    <dgm:pt modelId="{2E9020F2-B822-4EE4-B375-0B89CA71D6D0}">
      <dgm:prSet/>
      <dgm:spPr/>
      <dgm:t>
        <a:bodyPr/>
        <a:lstStyle/>
        <a:p>
          <a:r>
            <a:rPr lang="en-US"/>
            <a:t>Minor tweaks were made based on feedback from Council.</a:t>
          </a:r>
        </a:p>
      </dgm:t>
    </dgm:pt>
    <dgm:pt modelId="{C67315E9-3840-47CC-B7E8-9F9F2E809A69}" type="parTrans" cxnId="{EA6590A7-A223-4C46-B484-FE1CEF86B07C}">
      <dgm:prSet/>
      <dgm:spPr/>
      <dgm:t>
        <a:bodyPr/>
        <a:lstStyle/>
        <a:p>
          <a:endParaRPr lang="en-US"/>
        </a:p>
      </dgm:t>
    </dgm:pt>
    <dgm:pt modelId="{24C24007-A554-4756-ACF1-3C2D5CEDE083}" type="sibTrans" cxnId="{EA6590A7-A223-4C46-B484-FE1CEF86B07C}">
      <dgm:prSet/>
      <dgm:spPr/>
      <dgm:t>
        <a:bodyPr/>
        <a:lstStyle/>
        <a:p>
          <a:endParaRPr lang="en-US"/>
        </a:p>
      </dgm:t>
    </dgm:pt>
    <dgm:pt modelId="{4A336CE7-3EF4-42D6-83DB-0D98503DD015}" type="pres">
      <dgm:prSet presAssocID="{4969E7AC-087C-473B-982C-BF3F185AAE2C}" presName="linear" presStyleCnt="0">
        <dgm:presLayoutVars>
          <dgm:animLvl val="lvl"/>
          <dgm:resizeHandles val="exact"/>
        </dgm:presLayoutVars>
      </dgm:prSet>
      <dgm:spPr/>
    </dgm:pt>
    <dgm:pt modelId="{03FCF4DD-906A-4117-8C72-F0626F96E969}" type="pres">
      <dgm:prSet presAssocID="{61C85521-6A57-4709-92BF-E23AB14D2BBA}" presName="parentText" presStyleLbl="node1" presStyleIdx="0" presStyleCnt="2">
        <dgm:presLayoutVars>
          <dgm:chMax val="0"/>
          <dgm:bulletEnabled val="1"/>
        </dgm:presLayoutVars>
      </dgm:prSet>
      <dgm:spPr/>
    </dgm:pt>
    <dgm:pt modelId="{964066DD-F396-46CD-886C-A1BEDA88FD9A}" type="pres">
      <dgm:prSet presAssocID="{8F86C5FF-DD00-4516-A7B7-BA5C7DC4D319}" presName="spacer" presStyleCnt="0"/>
      <dgm:spPr/>
    </dgm:pt>
    <dgm:pt modelId="{78AECEDD-8CAB-4E11-83A8-5757CF9E7807}" type="pres">
      <dgm:prSet presAssocID="{2E9020F2-B822-4EE4-B375-0B89CA71D6D0}" presName="parentText" presStyleLbl="node1" presStyleIdx="1" presStyleCnt="2">
        <dgm:presLayoutVars>
          <dgm:chMax val="0"/>
          <dgm:bulletEnabled val="1"/>
        </dgm:presLayoutVars>
      </dgm:prSet>
      <dgm:spPr/>
    </dgm:pt>
  </dgm:ptLst>
  <dgm:cxnLst>
    <dgm:cxn modelId="{F78DBD0A-8506-4ACB-8920-404DD5110531}" type="presOf" srcId="{2E9020F2-B822-4EE4-B375-0B89CA71D6D0}" destId="{78AECEDD-8CAB-4E11-83A8-5757CF9E7807}" srcOrd="0" destOrd="0" presId="urn:microsoft.com/office/officeart/2005/8/layout/vList2"/>
    <dgm:cxn modelId="{516C4616-BB9B-4DD5-9DE0-B6180E71DE57}" type="presOf" srcId="{4969E7AC-087C-473B-982C-BF3F185AAE2C}" destId="{4A336CE7-3EF4-42D6-83DB-0D98503DD015}" srcOrd="0" destOrd="0" presId="urn:microsoft.com/office/officeart/2005/8/layout/vList2"/>
    <dgm:cxn modelId="{EA6590A7-A223-4C46-B484-FE1CEF86B07C}" srcId="{4969E7AC-087C-473B-982C-BF3F185AAE2C}" destId="{2E9020F2-B822-4EE4-B375-0B89CA71D6D0}" srcOrd="1" destOrd="0" parTransId="{C67315E9-3840-47CC-B7E8-9F9F2E809A69}" sibTransId="{24C24007-A554-4756-ACF1-3C2D5CEDE083}"/>
    <dgm:cxn modelId="{8A6A59C5-312C-4BB2-BC10-C9CFEFEE0B04}" type="presOf" srcId="{61C85521-6A57-4709-92BF-E23AB14D2BBA}" destId="{03FCF4DD-906A-4117-8C72-F0626F96E969}" srcOrd="0" destOrd="0" presId="urn:microsoft.com/office/officeart/2005/8/layout/vList2"/>
    <dgm:cxn modelId="{7EDBBEF5-1078-4F84-8303-CABB148C6DE8}" srcId="{4969E7AC-087C-473B-982C-BF3F185AAE2C}" destId="{61C85521-6A57-4709-92BF-E23AB14D2BBA}" srcOrd="0" destOrd="0" parTransId="{322EFD9E-8E63-4FA2-9043-5801ACB8F16A}" sibTransId="{8F86C5FF-DD00-4516-A7B7-BA5C7DC4D319}"/>
    <dgm:cxn modelId="{2085EBE0-0F25-4AF5-9575-DA2068B49EA7}" type="presParOf" srcId="{4A336CE7-3EF4-42D6-83DB-0D98503DD015}" destId="{03FCF4DD-906A-4117-8C72-F0626F96E969}" srcOrd="0" destOrd="0" presId="urn:microsoft.com/office/officeart/2005/8/layout/vList2"/>
    <dgm:cxn modelId="{0D6E3CE9-3A27-452A-9C25-487260EC7589}" type="presParOf" srcId="{4A336CE7-3EF4-42D6-83DB-0D98503DD015}" destId="{964066DD-F396-46CD-886C-A1BEDA88FD9A}" srcOrd="1" destOrd="0" presId="urn:microsoft.com/office/officeart/2005/8/layout/vList2"/>
    <dgm:cxn modelId="{E8FF0025-B032-4540-B701-9BAB9CDD2298}" type="presParOf" srcId="{4A336CE7-3EF4-42D6-83DB-0D98503DD015}" destId="{78AECEDD-8CAB-4E11-83A8-5757CF9E780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FCF4DD-906A-4117-8C72-F0626F96E969}">
      <dsp:nvSpPr>
        <dsp:cNvPr id="0" name=""/>
        <dsp:cNvSpPr/>
      </dsp:nvSpPr>
      <dsp:spPr>
        <a:xfrm>
          <a:off x="0" y="67327"/>
          <a:ext cx="4992577" cy="2358719"/>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Once the recommendations were developed, I met with the Mayor &amp; Council members either individually or in groups of 2 and reviewed my recommendations for feedback.</a:t>
          </a:r>
        </a:p>
      </dsp:txBody>
      <dsp:txXfrm>
        <a:off x="115143" y="182470"/>
        <a:ext cx="4762291" cy="2128433"/>
      </dsp:txXfrm>
    </dsp:sp>
    <dsp:sp modelId="{78AECEDD-8CAB-4E11-83A8-5757CF9E7807}">
      <dsp:nvSpPr>
        <dsp:cNvPr id="0" name=""/>
        <dsp:cNvSpPr/>
      </dsp:nvSpPr>
      <dsp:spPr>
        <a:xfrm>
          <a:off x="0" y="2495167"/>
          <a:ext cx="4992577" cy="2358719"/>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Minor tweaks were made based on feedback from Council.</a:t>
          </a:r>
        </a:p>
      </dsp:txBody>
      <dsp:txXfrm>
        <a:off x="115143" y="2610310"/>
        <a:ext cx="4762291" cy="212843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bwMode="auto">
          <a:xfrm>
            <a:off x="1" y="0"/>
            <a:ext cx="3066733" cy="468154"/>
          </a:xfrm>
          <a:prstGeom prst="rect">
            <a:avLst/>
          </a:prstGeom>
          <a:noFill/>
          <a:ln w="9525">
            <a:noFill/>
            <a:miter lim="800000"/>
            <a:headEnd/>
            <a:tailEnd/>
          </a:ln>
          <a:effectLst/>
        </p:spPr>
        <p:txBody>
          <a:bodyPr vert="horz" wrap="square" lIns="92166" tIns="46082" rIns="92166" bIns="46082" numCol="1" anchor="t" anchorCtr="0" compatLnSpc="1">
            <a:prstTxWarp prst="textNoShape">
              <a:avLst/>
            </a:prstTxWarp>
          </a:bodyPr>
          <a:lstStyle>
            <a:lvl1pPr>
              <a:defRPr sz="1200">
                <a:latin typeface="Calibri" pitchFamily="34" charset="0"/>
              </a:defRPr>
            </a:lvl1pPr>
          </a:lstStyle>
          <a:p>
            <a:endParaRPr lang="en-US" dirty="0"/>
          </a:p>
        </p:txBody>
      </p:sp>
      <p:sp>
        <p:nvSpPr>
          <p:cNvPr id="86019" name="Rectangle 3"/>
          <p:cNvSpPr>
            <a:spLocks noGrp="1" noChangeArrowheads="1"/>
          </p:cNvSpPr>
          <p:nvPr>
            <p:ph type="dt" sz="quarter" idx="1"/>
          </p:nvPr>
        </p:nvSpPr>
        <p:spPr bwMode="auto">
          <a:xfrm>
            <a:off x="4008706" y="0"/>
            <a:ext cx="3066733" cy="468154"/>
          </a:xfrm>
          <a:prstGeom prst="rect">
            <a:avLst/>
          </a:prstGeom>
          <a:noFill/>
          <a:ln w="9525">
            <a:noFill/>
            <a:miter lim="800000"/>
            <a:headEnd/>
            <a:tailEnd/>
          </a:ln>
          <a:effectLst/>
        </p:spPr>
        <p:txBody>
          <a:bodyPr vert="horz" wrap="square" lIns="92166" tIns="46082" rIns="92166" bIns="46082" numCol="1" anchor="t" anchorCtr="0" compatLnSpc="1">
            <a:prstTxWarp prst="textNoShape">
              <a:avLst/>
            </a:prstTxWarp>
          </a:bodyPr>
          <a:lstStyle>
            <a:lvl1pPr algn="r">
              <a:defRPr sz="1200">
                <a:latin typeface="Calibri" pitchFamily="34" charset="0"/>
              </a:defRPr>
            </a:lvl1pPr>
          </a:lstStyle>
          <a:p>
            <a:fld id="{F2A86DCA-E25B-4009-B3AE-062F1AA45582}" type="datetimeFigureOut">
              <a:rPr lang="en-US"/>
              <a:pPr/>
              <a:t>2/26/2020</a:t>
            </a:fld>
            <a:endParaRPr lang="en-US" dirty="0"/>
          </a:p>
        </p:txBody>
      </p:sp>
      <p:sp>
        <p:nvSpPr>
          <p:cNvPr id="86020" name="Rectangle 4"/>
          <p:cNvSpPr>
            <a:spLocks noGrp="1" noChangeArrowheads="1"/>
          </p:cNvSpPr>
          <p:nvPr>
            <p:ph type="ftr" sz="quarter" idx="2"/>
          </p:nvPr>
        </p:nvSpPr>
        <p:spPr bwMode="auto">
          <a:xfrm>
            <a:off x="1" y="8893297"/>
            <a:ext cx="3066733" cy="468154"/>
          </a:xfrm>
          <a:prstGeom prst="rect">
            <a:avLst/>
          </a:prstGeom>
          <a:noFill/>
          <a:ln w="9525">
            <a:noFill/>
            <a:miter lim="800000"/>
            <a:headEnd/>
            <a:tailEnd/>
          </a:ln>
          <a:effectLst/>
        </p:spPr>
        <p:txBody>
          <a:bodyPr vert="horz" wrap="square" lIns="92166" tIns="46082" rIns="92166" bIns="46082" numCol="1" anchor="b" anchorCtr="0" compatLnSpc="1">
            <a:prstTxWarp prst="textNoShape">
              <a:avLst/>
            </a:prstTxWarp>
          </a:bodyPr>
          <a:lstStyle>
            <a:lvl1pPr>
              <a:defRPr sz="1200">
                <a:latin typeface="Calibri" pitchFamily="34" charset="0"/>
              </a:defRPr>
            </a:lvl1pPr>
          </a:lstStyle>
          <a:p>
            <a:endParaRPr lang="en-US" dirty="0"/>
          </a:p>
        </p:txBody>
      </p:sp>
      <p:sp>
        <p:nvSpPr>
          <p:cNvPr id="86021" name="Rectangle 5"/>
          <p:cNvSpPr>
            <a:spLocks noGrp="1" noChangeArrowheads="1"/>
          </p:cNvSpPr>
          <p:nvPr>
            <p:ph type="sldNum" sz="quarter" idx="3"/>
          </p:nvPr>
        </p:nvSpPr>
        <p:spPr bwMode="auto">
          <a:xfrm>
            <a:off x="4008706" y="8893297"/>
            <a:ext cx="3066733" cy="468154"/>
          </a:xfrm>
          <a:prstGeom prst="rect">
            <a:avLst/>
          </a:prstGeom>
          <a:noFill/>
          <a:ln w="9525">
            <a:noFill/>
            <a:miter lim="800000"/>
            <a:headEnd/>
            <a:tailEnd/>
          </a:ln>
          <a:effectLst/>
        </p:spPr>
        <p:txBody>
          <a:bodyPr vert="horz" wrap="square" lIns="92166" tIns="46082" rIns="92166" bIns="46082" numCol="1" anchor="b" anchorCtr="0" compatLnSpc="1">
            <a:prstTxWarp prst="textNoShape">
              <a:avLst/>
            </a:prstTxWarp>
          </a:bodyPr>
          <a:lstStyle>
            <a:lvl1pPr algn="r">
              <a:defRPr sz="1200">
                <a:latin typeface="Calibri" pitchFamily="34" charset="0"/>
              </a:defRPr>
            </a:lvl1pPr>
          </a:lstStyle>
          <a:p>
            <a:fld id="{9C0FA370-D1D8-4B08-AB4C-2D30C1916581}" type="slidenum">
              <a:rPr lang="en-US"/>
              <a:pPr/>
              <a:t>‹#›</a:t>
            </a:fld>
            <a:endParaRPr lang="en-US" dirty="0"/>
          </a:p>
        </p:txBody>
      </p:sp>
    </p:spTree>
    <p:extLst>
      <p:ext uri="{BB962C8B-B14F-4D97-AF65-F5344CB8AC3E}">
        <p14:creationId xmlns:p14="http://schemas.microsoft.com/office/powerpoint/2010/main" val="26216623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hdr" sz="quarter"/>
          </p:nvPr>
        </p:nvSpPr>
        <p:spPr bwMode="auto">
          <a:xfrm>
            <a:off x="1" y="0"/>
            <a:ext cx="3066733" cy="468154"/>
          </a:xfrm>
          <a:prstGeom prst="rect">
            <a:avLst/>
          </a:prstGeom>
          <a:noFill/>
          <a:ln w="9525">
            <a:noFill/>
            <a:miter lim="800000"/>
            <a:headEnd/>
            <a:tailEnd/>
          </a:ln>
          <a:effectLst/>
        </p:spPr>
        <p:txBody>
          <a:bodyPr vert="horz" wrap="square" lIns="92166" tIns="46082" rIns="92166" bIns="46082" numCol="1" anchor="t" anchorCtr="0" compatLnSpc="1">
            <a:prstTxWarp prst="textNoShape">
              <a:avLst/>
            </a:prstTxWarp>
          </a:bodyPr>
          <a:lstStyle>
            <a:lvl1pPr>
              <a:defRPr sz="1200">
                <a:latin typeface="Calibri" pitchFamily="34" charset="0"/>
              </a:defRPr>
            </a:lvl1pPr>
          </a:lstStyle>
          <a:p>
            <a:endParaRPr lang="en-US" dirty="0"/>
          </a:p>
        </p:txBody>
      </p:sp>
      <p:sp>
        <p:nvSpPr>
          <p:cNvPr id="84995" name="Rectangle 3"/>
          <p:cNvSpPr>
            <a:spLocks noGrp="1" noChangeArrowheads="1"/>
          </p:cNvSpPr>
          <p:nvPr>
            <p:ph type="dt" idx="1"/>
          </p:nvPr>
        </p:nvSpPr>
        <p:spPr bwMode="auto">
          <a:xfrm>
            <a:off x="4008706" y="0"/>
            <a:ext cx="3066733" cy="468154"/>
          </a:xfrm>
          <a:prstGeom prst="rect">
            <a:avLst/>
          </a:prstGeom>
          <a:noFill/>
          <a:ln w="9525">
            <a:noFill/>
            <a:miter lim="800000"/>
            <a:headEnd/>
            <a:tailEnd/>
          </a:ln>
          <a:effectLst/>
        </p:spPr>
        <p:txBody>
          <a:bodyPr vert="horz" wrap="square" lIns="92166" tIns="46082" rIns="92166" bIns="46082" numCol="1" anchor="t" anchorCtr="0" compatLnSpc="1">
            <a:prstTxWarp prst="textNoShape">
              <a:avLst/>
            </a:prstTxWarp>
          </a:bodyPr>
          <a:lstStyle>
            <a:lvl1pPr algn="r">
              <a:defRPr sz="1200">
                <a:latin typeface="Calibri" pitchFamily="34" charset="0"/>
              </a:defRPr>
            </a:lvl1pPr>
          </a:lstStyle>
          <a:p>
            <a:fld id="{38FDB719-B588-4C9E-9372-FF2D7D0381B1}" type="datetimeFigureOut">
              <a:rPr lang="en-US"/>
              <a:pPr/>
              <a:t>2/26/2020</a:t>
            </a:fld>
            <a:endParaRPr lang="en-US" dirty="0"/>
          </a:p>
        </p:txBody>
      </p:sp>
      <p:sp>
        <p:nvSpPr>
          <p:cNvPr id="84996" name="Rectangle 4"/>
          <p:cNvSpPr>
            <a:spLocks noGrp="1" noRot="1" noChangeAspect="1" noChangeArrowheads="1" noTextEdit="1"/>
          </p:cNvSpPr>
          <p:nvPr>
            <p:ph type="sldImg" idx="2"/>
          </p:nvPr>
        </p:nvSpPr>
        <p:spPr bwMode="auto">
          <a:xfrm>
            <a:off x="1196975" y="701675"/>
            <a:ext cx="4683125" cy="3511550"/>
          </a:xfrm>
          <a:prstGeom prst="rect">
            <a:avLst/>
          </a:prstGeom>
          <a:noFill/>
          <a:ln w="9525">
            <a:solidFill>
              <a:srgbClr val="000000"/>
            </a:solidFill>
            <a:miter lim="800000"/>
            <a:headEnd/>
            <a:tailEnd/>
          </a:ln>
          <a:effectLst/>
        </p:spPr>
      </p:sp>
      <p:sp>
        <p:nvSpPr>
          <p:cNvPr id="84997" name="Rectangle 5"/>
          <p:cNvSpPr>
            <a:spLocks noGrp="1" noChangeArrowheads="1"/>
          </p:cNvSpPr>
          <p:nvPr>
            <p:ph type="body" sz="quarter" idx="3"/>
          </p:nvPr>
        </p:nvSpPr>
        <p:spPr bwMode="auto">
          <a:xfrm>
            <a:off x="707708" y="4447461"/>
            <a:ext cx="5661660" cy="4213384"/>
          </a:xfrm>
          <a:prstGeom prst="rect">
            <a:avLst/>
          </a:prstGeom>
          <a:noFill/>
          <a:ln w="9525">
            <a:noFill/>
            <a:miter lim="800000"/>
            <a:headEnd/>
            <a:tailEnd/>
          </a:ln>
          <a:effectLst/>
        </p:spPr>
        <p:txBody>
          <a:bodyPr vert="horz" wrap="square" lIns="92166" tIns="46082" rIns="92166" bIns="46082"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4998" name="Rectangle 6"/>
          <p:cNvSpPr>
            <a:spLocks noGrp="1" noChangeArrowheads="1"/>
          </p:cNvSpPr>
          <p:nvPr>
            <p:ph type="ftr" sz="quarter" idx="4"/>
          </p:nvPr>
        </p:nvSpPr>
        <p:spPr bwMode="auto">
          <a:xfrm>
            <a:off x="1" y="8893297"/>
            <a:ext cx="3066733" cy="468154"/>
          </a:xfrm>
          <a:prstGeom prst="rect">
            <a:avLst/>
          </a:prstGeom>
          <a:noFill/>
          <a:ln w="9525">
            <a:noFill/>
            <a:miter lim="800000"/>
            <a:headEnd/>
            <a:tailEnd/>
          </a:ln>
          <a:effectLst/>
        </p:spPr>
        <p:txBody>
          <a:bodyPr vert="horz" wrap="square" lIns="92166" tIns="46082" rIns="92166" bIns="46082" numCol="1" anchor="b" anchorCtr="0" compatLnSpc="1">
            <a:prstTxWarp prst="textNoShape">
              <a:avLst/>
            </a:prstTxWarp>
          </a:bodyPr>
          <a:lstStyle>
            <a:lvl1pPr>
              <a:defRPr sz="1200">
                <a:latin typeface="Calibri" pitchFamily="34" charset="0"/>
              </a:defRPr>
            </a:lvl1pPr>
          </a:lstStyle>
          <a:p>
            <a:endParaRPr lang="en-US" dirty="0"/>
          </a:p>
        </p:txBody>
      </p:sp>
      <p:sp>
        <p:nvSpPr>
          <p:cNvPr id="84999" name="Rectangle 7"/>
          <p:cNvSpPr>
            <a:spLocks noGrp="1" noChangeArrowheads="1"/>
          </p:cNvSpPr>
          <p:nvPr>
            <p:ph type="sldNum" sz="quarter" idx="5"/>
          </p:nvPr>
        </p:nvSpPr>
        <p:spPr bwMode="auto">
          <a:xfrm>
            <a:off x="4008706" y="8893297"/>
            <a:ext cx="3066733" cy="468154"/>
          </a:xfrm>
          <a:prstGeom prst="rect">
            <a:avLst/>
          </a:prstGeom>
          <a:noFill/>
          <a:ln w="9525">
            <a:noFill/>
            <a:miter lim="800000"/>
            <a:headEnd/>
            <a:tailEnd/>
          </a:ln>
          <a:effectLst/>
        </p:spPr>
        <p:txBody>
          <a:bodyPr vert="horz" wrap="square" lIns="92166" tIns="46082" rIns="92166" bIns="46082" numCol="1" anchor="b" anchorCtr="0" compatLnSpc="1">
            <a:prstTxWarp prst="textNoShape">
              <a:avLst/>
            </a:prstTxWarp>
          </a:bodyPr>
          <a:lstStyle>
            <a:lvl1pPr algn="r">
              <a:defRPr sz="1200">
                <a:latin typeface="Calibri" pitchFamily="34" charset="0"/>
              </a:defRPr>
            </a:lvl1pPr>
          </a:lstStyle>
          <a:p>
            <a:fld id="{A49DE40E-C4FA-44DB-A2DF-D911F1ED3450}" type="slidenum">
              <a:rPr lang="en-US"/>
              <a:pPr/>
              <a:t>‹#›</a:t>
            </a:fld>
            <a:endParaRPr lang="en-US" dirty="0"/>
          </a:p>
        </p:txBody>
      </p:sp>
    </p:spTree>
    <p:extLst>
      <p:ext uri="{BB962C8B-B14F-4D97-AF65-F5344CB8AC3E}">
        <p14:creationId xmlns:p14="http://schemas.microsoft.com/office/powerpoint/2010/main" val="426080093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381160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230583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Freeform 28"/>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ACE9C2F5-D591-4DD0-AE9D-655EE431AC6B}" type="datetimeFigureOut">
              <a:rPr lang="en-US" smtClean="0"/>
              <a:pPr>
                <a:defRPr/>
              </a:pPr>
              <a:t>2/26/2020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69416137-3476-4A21-AA93-BCD3A2980710}" type="slidenum">
              <a:rPr lang="en-US" smtClean="0"/>
              <a:pPr>
                <a:defRPr/>
              </a:pPr>
              <a:t>‹#›</a:t>
            </a:fld>
            <a:endParaRPr lang="en-US" dirty="0"/>
          </a:p>
        </p:txBody>
      </p:sp>
    </p:spTree>
    <p:extLst>
      <p:ext uri="{BB962C8B-B14F-4D97-AF65-F5344CB8AC3E}">
        <p14:creationId xmlns:p14="http://schemas.microsoft.com/office/powerpoint/2010/main" val="1109260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448ABE4A-2440-4050-BCE8-252A99160E78}" type="datetimeFigureOut">
              <a:rPr lang="en-US" smtClean="0"/>
              <a:pPr>
                <a:defRPr/>
              </a:pPr>
              <a:t>2/26/2020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52F44E79-BB83-4679-B5B8-953C45FA7C1B}" type="slidenum">
              <a:rPr lang="en-US" smtClean="0"/>
              <a:pPr>
                <a:defRPr/>
              </a:pPr>
              <a:t>‹#›</a:t>
            </a:fld>
            <a:endParaRPr lang="en-US" dirty="0"/>
          </a:p>
        </p:txBody>
      </p:sp>
    </p:spTree>
    <p:extLst>
      <p:ext uri="{BB962C8B-B14F-4D97-AF65-F5344CB8AC3E}">
        <p14:creationId xmlns:p14="http://schemas.microsoft.com/office/powerpoint/2010/main" val="3343806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448ABE4A-2440-4050-BCE8-252A99160E78}" type="datetimeFigureOut">
              <a:rPr lang="en-US" smtClean="0"/>
              <a:pPr>
                <a:defRPr/>
              </a:pPr>
              <a:t>2/26/2020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52F44E79-BB83-4679-B5B8-953C45FA7C1B}" type="slidenum">
              <a:rPr lang="en-US" smtClean="0"/>
              <a:pPr>
                <a:defRPr/>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90120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448ABE4A-2440-4050-BCE8-252A99160E78}" type="datetimeFigureOut">
              <a:rPr lang="en-US" smtClean="0"/>
              <a:pPr>
                <a:defRPr/>
              </a:pPr>
              <a:t>2/26/2020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52F44E79-BB83-4679-B5B8-953C45FA7C1B}" type="slidenum">
              <a:rPr lang="en-US" smtClean="0"/>
              <a:pPr>
                <a:defRPr/>
              </a:pPr>
              <a:t>‹#›</a:t>
            </a:fld>
            <a:endParaRPr lang="en-US" dirty="0"/>
          </a:p>
        </p:txBody>
      </p:sp>
    </p:spTree>
    <p:extLst>
      <p:ext uri="{BB962C8B-B14F-4D97-AF65-F5344CB8AC3E}">
        <p14:creationId xmlns:p14="http://schemas.microsoft.com/office/powerpoint/2010/main" val="34066459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448ABE4A-2440-4050-BCE8-252A99160E78}" type="datetimeFigureOut">
              <a:rPr lang="en-US" smtClean="0"/>
              <a:pPr>
                <a:defRPr/>
              </a:pPr>
              <a:t>2/26/2020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52F44E79-BB83-4679-B5B8-953C45FA7C1B}" type="slidenum">
              <a:rPr lang="en-US" smtClean="0"/>
              <a:pPr>
                <a:defRPr/>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473543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448ABE4A-2440-4050-BCE8-252A99160E78}" type="datetimeFigureOut">
              <a:rPr lang="en-US" smtClean="0"/>
              <a:pPr>
                <a:defRPr/>
              </a:pPr>
              <a:t>2/26/2020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52F44E79-BB83-4679-B5B8-953C45FA7C1B}" type="slidenum">
              <a:rPr lang="en-US" smtClean="0"/>
              <a:pPr>
                <a:defRPr/>
              </a:pPr>
              <a:t>‹#›</a:t>
            </a:fld>
            <a:endParaRPr lang="en-US" dirty="0"/>
          </a:p>
        </p:txBody>
      </p:sp>
    </p:spTree>
    <p:extLst>
      <p:ext uri="{BB962C8B-B14F-4D97-AF65-F5344CB8AC3E}">
        <p14:creationId xmlns:p14="http://schemas.microsoft.com/office/powerpoint/2010/main" val="28248357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7019BB65-E5F2-4C16-A1FA-0EFAA01B1D46}" type="datetimeFigureOut">
              <a:rPr lang="en-US" smtClean="0"/>
              <a:pPr>
                <a:defRPr/>
              </a:pPr>
              <a:t>2/26/2020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CF9137A4-94F8-407D-9605-01E6C2B72881}" type="slidenum">
              <a:rPr lang="en-US" smtClean="0"/>
              <a:pPr>
                <a:defRPr/>
              </a:pPr>
              <a:t>‹#›</a:t>
            </a:fld>
            <a:endParaRPr lang="en-US" dirty="0"/>
          </a:p>
        </p:txBody>
      </p:sp>
    </p:spTree>
    <p:extLst>
      <p:ext uri="{BB962C8B-B14F-4D97-AF65-F5344CB8AC3E}">
        <p14:creationId xmlns:p14="http://schemas.microsoft.com/office/powerpoint/2010/main" val="39045317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06AFBB48-DA26-487C-B078-AC83EE200F39}" type="datetimeFigureOut">
              <a:rPr lang="en-US" smtClean="0"/>
              <a:pPr>
                <a:defRPr/>
              </a:pPr>
              <a:t>2/26/2020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D20B749-02B3-4A4A-AE0E-4B190112504F}" type="slidenum">
              <a:rPr lang="en-US" smtClean="0"/>
              <a:pPr>
                <a:defRPr/>
              </a:pPr>
              <a:t>‹#›</a:t>
            </a:fld>
            <a:endParaRPr lang="en-US" dirty="0"/>
          </a:p>
        </p:txBody>
      </p:sp>
    </p:spTree>
    <p:extLst>
      <p:ext uri="{BB962C8B-B14F-4D97-AF65-F5344CB8AC3E}">
        <p14:creationId xmlns:p14="http://schemas.microsoft.com/office/powerpoint/2010/main" val="1932489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FB4561D-9F58-4905-9ACB-4A1FD5CE52D5}" type="datetimeFigureOut">
              <a:rPr lang="en-US" smtClean="0"/>
              <a:pPr>
                <a:defRPr/>
              </a:pPr>
              <a:t>2/26/2020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A315C67D-A5BB-4197-BC40-C63651DAAF5B}" type="slidenum">
              <a:rPr lang="en-US" smtClean="0"/>
              <a:pPr>
                <a:defRPr/>
              </a:pPr>
              <a:t>‹#›</a:t>
            </a:fld>
            <a:endParaRPr lang="en-US" dirty="0"/>
          </a:p>
        </p:txBody>
      </p:sp>
    </p:spTree>
    <p:extLst>
      <p:ext uri="{BB962C8B-B14F-4D97-AF65-F5344CB8AC3E}">
        <p14:creationId xmlns:p14="http://schemas.microsoft.com/office/powerpoint/2010/main" val="3809298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3089FBB3-87B6-4E74-ABAB-70856769CFD8}" type="datetimeFigureOut">
              <a:rPr lang="en-US" smtClean="0"/>
              <a:pPr>
                <a:defRPr/>
              </a:pPr>
              <a:t>2/26/2020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804F11AA-FDFB-40E4-88D8-EF44483C20BD}" type="slidenum">
              <a:rPr lang="en-US" smtClean="0"/>
              <a:pPr>
                <a:defRPr/>
              </a:pPr>
              <a:t>‹#›</a:t>
            </a:fld>
            <a:endParaRPr lang="en-US" dirty="0"/>
          </a:p>
        </p:txBody>
      </p:sp>
    </p:spTree>
    <p:extLst>
      <p:ext uri="{BB962C8B-B14F-4D97-AF65-F5344CB8AC3E}">
        <p14:creationId xmlns:p14="http://schemas.microsoft.com/office/powerpoint/2010/main" val="2030820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22B6BB82-EBDB-4CC0-A18C-8027202A89AB}" type="datetimeFigureOut">
              <a:rPr lang="en-US" smtClean="0"/>
              <a:pPr>
                <a:defRPr/>
              </a:pPr>
              <a:t>2/26/2020</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526FBCE2-705E-41B1-9AB0-DED0D5CA2E25}" type="slidenum">
              <a:rPr lang="en-US" smtClean="0"/>
              <a:pPr>
                <a:defRPr/>
              </a:pPr>
              <a:t>‹#›</a:t>
            </a:fld>
            <a:endParaRPr lang="en-US" dirty="0"/>
          </a:p>
        </p:txBody>
      </p:sp>
    </p:spTree>
    <p:extLst>
      <p:ext uri="{BB962C8B-B14F-4D97-AF65-F5344CB8AC3E}">
        <p14:creationId xmlns:p14="http://schemas.microsoft.com/office/powerpoint/2010/main" val="2296453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AC1575A5-C811-4487-9981-62C75C51076A}" type="datetimeFigureOut">
              <a:rPr lang="en-US" smtClean="0"/>
              <a:pPr>
                <a:defRPr/>
              </a:pPr>
              <a:t>2/26/2020</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7F976261-B35E-4BD5-87B3-0D203074C74C}" type="slidenum">
              <a:rPr lang="en-US" smtClean="0"/>
              <a:pPr>
                <a:defRPr/>
              </a:pPr>
              <a:t>‹#›</a:t>
            </a:fld>
            <a:endParaRPr lang="en-US" dirty="0"/>
          </a:p>
        </p:txBody>
      </p:sp>
    </p:spTree>
    <p:extLst>
      <p:ext uri="{BB962C8B-B14F-4D97-AF65-F5344CB8AC3E}">
        <p14:creationId xmlns:p14="http://schemas.microsoft.com/office/powerpoint/2010/main" val="1176662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0F15D27E-6589-45AB-995F-D7AAD6248105}" type="datetimeFigureOut">
              <a:rPr lang="en-US" smtClean="0"/>
              <a:pPr>
                <a:defRPr/>
              </a:pPr>
              <a:t>2/26/2020</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064CCA10-C5BF-410F-9024-7CE135D5BB6B}" type="slidenum">
              <a:rPr lang="en-US" smtClean="0"/>
              <a:pPr>
                <a:defRPr/>
              </a:pPr>
              <a:t>‹#›</a:t>
            </a:fld>
            <a:endParaRPr lang="en-US" dirty="0"/>
          </a:p>
        </p:txBody>
      </p:sp>
    </p:spTree>
    <p:extLst>
      <p:ext uri="{BB962C8B-B14F-4D97-AF65-F5344CB8AC3E}">
        <p14:creationId xmlns:p14="http://schemas.microsoft.com/office/powerpoint/2010/main" val="1050630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CC74096-D5EA-408E-8511-D53D3B20A79D}" type="datetimeFigureOut">
              <a:rPr lang="en-US" smtClean="0"/>
              <a:pPr>
                <a:defRPr/>
              </a:pPr>
              <a:t>2/26/2020</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E2CEB343-02EB-4EC9-96F3-BD7355556AE6}" type="slidenum">
              <a:rPr lang="en-US" smtClean="0"/>
              <a:pPr>
                <a:defRPr/>
              </a:pPr>
              <a:t>‹#›</a:t>
            </a:fld>
            <a:endParaRPr lang="en-US" dirty="0"/>
          </a:p>
        </p:txBody>
      </p:sp>
    </p:spTree>
    <p:extLst>
      <p:ext uri="{BB962C8B-B14F-4D97-AF65-F5344CB8AC3E}">
        <p14:creationId xmlns:p14="http://schemas.microsoft.com/office/powerpoint/2010/main" val="4124768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72D77469-EC27-403F-B424-567E16D929AA}" type="datetimeFigureOut">
              <a:rPr lang="en-US" smtClean="0"/>
              <a:pPr>
                <a:defRPr/>
              </a:pPr>
              <a:t>2/26/2020</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4BF31E6B-82B8-4F45-9486-CFAF60995BA2}" type="slidenum">
              <a:rPr lang="en-US" smtClean="0"/>
              <a:pPr>
                <a:defRPr/>
              </a:pPr>
              <a:t>‹#›</a:t>
            </a:fld>
            <a:endParaRPr lang="en-US" dirty="0"/>
          </a:p>
        </p:txBody>
      </p:sp>
    </p:spTree>
    <p:extLst>
      <p:ext uri="{BB962C8B-B14F-4D97-AF65-F5344CB8AC3E}">
        <p14:creationId xmlns:p14="http://schemas.microsoft.com/office/powerpoint/2010/main" val="135227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6B8C72CA-0AAF-45AB-904A-F2E01FD601D6}" type="datetimeFigureOut">
              <a:rPr lang="en-US" smtClean="0"/>
              <a:pPr>
                <a:defRPr/>
              </a:pPr>
              <a:t>2/26/2020</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23D569CE-095C-4431-968B-6C51E591E192}" type="slidenum">
              <a:rPr lang="en-US" smtClean="0"/>
              <a:pPr>
                <a:defRPr/>
              </a:pPr>
              <a:t>‹#›</a:t>
            </a:fld>
            <a:endParaRPr lang="en-US" dirty="0"/>
          </a:p>
        </p:txBody>
      </p:sp>
    </p:spTree>
    <p:extLst>
      <p:ext uri="{BB962C8B-B14F-4D97-AF65-F5344CB8AC3E}">
        <p14:creationId xmlns:p14="http://schemas.microsoft.com/office/powerpoint/2010/main" val="1651123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cxnSp>
          <p:nvCxnSpPr>
            <p:cNvPr id="7" name="Straight Connector 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448ABE4A-2440-4050-BCE8-252A99160E78}" type="datetimeFigureOut">
              <a:rPr lang="en-US" smtClean="0"/>
              <a:pPr>
                <a:defRPr/>
              </a:pPr>
              <a:t>2/26/2020</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52F44E79-BB83-4679-B5B8-953C45FA7C1B}" type="slidenum">
              <a:rPr lang="en-US" smtClean="0"/>
              <a:pPr>
                <a:defRPr/>
              </a:pPr>
              <a:t>‹#›</a:t>
            </a:fld>
            <a:endParaRPr lang="en-US" dirty="0"/>
          </a:p>
        </p:txBody>
      </p:sp>
    </p:spTree>
    <p:extLst>
      <p:ext uri="{BB962C8B-B14F-4D97-AF65-F5344CB8AC3E}">
        <p14:creationId xmlns:p14="http://schemas.microsoft.com/office/powerpoint/2010/main" val="3669265417"/>
      </p:ext>
    </p:extLst>
  </p:cSld>
  <p:clrMap bg1="dk1" tx1="lt1" bg2="dk2"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533400" y="914400"/>
            <a:ext cx="6705600" cy="2362200"/>
          </a:xfrm>
        </p:spPr>
        <p:txBody>
          <a:bodyPr>
            <a:normAutofit/>
          </a:bodyPr>
          <a:lstStyle/>
          <a:p>
            <a:r>
              <a:rPr lang="en-US" sz="6400" dirty="0">
                <a:effectLst>
                  <a:outerShdw blurRad="38100" dist="38100" dir="2700000" algn="tl">
                    <a:srgbClr val="C0C0C0"/>
                  </a:outerShdw>
                </a:effectLst>
              </a:rPr>
              <a:t>Town of Glasgow</a:t>
            </a:r>
          </a:p>
        </p:txBody>
      </p:sp>
      <p:sp>
        <p:nvSpPr>
          <p:cNvPr id="2051" name="Rectangle 3"/>
          <p:cNvSpPr>
            <a:spLocks noGrp="1" noChangeArrowheads="1"/>
          </p:cNvSpPr>
          <p:nvPr>
            <p:ph type="subTitle" idx="4294967295"/>
          </p:nvPr>
        </p:nvSpPr>
        <p:spPr>
          <a:xfrm>
            <a:off x="533400" y="1512094"/>
            <a:ext cx="6400800" cy="3833812"/>
          </a:xfrm>
        </p:spPr>
        <p:txBody>
          <a:bodyPr/>
          <a:lstStyle/>
          <a:p>
            <a:pPr marL="0" indent="0" algn="ctr">
              <a:lnSpc>
                <a:spcPct val="80000"/>
              </a:lnSpc>
              <a:buFont typeface="Arial" charset="0"/>
              <a:buNone/>
            </a:pPr>
            <a:endParaRPr lang="en-US" sz="2800" dirty="0">
              <a:effectLst>
                <a:outerShdw blurRad="38100" dist="38100" dir="2700000" algn="tl">
                  <a:srgbClr val="C0C0C0"/>
                </a:outerShdw>
              </a:effectLst>
            </a:endParaRPr>
          </a:p>
          <a:p>
            <a:pPr marL="0" indent="0" algn="ctr">
              <a:lnSpc>
                <a:spcPct val="80000"/>
              </a:lnSpc>
              <a:buFont typeface="Arial" charset="0"/>
              <a:buNone/>
            </a:pPr>
            <a:endParaRPr lang="en-US" sz="2800" dirty="0">
              <a:effectLst>
                <a:outerShdw blurRad="38100" dist="38100" dir="2700000" algn="tl">
                  <a:srgbClr val="C0C0C0"/>
                </a:outerShdw>
              </a:effectLst>
            </a:endParaRPr>
          </a:p>
          <a:p>
            <a:pPr marL="0" indent="0" algn="ctr">
              <a:lnSpc>
                <a:spcPct val="80000"/>
              </a:lnSpc>
              <a:buFont typeface="Arial" charset="0"/>
              <a:buNone/>
            </a:pPr>
            <a:endParaRPr lang="en-US" sz="2800" dirty="0">
              <a:effectLst>
                <a:outerShdw blurRad="38100" dist="38100" dir="2700000" algn="tl">
                  <a:srgbClr val="C0C0C0"/>
                </a:outerShdw>
              </a:effectLst>
            </a:endParaRPr>
          </a:p>
          <a:p>
            <a:pPr marL="0" indent="0" algn="ctr">
              <a:lnSpc>
                <a:spcPct val="80000"/>
              </a:lnSpc>
              <a:buNone/>
            </a:pPr>
            <a:r>
              <a:rPr lang="en-US" sz="2800" b="1" dirty="0">
                <a:effectLst>
                  <a:outerShdw blurRad="38100" dist="38100" dir="2700000" algn="tl">
                    <a:srgbClr val="000000">
                      <a:alpha val="43137"/>
                    </a:srgbClr>
                  </a:outerShdw>
                </a:effectLst>
              </a:rPr>
              <a:t>TOWN MANAGER’S </a:t>
            </a:r>
          </a:p>
          <a:p>
            <a:pPr marL="0" indent="0" algn="ctr">
              <a:lnSpc>
                <a:spcPct val="80000"/>
              </a:lnSpc>
              <a:buNone/>
            </a:pPr>
            <a:r>
              <a:rPr lang="en-US" sz="2800" b="1" dirty="0">
                <a:effectLst>
                  <a:outerShdw blurRad="38100" dist="38100" dir="2700000" algn="tl">
                    <a:srgbClr val="000000">
                      <a:alpha val="43137"/>
                    </a:srgbClr>
                  </a:outerShdw>
                </a:effectLst>
              </a:rPr>
              <a:t>FISCAL YEAR 2021 </a:t>
            </a:r>
          </a:p>
          <a:p>
            <a:pPr marL="0" indent="0" algn="ctr">
              <a:lnSpc>
                <a:spcPct val="80000"/>
              </a:lnSpc>
              <a:buNone/>
            </a:pPr>
            <a:r>
              <a:rPr lang="en-US" sz="2800" b="1" dirty="0">
                <a:effectLst>
                  <a:outerShdw blurRad="38100" dist="38100" dir="2700000" algn="tl">
                    <a:srgbClr val="000000">
                      <a:alpha val="43137"/>
                    </a:srgbClr>
                  </a:outerShdw>
                </a:effectLst>
              </a:rPr>
              <a:t>RECOMMENDED BUDGET</a:t>
            </a:r>
          </a:p>
          <a:p>
            <a:pPr marL="0" indent="0" algn="ctr">
              <a:lnSpc>
                <a:spcPct val="80000"/>
              </a:lnSpc>
              <a:buNone/>
            </a:pPr>
            <a:endParaRPr lang="en-US" sz="2800" b="1" dirty="0">
              <a:effectLst>
                <a:outerShdw blurRad="38100" dist="38100" dir="2700000" algn="tl">
                  <a:srgbClr val="000000">
                    <a:alpha val="43137"/>
                  </a:srgbClr>
                </a:outerShdw>
              </a:effectLst>
            </a:endParaRPr>
          </a:p>
          <a:p>
            <a:pPr marL="0" indent="0" algn="ctr">
              <a:lnSpc>
                <a:spcPct val="80000"/>
              </a:lnSpc>
              <a:buNone/>
            </a:pPr>
            <a:r>
              <a:rPr lang="en-US" sz="2800" b="1" dirty="0">
                <a:effectLst>
                  <a:outerShdw blurRad="38100" dist="38100" dir="2700000" algn="tl">
                    <a:srgbClr val="000000">
                      <a:alpha val="43137"/>
                    </a:srgbClr>
                  </a:outerShdw>
                </a:effectLst>
              </a:rPr>
              <a:t>February 25, 2020</a:t>
            </a:r>
          </a:p>
          <a:p>
            <a:pPr marL="0" indent="0" algn="ctr">
              <a:lnSpc>
                <a:spcPct val="80000"/>
              </a:lnSpc>
              <a:buFont typeface="Arial" charset="0"/>
              <a:buNone/>
            </a:pPr>
            <a:endParaRPr lang="en-US" sz="2800" dirty="0">
              <a:effectLst>
                <a:outerShdw blurRad="38100" dist="38100" dir="2700000" algn="tl">
                  <a:srgbClr val="C0C0C0"/>
                </a:outerShdw>
              </a:effectLst>
            </a:endParaRPr>
          </a:p>
          <a:p>
            <a:pPr marL="0" indent="0" algn="ctr">
              <a:lnSpc>
                <a:spcPct val="80000"/>
              </a:lnSpc>
              <a:buFont typeface="Arial" charset="0"/>
              <a:buNone/>
            </a:pPr>
            <a:endParaRPr lang="en-US" sz="2800" dirty="0">
              <a:effectLst>
                <a:outerShdw blurRad="38100" dist="38100" dir="2700000" algn="tl">
                  <a:srgbClr val="C0C0C0"/>
                </a:outerShdw>
              </a:effectLst>
            </a:endParaRPr>
          </a:p>
          <a:p>
            <a:pPr marL="0" indent="0" algn="ctr">
              <a:lnSpc>
                <a:spcPct val="80000"/>
              </a:lnSpc>
              <a:buFont typeface="Arial" charset="0"/>
              <a:buNone/>
            </a:pPr>
            <a:endParaRPr lang="en-US" sz="2800" dirty="0">
              <a:effectLst>
                <a:outerShdw blurRad="38100" dist="38100" dir="2700000" algn="tl">
                  <a:srgbClr val="C0C0C0"/>
                </a:outerShdw>
              </a:effectLst>
            </a:endParaRPr>
          </a:p>
          <a:p>
            <a:pPr marL="0" indent="0" algn="ctr">
              <a:lnSpc>
                <a:spcPct val="80000"/>
              </a:lnSpc>
              <a:buFont typeface="Arial" charset="0"/>
              <a:buNone/>
            </a:pPr>
            <a:endParaRPr lang="en-US" sz="2800" dirty="0">
              <a:effectLst>
                <a:outerShdw blurRad="38100" dist="38100" dir="2700000" algn="tl">
                  <a:srgbClr val="C0C0C0"/>
                </a:outerShdw>
              </a:effectLst>
            </a:endParaRPr>
          </a:p>
          <a:p>
            <a:pPr marL="0" indent="0" algn="ctr">
              <a:lnSpc>
                <a:spcPct val="80000"/>
              </a:lnSpc>
              <a:buFont typeface="Arial" charset="0"/>
              <a:buNone/>
            </a:pPr>
            <a:endParaRPr lang="en-US" sz="2800" dirty="0">
              <a:effectLst>
                <a:outerShdw blurRad="38100" dist="38100" dir="2700000" algn="tl">
                  <a:srgbClr val="C0C0C0"/>
                </a:outerShdw>
              </a:effectLst>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B2EED-1E0A-449A-B12B-19C46B9D1DBA}"/>
              </a:ext>
            </a:extLst>
          </p:cNvPr>
          <p:cNvSpPr>
            <a:spLocks noGrp="1"/>
          </p:cNvSpPr>
          <p:nvPr>
            <p:ph type="title"/>
          </p:nvPr>
        </p:nvSpPr>
        <p:spPr>
          <a:xfrm>
            <a:off x="609599" y="609600"/>
            <a:ext cx="7239001" cy="1320800"/>
          </a:xfrm>
        </p:spPr>
        <p:txBody>
          <a:bodyPr/>
          <a:lstStyle/>
          <a:p>
            <a:r>
              <a:rPr lang="en-US" dirty="0"/>
              <a:t>Method of Budget Development</a:t>
            </a:r>
            <a:br>
              <a:rPr lang="en-US" dirty="0"/>
            </a:br>
            <a:r>
              <a:rPr lang="en-US" dirty="0"/>
              <a:t>Department Head Requests</a:t>
            </a:r>
          </a:p>
        </p:txBody>
      </p:sp>
      <p:sp>
        <p:nvSpPr>
          <p:cNvPr id="3" name="Content Placeholder 2">
            <a:extLst>
              <a:ext uri="{FF2B5EF4-FFF2-40B4-BE49-F238E27FC236}">
                <a16:creationId xmlns:a16="http://schemas.microsoft.com/office/drawing/2014/main" id="{46790552-4D2E-45D9-A660-CCA1F5589BC0}"/>
              </a:ext>
            </a:extLst>
          </p:cNvPr>
          <p:cNvSpPr>
            <a:spLocks noGrp="1"/>
          </p:cNvSpPr>
          <p:nvPr>
            <p:ph idx="1"/>
          </p:nvPr>
        </p:nvSpPr>
        <p:spPr/>
        <p:txBody>
          <a:bodyPr/>
          <a:lstStyle/>
          <a:p>
            <a:pPr lvl="0"/>
            <a:r>
              <a:rPr lang="en-US" dirty="0"/>
              <a:t>Department templates were sent out to staff for the following budgets:  Police, Trash, Buildings &amp; Grounds, Parks &amp; Rec., Water, and Sewer. </a:t>
            </a:r>
          </a:p>
          <a:p>
            <a:pPr marL="0" lvl="0" indent="0">
              <a:buNone/>
            </a:pPr>
            <a:r>
              <a:rPr lang="en-US" dirty="0"/>
              <a:t> </a:t>
            </a:r>
          </a:p>
          <a:p>
            <a:pPr lvl="0"/>
            <a:r>
              <a:rPr lang="en-US" dirty="0"/>
              <a:t>Staff was instructed to request what they needed in the Blue Baseline column and what they wanted next year if I could provide it in the Red Baseline + column. </a:t>
            </a:r>
          </a:p>
          <a:p>
            <a:pPr marL="0" lvl="0" indent="0">
              <a:buNone/>
            </a:pPr>
            <a:endParaRPr lang="en-US" dirty="0"/>
          </a:p>
          <a:p>
            <a:pPr lvl="0"/>
            <a:r>
              <a:rPr lang="en-US" dirty="0"/>
              <a:t>I sat down and reviewed their recommendations with them one-on-one. </a:t>
            </a:r>
          </a:p>
          <a:p>
            <a:endParaRPr lang="en-US" dirty="0"/>
          </a:p>
        </p:txBody>
      </p:sp>
    </p:spTree>
    <p:extLst>
      <p:ext uri="{BB962C8B-B14F-4D97-AF65-F5344CB8AC3E}">
        <p14:creationId xmlns:p14="http://schemas.microsoft.com/office/powerpoint/2010/main" val="1223115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9" name="Group 48">
            <a:extLst>
              <a:ext uri="{FF2B5EF4-FFF2-40B4-BE49-F238E27FC236}">
                <a16:creationId xmlns:a16="http://schemas.microsoft.com/office/drawing/2014/main" id="{702EF214-B007-4771-8985-A3041E8F6E1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50" name="Straight Connector 49">
              <a:extLst>
                <a:ext uri="{FF2B5EF4-FFF2-40B4-BE49-F238E27FC236}">
                  <a16:creationId xmlns:a16="http://schemas.microsoft.com/office/drawing/2014/main" id="{E2BF9CC7-88C9-4BDF-845E-2BB24ADD063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51" name="Straight Connector 50">
              <a:extLst>
                <a:ext uri="{FF2B5EF4-FFF2-40B4-BE49-F238E27FC236}">
                  <a16:creationId xmlns:a16="http://schemas.microsoft.com/office/drawing/2014/main" id="{5B3BDFA9-3CAC-42FD-97D5-4F4FEF5E467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52" name="Rectangle 23">
              <a:extLst>
                <a:ext uri="{FF2B5EF4-FFF2-40B4-BE49-F238E27FC236}">
                  <a16:creationId xmlns:a16="http://schemas.microsoft.com/office/drawing/2014/main" id="{CB4B9049-A2D4-40FE-A49C-70450D125F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3" name="Rectangle 25">
              <a:extLst>
                <a:ext uri="{FF2B5EF4-FFF2-40B4-BE49-F238E27FC236}">
                  <a16:creationId xmlns:a16="http://schemas.microsoft.com/office/drawing/2014/main" id="{43DE6DC5-6433-482B-970E-3FCDDA3943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4" name="Isosceles Triangle 53">
              <a:extLst>
                <a:ext uri="{FF2B5EF4-FFF2-40B4-BE49-F238E27FC236}">
                  <a16:creationId xmlns:a16="http://schemas.microsoft.com/office/drawing/2014/main" id="{5C409EFF-FE08-4B90-9C93-B11960F26F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55" name="Rectangle 27">
              <a:extLst>
                <a:ext uri="{FF2B5EF4-FFF2-40B4-BE49-F238E27FC236}">
                  <a16:creationId xmlns:a16="http://schemas.microsoft.com/office/drawing/2014/main" id="{9B247D5D-6A57-4E15-B30F-EF614BEA0C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6" name="Rectangle 28">
              <a:extLst>
                <a:ext uri="{FF2B5EF4-FFF2-40B4-BE49-F238E27FC236}">
                  <a16:creationId xmlns:a16="http://schemas.microsoft.com/office/drawing/2014/main" id="{B3DE0615-51F9-4436-BC6F-8B37603C0A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7" name="Rectangle 29">
              <a:extLst>
                <a:ext uri="{FF2B5EF4-FFF2-40B4-BE49-F238E27FC236}">
                  <a16:creationId xmlns:a16="http://schemas.microsoft.com/office/drawing/2014/main" id="{687DCF6E-0DB3-4AB1-9CD0-A726BDAE3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58" name="Isosceles Triangle 57">
              <a:extLst>
                <a:ext uri="{FF2B5EF4-FFF2-40B4-BE49-F238E27FC236}">
                  <a16:creationId xmlns:a16="http://schemas.microsoft.com/office/drawing/2014/main" id="{1230C3CB-B359-4E08-8158-239721515A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9" name="Isosceles Triangle 58">
              <a:extLst>
                <a:ext uri="{FF2B5EF4-FFF2-40B4-BE49-F238E27FC236}">
                  <a16:creationId xmlns:a16="http://schemas.microsoft.com/office/drawing/2014/main" id="{1C28B691-36C0-43DF-BA92-BBDFA8451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81" name="Rectangle 60">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62">
            <a:extLst>
              <a:ext uri="{FF2B5EF4-FFF2-40B4-BE49-F238E27FC236}">
                <a16:creationId xmlns:a16="http://schemas.microsoft.com/office/drawing/2014/main" id="{62423CA5-E2E1-4789-B759-9906C1C9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349509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3" name="Isosceles Triangle 64">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495095" y="-3"/>
            <a:ext cx="792559" cy="6858001"/>
          </a:xfrm>
          <a:prstGeom prst="triangle">
            <a:avLst>
              <a:gd name="adj" fmla="val 100000"/>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77AD0F72-D858-4062-8E6F-0B72F7CB7892}"/>
              </a:ext>
            </a:extLst>
          </p:cNvPr>
          <p:cNvSpPr>
            <a:spLocks noGrp="1"/>
          </p:cNvSpPr>
          <p:nvPr>
            <p:ph type="title"/>
          </p:nvPr>
        </p:nvSpPr>
        <p:spPr>
          <a:xfrm>
            <a:off x="484983" y="322990"/>
            <a:ext cx="3152284" cy="1375608"/>
          </a:xfrm>
        </p:spPr>
        <p:txBody>
          <a:bodyPr vert="horz" lIns="91440" tIns="45720" rIns="91440" bIns="45720" rtlCol="0" anchor="ctr">
            <a:normAutofit/>
          </a:bodyPr>
          <a:lstStyle/>
          <a:p>
            <a:pPr>
              <a:lnSpc>
                <a:spcPct val="90000"/>
              </a:lnSpc>
            </a:pPr>
            <a:r>
              <a:rPr lang="en-US" sz="2300" dirty="0">
                <a:solidFill>
                  <a:schemeClr val="bg1"/>
                </a:solidFill>
              </a:rPr>
              <a:t>Method of Budget Development</a:t>
            </a:r>
            <a:br>
              <a:rPr lang="en-US" sz="2300" dirty="0">
                <a:solidFill>
                  <a:schemeClr val="bg1"/>
                </a:solidFill>
              </a:rPr>
            </a:br>
            <a:r>
              <a:rPr lang="en-US" sz="2300" dirty="0">
                <a:solidFill>
                  <a:schemeClr val="bg1"/>
                </a:solidFill>
              </a:rPr>
              <a:t>Town Manager Recommendations</a:t>
            </a:r>
          </a:p>
        </p:txBody>
      </p:sp>
      <p:sp>
        <p:nvSpPr>
          <p:cNvPr id="3" name="Content Placeholder 2">
            <a:extLst>
              <a:ext uri="{FF2B5EF4-FFF2-40B4-BE49-F238E27FC236}">
                <a16:creationId xmlns:a16="http://schemas.microsoft.com/office/drawing/2014/main" id="{2E85B4E8-A074-4998-AED6-930B8185BC73}"/>
              </a:ext>
            </a:extLst>
          </p:cNvPr>
          <p:cNvSpPr>
            <a:spLocks noGrp="1"/>
          </p:cNvSpPr>
          <p:nvPr>
            <p:ph sz="half" idx="1"/>
          </p:nvPr>
        </p:nvSpPr>
        <p:spPr>
          <a:xfrm>
            <a:off x="505317" y="1931195"/>
            <a:ext cx="2980457" cy="4164010"/>
          </a:xfrm>
        </p:spPr>
        <p:txBody>
          <a:bodyPr vert="horz" lIns="91440" tIns="45720" rIns="91440" bIns="45720" rtlCol="0">
            <a:noAutofit/>
          </a:bodyPr>
          <a:lstStyle/>
          <a:p>
            <a:pPr lvl="0">
              <a:lnSpc>
                <a:spcPct val="90000"/>
              </a:lnSpc>
            </a:pPr>
            <a:r>
              <a:rPr lang="en-US" sz="1400" dirty="0">
                <a:solidFill>
                  <a:schemeClr val="bg1"/>
                </a:solidFill>
              </a:rPr>
              <a:t>I did my best to build this budget from the ground up with the zero based budget approach.</a:t>
            </a:r>
          </a:p>
          <a:p>
            <a:pPr lvl="0">
              <a:lnSpc>
                <a:spcPct val="90000"/>
              </a:lnSpc>
            </a:pPr>
            <a:endParaRPr lang="en-US" sz="1400" dirty="0">
              <a:solidFill>
                <a:schemeClr val="bg1"/>
              </a:solidFill>
            </a:endParaRPr>
          </a:p>
          <a:p>
            <a:pPr lvl="0">
              <a:lnSpc>
                <a:spcPct val="90000"/>
              </a:lnSpc>
            </a:pPr>
            <a:r>
              <a:rPr lang="en-US" sz="1400" dirty="0">
                <a:solidFill>
                  <a:schemeClr val="bg1"/>
                </a:solidFill>
              </a:rPr>
              <a:t>The recommendations are based on what is realistic for what we have spent so far in FY20 and what was spent in FY19 and FY18. </a:t>
            </a:r>
          </a:p>
          <a:p>
            <a:pPr lvl="0">
              <a:lnSpc>
                <a:spcPct val="90000"/>
              </a:lnSpc>
            </a:pPr>
            <a:endParaRPr lang="en-US" sz="1400" dirty="0">
              <a:solidFill>
                <a:schemeClr val="bg1"/>
              </a:solidFill>
            </a:endParaRPr>
          </a:p>
          <a:p>
            <a:pPr lvl="0">
              <a:lnSpc>
                <a:spcPct val="90000"/>
              </a:lnSpc>
            </a:pPr>
            <a:r>
              <a:rPr lang="en-US" sz="1400" dirty="0">
                <a:solidFill>
                  <a:schemeClr val="bg1"/>
                </a:solidFill>
              </a:rPr>
              <a:t>Recommendations are to meet our operational and contractual needs while improving efficiency. </a:t>
            </a:r>
          </a:p>
          <a:p>
            <a:pPr lvl="0">
              <a:lnSpc>
                <a:spcPct val="90000"/>
              </a:lnSpc>
            </a:pPr>
            <a:endParaRPr lang="en-US" sz="1400" dirty="0">
              <a:solidFill>
                <a:schemeClr val="bg1"/>
              </a:solidFill>
            </a:endParaRPr>
          </a:p>
          <a:p>
            <a:pPr lvl="0">
              <a:lnSpc>
                <a:spcPct val="90000"/>
              </a:lnSpc>
            </a:pPr>
            <a:r>
              <a:rPr lang="en-US" sz="1400" dirty="0">
                <a:solidFill>
                  <a:schemeClr val="bg1"/>
                </a:solidFill>
              </a:rPr>
              <a:t>The detail costs column helps explain what the line item is used for in a department.  </a:t>
            </a:r>
          </a:p>
          <a:p>
            <a:pPr>
              <a:lnSpc>
                <a:spcPct val="90000"/>
              </a:lnSpc>
            </a:pPr>
            <a:endParaRPr lang="en-US" sz="1400" dirty="0">
              <a:solidFill>
                <a:schemeClr val="bg1"/>
              </a:solidFill>
            </a:endParaRPr>
          </a:p>
        </p:txBody>
      </p:sp>
      <p:pic>
        <p:nvPicPr>
          <p:cNvPr id="5" name="Content Placeholder 4">
            <a:extLst>
              <a:ext uri="{FF2B5EF4-FFF2-40B4-BE49-F238E27FC236}">
                <a16:creationId xmlns:a16="http://schemas.microsoft.com/office/drawing/2014/main" id="{99AC066E-9622-441B-92EB-0A935DFFCFDE}"/>
              </a:ext>
            </a:extLst>
          </p:cNvPr>
          <p:cNvPicPr>
            <a:picLocks noGrp="1" noChangeAspect="1"/>
          </p:cNvPicPr>
          <p:nvPr>
            <p:ph sz="half" idx="2"/>
          </p:nvPr>
        </p:nvPicPr>
        <p:blipFill>
          <a:blip r:embed="rId2"/>
          <a:stretch>
            <a:fillRect/>
          </a:stretch>
        </p:blipFill>
        <p:spPr>
          <a:xfrm>
            <a:off x="4572000" y="1661653"/>
            <a:ext cx="3857625" cy="3522179"/>
          </a:xfrm>
          <a:prstGeom prst="rect">
            <a:avLst/>
          </a:prstGeom>
        </p:spPr>
      </p:pic>
      <p:sp>
        <p:nvSpPr>
          <p:cNvPr id="84" name="Isosceles Triangle 66">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16772" y="4013200"/>
            <a:ext cx="336549"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pic>
        <p:nvPicPr>
          <p:cNvPr id="6" name="Picture 5">
            <a:extLst>
              <a:ext uri="{FF2B5EF4-FFF2-40B4-BE49-F238E27FC236}">
                <a16:creationId xmlns:a16="http://schemas.microsoft.com/office/drawing/2014/main" id="{A5206136-F0CF-435D-82A9-95528BE2F15A}"/>
              </a:ext>
            </a:extLst>
          </p:cNvPr>
          <p:cNvPicPr>
            <a:picLocks noChangeAspect="1"/>
          </p:cNvPicPr>
          <p:nvPr/>
        </p:nvPicPr>
        <p:blipFill>
          <a:blip r:embed="rId3"/>
          <a:stretch>
            <a:fillRect/>
          </a:stretch>
        </p:blipFill>
        <p:spPr>
          <a:xfrm>
            <a:off x="5590947" y="5279608"/>
            <a:ext cx="2017951" cy="847417"/>
          </a:xfrm>
          <a:prstGeom prst="rect">
            <a:avLst/>
          </a:prstGeom>
        </p:spPr>
      </p:pic>
    </p:spTree>
    <p:extLst>
      <p:ext uri="{BB962C8B-B14F-4D97-AF65-F5344CB8AC3E}">
        <p14:creationId xmlns:p14="http://schemas.microsoft.com/office/powerpoint/2010/main" val="669985272"/>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1DA27254-207B-4B52-973B-03A6D7C25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A864AC-29B1-4048-8AD4-F2BEF38DD6A1}"/>
              </a:ext>
            </a:extLst>
          </p:cNvPr>
          <p:cNvSpPr>
            <a:spLocks noGrp="1"/>
          </p:cNvSpPr>
          <p:nvPr>
            <p:ph type="title"/>
          </p:nvPr>
        </p:nvSpPr>
        <p:spPr>
          <a:xfrm>
            <a:off x="489360" y="1382486"/>
            <a:ext cx="2660686" cy="4093028"/>
          </a:xfrm>
        </p:spPr>
        <p:txBody>
          <a:bodyPr anchor="ctr">
            <a:normAutofit/>
          </a:bodyPr>
          <a:lstStyle/>
          <a:p>
            <a:r>
              <a:rPr lang="en-US" sz="3200"/>
              <a:t>Method of Budget Development</a:t>
            </a:r>
            <a:br>
              <a:rPr lang="en-US" sz="3200"/>
            </a:br>
            <a:r>
              <a:rPr lang="en-US" sz="3200"/>
              <a:t>2 by 2s with Council &amp; Mayor</a:t>
            </a:r>
          </a:p>
        </p:txBody>
      </p:sp>
      <p:grpSp>
        <p:nvGrpSpPr>
          <p:cNvPr id="39" name="Group 38">
            <a:extLst>
              <a:ext uri="{FF2B5EF4-FFF2-40B4-BE49-F238E27FC236}">
                <a16:creationId xmlns:a16="http://schemas.microsoft.com/office/drawing/2014/main" id="{AE3358E8-FEB4-4E5C-903A-92C75E6BDD1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6950" y="-8467"/>
            <a:ext cx="3575050" cy="6866467"/>
            <a:chOff x="7425267" y="-8467"/>
            <a:chExt cx="4766733" cy="6866467"/>
          </a:xfrm>
        </p:grpSpPr>
        <p:cxnSp>
          <p:nvCxnSpPr>
            <p:cNvPr id="40" name="Straight Connector 39">
              <a:extLst>
                <a:ext uri="{FF2B5EF4-FFF2-40B4-BE49-F238E27FC236}">
                  <a16:creationId xmlns:a16="http://schemas.microsoft.com/office/drawing/2014/main" id="{65FE9BA5-5847-4FF3-960A-4E3AC28E375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76D98C19-CACB-4DEB-9AA7-5E1D776DBCE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42" name="Rectangle 23">
              <a:extLst>
                <a:ext uri="{FF2B5EF4-FFF2-40B4-BE49-F238E27FC236}">
                  <a16:creationId xmlns:a16="http://schemas.microsoft.com/office/drawing/2014/main" id="{8EA0C28F-AA7D-46C7-8D8A-CE97E7EB07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25">
              <a:extLst>
                <a:ext uri="{FF2B5EF4-FFF2-40B4-BE49-F238E27FC236}">
                  <a16:creationId xmlns:a16="http://schemas.microsoft.com/office/drawing/2014/main" id="{50B7A449-3821-4275-97E9-6B1FF91DE1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4" name="Isosceles Triangle 43">
              <a:extLst>
                <a:ext uri="{FF2B5EF4-FFF2-40B4-BE49-F238E27FC236}">
                  <a16:creationId xmlns:a16="http://schemas.microsoft.com/office/drawing/2014/main" id="{D15285ED-C1E9-4539-9551-2D9D3B897D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5" name="Rectangle 27">
              <a:extLst>
                <a:ext uri="{FF2B5EF4-FFF2-40B4-BE49-F238E27FC236}">
                  <a16:creationId xmlns:a16="http://schemas.microsoft.com/office/drawing/2014/main" id="{A57A772B-029C-402F-8961-04AD1B611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6" name="Rectangle 28">
              <a:extLst>
                <a:ext uri="{FF2B5EF4-FFF2-40B4-BE49-F238E27FC236}">
                  <a16:creationId xmlns:a16="http://schemas.microsoft.com/office/drawing/2014/main" id="{43A98072-A351-47FB-8807-1EEDBF77E3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7" name="Rectangle 29">
              <a:extLst>
                <a:ext uri="{FF2B5EF4-FFF2-40B4-BE49-F238E27FC236}">
                  <a16:creationId xmlns:a16="http://schemas.microsoft.com/office/drawing/2014/main" id="{3BC2C561-1ADE-495B-A04A-92DE414F5D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8" name="Isosceles Triangle 47">
              <a:extLst>
                <a:ext uri="{FF2B5EF4-FFF2-40B4-BE49-F238E27FC236}">
                  <a16:creationId xmlns:a16="http://schemas.microsoft.com/office/drawing/2014/main" id="{FE633B79-4994-47EC-9479-56BA3E3A58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50" name="Rectangle 49">
            <a:extLst>
              <a:ext uri="{FF2B5EF4-FFF2-40B4-BE49-F238E27FC236}">
                <a16:creationId xmlns:a16="http://schemas.microsoft.com/office/drawing/2014/main" id="{D6188152-70CA-4742-AA0D-863A7FDB47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3289" y="0"/>
            <a:ext cx="466071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2" name="Content Placeholder 2">
            <a:extLst>
              <a:ext uri="{FF2B5EF4-FFF2-40B4-BE49-F238E27FC236}">
                <a16:creationId xmlns:a16="http://schemas.microsoft.com/office/drawing/2014/main" id="{A3E36F0A-65E6-435D-BB8B-2B9DEDE31C8A}"/>
              </a:ext>
            </a:extLst>
          </p:cNvPr>
          <p:cNvGraphicFramePr>
            <a:graphicFrameLocks noGrp="1"/>
          </p:cNvGraphicFramePr>
          <p:nvPr>
            <p:ph idx="1"/>
            <p:extLst>
              <p:ext uri="{D42A27DB-BD31-4B8C-83A1-F6EECF244321}">
                <p14:modId xmlns:p14="http://schemas.microsoft.com/office/powerpoint/2010/main" val="568641932"/>
              </p:ext>
            </p:extLst>
          </p:nvPr>
        </p:nvGraphicFramePr>
        <p:xfrm>
          <a:off x="3657635" y="944563"/>
          <a:ext cx="4992577" cy="49212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52053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2EDA7-1F9D-47EB-9365-DC47E65E337D}"/>
              </a:ext>
            </a:extLst>
          </p:cNvPr>
          <p:cNvSpPr>
            <a:spLocks noGrp="1"/>
          </p:cNvSpPr>
          <p:nvPr>
            <p:ph type="title"/>
          </p:nvPr>
        </p:nvSpPr>
        <p:spPr/>
        <p:txBody>
          <a:bodyPr>
            <a:normAutofit/>
          </a:bodyPr>
          <a:lstStyle/>
          <a:p>
            <a:r>
              <a:rPr lang="en-US" dirty="0"/>
              <a:t>General Fund Changes From Last Year</a:t>
            </a:r>
          </a:p>
        </p:txBody>
      </p:sp>
      <p:sp>
        <p:nvSpPr>
          <p:cNvPr id="3" name="Content Placeholder 2">
            <a:extLst>
              <a:ext uri="{FF2B5EF4-FFF2-40B4-BE49-F238E27FC236}">
                <a16:creationId xmlns:a16="http://schemas.microsoft.com/office/drawing/2014/main" id="{74548139-91B3-46DF-945E-AB5F98C2CF9A}"/>
              </a:ext>
            </a:extLst>
          </p:cNvPr>
          <p:cNvSpPr>
            <a:spLocks noGrp="1"/>
          </p:cNvSpPr>
          <p:nvPr>
            <p:ph idx="1"/>
          </p:nvPr>
        </p:nvSpPr>
        <p:spPr/>
        <p:txBody>
          <a:bodyPr>
            <a:normAutofit/>
          </a:bodyPr>
          <a:lstStyle/>
          <a:p>
            <a:r>
              <a:rPr lang="en-US" dirty="0"/>
              <a:t>From 84% to 87% collection of Real Property</a:t>
            </a:r>
          </a:p>
          <a:p>
            <a:pPr marL="0" indent="0">
              <a:buNone/>
            </a:pPr>
            <a:endParaRPr lang="en-US" dirty="0"/>
          </a:p>
          <a:p>
            <a:r>
              <a:rPr lang="en-US" dirty="0"/>
              <a:t>From 88% to 90% collection for Personal / M&amp;T </a:t>
            </a:r>
          </a:p>
          <a:p>
            <a:pPr marL="0" indent="0">
              <a:buNone/>
            </a:pPr>
            <a:endParaRPr lang="en-US" dirty="0"/>
          </a:p>
          <a:p>
            <a:r>
              <a:rPr lang="en-US" dirty="0"/>
              <a:t>$6,000 more in sales tax revenue</a:t>
            </a:r>
          </a:p>
          <a:p>
            <a:pPr marL="0" indent="0">
              <a:buNone/>
            </a:pPr>
            <a:endParaRPr lang="en-US" dirty="0"/>
          </a:p>
          <a:p>
            <a:r>
              <a:rPr lang="en-US" dirty="0"/>
              <a:t>$2,000 more in meals tax revenue.  </a:t>
            </a:r>
          </a:p>
          <a:p>
            <a:endParaRPr lang="en-US" dirty="0"/>
          </a:p>
        </p:txBody>
      </p:sp>
    </p:spTree>
    <p:extLst>
      <p:ext uri="{BB962C8B-B14F-4D97-AF65-F5344CB8AC3E}">
        <p14:creationId xmlns:p14="http://schemas.microsoft.com/office/powerpoint/2010/main" val="3116832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06C25E-E72A-4E9F-9C2D-193F5D2F608B}"/>
              </a:ext>
            </a:extLst>
          </p:cNvPr>
          <p:cNvSpPr>
            <a:spLocks noGrp="1"/>
          </p:cNvSpPr>
          <p:nvPr>
            <p:ph idx="1"/>
          </p:nvPr>
        </p:nvSpPr>
        <p:spPr>
          <a:xfrm>
            <a:off x="228600" y="1911350"/>
            <a:ext cx="7391400" cy="4110963"/>
          </a:xfrm>
        </p:spPr>
        <p:txBody>
          <a:bodyPr>
            <a:normAutofit/>
          </a:bodyPr>
          <a:lstStyle/>
          <a:p>
            <a:r>
              <a:rPr lang="en-US" dirty="0"/>
              <a:t>Meeting our fundraising goal of $7,500 for our first annual concert series ‘</a:t>
            </a:r>
            <a:r>
              <a:rPr lang="en-US" dirty="0" err="1"/>
              <a:t>Rockin</a:t>
            </a:r>
            <a:r>
              <a:rPr lang="en-US" dirty="0"/>
              <a:t> the Gorge’</a:t>
            </a:r>
          </a:p>
          <a:p>
            <a:pPr marL="0" indent="0">
              <a:buNone/>
            </a:pPr>
            <a:endParaRPr lang="en-US" dirty="0"/>
          </a:p>
          <a:p>
            <a:r>
              <a:rPr lang="en-US" dirty="0"/>
              <a:t>Council set aside roughly $4,000 for the new Town Attorney at $150 an hour billing hourly instead of a flat monthly rate.  </a:t>
            </a:r>
          </a:p>
          <a:p>
            <a:pPr marL="0" indent="0">
              <a:buNone/>
            </a:pPr>
            <a:endParaRPr lang="en-US" dirty="0"/>
          </a:p>
          <a:p>
            <a:r>
              <a:rPr lang="en-US" dirty="0"/>
              <a:t>Council contingency went down from $26,774 to $7,500 which still meets our financial policy recommendations.  </a:t>
            </a:r>
          </a:p>
          <a:p>
            <a:endParaRPr lang="en-US" dirty="0"/>
          </a:p>
          <a:p>
            <a:r>
              <a:rPr lang="en-US" dirty="0"/>
              <a:t>A majority of contingency funds went to starting a Capital Reserve Maintenance Fund (CRMF) program for the General Fund.</a:t>
            </a:r>
          </a:p>
          <a:p>
            <a:endParaRPr lang="en-US" dirty="0"/>
          </a:p>
        </p:txBody>
      </p:sp>
      <p:sp>
        <p:nvSpPr>
          <p:cNvPr id="4" name="Title 1">
            <a:extLst>
              <a:ext uri="{FF2B5EF4-FFF2-40B4-BE49-F238E27FC236}">
                <a16:creationId xmlns:a16="http://schemas.microsoft.com/office/drawing/2014/main" id="{3DA16A22-7013-42BC-82BD-B58E1B48B9C3}"/>
              </a:ext>
            </a:extLst>
          </p:cNvPr>
          <p:cNvSpPr>
            <a:spLocks noGrp="1"/>
          </p:cNvSpPr>
          <p:nvPr>
            <p:ph type="title"/>
          </p:nvPr>
        </p:nvSpPr>
        <p:spPr>
          <a:xfrm>
            <a:off x="609600" y="609600"/>
            <a:ext cx="6348413" cy="1320800"/>
          </a:xfrm>
        </p:spPr>
        <p:txBody>
          <a:bodyPr>
            <a:normAutofit/>
          </a:bodyPr>
          <a:lstStyle/>
          <a:p>
            <a:r>
              <a:rPr lang="en-US" dirty="0"/>
              <a:t>General Fund Changes From Last Year</a:t>
            </a:r>
          </a:p>
        </p:txBody>
      </p:sp>
    </p:spTree>
    <p:extLst>
      <p:ext uri="{BB962C8B-B14F-4D97-AF65-F5344CB8AC3E}">
        <p14:creationId xmlns:p14="http://schemas.microsoft.com/office/powerpoint/2010/main" val="4064057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90E135-A97D-4342-9C18-51FE926C28D5}"/>
              </a:ext>
            </a:extLst>
          </p:cNvPr>
          <p:cNvSpPr>
            <a:spLocks noGrp="1"/>
          </p:cNvSpPr>
          <p:nvPr>
            <p:ph idx="1"/>
          </p:nvPr>
        </p:nvSpPr>
        <p:spPr>
          <a:xfrm>
            <a:off x="609599" y="2160590"/>
            <a:ext cx="6347714" cy="4240210"/>
          </a:xfrm>
        </p:spPr>
        <p:txBody>
          <a:bodyPr>
            <a:normAutofit/>
          </a:bodyPr>
          <a:lstStyle/>
          <a:p>
            <a:r>
              <a:rPr lang="en-US" dirty="0"/>
              <a:t>Tweaked allocated costs for employees who are associated to both funds in a manner which balances the funds fairly. </a:t>
            </a:r>
          </a:p>
          <a:p>
            <a:pPr marL="0" indent="0">
              <a:buNone/>
            </a:pPr>
            <a:endParaRPr lang="en-US" dirty="0"/>
          </a:p>
          <a:p>
            <a:r>
              <a:rPr lang="en-US" dirty="0"/>
              <a:t>We still have enough money to operate efficiently, meet our debt obligations, while putting money aside for capital replacement and future projects. </a:t>
            </a:r>
          </a:p>
          <a:p>
            <a:pPr marL="0" indent="0">
              <a:buNone/>
            </a:pPr>
            <a:r>
              <a:rPr lang="en-US" dirty="0"/>
              <a:t> </a:t>
            </a:r>
          </a:p>
          <a:p>
            <a:r>
              <a:rPr lang="en-US" dirty="0"/>
              <a:t>The Sewer Fund is now paying the Town’s Water Fund $40,235 next year for its water consumption which is used to meet its DEQ requirements.  </a:t>
            </a:r>
          </a:p>
        </p:txBody>
      </p:sp>
      <p:sp>
        <p:nvSpPr>
          <p:cNvPr id="4" name="Title 1">
            <a:extLst>
              <a:ext uri="{FF2B5EF4-FFF2-40B4-BE49-F238E27FC236}">
                <a16:creationId xmlns:a16="http://schemas.microsoft.com/office/drawing/2014/main" id="{AF77ECA4-5A8B-4C7A-A0EF-650DB8106F51}"/>
              </a:ext>
            </a:extLst>
          </p:cNvPr>
          <p:cNvSpPr>
            <a:spLocks noGrp="1"/>
          </p:cNvSpPr>
          <p:nvPr>
            <p:ph type="title"/>
          </p:nvPr>
        </p:nvSpPr>
        <p:spPr>
          <a:xfrm>
            <a:off x="609600" y="609600"/>
            <a:ext cx="6348413" cy="1320800"/>
          </a:xfrm>
        </p:spPr>
        <p:txBody>
          <a:bodyPr>
            <a:normAutofit/>
          </a:bodyPr>
          <a:lstStyle/>
          <a:p>
            <a:r>
              <a:rPr lang="en-US" dirty="0"/>
              <a:t>Water and Sewer Fund Changes From Last Year</a:t>
            </a:r>
          </a:p>
        </p:txBody>
      </p:sp>
    </p:spTree>
    <p:extLst>
      <p:ext uri="{BB962C8B-B14F-4D97-AF65-F5344CB8AC3E}">
        <p14:creationId xmlns:p14="http://schemas.microsoft.com/office/powerpoint/2010/main" val="38209875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957A5-D1F0-405E-B7A1-D19121F21F50}"/>
              </a:ext>
            </a:extLst>
          </p:cNvPr>
          <p:cNvSpPr>
            <a:spLocks noGrp="1"/>
          </p:cNvSpPr>
          <p:nvPr>
            <p:ph type="title"/>
          </p:nvPr>
        </p:nvSpPr>
        <p:spPr/>
        <p:txBody>
          <a:bodyPr/>
          <a:lstStyle/>
          <a:p>
            <a:r>
              <a:rPr lang="en-US" dirty="0"/>
              <a:t>Major Policy Initiatives and Projects</a:t>
            </a:r>
          </a:p>
        </p:txBody>
      </p:sp>
      <p:sp>
        <p:nvSpPr>
          <p:cNvPr id="3" name="Content Placeholder 2">
            <a:extLst>
              <a:ext uri="{FF2B5EF4-FFF2-40B4-BE49-F238E27FC236}">
                <a16:creationId xmlns:a16="http://schemas.microsoft.com/office/drawing/2014/main" id="{DD4C5294-6196-4670-B44A-02AA3E0757BF}"/>
              </a:ext>
            </a:extLst>
          </p:cNvPr>
          <p:cNvSpPr>
            <a:spLocks noGrp="1"/>
          </p:cNvSpPr>
          <p:nvPr>
            <p:ph idx="1"/>
          </p:nvPr>
        </p:nvSpPr>
        <p:spPr>
          <a:xfrm>
            <a:off x="609598" y="2160590"/>
            <a:ext cx="6705601" cy="4392610"/>
          </a:xfrm>
        </p:spPr>
        <p:txBody>
          <a:bodyPr>
            <a:normAutofit lnSpcReduction="10000"/>
          </a:bodyPr>
          <a:lstStyle/>
          <a:p>
            <a:r>
              <a:rPr lang="en-US" dirty="0" err="1"/>
              <a:t>i</a:t>
            </a:r>
            <a:r>
              <a:rPr lang="en-US" dirty="0"/>
              <a:t>. New Town Attorney with a new perspective on updating ordinances and approaches to legal matters;</a:t>
            </a:r>
          </a:p>
          <a:p>
            <a:r>
              <a:rPr lang="en-US" dirty="0"/>
              <a:t>ii. Starting a Capital Reserve Maintenance Fund (CRMF) program for the General Fund </a:t>
            </a:r>
          </a:p>
          <a:p>
            <a:r>
              <a:rPr lang="en-US" dirty="0"/>
              <a:t>iii. Contracting of services with our regional planning district for staff support in updating our Comprehensive Plan which is in line with Council Retreat Goals;</a:t>
            </a:r>
          </a:p>
          <a:p>
            <a:r>
              <a:rPr lang="en-US" dirty="0"/>
              <a:t>iv. Farmer’s Market Manager and money in the budget for one big event for the market;</a:t>
            </a:r>
          </a:p>
          <a:p>
            <a:r>
              <a:rPr lang="en-US" dirty="0"/>
              <a:t>v. Canceling the continuance of picking up and hauling off large trash items not included in weekly pick up, </a:t>
            </a:r>
            <a:r>
              <a:rPr lang="en-US" b="1" i="1" dirty="0"/>
              <a:t>with the exception of brush</a:t>
            </a:r>
            <a:r>
              <a:rPr lang="en-US" dirty="0"/>
              <a:t>. </a:t>
            </a:r>
          </a:p>
          <a:p>
            <a:pPr lvl="1"/>
            <a:r>
              <a:rPr lang="en-US" dirty="0"/>
              <a:t>If Council wants to continue to pay for this service, it will need to increase the trash rate from $4.50 a month to $9.00;</a:t>
            </a:r>
          </a:p>
        </p:txBody>
      </p:sp>
    </p:spTree>
    <p:extLst>
      <p:ext uri="{BB962C8B-B14F-4D97-AF65-F5344CB8AC3E}">
        <p14:creationId xmlns:p14="http://schemas.microsoft.com/office/powerpoint/2010/main" val="32972207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6B3F0-8745-43CB-BE89-51B51862F8C4}"/>
              </a:ext>
            </a:extLst>
          </p:cNvPr>
          <p:cNvSpPr>
            <a:spLocks noGrp="1"/>
          </p:cNvSpPr>
          <p:nvPr>
            <p:ph type="title"/>
          </p:nvPr>
        </p:nvSpPr>
        <p:spPr/>
        <p:txBody>
          <a:bodyPr/>
          <a:lstStyle/>
          <a:p>
            <a:r>
              <a:rPr lang="en-US" dirty="0"/>
              <a:t>Major Policy Initiatives and Projects</a:t>
            </a:r>
          </a:p>
        </p:txBody>
      </p:sp>
      <p:sp>
        <p:nvSpPr>
          <p:cNvPr id="3" name="Content Placeholder 2">
            <a:extLst>
              <a:ext uri="{FF2B5EF4-FFF2-40B4-BE49-F238E27FC236}">
                <a16:creationId xmlns:a16="http://schemas.microsoft.com/office/drawing/2014/main" id="{55A5A281-EC8A-4117-BE4C-A4CAE59288F1}"/>
              </a:ext>
            </a:extLst>
          </p:cNvPr>
          <p:cNvSpPr>
            <a:spLocks noGrp="1"/>
          </p:cNvSpPr>
          <p:nvPr>
            <p:ph idx="1"/>
          </p:nvPr>
        </p:nvSpPr>
        <p:spPr>
          <a:xfrm>
            <a:off x="609599" y="2057400"/>
            <a:ext cx="7162801" cy="4419600"/>
          </a:xfrm>
        </p:spPr>
        <p:txBody>
          <a:bodyPr>
            <a:normAutofit/>
          </a:bodyPr>
          <a:lstStyle/>
          <a:p>
            <a:r>
              <a:rPr lang="en-US" dirty="0"/>
              <a:t>vi. Reduction of equipment &amp; vehicle repair costs with creation of Public Works and Utilities Committee;</a:t>
            </a:r>
          </a:p>
          <a:p>
            <a:r>
              <a:rPr lang="en-US" dirty="0"/>
              <a:t>vii. Hosting first ever concert series ‘</a:t>
            </a:r>
            <a:r>
              <a:rPr lang="en-US" dirty="0" err="1"/>
              <a:t>Rockin</a:t>
            </a:r>
            <a:r>
              <a:rPr lang="en-US" dirty="0"/>
              <a:t> the Gorge’ from May until October estimating $7,500 total or $1,500 per event;</a:t>
            </a:r>
          </a:p>
          <a:p>
            <a:r>
              <a:rPr lang="en-US" dirty="0"/>
              <a:t>viii. Reducing redundant aid to the regional library system since residents pay for the system through County taxes, </a:t>
            </a:r>
          </a:p>
          <a:p>
            <a:pPr lvl="1"/>
            <a:r>
              <a:rPr lang="en-US" dirty="0"/>
              <a:t>Eliminating electrical costs and an annual donation </a:t>
            </a:r>
          </a:p>
          <a:p>
            <a:pPr lvl="1"/>
            <a:r>
              <a:rPr lang="en-US" dirty="0"/>
              <a:t>No other Town of our size provides these to their regional library;</a:t>
            </a:r>
          </a:p>
          <a:p>
            <a:r>
              <a:rPr lang="en-US" dirty="0"/>
              <a:t>ix. Annually evaluating the personnel cost allocation of employees between the 3 funds;</a:t>
            </a:r>
          </a:p>
          <a:p>
            <a:r>
              <a:rPr lang="en-US" dirty="0"/>
              <a:t>x. The Sewer Fund paying the Town’s Water Fund for its water consumption. </a:t>
            </a:r>
          </a:p>
          <a:p>
            <a:endParaRPr lang="en-US" dirty="0"/>
          </a:p>
        </p:txBody>
      </p:sp>
    </p:spTree>
    <p:extLst>
      <p:ext uri="{BB962C8B-B14F-4D97-AF65-F5344CB8AC3E}">
        <p14:creationId xmlns:p14="http://schemas.microsoft.com/office/powerpoint/2010/main" val="3841232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952EB-9A07-4AC1-B25E-78256569BF62}"/>
              </a:ext>
            </a:extLst>
          </p:cNvPr>
          <p:cNvSpPr>
            <a:spLocks noGrp="1"/>
          </p:cNvSpPr>
          <p:nvPr>
            <p:ph type="title"/>
          </p:nvPr>
        </p:nvSpPr>
        <p:spPr/>
        <p:txBody>
          <a:bodyPr/>
          <a:lstStyle/>
          <a:p>
            <a:r>
              <a:rPr lang="en-US" b="1" u="sng" dirty="0"/>
              <a:t>CIP</a:t>
            </a:r>
            <a:r>
              <a:rPr lang="en-US" b="1" dirty="0"/>
              <a:t>  </a:t>
            </a:r>
            <a:r>
              <a:rPr lang="en-US" b="1" u="sng" dirty="0"/>
              <a:t>Recommendations</a:t>
            </a:r>
          </a:p>
        </p:txBody>
      </p:sp>
      <p:sp>
        <p:nvSpPr>
          <p:cNvPr id="3" name="Content Placeholder 2">
            <a:extLst>
              <a:ext uri="{FF2B5EF4-FFF2-40B4-BE49-F238E27FC236}">
                <a16:creationId xmlns:a16="http://schemas.microsoft.com/office/drawing/2014/main" id="{B0C027A8-C40C-41C7-AC85-49D58D91EEC1}"/>
              </a:ext>
            </a:extLst>
          </p:cNvPr>
          <p:cNvSpPr>
            <a:spLocks noGrp="1"/>
          </p:cNvSpPr>
          <p:nvPr>
            <p:ph idx="1"/>
          </p:nvPr>
        </p:nvSpPr>
        <p:spPr>
          <a:xfrm>
            <a:off x="381000" y="1600200"/>
            <a:ext cx="7162800" cy="4876800"/>
          </a:xfrm>
        </p:spPr>
        <p:txBody>
          <a:bodyPr>
            <a:normAutofit lnSpcReduction="10000"/>
          </a:bodyPr>
          <a:lstStyle/>
          <a:p>
            <a:r>
              <a:rPr lang="en-US" dirty="0"/>
              <a:t>Make the $7,500 annual contribution to the Capital Reserve Maintenance Fund meeting Town’s financial policies</a:t>
            </a:r>
          </a:p>
          <a:p>
            <a:pPr marL="0" indent="0">
              <a:buNone/>
            </a:pPr>
            <a:endParaRPr lang="en-US" dirty="0"/>
          </a:p>
          <a:p>
            <a:r>
              <a:rPr lang="en-US" dirty="0"/>
              <a:t>Multi-purpose vehicle replacing Explorer before putting more money into it vehicle repairs</a:t>
            </a:r>
          </a:p>
          <a:p>
            <a:pPr marL="0" indent="0">
              <a:buNone/>
            </a:pPr>
            <a:endParaRPr lang="en-US" dirty="0"/>
          </a:p>
          <a:p>
            <a:r>
              <a:rPr lang="en-US" dirty="0"/>
              <a:t>Treatment plant study which could be refunded through grant</a:t>
            </a:r>
          </a:p>
          <a:p>
            <a:endParaRPr lang="en-US" dirty="0"/>
          </a:p>
          <a:p>
            <a:r>
              <a:rPr lang="en-US" dirty="0"/>
              <a:t>ADA accessible bathrooms at the Farmer’s Market</a:t>
            </a:r>
          </a:p>
          <a:p>
            <a:pPr marL="0" indent="0">
              <a:buNone/>
            </a:pPr>
            <a:endParaRPr lang="en-US" dirty="0"/>
          </a:p>
          <a:p>
            <a:r>
              <a:rPr lang="en-US" dirty="0"/>
              <a:t>ADA accessible bathroom and enclosed shower at Hiker’s Shelter</a:t>
            </a:r>
          </a:p>
          <a:p>
            <a:pPr marL="0" indent="0">
              <a:buNone/>
            </a:pPr>
            <a:endParaRPr lang="en-US" dirty="0"/>
          </a:p>
          <a:p>
            <a:r>
              <a:rPr lang="en-US" dirty="0"/>
              <a:t>Rehab of basketball court installing a new backboard &amp; rim, new hoop, and resealing of court with Town logo</a:t>
            </a:r>
          </a:p>
          <a:p>
            <a:endParaRPr lang="en-US" dirty="0"/>
          </a:p>
        </p:txBody>
      </p:sp>
    </p:spTree>
    <p:extLst>
      <p:ext uri="{BB962C8B-B14F-4D97-AF65-F5344CB8AC3E}">
        <p14:creationId xmlns:p14="http://schemas.microsoft.com/office/powerpoint/2010/main" val="2617867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b="1" u="sng" dirty="0"/>
              <a:t>Goals &amp; Challenges for </a:t>
            </a:r>
            <a:br>
              <a:rPr lang="en-US" b="1" u="sng" dirty="0"/>
            </a:br>
            <a:r>
              <a:rPr lang="en-US" b="1" u="sng" dirty="0"/>
              <a:t>FY 2021 &amp; Beyond</a:t>
            </a:r>
            <a:endParaRPr lang="en-US" dirty="0"/>
          </a:p>
        </p:txBody>
      </p:sp>
      <p:sp>
        <p:nvSpPr>
          <p:cNvPr id="3" name="Content Placeholder 2"/>
          <p:cNvSpPr>
            <a:spLocks noGrp="1"/>
          </p:cNvSpPr>
          <p:nvPr>
            <p:ph idx="1"/>
          </p:nvPr>
        </p:nvSpPr>
        <p:spPr>
          <a:xfrm>
            <a:off x="457200" y="1930400"/>
            <a:ext cx="8229600" cy="4652962"/>
          </a:xfrm>
        </p:spPr>
        <p:txBody>
          <a:bodyPr>
            <a:normAutofit fontScale="92500" lnSpcReduction="20000"/>
          </a:bodyPr>
          <a:lstStyle/>
          <a:p>
            <a:pPr lvl="0"/>
            <a:r>
              <a:rPr lang="en-US" sz="2800" dirty="0"/>
              <a:t>Continuing CDBG Planning Grant</a:t>
            </a:r>
          </a:p>
          <a:p>
            <a:pPr lvl="0"/>
            <a:endParaRPr lang="en-US" sz="2800" dirty="0"/>
          </a:p>
          <a:p>
            <a:r>
              <a:rPr lang="en-US" sz="2800" dirty="0"/>
              <a:t>Implementation of Delinquent Collection Tax Programs</a:t>
            </a:r>
          </a:p>
          <a:p>
            <a:endParaRPr lang="en-US" sz="2800" dirty="0"/>
          </a:p>
          <a:p>
            <a:r>
              <a:rPr lang="en-US" sz="2800" dirty="0"/>
              <a:t>VDOT Multi-Purpose Trail Project</a:t>
            </a:r>
          </a:p>
          <a:p>
            <a:endParaRPr lang="en-US" sz="2800" dirty="0"/>
          </a:p>
          <a:p>
            <a:r>
              <a:rPr lang="en-US" sz="2800" dirty="0"/>
              <a:t>Updating of Charter, Ordinances, and Comp. Plan</a:t>
            </a:r>
          </a:p>
          <a:p>
            <a:pPr marL="0" indent="0">
              <a:buNone/>
            </a:pPr>
            <a:endParaRPr lang="en-US" sz="2800" dirty="0"/>
          </a:p>
          <a:p>
            <a:r>
              <a:rPr lang="en-US" sz="2800" dirty="0"/>
              <a:t>Explore Possibilities of new Town Hall</a:t>
            </a:r>
          </a:p>
          <a:p>
            <a:pPr lvl="0"/>
            <a:endParaRPr lang="en-US" dirty="0"/>
          </a:p>
        </p:txBody>
      </p:sp>
    </p:spTree>
    <p:extLst>
      <p:ext uri="{BB962C8B-B14F-4D97-AF65-F5344CB8AC3E}">
        <p14:creationId xmlns:p14="http://schemas.microsoft.com/office/powerpoint/2010/main" val="1044562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p:cNvSpPr>
          <p:nvPr>
            <p:ph type="title"/>
          </p:nvPr>
        </p:nvSpPr>
        <p:spPr/>
        <p:txBody>
          <a:bodyPr/>
          <a:lstStyle/>
          <a:p>
            <a:r>
              <a:rPr lang="en-US" sz="4000" b="1" dirty="0"/>
              <a:t>My Premises </a:t>
            </a:r>
          </a:p>
        </p:txBody>
      </p:sp>
      <p:sp>
        <p:nvSpPr>
          <p:cNvPr id="121859" name="Rectangle 3"/>
          <p:cNvSpPr>
            <a:spLocks noGrp="1"/>
          </p:cNvSpPr>
          <p:nvPr>
            <p:ph idx="1"/>
          </p:nvPr>
        </p:nvSpPr>
        <p:spPr>
          <a:xfrm>
            <a:off x="304800" y="1166018"/>
            <a:ext cx="8229600" cy="4525963"/>
          </a:xfrm>
        </p:spPr>
        <p:txBody>
          <a:bodyPr>
            <a:noAutofit/>
          </a:bodyPr>
          <a:lstStyle/>
          <a:p>
            <a:pPr marL="57150" indent="0">
              <a:lnSpc>
                <a:spcPct val="150000"/>
              </a:lnSpc>
              <a:buNone/>
            </a:pPr>
            <a:r>
              <a:rPr lang="en-US" dirty="0"/>
              <a:t>Zero based budgeting from the ground up</a:t>
            </a:r>
          </a:p>
          <a:p>
            <a:pPr>
              <a:buNone/>
            </a:pPr>
            <a:r>
              <a:rPr lang="en-US" dirty="0"/>
              <a:t>			</a:t>
            </a:r>
          </a:p>
          <a:p>
            <a:pPr>
              <a:buNone/>
            </a:pPr>
            <a:r>
              <a:rPr lang="en-US" b="1" dirty="0"/>
              <a:t>		    A Budget is More than $s and ₵</a:t>
            </a:r>
          </a:p>
          <a:p>
            <a:pPr>
              <a:buNone/>
            </a:pPr>
            <a:r>
              <a:rPr lang="en-US" dirty="0"/>
              <a:t>	</a:t>
            </a:r>
          </a:p>
          <a:p>
            <a:pPr>
              <a:buNone/>
            </a:pPr>
            <a:r>
              <a:rPr lang="en-US" dirty="0"/>
              <a:t>It’s the single biggest policy decision of the year setting </a:t>
            </a:r>
          </a:p>
          <a:p>
            <a:pPr>
              <a:buNone/>
            </a:pPr>
            <a:endParaRPr lang="en-US" dirty="0"/>
          </a:p>
          <a:p>
            <a:pPr>
              <a:buNone/>
            </a:pPr>
            <a:r>
              <a:rPr lang="en-US" dirty="0"/>
              <a:t>	1.) The services you will deliver;</a:t>
            </a:r>
          </a:p>
          <a:p>
            <a:pPr>
              <a:buNone/>
            </a:pPr>
            <a:endParaRPr lang="en-US" dirty="0"/>
          </a:p>
          <a:p>
            <a:pPr>
              <a:buNone/>
            </a:pPr>
            <a:r>
              <a:rPr lang="en-US" dirty="0"/>
              <a:t>	2.) How you will do so; and</a:t>
            </a:r>
          </a:p>
          <a:p>
            <a:pPr>
              <a:buNone/>
            </a:pPr>
            <a:endParaRPr lang="en-US" dirty="0"/>
          </a:p>
          <a:p>
            <a:pPr>
              <a:buNone/>
            </a:pPr>
            <a:r>
              <a:rPr lang="en-US" dirty="0"/>
              <a:t>	3.) The resources you will allocated for it.</a:t>
            </a:r>
            <a:br>
              <a:rPr lang="en-US" dirty="0"/>
            </a:br>
            <a:br>
              <a:rPr lang="en-US" dirty="0"/>
            </a:br>
            <a:r>
              <a:rPr lang="en-US" dirty="0"/>
              <a:t> </a:t>
            </a:r>
            <a:br>
              <a:rPr lang="en-US" dirty="0"/>
            </a:b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BCF4A-49BF-4A28-B10A-680634D8549E}"/>
              </a:ext>
            </a:extLst>
          </p:cNvPr>
          <p:cNvSpPr>
            <a:spLocks noGrp="1"/>
          </p:cNvSpPr>
          <p:nvPr>
            <p:ph type="title"/>
          </p:nvPr>
        </p:nvSpPr>
        <p:spPr/>
        <p:txBody>
          <a:bodyPr/>
          <a:lstStyle/>
          <a:p>
            <a:r>
              <a:rPr lang="en-US" dirty="0"/>
              <a:t>Items Subject to Change	</a:t>
            </a:r>
          </a:p>
        </p:txBody>
      </p:sp>
      <p:sp>
        <p:nvSpPr>
          <p:cNvPr id="3" name="Content Placeholder 2">
            <a:extLst>
              <a:ext uri="{FF2B5EF4-FFF2-40B4-BE49-F238E27FC236}">
                <a16:creationId xmlns:a16="http://schemas.microsoft.com/office/drawing/2014/main" id="{DEA7523C-1A90-47B1-ABCB-B7BF4BED502D}"/>
              </a:ext>
            </a:extLst>
          </p:cNvPr>
          <p:cNvSpPr>
            <a:spLocks noGrp="1"/>
          </p:cNvSpPr>
          <p:nvPr>
            <p:ph idx="1"/>
          </p:nvPr>
        </p:nvSpPr>
        <p:spPr/>
        <p:txBody>
          <a:bodyPr/>
          <a:lstStyle/>
          <a:p>
            <a:r>
              <a:rPr lang="en-US" dirty="0"/>
              <a:t>Health Insurance Premium</a:t>
            </a:r>
          </a:p>
          <a:p>
            <a:pPr marL="0" indent="0">
              <a:buNone/>
            </a:pPr>
            <a:endParaRPr lang="en-US" dirty="0"/>
          </a:p>
          <a:p>
            <a:r>
              <a:rPr lang="en-US" dirty="0"/>
              <a:t>VACORP Insurance Policies</a:t>
            </a:r>
          </a:p>
          <a:p>
            <a:pPr marL="0" indent="0">
              <a:buNone/>
            </a:pPr>
            <a:endParaRPr lang="en-US" dirty="0"/>
          </a:p>
          <a:p>
            <a:r>
              <a:rPr lang="en-US" dirty="0"/>
              <a:t>VRS Contribution Rates</a:t>
            </a:r>
          </a:p>
          <a:p>
            <a:endParaRPr lang="en-US" dirty="0"/>
          </a:p>
          <a:p>
            <a:r>
              <a:rPr lang="en-US" dirty="0"/>
              <a:t>Council’s recommended Capital Improvement Plan</a:t>
            </a:r>
          </a:p>
        </p:txBody>
      </p:sp>
    </p:spTree>
    <p:extLst>
      <p:ext uri="{BB962C8B-B14F-4D97-AF65-F5344CB8AC3E}">
        <p14:creationId xmlns:p14="http://schemas.microsoft.com/office/powerpoint/2010/main" val="378097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And Now…</a:t>
            </a:r>
          </a:p>
        </p:txBody>
      </p:sp>
      <p:sp>
        <p:nvSpPr>
          <p:cNvPr id="3" name="Content Placeholder 2"/>
          <p:cNvSpPr>
            <a:spLocks noGrp="1"/>
          </p:cNvSpPr>
          <p:nvPr>
            <p:ph idx="1"/>
          </p:nvPr>
        </p:nvSpPr>
        <p:spPr/>
        <p:txBody>
          <a:bodyPr>
            <a:normAutofit/>
          </a:bodyPr>
          <a:lstStyle/>
          <a:p>
            <a:pPr marL="0" indent="0">
              <a:buNone/>
            </a:pPr>
            <a:r>
              <a:rPr lang="en-US" dirty="0"/>
              <a:t>Thanks for your Attention and Patience</a:t>
            </a:r>
          </a:p>
          <a:p>
            <a:pPr marL="0" indent="0">
              <a:buNone/>
            </a:pPr>
            <a:endParaRPr lang="en-US" dirty="0"/>
          </a:p>
          <a:p>
            <a:pPr marL="0" indent="0">
              <a:buNone/>
            </a:pPr>
            <a:r>
              <a:rPr lang="en-US" dirty="0"/>
              <a:t>I look forward to working with you</a:t>
            </a:r>
          </a:p>
          <a:p>
            <a:pPr marL="0" indent="0">
              <a:buNone/>
            </a:pPr>
            <a:endParaRPr lang="en-US" dirty="0"/>
          </a:p>
          <a:p>
            <a:pPr marL="0" indent="0">
              <a:buNone/>
            </a:pPr>
            <a:r>
              <a:rPr lang="en-US" dirty="0"/>
              <a:t>Budget Season Starts Now:</a:t>
            </a:r>
          </a:p>
          <a:p>
            <a:pPr marL="0" indent="0">
              <a:buNone/>
            </a:pPr>
            <a:r>
              <a:rPr lang="en-US" dirty="0"/>
              <a:t>	</a:t>
            </a:r>
            <a:endParaRPr lang="en-US" sz="2400" dirty="0"/>
          </a:p>
          <a:p>
            <a:pPr marL="0" indent="0">
              <a:buNone/>
            </a:pPr>
            <a:r>
              <a:rPr lang="en-US" sz="5600" dirty="0"/>
              <a:t>	</a:t>
            </a:r>
            <a:r>
              <a:rPr lang="en-US" sz="5200" dirty="0"/>
              <a:t>Questions Council?</a:t>
            </a:r>
          </a:p>
          <a:p>
            <a:pPr marL="0" indent="0" algn="ctr">
              <a:buNone/>
            </a:pPr>
            <a:endParaRPr lang="en-US" sz="2400" dirty="0"/>
          </a:p>
        </p:txBody>
      </p:sp>
    </p:spTree>
    <p:extLst>
      <p:ext uri="{BB962C8B-B14F-4D97-AF65-F5344CB8AC3E}">
        <p14:creationId xmlns:p14="http://schemas.microsoft.com/office/powerpoint/2010/main" val="718538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79F3E-C6D7-4E24-BBAC-871820C483C5}"/>
              </a:ext>
            </a:extLst>
          </p:cNvPr>
          <p:cNvSpPr>
            <a:spLocks noGrp="1"/>
          </p:cNvSpPr>
          <p:nvPr>
            <p:ph type="title"/>
          </p:nvPr>
        </p:nvSpPr>
        <p:spPr/>
        <p:txBody>
          <a:bodyPr/>
          <a:lstStyle/>
          <a:p>
            <a:r>
              <a:rPr lang="en-US"/>
              <a:t>Future Meeting Schedule</a:t>
            </a:r>
            <a:endParaRPr lang="en-US" dirty="0"/>
          </a:p>
        </p:txBody>
      </p:sp>
      <p:graphicFrame>
        <p:nvGraphicFramePr>
          <p:cNvPr id="4" name="Content Placeholder 3">
            <a:extLst>
              <a:ext uri="{FF2B5EF4-FFF2-40B4-BE49-F238E27FC236}">
                <a16:creationId xmlns:a16="http://schemas.microsoft.com/office/drawing/2014/main" id="{3E5B6A9B-7DBB-40E4-81CF-DAB5E934E91D}"/>
              </a:ext>
            </a:extLst>
          </p:cNvPr>
          <p:cNvGraphicFramePr>
            <a:graphicFrameLocks noGrp="1"/>
          </p:cNvGraphicFramePr>
          <p:nvPr>
            <p:ph idx="1"/>
            <p:extLst>
              <p:ext uri="{D42A27DB-BD31-4B8C-83A1-F6EECF244321}">
                <p14:modId xmlns:p14="http://schemas.microsoft.com/office/powerpoint/2010/main" val="705234053"/>
              </p:ext>
            </p:extLst>
          </p:nvPr>
        </p:nvGraphicFramePr>
        <p:xfrm>
          <a:off x="228600" y="1676400"/>
          <a:ext cx="8686801" cy="4800599"/>
        </p:xfrm>
        <a:graphic>
          <a:graphicData uri="http://schemas.openxmlformats.org/drawingml/2006/table">
            <a:tbl>
              <a:tblPr firstRow="1" firstCol="1" bandRow="1">
                <a:tableStyleId>{5C22544A-7EE6-4342-B048-85BDC9FD1C3A}</a:tableStyleId>
              </a:tblPr>
              <a:tblGrid>
                <a:gridCol w="762000">
                  <a:extLst>
                    <a:ext uri="{9D8B030D-6E8A-4147-A177-3AD203B41FA5}">
                      <a16:colId xmlns:a16="http://schemas.microsoft.com/office/drawing/2014/main" val="2091907601"/>
                    </a:ext>
                  </a:extLst>
                </a:gridCol>
                <a:gridCol w="1295400">
                  <a:extLst>
                    <a:ext uri="{9D8B030D-6E8A-4147-A177-3AD203B41FA5}">
                      <a16:colId xmlns:a16="http://schemas.microsoft.com/office/drawing/2014/main" val="180464852"/>
                    </a:ext>
                  </a:extLst>
                </a:gridCol>
                <a:gridCol w="4648200">
                  <a:extLst>
                    <a:ext uri="{9D8B030D-6E8A-4147-A177-3AD203B41FA5}">
                      <a16:colId xmlns:a16="http://schemas.microsoft.com/office/drawing/2014/main" val="3057748919"/>
                    </a:ext>
                  </a:extLst>
                </a:gridCol>
                <a:gridCol w="1981201">
                  <a:extLst>
                    <a:ext uri="{9D8B030D-6E8A-4147-A177-3AD203B41FA5}">
                      <a16:colId xmlns:a16="http://schemas.microsoft.com/office/drawing/2014/main" val="2075876996"/>
                    </a:ext>
                  </a:extLst>
                </a:gridCol>
              </a:tblGrid>
              <a:tr h="730887">
                <a:tc>
                  <a:txBody>
                    <a:bodyPr/>
                    <a:lstStyle/>
                    <a:p>
                      <a:pPr marL="0" marR="0" indent="139700" algn="l">
                        <a:spcBef>
                          <a:spcPts val="0"/>
                        </a:spcBef>
                        <a:spcAft>
                          <a:spcPts val="0"/>
                        </a:spcAft>
                      </a:pPr>
                      <a:r>
                        <a:rPr lang="en-US" sz="2000" dirty="0">
                          <a:effectLst/>
                          <a:latin typeface="Calibri" panose="020F0502020204030204" pitchFamily="34" charset="0"/>
                          <a:ea typeface="Calibri" panose="020F0502020204030204" pitchFamily="34" charset="0"/>
                        </a:rPr>
                        <a:t>Day</a:t>
                      </a:r>
                    </a:p>
                  </a:txBody>
                  <a:tcPr marL="56430" marR="56430" marT="0" marB="0" anchor="b"/>
                </a:tc>
                <a:tc>
                  <a:txBody>
                    <a:bodyPr/>
                    <a:lstStyle/>
                    <a:p>
                      <a:pPr marL="0" marR="0" indent="139700" algn="l">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56430" marR="56430" marT="0" marB="0" anchor="ctr"/>
                </a:tc>
                <a:tc>
                  <a:txBody>
                    <a:bodyPr/>
                    <a:lstStyle/>
                    <a:p>
                      <a:pPr marL="0" marR="0" indent="140335" algn="l">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56430" marR="56430" marT="0" marB="0" anchor="b"/>
                </a:tc>
                <a:tc>
                  <a:txBody>
                    <a:bodyPr/>
                    <a:lstStyle/>
                    <a:p>
                      <a:pPr marL="0" marR="0" algn="l">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56430" marR="56430" marT="0" marB="0" anchor="ctr"/>
                </a:tc>
                <a:extLst>
                  <a:ext uri="{0D108BD9-81ED-4DB2-BD59-A6C34878D82A}">
                    <a16:rowId xmlns:a16="http://schemas.microsoft.com/office/drawing/2014/main" val="438716038"/>
                  </a:ext>
                </a:extLst>
              </a:tr>
              <a:tr h="730887">
                <a:tc>
                  <a:txBody>
                    <a:bodyPr/>
                    <a:lstStyle/>
                    <a:p>
                      <a:pPr marL="0" marR="0" indent="139700">
                        <a:spcBef>
                          <a:spcPts val="0"/>
                        </a:spcBef>
                        <a:spcAft>
                          <a:spcPts val="0"/>
                        </a:spcAft>
                      </a:pPr>
                      <a:r>
                        <a:rPr lang="en-US" sz="1600" dirty="0">
                          <a:effectLst/>
                        </a:rPr>
                        <a:t>Tues</a:t>
                      </a:r>
                      <a:endParaRPr lang="en-US" sz="1600" dirty="0">
                        <a:effectLst/>
                        <a:latin typeface="Calibri" panose="020F0502020204030204" pitchFamily="34" charset="0"/>
                        <a:ea typeface="Calibri" panose="020F0502020204030204" pitchFamily="34" charset="0"/>
                      </a:endParaRPr>
                    </a:p>
                  </a:txBody>
                  <a:tcPr marL="56430" marR="56430" marT="0" marB="0" anchor="ctr"/>
                </a:tc>
                <a:tc>
                  <a:txBody>
                    <a:bodyPr/>
                    <a:lstStyle/>
                    <a:p>
                      <a:pPr marL="0" marR="0" indent="140335">
                        <a:spcBef>
                          <a:spcPts val="0"/>
                        </a:spcBef>
                        <a:spcAft>
                          <a:spcPts val="0"/>
                        </a:spcAft>
                      </a:pPr>
                      <a:r>
                        <a:rPr lang="en-US" sz="1600" dirty="0">
                          <a:effectLst/>
                        </a:rPr>
                        <a:t>Mar 10</a:t>
                      </a:r>
                      <a:endParaRPr lang="en-US" sz="1600" dirty="0">
                        <a:effectLst/>
                        <a:latin typeface="Calibri" panose="020F0502020204030204" pitchFamily="34" charset="0"/>
                        <a:ea typeface="Calibri" panose="020F0502020204030204" pitchFamily="34" charset="0"/>
                      </a:endParaRPr>
                    </a:p>
                  </a:txBody>
                  <a:tcPr marL="56430" marR="56430" marT="0" marB="0" anchor="ctr"/>
                </a:tc>
                <a:tc>
                  <a:txBody>
                    <a:bodyPr/>
                    <a:lstStyle/>
                    <a:p>
                      <a:pPr marL="0" marR="0" indent="140335">
                        <a:spcBef>
                          <a:spcPts val="0"/>
                        </a:spcBef>
                        <a:spcAft>
                          <a:spcPts val="0"/>
                        </a:spcAft>
                      </a:pPr>
                      <a:r>
                        <a:rPr lang="en-US" sz="1600" dirty="0">
                          <a:effectLst/>
                        </a:rPr>
                        <a:t>Council Budget Work Session  </a:t>
                      </a:r>
                      <a:endParaRPr lang="en-US" sz="1600" dirty="0">
                        <a:effectLst/>
                        <a:latin typeface="Calibri" panose="020F0502020204030204" pitchFamily="34" charset="0"/>
                        <a:ea typeface="Calibri" panose="020F0502020204030204" pitchFamily="34" charset="0"/>
                      </a:endParaRPr>
                    </a:p>
                  </a:txBody>
                  <a:tcPr marL="56430" marR="56430" marT="0" marB="0" anchor="ctr"/>
                </a:tc>
                <a:tc>
                  <a:txBody>
                    <a:bodyPr/>
                    <a:lstStyle/>
                    <a:p>
                      <a:pPr marL="0" marR="0">
                        <a:spcBef>
                          <a:spcPts val="0"/>
                        </a:spcBef>
                        <a:spcAft>
                          <a:spcPts val="0"/>
                        </a:spcAft>
                      </a:pPr>
                      <a:r>
                        <a:rPr lang="en-US" sz="1600">
                          <a:effectLst/>
                        </a:rPr>
                        <a:t>6:00 pm; Library</a:t>
                      </a:r>
                      <a:endParaRPr lang="en-US" sz="1600">
                        <a:effectLst/>
                        <a:latin typeface="Calibri" panose="020F0502020204030204" pitchFamily="34" charset="0"/>
                        <a:ea typeface="Calibri" panose="020F0502020204030204" pitchFamily="34" charset="0"/>
                      </a:endParaRPr>
                    </a:p>
                  </a:txBody>
                  <a:tcPr marL="56430" marR="56430" marT="0" marB="0" anchor="ctr"/>
                </a:tc>
                <a:extLst>
                  <a:ext uri="{0D108BD9-81ED-4DB2-BD59-A6C34878D82A}">
                    <a16:rowId xmlns:a16="http://schemas.microsoft.com/office/drawing/2014/main" val="1422610925"/>
                  </a:ext>
                </a:extLst>
              </a:tr>
              <a:tr h="730887">
                <a:tc>
                  <a:txBody>
                    <a:bodyPr/>
                    <a:lstStyle/>
                    <a:p>
                      <a:pPr marL="0" marR="0" indent="139700">
                        <a:spcBef>
                          <a:spcPts val="0"/>
                        </a:spcBef>
                        <a:spcAft>
                          <a:spcPts val="0"/>
                        </a:spcAft>
                      </a:pPr>
                      <a:r>
                        <a:rPr lang="en-US" sz="1600">
                          <a:effectLst/>
                        </a:rPr>
                        <a:t>Tues</a:t>
                      </a:r>
                      <a:endParaRPr lang="en-US" sz="1600">
                        <a:effectLst/>
                        <a:latin typeface="Calibri" panose="020F0502020204030204" pitchFamily="34" charset="0"/>
                        <a:ea typeface="Calibri" panose="020F0502020204030204" pitchFamily="34" charset="0"/>
                      </a:endParaRPr>
                    </a:p>
                  </a:txBody>
                  <a:tcPr marL="56430" marR="56430" marT="0" marB="0" anchor="ctr"/>
                </a:tc>
                <a:tc>
                  <a:txBody>
                    <a:bodyPr/>
                    <a:lstStyle/>
                    <a:p>
                      <a:pPr marL="0" marR="0" indent="139700">
                        <a:spcBef>
                          <a:spcPts val="0"/>
                        </a:spcBef>
                        <a:spcAft>
                          <a:spcPts val="0"/>
                        </a:spcAft>
                      </a:pPr>
                      <a:r>
                        <a:rPr lang="en-US" sz="1600">
                          <a:effectLst/>
                        </a:rPr>
                        <a:t>Mar 10</a:t>
                      </a:r>
                      <a:endParaRPr lang="en-US" sz="1600">
                        <a:effectLst/>
                        <a:latin typeface="Calibri" panose="020F0502020204030204" pitchFamily="34" charset="0"/>
                        <a:ea typeface="Calibri" panose="020F0502020204030204" pitchFamily="34" charset="0"/>
                      </a:endParaRPr>
                    </a:p>
                  </a:txBody>
                  <a:tcPr marL="56430" marR="56430" marT="0" marB="0" anchor="ctr"/>
                </a:tc>
                <a:tc>
                  <a:txBody>
                    <a:bodyPr/>
                    <a:lstStyle/>
                    <a:p>
                      <a:pPr marL="0" marR="0" indent="139700">
                        <a:spcBef>
                          <a:spcPts val="0"/>
                        </a:spcBef>
                        <a:spcAft>
                          <a:spcPts val="0"/>
                        </a:spcAft>
                      </a:pPr>
                      <a:r>
                        <a:rPr lang="en-US" sz="1600" dirty="0">
                          <a:effectLst/>
                        </a:rPr>
                        <a:t>Council Regular Meeting</a:t>
                      </a:r>
                      <a:endParaRPr lang="en-US" sz="1600" dirty="0">
                        <a:effectLst/>
                        <a:latin typeface="Calibri" panose="020F0502020204030204" pitchFamily="34" charset="0"/>
                        <a:ea typeface="Calibri" panose="020F0502020204030204" pitchFamily="34" charset="0"/>
                      </a:endParaRPr>
                    </a:p>
                  </a:txBody>
                  <a:tcPr marL="56430" marR="56430" marT="0" marB="0" anchor="ctr"/>
                </a:tc>
                <a:tc>
                  <a:txBody>
                    <a:bodyPr/>
                    <a:lstStyle/>
                    <a:p>
                      <a:pPr marL="0" marR="0">
                        <a:spcBef>
                          <a:spcPts val="0"/>
                        </a:spcBef>
                        <a:spcAft>
                          <a:spcPts val="0"/>
                        </a:spcAft>
                      </a:pPr>
                      <a:r>
                        <a:rPr lang="en-US" sz="1600">
                          <a:effectLst/>
                        </a:rPr>
                        <a:t>7:00 pm; Library</a:t>
                      </a:r>
                      <a:endParaRPr lang="en-US" sz="1600">
                        <a:effectLst/>
                        <a:latin typeface="Calibri" panose="020F0502020204030204" pitchFamily="34" charset="0"/>
                        <a:ea typeface="Calibri" panose="020F0502020204030204" pitchFamily="34" charset="0"/>
                      </a:endParaRPr>
                    </a:p>
                  </a:txBody>
                  <a:tcPr marL="56430" marR="56430" marT="0" marB="0" anchor="ctr"/>
                </a:tc>
                <a:extLst>
                  <a:ext uri="{0D108BD9-81ED-4DB2-BD59-A6C34878D82A}">
                    <a16:rowId xmlns:a16="http://schemas.microsoft.com/office/drawing/2014/main" val="2347700747"/>
                  </a:ext>
                </a:extLst>
              </a:tr>
              <a:tr h="730887">
                <a:tc>
                  <a:txBody>
                    <a:bodyPr/>
                    <a:lstStyle/>
                    <a:p>
                      <a:pPr marL="0" marR="0" indent="139700">
                        <a:spcBef>
                          <a:spcPts val="0"/>
                        </a:spcBef>
                        <a:spcAft>
                          <a:spcPts val="0"/>
                        </a:spcAft>
                      </a:pPr>
                      <a:r>
                        <a:rPr lang="en-US" sz="1600">
                          <a:effectLst/>
                        </a:rPr>
                        <a:t>Tues</a:t>
                      </a:r>
                      <a:endParaRPr lang="en-US" sz="1600">
                        <a:effectLst/>
                        <a:latin typeface="Calibri" panose="020F0502020204030204" pitchFamily="34" charset="0"/>
                        <a:ea typeface="Calibri" panose="020F0502020204030204" pitchFamily="34" charset="0"/>
                      </a:endParaRPr>
                    </a:p>
                  </a:txBody>
                  <a:tcPr marL="56430" marR="56430" marT="0" marB="0" anchor="ctr"/>
                </a:tc>
                <a:tc>
                  <a:txBody>
                    <a:bodyPr/>
                    <a:lstStyle/>
                    <a:p>
                      <a:pPr marL="0" marR="0" indent="140335">
                        <a:spcBef>
                          <a:spcPts val="0"/>
                        </a:spcBef>
                        <a:spcAft>
                          <a:spcPts val="0"/>
                        </a:spcAft>
                      </a:pPr>
                      <a:r>
                        <a:rPr lang="en-US" sz="1600">
                          <a:effectLst/>
                        </a:rPr>
                        <a:t>Mar 24</a:t>
                      </a:r>
                      <a:endParaRPr lang="en-US" sz="1600">
                        <a:effectLst/>
                        <a:latin typeface="Calibri" panose="020F0502020204030204" pitchFamily="34" charset="0"/>
                        <a:ea typeface="Calibri" panose="020F0502020204030204" pitchFamily="34" charset="0"/>
                      </a:endParaRPr>
                    </a:p>
                  </a:txBody>
                  <a:tcPr marL="56430" marR="56430" marT="0" marB="0" anchor="ctr"/>
                </a:tc>
                <a:tc>
                  <a:txBody>
                    <a:bodyPr/>
                    <a:lstStyle/>
                    <a:p>
                      <a:pPr marL="0" marR="0" indent="140335">
                        <a:spcBef>
                          <a:spcPts val="0"/>
                        </a:spcBef>
                        <a:spcAft>
                          <a:spcPts val="0"/>
                        </a:spcAft>
                      </a:pPr>
                      <a:r>
                        <a:rPr lang="en-US" sz="1600" dirty="0">
                          <a:effectLst/>
                        </a:rPr>
                        <a:t>Council Budget Work Session </a:t>
                      </a:r>
                      <a:endParaRPr lang="en-US" sz="1600" dirty="0">
                        <a:effectLst/>
                        <a:latin typeface="Calibri" panose="020F0502020204030204" pitchFamily="34" charset="0"/>
                        <a:ea typeface="Calibri" panose="020F0502020204030204" pitchFamily="34" charset="0"/>
                      </a:endParaRPr>
                    </a:p>
                  </a:txBody>
                  <a:tcPr marL="56430" marR="56430" marT="0" marB="0" anchor="ctr"/>
                </a:tc>
                <a:tc>
                  <a:txBody>
                    <a:bodyPr/>
                    <a:lstStyle/>
                    <a:p>
                      <a:pPr marL="0" marR="0">
                        <a:spcBef>
                          <a:spcPts val="0"/>
                        </a:spcBef>
                        <a:spcAft>
                          <a:spcPts val="0"/>
                        </a:spcAft>
                      </a:pPr>
                      <a:r>
                        <a:rPr lang="en-US" sz="1600">
                          <a:effectLst/>
                        </a:rPr>
                        <a:t>6:00 pm; Library</a:t>
                      </a:r>
                      <a:endParaRPr lang="en-US" sz="1600">
                        <a:effectLst/>
                        <a:latin typeface="Calibri" panose="020F0502020204030204" pitchFamily="34" charset="0"/>
                        <a:ea typeface="Calibri" panose="020F0502020204030204" pitchFamily="34" charset="0"/>
                      </a:endParaRPr>
                    </a:p>
                  </a:txBody>
                  <a:tcPr marL="56430" marR="56430" marT="0" marB="0" anchor="ctr"/>
                </a:tc>
                <a:extLst>
                  <a:ext uri="{0D108BD9-81ED-4DB2-BD59-A6C34878D82A}">
                    <a16:rowId xmlns:a16="http://schemas.microsoft.com/office/drawing/2014/main" val="1420173029"/>
                  </a:ext>
                </a:extLst>
              </a:tr>
              <a:tr h="730887">
                <a:tc>
                  <a:txBody>
                    <a:bodyPr/>
                    <a:lstStyle/>
                    <a:p>
                      <a:pPr marL="0" marR="0" indent="139700">
                        <a:spcBef>
                          <a:spcPts val="0"/>
                        </a:spcBef>
                        <a:spcAft>
                          <a:spcPts val="0"/>
                        </a:spcAft>
                      </a:pPr>
                      <a:r>
                        <a:rPr lang="en-US" sz="1600">
                          <a:effectLst/>
                        </a:rPr>
                        <a:t>Mon</a:t>
                      </a:r>
                      <a:endParaRPr lang="en-US" sz="1600">
                        <a:effectLst/>
                        <a:latin typeface="Calibri" panose="020F0502020204030204" pitchFamily="34" charset="0"/>
                        <a:ea typeface="Calibri" panose="020F0502020204030204" pitchFamily="34" charset="0"/>
                      </a:endParaRPr>
                    </a:p>
                  </a:txBody>
                  <a:tcPr marL="56430" marR="56430" marT="0" marB="0" anchor="ctr"/>
                </a:tc>
                <a:tc>
                  <a:txBody>
                    <a:bodyPr/>
                    <a:lstStyle/>
                    <a:p>
                      <a:pPr marL="0" marR="0" indent="140335">
                        <a:spcBef>
                          <a:spcPts val="0"/>
                        </a:spcBef>
                        <a:spcAft>
                          <a:spcPts val="0"/>
                        </a:spcAft>
                      </a:pPr>
                      <a:r>
                        <a:rPr lang="en-US" sz="1600">
                          <a:effectLst/>
                        </a:rPr>
                        <a:t>Mar 30</a:t>
                      </a:r>
                      <a:endParaRPr lang="en-US" sz="1600">
                        <a:effectLst/>
                        <a:latin typeface="Calibri" panose="020F0502020204030204" pitchFamily="34" charset="0"/>
                        <a:ea typeface="Calibri" panose="020F0502020204030204" pitchFamily="34" charset="0"/>
                      </a:endParaRPr>
                    </a:p>
                  </a:txBody>
                  <a:tcPr marL="56430" marR="56430" marT="0" marB="0" anchor="ctr"/>
                </a:tc>
                <a:tc>
                  <a:txBody>
                    <a:bodyPr/>
                    <a:lstStyle/>
                    <a:p>
                      <a:pPr marL="0" marR="0" indent="140335">
                        <a:spcBef>
                          <a:spcPts val="0"/>
                        </a:spcBef>
                        <a:spcAft>
                          <a:spcPts val="0"/>
                        </a:spcAft>
                      </a:pPr>
                      <a:r>
                        <a:rPr lang="en-US" sz="1600" dirty="0">
                          <a:effectLst/>
                        </a:rPr>
                        <a:t>Council Budget Work Session </a:t>
                      </a:r>
                      <a:endParaRPr lang="en-US" sz="1600" dirty="0">
                        <a:effectLst/>
                        <a:latin typeface="Calibri" panose="020F0502020204030204" pitchFamily="34" charset="0"/>
                        <a:ea typeface="Calibri" panose="020F0502020204030204" pitchFamily="34" charset="0"/>
                      </a:endParaRPr>
                    </a:p>
                  </a:txBody>
                  <a:tcPr marL="56430" marR="56430" marT="0" marB="0" anchor="ctr"/>
                </a:tc>
                <a:tc>
                  <a:txBody>
                    <a:bodyPr/>
                    <a:lstStyle/>
                    <a:p>
                      <a:pPr marL="0" marR="0">
                        <a:spcBef>
                          <a:spcPts val="0"/>
                        </a:spcBef>
                        <a:spcAft>
                          <a:spcPts val="0"/>
                        </a:spcAft>
                      </a:pPr>
                      <a:r>
                        <a:rPr lang="en-US" sz="1600">
                          <a:effectLst/>
                        </a:rPr>
                        <a:t>6:00 pm; Library</a:t>
                      </a:r>
                      <a:endParaRPr lang="en-US" sz="1600">
                        <a:effectLst/>
                        <a:latin typeface="Calibri" panose="020F0502020204030204" pitchFamily="34" charset="0"/>
                        <a:ea typeface="Calibri" panose="020F0502020204030204" pitchFamily="34" charset="0"/>
                      </a:endParaRPr>
                    </a:p>
                  </a:txBody>
                  <a:tcPr marL="56430" marR="56430" marT="0" marB="0" anchor="ctr"/>
                </a:tc>
                <a:extLst>
                  <a:ext uri="{0D108BD9-81ED-4DB2-BD59-A6C34878D82A}">
                    <a16:rowId xmlns:a16="http://schemas.microsoft.com/office/drawing/2014/main" val="1428296751"/>
                  </a:ext>
                </a:extLst>
              </a:tr>
              <a:tr h="730887">
                <a:tc>
                  <a:txBody>
                    <a:bodyPr/>
                    <a:lstStyle/>
                    <a:p>
                      <a:pPr marL="0" marR="0" indent="139700">
                        <a:spcBef>
                          <a:spcPts val="0"/>
                        </a:spcBef>
                        <a:spcAft>
                          <a:spcPts val="0"/>
                        </a:spcAft>
                      </a:pPr>
                      <a:r>
                        <a:rPr lang="en-US" sz="1600">
                          <a:effectLst/>
                        </a:rPr>
                        <a:t>Tues</a:t>
                      </a:r>
                      <a:endParaRPr lang="en-US" sz="1600">
                        <a:effectLst/>
                        <a:latin typeface="Calibri" panose="020F0502020204030204" pitchFamily="34" charset="0"/>
                        <a:ea typeface="Calibri" panose="020F0502020204030204" pitchFamily="34" charset="0"/>
                      </a:endParaRPr>
                    </a:p>
                  </a:txBody>
                  <a:tcPr marL="56430" marR="56430" marT="0" marB="0" anchor="ctr"/>
                </a:tc>
                <a:tc>
                  <a:txBody>
                    <a:bodyPr/>
                    <a:lstStyle/>
                    <a:p>
                      <a:pPr marL="0" marR="0" indent="140335">
                        <a:spcBef>
                          <a:spcPts val="0"/>
                        </a:spcBef>
                        <a:spcAft>
                          <a:spcPts val="0"/>
                        </a:spcAft>
                      </a:pPr>
                      <a:r>
                        <a:rPr lang="en-US" sz="1600">
                          <a:effectLst/>
                        </a:rPr>
                        <a:t>Apr 14</a:t>
                      </a:r>
                      <a:endParaRPr lang="en-US" sz="1600">
                        <a:effectLst/>
                        <a:latin typeface="Calibri" panose="020F0502020204030204" pitchFamily="34" charset="0"/>
                        <a:ea typeface="Calibri" panose="020F0502020204030204" pitchFamily="34" charset="0"/>
                      </a:endParaRPr>
                    </a:p>
                  </a:txBody>
                  <a:tcPr marL="56430" marR="56430" marT="0" marB="0" anchor="ctr"/>
                </a:tc>
                <a:tc>
                  <a:txBody>
                    <a:bodyPr/>
                    <a:lstStyle/>
                    <a:p>
                      <a:pPr marL="0" marR="0" indent="140335">
                        <a:spcBef>
                          <a:spcPts val="0"/>
                        </a:spcBef>
                        <a:spcAft>
                          <a:spcPts val="0"/>
                        </a:spcAft>
                      </a:pPr>
                      <a:r>
                        <a:rPr lang="en-US" sz="1600" dirty="0">
                          <a:effectLst/>
                        </a:rPr>
                        <a:t>Council Budget Work Session </a:t>
                      </a:r>
                      <a:endParaRPr lang="en-US" sz="1600" dirty="0">
                        <a:effectLst/>
                        <a:latin typeface="Calibri" panose="020F0502020204030204" pitchFamily="34" charset="0"/>
                        <a:ea typeface="Calibri" panose="020F0502020204030204" pitchFamily="34" charset="0"/>
                      </a:endParaRPr>
                    </a:p>
                  </a:txBody>
                  <a:tcPr marL="56430" marR="56430" marT="0" marB="0" anchor="ctr"/>
                </a:tc>
                <a:tc>
                  <a:txBody>
                    <a:bodyPr/>
                    <a:lstStyle/>
                    <a:p>
                      <a:pPr marL="0" marR="0">
                        <a:spcBef>
                          <a:spcPts val="0"/>
                        </a:spcBef>
                        <a:spcAft>
                          <a:spcPts val="0"/>
                        </a:spcAft>
                      </a:pPr>
                      <a:r>
                        <a:rPr lang="en-US" sz="1600" dirty="0">
                          <a:effectLst/>
                        </a:rPr>
                        <a:t>6:00 pm; Library</a:t>
                      </a:r>
                      <a:endParaRPr lang="en-US" sz="1600" dirty="0">
                        <a:effectLst/>
                        <a:latin typeface="Calibri" panose="020F0502020204030204" pitchFamily="34" charset="0"/>
                        <a:ea typeface="Calibri" panose="020F0502020204030204" pitchFamily="34" charset="0"/>
                      </a:endParaRPr>
                    </a:p>
                  </a:txBody>
                  <a:tcPr marL="56430" marR="56430" marT="0" marB="0" anchor="ctr"/>
                </a:tc>
                <a:extLst>
                  <a:ext uri="{0D108BD9-81ED-4DB2-BD59-A6C34878D82A}">
                    <a16:rowId xmlns:a16="http://schemas.microsoft.com/office/drawing/2014/main" val="1752762511"/>
                  </a:ext>
                </a:extLst>
              </a:tr>
              <a:tr h="415277">
                <a:tc>
                  <a:txBody>
                    <a:bodyPr/>
                    <a:lstStyle/>
                    <a:p>
                      <a:pPr marL="0" marR="0" indent="139700">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endParaRPr>
                    </a:p>
                  </a:txBody>
                  <a:tcPr marL="56430" marR="56430" marT="0" marB="0" anchor="ctr"/>
                </a:tc>
                <a:tc>
                  <a:txBody>
                    <a:bodyPr/>
                    <a:lstStyle/>
                    <a:p>
                      <a:pPr marL="0" marR="0" indent="139700">
                        <a:spcBef>
                          <a:spcPts val="0"/>
                        </a:spcBef>
                        <a:spcAft>
                          <a:spcPts val="0"/>
                        </a:spcAft>
                      </a:pPr>
                      <a:r>
                        <a:rPr lang="en-US" sz="1600">
                          <a:effectLst/>
                        </a:rPr>
                        <a:t>Apr 14</a:t>
                      </a:r>
                      <a:endParaRPr lang="en-US" sz="1600">
                        <a:effectLst/>
                        <a:latin typeface="Calibri" panose="020F0502020204030204" pitchFamily="34" charset="0"/>
                        <a:ea typeface="Calibri" panose="020F0502020204030204" pitchFamily="34" charset="0"/>
                      </a:endParaRPr>
                    </a:p>
                  </a:txBody>
                  <a:tcPr marL="56430" marR="56430" marT="0" marB="0" anchor="ctr"/>
                </a:tc>
                <a:tc>
                  <a:txBody>
                    <a:bodyPr/>
                    <a:lstStyle/>
                    <a:p>
                      <a:pPr marL="0" marR="0" indent="139700">
                        <a:spcBef>
                          <a:spcPts val="0"/>
                        </a:spcBef>
                        <a:spcAft>
                          <a:spcPts val="0"/>
                        </a:spcAft>
                      </a:pPr>
                      <a:r>
                        <a:rPr lang="en-US" sz="1600">
                          <a:effectLst/>
                        </a:rPr>
                        <a:t>Council Regular Meeting - Budget Adoption</a:t>
                      </a:r>
                      <a:endParaRPr lang="en-US" sz="1600">
                        <a:effectLst/>
                        <a:latin typeface="Calibri" panose="020F0502020204030204" pitchFamily="34" charset="0"/>
                        <a:ea typeface="Calibri" panose="020F0502020204030204" pitchFamily="34" charset="0"/>
                      </a:endParaRPr>
                    </a:p>
                  </a:txBody>
                  <a:tcPr marL="56430" marR="56430" marT="0" marB="0" anchor="ctr"/>
                </a:tc>
                <a:tc>
                  <a:txBody>
                    <a:bodyPr/>
                    <a:lstStyle/>
                    <a:p>
                      <a:pPr marL="0" marR="0">
                        <a:spcBef>
                          <a:spcPts val="0"/>
                        </a:spcBef>
                        <a:spcAft>
                          <a:spcPts val="0"/>
                        </a:spcAft>
                      </a:pPr>
                      <a:r>
                        <a:rPr lang="en-US" sz="1600" dirty="0">
                          <a:effectLst/>
                        </a:rPr>
                        <a:t>7:00 pm; Library</a:t>
                      </a:r>
                      <a:endParaRPr lang="en-US" sz="1600" dirty="0">
                        <a:effectLst/>
                        <a:latin typeface="Calibri" panose="020F0502020204030204" pitchFamily="34" charset="0"/>
                        <a:ea typeface="Calibri" panose="020F0502020204030204" pitchFamily="34" charset="0"/>
                      </a:endParaRPr>
                    </a:p>
                  </a:txBody>
                  <a:tcPr marL="56430" marR="56430" marT="0" marB="0" anchor="ctr"/>
                </a:tc>
                <a:extLst>
                  <a:ext uri="{0D108BD9-81ED-4DB2-BD59-A6C34878D82A}">
                    <a16:rowId xmlns:a16="http://schemas.microsoft.com/office/drawing/2014/main" val="3921039322"/>
                  </a:ext>
                </a:extLst>
              </a:tr>
            </a:tbl>
          </a:graphicData>
        </a:graphic>
      </p:graphicFrame>
    </p:spTree>
    <p:extLst>
      <p:ext uri="{BB962C8B-B14F-4D97-AF65-F5344CB8AC3E}">
        <p14:creationId xmlns:p14="http://schemas.microsoft.com/office/powerpoint/2010/main" val="1087606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9AFB0-D0FD-437D-A321-3538B1C24BF4}"/>
              </a:ext>
            </a:extLst>
          </p:cNvPr>
          <p:cNvSpPr>
            <a:spLocks noGrp="1"/>
          </p:cNvSpPr>
          <p:nvPr>
            <p:ph type="title"/>
          </p:nvPr>
        </p:nvSpPr>
        <p:spPr/>
        <p:txBody>
          <a:bodyPr/>
          <a:lstStyle/>
          <a:p>
            <a:r>
              <a:rPr lang="en-US" dirty="0"/>
              <a:t>Glasgow Funds Overview</a:t>
            </a:r>
          </a:p>
        </p:txBody>
      </p:sp>
      <p:sp>
        <p:nvSpPr>
          <p:cNvPr id="3" name="Content Placeholder 2">
            <a:extLst>
              <a:ext uri="{FF2B5EF4-FFF2-40B4-BE49-F238E27FC236}">
                <a16:creationId xmlns:a16="http://schemas.microsoft.com/office/drawing/2014/main" id="{FD55A3CF-9703-457D-8AED-4C1DF48358BE}"/>
              </a:ext>
            </a:extLst>
          </p:cNvPr>
          <p:cNvSpPr>
            <a:spLocks noGrp="1"/>
          </p:cNvSpPr>
          <p:nvPr>
            <p:ph idx="1"/>
          </p:nvPr>
        </p:nvSpPr>
        <p:spPr/>
        <p:txBody>
          <a:bodyPr/>
          <a:lstStyle/>
          <a:p>
            <a:r>
              <a:rPr lang="en-US" dirty="0"/>
              <a:t>The Town of Glasgow has 3 funds for operations</a:t>
            </a:r>
          </a:p>
          <a:p>
            <a:endParaRPr lang="en-US" dirty="0"/>
          </a:p>
          <a:p>
            <a:r>
              <a:rPr lang="en-US" dirty="0"/>
              <a:t>The General Fund, Water Fund, and Sewer Fund</a:t>
            </a:r>
          </a:p>
          <a:p>
            <a:pPr marL="0" indent="0">
              <a:buNone/>
            </a:pPr>
            <a:r>
              <a:rPr lang="en-US" dirty="0"/>
              <a:t>  </a:t>
            </a:r>
          </a:p>
          <a:p>
            <a:r>
              <a:rPr lang="en-US" dirty="0"/>
              <a:t>Each fund provides unique services to residents, business owners, and visitors</a:t>
            </a:r>
          </a:p>
        </p:txBody>
      </p:sp>
    </p:spTree>
    <p:extLst>
      <p:ext uri="{BB962C8B-B14F-4D97-AF65-F5344CB8AC3E}">
        <p14:creationId xmlns:p14="http://schemas.microsoft.com/office/powerpoint/2010/main" val="233330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07A7F-88F4-4722-90AE-95CFFFF03965}"/>
              </a:ext>
            </a:extLst>
          </p:cNvPr>
          <p:cNvSpPr>
            <a:spLocks noGrp="1"/>
          </p:cNvSpPr>
          <p:nvPr>
            <p:ph type="title"/>
          </p:nvPr>
        </p:nvSpPr>
        <p:spPr/>
        <p:txBody>
          <a:bodyPr/>
          <a:lstStyle/>
          <a:p>
            <a:r>
              <a:rPr lang="en-US" dirty="0"/>
              <a:t>Glasgow Funds Overview</a:t>
            </a:r>
          </a:p>
        </p:txBody>
      </p:sp>
      <p:pic>
        <p:nvPicPr>
          <p:cNvPr id="10" name="Content Placeholder 9">
            <a:extLst>
              <a:ext uri="{FF2B5EF4-FFF2-40B4-BE49-F238E27FC236}">
                <a16:creationId xmlns:a16="http://schemas.microsoft.com/office/drawing/2014/main" id="{B0047E04-DFAC-4C25-8610-EBACB8602603}"/>
              </a:ext>
            </a:extLst>
          </p:cNvPr>
          <p:cNvPicPr>
            <a:picLocks noGrp="1" noChangeAspect="1"/>
          </p:cNvPicPr>
          <p:nvPr>
            <p:ph idx="1"/>
          </p:nvPr>
        </p:nvPicPr>
        <p:blipFill>
          <a:blip r:embed="rId2"/>
          <a:stretch>
            <a:fillRect/>
          </a:stretch>
        </p:blipFill>
        <p:spPr>
          <a:xfrm>
            <a:off x="457200" y="1587734"/>
            <a:ext cx="8763607" cy="3682531"/>
          </a:xfrm>
          <a:prstGeom prst="rect">
            <a:avLst/>
          </a:prstGeom>
        </p:spPr>
      </p:pic>
    </p:spTree>
    <p:extLst>
      <p:ext uri="{BB962C8B-B14F-4D97-AF65-F5344CB8AC3E}">
        <p14:creationId xmlns:p14="http://schemas.microsoft.com/office/powerpoint/2010/main" val="190508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D58A9F-F523-4BB5-AFC3-B9262CD6F464}"/>
              </a:ext>
            </a:extLst>
          </p:cNvPr>
          <p:cNvSpPr>
            <a:spLocks noGrp="1"/>
          </p:cNvSpPr>
          <p:nvPr>
            <p:ph type="title"/>
          </p:nvPr>
        </p:nvSpPr>
        <p:spPr>
          <a:xfrm>
            <a:off x="782962" y="1179151"/>
            <a:ext cx="2475485" cy="4463889"/>
          </a:xfrm>
        </p:spPr>
        <p:txBody>
          <a:bodyPr anchor="ctr">
            <a:normAutofit/>
          </a:bodyPr>
          <a:lstStyle/>
          <a:p>
            <a:r>
              <a:rPr lang="en-US" dirty="0"/>
              <a:t>Glasgow Funds Overview</a:t>
            </a:r>
            <a:br>
              <a:rPr lang="en-US" dirty="0"/>
            </a:br>
            <a:r>
              <a:rPr lang="en-US" dirty="0"/>
              <a:t>General Fund</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2502"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8A6DEA4-70F2-426A-B601-A9CC6343D6CE}"/>
              </a:ext>
            </a:extLst>
          </p:cNvPr>
          <p:cNvSpPr>
            <a:spLocks noGrp="1"/>
          </p:cNvSpPr>
          <p:nvPr>
            <p:ph idx="1"/>
          </p:nvPr>
        </p:nvSpPr>
        <p:spPr>
          <a:xfrm>
            <a:off x="3704860" y="1109144"/>
            <a:ext cx="4785090" cy="4682055"/>
          </a:xfrm>
        </p:spPr>
        <p:txBody>
          <a:bodyPr anchor="ctr">
            <a:normAutofit/>
          </a:bodyPr>
          <a:lstStyle/>
          <a:p>
            <a:pPr>
              <a:lnSpc>
                <a:spcPct val="90000"/>
              </a:lnSpc>
            </a:pPr>
            <a:r>
              <a:rPr lang="en-US" sz="1500" dirty="0"/>
              <a:t>General Fund operates primarily based on taxing authority granted from its charter. </a:t>
            </a:r>
          </a:p>
          <a:p>
            <a:pPr marL="0" indent="0">
              <a:lnSpc>
                <a:spcPct val="90000"/>
              </a:lnSpc>
              <a:buNone/>
            </a:pPr>
            <a:endParaRPr lang="en-US" sz="1500" dirty="0"/>
          </a:p>
          <a:p>
            <a:pPr>
              <a:lnSpc>
                <a:spcPct val="90000"/>
              </a:lnSpc>
            </a:pPr>
            <a:r>
              <a:rPr lang="en-US" sz="1500" dirty="0"/>
              <a:t>The Towns 4 largest sources of revenue make up over 55% of our revenue in FY 2021’s Budget: </a:t>
            </a:r>
          </a:p>
          <a:p>
            <a:pPr lvl="1">
              <a:lnSpc>
                <a:spcPct val="90000"/>
              </a:lnSpc>
            </a:pPr>
            <a:r>
              <a:rPr lang="en-US" sz="1500" dirty="0"/>
              <a:t>Real Estate Taxes; </a:t>
            </a:r>
          </a:p>
          <a:p>
            <a:pPr lvl="1">
              <a:lnSpc>
                <a:spcPct val="90000"/>
              </a:lnSpc>
            </a:pPr>
            <a:r>
              <a:rPr lang="en-US" sz="1500" dirty="0"/>
              <a:t>Personal Property / Machine &amp; Tools (M&amp;T) Taxes; </a:t>
            </a:r>
          </a:p>
          <a:p>
            <a:pPr lvl="1">
              <a:lnSpc>
                <a:spcPct val="90000"/>
              </a:lnSpc>
            </a:pPr>
            <a:r>
              <a:rPr lang="en-US" sz="1500" dirty="0"/>
              <a:t>Sales Taxes; </a:t>
            </a:r>
          </a:p>
          <a:p>
            <a:pPr lvl="1">
              <a:lnSpc>
                <a:spcPct val="90000"/>
              </a:lnSpc>
            </a:pPr>
            <a:r>
              <a:rPr lang="en-US" sz="1500" dirty="0"/>
              <a:t>Meals Taxes. </a:t>
            </a:r>
          </a:p>
          <a:p>
            <a:pPr marL="0" indent="0">
              <a:lnSpc>
                <a:spcPct val="90000"/>
              </a:lnSpc>
              <a:buNone/>
            </a:pPr>
            <a:endParaRPr lang="en-US" sz="1500" dirty="0"/>
          </a:p>
          <a:p>
            <a:pPr>
              <a:lnSpc>
                <a:spcPct val="90000"/>
              </a:lnSpc>
            </a:pPr>
            <a:r>
              <a:rPr lang="en-US" sz="1500" dirty="0"/>
              <a:t>Glasgow has certain obligations we must meet that residents pay for through their Town taxes such as: public property, streets, parks, trash pickup, and law &amp; code enforcement. </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23104" y="0"/>
            <a:ext cx="631947"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497848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34F31-9E6E-4084-8E4A-86086211831A}"/>
              </a:ext>
            </a:extLst>
          </p:cNvPr>
          <p:cNvSpPr>
            <a:spLocks noGrp="1"/>
          </p:cNvSpPr>
          <p:nvPr>
            <p:ph type="title"/>
          </p:nvPr>
        </p:nvSpPr>
        <p:spPr/>
        <p:txBody>
          <a:bodyPr/>
          <a:lstStyle/>
          <a:p>
            <a:r>
              <a:rPr lang="en-US" dirty="0"/>
              <a:t>Glasgow Funds Overview</a:t>
            </a:r>
            <a:br>
              <a:rPr lang="en-US" dirty="0"/>
            </a:br>
            <a:r>
              <a:rPr lang="en-US" dirty="0"/>
              <a:t>Water Fund</a:t>
            </a:r>
          </a:p>
        </p:txBody>
      </p:sp>
      <p:sp>
        <p:nvSpPr>
          <p:cNvPr id="3" name="Content Placeholder 2">
            <a:extLst>
              <a:ext uri="{FF2B5EF4-FFF2-40B4-BE49-F238E27FC236}">
                <a16:creationId xmlns:a16="http://schemas.microsoft.com/office/drawing/2014/main" id="{1AE8AC76-4744-4920-A44C-DB96D001F9A1}"/>
              </a:ext>
            </a:extLst>
          </p:cNvPr>
          <p:cNvSpPr>
            <a:spLocks noGrp="1"/>
          </p:cNvSpPr>
          <p:nvPr>
            <p:ph idx="1"/>
          </p:nvPr>
        </p:nvSpPr>
        <p:spPr/>
        <p:txBody>
          <a:bodyPr>
            <a:normAutofit fontScale="92500" lnSpcReduction="20000"/>
          </a:bodyPr>
          <a:lstStyle/>
          <a:p>
            <a:pPr lvl="0"/>
            <a:r>
              <a:rPr lang="en-US" dirty="0"/>
              <a:t>The </a:t>
            </a:r>
            <a:r>
              <a:rPr lang="en-US" i="1" dirty="0"/>
              <a:t>Water Fund</a:t>
            </a:r>
            <a:r>
              <a:rPr lang="en-US" dirty="0"/>
              <a:t> operates based on its charges for services to customers as a Business-Type-Activity. </a:t>
            </a:r>
          </a:p>
          <a:p>
            <a:pPr lvl="0"/>
            <a:endParaRPr lang="en-US" dirty="0"/>
          </a:p>
          <a:p>
            <a:pPr lvl="0"/>
            <a:r>
              <a:rPr lang="en-US" dirty="0"/>
              <a:t>Almost 75% of its revenue comes from in-town residents.</a:t>
            </a:r>
          </a:p>
          <a:p>
            <a:pPr lvl="0"/>
            <a:endParaRPr lang="en-US" dirty="0"/>
          </a:p>
          <a:p>
            <a:pPr lvl="0"/>
            <a:r>
              <a:rPr lang="en-US" dirty="0"/>
              <a:t>There are 4 categories of expenditures:  Personnel, Operations, Debt Service, and Capital Expenses. </a:t>
            </a:r>
          </a:p>
          <a:p>
            <a:pPr lvl="0"/>
            <a:endParaRPr lang="en-US" dirty="0"/>
          </a:p>
          <a:p>
            <a:pPr lvl="0"/>
            <a:r>
              <a:rPr lang="en-US" dirty="0"/>
              <a:t>The largest cost driver by far for the </a:t>
            </a:r>
            <a:r>
              <a:rPr lang="en-US" i="1" dirty="0"/>
              <a:t>Water Fund</a:t>
            </a:r>
            <a:r>
              <a:rPr lang="en-US" dirty="0"/>
              <a:t> is its debt obligations at 56% to the Virginia Resource Authority.  </a:t>
            </a:r>
          </a:p>
          <a:p>
            <a:pPr lvl="0"/>
            <a:endParaRPr lang="en-US" dirty="0"/>
          </a:p>
          <a:p>
            <a:pPr lvl="0"/>
            <a:r>
              <a:rPr lang="en-US" dirty="0"/>
              <a:t>The </a:t>
            </a:r>
            <a:r>
              <a:rPr lang="en-US" i="1" dirty="0"/>
              <a:t>Water Fund</a:t>
            </a:r>
            <a:r>
              <a:rPr lang="en-US" dirty="0"/>
              <a:t> pays a little more than $162,500 a year in debt obligations.</a:t>
            </a:r>
          </a:p>
        </p:txBody>
      </p:sp>
    </p:spTree>
    <p:extLst>
      <p:ext uri="{BB962C8B-B14F-4D97-AF65-F5344CB8AC3E}">
        <p14:creationId xmlns:p14="http://schemas.microsoft.com/office/powerpoint/2010/main" val="3269303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8881D-C5F9-4D48-BB0C-9C0187BDD634}"/>
              </a:ext>
            </a:extLst>
          </p:cNvPr>
          <p:cNvSpPr>
            <a:spLocks noGrp="1"/>
          </p:cNvSpPr>
          <p:nvPr>
            <p:ph type="title"/>
          </p:nvPr>
        </p:nvSpPr>
        <p:spPr>
          <a:xfrm>
            <a:off x="609599" y="228600"/>
            <a:ext cx="6347713" cy="1295400"/>
          </a:xfrm>
        </p:spPr>
        <p:txBody>
          <a:bodyPr/>
          <a:lstStyle/>
          <a:p>
            <a:r>
              <a:rPr lang="en-US" dirty="0"/>
              <a:t>Glasgow Funds Overview</a:t>
            </a:r>
            <a:br>
              <a:rPr lang="en-US" dirty="0"/>
            </a:br>
            <a:r>
              <a:rPr lang="en-US" dirty="0"/>
              <a:t>Sewer Fund</a:t>
            </a:r>
          </a:p>
        </p:txBody>
      </p:sp>
      <p:sp>
        <p:nvSpPr>
          <p:cNvPr id="3" name="Content Placeholder 2">
            <a:extLst>
              <a:ext uri="{FF2B5EF4-FFF2-40B4-BE49-F238E27FC236}">
                <a16:creationId xmlns:a16="http://schemas.microsoft.com/office/drawing/2014/main" id="{5F033C6C-F044-4721-A3FA-9523E723CBE1}"/>
              </a:ext>
            </a:extLst>
          </p:cNvPr>
          <p:cNvSpPr>
            <a:spLocks noGrp="1"/>
          </p:cNvSpPr>
          <p:nvPr>
            <p:ph idx="1"/>
          </p:nvPr>
        </p:nvSpPr>
        <p:spPr>
          <a:xfrm>
            <a:off x="609599" y="1524000"/>
            <a:ext cx="6347714" cy="4876800"/>
          </a:xfrm>
        </p:spPr>
        <p:txBody>
          <a:bodyPr>
            <a:normAutofit/>
          </a:bodyPr>
          <a:lstStyle/>
          <a:p>
            <a:pPr lvl="0"/>
            <a:r>
              <a:rPr lang="en-US" dirty="0"/>
              <a:t>Like the </a:t>
            </a:r>
            <a:r>
              <a:rPr lang="en-US" i="1" dirty="0"/>
              <a:t>Water Fund</a:t>
            </a:r>
            <a:r>
              <a:rPr lang="en-US" dirty="0"/>
              <a:t> where a vast majority of its revenue comes from residents at 65%.  </a:t>
            </a:r>
          </a:p>
          <a:p>
            <a:pPr lvl="0"/>
            <a:endParaRPr lang="en-US" dirty="0"/>
          </a:p>
          <a:p>
            <a:pPr lvl="0"/>
            <a:r>
              <a:rPr lang="en-US" dirty="0"/>
              <a:t>The other primary source of revenue is waste from sources outside the wastewater collection system, known as septage.  This stream of revenue makes up 22% of the </a:t>
            </a:r>
            <a:r>
              <a:rPr lang="en-US" i="1" dirty="0"/>
              <a:t>Sewer Fund</a:t>
            </a:r>
            <a:r>
              <a:rPr lang="en-US" dirty="0"/>
              <a:t>s’ sources of revenue.  </a:t>
            </a:r>
          </a:p>
          <a:p>
            <a:pPr marL="0" lvl="0" indent="0">
              <a:buNone/>
            </a:pPr>
            <a:r>
              <a:rPr lang="en-US" dirty="0"/>
              <a:t>  </a:t>
            </a:r>
          </a:p>
          <a:p>
            <a:pPr lvl="0"/>
            <a:r>
              <a:rPr lang="en-US" dirty="0"/>
              <a:t>Over 80% of the costs for the </a:t>
            </a:r>
            <a:r>
              <a:rPr lang="en-US" i="1" dirty="0"/>
              <a:t>Sewer Fund</a:t>
            </a:r>
            <a:r>
              <a:rPr lang="en-US" dirty="0"/>
              <a:t> are from its Personnel at 39% and Operations at 42%.  This is a little more than $225,500 a year.  </a:t>
            </a:r>
          </a:p>
          <a:p>
            <a:pPr lvl="0"/>
            <a:endParaRPr lang="en-US" dirty="0"/>
          </a:p>
          <a:p>
            <a:pPr lvl="0"/>
            <a:r>
              <a:rPr lang="en-US" dirty="0"/>
              <a:t>The remaining costs are as follows:  Debt Service 12% and Capital Expenses 7%.   </a:t>
            </a:r>
          </a:p>
          <a:p>
            <a:endParaRPr lang="en-US" dirty="0"/>
          </a:p>
        </p:txBody>
      </p:sp>
    </p:spTree>
    <p:extLst>
      <p:ext uri="{BB962C8B-B14F-4D97-AF65-F5344CB8AC3E}">
        <p14:creationId xmlns:p14="http://schemas.microsoft.com/office/powerpoint/2010/main" val="336541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88F00-E5EE-444D-9B2D-2A26F0AEC713}"/>
              </a:ext>
            </a:extLst>
          </p:cNvPr>
          <p:cNvSpPr>
            <a:spLocks noGrp="1"/>
          </p:cNvSpPr>
          <p:nvPr>
            <p:ph type="title"/>
          </p:nvPr>
        </p:nvSpPr>
        <p:spPr>
          <a:xfrm>
            <a:off x="609599" y="457200"/>
            <a:ext cx="6781801" cy="1473200"/>
          </a:xfrm>
        </p:spPr>
        <p:txBody>
          <a:bodyPr/>
          <a:lstStyle/>
          <a:p>
            <a:r>
              <a:rPr lang="en-US" dirty="0"/>
              <a:t>Method of Budget Development </a:t>
            </a:r>
            <a:br>
              <a:rPr lang="en-US" dirty="0"/>
            </a:br>
            <a:r>
              <a:rPr lang="en-US" dirty="0"/>
              <a:t>Revenue Projections</a:t>
            </a:r>
          </a:p>
        </p:txBody>
      </p:sp>
      <p:sp>
        <p:nvSpPr>
          <p:cNvPr id="3" name="Content Placeholder 2">
            <a:extLst>
              <a:ext uri="{FF2B5EF4-FFF2-40B4-BE49-F238E27FC236}">
                <a16:creationId xmlns:a16="http://schemas.microsoft.com/office/drawing/2014/main" id="{D5BA1E41-2DA0-4543-8C7E-D4C5FD127126}"/>
              </a:ext>
            </a:extLst>
          </p:cNvPr>
          <p:cNvSpPr>
            <a:spLocks noGrp="1"/>
          </p:cNvSpPr>
          <p:nvPr>
            <p:ph idx="1"/>
          </p:nvPr>
        </p:nvSpPr>
        <p:spPr>
          <a:xfrm>
            <a:off x="609598" y="1930400"/>
            <a:ext cx="7391402" cy="4470400"/>
          </a:xfrm>
        </p:spPr>
        <p:txBody>
          <a:bodyPr>
            <a:normAutofit/>
          </a:bodyPr>
          <a:lstStyle/>
          <a:p>
            <a:pPr lvl="0"/>
            <a:r>
              <a:rPr lang="en-US" dirty="0"/>
              <a:t>At the end of November, I took the average of 5 periods                 (July - November) and multiplied it out for 12 periods. </a:t>
            </a:r>
          </a:p>
          <a:p>
            <a:pPr lvl="0"/>
            <a:endParaRPr lang="en-US" dirty="0"/>
          </a:p>
          <a:p>
            <a:pPr lvl="0"/>
            <a:r>
              <a:rPr lang="en-US" dirty="0"/>
              <a:t>I did this for last year FY19 and this year FY20 to compare how close this projection model was to the actuals for FY19.  </a:t>
            </a:r>
          </a:p>
          <a:p>
            <a:pPr lvl="0"/>
            <a:endParaRPr lang="en-US" dirty="0"/>
          </a:p>
          <a:p>
            <a:pPr lvl="0"/>
            <a:r>
              <a:rPr lang="en-US" dirty="0"/>
              <a:t>Many were very close or higher, so I applied the same principal to FY20’s actuals.  </a:t>
            </a:r>
          </a:p>
          <a:p>
            <a:pPr lvl="0"/>
            <a:endParaRPr lang="en-US" dirty="0"/>
          </a:p>
          <a:p>
            <a:pPr lvl="0"/>
            <a:r>
              <a:rPr lang="en-US" dirty="0"/>
              <a:t>This is how I developed our monthly streams of revenue such as sales tax, meals tax, sewer residential, septage, and water residential. </a:t>
            </a:r>
          </a:p>
          <a:p>
            <a:endParaRPr lang="en-US" dirty="0"/>
          </a:p>
        </p:txBody>
      </p:sp>
    </p:spTree>
    <p:extLst>
      <p:ext uri="{BB962C8B-B14F-4D97-AF65-F5344CB8AC3E}">
        <p14:creationId xmlns:p14="http://schemas.microsoft.com/office/powerpoint/2010/main" val="3266965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ABFA57-0B13-478D-8FFE-31331E63952C}"/>
              </a:ext>
            </a:extLst>
          </p:cNvPr>
          <p:cNvSpPr>
            <a:spLocks noGrp="1"/>
          </p:cNvSpPr>
          <p:nvPr>
            <p:ph idx="1"/>
          </p:nvPr>
        </p:nvSpPr>
        <p:spPr>
          <a:xfrm>
            <a:off x="609598" y="1930400"/>
            <a:ext cx="7467601" cy="4546600"/>
          </a:xfrm>
        </p:spPr>
        <p:txBody>
          <a:bodyPr>
            <a:normAutofit fontScale="92500" lnSpcReduction="20000"/>
          </a:bodyPr>
          <a:lstStyle/>
          <a:p>
            <a:pPr lvl="0"/>
            <a:r>
              <a:rPr lang="en-US" dirty="0"/>
              <a:t>For Real and Personal Property Taxes, I took the amount we billed out for each set of taxes and projected:</a:t>
            </a:r>
          </a:p>
          <a:p>
            <a:pPr lvl="1"/>
            <a:r>
              <a:rPr lang="en-US" dirty="0"/>
              <a:t>87% collection rate for Real Property </a:t>
            </a:r>
          </a:p>
          <a:p>
            <a:pPr lvl="1"/>
            <a:r>
              <a:rPr lang="en-US" dirty="0"/>
              <a:t>90% collection for Personal / M&amp;T taxes. </a:t>
            </a:r>
          </a:p>
          <a:p>
            <a:pPr lvl="0"/>
            <a:endParaRPr lang="en-US" dirty="0"/>
          </a:p>
          <a:p>
            <a:pPr lvl="0"/>
            <a:r>
              <a:rPr lang="en-US" dirty="0"/>
              <a:t>In FY18 we collected 84% of our Real Property taxes, and this year we are at 87% so far for collections.  </a:t>
            </a:r>
          </a:p>
          <a:p>
            <a:pPr lvl="0"/>
            <a:endParaRPr lang="en-US" dirty="0"/>
          </a:p>
          <a:p>
            <a:pPr lvl="0"/>
            <a:r>
              <a:rPr lang="en-US" dirty="0"/>
              <a:t>In FY20, we have collected 88% of Personal / M&amp;T Taxes so far.  I have us collecting 90% of our Personal / M&amp;T Taxes. </a:t>
            </a:r>
          </a:p>
          <a:p>
            <a:pPr lvl="1"/>
            <a:r>
              <a:rPr lang="en-US" dirty="0"/>
              <a:t>Mohawk pays roughly $54,000 out of roughly $80,000.</a:t>
            </a:r>
          </a:p>
          <a:p>
            <a:pPr lvl="0"/>
            <a:endParaRPr lang="en-US" dirty="0"/>
          </a:p>
          <a:p>
            <a:pPr lvl="0"/>
            <a:r>
              <a:rPr lang="en-US" dirty="0"/>
              <a:t>Water and Sewer numbers are based off of Jeff’s recommendations and my projections, with the goal to be realistic of what amount of money coming in next year and not grossly over or under estimate.</a:t>
            </a:r>
          </a:p>
        </p:txBody>
      </p:sp>
      <p:sp>
        <p:nvSpPr>
          <p:cNvPr id="4" name="Title 1">
            <a:extLst>
              <a:ext uri="{FF2B5EF4-FFF2-40B4-BE49-F238E27FC236}">
                <a16:creationId xmlns:a16="http://schemas.microsoft.com/office/drawing/2014/main" id="{77166E0A-E05D-4EF7-A223-AE5CF71D0712}"/>
              </a:ext>
            </a:extLst>
          </p:cNvPr>
          <p:cNvSpPr>
            <a:spLocks noGrp="1"/>
          </p:cNvSpPr>
          <p:nvPr>
            <p:ph type="title"/>
          </p:nvPr>
        </p:nvSpPr>
        <p:spPr>
          <a:xfrm>
            <a:off x="609600" y="609600"/>
            <a:ext cx="6348413" cy="1320800"/>
          </a:xfrm>
        </p:spPr>
        <p:txBody>
          <a:bodyPr>
            <a:normAutofit fontScale="90000"/>
          </a:bodyPr>
          <a:lstStyle/>
          <a:p>
            <a:r>
              <a:rPr lang="en-US" dirty="0"/>
              <a:t>Method of Budget Development </a:t>
            </a:r>
            <a:br>
              <a:rPr lang="en-US" dirty="0"/>
            </a:br>
            <a:r>
              <a:rPr lang="en-US" dirty="0"/>
              <a:t>Revenue Projections</a:t>
            </a:r>
          </a:p>
        </p:txBody>
      </p:sp>
    </p:spTree>
    <p:extLst>
      <p:ext uri="{BB962C8B-B14F-4D97-AF65-F5344CB8AC3E}">
        <p14:creationId xmlns:p14="http://schemas.microsoft.com/office/powerpoint/2010/main" val="190521162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4516</TotalTime>
  <Words>1589</Words>
  <Application>Microsoft Office PowerPoint</Application>
  <PresentationFormat>On-screen Show (4:3)</PresentationFormat>
  <Paragraphs>196</Paragraphs>
  <Slides>22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Trebuchet MS</vt:lpstr>
      <vt:lpstr>Wingdings 3</vt:lpstr>
      <vt:lpstr>Facet</vt:lpstr>
      <vt:lpstr>Town of Glasgow</vt:lpstr>
      <vt:lpstr>My Premises </vt:lpstr>
      <vt:lpstr>Glasgow Funds Overview</vt:lpstr>
      <vt:lpstr>Glasgow Funds Overview</vt:lpstr>
      <vt:lpstr>Glasgow Funds Overview General Fund</vt:lpstr>
      <vt:lpstr>Glasgow Funds Overview Water Fund</vt:lpstr>
      <vt:lpstr>Glasgow Funds Overview Sewer Fund</vt:lpstr>
      <vt:lpstr>Method of Budget Development  Revenue Projections</vt:lpstr>
      <vt:lpstr>Method of Budget Development  Revenue Projections</vt:lpstr>
      <vt:lpstr>Method of Budget Development Department Head Requests</vt:lpstr>
      <vt:lpstr>Method of Budget Development Town Manager Recommendations</vt:lpstr>
      <vt:lpstr>Method of Budget Development 2 by 2s with Council &amp; Mayor</vt:lpstr>
      <vt:lpstr>General Fund Changes From Last Year</vt:lpstr>
      <vt:lpstr>General Fund Changes From Last Year</vt:lpstr>
      <vt:lpstr>Water and Sewer Fund Changes From Last Year</vt:lpstr>
      <vt:lpstr>Major Policy Initiatives and Projects</vt:lpstr>
      <vt:lpstr>Major Policy Initiatives and Projects</vt:lpstr>
      <vt:lpstr>CIP  Recommendations</vt:lpstr>
      <vt:lpstr>Goals &amp; Challenges for  FY 2021 &amp; Beyond</vt:lpstr>
      <vt:lpstr>Items Subject to Change </vt:lpstr>
      <vt:lpstr>And Now…</vt:lpstr>
      <vt:lpstr>Future Meeting Schedule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Playing Fields  Informational Briefing</dc:title>
  <dc:creator>cterenzini</dc:creator>
  <cp:lastModifiedBy>Jeff Pufahl</cp:lastModifiedBy>
  <cp:revision>526</cp:revision>
  <cp:lastPrinted>2018-02-26T23:12:14Z</cp:lastPrinted>
  <dcterms:created xsi:type="dcterms:W3CDTF">2009-02-24T13:13:52Z</dcterms:created>
  <dcterms:modified xsi:type="dcterms:W3CDTF">2020-02-26T19:02:08Z</dcterms:modified>
</cp:coreProperties>
</file>