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4"/>
    <p:sldMasterId id="2147483856" r:id="rId5"/>
    <p:sldMasterId id="2147483858" r:id="rId6"/>
    <p:sldMasterId id="2147483860" r:id="rId7"/>
    <p:sldMasterId id="2147483864" r:id="rId8"/>
    <p:sldMasterId id="2147483866" r:id="rId9"/>
    <p:sldMasterId id="2147483868" r:id="rId10"/>
    <p:sldMasterId id="2147483870" r:id="rId11"/>
    <p:sldMasterId id="2147483874" r:id="rId12"/>
    <p:sldMasterId id="2147483876" r:id="rId13"/>
    <p:sldMasterId id="2147483903" r:id="rId14"/>
    <p:sldMasterId id="2147483907" r:id="rId15"/>
  </p:sldMasterIdLst>
  <p:notesMasterIdLst>
    <p:notesMasterId r:id="rId69"/>
  </p:notesMasterIdLst>
  <p:handoutMasterIdLst>
    <p:handoutMasterId r:id="rId70"/>
  </p:handoutMasterIdLst>
  <p:sldIdLst>
    <p:sldId id="1004" r:id="rId16"/>
    <p:sldId id="1018" r:id="rId17"/>
    <p:sldId id="1020" r:id="rId18"/>
    <p:sldId id="1031" r:id="rId19"/>
    <p:sldId id="974" r:id="rId20"/>
    <p:sldId id="1032" r:id="rId21"/>
    <p:sldId id="1033" r:id="rId22"/>
    <p:sldId id="1034" r:id="rId23"/>
    <p:sldId id="1035" r:id="rId24"/>
    <p:sldId id="1066" r:id="rId25"/>
    <p:sldId id="1037" r:id="rId26"/>
    <p:sldId id="1067" r:id="rId27"/>
    <p:sldId id="956" r:id="rId28"/>
    <p:sldId id="975" r:id="rId29"/>
    <p:sldId id="1065" r:id="rId30"/>
    <p:sldId id="1039" r:id="rId31"/>
    <p:sldId id="957" r:id="rId32"/>
    <p:sldId id="1019" r:id="rId33"/>
    <p:sldId id="1040" r:id="rId34"/>
    <p:sldId id="958" r:id="rId35"/>
    <p:sldId id="983" r:id="rId36"/>
    <p:sldId id="959" r:id="rId37"/>
    <p:sldId id="984" r:id="rId38"/>
    <p:sldId id="985" r:id="rId39"/>
    <p:sldId id="986" r:id="rId40"/>
    <p:sldId id="960" r:id="rId41"/>
    <p:sldId id="1041" r:id="rId42"/>
    <p:sldId id="1042" r:id="rId43"/>
    <p:sldId id="1043" r:id="rId44"/>
    <p:sldId id="1044" r:id="rId45"/>
    <p:sldId id="1045" r:id="rId46"/>
    <p:sldId id="1046" r:id="rId47"/>
    <p:sldId id="1047" r:id="rId48"/>
    <p:sldId id="1048" r:id="rId49"/>
    <p:sldId id="1049" r:id="rId50"/>
    <p:sldId id="1050" r:id="rId51"/>
    <p:sldId id="1051" r:id="rId52"/>
    <p:sldId id="1052" r:id="rId53"/>
    <p:sldId id="1053" r:id="rId54"/>
    <p:sldId id="1054" r:id="rId55"/>
    <p:sldId id="1055" r:id="rId56"/>
    <p:sldId id="1056" r:id="rId57"/>
    <p:sldId id="961" r:id="rId58"/>
    <p:sldId id="1058" r:id="rId59"/>
    <p:sldId id="1059" r:id="rId60"/>
    <p:sldId id="1060" r:id="rId61"/>
    <p:sldId id="1057" r:id="rId62"/>
    <p:sldId id="1063" r:id="rId63"/>
    <p:sldId id="1062" r:id="rId64"/>
    <p:sldId id="962" r:id="rId65"/>
    <p:sldId id="1002" r:id="rId66"/>
    <p:sldId id="1068" r:id="rId67"/>
    <p:sldId id="1064" r:id="rId68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4B6D2"/>
    <a:srgbClr val="B95B22"/>
    <a:srgbClr val="D9C281"/>
    <a:srgbClr val="EBDDC3"/>
    <a:srgbClr val="120000"/>
    <a:srgbClr val="D0B362"/>
    <a:srgbClr val="CBAC52"/>
    <a:srgbClr val="990000"/>
    <a:srgbClr val="4B9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9" autoAdjust="0"/>
    <p:restoredTop sz="94407" autoAdjust="0"/>
  </p:normalViewPr>
  <p:slideViewPr>
    <p:cSldViewPr snapToGrid="0">
      <p:cViewPr varScale="1">
        <p:scale>
          <a:sx n="82" d="100"/>
          <a:sy n="82" d="100"/>
        </p:scale>
        <p:origin x="118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41070"/>
    </p:cViewPr>
  </p:sorterViewPr>
  <p:notesViewPr>
    <p:cSldViewPr snapToGrid="0">
      <p:cViewPr varScale="1">
        <p:scale>
          <a:sx n="68" d="100"/>
          <a:sy n="68" d="100"/>
        </p:scale>
        <p:origin x="-3258" y="-114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hPercent val="154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746031746031747"/>
          <c:y val="2.1582733812949645E-2"/>
          <c:w val="0.8666666666666667"/>
          <c:h val="0.95443645083932849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4"/>
            </a:solidFill>
            <a:ln w="18589">
              <a:solidFill>
                <a:schemeClr val="accent3">
                  <a:lumMod val="50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0.10504494111531512"/>
                  <c:y val="3.0132538357199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4D6-4406-9516-182AD54E50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0796040232186883"/>
                  <c:y val="2.945271009199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4D6-4406-9516-182AD54E50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33821127472702"/>
                  <c:y val="2.6374632715185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4D6-4406-9516-182AD54E50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053742962527411"/>
                  <c:y val="2.0898641380436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4D6-4406-9516-182AD54E50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3474251443001433E-2"/>
                  <c:y val="1.7820564003627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4D6-4406-9516-182AD54E50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%" sourceLinked="0"/>
            <c:spPr>
              <a:noFill/>
              <a:ln w="37180">
                <a:noFill/>
              </a:ln>
            </c:spPr>
            <c:txPr>
              <a:bodyPr/>
              <a:lstStyle/>
              <a:p>
                <a:pPr>
                  <a:defRPr sz="2341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0.00%</c:formatCode>
                <c:ptCount val="5"/>
                <c:pt idx="0">
                  <c:v>0.125</c:v>
                </c:pt>
                <c:pt idx="1">
                  <c:v>0.27500000000000002</c:v>
                </c:pt>
                <c:pt idx="2">
                  <c:v>0.47499999999999998</c:v>
                </c:pt>
                <c:pt idx="3">
                  <c:v>0.7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4D6-4406-9516-182AD54E5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0"/>
        <c:shape val="cylinder"/>
        <c:axId val="430520800"/>
        <c:axId val="431335968"/>
        <c:axId val="0"/>
      </c:bar3DChart>
      <c:catAx>
        <c:axId val="4305208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13943">
            <a:noFill/>
          </a:ln>
        </c:spPr>
        <c:txPr>
          <a:bodyPr rot="0" vert="horz"/>
          <a:lstStyle/>
          <a:p>
            <a:pPr>
              <a:defRPr sz="2394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3133596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431335968"/>
        <c:scaling>
          <c:orientation val="minMax"/>
          <c:max val="1"/>
          <c:min val="0"/>
        </c:scaling>
        <c:delete val="1"/>
        <c:axPos val="b"/>
        <c:numFmt formatCode="0.00%" sourceLinked="1"/>
        <c:majorTickMark val="out"/>
        <c:minorTickMark val="none"/>
        <c:tickLblPos val="nextTo"/>
        <c:crossAx val="430520800"/>
        <c:crosses val="max"/>
        <c:crossBetween val="between"/>
        <c:majorUnit val="0.25"/>
        <c:minorUnit val="0.1"/>
      </c:valAx>
      <c:spPr>
        <a:noFill/>
        <a:ln w="2539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634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735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8" tIns="46404" rIns="92808" bIns="46404" numCol="1" anchor="t" anchorCtr="0" compatLnSpc="1">
            <a:prstTxWarp prst="textNoShape">
              <a:avLst/>
            </a:prstTxWarp>
          </a:bodyPr>
          <a:lstStyle>
            <a:lvl1pPr defTabSz="92792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081" y="0"/>
            <a:ext cx="3037735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8" tIns="46404" rIns="92808" bIns="46404" numCol="1" anchor="t" anchorCtr="0" compatLnSpc="1">
            <a:prstTxWarp prst="textNoShape">
              <a:avLst/>
            </a:prstTxWarp>
          </a:bodyPr>
          <a:lstStyle>
            <a:lvl1pPr algn="r" defTabSz="92792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3011"/>
            <a:ext cx="3037735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8" tIns="46404" rIns="92808" bIns="46404" numCol="1" anchor="b" anchorCtr="0" compatLnSpc="1">
            <a:prstTxWarp prst="textNoShape">
              <a:avLst/>
            </a:prstTxWarp>
          </a:bodyPr>
          <a:lstStyle>
            <a:lvl1pPr defTabSz="92792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081" y="8773011"/>
            <a:ext cx="3037735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8" tIns="46404" rIns="92808" bIns="46404" numCol="1" anchor="b" anchorCtr="0" compatLnSpc="1">
            <a:prstTxWarp prst="textNoShape">
              <a:avLst/>
            </a:prstTxWarp>
          </a:bodyPr>
          <a:lstStyle>
            <a:lvl1pPr algn="r" defTabSz="92792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F2BE32-096D-4CD1-B6F0-ABB6BB2B99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08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735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8" tIns="46404" rIns="92808" bIns="46404" numCol="1" anchor="t" anchorCtr="0" compatLnSpc="1">
            <a:prstTxWarp prst="textNoShape">
              <a:avLst/>
            </a:prstTxWarp>
          </a:bodyPr>
          <a:lstStyle>
            <a:lvl1pPr defTabSz="92792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081" y="0"/>
            <a:ext cx="3037735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8" tIns="46404" rIns="92808" bIns="46404" numCol="1" anchor="t" anchorCtr="0" compatLnSpc="1">
            <a:prstTxWarp prst="textNoShape">
              <a:avLst/>
            </a:prstTxWarp>
          </a:bodyPr>
          <a:lstStyle>
            <a:lvl1pPr algn="r" defTabSz="92792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1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406" y="4386506"/>
            <a:ext cx="5609588" cy="415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8" tIns="46404" rIns="92808" bIns="464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3011"/>
            <a:ext cx="3037735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8" tIns="46404" rIns="92808" bIns="46404" numCol="1" anchor="b" anchorCtr="0" compatLnSpc="1">
            <a:prstTxWarp prst="textNoShape">
              <a:avLst/>
            </a:prstTxWarp>
          </a:bodyPr>
          <a:lstStyle>
            <a:lvl1pPr defTabSz="92792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081" y="8773011"/>
            <a:ext cx="3037735" cy="46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08" tIns="46404" rIns="92808" bIns="46404" numCol="1" anchor="b" anchorCtr="0" compatLnSpc="1">
            <a:prstTxWarp prst="textNoShape">
              <a:avLst/>
            </a:prstTxWarp>
          </a:bodyPr>
          <a:lstStyle>
            <a:lvl1pPr algn="r" defTabSz="927921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ED4BDE-E994-487A-AE25-13BC636615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79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Transition when he mentions movies.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72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95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44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23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2C42F1-C6C3-4D23-8F06-0230F8F779E2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95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  <a:cs typeface="Arial" pitchFamily="34" charset="0"/>
              </a:rPr>
              <a:t>Budget plans your course for the coming year - charts your course </a:t>
            </a:r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64146C-5152-4B01-B0C8-0A7DA513F6F3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526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087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07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273FA6-F3E5-420D-B14D-EFC0C0890BAC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95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216553-2416-44DC-90AD-00947AD2EC3E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41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E41409-6795-4F42-8835-90DD96461B3F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44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91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A49234-66E7-4662-996C-96B5BDCF93E0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86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C3CBA2-2F7D-492B-A3A6-58A75A0F0FB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15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27BE66-F4EE-4328-AAFD-7B9A3F9D8D13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81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7AE67E-38DA-48BB-B3E2-F3BAF005EFD7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EF183D-DD7A-49DA-A46D-BC71FD081E7C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9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9706B6-2E8F-4330-9D14-45E3BB2F9904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95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408A69-573F-4C73-ACC6-A017BB708E2E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13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920BBE-CA0F-4520-939B-43DFA155B7B3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72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15552D-D988-4871-8AE2-4332B1574A8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743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6D283E-16FA-4E85-A5DE-6B9B34C08741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1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  <a:cs typeface="Arial" pitchFamily="34" charset="0"/>
              </a:rPr>
              <a:t>Budget plans your course for the coming year - charts your course </a:t>
            </a: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E595B6-ECA7-4698-B39B-251C244A0D32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284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CBADC9-BD0E-4962-9D11-C5ADA2F509DB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8202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94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Longer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54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39012" indent="-284236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36942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591719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46496" indent="-227388" defTabSz="92692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0127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56049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10826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65603" indent="-227388" defTabSz="92692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2C42F1-C6C3-4D23-8F06-0230F8F779E2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95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244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01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166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ED4BDE-E994-487A-AE25-13BC636615F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4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620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120900"/>
            <a:ext cx="3733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05400" y="2120900"/>
            <a:ext cx="3733800" cy="3886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60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620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120900"/>
            <a:ext cx="3733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05400" y="2120900"/>
            <a:ext cx="3733800" cy="3886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48078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FECD157-C1D8-426C-AE92-B693570BE5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83791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B6C2D74-94DB-4D47-8010-5430E6CE68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41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FB5CB89-424D-494A-8A2D-1DEAAD0442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136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7FEA67A-927A-4E45-B1ED-F583E23AAF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89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23444A6-2F79-4AE6-8B4A-D28765B5AA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7740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D31397F-7E02-404D-9084-7B2F38C3C6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6520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691E82C-5D13-4042-87D6-2216F0DAA0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45949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76DD5DE-D1B7-487D-A871-27336A1D10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589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2B8F09-6461-480B-AA47-95A9C4286E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57922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287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18563C40-F95A-48F4-8A88-7DC3C99F1F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E0FB2-85CC-4D2C-94FE-DF68774FFE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522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757F4-32DF-4FF7-9030-121D76FA74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30725"/>
          </a:xfrm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05B55-D5D8-45EC-AF5F-BD6D31D962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61425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3B21-75B8-4BA0-9649-1EC26E53C0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7577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61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620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120900"/>
            <a:ext cx="3733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05400" y="2120900"/>
            <a:ext cx="3733800" cy="3886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4527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620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120900"/>
            <a:ext cx="3733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05400" y="2120900"/>
            <a:ext cx="3733800" cy="3886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266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620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120900"/>
            <a:ext cx="3733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05400" y="2120900"/>
            <a:ext cx="3733800" cy="3886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886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620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120900"/>
            <a:ext cx="3733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05400" y="2120900"/>
            <a:ext cx="3733800" cy="3886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9453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620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120900"/>
            <a:ext cx="3733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05400" y="2120900"/>
            <a:ext cx="3733800" cy="38862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97919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09600"/>
            <a:ext cx="7620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219200" y="2120900"/>
            <a:ext cx="3733800" cy="3886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5400" y="2120900"/>
            <a:ext cx="3733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4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209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066800" cy="1905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295400" y="632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CC00"/>
                </a:solidFill>
              </a:rPr>
              <a:t>Beyond Your Numbers</a:t>
            </a:r>
          </a:p>
        </p:txBody>
      </p:sp>
      <p:pic>
        <p:nvPicPr>
          <p:cNvPr id="1031" name="Picture 7" descr="BRANDW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1066800" y="1905000"/>
            <a:ext cx="0" cy="4953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1066800" y="0"/>
            <a:ext cx="0" cy="1920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5" name="Picture 11" descr="FirmBroCvr_l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8644" r="29482" b="8324"/>
          <a:stretch>
            <a:fillRect/>
          </a:stretch>
        </p:blipFill>
        <p:spPr bwMode="auto">
          <a:xfrm>
            <a:off x="0" y="0"/>
            <a:ext cx="1066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1905000"/>
            <a:ext cx="1066800" cy="49530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ü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209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1066800" cy="1905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295400" y="632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CC00"/>
                </a:solidFill>
              </a:rPr>
              <a:t>Beyond Your Numbers</a:t>
            </a:r>
          </a:p>
        </p:txBody>
      </p:sp>
      <p:pic>
        <p:nvPicPr>
          <p:cNvPr id="12295" name="Picture 7" descr="BRANDW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1066800" y="1905000"/>
            <a:ext cx="0" cy="4953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1066800" y="0"/>
            <a:ext cx="0" cy="1920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299" name="Picture 11" descr="FirmBroCvr_l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8644" r="29482" b="8324"/>
          <a:stretch>
            <a:fillRect/>
          </a:stretch>
        </p:blipFill>
        <p:spPr bwMode="auto">
          <a:xfrm>
            <a:off x="0" y="0"/>
            <a:ext cx="1066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1905000"/>
            <a:ext cx="1066800" cy="49530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ü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43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0A45F27-D684-4498-A182-5AD58CC7EA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33" r:id="rId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E7484C-B135-4AFF-B388-8E32E3915B6A}" type="datetimeFigureOut">
              <a:rPr lang="en-US"/>
              <a:pPr>
                <a:defRPr/>
              </a:pPr>
              <a:t>11/22/2019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6BE6AFE-DB91-4089-A5A8-E8EC6577FB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  <p:sldLayoutId id="2147484246" r:id="rId13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209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1066800" cy="1905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295400" y="632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CC00"/>
                </a:solidFill>
              </a:rPr>
              <a:t>Beyond Your Numbers</a:t>
            </a:r>
          </a:p>
        </p:txBody>
      </p:sp>
      <p:pic>
        <p:nvPicPr>
          <p:cNvPr id="2055" name="Picture 7" descr="BRANDW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Line 8"/>
          <p:cNvSpPr>
            <a:spLocks noChangeShapeType="1"/>
          </p:cNvSpPr>
          <p:nvPr/>
        </p:nvSpPr>
        <p:spPr bwMode="auto">
          <a:xfrm flipV="1">
            <a:off x="1066800" y="1905000"/>
            <a:ext cx="0" cy="4953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1066800" y="0"/>
            <a:ext cx="0" cy="1920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9" name="Picture 11" descr="FirmBroCvr_l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8644" r="29482" b="8324"/>
          <a:stretch>
            <a:fillRect/>
          </a:stretch>
        </p:blipFill>
        <p:spPr bwMode="auto">
          <a:xfrm>
            <a:off x="0" y="0"/>
            <a:ext cx="1066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0" y="1905000"/>
            <a:ext cx="1066800" cy="49530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ü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209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1066800" cy="1905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1295400" y="632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CC00"/>
                </a:solidFill>
              </a:rPr>
              <a:t>Beyond Your Numbers</a:t>
            </a:r>
          </a:p>
        </p:txBody>
      </p:sp>
      <p:pic>
        <p:nvPicPr>
          <p:cNvPr id="3079" name="Picture 7" descr="BRANDW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1066800" y="1905000"/>
            <a:ext cx="0" cy="4953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1066800" y="0"/>
            <a:ext cx="0" cy="1920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83" name="Picture 11" descr="FirmBroCvr_l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8644" r="29482" b="8324"/>
          <a:stretch>
            <a:fillRect/>
          </a:stretch>
        </p:blipFill>
        <p:spPr bwMode="auto">
          <a:xfrm>
            <a:off x="0" y="0"/>
            <a:ext cx="1066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1905000"/>
            <a:ext cx="1066800" cy="49530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ü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209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0"/>
            <a:ext cx="1066800" cy="1905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295400" y="632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CC00"/>
                </a:solidFill>
              </a:rPr>
              <a:t>Beyond Your Numbers</a:t>
            </a:r>
          </a:p>
        </p:txBody>
      </p:sp>
      <p:pic>
        <p:nvPicPr>
          <p:cNvPr id="4103" name="Picture 7" descr="BRANDW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1066800" y="1905000"/>
            <a:ext cx="0" cy="4953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1066800" y="0"/>
            <a:ext cx="0" cy="1920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7" name="Picture 11" descr="FirmBroCvr_l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8644" r="29482" b="8324"/>
          <a:stretch>
            <a:fillRect/>
          </a:stretch>
        </p:blipFill>
        <p:spPr bwMode="auto">
          <a:xfrm>
            <a:off x="0" y="0"/>
            <a:ext cx="1066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0" y="1905000"/>
            <a:ext cx="1066800" cy="49530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ü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209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1066800" cy="1905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295400" y="632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CC00"/>
                </a:solidFill>
              </a:rPr>
              <a:t>Beyond Your Numbers</a:t>
            </a:r>
          </a:p>
        </p:txBody>
      </p:sp>
      <p:pic>
        <p:nvPicPr>
          <p:cNvPr id="6151" name="Picture 7" descr="BRANDW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1066800" y="1905000"/>
            <a:ext cx="0" cy="4953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1066800" y="0"/>
            <a:ext cx="0" cy="1920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5" name="Picture 11" descr="FirmBroCvr_l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8644" r="29482" b="8324"/>
          <a:stretch>
            <a:fillRect/>
          </a:stretch>
        </p:blipFill>
        <p:spPr bwMode="auto">
          <a:xfrm>
            <a:off x="0" y="0"/>
            <a:ext cx="1066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0" y="1905000"/>
            <a:ext cx="1066800" cy="49530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ü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209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1066800" cy="1905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295400" y="632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CC00"/>
                </a:solidFill>
              </a:rPr>
              <a:t>Beyond Your Numbers</a:t>
            </a:r>
          </a:p>
        </p:txBody>
      </p:sp>
      <p:pic>
        <p:nvPicPr>
          <p:cNvPr id="7175" name="Picture 7" descr="BRANDW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1066800" y="1905000"/>
            <a:ext cx="0" cy="4953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1066800" y="0"/>
            <a:ext cx="0" cy="1920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9" name="Picture 11" descr="FirmBroCvr_l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8644" r="29482" b="8324"/>
          <a:stretch>
            <a:fillRect/>
          </a:stretch>
        </p:blipFill>
        <p:spPr bwMode="auto">
          <a:xfrm>
            <a:off x="0" y="0"/>
            <a:ext cx="1066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0" y="1905000"/>
            <a:ext cx="1066800" cy="49530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ü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209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1066800" cy="1905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1295400" y="632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CC00"/>
                </a:solidFill>
              </a:rPr>
              <a:t>Beyond Your Numbers</a:t>
            </a:r>
          </a:p>
        </p:txBody>
      </p:sp>
      <p:pic>
        <p:nvPicPr>
          <p:cNvPr id="8199" name="Picture 7" descr="BRANDW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Line 8"/>
          <p:cNvSpPr>
            <a:spLocks noChangeShapeType="1"/>
          </p:cNvSpPr>
          <p:nvPr/>
        </p:nvSpPr>
        <p:spPr bwMode="auto">
          <a:xfrm flipV="1">
            <a:off x="1066800" y="1905000"/>
            <a:ext cx="0" cy="4953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066800" y="0"/>
            <a:ext cx="0" cy="1920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03" name="Picture 11" descr="FirmBroCvr_l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8644" r="29482" b="8324"/>
          <a:stretch>
            <a:fillRect/>
          </a:stretch>
        </p:blipFill>
        <p:spPr bwMode="auto">
          <a:xfrm>
            <a:off x="0" y="0"/>
            <a:ext cx="1066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0" y="1905000"/>
            <a:ext cx="1066800" cy="49530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ü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209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1066800" cy="1905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295400" y="632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CC00"/>
                </a:solidFill>
              </a:rPr>
              <a:t>Beyond Your Numbers</a:t>
            </a:r>
          </a:p>
        </p:txBody>
      </p:sp>
      <p:pic>
        <p:nvPicPr>
          <p:cNvPr id="9223" name="Picture 7" descr="BRANDW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Line 8"/>
          <p:cNvSpPr>
            <a:spLocks noChangeShapeType="1"/>
          </p:cNvSpPr>
          <p:nvPr/>
        </p:nvSpPr>
        <p:spPr bwMode="auto">
          <a:xfrm flipV="1">
            <a:off x="1066800" y="1905000"/>
            <a:ext cx="0" cy="4953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066800" y="0"/>
            <a:ext cx="0" cy="1920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7" name="Picture 11" descr="FirmBroCvr_l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8644" r="29482" b="8324"/>
          <a:stretch>
            <a:fillRect/>
          </a:stretch>
        </p:blipFill>
        <p:spPr bwMode="auto">
          <a:xfrm>
            <a:off x="0" y="0"/>
            <a:ext cx="1066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1905000"/>
            <a:ext cx="1066800" cy="49530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ü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609600"/>
            <a:ext cx="762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120900"/>
            <a:ext cx="7620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0" y="19431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1066800" cy="19050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295400" y="6324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>
                <a:solidFill>
                  <a:srgbClr val="FFCC00"/>
                </a:solidFill>
              </a:rPr>
              <a:t>Beyond Your Numbers</a:t>
            </a:r>
          </a:p>
        </p:txBody>
      </p:sp>
      <p:pic>
        <p:nvPicPr>
          <p:cNvPr id="11271" name="Picture 7" descr="BRANDW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096000"/>
            <a:ext cx="10668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Line 8"/>
          <p:cNvSpPr>
            <a:spLocks noChangeShapeType="1"/>
          </p:cNvSpPr>
          <p:nvPr/>
        </p:nvSpPr>
        <p:spPr bwMode="auto">
          <a:xfrm flipV="1">
            <a:off x="1066800" y="1905000"/>
            <a:ext cx="0" cy="4953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1066800" y="0"/>
            <a:ext cx="0" cy="1920875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75" name="Picture 11" descr="FirmBroCvr_l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8644" r="29482" b="8324"/>
          <a:stretch>
            <a:fillRect/>
          </a:stretch>
        </p:blipFill>
        <p:spPr bwMode="auto">
          <a:xfrm>
            <a:off x="0" y="0"/>
            <a:ext cx="10668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0" y="1905000"/>
            <a:ext cx="1066800" cy="4953000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endParaRPr lang="en-US" altLang="en-US" b="1">
              <a:solidFill>
                <a:srgbClr val="FFCC00"/>
              </a:solidFill>
            </a:endParaRP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ü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–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9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0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wmf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1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8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BudgetPuzz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4578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181600" y="5867400"/>
            <a:ext cx="3733800" cy="762000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Century Schoolbook" pitchFamily="18" charset="0"/>
              </a:rPr>
              <a:t>Basic Information  for Writing a Budget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2301633"/>
            <a:ext cx="9144000" cy="1224205"/>
            <a:chOff x="0" y="2997140"/>
            <a:chExt cx="9144000" cy="1224344"/>
          </a:xfrm>
          <a:noFill/>
        </p:grpSpPr>
        <p:sp>
          <p:nvSpPr>
            <p:cNvPr id="4" name="TextBox 3"/>
            <p:cNvSpPr txBox="1"/>
            <p:nvPr/>
          </p:nvSpPr>
          <p:spPr>
            <a:xfrm>
              <a:off x="0" y="2997140"/>
              <a:ext cx="9144000" cy="923435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5400" dirty="0">
                  <a:latin typeface="Arial Black" pitchFamily="34" charset="0"/>
                  <a:cs typeface="Times New Roman" pitchFamily="18" charset="0"/>
                </a:rPr>
                <a:t>BUDGETING SEMINAR</a:t>
              </a:r>
            </a:p>
          </p:txBody>
        </p:sp>
        <p:sp>
          <p:nvSpPr>
            <p:cNvPr id="24581" name="TextBox 4"/>
            <p:cNvSpPr txBox="1">
              <a:spLocks noChangeArrowheads="1"/>
            </p:cNvSpPr>
            <p:nvPr/>
          </p:nvSpPr>
          <p:spPr bwMode="auto">
            <a:xfrm>
              <a:off x="0" y="3821374"/>
              <a:ext cx="9144000" cy="4001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2000" b="1" dirty="0">
                  <a:latin typeface="Arial" charset="0"/>
                  <a:cs typeface="Arial" charset="0"/>
                </a:rPr>
                <a:t>FOR TOWN AND CITY GOVERNMENTS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4609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338" name="Group 130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038755501"/>
              </p:ext>
            </p:extLst>
          </p:nvPr>
        </p:nvGraphicFramePr>
        <p:xfrm>
          <a:off x="777875" y="1460500"/>
          <a:ext cx="7543800" cy="4572000"/>
        </p:xfrm>
        <a:graphic>
          <a:graphicData uri="http://schemas.openxmlformats.org/drawingml/2006/table">
            <a:tbl>
              <a:tblPr/>
              <a:tblGrid>
                <a:gridCol w="42973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19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General Property Taxes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FY 2016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FY 2017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Real Property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Public Service Corporations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6,400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Personal Property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174,000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201,100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Personal Property Tax (State Portion)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102,000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Penalties and Interest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$648,000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$677,500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65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Local Taxes/Fees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Local Sales and Use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Consumption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Communication’s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Consumer’s Utility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386,000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397,600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Cigarette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22,100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Business License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209,100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Bank Stock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148,000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Meals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541,500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Motor Vehicle License Fee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Right-of-way Fees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13,200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$1,606,000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$1,713,500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77875" y="2154238"/>
            <a:ext cx="7540625" cy="457200"/>
            <a:chOff x="777875" y="1779588"/>
            <a:chExt cx="7540625" cy="457104"/>
          </a:xfrm>
        </p:grpSpPr>
        <p:sp>
          <p:nvSpPr>
            <p:cNvPr id="10" name="Rectangle 9"/>
            <p:cNvSpPr/>
            <p:nvPr/>
          </p:nvSpPr>
          <p:spPr>
            <a:xfrm>
              <a:off x="777875" y="2008140"/>
              <a:ext cx="7540625" cy="228552"/>
            </a:xfrm>
            <a:prstGeom prst="rect">
              <a:avLst/>
            </a:prstGeom>
            <a:solidFill>
              <a:srgbClr val="568424">
                <a:alpha val="4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7875" y="1779588"/>
              <a:ext cx="7540625" cy="228552"/>
            </a:xfrm>
            <a:prstGeom prst="rect">
              <a:avLst/>
            </a:prstGeom>
            <a:solidFill>
              <a:srgbClr val="568424">
                <a:alpha val="4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73793" name="Text Box 3"/>
          <p:cNvSpPr txBox="1">
            <a:spLocks noChangeArrowheads="1"/>
          </p:cNvSpPr>
          <p:nvPr/>
        </p:nvSpPr>
        <p:spPr bwMode="auto">
          <a:xfrm>
            <a:off x="0" y="10556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  <a:latin typeface="Arial" pitchFamily="34" charset="0"/>
              </a:rPr>
              <a:t>GENERAL FUND</a:t>
            </a:r>
          </a:p>
        </p:txBody>
      </p:sp>
      <p:sp>
        <p:nvSpPr>
          <p:cNvPr id="73794" name="Text Box 22" descr="Paper bag"/>
          <p:cNvSpPr txBox="1">
            <a:spLocks noChangeArrowheads="1"/>
          </p:cNvSpPr>
          <p:nvPr/>
        </p:nvSpPr>
        <p:spPr bwMode="auto">
          <a:xfrm>
            <a:off x="0" y="357188"/>
            <a:ext cx="9144000" cy="739775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>
                <a:solidFill>
                  <a:srgbClr val="775F55"/>
                </a:solidFill>
                <a:latin typeface="Arial Black" pitchFamily="34" charset="0"/>
              </a:rPr>
              <a:t>Revenues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6288" y="3516313"/>
            <a:ext cx="7540625" cy="228600"/>
          </a:xfrm>
          <a:prstGeom prst="rect">
            <a:avLst/>
          </a:prstGeom>
          <a:solidFill>
            <a:srgbClr val="568424">
              <a:alpha val="4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679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P10004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79538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338" name="Group 130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4052258886"/>
              </p:ext>
            </p:extLst>
          </p:nvPr>
        </p:nvGraphicFramePr>
        <p:xfrm>
          <a:off x="777875" y="1460500"/>
          <a:ext cx="7543800" cy="4572000"/>
        </p:xfrm>
        <a:graphic>
          <a:graphicData uri="http://schemas.openxmlformats.org/drawingml/2006/table">
            <a:tbl>
              <a:tblPr/>
              <a:tblGrid>
                <a:gridCol w="42973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19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General Property Taxes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FY 2016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FY 2017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Real Property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Public Service Corporations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6,400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Personal Property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174,000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201,100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Personal Property Tax (State Portion)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102,000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Penalties and Interest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$648,000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$677,500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65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Local Taxes/Fees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Local Sales and Use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Consumption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Communication’s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Consumer’s Utility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386,000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397,600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Cigarette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22,100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Business License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209,100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Bank Stock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148,000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Meals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541,500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Motor Vehicle License Fee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Right-of-way Fees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13,200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$1,606,000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$1,713,500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73793" name="Text Box 3"/>
          <p:cNvSpPr txBox="1">
            <a:spLocks noChangeArrowheads="1"/>
          </p:cNvSpPr>
          <p:nvPr/>
        </p:nvSpPr>
        <p:spPr bwMode="auto">
          <a:xfrm>
            <a:off x="0" y="10556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  <a:latin typeface="Arial" pitchFamily="34" charset="0"/>
              </a:rPr>
              <a:t>GENERAL FUND</a:t>
            </a:r>
          </a:p>
        </p:txBody>
      </p:sp>
      <p:sp>
        <p:nvSpPr>
          <p:cNvPr id="73794" name="Text Box 22" descr="Paper bag"/>
          <p:cNvSpPr txBox="1">
            <a:spLocks noChangeArrowheads="1"/>
          </p:cNvSpPr>
          <p:nvPr/>
        </p:nvSpPr>
        <p:spPr bwMode="auto">
          <a:xfrm>
            <a:off x="0" y="357188"/>
            <a:ext cx="9144000" cy="739775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>
                <a:solidFill>
                  <a:srgbClr val="775F55"/>
                </a:solidFill>
                <a:latin typeface="Arial Black" pitchFamily="34" charset="0"/>
              </a:rPr>
              <a:t>Revenues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6288" y="3516313"/>
            <a:ext cx="7540625" cy="228600"/>
          </a:xfrm>
          <a:prstGeom prst="rect">
            <a:avLst/>
          </a:prstGeom>
          <a:solidFill>
            <a:srgbClr val="568424">
              <a:alpha val="4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55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00902" y="2050612"/>
            <a:ext cx="12392168" cy="552732"/>
          </a:xfrm>
          <a:prstGeom prst="rect">
            <a:avLst/>
          </a:prstGeom>
          <a:solidFill>
            <a:srgbClr val="94B6D2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73958"/>
            <a:ext cx="8153400" cy="5384042"/>
          </a:xfrm>
        </p:spPr>
        <p:txBody>
          <a:bodyPr/>
          <a:lstStyle/>
          <a:p>
            <a:r>
              <a:rPr lang="en-US" sz="2400" dirty="0"/>
              <a:t>Revenues</a:t>
            </a:r>
          </a:p>
          <a:p>
            <a:r>
              <a:rPr lang="en-US" sz="4000" dirty="0">
                <a:solidFill>
                  <a:srgbClr val="B95B22"/>
                </a:solidFill>
              </a:rPr>
              <a:t>Expenditures</a:t>
            </a:r>
          </a:p>
          <a:p>
            <a:r>
              <a:rPr lang="en-US" sz="2400" dirty="0"/>
              <a:t>Capital vs. Operating Budget</a:t>
            </a:r>
          </a:p>
          <a:p>
            <a:r>
              <a:rPr lang="en-US" sz="2400" dirty="0"/>
              <a:t>Debt Capacity</a:t>
            </a:r>
          </a:p>
          <a:p>
            <a:r>
              <a:rPr lang="en-US" sz="2400" dirty="0"/>
              <a:t>Taxes</a:t>
            </a:r>
          </a:p>
          <a:p>
            <a:r>
              <a:rPr lang="en-US" sz="2400" dirty="0"/>
              <a:t>Fraud</a:t>
            </a:r>
          </a:p>
          <a:p>
            <a:r>
              <a:rPr lang="en-US" sz="2400" dirty="0"/>
              <a:t>Public expectations</a:t>
            </a:r>
          </a:p>
          <a:p>
            <a:r>
              <a:rPr lang="en-US" sz="2400" dirty="0"/>
              <a:t>The danger of the majority</a:t>
            </a:r>
          </a:p>
          <a:p>
            <a:r>
              <a:rPr lang="en-US" sz="2400" dirty="0"/>
              <a:t>Communication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66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-50800" y="385763"/>
          <a:ext cx="3759200" cy="359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8" name="Chart" r:id="rId4" imgW="3755461" imgH="3596952" progId="Excel.Chart.8">
                  <p:embed/>
                </p:oleObj>
              </mc:Choice>
              <mc:Fallback>
                <p:oleObj name="Chart" r:id="rId4" imgW="3755461" imgH="3596952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385763"/>
                        <a:ext cx="3759200" cy="359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3" name="Content Placeholder 6"/>
          <p:cNvGraphicFramePr>
            <a:graphicFrameLocks/>
          </p:cNvGraphicFramePr>
          <p:nvPr/>
        </p:nvGraphicFramePr>
        <p:xfrm>
          <a:off x="5435600" y="385763"/>
          <a:ext cx="3759200" cy="359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9" name="Chart" r:id="rId6" imgW="3755461" imgH="3596952" progId="Excel.Chart.8">
                  <p:embed/>
                </p:oleObj>
              </mc:Choice>
              <mc:Fallback>
                <p:oleObj name="Chart" r:id="rId6" imgW="3755461" imgH="359695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385763"/>
                        <a:ext cx="3759200" cy="3592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TextBox 13"/>
          <p:cNvSpPr txBox="1">
            <a:spLocks noChangeArrowheads="1"/>
          </p:cNvSpPr>
          <p:nvPr/>
        </p:nvSpPr>
        <p:spPr bwMode="auto">
          <a:xfrm>
            <a:off x="614363" y="2039938"/>
            <a:ext cx="9953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Education 76%</a:t>
            </a:r>
          </a:p>
        </p:txBody>
      </p:sp>
      <p:sp>
        <p:nvSpPr>
          <p:cNvPr id="61445" name="TextBox 15"/>
          <p:cNvSpPr txBox="1">
            <a:spLocks noChangeArrowheads="1"/>
          </p:cNvSpPr>
          <p:nvPr/>
        </p:nvSpPr>
        <p:spPr bwMode="auto">
          <a:xfrm>
            <a:off x="7529513" y="1543050"/>
            <a:ext cx="99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Public Works 41%</a:t>
            </a:r>
          </a:p>
        </p:txBody>
      </p:sp>
      <p:sp>
        <p:nvSpPr>
          <p:cNvPr id="61446" name="TextBox 17"/>
          <p:cNvSpPr txBox="1">
            <a:spLocks noChangeArrowheads="1"/>
          </p:cNvSpPr>
          <p:nvPr/>
        </p:nvSpPr>
        <p:spPr bwMode="auto">
          <a:xfrm>
            <a:off x="2779713" y="733425"/>
            <a:ext cx="996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Public Safety 7%</a:t>
            </a:r>
          </a:p>
        </p:txBody>
      </p:sp>
      <p:sp>
        <p:nvSpPr>
          <p:cNvPr id="61447" name="TextBox 18"/>
          <p:cNvSpPr txBox="1">
            <a:spLocks noChangeArrowheads="1"/>
          </p:cNvSpPr>
          <p:nvPr/>
        </p:nvSpPr>
        <p:spPr bwMode="auto">
          <a:xfrm>
            <a:off x="3343275" y="1049338"/>
            <a:ext cx="11049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General Governmental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Administration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6%</a:t>
            </a:r>
          </a:p>
        </p:txBody>
      </p:sp>
      <p:sp>
        <p:nvSpPr>
          <p:cNvPr id="61448" name="TextBox 19"/>
          <p:cNvSpPr txBox="1">
            <a:spLocks noChangeArrowheads="1"/>
          </p:cNvSpPr>
          <p:nvPr/>
        </p:nvSpPr>
        <p:spPr bwMode="auto">
          <a:xfrm>
            <a:off x="3429000" y="1946275"/>
            <a:ext cx="14303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Human Services 5%</a:t>
            </a:r>
          </a:p>
        </p:txBody>
      </p:sp>
      <p:sp>
        <p:nvSpPr>
          <p:cNvPr id="61449" name="TextBox 20"/>
          <p:cNvSpPr txBox="1">
            <a:spLocks noChangeArrowheads="1"/>
          </p:cNvSpPr>
          <p:nvPr/>
        </p:nvSpPr>
        <p:spPr bwMode="auto">
          <a:xfrm>
            <a:off x="3402013" y="2252663"/>
            <a:ext cx="13033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Public Works 2%</a:t>
            </a:r>
          </a:p>
        </p:txBody>
      </p:sp>
      <p:sp>
        <p:nvSpPr>
          <p:cNvPr id="61450" name="TextBox 21"/>
          <p:cNvSpPr txBox="1">
            <a:spLocks noChangeArrowheads="1"/>
          </p:cNvSpPr>
          <p:nvPr/>
        </p:nvSpPr>
        <p:spPr bwMode="auto">
          <a:xfrm>
            <a:off x="3375025" y="2505075"/>
            <a:ext cx="167957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Parks &amp; Recreation 2%</a:t>
            </a:r>
          </a:p>
        </p:txBody>
      </p:sp>
      <p:sp>
        <p:nvSpPr>
          <p:cNvPr id="61451" name="TextBox 22"/>
          <p:cNvSpPr txBox="1">
            <a:spLocks noChangeArrowheads="1"/>
          </p:cNvSpPr>
          <p:nvPr/>
        </p:nvSpPr>
        <p:spPr bwMode="auto">
          <a:xfrm>
            <a:off x="3319463" y="2778125"/>
            <a:ext cx="19827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Community Development 2%</a:t>
            </a:r>
          </a:p>
        </p:txBody>
      </p:sp>
      <p:sp>
        <p:nvSpPr>
          <p:cNvPr id="61452" name="TextBox 23"/>
          <p:cNvSpPr txBox="1">
            <a:spLocks noChangeArrowheads="1"/>
          </p:cNvSpPr>
          <p:nvPr/>
        </p:nvSpPr>
        <p:spPr bwMode="auto">
          <a:xfrm>
            <a:off x="7485063" y="2730500"/>
            <a:ext cx="99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Public Safety 15%</a:t>
            </a:r>
          </a:p>
        </p:txBody>
      </p:sp>
      <p:sp>
        <p:nvSpPr>
          <p:cNvPr id="61453" name="TextBox 24"/>
          <p:cNvSpPr txBox="1">
            <a:spLocks noChangeArrowheads="1"/>
          </p:cNvSpPr>
          <p:nvPr/>
        </p:nvSpPr>
        <p:spPr bwMode="auto">
          <a:xfrm>
            <a:off x="6483350" y="2874963"/>
            <a:ext cx="9969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Water Department 14%</a:t>
            </a:r>
          </a:p>
        </p:txBody>
      </p:sp>
      <p:sp>
        <p:nvSpPr>
          <p:cNvPr id="61454" name="TextBox 25"/>
          <p:cNvSpPr txBox="1">
            <a:spLocks noChangeArrowheads="1"/>
          </p:cNvSpPr>
          <p:nvPr/>
        </p:nvSpPr>
        <p:spPr bwMode="auto">
          <a:xfrm>
            <a:off x="5846763" y="2470150"/>
            <a:ext cx="8969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Sewer Department 8%</a:t>
            </a:r>
          </a:p>
        </p:txBody>
      </p:sp>
      <p:sp>
        <p:nvSpPr>
          <p:cNvPr id="61455" name="TextBox 26"/>
          <p:cNvSpPr txBox="1">
            <a:spLocks noChangeArrowheads="1"/>
          </p:cNvSpPr>
          <p:nvPr/>
        </p:nvSpPr>
        <p:spPr bwMode="auto">
          <a:xfrm>
            <a:off x="5786438" y="2012950"/>
            <a:ext cx="996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Debt Services 8%</a:t>
            </a:r>
          </a:p>
        </p:txBody>
      </p:sp>
      <p:sp>
        <p:nvSpPr>
          <p:cNvPr id="61456" name="TextBox 27"/>
          <p:cNvSpPr txBox="1">
            <a:spLocks noChangeArrowheads="1"/>
          </p:cNvSpPr>
          <p:nvPr/>
        </p:nvSpPr>
        <p:spPr bwMode="auto">
          <a:xfrm>
            <a:off x="4392613" y="1166813"/>
            <a:ext cx="15573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General Governmental Administration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8%</a:t>
            </a:r>
          </a:p>
        </p:txBody>
      </p:sp>
      <p:sp>
        <p:nvSpPr>
          <p:cNvPr id="61457" name="TextBox 28"/>
          <p:cNvSpPr txBox="1">
            <a:spLocks noChangeArrowheads="1"/>
          </p:cNvSpPr>
          <p:nvPr/>
        </p:nvSpPr>
        <p:spPr bwMode="auto">
          <a:xfrm>
            <a:off x="4427538" y="884238"/>
            <a:ext cx="17875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Sanitation Department 5%</a:t>
            </a:r>
          </a:p>
        </p:txBody>
      </p:sp>
      <p:sp>
        <p:nvSpPr>
          <p:cNvPr id="61458" name="TextBox 29"/>
          <p:cNvSpPr txBox="1">
            <a:spLocks noChangeArrowheads="1"/>
          </p:cNvSpPr>
          <p:nvPr/>
        </p:nvSpPr>
        <p:spPr bwMode="auto">
          <a:xfrm>
            <a:off x="4457700" y="650875"/>
            <a:ext cx="203358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Community Development 1%</a:t>
            </a:r>
          </a:p>
        </p:txBody>
      </p:sp>
      <p:graphicFrame>
        <p:nvGraphicFramePr>
          <p:cNvPr id="61459" name="Content Placeholder 6"/>
          <p:cNvGraphicFramePr>
            <a:graphicFrameLocks/>
          </p:cNvGraphicFramePr>
          <p:nvPr/>
        </p:nvGraphicFramePr>
        <p:xfrm>
          <a:off x="2692400" y="3319463"/>
          <a:ext cx="3733800" cy="3589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0" name="Chart" r:id="rId8" imgW="3731075" imgH="3584759" progId="Excel.Chart.8">
                  <p:embed/>
                </p:oleObj>
              </mc:Choice>
              <mc:Fallback>
                <p:oleObj name="Chart" r:id="rId8" imgW="3731075" imgH="358475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400" y="3319463"/>
                        <a:ext cx="3733800" cy="3589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0" name="TextBox 40"/>
          <p:cNvSpPr txBox="1">
            <a:spLocks noChangeArrowheads="1"/>
          </p:cNvSpPr>
          <p:nvPr/>
        </p:nvSpPr>
        <p:spPr bwMode="auto">
          <a:xfrm>
            <a:off x="3575050" y="5410200"/>
            <a:ext cx="99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Education 41%</a:t>
            </a:r>
          </a:p>
        </p:txBody>
      </p:sp>
      <p:sp>
        <p:nvSpPr>
          <p:cNvPr id="61461" name="TextBox 41"/>
          <p:cNvSpPr txBox="1">
            <a:spLocks noChangeArrowheads="1"/>
          </p:cNvSpPr>
          <p:nvPr/>
        </p:nvSpPr>
        <p:spPr bwMode="auto">
          <a:xfrm>
            <a:off x="3200400" y="4222750"/>
            <a:ext cx="99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Public Safety 11%</a:t>
            </a:r>
          </a:p>
        </p:txBody>
      </p:sp>
      <p:sp>
        <p:nvSpPr>
          <p:cNvPr id="61462" name="TextBox 42"/>
          <p:cNvSpPr txBox="1">
            <a:spLocks noChangeArrowheads="1"/>
          </p:cNvSpPr>
          <p:nvPr/>
        </p:nvSpPr>
        <p:spPr bwMode="auto">
          <a:xfrm>
            <a:off x="3889375" y="3608388"/>
            <a:ext cx="9969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Sanitation Department 10%</a:t>
            </a:r>
          </a:p>
        </p:txBody>
      </p:sp>
      <p:sp>
        <p:nvSpPr>
          <p:cNvPr id="61463" name="TextBox 43"/>
          <p:cNvSpPr txBox="1">
            <a:spLocks noChangeArrowheads="1"/>
          </p:cNvSpPr>
          <p:nvPr/>
        </p:nvSpPr>
        <p:spPr bwMode="auto">
          <a:xfrm>
            <a:off x="4829175" y="3132138"/>
            <a:ext cx="9969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Water Department 7%</a:t>
            </a:r>
          </a:p>
        </p:txBody>
      </p:sp>
      <p:sp>
        <p:nvSpPr>
          <p:cNvPr id="61464" name="TextBox 44"/>
          <p:cNvSpPr txBox="1">
            <a:spLocks noChangeArrowheads="1"/>
          </p:cNvSpPr>
          <p:nvPr/>
        </p:nvSpPr>
        <p:spPr bwMode="auto">
          <a:xfrm>
            <a:off x="4964113" y="4198938"/>
            <a:ext cx="995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Public Works 7%</a:t>
            </a:r>
          </a:p>
        </p:txBody>
      </p:sp>
      <p:sp>
        <p:nvSpPr>
          <p:cNvPr id="61465" name="TextBox 45"/>
          <p:cNvSpPr txBox="1">
            <a:spLocks noChangeArrowheads="1"/>
          </p:cNvSpPr>
          <p:nvPr/>
        </p:nvSpPr>
        <p:spPr bwMode="auto">
          <a:xfrm>
            <a:off x="6107113" y="4495800"/>
            <a:ext cx="19685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Community Development 7%</a:t>
            </a:r>
          </a:p>
        </p:txBody>
      </p:sp>
      <p:sp>
        <p:nvSpPr>
          <p:cNvPr id="61466" name="TextBox 46"/>
          <p:cNvSpPr txBox="1">
            <a:spLocks noChangeArrowheads="1"/>
          </p:cNvSpPr>
          <p:nvPr/>
        </p:nvSpPr>
        <p:spPr bwMode="auto">
          <a:xfrm>
            <a:off x="6169025" y="5138738"/>
            <a:ext cx="16287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Sewer Department 6%</a:t>
            </a:r>
          </a:p>
        </p:txBody>
      </p:sp>
      <p:sp>
        <p:nvSpPr>
          <p:cNvPr id="61467" name="TextBox 47"/>
          <p:cNvSpPr txBox="1">
            <a:spLocks noChangeArrowheads="1"/>
          </p:cNvSpPr>
          <p:nvPr/>
        </p:nvSpPr>
        <p:spPr bwMode="auto">
          <a:xfrm>
            <a:off x="6038850" y="5673725"/>
            <a:ext cx="171767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Public Transportation 5%</a:t>
            </a:r>
          </a:p>
        </p:txBody>
      </p:sp>
      <p:sp>
        <p:nvSpPr>
          <p:cNvPr id="61468" name="TextBox 48"/>
          <p:cNvSpPr txBox="1">
            <a:spLocks noChangeArrowheads="1"/>
          </p:cNvSpPr>
          <p:nvPr/>
        </p:nvSpPr>
        <p:spPr bwMode="auto">
          <a:xfrm>
            <a:off x="5842000" y="6073775"/>
            <a:ext cx="16271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Parks &amp; Recreation 4%</a:t>
            </a:r>
          </a:p>
        </p:txBody>
      </p:sp>
      <p:sp>
        <p:nvSpPr>
          <p:cNvPr id="61469" name="TextBox 49"/>
          <p:cNvSpPr txBox="1">
            <a:spLocks noChangeArrowheads="1"/>
          </p:cNvSpPr>
          <p:nvPr/>
        </p:nvSpPr>
        <p:spPr bwMode="auto">
          <a:xfrm>
            <a:off x="5527675" y="6373813"/>
            <a:ext cx="28257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General Governmental Administration 3%</a:t>
            </a:r>
          </a:p>
        </p:txBody>
      </p: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2251075" y="0"/>
            <a:ext cx="4627563" cy="8302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chemeClr val="tx2"/>
                </a:solidFill>
                <a:latin typeface="Arial Black" pitchFamily="34" charset="0"/>
                <a:cs typeface="Arial" pitchFamily="34" charset="0"/>
              </a:rPr>
              <a:t>Expenditures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3792538"/>
            <a:ext cx="2868613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1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ROCKINGHAM COUNTY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00750" y="3844925"/>
            <a:ext cx="3132138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1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TOWN OF BRIDGEWATER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36550" y="6167438"/>
            <a:ext cx="3225800" cy="369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1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CITY OF HARRISONBURG</a:t>
            </a:r>
          </a:p>
        </p:txBody>
      </p:sp>
    </p:spTree>
    <p:extLst>
      <p:ext uri="{BB962C8B-B14F-4D97-AF65-F5344CB8AC3E}">
        <p14:creationId xmlns:p14="http://schemas.microsoft.com/office/powerpoint/2010/main" val="334753278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82700"/>
          </a:xfrm>
        </p:spPr>
        <p:txBody>
          <a:bodyPr bIns="91440"/>
          <a:lstStyle/>
          <a:p>
            <a:pPr algn="ctr" eaLnBrk="1" hangingPunct="1"/>
            <a:r>
              <a:rPr lang="en-US" altLang="en-US" sz="4000" dirty="0">
                <a:latin typeface="Arial Black" pitchFamily="34" charset="0"/>
                <a:cs typeface="Arial" pitchFamily="34" charset="0"/>
              </a:rPr>
              <a:t>Fiscal Year 2017 Recapitulation</a:t>
            </a:r>
          </a:p>
        </p:txBody>
      </p:sp>
      <p:graphicFrame>
        <p:nvGraphicFramePr>
          <p:cNvPr id="87092" name="Group 5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20466456"/>
              </p:ext>
            </p:extLst>
          </p:nvPr>
        </p:nvGraphicFramePr>
        <p:xfrm>
          <a:off x="307138" y="1610868"/>
          <a:ext cx="8548686" cy="5107876"/>
        </p:xfrm>
        <a:graphic>
          <a:graphicData uri="http://schemas.openxmlformats.org/drawingml/2006/table">
            <a:tbl>
              <a:tblPr/>
              <a:tblGrid>
                <a:gridCol w="3184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20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86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37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87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Budget Category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Revenues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Expenditures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Surplus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 Deficit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General Fund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4,044,300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4,575,230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($530,930)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Sanitation Department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492,700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495,000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($2,300)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Sewer Department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1,795,500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1,158,650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$636,850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Water Department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1,081,600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1,073,670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$7,930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Stormwater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Management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90,600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202,150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($111,550)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$7,504,700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$7,504,700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348071" y="1606664"/>
            <a:ext cx="1884004" cy="5111496"/>
          </a:xfrm>
          <a:prstGeom prst="rect">
            <a:avLst/>
          </a:prstGeom>
          <a:solidFill>
            <a:srgbClr val="56842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24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0" name="Group 92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00898914"/>
              </p:ext>
            </p:extLst>
          </p:nvPr>
        </p:nvGraphicFramePr>
        <p:xfrm>
          <a:off x="777875" y="1482725"/>
          <a:ext cx="7543800" cy="4343400"/>
        </p:xfrm>
        <a:graphic>
          <a:graphicData uri="http://schemas.openxmlformats.org/drawingml/2006/table">
            <a:tbl>
              <a:tblPr/>
              <a:tblGrid>
                <a:gridCol w="42973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3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319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Police Department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FY 2016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FY 2017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Personal Services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516,000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547,200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Fringe Benefits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169,050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Administrative Costs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Contractual Services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Auto Repair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Gas, Oil and Tires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22,900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Charges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76,000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Capital Outlay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133,000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Donations to Volunteer Fire &amp; Rescue Squads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$30,000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$30,000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$955,000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$831,150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178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17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Public Works Department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617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Personal Services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186,000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206,700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617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Fringe Benefits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62,160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617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Contractual Services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617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Charges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617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Capital Outlay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6178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$262,000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$283,860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86071" name="Text Box 3"/>
          <p:cNvSpPr txBox="1">
            <a:spLocks noChangeArrowheads="1"/>
          </p:cNvSpPr>
          <p:nvPr/>
        </p:nvSpPr>
        <p:spPr bwMode="auto">
          <a:xfrm>
            <a:off x="0" y="1089025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pitchFamily="34" charset="0"/>
              </a:rPr>
              <a:t>GENERAL FUND</a:t>
            </a:r>
          </a:p>
        </p:txBody>
      </p:sp>
      <p:sp>
        <p:nvSpPr>
          <p:cNvPr id="86072" name="Text Box 22" descr="Paper bag"/>
          <p:cNvSpPr txBox="1">
            <a:spLocks noChangeArrowheads="1"/>
          </p:cNvSpPr>
          <p:nvPr/>
        </p:nvSpPr>
        <p:spPr bwMode="auto">
          <a:xfrm>
            <a:off x="0" y="390525"/>
            <a:ext cx="9144000" cy="739775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Arial Black" pitchFamily="34" charset="0"/>
              </a:rPr>
              <a:t>Expenditures</a:t>
            </a:r>
          </a:p>
        </p:txBody>
      </p:sp>
    </p:spTree>
    <p:extLst>
      <p:ext uri="{BB962C8B-B14F-4D97-AF65-F5344CB8AC3E}">
        <p14:creationId xmlns:p14="http://schemas.microsoft.com/office/powerpoint/2010/main" val="201580764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64625" y="2504167"/>
            <a:ext cx="12392168" cy="552732"/>
          </a:xfrm>
          <a:prstGeom prst="rect">
            <a:avLst/>
          </a:prstGeom>
          <a:solidFill>
            <a:srgbClr val="94B6D2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73958"/>
            <a:ext cx="8153400" cy="5384042"/>
          </a:xfrm>
        </p:spPr>
        <p:txBody>
          <a:bodyPr/>
          <a:lstStyle/>
          <a:p>
            <a:r>
              <a:rPr lang="en-US" sz="2400" dirty="0"/>
              <a:t>Revenues</a:t>
            </a:r>
          </a:p>
          <a:p>
            <a:r>
              <a:rPr lang="en-US" sz="2400" dirty="0"/>
              <a:t>Expenditures</a:t>
            </a:r>
          </a:p>
          <a:p>
            <a:r>
              <a:rPr lang="en-US" sz="4000" dirty="0">
                <a:solidFill>
                  <a:srgbClr val="B95B22"/>
                </a:solidFill>
              </a:rPr>
              <a:t>Capital vs. Operating Budget</a:t>
            </a:r>
          </a:p>
          <a:p>
            <a:r>
              <a:rPr lang="en-US" sz="2400" dirty="0"/>
              <a:t>Debt Capacity</a:t>
            </a:r>
          </a:p>
          <a:p>
            <a:r>
              <a:rPr lang="en-US" sz="2400" dirty="0"/>
              <a:t>Taxes</a:t>
            </a:r>
          </a:p>
          <a:p>
            <a:r>
              <a:rPr lang="en-US" sz="2400" dirty="0"/>
              <a:t>Fraud</a:t>
            </a:r>
          </a:p>
          <a:p>
            <a:r>
              <a:rPr lang="en-US" sz="2400" dirty="0"/>
              <a:t>Public expectations</a:t>
            </a:r>
          </a:p>
          <a:p>
            <a:r>
              <a:rPr lang="en-US" sz="2400" dirty="0"/>
              <a:t>The danger of the majority</a:t>
            </a:r>
          </a:p>
          <a:p>
            <a:r>
              <a:rPr lang="en-US" sz="2400" dirty="0"/>
              <a:t>Communication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673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C:\Documents and Settings\cloveless\Local Settings\Temporary Internet Files\Content.IE5\36UG8QNG\MPj0439299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r="57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840677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4" name="Picture 3" descr="CI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06416">
            <a:off x="2057677" y="214722"/>
            <a:ext cx="4635526" cy="6400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72150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29494" y="1839474"/>
            <a:ext cx="8694737" cy="3155950"/>
            <a:chOff x="141" y="1166"/>
            <a:chExt cx="5477" cy="198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46164" name="Freeform 52"/>
            <p:cNvSpPr>
              <a:spLocks/>
            </p:cNvSpPr>
            <p:nvPr/>
          </p:nvSpPr>
          <p:spPr bwMode="auto">
            <a:xfrm>
              <a:off x="141" y="1166"/>
              <a:ext cx="5061" cy="1988"/>
            </a:xfrm>
            <a:custGeom>
              <a:avLst/>
              <a:gdLst/>
              <a:ahLst/>
              <a:cxnLst>
                <a:cxn ang="0">
                  <a:pos x="509" y="1664"/>
                </a:cxn>
                <a:cxn ang="0">
                  <a:pos x="1091" y="1304"/>
                </a:cxn>
                <a:cxn ang="0">
                  <a:pos x="1215" y="1478"/>
                </a:cxn>
                <a:cxn ang="0">
                  <a:pos x="1514" y="1469"/>
                </a:cxn>
                <a:cxn ang="0">
                  <a:pos x="1813" y="1432"/>
                </a:cxn>
                <a:cxn ang="0">
                  <a:pos x="2037" y="1352"/>
                </a:cxn>
                <a:cxn ang="0">
                  <a:pos x="2174" y="1202"/>
                </a:cxn>
                <a:cxn ang="0">
                  <a:pos x="2493" y="810"/>
                </a:cxn>
                <a:cxn ang="0">
                  <a:pos x="2677" y="616"/>
                </a:cxn>
                <a:cxn ang="0">
                  <a:pos x="2960" y="486"/>
                </a:cxn>
                <a:cxn ang="0">
                  <a:pos x="3245" y="320"/>
                </a:cxn>
                <a:cxn ang="0">
                  <a:pos x="3373" y="176"/>
                </a:cxn>
                <a:cxn ang="0">
                  <a:pos x="4023" y="161"/>
                </a:cxn>
                <a:cxn ang="0">
                  <a:pos x="4229" y="360"/>
                </a:cxn>
                <a:cxn ang="0">
                  <a:pos x="4146" y="594"/>
                </a:cxn>
                <a:cxn ang="0">
                  <a:pos x="4285" y="720"/>
                </a:cxn>
                <a:cxn ang="0">
                  <a:pos x="4488" y="918"/>
                </a:cxn>
                <a:cxn ang="0">
                  <a:pos x="4587" y="941"/>
                </a:cxn>
                <a:cxn ang="0">
                  <a:pos x="4676" y="996"/>
                </a:cxn>
                <a:cxn ang="0">
                  <a:pos x="4817" y="1109"/>
                </a:cxn>
                <a:cxn ang="0">
                  <a:pos x="4766" y="1148"/>
                </a:cxn>
                <a:cxn ang="0">
                  <a:pos x="4754" y="1245"/>
                </a:cxn>
                <a:cxn ang="0">
                  <a:pos x="4583" y="1163"/>
                </a:cxn>
                <a:cxn ang="0">
                  <a:pos x="4440" y="1052"/>
                </a:cxn>
                <a:cxn ang="0">
                  <a:pos x="4382" y="1026"/>
                </a:cxn>
                <a:cxn ang="0">
                  <a:pos x="4460" y="1106"/>
                </a:cxn>
                <a:cxn ang="0">
                  <a:pos x="4587" y="1214"/>
                </a:cxn>
                <a:cxn ang="0">
                  <a:pos x="4703" y="1287"/>
                </a:cxn>
                <a:cxn ang="0">
                  <a:pos x="4725" y="1310"/>
                </a:cxn>
                <a:cxn ang="0">
                  <a:pos x="4803" y="1412"/>
                </a:cxn>
                <a:cxn ang="0">
                  <a:pos x="4754" y="1409"/>
                </a:cxn>
                <a:cxn ang="0">
                  <a:pos x="4692" y="1410"/>
                </a:cxn>
                <a:cxn ang="0">
                  <a:pos x="4673" y="1469"/>
                </a:cxn>
                <a:cxn ang="0">
                  <a:pos x="4692" y="1499"/>
                </a:cxn>
                <a:cxn ang="0">
                  <a:pos x="4560" y="1428"/>
                </a:cxn>
                <a:cxn ang="0">
                  <a:pos x="4442" y="1319"/>
                </a:cxn>
                <a:cxn ang="0">
                  <a:pos x="4511" y="1421"/>
                </a:cxn>
                <a:cxn ang="0">
                  <a:pos x="4652" y="1529"/>
                </a:cxn>
                <a:cxn ang="0">
                  <a:pos x="4760" y="1563"/>
                </a:cxn>
                <a:cxn ang="0">
                  <a:pos x="4797" y="1637"/>
                </a:cxn>
                <a:cxn ang="0">
                  <a:pos x="4691" y="1697"/>
                </a:cxn>
                <a:cxn ang="0">
                  <a:pos x="4623" y="1622"/>
                </a:cxn>
                <a:cxn ang="0">
                  <a:pos x="4574" y="1562"/>
                </a:cxn>
                <a:cxn ang="0">
                  <a:pos x="4488" y="1535"/>
                </a:cxn>
                <a:cxn ang="0">
                  <a:pos x="4401" y="1508"/>
                </a:cxn>
                <a:cxn ang="0">
                  <a:pos x="4358" y="1499"/>
                </a:cxn>
                <a:cxn ang="0">
                  <a:pos x="4449" y="1538"/>
                </a:cxn>
                <a:cxn ang="0">
                  <a:pos x="4533" y="1584"/>
                </a:cxn>
                <a:cxn ang="0">
                  <a:pos x="4559" y="1658"/>
                </a:cxn>
                <a:cxn ang="0">
                  <a:pos x="4650" y="1698"/>
                </a:cxn>
                <a:cxn ang="0">
                  <a:pos x="4685" y="1737"/>
                </a:cxn>
                <a:cxn ang="0">
                  <a:pos x="4761" y="1712"/>
                </a:cxn>
                <a:cxn ang="0">
                  <a:pos x="4881" y="1727"/>
                </a:cxn>
                <a:cxn ang="0">
                  <a:pos x="5001" y="1797"/>
                </a:cxn>
                <a:cxn ang="0">
                  <a:pos x="5037" y="1932"/>
                </a:cxn>
                <a:cxn ang="0">
                  <a:pos x="5013" y="1979"/>
                </a:cxn>
                <a:cxn ang="0">
                  <a:pos x="4837" y="1976"/>
                </a:cxn>
                <a:cxn ang="0">
                  <a:pos x="2789" y="1986"/>
                </a:cxn>
                <a:cxn ang="0">
                  <a:pos x="1253" y="1936"/>
                </a:cxn>
                <a:cxn ang="0">
                  <a:pos x="68" y="1953"/>
                </a:cxn>
              </a:cxnLst>
              <a:rect l="0" t="0" r="r" b="b"/>
              <a:pathLst>
                <a:path w="5061" h="1988">
                  <a:moveTo>
                    <a:pt x="0" y="1941"/>
                  </a:moveTo>
                  <a:lnTo>
                    <a:pt x="109" y="1888"/>
                  </a:lnTo>
                  <a:lnTo>
                    <a:pt x="349" y="1832"/>
                  </a:lnTo>
                  <a:lnTo>
                    <a:pt x="365" y="1760"/>
                  </a:lnTo>
                  <a:lnTo>
                    <a:pt x="493" y="1736"/>
                  </a:lnTo>
                  <a:lnTo>
                    <a:pt x="509" y="1664"/>
                  </a:lnTo>
                  <a:lnTo>
                    <a:pt x="581" y="1632"/>
                  </a:lnTo>
                  <a:lnTo>
                    <a:pt x="597" y="1576"/>
                  </a:lnTo>
                  <a:lnTo>
                    <a:pt x="677" y="1536"/>
                  </a:lnTo>
                  <a:lnTo>
                    <a:pt x="757" y="1504"/>
                  </a:lnTo>
                  <a:lnTo>
                    <a:pt x="813" y="1504"/>
                  </a:lnTo>
                  <a:lnTo>
                    <a:pt x="1091" y="1304"/>
                  </a:lnTo>
                  <a:lnTo>
                    <a:pt x="1110" y="1334"/>
                  </a:lnTo>
                  <a:lnTo>
                    <a:pt x="1086" y="1352"/>
                  </a:lnTo>
                  <a:lnTo>
                    <a:pt x="1093" y="1368"/>
                  </a:lnTo>
                  <a:lnTo>
                    <a:pt x="1133" y="1448"/>
                  </a:lnTo>
                  <a:lnTo>
                    <a:pt x="1181" y="1472"/>
                  </a:lnTo>
                  <a:lnTo>
                    <a:pt x="1215" y="1478"/>
                  </a:lnTo>
                  <a:lnTo>
                    <a:pt x="1245" y="1512"/>
                  </a:lnTo>
                  <a:lnTo>
                    <a:pt x="1285" y="1536"/>
                  </a:lnTo>
                  <a:lnTo>
                    <a:pt x="1357" y="1520"/>
                  </a:lnTo>
                  <a:lnTo>
                    <a:pt x="1437" y="1464"/>
                  </a:lnTo>
                  <a:lnTo>
                    <a:pt x="1477" y="1440"/>
                  </a:lnTo>
                  <a:lnTo>
                    <a:pt x="1514" y="1469"/>
                  </a:lnTo>
                  <a:lnTo>
                    <a:pt x="1541" y="1504"/>
                  </a:lnTo>
                  <a:lnTo>
                    <a:pt x="1621" y="1488"/>
                  </a:lnTo>
                  <a:lnTo>
                    <a:pt x="1693" y="1464"/>
                  </a:lnTo>
                  <a:lnTo>
                    <a:pt x="1733" y="1463"/>
                  </a:lnTo>
                  <a:lnTo>
                    <a:pt x="1757" y="1472"/>
                  </a:lnTo>
                  <a:lnTo>
                    <a:pt x="1813" y="1432"/>
                  </a:lnTo>
                  <a:lnTo>
                    <a:pt x="1791" y="1415"/>
                  </a:lnTo>
                  <a:lnTo>
                    <a:pt x="1829" y="1376"/>
                  </a:lnTo>
                  <a:lnTo>
                    <a:pt x="1856" y="1395"/>
                  </a:lnTo>
                  <a:lnTo>
                    <a:pt x="1869" y="1416"/>
                  </a:lnTo>
                  <a:lnTo>
                    <a:pt x="1949" y="1376"/>
                  </a:lnTo>
                  <a:lnTo>
                    <a:pt x="2037" y="1352"/>
                  </a:lnTo>
                  <a:lnTo>
                    <a:pt x="2077" y="1384"/>
                  </a:lnTo>
                  <a:lnTo>
                    <a:pt x="2141" y="1336"/>
                  </a:lnTo>
                  <a:lnTo>
                    <a:pt x="2141" y="1272"/>
                  </a:lnTo>
                  <a:lnTo>
                    <a:pt x="2225" y="1268"/>
                  </a:lnTo>
                  <a:lnTo>
                    <a:pt x="2186" y="1239"/>
                  </a:lnTo>
                  <a:lnTo>
                    <a:pt x="2174" y="1202"/>
                  </a:lnTo>
                  <a:lnTo>
                    <a:pt x="2221" y="1128"/>
                  </a:lnTo>
                  <a:lnTo>
                    <a:pt x="2293" y="1040"/>
                  </a:lnTo>
                  <a:lnTo>
                    <a:pt x="2357" y="968"/>
                  </a:lnTo>
                  <a:lnTo>
                    <a:pt x="2406" y="917"/>
                  </a:lnTo>
                  <a:lnTo>
                    <a:pt x="2415" y="870"/>
                  </a:lnTo>
                  <a:lnTo>
                    <a:pt x="2493" y="810"/>
                  </a:lnTo>
                  <a:lnTo>
                    <a:pt x="2487" y="779"/>
                  </a:lnTo>
                  <a:lnTo>
                    <a:pt x="2525" y="736"/>
                  </a:lnTo>
                  <a:lnTo>
                    <a:pt x="2565" y="656"/>
                  </a:lnTo>
                  <a:lnTo>
                    <a:pt x="2567" y="630"/>
                  </a:lnTo>
                  <a:lnTo>
                    <a:pt x="2597" y="584"/>
                  </a:lnTo>
                  <a:lnTo>
                    <a:pt x="2677" y="616"/>
                  </a:lnTo>
                  <a:lnTo>
                    <a:pt x="2701" y="672"/>
                  </a:lnTo>
                  <a:lnTo>
                    <a:pt x="2797" y="696"/>
                  </a:lnTo>
                  <a:lnTo>
                    <a:pt x="2861" y="680"/>
                  </a:lnTo>
                  <a:lnTo>
                    <a:pt x="2909" y="552"/>
                  </a:lnTo>
                  <a:lnTo>
                    <a:pt x="2961" y="519"/>
                  </a:lnTo>
                  <a:lnTo>
                    <a:pt x="2960" y="486"/>
                  </a:lnTo>
                  <a:lnTo>
                    <a:pt x="2973" y="448"/>
                  </a:lnTo>
                  <a:lnTo>
                    <a:pt x="3037" y="416"/>
                  </a:lnTo>
                  <a:lnTo>
                    <a:pt x="3117" y="456"/>
                  </a:lnTo>
                  <a:lnTo>
                    <a:pt x="3181" y="328"/>
                  </a:lnTo>
                  <a:lnTo>
                    <a:pt x="3221" y="360"/>
                  </a:lnTo>
                  <a:lnTo>
                    <a:pt x="3245" y="320"/>
                  </a:lnTo>
                  <a:lnTo>
                    <a:pt x="3285" y="320"/>
                  </a:lnTo>
                  <a:lnTo>
                    <a:pt x="3305" y="300"/>
                  </a:lnTo>
                  <a:lnTo>
                    <a:pt x="3285" y="282"/>
                  </a:lnTo>
                  <a:lnTo>
                    <a:pt x="3390" y="219"/>
                  </a:lnTo>
                  <a:lnTo>
                    <a:pt x="3393" y="194"/>
                  </a:lnTo>
                  <a:lnTo>
                    <a:pt x="3373" y="176"/>
                  </a:lnTo>
                  <a:lnTo>
                    <a:pt x="3405" y="88"/>
                  </a:lnTo>
                  <a:lnTo>
                    <a:pt x="3437" y="0"/>
                  </a:lnTo>
                  <a:lnTo>
                    <a:pt x="3781" y="208"/>
                  </a:lnTo>
                  <a:lnTo>
                    <a:pt x="3845" y="93"/>
                  </a:lnTo>
                  <a:lnTo>
                    <a:pt x="3893" y="88"/>
                  </a:lnTo>
                  <a:lnTo>
                    <a:pt x="4023" y="161"/>
                  </a:lnTo>
                  <a:lnTo>
                    <a:pt x="3984" y="192"/>
                  </a:lnTo>
                  <a:lnTo>
                    <a:pt x="3960" y="210"/>
                  </a:lnTo>
                  <a:lnTo>
                    <a:pt x="3972" y="234"/>
                  </a:lnTo>
                  <a:lnTo>
                    <a:pt x="4035" y="272"/>
                  </a:lnTo>
                  <a:lnTo>
                    <a:pt x="4141" y="280"/>
                  </a:lnTo>
                  <a:lnTo>
                    <a:pt x="4229" y="360"/>
                  </a:lnTo>
                  <a:lnTo>
                    <a:pt x="4268" y="395"/>
                  </a:lnTo>
                  <a:lnTo>
                    <a:pt x="4285" y="424"/>
                  </a:lnTo>
                  <a:lnTo>
                    <a:pt x="4284" y="497"/>
                  </a:lnTo>
                  <a:lnTo>
                    <a:pt x="4257" y="527"/>
                  </a:lnTo>
                  <a:lnTo>
                    <a:pt x="4215" y="563"/>
                  </a:lnTo>
                  <a:lnTo>
                    <a:pt x="4146" y="594"/>
                  </a:lnTo>
                  <a:lnTo>
                    <a:pt x="4141" y="640"/>
                  </a:lnTo>
                  <a:lnTo>
                    <a:pt x="4104" y="663"/>
                  </a:lnTo>
                  <a:lnTo>
                    <a:pt x="4104" y="719"/>
                  </a:lnTo>
                  <a:lnTo>
                    <a:pt x="4119" y="759"/>
                  </a:lnTo>
                  <a:lnTo>
                    <a:pt x="4185" y="762"/>
                  </a:lnTo>
                  <a:lnTo>
                    <a:pt x="4285" y="720"/>
                  </a:lnTo>
                  <a:lnTo>
                    <a:pt x="4302" y="752"/>
                  </a:lnTo>
                  <a:lnTo>
                    <a:pt x="4293" y="784"/>
                  </a:lnTo>
                  <a:lnTo>
                    <a:pt x="4341" y="832"/>
                  </a:lnTo>
                  <a:lnTo>
                    <a:pt x="4397" y="880"/>
                  </a:lnTo>
                  <a:lnTo>
                    <a:pt x="4454" y="899"/>
                  </a:lnTo>
                  <a:lnTo>
                    <a:pt x="4488" y="918"/>
                  </a:lnTo>
                  <a:lnTo>
                    <a:pt x="4505" y="894"/>
                  </a:lnTo>
                  <a:lnTo>
                    <a:pt x="4524" y="921"/>
                  </a:lnTo>
                  <a:lnTo>
                    <a:pt x="4545" y="921"/>
                  </a:lnTo>
                  <a:lnTo>
                    <a:pt x="4553" y="906"/>
                  </a:lnTo>
                  <a:lnTo>
                    <a:pt x="4571" y="912"/>
                  </a:lnTo>
                  <a:lnTo>
                    <a:pt x="4587" y="941"/>
                  </a:lnTo>
                  <a:lnTo>
                    <a:pt x="4598" y="941"/>
                  </a:lnTo>
                  <a:lnTo>
                    <a:pt x="4613" y="956"/>
                  </a:lnTo>
                  <a:lnTo>
                    <a:pt x="4613" y="981"/>
                  </a:lnTo>
                  <a:lnTo>
                    <a:pt x="4638" y="995"/>
                  </a:lnTo>
                  <a:lnTo>
                    <a:pt x="4652" y="1008"/>
                  </a:lnTo>
                  <a:lnTo>
                    <a:pt x="4676" y="996"/>
                  </a:lnTo>
                  <a:lnTo>
                    <a:pt x="4703" y="1019"/>
                  </a:lnTo>
                  <a:lnTo>
                    <a:pt x="4737" y="1035"/>
                  </a:lnTo>
                  <a:lnTo>
                    <a:pt x="4779" y="1049"/>
                  </a:lnTo>
                  <a:lnTo>
                    <a:pt x="4806" y="1053"/>
                  </a:lnTo>
                  <a:lnTo>
                    <a:pt x="4818" y="1067"/>
                  </a:lnTo>
                  <a:lnTo>
                    <a:pt x="4817" y="1109"/>
                  </a:lnTo>
                  <a:lnTo>
                    <a:pt x="4778" y="1113"/>
                  </a:lnTo>
                  <a:lnTo>
                    <a:pt x="4745" y="1098"/>
                  </a:lnTo>
                  <a:lnTo>
                    <a:pt x="4758" y="1116"/>
                  </a:lnTo>
                  <a:lnTo>
                    <a:pt x="4751" y="1127"/>
                  </a:lnTo>
                  <a:lnTo>
                    <a:pt x="4751" y="1139"/>
                  </a:lnTo>
                  <a:lnTo>
                    <a:pt x="4766" y="1148"/>
                  </a:lnTo>
                  <a:lnTo>
                    <a:pt x="4761" y="1161"/>
                  </a:lnTo>
                  <a:lnTo>
                    <a:pt x="4758" y="1193"/>
                  </a:lnTo>
                  <a:lnTo>
                    <a:pt x="4745" y="1193"/>
                  </a:lnTo>
                  <a:lnTo>
                    <a:pt x="4745" y="1214"/>
                  </a:lnTo>
                  <a:lnTo>
                    <a:pt x="4752" y="1218"/>
                  </a:lnTo>
                  <a:lnTo>
                    <a:pt x="4754" y="1245"/>
                  </a:lnTo>
                  <a:lnTo>
                    <a:pt x="4725" y="1253"/>
                  </a:lnTo>
                  <a:lnTo>
                    <a:pt x="4679" y="1232"/>
                  </a:lnTo>
                  <a:lnTo>
                    <a:pt x="4674" y="1212"/>
                  </a:lnTo>
                  <a:lnTo>
                    <a:pt x="4634" y="1227"/>
                  </a:lnTo>
                  <a:lnTo>
                    <a:pt x="4614" y="1182"/>
                  </a:lnTo>
                  <a:lnTo>
                    <a:pt x="4583" y="1163"/>
                  </a:lnTo>
                  <a:lnTo>
                    <a:pt x="4565" y="1148"/>
                  </a:lnTo>
                  <a:lnTo>
                    <a:pt x="4538" y="1133"/>
                  </a:lnTo>
                  <a:lnTo>
                    <a:pt x="4502" y="1106"/>
                  </a:lnTo>
                  <a:lnTo>
                    <a:pt x="4490" y="1076"/>
                  </a:lnTo>
                  <a:lnTo>
                    <a:pt x="4464" y="1065"/>
                  </a:lnTo>
                  <a:lnTo>
                    <a:pt x="4440" y="1052"/>
                  </a:lnTo>
                  <a:lnTo>
                    <a:pt x="4409" y="1019"/>
                  </a:lnTo>
                  <a:lnTo>
                    <a:pt x="4397" y="1001"/>
                  </a:lnTo>
                  <a:lnTo>
                    <a:pt x="4374" y="977"/>
                  </a:lnTo>
                  <a:lnTo>
                    <a:pt x="4353" y="980"/>
                  </a:lnTo>
                  <a:lnTo>
                    <a:pt x="4367" y="996"/>
                  </a:lnTo>
                  <a:lnTo>
                    <a:pt x="4382" y="1026"/>
                  </a:lnTo>
                  <a:lnTo>
                    <a:pt x="4406" y="1044"/>
                  </a:lnTo>
                  <a:lnTo>
                    <a:pt x="4406" y="1061"/>
                  </a:lnTo>
                  <a:lnTo>
                    <a:pt x="4437" y="1059"/>
                  </a:lnTo>
                  <a:lnTo>
                    <a:pt x="4451" y="1074"/>
                  </a:lnTo>
                  <a:lnTo>
                    <a:pt x="4458" y="1089"/>
                  </a:lnTo>
                  <a:lnTo>
                    <a:pt x="4460" y="1106"/>
                  </a:lnTo>
                  <a:lnTo>
                    <a:pt x="4485" y="1128"/>
                  </a:lnTo>
                  <a:lnTo>
                    <a:pt x="4503" y="1137"/>
                  </a:lnTo>
                  <a:lnTo>
                    <a:pt x="4517" y="1160"/>
                  </a:lnTo>
                  <a:lnTo>
                    <a:pt x="4553" y="1175"/>
                  </a:lnTo>
                  <a:lnTo>
                    <a:pt x="4573" y="1200"/>
                  </a:lnTo>
                  <a:lnTo>
                    <a:pt x="4587" y="1214"/>
                  </a:lnTo>
                  <a:lnTo>
                    <a:pt x="4587" y="1241"/>
                  </a:lnTo>
                  <a:lnTo>
                    <a:pt x="4605" y="1257"/>
                  </a:lnTo>
                  <a:lnTo>
                    <a:pt x="4631" y="1263"/>
                  </a:lnTo>
                  <a:lnTo>
                    <a:pt x="4677" y="1256"/>
                  </a:lnTo>
                  <a:lnTo>
                    <a:pt x="4688" y="1266"/>
                  </a:lnTo>
                  <a:lnTo>
                    <a:pt x="4703" y="1287"/>
                  </a:lnTo>
                  <a:lnTo>
                    <a:pt x="4739" y="1281"/>
                  </a:lnTo>
                  <a:lnTo>
                    <a:pt x="4754" y="1287"/>
                  </a:lnTo>
                  <a:lnTo>
                    <a:pt x="4770" y="1284"/>
                  </a:lnTo>
                  <a:lnTo>
                    <a:pt x="4769" y="1301"/>
                  </a:lnTo>
                  <a:lnTo>
                    <a:pt x="4764" y="1311"/>
                  </a:lnTo>
                  <a:lnTo>
                    <a:pt x="4725" y="1310"/>
                  </a:lnTo>
                  <a:lnTo>
                    <a:pt x="4670" y="1314"/>
                  </a:lnTo>
                  <a:lnTo>
                    <a:pt x="4671" y="1328"/>
                  </a:lnTo>
                  <a:lnTo>
                    <a:pt x="4724" y="1329"/>
                  </a:lnTo>
                  <a:lnTo>
                    <a:pt x="4749" y="1344"/>
                  </a:lnTo>
                  <a:lnTo>
                    <a:pt x="4802" y="1376"/>
                  </a:lnTo>
                  <a:lnTo>
                    <a:pt x="4803" y="1412"/>
                  </a:lnTo>
                  <a:lnTo>
                    <a:pt x="4793" y="1424"/>
                  </a:lnTo>
                  <a:lnTo>
                    <a:pt x="4785" y="1434"/>
                  </a:lnTo>
                  <a:lnTo>
                    <a:pt x="4796" y="1463"/>
                  </a:lnTo>
                  <a:lnTo>
                    <a:pt x="4778" y="1461"/>
                  </a:lnTo>
                  <a:lnTo>
                    <a:pt x="4757" y="1437"/>
                  </a:lnTo>
                  <a:lnTo>
                    <a:pt x="4754" y="1409"/>
                  </a:lnTo>
                  <a:lnTo>
                    <a:pt x="4731" y="1416"/>
                  </a:lnTo>
                  <a:lnTo>
                    <a:pt x="4710" y="1400"/>
                  </a:lnTo>
                  <a:lnTo>
                    <a:pt x="4689" y="1385"/>
                  </a:lnTo>
                  <a:lnTo>
                    <a:pt x="4686" y="1392"/>
                  </a:lnTo>
                  <a:lnTo>
                    <a:pt x="4695" y="1400"/>
                  </a:lnTo>
                  <a:lnTo>
                    <a:pt x="4692" y="1410"/>
                  </a:lnTo>
                  <a:lnTo>
                    <a:pt x="4679" y="1415"/>
                  </a:lnTo>
                  <a:lnTo>
                    <a:pt x="4668" y="1422"/>
                  </a:lnTo>
                  <a:lnTo>
                    <a:pt x="4692" y="1442"/>
                  </a:lnTo>
                  <a:lnTo>
                    <a:pt x="4676" y="1452"/>
                  </a:lnTo>
                  <a:lnTo>
                    <a:pt x="4659" y="1461"/>
                  </a:lnTo>
                  <a:lnTo>
                    <a:pt x="4673" y="1469"/>
                  </a:lnTo>
                  <a:lnTo>
                    <a:pt x="4689" y="1473"/>
                  </a:lnTo>
                  <a:lnTo>
                    <a:pt x="4716" y="1466"/>
                  </a:lnTo>
                  <a:lnTo>
                    <a:pt x="4728" y="1472"/>
                  </a:lnTo>
                  <a:lnTo>
                    <a:pt x="4728" y="1502"/>
                  </a:lnTo>
                  <a:lnTo>
                    <a:pt x="4707" y="1508"/>
                  </a:lnTo>
                  <a:lnTo>
                    <a:pt x="4692" y="1499"/>
                  </a:lnTo>
                  <a:lnTo>
                    <a:pt x="4655" y="1500"/>
                  </a:lnTo>
                  <a:lnTo>
                    <a:pt x="4628" y="1485"/>
                  </a:lnTo>
                  <a:lnTo>
                    <a:pt x="4607" y="1475"/>
                  </a:lnTo>
                  <a:lnTo>
                    <a:pt x="4595" y="1451"/>
                  </a:lnTo>
                  <a:lnTo>
                    <a:pt x="4577" y="1434"/>
                  </a:lnTo>
                  <a:lnTo>
                    <a:pt x="4560" y="1428"/>
                  </a:lnTo>
                  <a:lnTo>
                    <a:pt x="4545" y="1410"/>
                  </a:lnTo>
                  <a:lnTo>
                    <a:pt x="4535" y="1395"/>
                  </a:lnTo>
                  <a:lnTo>
                    <a:pt x="4517" y="1384"/>
                  </a:lnTo>
                  <a:lnTo>
                    <a:pt x="4508" y="1362"/>
                  </a:lnTo>
                  <a:lnTo>
                    <a:pt x="4467" y="1320"/>
                  </a:lnTo>
                  <a:lnTo>
                    <a:pt x="4442" y="1319"/>
                  </a:lnTo>
                  <a:lnTo>
                    <a:pt x="4436" y="1334"/>
                  </a:lnTo>
                  <a:lnTo>
                    <a:pt x="4466" y="1358"/>
                  </a:lnTo>
                  <a:lnTo>
                    <a:pt x="4463" y="1370"/>
                  </a:lnTo>
                  <a:lnTo>
                    <a:pt x="4479" y="1382"/>
                  </a:lnTo>
                  <a:lnTo>
                    <a:pt x="4496" y="1394"/>
                  </a:lnTo>
                  <a:lnTo>
                    <a:pt x="4511" y="1421"/>
                  </a:lnTo>
                  <a:lnTo>
                    <a:pt x="4526" y="1436"/>
                  </a:lnTo>
                  <a:lnTo>
                    <a:pt x="4551" y="1455"/>
                  </a:lnTo>
                  <a:lnTo>
                    <a:pt x="4556" y="1476"/>
                  </a:lnTo>
                  <a:lnTo>
                    <a:pt x="4583" y="1490"/>
                  </a:lnTo>
                  <a:lnTo>
                    <a:pt x="4616" y="1512"/>
                  </a:lnTo>
                  <a:lnTo>
                    <a:pt x="4652" y="1529"/>
                  </a:lnTo>
                  <a:lnTo>
                    <a:pt x="4673" y="1530"/>
                  </a:lnTo>
                  <a:lnTo>
                    <a:pt x="4685" y="1521"/>
                  </a:lnTo>
                  <a:lnTo>
                    <a:pt x="4697" y="1541"/>
                  </a:lnTo>
                  <a:lnTo>
                    <a:pt x="4704" y="1560"/>
                  </a:lnTo>
                  <a:lnTo>
                    <a:pt x="4719" y="1566"/>
                  </a:lnTo>
                  <a:lnTo>
                    <a:pt x="4760" y="1563"/>
                  </a:lnTo>
                  <a:lnTo>
                    <a:pt x="4757" y="1576"/>
                  </a:lnTo>
                  <a:lnTo>
                    <a:pt x="4761" y="1586"/>
                  </a:lnTo>
                  <a:lnTo>
                    <a:pt x="4743" y="1602"/>
                  </a:lnTo>
                  <a:lnTo>
                    <a:pt x="4776" y="1610"/>
                  </a:lnTo>
                  <a:lnTo>
                    <a:pt x="4796" y="1619"/>
                  </a:lnTo>
                  <a:lnTo>
                    <a:pt x="4797" y="1637"/>
                  </a:lnTo>
                  <a:lnTo>
                    <a:pt x="4769" y="1668"/>
                  </a:lnTo>
                  <a:lnTo>
                    <a:pt x="4758" y="1658"/>
                  </a:lnTo>
                  <a:lnTo>
                    <a:pt x="4734" y="1670"/>
                  </a:lnTo>
                  <a:lnTo>
                    <a:pt x="4716" y="1679"/>
                  </a:lnTo>
                  <a:lnTo>
                    <a:pt x="4701" y="1683"/>
                  </a:lnTo>
                  <a:lnTo>
                    <a:pt x="4691" y="1697"/>
                  </a:lnTo>
                  <a:lnTo>
                    <a:pt x="4677" y="1676"/>
                  </a:lnTo>
                  <a:lnTo>
                    <a:pt x="4665" y="1655"/>
                  </a:lnTo>
                  <a:lnTo>
                    <a:pt x="4656" y="1646"/>
                  </a:lnTo>
                  <a:lnTo>
                    <a:pt x="4641" y="1644"/>
                  </a:lnTo>
                  <a:lnTo>
                    <a:pt x="4628" y="1637"/>
                  </a:lnTo>
                  <a:lnTo>
                    <a:pt x="4623" y="1622"/>
                  </a:lnTo>
                  <a:lnTo>
                    <a:pt x="4610" y="1614"/>
                  </a:lnTo>
                  <a:lnTo>
                    <a:pt x="4590" y="1613"/>
                  </a:lnTo>
                  <a:lnTo>
                    <a:pt x="4578" y="1601"/>
                  </a:lnTo>
                  <a:lnTo>
                    <a:pt x="4562" y="1589"/>
                  </a:lnTo>
                  <a:lnTo>
                    <a:pt x="4577" y="1575"/>
                  </a:lnTo>
                  <a:lnTo>
                    <a:pt x="4574" y="1562"/>
                  </a:lnTo>
                  <a:lnTo>
                    <a:pt x="4568" y="1547"/>
                  </a:lnTo>
                  <a:lnTo>
                    <a:pt x="4553" y="1533"/>
                  </a:lnTo>
                  <a:lnTo>
                    <a:pt x="4536" y="1526"/>
                  </a:lnTo>
                  <a:lnTo>
                    <a:pt x="4518" y="1521"/>
                  </a:lnTo>
                  <a:lnTo>
                    <a:pt x="4502" y="1524"/>
                  </a:lnTo>
                  <a:lnTo>
                    <a:pt x="4488" y="1535"/>
                  </a:lnTo>
                  <a:lnTo>
                    <a:pt x="4478" y="1532"/>
                  </a:lnTo>
                  <a:lnTo>
                    <a:pt x="4463" y="1526"/>
                  </a:lnTo>
                  <a:lnTo>
                    <a:pt x="4452" y="1514"/>
                  </a:lnTo>
                  <a:lnTo>
                    <a:pt x="4433" y="1514"/>
                  </a:lnTo>
                  <a:lnTo>
                    <a:pt x="4410" y="1514"/>
                  </a:lnTo>
                  <a:lnTo>
                    <a:pt x="4401" y="1508"/>
                  </a:lnTo>
                  <a:lnTo>
                    <a:pt x="4401" y="1467"/>
                  </a:lnTo>
                  <a:lnTo>
                    <a:pt x="4388" y="1467"/>
                  </a:lnTo>
                  <a:lnTo>
                    <a:pt x="4385" y="1493"/>
                  </a:lnTo>
                  <a:lnTo>
                    <a:pt x="4371" y="1505"/>
                  </a:lnTo>
                  <a:lnTo>
                    <a:pt x="4364" y="1503"/>
                  </a:lnTo>
                  <a:lnTo>
                    <a:pt x="4358" y="1499"/>
                  </a:lnTo>
                  <a:lnTo>
                    <a:pt x="4337" y="1497"/>
                  </a:lnTo>
                  <a:lnTo>
                    <a:pt x="4331" y="1511"/>
                  </a:lnTo>
                  <a:lnTo>
                    <a:pt x="4337" y="1524"/>
                  </a:lnTo>
                  <a:lnTo>
                    <a:pt x="4361" y="1526"/>
                  </a:lnTo>
                  <a:lnTo>
                    <a:pt x="4376" y="1536"/>
                  </a:lnTo>
                  <a:lnTo>
                    <a:pt x="4449" y="1538"/>
                  </a:lnTo>
                  <a:lnTo>
                    <a:pt x="4458" y="1551"/>
                  </a:lnTo>
                  <a:lnTo>
                    <a:pt x="4467" y="1566"/>
                  </a:lnTo>
                  <a:lnTo>
                    <a:pt x="4494" y="1566"/>
                  </a:lnTo>
                  <a:lnTo>
                    <a:pt x="4505" y="1560"/>
                  </a:lnTo>
                  <a:lnTo>
                    <a:pt x="4526" y="1562"/>
                  </a:lnTo>
                  <a:lnTo>
                    <a:pt x="4533" y="1584"/>
                  </a:lnTo>
                  <a:lnTo>
                    <a:pt x="4538" y="1598"/>
                  </a:lnTo>
                  <a:lnTo>
                    <a:pt x="4539" y="1616"/>
                  </a:lnTo>
                  <a:lnTo>
                    <a:pt x="4530" y="1626"/>
                  </a:lnTo>
                  <a:lnTo>
                    <a:pt x="4535" y="1640"/>
                  </a:lnTo>
                  <a:lnTo>
                    <a:pt x="4545" y="1649"/>
                  </a:lnTo>
                  <a:lnTo>
                    <a:pt x="4559" y="1658"/>
                  </a:lnTo>
                  <a:lnTo>
                    <a:pt x="4577" y="1658"/>
                  </a:lnTo>
                  <a:lnTo>
                    <a:pt x="4586" y="1665"/>
                  </a:lnTo>
                  <a:lnTo>
                    <a:pt x="4584" y="1683"/>
                  </a:lnTo>
                  <a:lnTo>
                    <a:pt x="4617" y="1682"/>
                  </a:lnTo>
                  <a:lnTo>
                    <a:pt x="4625" y="1695"/>
                  </a:lnTo>
                  <a:lnTo>
                    <a:pt x="4650" y="1698"/>
                  </a:lnTo>
                  <a:lnTo>
                    <a:pt x="4658" y="1709"/>
                  </a:lnTo>
                  <a:lnTo>
                    <a:pt x="4650" y="1722"/>
                  </a:lnTo>
                  <a:lnTo>
                    <a:pt x="4650" y="1737"/>
                  </a:lnTo>
                  <a:lnTo>
                    <a:pt x="4662" y="1743"/>
                  </a:lnTo>
                  <a:lnTo>
                    <a:pt x="4680" y="1748"/>
                  </a:lnTo>
                  <a:lnTo>
                    <a:pt x="4685" y="1737"/>
                  </a:lnTo>
                  <a:lnTo>
                    <a:pt x="4724" y="1740"/>
                  </a:lnTo>
                  <a:lnTo>
                    <a:pt x="4727" y="1748"/>
                  </a:lnTo>
                  <a:lnTo>
                    <a:pt x="4757" y="1745"/>
                  </a:lnTo>
                  <a:lnTo>
                    <a:pt x="4767" y="1737"/>
                  </a:lnTo>
                  <a:lnTo>
                    <a:pt x="4770" y="1725"/>
                  </a:lnTo>
                  <a:lnTo>
                    <a:pt x="4761" y="1712"/>
                  </a:lnTo>
                  <a:lnTo>
                    <a:pt x="4769" y="1698"/>
                  </a:lnTo>
                  <a:lnTo>
                    <a:pt x="4802" y="1697"/>
                  </a:lnTo>
                  <a:lnTo>
                    <a:pt x="4817" y="1707"/>
                  </a:lnTo>
                  <a:lnTo>
                    <a:pt x="4833" y="1715"/>
                  </a:lnTo>
                  <a:lnTo>
                    <a:pt x="4865" y="1719"/>
                  </a:lnTo>
                  <a:lnTo>
                    <a:pt x="4881" y="1727"/>
                  </a:lnTo>
                  <a:lnTo>
                    <a:pt x="4893" y="1736"/>
                  </a:lnTo>
                  <a:lnTo>
                    <a:pt x="4908" y="1739"/>
                  </a:lnTo>
                  <a:lnTo>
                    <a:pt x="4931" y="1730"/>
                  </a:lnTo>
                  <a:lnTo>
                    <a:pt x="4964" y="1724"/>
                  </a:lnTo>
                  <a:lnTo>
                    <a:pt x="4977" y="1743"/>
                  </a:lnTo>
                  <a:lnTo>
                    <a:pt x="5001" y="1797"/>
                  </a:lnTo>
                  <a:lnTo>
                    <a:pt x="5007" y="1829"/>
                  </a:lnTo>
                  <a:lnTo>
                    <a:pt x="5057" y="1934"/>
                  </a:lnTo>
                  <a:lnTo>
                    <a:pt x="5061" y="1979"/>
                  </a:lnTo>
                  <a:lnTo>
                    <a:pt x="5048" y="1977"/>
                  </a:lnTo>
                  <a:lnTo>
                    <a:pt x="5036" y="1974"/>
                  </a:lnTo>
                  <a:lnTo>
                    <a:pt x="5037" y="1932"/>
                  </a:lnTo>
                  <a:lnTo>
                    <a:pt x="5018" y="1920"/>
                  </a:lnTo>
                  <a:lnTo>
                    <a:pt x="5001" y="1911"/>
                  </a:lnTo>
                  <a:lnTo>
                    <a:pt x="4986" y="1914"/>
                  </a:lnTo>
                  <a:lnTo>
                    <a:pt x="4979" y="1929"/>
                  </a:lnTo>
                  <a:lnTo>
                    <a:pt x="4986" y="1964"/>
                  </a:lnTo>
                  <a:lnTo>
                    <a:pt x="5013" y="1979"/>
                  </a:lnTo>
                  <a:lnTo>
                    <a:pt x="4994" y="1980"/>
                  </a:lnTo>
                  <a:lnTo>
                    <a:pt x="4970" y="1973"/>
                  </a:lnTo>
                  <a:lnTo>
                    <a:pt x="4947" y="1949"/>
                  </a:lnTo>
                  <a:lnTo>
                    <a:pt x="4931" y="1959"/>
                  </a:lnTo>
                  <a:lnTo>
                    <a:pt x="4940" y="1973"/>
                  </a:lnTo>
                  <a:lnTo>
                    <a:pt x="4837" y="1976"/>
                  </a:lnTo>
                  <a:lnTo>
                    <a:pt x="3962" y="1977"/>
                  </a:lnTo>
                  <a:lnTo>
                    <a:pt x="3960" y="1988"/>
                  </a:lnTo>
                  <a:lnTo>
                    <a:pt x="2913" y="1988"/>
                  </a:lnTo>
                  <a:lnTo>
                    <a:pt x="2910" y="1977"/>
                  </a:lnTo>
                  <a:lnTo>
                    <a:pt x="2790" y="1976"/>
                  </a:lnTo>
                  <a:lnTo>
                    <a:pt x="2789" y="1986"/>
                  </a:lnTo>
                  <a:lnTo>
                    <a:pt x="2201" y="1980"/>
                  </a:lnTo>
                  <a:lnTo>
                    <a:pt x="2195" y="1971"/>
                  </a:lnTo>
                  <a:lnTo>
                    <a:pt x="1597" y="1968"/>
                  </a:lnTo>
                  <a:lnTo>
                    <a:pt x="1395" y="1958"/>
                  </a:lnTo>
                  <a:lnTo>
                    <a:pt x="1301" y="1950"/>
                  </a:lnTo>
                  <a:lnTo>
                    <a:pt x="1253" y="1936"/>
                  </a:lnTo>
                  <a:lnTo>
                    <a:pt x="1118" y="1937"/>
                  </a:lnTo>
                  <a:lnTo>
                    <a:pt x="1116" y="1947"/>
                  </a:lnTo>
                  <a:lnTo>
                    <a:pt x="995" y="1952"/>
                  </a:lnTo>
                  <a:lnTo>
                    <a:pt x="791" y="1950"/>
                  </a:lnTo>
                  <a:lnTo>
                    <a:pt x="557" y="1952"/>
                  </a:lnTo>
                  <a:lnTo>
                    <a:pt x="68" y="1953"/>
                  </a:lnTo>
                  <a:lnTo>
                    <a:pt x="63" y="1941"/>
                  </a:lnTo>
                  <a:lnTo>
                    <a:pt x="0" y="1941"/>
                  </a:lnTo>
                  <a:close/>
                </a:path>
              </a:pathLst>
            </a:custGeom>
            <a:grpFill/>
            <a:ln w="254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6165" name="Freeform 53"/>
            <p:cNvSpPr>
              <a:spLocks/>
            </p:cNvSpPr>
            <p:nvPr/>
          </p:nvSpPr>
          <p:spPr bwMode="auto">
            <a:xfrm>
              <a:off x="5096" y="2138"/>
              <a:ext cx="428" cy="620"/>
            </a:xfrm>
            <a:custGeom>
              <a:avLst/>
              <a:gdLst/>
              <a:ahLst/>
              <a:cxnLst>
                <a:cxn ang="0">
                  <a:pos x="16" y="492"/>
                </a:cxn>
                <a:cxn ang="0">
                  <a:pos x="38" y="440"/>
                </a:cxn>
                <a:cxn ang="0">
                  <a:pos x="38" y="410"/>
                </a:cxn>
                <a:cxn ang="0">
                  <a:pos x="40" y="394"/>
                </a:cxn>
                <a:cxn ang="0">
                  <a:pos x="46" y="352"/>
                </a:cxn>
                <a:cxn ang="0">
                  <a:pos x="64" y="324"/>
                </a:cxn>
                <a:cxn ang="0">
                  <a:pos x="66" y="306"/>
                </a:cxn>
                <a:cxn ang="0">
                  <a:pos x="88" y="288"/>
                </a:cxn>
                <a:cxn ang="0">
                  <a:pos x="90" y="272"/>
                </a:cxn>
                <a:cxn ang="0">
                  <a:pos x="108" y="250"/>
                </a:cxn>
                <a:cxn ang="0">
                  <a:pos x="118" y="212"/>
                </a:cxn>
                <a:cxn ang="0">
                  <a:pos x="136" y="178"/>
                </a:cxn>
                <a:cxn ang="0">
                  <a:pos x="176" y="170"/>
                </a:cxn>
                <a:cxn ang="0">
                  <a:pos x="196" y="168"/>
                </a:cxn>
                <a:cxn ang="0">
                  <a:pos x="202" y="132"/>
                </a:cxn>
                <a:cxn ang="0">
                  <a:pos x="216" y="116"/>
                </a:cxn>
                <a:cxn ang="0">
                  <a:pos x="184" y="92"/>
                </a:cxn>
                <a:cxn ang="0">
                  <a:pos x="216" y="70"/>
                </a:cxn>
                <a:cxn ang="0">
                  <a:pos x="246" y="58"/>
                </a:cxn>
                <a:cxn ang="0">
                  <a:pos x="266" y="22"/>
                </a:cxn>
                <a:cxn ang="0">
                  <a:pos x="298" y="14"/>
                </a:cxn>
                <a:cxn ang="0">
                  <a:pos x="360" y="10"/>
                </a:cxn>
                <a:cxn ang="0">
                  <a:pos x="406" y="0"/>
                </a:cxn>
                <a:cxn ang="0">
                  <a:pos x="406" y="32"/>
                </a:cxn>
                <a:cxn ang="0">
                  <a:pos x="386" y="52"/>
                </a:cxn>
                <a:cxn ang="0">
                  <a:pos x="374" y="88"/>
                </a:cxn>
                <a:cxn ang="0">
                  <a:pos x="376" y="118"/>
                </a:cxn>
                <a:cxn ang="0">
                  <a:pos x="336" y="158"/>
                </a:cxn>
                <a:cxn ang="0">
                  <a:pos x="306" y="194"/>
                </a:cxn>
                <a:cxn ang="0">
                  <a:pos x="282" y="226"/>
                </a:cxn>
                <a:cxn ang="0">
                  <a:pos x="270" y="262"/>
                </a:cxn>
                <a:cxn ang="0">
                  <a:pos x="254" y="300"/>
                </a:cxn>
                <a:cxn ang="0">
                  <a:pos x="226" y="330"/>
                </a:cxn>
                <a:cxn ang="0">
                  <a:pos x="200" y="366"/>
                </a:cxn>
                <a:cxn ang="0">
                  <a:pos x="182" y="366"/>
                </a:cxn>
                <a:cxn ang="0">
                  <a:pos x="152" y="378"/>
                </a:cxn>
                <a:cxn ang="0">
                  <a:pos x="142" y="410"/>
                </a:cxn>
                <a:cxn ang="0">
                  <a:pos x="138" y="458"/>
                </a:cxn>
                <a:cxn ang="0">
                  <a:pos x="104" y="480"/>
                </a:cxn>
                <a:cxn ang="0">
                  <a:pos x="86" y="524"/>
                </a:cxn>
                <a:cxn ang="0">
                  <a:pos x="60" y="570"/>
                </a:cxn>
                <a:cxn ang="0">
                  <a:pos x="54" y="618"/>
                </a:cxn>
                <a:cxn ang="0">
                  <a:pos x="26" y="606"/>
                </a:cxn>
                <a:cxn ang="0">
                  <a:pos x="20" y="576"/>
                </a:cxn>
                <a:cxn ang="0">
                  <a:pos x="16" y="542"/>
                </a:cxn>
                <a:cxn ang="0">
                  <a:pos x="0" y="522"/>
                </a:cxn>
              </a:cxnLst>
              <a:rect l="0" t="0" r="r" b="b"/>
              <a:pathLst>
                <a:path w="428" h="620">
                  <a:moveTo>
                    <a:pt x="0" y="522"/>
                  </a:moveTo>
                  <a:lnTo>
                    <a:pt x="16" y="492"/>
                  </a:lnTo>
                  <a:lnTo>
                    <a:pt x="16" y="462"/>
                  </a:lnTo>
                  <a:lnTo>
                    <a:pt x="38" y="440"/>
                  </a:lnTo>
                  <a:lnTo>
                    <a:pt x="42" y="424"/>
                  </a:lnTo>
                  <a:lnTo>
                    <a:pt x="38" y="410"/>
                  </a:lnTo>
                  <a:lnTo>
                    <a:pt x="22" y="412"/>
                  </a:lnTo>
                  <a:lnTo>
                    <a:pt x="40" y="394"/>
                  </a:lnTo>
                  <a:lnTo>
                    <a:pt x="48" y="376"/>
                  </a:lnTo>
                  <a:lnTo>
                    <a:pt x="46" y="352"/>
                  </a:lnTo>
                  <a:lnTo>
                    <a:pt x="54" y="342"/>
                  </a:lnTo>
                  <a:lnTo>
                    <a:pt x="64" y="324"/>
                  </a:lnTo>
                  <a:lnTo>
                    <a:pt x="54" y="314"/>
                  </a:lnTo>
                  <a:lnTo>
                    <a:pt x="66" y="306"/>
                  </a:lnTo>
                  <a:lnTo>
                    <a:pt x="72" y="292"/>
                  </a:lnTo>
                  <a:lnTo>
                    <a:pt x="88" y="288"/>
                  </a:lnTo>
                  <a:lnTo>
                    <a:pt x="100" y="280"/>
                  </a:lnTo>
                  <a:lnTo>
                    <a:pt x="90" y="272"/>
                  </a:lnTo>
                  <a:lnTo>
                    <a:pt x="92" y="258"/>
                  </a:lnTo>
                  <a:lnTo>
                    <a:pt x="108" y="250"/>
                  </a:lnTo>
                  <a:lnTo>
                    <a:pt x="124" y="238"/>
                  </a:lnTo>
                  <a:lnTo>
                    <a:pt x="118" y="212"/>
                  </a:lnTo>
                  <a:lnTo>
                    <a:pt x="140" y="190"/>
                  </a:lnTo>
                  <a:lnTo>
                    <a:pt x="136" y="178"/>
                  </a:lnTo>
                  <a:lnTo>
                    <a:pt x="144" y="168"/>
                  </a:lnTo>
                  <a:lnTo>
                    <a:pt x="176" y="170"/>
                  </a:lnTo>
                  <a:lnTo>
                    <a:pt x="186" y="178"/>
                  </a:lnTo>
                  <a:lnTo>
                    <a:pt x="196" y="168"/>
                  </a:lnTo>
                  <a:lnTo>
                    <a:pt x="194" y="146"/>
                  </a:lnTo>
                  <a:lnTo>
                    <a:pt x="202" y="132"/>
                  </a:lnTo>
                  <a:lnTo>
                    <a:pt x="222" y="130"/>
                  </a:lnTo>
                  <a:lnTo>
                    <a:pt x="216" y="116"/>
                  </a:lnTo>
                  <a:lnTo>
                    <a:pt x="206" y="100"/>
                  </a:lnTo>
                  <a:lnTo>
                    <a:pt x="184" y="92"/>
                  </a:lnTo>
                  <a:lnTo>
                    <a:pt x="188" y="74"/>
                  </a:lnTo>
                  <a:lnTo>
                    <a:pt x="216" y="70"/>
                  </a:lnTo>
                  <a:lnTo>
                    <a:pt x="234" y="64"/>
                  </a:lnTo>
                  <a:lnTo>
                    <a:pt x="246" y="58"/>
                  </a:lnTo>
                  <a:lnTo>
                    <a:pt x="252" y="36"/>
                  </a:lnTo>
                  <a:lnTo>
                    <a:pt x="266" y="22"/>
                  </a:lnTo>
                  <a:lnTo>
                    <a:pt x="288" y="24"/>
                  </a:lnTo>
                  <a:lnTo>
                    <a:pt x="298" y="14"/>
                  </a:lnTo>
                  <a:lnTo>
                    <a:pt x="344" y="14"/>
                  </a:lnTo>
                  <a:lnTo>
                    <a:pt x="360" y="10"/>
                  </a:lnTo>
                  <a:lnTo>
                    <a:pt x="390" y="12"/>
                  </a:lnTo>
                  <a:lnTo>
                    <a:pt x="406" y="0"/>
                  </a:lnTo>
                  <a:lnTo>
                    <a:pt x="428" y="6"/>
                  </a:lnTo>
                  <a:lnTo>
                    <a:pt x="406" y="32"/>
                  </a:lnTo>
                  <a:lnTo>
                    <a:pt x="390" y="34"/>
                  </a:lnTo>
                  <a:lnTo>
                    <a:pt x="386" y="52"/>
                  </a:lnTo>
                  <a:lnTo>
                    <a:pt x="390" y="70"/>
                  </a:lnTo>
                  <a:lnTo>
                    <a:pt x="374" y="88"/>
                  </a:lnTo>
                  <a:lnTo>
                    <a:pt x="370" y="100"/>
                  </a:lnTo>
                  <a:lnTo>
                    <a:pt x="376" y="118"/>
                  </a:lnTo>
                  <a:lnTo>
                    <a:pt x="352" y="136"/>
                  </a:lnTo>
                  <a:lnTo>
                    <a:pt x="336" y="158"/>
                  </a:lnTo>
                  <a:lnTo>
                    <a:pt x="318" y="184"/>
                  </a:lnTo>
                  <a:lnTo>
                    <a:pt x="306" y="194"/>
                  </a:lnTo>
                  <a:lnTo>
                    <a:pt x="292" y="196"/>
                  </a:lnTo>
                  <a:lnTo>
                    <a:pt x="282" y="226"/>
                  </a:lnTo>
                  <a:lnTo>
                    <a:pt x="280" y="250"/>
                  </a:lnTo>
                  <a:lnTo>
                    <a:pt x="270" y="262"/>
                  </a:lnTo>
                  <a:lnTo>
                    <a:pt x="276" y="292"/>
                  </a:lnTo>
                  <a:lnTo>
                    <a:pt x="254" y="300"/>
                  </a:lnTo>
                  <a:lnTo>
                    <a:pt x="240" y="310"/>
                  </a:lnTo>
                  <a:lnTo>
                    <a:pt x="226" y="330"/>
                  </a:lnTo>
                  <a:lnTo>
                    <a:pt x="214" y="350"/>
                  </a:lnTo>
                  <a:lnTo>
                    <a:pt x="200" y="366"/>
                  </a:lnTo>
                  <a:lnTo>
                    <a:pt x="194" y="376"/>
                  </a:lnTo>
                  <a:lnTo>
                    <a:pt x="182" y="366"/>
                  </a:lnTo>
                  <a:lnTo>
                    <a:pt x="166" y="372"/>
                  </a:lnTo>
                  <a:lnTo>
                    <a:pt x="152" y="378"/>
                  </a:lnTo>
                  <a:lnTo>
                    <a:pt x="142" y="392"/>
                  </a:lnTo>
                  <a:lnTo>
                    <a:pt x="142" y="410"/>
                  </a:lnTo>
                  <a:lnTo>
                    <a:pt x="146" y="446"/>
                  </a:lnTo>
                  <a:lnTo>
                    <a:pt x="138" y="458"/>
                  </a:lnTo>
                  <a:lnTo>
                    <a:pt x="118" y="456"/>
                  </a:lnTo>
                  <a:lnTo>
                    <a:pt x="104" y="480"/>
                  </a:lnTo>
                  <a:lnTo>
                    <a:pt x="90" y="506"/>
                  </a:lnTo>
                  <a:lnTo>
                    <a:pt x="86" y="524"/>
                  </a:lnTo>
                  <a:lnTo>
                    <a:pt x="68" y="542"/>
                  </a:lnTo>
                  <a:lnTo>
                    <a:pt x="60" y="570"/>
                  </a:lnTo>
                  <a:lnTo>
                    <a:pt x="54" y="586"/>
                  </a:lnTo>
                  <a:lnTo>
                    <a:pt x="54" y="618"/>
                  </a:lnTo>
                  <a:lnTo>
                    <a:pt x="42" y="620"/>
                  </a:lnTo>
                  <a:lnTo>
                    <a:pt x="26" y="606"/>
                  </a:lnTo>
                  <a:lnTo>
                    <a:pt x="20" y="592"/>
                  </a:lnTo>
                  <a:lnTo>
                    <a:pt x="20" y="576"/>
                  </a:lnTo>
                  <a:lnTo>
                    <a:pt x="10" y="560"/>
                  </a:lnTo>
                  <a:lnTo>
                    <a:pt x="16" y="542"/>
                  </a:lnTo>
                  <a:lnTo>
                    <a:pt x="16" y="530"/>
                  </a:lnTo>
                  <a:lnTo>
                    <a:pt x="0" y="522"/>
                  </a:lnTo>
                  <a:close/>
                </a:path>
              </a:pathLst>
            </a:custGeom>
            <a:grpFill/>
            <a:ln w="254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6166" name="Freeform 54"/>
            <p:cNvSpPr>
              <a:spLocks/>
            </p:cNvSpPr>
            <p:nvPr/>
          </p:nvSpPr>
          <p:spPr bwMode="auto">
            <a:xfrm>
              <a:off x="5514" y="2135"/>
              <a:ext cx="104" cy="123"/>
            </a:xfrm>
            <a:custGeom>
              <a:avLst/>
              <a:gdLst/>
              <a:ahLst/>
              <a:cxnLst>
                <a:cxn ang="0">
                  <a:pos x="14" y="123"/>
                </a:cxn>
                <a:cxn ang="0">
                  <a:pos x="5" y="113"/>
                </a:cxn>
                <a:cxn ang="0">
                  <a:pos x="0" y="89"/>
                </a:cxn>
                <a:cxn ang="0">
                  <a:pos x="8" y="74"/>
                </a:cxn>
                <a:cxn ang="0">
                  <a:pos x="15" y="60"/>
                </a:cxn>
                <a:cxn ang="0">
                  <a:pos x="38" y="42"/>
                </a:cxn>
                <a:cxn ang="0">
                  <a:pos x="56" y="23"/>
                </a:cxn>
                <a:cxn ang="0">
                  <a:pos x="54" y="12"/>
                </a:cxn>
                <a:cxn ang="0">
                  <a:pos x="65" y="8"/>
                </a:cxn>
                <a:cxn ang="0">
                  <a:pos x="71" y="0"/>
                </a:cxn>
                <a:cxn ang="0">
                  <a:pos x="104" y="0"/>
                </a:cxn>
                <a:cxn ang="0">
                  <a:pos x="84" y="21"/>
                </a:cxn>
                <a:cxn ang="0">
                  <a:pos x="68" y="38"/>
                </a:cxn>
                <a:cxn ang="0">
                  <a:pos x="65" y="54"/>
                </a:cxn>
                <a:cxn ang="0">
                  <a:pos x="50" y="63"/>
                </a:cxn>
                <a:cxn ang="0">
                  <a:pos x="35" y="74"/>
                </a:cxn>
                <a:cxn ang="0">
                  <a:pos x="38" y="86"/>
                </a:cxn>
                <a:cxn ang="0">
                  <a:pos x="30" y="95"/>
                </a:cxn>
                <a:cxn ang="0">
                  <a:pos x="30" y="117"/>
                </a:cxn>
                <a:cxn ang="0">
                  <a:pos x="14" y="123"/>
                </a:cxn>
              </a:cxnLst>
              <a:rect l="0" t="0" r="r" b="b"/>
              <a:pathLst>
                <a:path w="104" h="123">
                  <a:moveTo>
                    <a:pt x="14" y="123"/>
                  </a:moveTo>
                  <a:lnTo>
                    <a:pt x="5" y="113"/>
                  </a:lnTo>
                  <a:lnTo>
                    <a:pt x="0" y="89"/>
                  </a:lnTo>
                  <a:lnTo>
                    <a:pt x="8" y="74"/>
                  </a:lnTo>
                  <a:lnTo>
                    <a:pt x="15" y="60"/>
                  </a:lnTo>
                  <a:lnTo>
                    <a:pt x="38" y="42"/>
                  </a:lnTo>
                  <a:lnTo>
                    <a:pt x="56" y="23"/>
                  </a:lnTo>
                  <a:lnTo>
                    <a:pt x="54" y="12"/>
                  </a:lnTo>
                  <a:lnTo>
                    <a:pt x="65" y="8"/>
                  </a:lnTo>
                  <a:lnTo>
                    <a:pt x="71" y="0"/>
                  </a:lnTo>
                  <a:lnTo>
                    <a:pt x="104" y="0"/>
                  </a:lnTo>
                  <a:lnTo>
                    <a:pt x="84" y="21"/>
                  </a:lnTo>
                  <a:lnTo>
                    <a:pt x="68" y="38"/>
                  </a:lnTo>
                  <a:lnTo>
                    <a:pt x="65" y="54"/>
                  </a:lnTo>
                  <a:lnTo>
                    <a:pt x="50" y="63"/>
                  </a:lnTo>
                  <a:lnTo>
                    <a:pt x="35" y="74"/>
                  </a:lnTo>
                  <a:lnTo>
                    <a:pt x="38" y="86"/>
                  </a:lnTo>
                  <a:lnTo>
                    <a:pt x="30" y="95"/>
                  </a:lnTo>
                  <a:lnTo>
                    <a:pt x="30" y="117"/>
                  </a:lnTo>
                  <a:lnTo>
                    <a:pt x="14" y="123"/>
                  </a:lnTo>
                  <a:close/>
                </a:path>
              </a:pathLst>
            </a:custGeom>
            <a:grpFill/>
            <a:ln w="254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chemeClr val="bg2">
                    <a:lumMod val="2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46114" name="Text Box 2"/>
          <p:cNvSpPr txBox="1">
            <a:spLocks noChangeArrowheads="1"/>
          </p:cNvSpPr>
          <p:nvPr/>
        </p:nvSpPr>
        <p:spPr bwMode="auto">
          <a:xfrm>
            <a:off x="4863" y="843641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dirty="0">
                <a:solidFill>
                  <a:schemeClr val="tx2"/>
                </a:solidFill>
                <a:latin typeface="Arial Black" pitchFamily="34" charset="0"/>
              </a:rPr>
              <a:t>A Budget Tells a Story</a:t>
            </a:r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7304087" y="4159744"/>
            <a:ext cx="1118514" cy="154372"/>
            <a:chOff x="-1404230" y="44720"/>
            <a:chExt cx="1119421" cy="153888"/>
          </a:xfrm>
        </p:grpSpPr>
        <p:sp>
          <p:nvSpPr>
            <p:cNvPr id="55435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436" name="Text Box 224"/>
            <p:cNvSpPr txBox="1">
              <a:spLocks noChangeArrowheads="1"/>
            </p:cNvSpPr>
            <p:nvPr/>
          </p:nvSpPr>
          <p:spPr bwMode="auto">
            <a:xfrm>
              <a:off x="-1303667" y="44720"/>
              <a:ext cx="101885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WILLIAMSBURG</a:t>
              </a: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5689600" y="3943350"/>
            <a:ext cx="833438" cy="219075"/>
            <a:chOff x="-1404230" y="-57054"/>
            <a:chExt cx="832730" cy="219971"/>
          </a:xfrm>
        </p:grpSpPr>
        <p:sp>
          <p:nvSpPr>
            <p:cNvPr id="55433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434" name="Text Box 224"/>
            <p:cNvSpPr txBox="1">
              <a:spLocks noChangeArrowheads="1"/>
            </p:cNvSpPr>
            <p:nvPr/>
          </p:nvSpPr>
          <p:spPr bwMode="auto">
            <a:xfrm>
              <a:off x="-1316512" y="-57054"/>
              <a:ext cx="74501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FARMVILLE</a:t>
              </a:r>
            </a:p>
          </p:txBody>
        </p:sp>
      </p:grpSp>
      <p:grpSp>
        <p:nvGrpSpPr>
          <p:cNvPr id="12" name="Group 64"/>
          <p:cNvGrpSpPr>
            <a:grpSpLocks/>
          </p:cNvGrpSpPr>
          <p:nvPr/>
        </p:nvGrpSpPr>
        <p:grpSpPr bwMode="auto">
          <a:xfrm>
            <a:off x="2181817" y="4688325"/>
            <a:ext cx="1081089" cy="153988"/>
            <a:chOff x="-1404230" y="42958"/>
            <a:chExt cx="1082106" cy="153888"/>
          </a:xfrm>
        </p:grpSpPr>
        <p:sp>
          <p:nvSpPr>
            <p:cNvPr id="55421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422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97295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ABINGDON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2852738" y="4367213"/>
            <a:ext cx="711200" cy="153987"/>
            <a:chOff x="-1404230" y="42958"/>
            <a:chExt cx="711286" cy="153888"/>
          </a:xfrm>
        </p:grpSpPr>
        <p:sp>
          <p:nvSpPr>
            <p:cNvPr id="5541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420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60213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PULASKI</a:t>
              </a:r>
            </a:p>
          </p:txBody>
        </p:sp>
      </p:grpSp>
      <p:grpSp>
        <p:nvGrpSpPr>
          <p:cNvPr id="14" name="Group 74"/>
          <p:cNvGrpSpPr>
            <a:grpSpLocks/>
          </p:cNvGrpSpPr>
          <p:nvPr/>
        </p:nvGrpSpPr>
        <p:grpSpPr bwMode="auto">
          <a:xfrm>
            <a:off x="5482576" y="2344780"/>
            <a:ext cx="898543" cy="154359"/>
            <a:chOff x="-2211418" y="28433"/>
            <a:chExt cx="898628" cy="153888"/>
          </a:xfrm>
        </p:grpSpPr>
        <p:sp>
          <p:nvSpPr>
            <p:cNvPr id="55417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418" name="Text Box 224"/>
            <p:cNvSpPr txBox="1">
              <a:spLocks noChangeArrowheads="1"/>
            </p:cNvSpPr>
            <p:nvPr/>
          </p:nvSpPr>
          <p:spPr bwMode="auto">
            <a:xfrm>
              <a:off x="-2211418" y="28433"/>
              <a:ext cx="8355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HAYMARKET</a:t>
              </a:r>
            </a:p>
          </p:txBody>
        </p:sp>
      </p:grpSp>
      <p:grpSp>
        <p:nvGrpSpPr>
          <p:cNvPr id="16" name="Group 80"/>
          <p:cNvGrpSpPr>
            <a:grpSpLocks/>
          </p:cNvGrpSpPr>
          <p:nvPr/>
        </p:nvGrpSpPr>
        <p:grpSpPr bwMode="auto">
          <a:xfrm>
            <a:off x="6541049" y="2211009"/>
            <a:ext cx="1131338" cy="170570"/>
            <a:chOff x="-1404230" y="-7153"/>
            <a:chExt cx="1131436" cy="170070"/>
          </a:xfrm>
        </p:grpSpPr>
        <p:sp>
          <p:nvSpPr>
            <p:cNvPr id="55413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414" name="Text Box 224"/>
            <p:cNvSpPr txBox="1">
              <a:spLocks noChangeArrowheads="1"/>
            </p:cNvSpPr>
            <p:nvPr/>
          </p:nvSpPr>
          <p:spPr bwMode="auto">
            <a:xfrm>
              <a:off x="-1232119" y="-7153"/>
              <a:ext cx="95932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PURCELLVILLE</a:t>
              </a:r>
            </a:p>
          </p:txBody>
        </p:sp>
      </p:grpSp>
      <p:grpSp>
        <p:nvGrpSpPr>
          <p:cNvPr id="17" name="Group 83"/>
          <p:cNvGrpSpPr>
            <a:grpSpLocks/>
          </p:cNvGrpSpPr>
          <p:nvPr/>
        </p:nvGrpSpPr>
        <p:grpSpPr bwMode="auto">
          <a:xfrm>
            <a:off x="6037263" y="2932113"/>
            <a:ext cx="903287" cy="153987"/>
            <a:chOff x="-1404230" y="69149"/>
            <a:chExt cx="904168" cy="153888"/>
          </a:xfrm>
        </p:grpSpPr>
        <p:sp>
          <p:nvSpPr>
            <p:cNvPr id="55411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412" name="Text Box 224"/>
            <p:cNvSpPr txBox="1">
              <a:spLocks noChangeArrowheads="1"/>
            </p:cNvSpPr>
            <p:nvPr/>
          </p:nvSpPr>
          <p:spPr bwMode="auto">
            <a:xfrm>
              <a:off x="-1299843" y="69149"/>
              <a:ext cx="79978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>
                  <a:latin typeface="Arial" pitchFamily="34" charset="0"/>
                </a:rPr>
                <a:t>REMINGTON</a:t>
              </a:r>
            </a:p>
          </p:txBody>
        </p:sp>
      </p:grpSp>
      <p:grpSp>
        <p:nvGrpSpPr>
          <p:cNvPr id="18" name="Group 86"/>
          <p:cNvGrpSpPr>
            <a:grpSpLocks/>
          </p:cNvGrpSpPr>
          <p:nvPr/>
        </p:nvGrpSpPr>
        <p:grpSpPr bwMode="auto">
          <a:xfrm>
            <a:off x="4299811" y="4246662"/>
            <a:ext cx="1220699" cy="153888"/>
            <a:chOff x="-1404230" y="42610"/>
            <a:chExt cx="1220572" cy="154586"/>
          </a:xfrm>
        </p:grpSpPr>
        <p:sp>
          <p:nvSpPr>
            <p:cNvPr id="5540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410" name="Text Box 224"/>
            <p:cNvSpPr txBox="1">
              <a:spLocks noChangeArrowheads="1"/>
            </p:cNvSpPr>
            <p:nvPr/>
          </p:nvSpPr>
          <p:spPr bwMode="auto">
            <a:xfrm>
              <a:off x="-1295081" y="42610"/>
              <a:ext cx="1111423" cy="1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ROCKY MOUNT</a:t>
              </a:r>
            </a:p>
          </p:txBody>
        </p:sp>
      </p:grpSp>
      <p:grpSp>
        <p:nvGrpSpPr>
          <p:cNvPr id="55344" name="Group 55343"/>
          <p:cNvGrpSpPr/>
          <p:nvPr/>
        </p:nvGrpSpPr>
        <p:grpSpPr>
          <a:xfrm>
            <a:off x="5068921" y="3325749"/>
            <a:ext cx="1397100" cy="165253"/>
            <a:chOff x="5068921" y="3325749"/>
            <a:chExt cx="1397100" cy="165253"/>
          </a:xfrm>
        </p:grpSpPr>
        <p:sp>
          <p:nvSpPr>
            <p:cNvPr id="55407" name="Oval 223"/>
            <p:cNvSpPr>
              <a:spLocks noChangeArrowheads="1"/>
            </p:cNvSpPr>
            <p:nvPr/>
          </p:nvSpPr>
          <p:spPr bwMode="auto">
            <a:xfrm>
              <a:off x="5068921" y="3399503"/>
              <a:ext cx="91444" cy="91499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408" name="Text Box 224"/>
            <p:cNvSpPr txBox="1">
              <a:spLocks noChangeArrowheads="1"/>
            </p:cNvSpPr>
            <p:nvPr/>
          </p:nvSpPr>
          <p:spPr bwMode="auto">
            <a:xfrm>
              <a:off x="5178075" y="3325749"/>
              <a:ext cx="12879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CHARLOTTESVILLE</a:t>
              </a:r>
            </a:p>
          </p:txBody>
        </p:sp>
      </p:grpSp>
      <p:grpSp>
        <p:nvGrpSpPr>
          <p:cNvPr id="23" name="Group 101"/>
          <p:cNvGrpSpPr>
            <a:grpSpLocks/>
          </p:cNvGrpSpPr>
          <p:nvPr/>
        </p:nvGrpSpPr>
        <p:grpSpPr bwMode="auto">
          <a:xfrm>
            <a:off x="4200525" y="2378075"/>
            <a:ext cx="1206500" cy="217488"/>
            <a:chOff x="-2519043" y="-54673"/>
            <a:chExt cx="1206253" cy="217590"/>
          </a:xfrm>
        </p:grpSpPr>
        <p:sp>
          <p:nvSpPr>
            <p:cNvPr id="5539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400" name="Text Box 224"/>
            <p:cNvSpPr txBox="1">
              <a:spLocks noChangeArrowheads="1"/>
            </p:cNvSpPr>
            <p:nvPr/>
          </p:nvSpPr>
          <p:spPr bwMode="auto">
            <a:xfrm>
              <a:off x="-2519043" y="-54673"/>
              <a:ext cx="115768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MOUNT JACKSON</a:t>
              </a:r>
            </a:p>
          </p:txBody>
        </p:sp>
      </p:grpSp>
      <p:grpSp>
        <p:nvGrpSpPr>
          <p:cNvPr id="30" name="Group 124"/>
          <p:cNvGrpSpPr>
            <a:grpSpLocks/>
          </p:cNvGrpSpPr>
          <p:nvPr/>
        </p:nvGrpSpPr>
        <p:grpSpPr bwMode="auto">
          <a:xfrm>
            <a:off x="4860925" y="2039938"/>
            <a:ext cx="860425" cy="223837"/>
            <a:chOff x="-2173762" y="-61818"/>
            <a:chExt cx="860972" cy="224735"/>
          </a:xfrm>
        </p:grpSpPr>
        <p:sp>
          <p:nvSpPr>
            <p:cNvPr id="55385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86" name="Text Box 224"/>
            <p:cNvSpPr txBox="1">
              <a:spLocks noChangeArrowheads="1"/>
            </p:cNvSpPr>
            <p:nvPr/>
          </p:nvSpPr>
          <p:spPr bwMode="auto">
            <a:xfrm>
              <a:off x="-2173762" y="-61818"/>
              <a:ext cx="82266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STRASBURG</a:t>
              </a:r>
            </a:p>
          </p:txBody>
        </p:sp>
      </p:grpSp>
      <p:grpSp>
        <p:nvGrpSpPr>
          <p:cNvPr id="225" name="Group 132"/>
          <p:cNvGrpSpPr>
            <a:grpSpLocks/>
          </p:cNvGrpSpPr>
          <p:nvPr/>
        </p:nvGrpSpPr>
        <p:grpSpPr bwMode="auto">
          <a:xfrm>
            <a:off x="6139116" y="2497619"/>
            <a:ext cx="636708" cy="208781"/>
            <a:chOff x="-1968410" y="116917"/>
            <a:chExt cx="637492" cy="209580"/>
          </a:xfrm>
        </p:grpSpPr>
        <p:sp>
          <p:nvSpPr>
            <p:cNvPr id="55381" name="Oval 223"/>
            <p:cNvSpPr>
              <a:spLocks noChangeArrowheads="1"/>
            </p:cNvSpPr>
            <p:nvPr/>
          </p:nvSpPr>
          <p:spPr bwMode="auto">
            <a:xfrm>
              <a:off x="-1422358" y="11691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82" name="Text Box 224"/>
            <p:cNvSpPr txBox="1">
              <a:spLocks noChangeArrowheads="1"/>
            </p:cNvSpPr>
            <p:nvPr/>
          </p:nvSpPr>
          <p:spPr bwMode="auto">
            <a:xfrm>
              <a:off x="-1968410" y="172609"/>
              <a:ext cx="5202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VIENNA</a:t>
              </a:r>
            </a:p>
          </p:txBody>
        </p:sp>
      </p:grpSp>
      <p:grpSp>
        <p:nvGrpSpPr>
          <p:cNvPr id="226" name="Group 135"/>
          <p:cNvGrpSpPr>
            <a:grpSpLocks/>
          </p:cNvGrpSpPr>
          <p:nvPr/>
        </p:nvGrpSpPr>
        <p:grpSpPr bwMode="auto">
          <a:xfrm>
            <a:off x="6434138" y="4400550"/>
            <a:ext cx="733425" cy="153988"/>
            <a:chOff x="-2045174" y="45339"/>
            <a:chExt cx="732384" cy="153888"/>
          </a:xfrm>
        </p:grpSpPr>
        <p:sp>
          <p:nvSpPr>
            <p:cNvPr id="5537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80" name="Text Box 224"/>
            <p:cNvSpPr txBox="1">
              <a:spLocks noChangeArrowheads="1"/>
            </p:cNvSpPr>
            <p:nvPr/>
          </p:nvSpPr>
          <p:spPr bwMode="auto">
            <a:xfrm>
              <a:off x="-2045174" y="45339"/>
              <a:ext cx="65121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WAVERLY</a:t>
              </a:r>
            </a:p>
          </p:txBody>
        </p:sp>
      </p:grpSp>
      <p:grpSp>
        <p:nvGrpSpPr>
          <p:cNvPr id="231" name="Group 198"/>
          <p:cNvGrpSpPr>
            <a:grpSpLocks/>
          </p:cNvGrpSpPr>
          <p:nvPr/>
        </p:nvGrpSpPr>
        <p:grpSpPr bwMode="auto">
          <a:xfrm>
            <a:off x="5522118" y="4442792"/>
            <a:ext cx="1018931" cy="168493"/>
            <a:chOff x="-1404230" y="-5467"/>
            <a:chExt cx="1018159" cy="168384"/>
          </a:xfrm>
        </p:grpSpPr>
        <p:sp>
          <p:nvSpPr>
            <p:cNvPr id="55373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74" name="Text Box 224"/>
            <p:cNvSpPr txBox="1">
              <a:spLocks noChangeArrowheads="1"/>
            </p:cNvSpPr>
            <p:nvPr/>
          </p:nvSpPr>
          <p:spPr bwMode="auto">
            <a:xfrm>
              <a:off x="-1284221" y="-5467"/>
              <a:ext cx="8981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ALBERTA</a:t>
              </a:r>
            </a:p>
          </p:txBody>
        </p:sp>
      </p:grpSp>
      <p:grpSp>
        <p:nvGrpSpPr>
          <p:cNvPr id="55333" name="Group 55332"/>
          <p:cNvGrpSpPr/>
          <p:nvPr/>
        </p:nvGrpSpPr>
        <p:grpSpPr>
          <a:xfrm>
            <a:off x="4769665" y="2890958"/>
            <a:ext cx="1122071" cy="153888"/>
            <a:chOff x="4724400" y="2999594"/>
            <a:chExt cx="1122071" cy="153888"/>
          </a:xfrm>
        </p:grpSpPr>
        <p:sp>
          <p:nvSpPr>
            <p:cNvPr id="55371" name="Oval 223"/>
            <p:cNvSpPr>
              <a:spLocks noChangeArrowheads="1"/>
            </p:cNvSpPr>
            <p:nvPr/>
          </p:nvSpPr>
          <p:spPr bwMode="auto">
            <a:xfrm>
              <a:off x="4724400" y="3028082"/>
              <a:ext cx="91437" cy="91499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72" name="Text Box 224"/>
            <p:cNvSpPr txBox="1">
              <a:spLocks noChangeArrowheads="1"/>
            </p:cNvSpPr>
            <p:nvPr/>
          </p:nvSpPr>
          <p:spPr bwMode="auto">
            <a:xfrm>
              <a:off x="4833545" y="2999594"/>
              <a:ext cx="101292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BRIDGEWATER</a:t>
              </a:r>
            </a:p>
          </p:txBody>
        </p:sp>
      </p:grpSp>
      <p:grpSp>
        <p:nvGrpSpPr>
          <p:cNvPr id="237" name="Group 205"/>
          <p:cNvGrpSpPr>
            <a:grpSpLocks/>
          </p:cNvGrpSpPr>
          <p:nvPr/>
        </p:nvGrpSpPr>
        <p:grpSpPr bwMode="auto">
          <a:xfrm>
            <a:off x="6604000" y="3736975"/>
            <a:ext cx="738188" cy="153988"/>
            <a:chOff x="-1404230" y="42958"/>
            <a:chExt cx="738218" cy="153888"/>
          </a:xfrm>
        </p:grpSpPr>
        <p:sp>
          <p:nvSpPr>
            <p:cNvPr id="5536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70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62906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>
                  <a:latin typeface="Arial" pitchFamily="34" charset="0"/>
                </a:rPr>
                <a:t>ASHLAND</a:t>
              </a:r>
            </a:p>
          </p:txBody>
        </p:sp>
      </p:grpSp>
      <p:grpSp>
        <p:nvGrpSpPr>
          <p:cNvPr id="240" name="Group 208"/>
          <p:cNvGrpSpPr>
            <a:grpSpLocks/>
          </p:cNvGrpSpPr>
          <p:nvPr/>
        </p:nvGrpSpPr>
        <p:grpSpPr bwMode="auto">
          <a:xfrm>
            <a:off x="6810375" y="2462159"/>
            <a:ext cx="1174871" cy="153109"/>
            <a:chOff x="-1404230" y="65533"/>
            <a:chExt cx="1175676" cy="153888"/>
          </a:xfrm>
        </p:grpSpPr>
        <p:sp>
          <p:nvSpPr>
            <p:cNvPr id="55367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68" name="Text Box 224"/>
            <p:cNvSpPr txBox="1">
              <a:spLocks noChangeArrowheads="1"/>
            </p:cNvSpPr>
            <p:nvPr/>
          </p:nvSpPr>
          <p:spPr bwMode="auto">
            <a:xfrm>
              <a:off x="-1256030" y="65533"/>
              <a:ext cx="10274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FALLS CHURCH</a:t>
              </a:r>
            </a:p>
          </p:txBody>
        </p:sp>
      </p:grpSp>
      <p:grpSp>
        <p:nvGrpSpPr>
          <p:cNvPr id="55341" name="Group 55340"/>
          <p:cNvGrpSpPr/>
          <p:nvPr/>
        </p:nvGrpSpPr>
        <p:grpSpPr>
          <a:xfrm>
            <a:off x="6564334" y="3217994"/>
            <a:ext cx="1215373" cy="245155"/>
            <a:chOff x="7580279" y="5322525"/>
            <a:chExt cx="1215373" cy="245155"/>
          </a:xfrm>
        </p:grpSpPr>
        <p:sp>
          <p:nvSpPr>
            <p:cNvPr id="55361" name="Oval 223"/>
            <p:cNvSpPr>
              <a:spLocks noChangeArrowheads="1"/>
            </p:cNvSpPr>
            <p:nvPr/>
          </p:nvSpPr>
          <p:spPr bwMode="auto">
            <a:xfrm>
              <a:off x="7686920" y="5476281"/>
              <a:ext cx="91540" cy="91399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62" name="Text Box 224"/>
            <p:cNvSpPr txBox="1">
              <a:spLocks noChangeArrowheads="1"/>
            </p:cNvSpPr>
            <p:nvPr/>
          </p:nvSpPr>
          <p:spPr bwMode="auto">
            <a:xfrm>
              <a:off x="7580279" y="5322525"/>
              <a:ext cx="121537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FREDERICKSBURG</a:t>
              </a:r>
            </a:p>
          </p:txBody>
        </p:sp>
      </p:grpSp>
      <p:grpSp>
        <p:nvGrpSpPr>
          <p:cNvPr id="246" name="Group 221"/>
          <p:cNvGrpSpPr>
            <a:grpSpLocks/>
          </p:cNvGrpSpPr>
          <p:nvPr/>
        </p:nvGrpSpPr>
        <p:grpSpPr bwMode="auto">
          <a:xfrm>
            <a:off x="4189875" y="4741438"/>
            <a:ext cx="638564" cy="240518"/>
            <a:chOff x="-1607175" y="-77446"/>
            <a:chExt cx="638566" cy="240363"/>
          </a:xfrm>
        </p:grpSpPr>
        <p:sp>
          <p:nvSpPr>
            <p:cNvPr id="5535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60" name="Text Box 224"/>
            <p:cNvSpPr txBox="1">
              <a:spLocks noChangeArrowheads="1"/>
            </p:cNvSpPr>
            <p:nvPr/>
          </p:nvSpPr>
          <p:spPr bwMode="auto">
            <a:xfrm>
              <a:off x="-1607175" y="-77446"/>
              <a:ext cx="638566" cy="15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DANVILLE</a:t>
              </a:r>
            </a:p>
          </p:txBody>
        </p:sp>
      </p:grpSp>
      <p:grpSp>
        <p:nvGrpSpPr>
          <p:cNvPr id="248" name="Group 230"/>
          <p:cNvGrpSpPr>
            <a:grpSpLocks/>
          </p:cNvGrpSpPr>
          <p:nvPr/>
        </p:nvGrpSpPr>
        <p:grpSpPr bwMode="auto">
          <a:xfrm>
            <a:off x="7642697" y="4431535"/>
            <a:ext cx="1267988" cy="153928"/>
            <a:chOff x="-1404230" y="30049"/>
            <a:chExt cx="1267382" cy="153888"/>
          </a:xfrm>
        </p:grpSpPr>
        <p:sp>
          <p:nvSpPr>
            <p:cNvPr id="55355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56" name="Text Box 224"/>
            <p:cNvSpPr txBox="1">
              <a:spLocks noChangeArrowheads="1"/>
            </p:cNvSpPr>
            <p:nvPr/>
          </p:nvSpPr>
          <p:spPr bwMode="auto">
            <a:xfrm>
              <a:off x="-1241561" y="30049"/>
              <a:ext cx="110471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NEWPORT NEWS</a:t>
              </a:r>
            </a:p>
          </p:txBody>
        </p:sp>
      </p:grpSp>
      <p:grpSp>
        <p:nvGrpSpPr>
          <p:cNvPr id="251" name="Group 239"/>
          <p:cNvGrpSpPr>
            <a:grpSpLocks/>
          </p:cNvGrpSpPr>
          <p:nvPr/>
        </p:nvGrpSpPr>
        <p:grpSpPr bwMode="auto">
          <a:xfrm>
            <a:off x="5438496" y="4220369"/>
            <a:ext cx="593725" cy="153988"/>
            <a:chOff x="-1907063" y="47721"/>
            <a:chExt cx="594273" cy="153888"/>
          </a:xfrm>
        </p:grpSpPr>
        <p:sp>
          <p:nvSpPr>
            <p:cNvPr id="5534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50" name="Text Box 224"/>
            <p:cNvSpPr txBox="1">
              <a:spLocks noChangeArrowheads="1"/>
            </p:cNvSpPr>
            <p:nvPr/>
          </p:nvSpPr>
          <p:spPr bwMode="auto">
            <a:xfrm>
              <a:off x="-1907063" y="47721"/>
              <a:ext cx="48857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CREWE</a:t>
              </a:r>
            </a:p>
          </p:txBody>
        </p:sp>
      </p:grpSp>
      <p:grpSp>
        <p:nvGrpSpPr>
          <p:cNvPr id="55343" name="Group 55342"/>
          <p:cNvGrpSpPr/>
          <p:nvPr/>
        </p:nvGrpSpPr>
        <p:grpSpPr>
          <a:xfrm>
            <a:off x="5775330" y="4716863"/>
            <a:ext cx="1296477" cy="154384"/>
            <a:chOff x="5745357" y="5408177"/>
            <a:chExt cx="1296477" cy="154384"/>
          </a:xfrm>
        </p:grpSpPr>
        <p:sp>
          <p:nvSpPr>
            <p:cNvPr id="55347" name="Oval 223"/>
            <p:cNvSpPr>
              <a:spLocks noChangeArrowheads="1"/>
            </p:cNvSpPr>
            <p:nvPr/>
          </p:nvSpPr>
          <p:spPr bwMode="auto">
            <a:xfrm>
              <a:off x="5745357" y="5460468"/>
              <a:ext cx="91561" cy="9173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55348" name="Text Box 224"/>
            <p:cNvSpPr txBox="1">
              <a:spLocks noChangeArrowheads="1"/>
            </p:cNvSpPr>
            <p:nvPr/>
          </p:nvSpPr>
          <p:spPr bwMode="auto">
            <a:xfrm>
              <a:off x="5914205" y="5408177"/>
              <a:ext cx="1127629" cy="15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LAWRENCEVILLE</a:t>
              </a:r>
            </a:p>
          </p:txBody>
        </p:sp>
      </p:grpSp>
      <p:grpSp>
        <p:nvGrpSpPr>
          <p:cNvPr id="163" name="Group 195"/>
          <p:cNvGrpSpPr>
            <a:grpSpLocks/>
          </p:cNvGrpSpPr>
          <p:nvPr/>
        </p:nvGrpSpPr>
        <p:grpSpPr bwMode="auto">
          <a:xfrm>
            <a:off x="7742369" y="4329393"/>
            <a:ext cx="1009518" cy="174054"/>
            <a:chOff x="-1404230" y="-11024"/>
            <a:chExt cx="1008743" cy="173941"/>
          </a:xfrm>
        </p:grpSpPr>
        <p:sp>
          <p:nvSpPr>
            <p:cNvPr id="164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65" name="Text Box 224"/>
            <p:cNvSpPr txBox="1">
              <a:spLocks noChangeArrowheads="1"/>
            </p:cNvSpPr>
            <p:nvPr/>
          </p:nvSpPr>
          <p:spPr bwMode="auto">
            <a:xfrm>
              <a:off x="-1279350" y="-11024"/>
              <a:ext cx="88386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HAMPTON</a:t>
              </a:r>
            </a:p>
          </p:txBody>
        </p:sp>
      </p:grpSp>
      <p:grpSp>
        <p:nvGrpSpPr>
          <p:cNvPr id="166" name="Group 195"/>
          <p:cNvGrpSpPr>
            <a:grpSpLocks/>
          </p:cNvGrpSpPr>
          <p:nvPr/>
        </p:nvGrpSpPr>
        <p:grpSpPr bwMode="auto">
          <a:xfrm>
            <a:off x="7670714" y="3707542"/>
            <a:ext cx="993775" cy="153988"/>
            <a:chOff x="-1404230" y="42958"/>
            <a:chExt cx="993012" cy="153888"/>
          </a:xfrm>
        </p:grpSpPr>
        <p:sp>
          <p:nvSpPr>
            <p:cNvPr id="167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68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88386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IRVINGTON</a:t>
              </a:r>
            </a:p>
          </p:txBody>
        </p:sp>
      </p:grpSp>
      <p:grpSp>
        <p:nvGrpSpPr>
          <p:cNvPr id="176" name="Group 195"/>
          <p:cNvGrpSpPr>
            <a:grpSpLocks/>
          </p:cNvGrpSpPr>
          <p:nvPr/>
        </p:nvGrpSpPr>
        <p:grpSpPr bwMode="auto">
          <a:xfrm>
            <a:off x="3699150" y="3865992"/>
            <a:ext cx="1083712" cy="153988"/>
            <a:chOff x="-2395670" y="67504"/>
            <a:chExt cx="1082880" cy="153888"/>
          </a:xfrm>
        </p:grpSpPr>
        <p:sp>
          <p:nvSpPr>
            <p:cNvPr id="177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78" name="Text Box 224"/>
            <p:cNvSpPr txBox="1">
              <a:spLocks noChangeArrowheads="1"/>
            </p:cNvSpPr>
            <p:nvPr/>
          </p:nvSpPr>
          <p:spPr bwMode="auto">
            <a:xfrm>
              <a:off x="-2395670" y="67504"/>
              <a:ext cx="9700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LYNCHBURG</a:t>
              </a:r>
            </a:p>
          </p:txBody>
        </p:sp>
      </p:grpSp>
      <p:grpSp>
        <p:nvGrpSpPr>
          <p:cNvPr id="179" name="Group 195"/>
          <p:cNvGrpSpPr>
            <a:grpSpLocks/>
          </p:cNvGrpSpPr>
          <p:nvPr/>
        </p:nvGrpSpPr>
        <p:grpSpPr bwMode="auto">
          <a:xfrm>
            <a:off x="6472102" y="2325798"/>
            <a:ext cx="1083415" cy="213529"/>
            <a:chOff x="-1449460" y="-177133"/>
            <a:chExt cx="1082583" cy="213392"/>
          </a:xfrm>
        </p:grpSpPr>
        <p:sp>
          <p:nvSpPr>
            <p:cNvPr id="180" name="Oval 223"/>
            <p:cNvSpPr>
              <a:spLocks noChangeArrowheads="1"/>
            </p:cNvSpPr>
            <p:nvPr/>
          </p:nvSpPr>
          <p:spPr bwMode="auto">
            <a:xfrm>
              <a:off x="-1449460" y="-55181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81" name="Text Box 224"/>
            <p:cNvSpPr txBox="1">
              <a:spLocks noChangeArrowheads="1"/>
            </p:cNvSpPr>
            <p:nvPr/>
          </p:nvSpPr>
          <p:spPr bwMode="auto">
            <a:xfrm>
              <a:off x="-1250740" y="-177133"/>
              <a:ext cx="88386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MIDDLEBURG</a:t>
              </a:r>
            </a:p>
          </p:txBody>
        </p:sp>
      </p:grpSp>
      <p:grpSp>
        <p:nvGrpSpPr>
          <p:cNvPr id="191" name="Group 195"/>
          <p:cNvGrpSpPr>
            <a:grpSpLocks/>
          </p:cNvGrpSpPr>
          <p:nvPr/>
        </p:nvGrpSpPr>
        <p:grpSpPr bwMode="auto">
          <a:xfrm>
            <a:off x="3842042" y="3322559"/>
            <a:ext cx="1121962" cy="153888"/>
            <a:chOff x="-1692117" y="-157693"/>
            <a:chExt cx="1121102" cy="153787"/>
          </a:xfrm>
        </p:grpSpPr>
        <p:sp>
          <p:nvSpPr>
            <p:cNvPr id="192" name="Oval 223"/>
            <p:cNvSpPr>
              <a:spLocks noChangeArrowheads="1"/>
            </p:cNvSpPr>
            <p:nvPr/>
          </p:nvSpPr>
          <p:spPr bwMode="auto">
            <a:xfrm>
              <a:off x="-662455" y="-100416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93" name="Text Box 224"/>
            <p:cNvSpPr txBox="1">
              <a:spLocks noChangeArrowheads="1"/>
            </p:cNvSpPr>
            <p:nvPr/>
          </p:nvSpPr>
          <p:spPr bwMode="auto">
            <a:xfrm>
              <a:off x="-1692117" y="-157693"/>
              <a:ext cx="988609" cy="15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WAYNESBORO</a:t>
              </a:r>
            </a:p>
          </p:txBody>
        </p:sp>
      </p:grpSp>
      <p:grpSp>
        <p:nvGrpSpPr>
          <p:cNvPr id="200" name="Group 101"/>
          <p:cNvGrpSpPr>
            <a:grpSpLocks/>
          </p:cNvGrpSpPr>
          <p:nvPr/>
        </p:nvGrpSpPr>
        <p:grpSpPr bwMode="auto">
          <a:xfrm>
            <a:off x="6287766" y="4043377"/>
            <a:ext cx="837896" cy="307777"/>
            <a:chOff x="-2119670" y="-116005"/>
            <a:chExt cx="837725" cy="307921"/>
          </a:xfrm>
        </p:grpSpPr>
        <p:sp>
          <p:nvSpPr>
            <p:cNvPr id="201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02" name="Text Box 224"/>
            <p:cNvSpPr txBox="1">
              <a:spLocks noChangeArrowheads="1"/>
            </p:cNvSpPr>
            <p:nvPr/>
          </p:nvSpPr>
          <p:spPr bwMode="auto">
            <a:xfrm>
              <a:off x="-2119670" y="-116005"/>
              <a:ext cx="837725" cy="30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COLONIAL HEIGHTS</a:t>
              </a:r>
            </a:p>
          </p:txBody>
        </p:sp>
      </p:grpSp>
      <p:grpSp>
        <p:nvGrpSpPr>
          <p:cNvPr id="203" name="Group 208"/>
          <p:cNvGrpSpPr>
            <a:grpSpLocks/>
          </p:cNvGrpSpPr>
          <p:nvPr/>
        </p:nvGrpSpPr>
        <p:grpSpPr bwMode="auto">
          <a:xfrm>
            <a:off x="6779804" y="2589940"/>
            <a:ext cx="1138151" cy="153597"/>
            <a:chOff x="-1404230" y="71477"/>
            <a:chExt cx="1138930" cy="154379"/>
          </a:xfrm>
        </p:grpSpPr>
        <p:sp>
          <p:nvSpPr>
            <p:cNvPr id="204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05" name="Text Box 224"/>
            <p:cNvSpPr txBox="1">
              <a:spLocks noChangeArrowheads="1"/>
            </p:cNvSpPr>
            <p:nvPr/>
          </p:nvSpPr>
          <p:spPr bwMode="auto">
            <a:xfrm>
              <a:off x="-1292776" y="71968"/>
              <a:ext cx="10274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FAIRFAX</a:t>
              </a: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7121410" y="4770493"/>
            <a:ext cx="1241917" cy="154384"/>
            <a:chOff x="5745357" y="5413494"/>
            <a:chExt cx="1241917" cy="154384"/>
          </a:xfrm>
        </p:grpSpPr>
        <p:sp>
          <p:nvSpPr>
            <p:cNvPr id="207" name="Oval 223"/>
            <p:cNvSpPr>
              <a:spLocks noChangeArrowheads="1"/>
            </p:cNvSpPr>
            <p:nvPr/>
          </p:nvSpPr>
          <p:spPr bwMode="auto">
            <a:xfrm>
              <a:off x="5745357" y="5460468"/>
              <a:ext cx="91561" cy="9173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08" name="Text Box 224"/>
            <p:cNvSpPr txBox="1">
              <a:spLocks noChangeArrowheads="1"/>
            </p:cNvSpPr>
            <p:nvPr/>
          </p:nvSpPr>
          <p:spPr bwMode="auto">
            <a:xfrm>
              <a:off x="5859645" y="5413494"/>
              <a:ext cx="1127629" cy="15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FRANKLIN</a:t>
              </a:r>
            </a:p>
          </p:txBody>
        </p:sp>
      </p:grpSp>
      <p:grpSp>
        <p:nvGrpSpPr>
          <p:cNvPr id="209" name="Group 69"/>
          <p:cNvGrpSpPr>
            <a:grpSpLocks/>
          </p:cNvGrpSpPr>
          <p:nvPr/>
        </p:nvGrpSpPr>
        <p:grpSpPr bwMode="auto">
          <a:xfrm>
            <a:off x="3005138" y="4765319"/>
            <a:ext cx="711200" cy="153987"/>
            <a:chOff x="-1404230" y="42958"/>
            <a:chExt cx="711286" cy="153888"/>
          </a:xfrm>
        </p:grpSpPr>
        <p:sp>
          <p:nvSpPr>
            <p:cNvPr id="210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11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60213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GALAX</a:t>
              </a: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7349770" y="4573545"/>
            <a:ext cx="1127629" cy="220262"/>
            <a:chOff x="5201442" y="5460468"/>
            <a:chExt cx="1127629" cy="220262"/>
          </a:xfrm>
        </p:grpSpPr>
        <p:sp>
          <p:nvSpPr>
            <p:cNvPr id="216" name="Oval 223"/>
            <p:cNvSpPr>
              <a:spLocks noChangeArrowheads="1"/>
            </p:cNvSpPr>
            <p:nvPr/>
          </p:nvSpPr>
          <p:spPr bwMode="auto">
            <a:xfrm>
              <a:off x="5745357" y="5460468"/>
              <a:ext cx="91561" cy="9173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17" name="Text Box 224"/>
            <p:cNvSpPr txBox="1">
              <a:spLocks noChangeArrowheads="1"/>
            </p:cNvSpPr>
            <p:nvPr/>
          </p:nvSpPr>
          <p:spPr bwMode="auto">
            <a:xfrm>
              <a:off x="5201442" y="5526842"/>
              <a:ext cx="112762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NORFOLK</a:t>
              </a:r>
            </a:p>
          </p:txBody>
        </p:sp>
      </p:grpSp>
      <p:grpSp>
        <p:nvGrpSpPr>
          <p:cNvPr id="212" name="Group 44"/>
          <p:cNvGrpSpPr>
            <a:grpSpLocks/>
          </p:cNvGrpSpPr>
          <p:nvPr/>
        </p:nvGrpSpPr>
        <p:grpSpPr bwMode="auto">
          <a:xfrm>
            <a:off x="6976948" y="3968759"/>
            <a:ext cx="745645" cy="261585"/>
            <a:chOff x="-1476302" y="-99738"/>
            <a:chExt cx="745012" cy="262655"/>
          </a:xfrm>
        </p:grpSpPr>
        <p:sp>
          <p:nvSpPr>
            <p:cNvPr id="213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14" name="Text Box 224"/>
            <p:cNvSpPr txBox="1">
              <a:spLocks noChangeArrowheads="1"/>
            </p:cNvSpPr>
            <p:nvPr/>
          </p:nvSpPr>
          <p:spPr bwMode="auto">
            <a:xfrm>
              <a:off x="-1476302" y="-99738"/>
              <a:ext cx="74501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HOPEWELL</a:t>
              </a:r>
            </a:p>
          </p:txBody>
        </p:sp>
      </p:grpSp>
      <p:grpSp>
        <p:nvGrpSpPr>
          <p:cNvPr id="218" name="Group 86"/>
          <p:cNvGrpSpPr>
            <a:grpSpLocks/>
          </p:cNvGrpSpPr>
          <p:nvPr/>
        </p:nvGrpSpPr>
        <p:grpSpPr bwMode="auto">
          <a:xfrm>
            <a:off x="3449272" y="4178899"/>
            <a:ext cx="1220699" cy="153888"/>
            <a:chOff x="-1404230" y="42610"/>
            <a:chExt cx="1220572" cy="154586"/>
          </a:xfrm>
        </p:grpSpPr>
        <p:sp>
          <p:nvSpPr>
            <p:cNvPr id="21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20" name="Text Box 224"/>
            <p:cNvSpPr txBox="1">
              <a:spLocks noChangeArrowheads="1"/>
            </p:cNvSpPr>
            <p:nvPr/>
          </p:nvSpPr>
          <p:spPr bwMode="auto">
            <a:xfrm>
              <a:off x="-1295081" y="42610"/>
              <a:ext cx="1111423" cy="1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RADFORD</a:t>
              </a:r>
            </a:p>
          </p:txBody>
        </p:sp>
      </p:grpSp>
      <p:grpSp>
        <p:nvGrpSpPr>
          <p:cNvPr id="221" name="Group 86"/>
          <p:cNvGrpSpPr>
            <a:grpSpLocks/>
          </p:cNvGrpSpPr>
          <p:nvPr/>
        </p:nvGrpSpPr>
        <p:grpSpPr bwMode="auto">
          <a:xfrm>
            <a:off x="4667512" y="4095070"/>
            <a:ext cx="1220699" cy="153888"/>
            <a:chOff x="-1404230" y="42610"/>
            <a:chExt cx="1220572" cy="154586"/>
          </a:xfrm>
        </p:grpSpPr>
        <p:sp>
          <p:nvSpPr>
            <p:cNvPr id="222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23" name="Text Box 224"/>
            <p:cNvSpPr txBox="1">
              <a:spLocks noChangeArrowheads="1"/>
            </p:cNvSpPr>
            <p:nvPr/>
          </p:nvSpPr>
          <p:spPr bwMode="auto">
            <a:xfrm>
              <a:off x="-1295081" y="42610"/>
              <a:ext cx="1111423" cy="1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ALTAVISTA</a:t>
              </a:r>
            </a:p>
          </p:txBody>
        </p:sp>
      </p:grpSp>
      <p:grpSp>
        <p:nvGrpSpPr>
          <p:cNvPr id="224" name="Group 195"/>
          <p:cNvGrpSpPr>
            <a:grpSpLocks/>
          </p:cNvGrpSpPr>
          <p:nvPr/>
        </p:nvGrpSpPr>
        <p:grpSpPr bwMode="auto">
          <a:xfrm>
            <a:off x="3803680" y="3667507"/>
            <a:ext cx="1083712" cy="153888"/>
            <a:chOff x="-2395670" y="67554"/>
            <a:chExt cx="1082880" cy="153788"/>
          </a:xfrm>
        </p:grpSpPr>
        <p:sp>
          <p:nvSpPr>
            <p:cNvPr id="22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30" name="Text Box 224"/>
            <p:cNvSpPr txBox="1">
              <a:spLocks noChangeArrowheads="1"/>
            </p:cNvSpPr>
            <p:nvPr/>
          </p:nvSpPr>
          <p:spPr bwMode="auto">
            <a:xfrm>
              <a:off x="-2395670" y="67554"/>
              <a:ext cx="970076" cy="15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AMHERST</a:t>
              </a:r>
            </a:p>
          </p:txBody>
        </p:sp>
      </p:grpSp>
      <p:grpSp>
        <p:nvGrpSpPr>
          <p:cNvPr id="232" name="Group 195"/>
          <p:cNvGrpSpPr>
            <a:grpSpLocks/>
          </p:cNvGrpSpPr>
          <p:nvPr/>
        </p:nvGrpSpPr>
        <p:grpSpPr bwMode="auto">
          <a:xfrm>
            <a:off x="5751113" y="2135982"/>
            <a:ext cx="884543" cy="266809"/>
            <a:chOff x="-2108106" y="-230378"/>
            <a:chExt cx="883863" cy="266637"/>
          </a:xfrm>
        </p:grpSpPr>
        <p:sp>
          <p:nvSpPr>
            <p:cNvPr id="233" name="Oval 223"/>
            <p:cNvSpPr>
              <a:spLocks noChangeArrowheads="1"/>
            </p:cNvSpPr>
            <p:nvPr/>
          </p:nvSpPr>
          <p:spPr bwMode="auto">
            <a:xfrm>
              <a:off x="-1449460" y="-55181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34" name="Text Box 224"/>
            <p:cNvSpPr txBox="1">
              <a:spLocks noChangeArrowheads="1"/>
            </p:cNvSpPr>
            <p:nvPr/>
          </p:nvSpPr>
          <p:spPr bwMode="auto">
            <a:xfrm>
              <a:off x="-2108106" y="-230378"/>
              <a:ext cx="883863" cy="15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BERRYVILLE</a:t>
              </a:r>
            </a:p>
          </p:txBody>
        </p:sp>
      </p:grpSp>
      <p:grpSp>
        <p:nvGrpSpPr>
          <p:cNvPr id="235" name="Group 230"/>
          <p:cNvGrpSpPr>
            <a:grpSpLocks/>
          </p:cNvGrpSpPr>
          <p:nvPr/>
        </p:nvGrpSpPr>
        <p:grpSpPr bwMode="auto">
          <a:xfrm>
            <a:off x="7924779" y="3946784"/>
            <a:ext cx="1105241" cy="245352"/>
            <a:chOff x="-1574926" y="-82371"/>
            <a:chExt cx="1104713" cy="245288"/>
          </a:xfrm>
        </p:grpSpPr>
        <p:sp>
          <p:nvSpPr>
            <p:cNvPr id="236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38" name="Text Box 224"/>
            <p:cNvSpPr txBox="1">
              <a:spLocks noChangeArrowheads="1"/>
            </p:cNvSpPr>
            <p:nvPr/>
          </p:nvSpPr>
          <p:spPr bwMode="auto">
            <a:xfrm>
              <a:off x="-1574926" y="-82371"/>
              <a:ext cx="1104713" cy="15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CAPE CHARLES</a:t>
              </a:r>
            </a:p>
          </p:txBody>
        </p:sp>
      </p:grpSp>
      <p:grpSp>
        <p:nvGrpSpPr>
          <p:cNvPr id="239" name="Group 230"/>
          <p:cNvGrpSpPr>
            <a:grpSpLocks/>
          </p:cNvGrpSpPr>
          <p:nvPr/>
        </p:nvGrpSpPr>
        <p:grpSpPr bwMode="auto">
          <a:xfrm>
            <a:off x="7810707" y="3371750"/>
            <a:ext cx="1105241" cy="208601"/>
            <a:chOff x="-2304684" y="-45630"/>
            <a:chExt cx="1104713" cy="208547"/>
          </a:xfrm>
        </p:grpSpPr>
        <p:sp>
          <p:nvSpPr>
            <p:cNvPr id="241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42" name="Text Box 224"/>
            <p:cNvSpPr txBox="1">
              <a:spLocks noChangeArrowheads="1"/>
            </p:cNvSpPr>
            <p:nvPr/>
          </p:nvSpPr>
          <p:spPr bwMode="auto">
            <a:xfrm>
              <a:off x="-2304684" y="-45630"/>
              <a:ext cx="1104713" cy="15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CHINCOTEAGUE</a:t>
              </a: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5573506" y="4847685"/>
            <a:ext cx="1227687" cy="154384"/>
            <a:chOff x="5745357" y="5446158"/>
            <a:chExt cx="1227687" cy="154384"/>
          </a:xfrm>
        </p:grpSpPr>
        <p:sp>
          <p:nvSpPr>
            <p:cNvPr id="253" name="Oval 223"/>
            <p:cNvSpPr>
              <a:spLocks noChangeArrowheads="1"/>
            </p:cNvSpPr>
            <p:nvPr/>
          </p:nvSpPr>
          <p:spPr bwMode="auto">
            <a:xfrm>
              <a:off x="5745357" y="5460468"/>
              <a:ext cx="91561" cy="9173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54" name="Text Box 224"/>
            <p:cNvSpPr txBox="1">
              <a:spLocks noChangeArrowheads="1"/>
            </p:cNvSpPr>
            <p:nvPr/>
          </p:nvSpPr>
          <p:spPr bwMode="auto">
            <a:xfrm>
              <a:off x="5845415" y="5446158"/>
              <a:ext cx="1127629" cy="15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CLARKSVILLE</a:t>
              </a:r>
            </a:p>
          </p:txBody>
        </p:sp>
      </p:grpSp>
      <p:grpSp>
        <p:nvGrpSpPr>
          <p:cNvPr id="255" name="Group 64"/>
          <p:cNvGrpSpPr>
            <a:grpSpLocks/>
          </p:cNvGrpSpPr>
          <p:nvPr/>
        </p:nvGrpSpPr>
        <p:grpSpPr bwMode="auto">
          <a:xfrm>
            <a:off x="1750318" y="4410255"/>
            <a:ext cx="1081089" cy="153988"/>
            <a:chOff x="-1404230" y="42958"/>
            <a:chExt cx="1082106" cy="153888"/>
          </a:xfrm>
        </p:grpSpPr>
        <p:sp>
          <p:nvSpPr>
            <p:cNvPr id="256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57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97295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COEBURN</a:t>
              </a:r>
            </a:p>
          </p:txBody>
        </p:sp>
      </p:grpSp>
      <p:grpSp>
        <p:nvGrpSpPr>
          <p:cNvPr id="258" name="Group 208"/>
          <p:cNvGrpSpPr>
            <a:grpSpLocks/>
          </p:cNvGrpSpPr>
          <p:nvPr/>
        </p:nvGrpSpPr>
        <p:grpSpPr bwMode="auto">
          <a:xfrm>
            <a:off x="5940865" y="2677094"/>
            <a:ext cx="1026773" cy="153108"/>
            <a:chOff x="-2126432" y="51445"/>
            <a:chExt cx="1027476" cy="153888"/>
          </a:xfrm>
        </p:grpSpPr>
        <p:sp>
          <p:nvSpPr>
            <p:cNvPr id="25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60" name="Text Box 224"/>
            <p:cNvSpPr txBox="1">
              <a:spLocks noChangeArrowheads="1"/>
            </p:cNvSpPr>
            <p:nvPr/>
          </p:nvSpPr>
          <p:spPr bwMode="auto">
            <a:xfrm>
              <a:off x="-2126432" y="51445"/>
              <a:ext cx="10274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DUMFRIES</a:t>
              </a:r>
            </a:p>
          </p:txBody>
        </p:sp>
      </p:grpSp>
      <p:grpSp>
        <p:nvGrpSpPr>
          <p:cNvPr id="261" name="Group 195"/>
          <p:cNvGrpSpPr>
            <a:grpSpLocks/>
          </p:cNvGrpSpPr>
          <p:nvPr/>
        </p:nvGrpSpPr>
        <p:grpSpPr bwMode="auto">
          <a:xfrm>
            <a:off x="4118086" y="3162897"/>
            <a:ext cx="881434" cy="153888"/>
            <a:chOff x="-1451773" y="-160227"/>
            <a:chExt cx="880758" cy="153787"/>
          </a:xfrm>
        </p:grpSpPr>
        <p:sp>
          <p:nvSpPr>
            <p:cNvPr id="262" name="Oval 223"/>
            <p:cNvSpPr>
              <a:spLocks noChangeArrowheads="1"/>
            </p:cNvSpPr>
            <p:nvPr/>
          </p:nvSpPr>
          <p:spPr bwMode="auto">
            <a:xfrm>
              <a:off x="-662455" y="-100416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63" name="Text Box 224"/>
            <p:cNvSpPr txBox="1">
              <a:spLocks noChangeArrowheads="1"/>
            </p:cNvSpPr>
            <p:nvPr/>
          </p:nvSpPr>
          <p:spPr bwMode="auto">
            <a:xfrm>
              <a:off x="-1451773" y="-160227"/>
              <a:ext cx="835038" cy="15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GROTTOES</a:t>
              </a:r>
            </a:p>
          </p:txBody>
        </p:sp>
      </p:grpSp>
      <p:grpSp>
        <p:nvGrpSpPr>
          <p:cNvPr id="264" name="Group 64"/>
          <p:cNvGrpSpPr>
            <a:grpSpLocks/>
          </p:cNvGrpSpPr>
          <p:nvPr/>
        </p:nvGrpSpPr>
        <p:grpSpPr bwMode="auto">
          <a:xfrm>
            <a:off x="2447839" y="4586371"/>
            <a:ext cx="1081089" cy="153988"/>
            <a:chOff x="-1404230" y="42958"/>
            <a:chExt cx="1082106" cy="153888"/>
          </a:xfrm>
        </p:grpSpPr>
        <p:sp>
          <p:nvSpPr>
            <p:cNvPr id="265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66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97295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MARION</a:t>
              </a:r>
            </a:p>
          </p:txBody>
        </p:sp>
      </p:grpSp>
      <p:grpSp>
        <p:nvGrpSpPr>
          <p:cNvPr id="267" name="Group 208"/>
          <p:cNvGrpSpPr>
            <a:grpSpLocks/>
          </p:cNvGrpSpPr>
          <p:nvPr/>
        </p:nvGrpSpPr>
        <p:grpSpPr bwMode="auto">
          <a:xfrm>
            <a:off x="6791520" y="2688629"/>
            <a:ext cx="1106628" cy="256908"/>
            <a:chOff x="-1404230" y="71477"/>
            <a:chExt cx="1107386" cy="258217"/>
          </a:xfrm>
        </p:grpSpPr>
        <p:sp>
          <p:nvSpPr>
            <p:cNvPr id="268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69" name="Text Box 224"/>
            <p:cNvSpPr txBox="1">
              <a:spLocks noChangeArrowheads="1"/>
            </p:cNvSpPr>
            <p:nvPr/>
          </p:nvSpPr>
          <p:spPr bwMode="auto">
            <a:xfrm>
              <a:off x="-1324320" y="175806"/>
              <a:ext cx="10274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OCCOQUAN</a:t>
              </a:r>
            </a:p>
          </p:txBody>
        </p:sp>
      </p:grpSp>
      <p:grpSp>
        <p:nvGrpSpPr>
          <p:cNvPr id="270" name="Group 198"/>
          <p:cNvGrpSpPr>
            <a:grpSpLocks/>
          </p:cNvGrpSpPr>
          <p:nvPr/>
        </p:nvGrpSpPr>
        <p:grpSpPr bwMode="auto">
          <a:xfrm>
            <a:off x="5247081" y="4596780"/>
            <a:ext cx="1014787" cy="153988"/>
            <a:chOff x="-1404230" y="10345"/>
            <a:chExt cx="1014018" cy="153888"/>
          </a:xfrm>
        </p:grpSpPr>
        <p:sp>
          <p:nvSpPr>
            <p:cNvPr id="271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72" name="Text Box 224"/>
            <p:cNvSpPr txBox="1">
              <a:spLocks noChangeArrowheads="1"/>
            </p:cNvSpPr>
            <p:nvPr/>
          </p:nvSpPr>
          <p:spPr bwMode="auto">
            <a:xfrm>
              <a:off x="-1288362" y="10345"/>
              <a:ext cx="8981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SOUTH HILL</a:t>
              </a:r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4908010" y="2707530"/>
            <a:ext cx="1012926" cy="183428"/>
            <a:chOff x="4122000" y="3028082"/>
            <a:chExt cx="1012926" cy="183428"/>
          </a:xfrm>
        </p:grpSpPr>
        <p:sp>
          <p:nvSpPr>
            <p:cNvPr id="274" name="Oval 223"/>
            <p:cNvSpPr>
              <a:spLocks noChangeArrowheads="1"/>
            </p:cNvSpPr>
            <p:nvPr/>
          </p:nvSpPr>
          <p:spPr bwMode="auto">
            <a:xfrm>
              <a:off x="4724400" y="3028082"/>
              <a:ext cx="91437" cy="91499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75" name="Text Box 224"/>
            <p:cNvSpPr txBox="1">
              <a:spLocks noChangeArrowheads="1"/>
            </p:cNvSpPr>
            <p:nvPr/>
          </p:nvSpPr>
          <p:spPr bwMode="auto">
            <a:xfrm>
              <a:off x="4122000" y="3057622"/>
              <a:ext cx="101292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STANLEY</a:t>
              </a:r>
            </a:p>
          </p:txBody>
        </p:sp>
      </p:grpSp>
      <p:grpSp>
        <p:nvGrpSpPr>
          <p:cNvPr id="276" name="Group 124"/>
          <p:cNvGrpSpPr>
            <a:grpSpLocks/>
          </p:cNvGrpSpPr>
          <p:nvPr/>
        </p:nvGrpSpPr>
        <p:grpSpPr bwMode="auto">
          <a:xfrm>
            <a:off x="4691353" y="2157404"/>
            <a:ext cx="973714" cy="168394"/>
            <a:chOff x="-2287123" y="-6152"/>
            <a:chExt cx="974333" cy="169069"/>
          </a:xfrm>
        </p:grpSpPr>
        <p:sp>
          <p:nvSpPr>
            <p:cNvPr id="277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78" name="Text Box 224"/>
            <p:cNvSpPr txBox="1">
              <a:spLocks noChangeArrowheads="1"/>
            </p:cNvSpPr>
            <p:nvPr/>
          </p:nvSpPr>
          <p:spPr bwMode="auto">
            <a:xfrm>
              <a:off x="-2287123" y="-6152"/>
              <a:ext cx="936030" cy="15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TOMS BROOK</a:t>
              </a:r>
            </a:p>
          </p:txBody>
        </p:sp>
      </p:grpSp>
      <p:grpSp>
        <p:nvGrpSpPr>
          <p:cNvPr id="279" name="Group 86"/>
          <p:cNvGrpSpPr>
            <a:grpSpLocks/>
          </p:cNvGrpSpPr>
          <p:nvPr/>
        </p:nvGrpSpPr>
        <p:grpSpPr bwMode="auto">
          <a:xfrm>
            <a:off x="4159315" y="3992516"/>
            <a:ext cx="1238091" cy="153888"/>
            <a:chOff x="-1404230" y="19590"/>
            <a:chExt cx="1237962" cy="154586"/>
          </a:xfrm>
        </p:grpSpPr>
        <p:sp>
          <p:nvSpPr>
            <p:cNvPr id="280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81" name="Text Box 224"/>
            <p:cNvSpPr txBox="1">
              <a:spLocks noChangeArrowheads="1"/>
            </p:cNvSpPr>
            <p:nvPr/>
          </p:nvSpPr>
          <p:spPr bwMode="auto">
            <a:xfrm>
              <a:off x="-1277691" y="19590"/>
              <a:ext cx="1111423" cy="1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VINTON</a:t>
              </a:r>
            </a:p>
          </p:txBody>
        </p:sp>
      </p:grpSp>
      <p:grpSp>
        <p:nvGrpSpPr>
          <p:cNvPr id="282" name="Group 135"/>
          <p:cNvGrpSpPr>
            <a:grpSpLocks/>
          </p:cNvGrpSpPr>
          <p:nvPr/>
        </p:nvGrpSpPr>
        <p:grpSpPr bwMode="auto">
          <a:xfrm>
            <a:off x="6335403" y="4483452"/>
            <a:ext cx="862640" cy="199686"/>
            <a:chOff x="-2174206" y="71477"/>
            <a:chExt cx="861416" cy="199557"/>
          </a:xfrm>
        </p:grpSpPr>
        <p:sp>
          <p:nvSpPr>
            <p:cNvPr id="283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84" name="Text Box 224"/>
            <p:cNvSpPr txBox="1">
              <a:spLocks noChangeArrowheads="1"/>
            </p:cNvSpPr>
            <p:nvPr/>
          </p:nvSpPr>
          <p:spPr bwMode="auto">
            <a:xfrm>
              <a:off x="-2174206" y="117245"/>
              <a:ext cx="764002" cy="15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WAKEFIELD</a:t>
              </a:r>
            </a:p>
          </p:txBody>
        </p:sp>
      </p:grpSp>
      <p:grpSp>
        <p:nvGrpSpPr>
          <p:cNvPr id="285" name="Group 195"/>
          <p:cNvGrpSpPr>
            <a:grpSpLocks/>
          </p:cNvGrpSpPr>
          <p:nvPr/>
        </p:nvGrpSpPr>
        <p:grpSpPr bwMode="auto">
          <a:xfrm>
            <a:off x="7442577" y="3520027"/>
            <a:ext cx="993775" cy="153988"/>
            <a:chOff x="-1404230" y="42958"/>
            <a:chExt cx="993012" cy="153888"/>
          </a:xfrm>
        </p:grpSpPr>
        <p:sp>
          <p:nvSpPr>
            <p:cNvPr id="286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287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88386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Arial" pitchFamily="34" charset="0"/>
                </a:rPr>
                <a:t>WARSAW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2738378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9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8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1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4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7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55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55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3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300"/>
                                        <p:tgtEl>
                                          <p:spTgt spid="55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60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3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9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2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3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3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1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4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7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3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6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3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9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3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32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3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3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38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3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4100"/>
                            </p:stCondLst>
                            <p:childTnLst>
                              <p:par>
                                <p:cTn id="1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3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3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7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3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3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53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3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600"/>
                            </p:stCondLst>
                            <p:childTnLst>
                              <p:par>
                                <p:cTn id="1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3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900"/>
                            </p:stCondLst>
                            <p:childTnLst>
                              <p:par>
                                <p:cTn id="2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3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200"/>
                            </p:stCondLst>
                            <p:childTnLst>
                              <p:par>
                                <p:cTn id="2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3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3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37731" y="2967990"/>
            <a:ext cx="12392168" cy="552732"/>
          </a:xfrm>
          <a:prstGeom prst="rect">
            <a:avLst/>
          </a:prstGeom>
          <a:solidFill>
            <a:srgbClr val="94B6D2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73958"/>
            <a:ext cx="8153400" cy="5384042"/>
          </a:xfrm>
        </p:spPr>
        <p:txBody>
          <a:bodyPr/>
          <a:lstStyle/>
          <a:p>
            <a:r>
              <a:rPr lang="en-US" sz="2400" dirty="0"/>
              <a:t>Revenues</a:t>
            </a:r>
          </a:p>
          <a:p>
            <a:r>
              <a:rPr lang="en-US" sz="2400" dirty="0"/>
              <a:t>Expenditures</a:t>
            </a:r>
          </a:p>
          <a:p>
            <a:r>
              <a:rPr lang="en-US" sz="2400" dirty="0"/>
              <a:t>Capital vs. Operating Budget</a:t>
            </a:r>
          </a:p>
          <a:p>
            <a:r>
              <a:rPr lang="en-US" sz="4000" dirty="0">
                <a:solidFill>
                  <a:srgbClr val="B95B22"/>
                </a:solidFill>
              </a:rPr>
              <a:t>Debt Capacity</a:t>
            </a:r>
          </a:p>
          <a:p>
            <a:r>
              <a:rPr lang="en-US" sz="2400" dirty="0"/>
              <a:t>Taxes</a:t>
            </a:r>
          </a:p>
          <a:p>
            <a:r>
              <a:rPr lang="en-US" sz="2400" dirty="0"/>
              <a:t>Fraud</a:t>
            </a:r>
          </a:p>
          <a:p>
            <a:r>
              <a:rPr lang="en-US" sz="2400" dirty="0"/>
              <a:t>Public expectations</a:t>
            </a:r>
          </a:p>
          <a:p>
            <a:r>
              <a:rPr lang="en-US" sz="2400" dirty="0"/>
              <a:t>The danger of the majority</a:t>
            </a:r>
          </a:p>
          <a:p>
            <a:r>
              <a:rPr lang="en-US" sz="2400" dirty="0"/>
              <a:t>Communication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274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P1000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489475" name="Text Box 3"/>
          <p:cNvSpPr txBox="1">
            <a:spLocks noChangeArrowheads="1"/>
          </p:cNvSpPr>
          <p:nvPr/>
        </p:nvSpPr>
        <p:spPr bwMode="auto">
          <a:xfrm>
            <a:off x="0" y="658813"/>
            <a:ext cx="9144000" cy="47402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0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10%</a:t>
            </a:r>
          </a:p>
        </p:txBody>
      </p:sp>
      <p:sp>
        <p:nvSpPr>
          <p:cNvPr id="489477" name="Text Box 5"/>
          <p:cNvSpPr txBox="1">
            <a:spLocks noChangeArrowheads="1"/>
          </p:cNvSpPr>
          <p:nvPr/>
        </p:nvSpPr>
        <p:spPr bwMode="auto">
          <a:xfrm>
            <a:off x="0" y="4781550"/>
            <a:ext cx="9144000" cy="519113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 Black" pitchFamily="34" charset="0"/>
              </a:rPr>
              <a:t>Debt Capacity</a:t>
            </a:r>
          </a:p>
        </p:txBody>
      </p:sp>
    </p:spTree>
    <p:extLst>
      <p:ext uri="{BB962C8B-B14F-4D97-AF65-F5344CB8AC3E}">
        <p14:creationId xmlns:p14="http://schemas.microsoft.com/office/powerpoint/2010/main" val="27345899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94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6" grpId="0" animBg="1"/>
      <p:bldP spid="489475" grpId="0"/>
      <p:bldP spid="48947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51177" y="3398091"/>
            <a:ext cx="12392168" cy="552732"/>
          </a:xfrm>
          <a:prstGeom prst="rect">
            <a:avLst/>
          </a:prstGeom>
          <a:solidFill>
            <a:srgbClr val="94B6D2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73958"/>
            <a:ext cx="8153400" cy="5384042"/>
          </a:xfrm>
        </p:spPr>
        <p:txBody>
          <a:bodyPr/>
          <a:lstStyle/>
          <a:p>
            <a:r>
              <a:rPr lang="en-US" sz="2400" dirty="0"/>
              <a:t>Revenues</a:t>
            </a:r>
          </a:p>
          <a:p>
            <a:r>
              <a:rPr lang="en-US" sz="2400" dirty="0"/>
              <a:t>Expenditures</a:t>
            </a:r>
          </a:p>
          <a:p>
            <a:r>
              <a:rPr lang="en-US" sz="2400" dirty="0"/>
              <a:t>Capital vs. Operating Budget</a:t>
            </a:r>
          </a:p>
          <a:p>
            <a:r>
              <a:rPr lang="en-US" sz="2400" dirty="0"/>
              <a:t>Debt Capacity</a:t>
            </a:r>
          </a:p>
          <a:p>
            <a:r>
              <a:rPr lang="en-US" sz="4000" dirty="0">
                <a:solidFill>
                  <a:srgbClr val="B95B22"/>
                </a:solidFill>
              </a:rPr>
              <a:t>Taxes</a:t>
            </a:r>
          </a:p>
          <a:p>
            <a:r>
              <a:rPr lang="en-US" sz="2400" dirty="0"/>
              <a:t>Fraud</a:t>
            </a:r>
          </a:p>
          <a:p>
            <a:r>
              <a:rPr lang="en-US" sz="2400" dirty="0"/>
              <a:t>Public expectations</a:t>
            </a:r>
          </a:p>
          <a:p>
            <a:r>
              <a:rPr lang="en-US" sz="2400" dirty="0"/>
              <a:t>The danger of the majority</a:t>
            </a:r>
          </a:p>
          <a:p>
            <a:r>
              <a:rPr lang="en-US" sz="2400" dirty="0"/>
              <a:t>Communication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76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2" name="Group 3"/>
          <p:cNvGrpSpPr>
            <a:grpSpLocks/>
          </p:cNvGrpSpPr>
          <p:nvPr/>
        </p:nvGrpSpPr>
        <p:grpSpPr bwMode="auto">
          <a:xfrm>
            <a:off x="1752600" y="228600"/>
            <a:ext cx="5791200" cy="6565900"/>
            <a:chOff x="1104" y="144"/>
            <a:chExt cx="3648" cy="4136"/>
          </a:xfrm>
        </p:grpSpPr>
        <p:sp>
          <p:nvSpPr>
            <p:cNvPr id="143364" name="Freeform 4"/>
            <p:cNvSpPr>
              <a:spLocks/>
            </p:cNvSpPr>
            <p:nvPr/>
          </p:nvSpPr>
          <p:spPr bwMode="auto">
            <a:xfrm>
              <a:off x="1158" y="1600"/>
              <a:ext cx="3568" cy="2262"/>
            </a:xfrm>
            <a:custGeom>
              <a:avLst/>
              <a:gdLst>
                <a:gd name="T0" fmla="*/ 0 w 3145"/>
                <a:gd name="T1" fmla="*/ 3715 h 2078"/>
                <a:gd name="T2" fmla="*/ 20 w 3145"/>
                <a:gd name="T3" fmla="*/ 3509 h 2078"/>
                <a:gd name="T4" fmla="*/ 60 w 3145"/>
                <a:gd name="T5" fmla="*/ 3142 h 2078"/>
                <a:gd name="T6" fmla="*/ 99 w 3145"/>
                <a:gd name="T7" fmla="*/ 2876 h 2078"/>
                <a:gd name="T8" fmla="*/ 141 w 3145"/>
                <a:gd name="T9" fmla="*/ 2506 h 2078"/>
                <a:gd name="T10" fmla="*/ 182 w 3145"/>
                <a:gd name="T11" fmla="*/ 2243 h 2078"/>
                <a:gd name="T12" fmla="*/ 301 w 3145"/>
                <a:gd name="T13" fmla="*/ 1846 h 2078"/>
                <a:gd name="T14" fmla="*/ 498 w 3145"/>
                <a:gd name="T15" fmla="*/ 1477 h 2078"/>
                <a:gd name="T16" fmla="*/ 778 w 3145"/>
                <a:gd name="T17" fmla="*/ 1215 h 2078"/>
                <a:gd name="T18" fmla="*/ 1020 w 3145"/>
                <a:gd name="T19" fmla="*/ 1031 h 2078"/>
                <a:gd name="T20" fmla="*/ 1856 w 3145"/>
                <a:gd name="T21" fmla="*/ 765 h 2078"/>
                <a:gd name="T22" fmla="*/ 3015 w 3145"/>
                <a:gd name="T23" fmla="*/ 344 h 2078"/>
                <a:gd name="T24" fmla="*/ 4093 w 3145"/>
                <a:gd name="T25" fmla="*/ 186 h 2078"/>
                <a:gd name="T26" fmla="*/ 4965 w 3145"/>
                <a:gd name="T27" fmla="*/ 344 h 2078"/>
                <a:gd name="T28" fmla="*/ 5365 w 3145"/>
                <a:gd name="T29" fmla="*/ 107 h 2078"/>
                <a:gd name="T30" fmla="*/ 5768 w 3145"/>
                <a:gd name="T31" fmla="*/ 79 h 2078"/>
                <a:gd name="T32" fmla="*/ 6526 w 3145"/>
                <a:gd name="T33" fmla="*/ 0 h 2078"/>
                <a:gd name="T34" fmla="*/ 7640 w 3145"/>
                <a:gd name="T35" fmla="*/ 79 h 2078"/>
                <a:gd name="T36" fmla="*/ 9078 w 3145"/>
                <a:gd name="T37" fmla="*/ 369 h 2078"/>
                <a:gd name="T38" fmla="*/ 9953 w 3145"/>
                <a:gd name="T39" fmla="*/ 1266 h 2078"/>
                <a:gd name="T40" fmla="*/ 10271 w 3145"/>
                <a:gd name="T41" fmla="*/ 1691 h 2078"/>
                <a:gd name="T42" fmla="*/ 10553 w 3145"/>
                <a:gd name="T43" fmla="*/ 2325 h 2078"/>
                <a:gd name="T44" fmla="*/ 10749 w 3145"/>
                <a:gd name="T45" fmla="*/ 2798 h 2078"/>
                <a:gd name="T46" fmla="*/ 10910 w 3145"/>
                <a:gd name="T47" fmla="*/ 3218 h 2078"/>
                <a:gd name="T48" fmla="*/ 11033 w 3145"/>
                <a:gd name="T49" fmla="*/ 3537 h 2078"/>
                <a:gd name="T50" fmla="*/ 11109 w 3145"/>
                <a:gd name="T51" fmla="*/ 3746 h 2078"/>
                <a:gd name="T52" fmla="*/ 10509 w 3145"/>
                <a:gd name="T53" fmla="*/ 4355 h 2078"/>
                <a:gd name="T54" fmla="*/ 9673 w 3145"/>
                <a:gd name="T55" fmla="*/ 4619 h 2078"/>
                <a:gd name="T56" fmla="*/ 9312 w 3145"/>
                <a:gd name="T57" fmla="*/ 4672 h 2078"/>
                <a:gd name="T58" fmla="*/ 8477 w 3145"/>
                <a:gd name="T59" fmla="*/ 4697 h 2078"/>
                <a:gd name="T60" fmla="*/ 7404 w 3145"/>
                <a:gd name="T61" fmla="*/ 4778 h 2078"/>
                <a:gd name="T62" fmla="*/ 5566 w 3145"/>
                <a:gd name="T63" fmla="*/ 4853 h 2078"/>
                <a:gd name="T64" fmla="*/ 3609 w 3145"/>
                <a:gd name="T65" fmla="*/ 4804 h 2078"/>
                <a:gd name="T66" fmla="*/ 2335 w 3145"/>
                <a:gd name="T67" fmla="*/ 4830 h 2078"/>
                <a:gd name="T68" fmla="*/ 1137 w 3145"/>
                <a:gd name="T69" fmla="*/ 4723 h 2078"/>
                <a:gd name="T70" fmla="*/ 341 w 3145"/>
                <a:gd name="T71" fmla="*/ 4404 h 2078"/>
                <a:gd name="T72" fmla="*/ 60 w 3145"/>
                <a:gd name="T73" fmla="*/ 4117 h 2078"/>
                <a:gd name="T74" fmla="*/ 0 w 3145"/>
                <a:gd name="T75" fmla="*/ 3715 h 20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145"/>
                <a:gd name="T115" fmla="*/ 0 h 2078"/>
                <a:gd name="T116" fmla="*/ 3145 w 3145"/>
                <a:gd name="T117" fmla="*/ 2078 h 20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145" h="2078">
                  <a:moveTo>
                    <a:pt x="0" y="1590"/>
                  </a:moveTo>
                  <a:lnTo>
                    <a:pt x="6" y="1502"/>
                  </a:lnTo>
                  <a:lnTo>
                    <a:pt x="17" y="1344"/>
                  </a:lnTo>
                  <a:lnTo>
                    <a:pt x="28" y="1231"/>
                  </a:lnTo>
                  <a:lnTo>
                    <a:pt x="40" y="1073"/>
                  </a:lnTo>
                  <a:lnTo>
                    <a:pt x="51" y="960"/>
                  </a:lnTo>
                  <a:lnTo>
                    <a:pt x="85" y="791"/>
                  </a:lnTo>
                  <a:lnTo>
                    <a:pt x="141" y="633"/>
                  </a:lnTo>
                  <a:lnTo>
                    <a:pt x="220" y="520"/>
                  </a:lnTo>
                  <a:lnTo>
                    <a:pt x="288" y="441"/>
                  </a:lnTo>
                  <a:lnTo>
                    <a:pt x="525" y="328"/>
                  </a:lnTo>
                  <a:lnTo>
                    <a:pt x="853" y="147"/>
                  </a:lnTo>
                  <a:lnTo>
                    <a:pt x="1158" y="79"/>
                  </a:lnTo>
                  <a:lnTo>
                    <a:pt x="1406" y="147"/>
                  </a:lnTo>
                  <a:lnTo>
                    <a:pt x="1519" y="46"/>
                  </a:lnTo>
                  <a:lnTo>
                    <a:pt x="1632" y="34"/>
                  </a:lnTo>
                  <a:lnTo>
                    <a:pt x="1847" y="0"/>
                  </a:lnTo>
                  <a:lnTo>
                    <a:pt x="2163" y="34"/>
                  </a:lnTo>
                  <a:lnTo>
                    <a:pt x="2569" y="158"/>
                  </a:lnTo>
                  <a:lnTo>
                    <a:pt x="2818" y="542"/>
                  </a:lnTo>
                  <a:lnTo>
                    <a:pt x="2908" y="723"/>
                  </a:lnTo>
                  <a:lnTo>
                    <a:pt x="2987" y="994"/>
                  </a:lnTo>
                  <a:lnTo>
                    <a:pt x="3044" y="1198"/>
                  </a:lnTo>
                  <a:lnTo>
                    <a:pt x="3089" y="1378"/>
                  </a:lnTo>
                  <a:lnTo>
                    <a:pt x="3123" y="1514"/>
                  </a:lnTo>
                  <a:lnTo>
                    <a:pt x="3145" y="1604"/>
                  </a:lnTo>
                  <a:lnTo>
                    <a:pt x="2976" y="1864"/>
                  </a:lnTo>
                  <a:lnTo>
                    <a:pt x="2739" y="1977"/>
                  </a:lnTo>
                  <a:lnTo>
                    <a:pt x="2637" y="1999"/>
                  </a:lnTo>
                  <a:lnTo>
                    <a:pt x="2400" y="2011"/>
                  </a:lnTo>
                  <a:lnTo>
                    <a:pt x="2095" y="2045"/>
                  </a:lnTo>
                  <a:lnTo>
                    <a:pt x="1576" y="2078"/>
                  </a:lnTo>
                  <a:lnTo>
                    <a:pt x="1022" y="2056"/>
                  </a:lnTo>
                  <a:lnTo>
                    <a:pt x="661" y="2067"/>
                  </a:lnTo>
                  <a:lnTo>
                    <a:pt x="322" y="2022"/>
                  </a:lnTo>
                  <a:lnTo>
                    <a:pt x="96" y="1886"/>
                  </a:lnTo>
                  <a:lnTo>
                    <a:pt x="17" y="1762"/>
                  </a:lnTo>
                  <a:lnTo>
                    <a:pt x="0" y="15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65" name="Freeform 5"/>
            <p:cNvSpPr>
              <a:spLocks/>
            </p:cNvSpPr>
            <p:nvPr/>
          </p:nvSpPr>
          <p:spPr bwMode="auto">
            <a:xfrm>
              <a:off x="3064" y="1398"/>
              <a:ext cx="1377" cy="565"/>
            </a:xfrm>
            <a:custGeom>
              <a:avLst/>
              <a:gdLst>
                <a:gd name="T0" fmla="*/ 173 w 1377"/>
                <a:gd name="T1" fmla="*/ 533 h 565"/>
                <a:gd name="T2" fmla="*/ 125 w 1377"/>
                <a:gd name="T3" fmla="*/ 491 h 565"/>
                <a:gd name="T4" fmla="*/ 96 w 1377"/>
                <a:gd name="T5" fmla="*/ 473 h 565"/>
                <a:gd name="T6" fmla="*/ 62 w 1377"/>
                <a:gd name="T7" fmla="*/ 381 h 565"/>
                <a:gd name="T8" fmla="*/ 14 w 1377"/>
                <a:gd name="T9" fmla="*/ 243 h 565"/>
                <a:gd name="T10" fmla="*/ 0 w 1377"/>
                <a:gd name="T11" fmla="*/ 77 h 565"/>
                <a:gd name="T12" fmla="*/ 14 w 1377"/>
                <a:gd name="T13" fmla="*/ 40 h 565"/>
                <a:gd name="T14" fmla="*/ 43 w 1377"/>
                <a:gd name="T15" fmla="*/ 31 h 565"/>
                <a:gd name="T16" fmla="*/ 163 w 1377"/>
                <a:gd name="T17" fmla="*/ 54 h 565"/>
                <a:gd name="T18" fmla="*/ 293 w 1377"/>
                <a:gd name="T19" fmla="*/ 95 h 565"/>
                <a:gd name="T20" fmla="*/ 369 w 1377"/>
                <a:gd name="T21" fmla="*/ 123 h 565"/>
                <a:gd name="T22" fmla="*/ 480 w 1377"/>
                <a:gd name="T23" fmla="*/ 141 h 565"/>
                <a:gd name="T24" fmla="*/ 513 w 1377"/>
                <a:gd name="T25" fmla="*/ 104 h 565"/>
                <a:gd name="T26" fmla="*/ 595 w 1377"/>
                <a:gd name="T27" fmla="*/ 54 h 565"/>
                <a:gd name="T28" fmla="*/ 720 w 1377"/>
                <a:gd name="T29" fmla="*/ 12 h 565"/>
                <a:gd name="T30" fmla="*/ 820 w 1377"/>
                <a:gd name="T31" fmla="*/ 17 h 565"/>
                <a:gd name="T32" fmla="*/ 849 w 1377"/>
                <a:gd name="T33" fmla="*/ 26 h 565"/>
                <a:gd name="T34" fmla="*/ 940 w 1377"/>
                <a:gd name="T35" fmla="*/ 21 h 565"/>
                <a:gd name="T36" fmla="*/ 969 w 1377"/>
                <a:gd name="T37" fmla="*/ 12 h 565"/>
                <a:gd name="T38" fmla="*/ 1065 w 1377"/>
                <a:gd name="T39" fmla="*/ 40 h 565"/>
                <a:gd name="T40" fmla="*/ 1113 w 1377"/>
                <a:gd name="T41" fmla="*/ 150 h 565"/>
                <a:gd name="T42" fmla="*/ 1138 w 1377"/>
                <a:gd name="T43" fmla="*/ 167 h 565"/>
                <a:gd name="T44" fmla="*/ 1159 w 1377"/>
                <a:gd name="T45" fmla="*/ 179 h 565"/>
                <a:gd name="T46" fmla="*/ 1175 w 1377"/>
                <a:gd name="T47" fmla="*/ 209 h 565"/>
                <a:gd name="T48" fmla="*/ 1187 w 1377"/>
                <a:gd name="T49" fmla="*/ 218 h 565"/>
                <a:gd name="T50" fmla="*/ 1213 w 1377"/>
                <a:gd name="T51" fmla="*/ 231 h 565"/>
                <a:gd name="T52" fmla="*/ 1231 w 1377"/>
                <a:gd name="T53" fmla="*/ 249 h 565"/>
                <a:gd name="T54" fmla="*/ 1279 w 1377"/>
                <a:gd name="T55" fmla="*/ 273 h 565"/>
                <a:gd name="T56" fmla="*/ 1319 w 1377"/>
                <a:gd name="T57" fmla="*/ 291 h 565"/>
                <a:gd name="T58" fmla="*/ 1330 w 1377"/>
                <a:gd name="T59" fmla="*/ 311 h 565"/>
                <a:gd name="T60" fmla="*/ 1354 w 1377"/>
                <a:gd name="T61" fmla="*/ 327 h 565"/>
                <a:gd name="T62" fmla="*/ 1377 w 1377"/>
                <a:gd name="T63" fmla="*/ 408 h 565"/>
                <a:gd name="T64" fmla="*/ 1367 w 1377"/>
                <a:gd name="T65" fmla="*/ 422 h 565"/>
                <a:gd name="T66" fmla="*/ 1353 w 1377"/>
                <a:gd name="T67" fmla="*/ 427 h 565"/>
                <a:gd name="T68" fmla="*/ 1334 w 1377"/>
                <a:gd name="T69" fmla="*/ 445 h 565"/>
                <a:gd name="T70" fmla="*/ 1300 w 1377"/>
                <a:gd name="T71" fmla="*/ 477 h 565"/>
                <a:gd name="T72" fmla="*/ 1252 w 1377"/>
                <a:gd name="T73" fmla="*/ 514 h 565"/>
                <a:gd name="T74" fmla="*/ 1142 w 1377"/>
                <a:gd name="T75" fmla="*/ 565 h 565"/>
                <a:gd name="T76" fmla="*/ 504 w 1377"/>
                <a:gd name="T77" fmla="*/ 542 h 565"/>
                <a:gd name="T78" fmla="*/ 216 w 1377"/>
                <a:gd name="T79" fmla="*/ 537 h 565"/>
                <a:gd name="T80" fmla="*/ 168 w 1377"/>
                <a:gd name="T81" fmla="*/ 524 h 565"/>
                <a:gd name="T82" fmla="*/ 173 w 1377"/>
                <a:gd name="T83" fmla="*/ 533 h 56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77"/>
                <a:gd name="T127" fmla="*/ 0 h 565"/>
                <a:gd name="T128" fmla="*/ 1377 w 1377"/>
                <a:gd name="T129" fmla="*/ 565 h 56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77" h="565">
                  <a:moveTo>
                    <a:pt x="173" y="533"/>
                  </a:moveTo>
                  <a:cubicBezTo>
                    <a:pt x="165" y="511"/>
                    <a:pt x="144" y="502"/>
                    <a:pt x="125" y="491"/>
                  </a:cubicBezTo>
                  <a:cubicBezTo>
                    <a:pt x="115" y="485"/>
                    <a:pt x="96" y="473"/>
                    <a:pt x="96" y="473"/>
                  </a:cubicBezTo>
                  <a:cubicBezTo>
                    <a:pt x="78" y="447"/>
                    <a:pt x="72" y="410"/>
                    <a:pt x="62" y="381"/>
                  </a:cubicBezTo>
                  <a:cubicBezTo>
                    <a:pt x="45" y="332"/>
                    <a:pt x="21" y="296"/>
                    <a:pt x="14" y="243"/>
                  </a:cubicBezTo>
                  <a:cubicBezTo>
                    <a:pt x="18" y="189"/>
                    <a:pt x="34" y="124"/>
                    <a:pt x="0" y="77"/>
                  </a:cubicBezTo>
                  <a:cubicBezTo>
                    <a:pt x="2" y="68"/>
                    <a:pt x="3" y="46"/>
                    <a:pt x="14" y="40"/>
                  </a:cubicBezTo>
                  <a:cubicBezTo>
                    <a:pt x="22" y="35"/>
                    <a:pt x="43" y="31"/>
                    <a:pt x="43" y="31"/>
                  </a:cubicBezTo>
                  <a:cubicBezTo>
                    <a:pt x="102" y="34"/>
                    <a:pt x="128" y="20"/>
                    <a:pt x="163" y="54"/>
                  </a:cubicBezTo>
                  <a:cubicBezTo>
                    <a:pt x="178" y="94"/>
                    <a:pt x="259" y="92"/>
                    <a:pt x="293" y="95"/>
                  </a:cubicBezTo>
                  <a:cubicBezTo>
                    <a:pt x="318" y="101"/>
                    <a:pt x="345" y="118"/>
                    <a:pt x="369" y="123"/>
                  </a:cubicBezTo>
                  <a:cubicBezTo>
                    <a:pt x="406" y="129"/>
                    <a:pt x="443" y="132"/>
                    <a:pt x="480" y="141"/>
                  </a:cubicBezTo>
                  <a:cubicBezTo>
                    <a:pt x="502" y="109"/>
                    <a:pt x="489" y="120"/>
                    <a:pt x="513" y="104"/>
                  </a:cubicBezTo>
                  <a:cubicBezTo>
                    <a:pt x="526" y="66"/>
                    <a:pt x="558" y="61"/>
                    <a:pt x="595" y="54"/>
                  </a:cubicBezTo>
                  <a:cubicBezTo>
                    <a:pt x="627" y="8"/>
                    <a:pt x="662" y="20"/>
                    <a:pt x="720" y="12"/>
                  </a:cubicBezTo>
                  <a:cubicBezTo>
                    <a:pt x="753" y="14"/>
                    <a:pt x="787" y="14"/>
                    <a:pt x="820" y="17"/>
                  </a:cubicBezTo>
                  <a:cubicBezTo>
                    <a:pt x="830" y="18"/>
                    <a:pt x="849" y="26"/>
                    <a:pt x="849" y="26"/>
                  </a:cubicBezTo>
                  <a:cubicBezTo>
                    <a:pt x="880" y="25"/>
                    <a:pt x="910" y="25"/>
                    <a:pt x="940" y="21"/>
                  </a:cubicBezTo>
                  <a:cubicBezTo>
                    <a:pt x="950" y="20"/>
                    <a:pt x="969" y="12"/>
                    <a:pt x="969" y="12"/>
                  </a:cubicBezTo>
                  <a:cubicBezTo>
                    <a:pt x="1011" y="15"/>
                    <a:pt x="1051" y="0"/>
                    <a:pt x="1065" y="40"/>
                  </a:cubicBezTo>
                  <a:cubicBezTo>
                    <a:pt x="1068" y="78"/>
                    <a:pt x="1067" y="135"/>
                    <a:pt x="1113" y="150"/>
                  </a:cubicBezTo>
                  <a:cubicBezTo>
                    <a:pt x="1120" y="160"/>
                    <a:pt x="1132" y="158"/>
                    <a:pt x="1138" y="167"/>
                  </a:cubicBezTo>
                  <a:cubicBezTo>
                    <a:pt x="1138" y="167"/>
                    <a:pt x="1156" y="176"/>
                    <a:pt x="1159" y="179"/>
                  </a:cubicBezTo>
                  <a:cubicBezTo>
                    <a:pt x="1167" y="187"/>
                    <a:pt x="1175" y="209"/>
                    <a:pt x="1175" y="209"/>
                  </a:cubicBezTo>
                  <a:cubicBezTo>
                    <a:pt x="1178" y="213"/>
                    <a:pt x="1182" y="213"/>
                    <a:pt x="1187" y="218"/>
                  </a:cubicBezTo>
                  <a:cubicBezTo>
                    <a:pt x="1192" y="222"/>
                    <a:pt x="1209" y="226"/>
                    <a:pt x="1213" y="231"/>
                  </a:cubicBezTo>
                  <a:cubicBezTo>
                    <a:pt x="1232" y="254"/>
                    <a:pt x="1204" y="226"/>
                    <a:pt x="1231" y="249"/>
                  </a:cubicBezTo>
                  <a:cubicBezTo>
                    <a:pt x="1245" y="262"/>
                    <a:pt x="1263" y="263"/>
                    <a:pt x="1279" y="273"/>
                  </a:cubicBezTo>
                  <a:cubicBezTo>
                    <a:pt x="1279" y="273"/>
                    <a:pt x="1313" y="288"/>
                    <a:pt x="1319" y="291"/>
                  </a:cubicBezTo>
                  <a:cubicBezTo>
                    <a:pt x="1324" y="293"/>
                    <a:pt x="1330" y="311"/>
                    <a:pt x="1330" y="311"/>
                  </a:cubicBezTo>
                  <a:cubicBezTo>
                    <a:pt x="1352" y="343"/>
                    <a:pt x="1330" y="312"/>
                    <a:pt x="1354" y="327"/>
                  </a:cubicBezTo>
                  <a:cubicBezTo>
                    <a:pt x="1364" y="369"/>
                    <a:pt x="1367" y="393"/>
                    <a:pt x="1377" y="408"/>
                  </a:cubicBezTo>
                  <a:cubicBezTo>
                    <a:pt x="1374" y="413"/>
                    <a:pt x="1372" y="419"/>
                    <a:pt x="1367" y="422"/>
                  </a:cubicBezTo>
                  <a:cubicBezTo>
                    <a:pt x="1364" y="425"/>
                    <a:pt x="1356" y="424"/>
                    <a:pt x="1353" y="427"/>
                  </a:cubicBezTo>
                  <a:cubicBezTo>
                    <a:pt x="1327" y="451"/>
                    <a:pt x="1372" y="433"/>
                    <a:pt x="1334" y="445"/>
                  </a:cubicBezTo>
                  <a:cubicBezTo>
                    <a:pt x="1329" y="459"/>
                    <a:pt x="1300" y="477"/>
                    <a:pt x="1300" y="477"/>
                  </a:cubicBezTo>
                  <a:cubicBezTo>
                    <a:pt x="1291" y="493"/>
                    <a:pt x="1270" y="508"/>
                    <a:pt x="1252" y="514"/>
                  </a:cubicBezTo>
                  <a:cubicBezTo>
                    <a:pt x="1227" y="551"/>
                    <a:pt x="1183" y="554"/>
                    <a:pt x="1142" y="565"/>
                  </a:cubicBezTo>
                  <a:cubicBezTo>
                    <a:pt x="920" y="559"/>
                    <a:pt x="737" y="545"/>
                    <a:pt x="504" y="542"/>
                  </a:cubicBezTo>
                  <a:cubicBezTo>
                    <a:pt x="395" y="539"/>
                    <a:pt x="315" y="531"/>
                    <a:pt x="216" y="537"/>
                  </a:cubicBezTo>
                  <a:cubicBezTo>
                    <a:pt x="190" y="545"/>
                    <a:pt x="184" y="539"/>
                    <a:pt x="168" y="524"/>
                  </a:cubicBezTo>
                  <a:cubicBezTo>
                    <a:pt x="165" y="520"/>
                    <a:pt x="171" y="530"/>
                    <a:pt x="173" y="53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66" name="Freeform 6"/>
            <p:cNvSpPr>
              <a:spLocks/>
            </p:cNvSpPr>
            <p:nvPr/>
          </p:nvSpPr>
          <p:spPr bwMode="auto">
            <a:xfrm>
              <a:off x="1754" y="3727"/>
              <a:ext cx="2127" cy="553"/>
            </a:xfrm>
            <a:custGeom>
              <a:avLst/>
              <a:gdLst>
                <a:gd name="T0" fmla="*/ 77 w 2270"/>
                <a:gd name="T1" fmla="*/ 239 h 508"/>
                <a:gd name="T2" fmla="*/ 159 w 2270"/>
                <a:gd name="T3" fmla="*/ 239 h 508"/>
                <a:gd name="T4" fmla="*/ 313 w 2270"/>
                <a:gd name="T5" fmla="*/ 160 h 508"/>
                <a:gd name="T6" fmla="*/ 524 w 2270"/>
                <a:gd name="T7" fmla="*/ 160 h 508"/>
                <a:gd name="T8" fmla="*/ 677 w 2270"/>
                <a:gd name="T9" fmla="*/ 106 h 508"/>
                <a:gd name="T10" fmla="*/ 855 w 2270"/>
                <a:gd name="T11" fmla="*/ 0 h 508"/>
                <a:gd name="T12" fmla="*/ 1020 w 2270"/>
                <a:gd name="T13" fmla="*/ 53 h 508"/>
                <a:gd name="T14" fmla="*/ 1120 w 2270"/>
                <a:gd name="T15" fmla="*/ 106 h 508"/>
                <a:gd name="T16" fmla="*/ 1150 w 2270"/>
                <a:gd name="T17" fmla="*/ 529 h 508"/>
                <a:gd name="T18" fmla="*/ 1183 w 2270"/>
                <a:gd name="T19" fmla="*/ 898 h 508"/>
                <a:gd name="T20" fmla="*/ 1049 w 2270"/>
                <a:gd name="T21" fmla="*/ 1109 h 508"/>
                <a:gd name="T22" fmla="*/ 908 w 2270"/>
                <a:gd name="T23" fmla="*/ 1109 h 508"/>
                <a:gd name="T24" fmla="*/ 683 w 2270"/>
                <a:gd name="T25" fmla="*/ 1138 h 508"/>
                <a:gd name="T26" fmla="*/ 536 w 2270"/>
                <a:gd name="T27" fmla="*/ 1162 h 508"/>
                <a:gd name="T28" fmla="*/ 430 w 2270"/>
                <a:gd name="T29" fmla="*/ 1162 h 508"/>
                <a:gd name="T30" fmla="*/ 295 w 2270"/>
                <a:gd name="T31" fmla="*/ 1187 h 508"/>
                <a:gd name="T32" fmla="*/ 159 w 2270"/>
                <a:gd name="T33" fmla="*/ 1162 h 508"/>
                <a:gd name="T34" fmla="*/ 13 w 2270"/>
                <a:gd name="T35" fmla="*/ 1138 h 508"/>
                <a:gd name="T36" fmla="*/ 0 w 2270"/>
                <a:gd name="T37" fmla="*/ 951 h 508"/>
                <a:gd name="T38" fmla="*/ 77 w 2270"/>
                <a:gd name="T39" fmla="*/ 239 h 5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70"/>
                <a:gd name="T61" fmla="*/ 0 h 508"/>
                <a:gd name="T62" fmla="*/ 2270 w 2270"/>
                <a:gd name="T63" fmla="*/ 508 h 5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70" h="508">
                  <a:moveTo>
                    <a:pt x="147" y="102"/>
                  </a:moveTo>
                  <a:lnTo>
                    <a:pt x="305" y="102"/>
                  </a:lnTo>
                  <a:lnTo>
                    <a:pt x="599" y="68"/>
                  </a:lnTo>
                  <a:lnTo>
                    <a:pt x="1005" y="68"/>
                  </a:lnTo>
                  <a:lnTo>
                    <a:pt x="1299" y="45"/>
                  </a:lnTo>
                  <a:lnTo>
                    <a:pt x="1638" y="0"/>
                  </a:lnTo>
                  <a:lnTo>
                    <a:pt x="1954" y="23"/>
                  </a:lnTo>
                  <a:lnTo>
                    <a:pt x="2146" y="45"/>
                  </a:lnTo>
                  <a:lnTo>
                    <a:pt x="2203" y="226"/>
                  </a:lnTo>
                  <a:lnTo>
                    <a:pt x="2270" y="384"/>
                  </a:lnTo>
                  <a:lnTo>
                    <a:pt x="2011" y="475"/>
                  </a:lnTo>
                  <a:lnTo>
                    <a:pt x="1739" y="475"/>
                  </a:lnTo>
                  <a:lnTo>
                    <a:pt x="1310" y="486"/>
                  </a:lnTo>
                  <a:lnTo>
                    <a:pt x="1028" y="497"/>
                  </a:lnTo>
                  <a:lnTo>
                    <a:pt x="825" y="497"/>
                  </a:lnTo>
                  <a:lnTo>
                    <a:pt x="565" y="508"/>
                  </a:lnTo>
                  <a:lnTo>
                    <a:pt x="305" y="497"/>
                  </a:lnTo>
                  <a:lnTo>
                    <a:pt x="23" y="486"/>
                  </a:lnTo>
                  <a:lnTo>
                    <a:pt x="0" y="407"/>
                  </a:lnTo>
                  <a:lnTo>
                    <a:pt x="147" y="1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67" name="Freeform 7"/>
            <p:cNvSpPr>
              <a:spLocks/>
            </p:cNvSpPr>
            <p:nvPr/>
          </p:nvSpPr>
          <p:spPr bwMode="auto">
            <a:xfrm>
              <a:off x="2776" y="1950"/>
              <a:ext cx="144" cy="854"/>
            </a:xfrm>
            <a:custGeom>
              <a:avLst/>
              <a:gdLst>
                <a:gd name="T0" fmla="*/ 0 w 127"/>
                <a:gd name="T1" fmla="*/ 0 h 785"/>
                <a:gd name="T2" fmla="*/ 23 w 127"/>
                <a:gd name="T3" fmla="*/ 102 h 785"/>
                <a:gd name="T4" fmla="*/ 61 w 127"/>
                <a:gd name="T5" fmla="*/ 272 h 785"/>
                <a:gd name="T6" fmla="*/ 113 w 127"/>
                <a:gd name="T7" fmla="*/ 504 h 785"/>
                <a:gd name="T8" fmla="*/ 181 w 127"/>
                <a:gd name="T9" fmla="*/ 763 h 785"/>
                <a:gd name="T10" fmla="*/ 248 w 127"/>
                <a:gd name="T11" fmla="*/ 1051 h 785"/>
                <a:gd name="T12" fmla="*/ 313 w 127"/>
                <a:gd name="T13" fmla="*/ 1329 h 785"/>
                <a:gd name="T14" fmla="*/ 372 w 127"/>
                <a:gd name="T15" fmla="*/ 1593 h 785"/>
                <a:gd name="T16" fmla="*/ 422 w 127"/>
                <a:gd name="T17" fmla="*/ 1822 h 785"/>
                <a:gd name="T18" fmla="*/ 446 w 127"/>
                <a:gd name="T19" fmla="*/ 1667 h 785"/>
                <a:gd name="T20" fmla="*/ 432 w 127"/>
                <a:gd name="T21" fmla="*/ 1451 h 785"/>
                <a:gd name="T22" fmla="*/ 393 w 127"/>
                <a:gd name="T23" fmla="*/ 1196 h 785"/>
                <a:gd name="T24" fmla="*/ 330 w 127"/>
                <a:gd name="T25" fmla="*/ 921 h 785"/>
                <a:gd name="T26" fmla="*/ 251 w 127"/>
                <a:gd name="T27" fmla="*/ 644 h 785"/>
                <a:gd name="T28" fmla="*/ 163 w 127"/>
                <a:gd name="T29" fmla="*/ 387 h 785"/>
                <a:gd name="T30" fmla="*/ 78 w 127"/>
                <a:gd name="T31" fmla="*/ 163 h 785"/>
                <a:gd name="T32" fmla="*/ 0 w 127"/>
                <a:gd name="T33" fmla="*/ 0 h 7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7"/>
                <a:gd name="T52" fmla="*/ 0 h 785"/>
                <a:gd name="T53" fmla="*/ 127 w 127"/>
                <a:gd name="T54" fmla="*/ 785 h 7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7" h="785">
                  <a:moveTo>
                    <a:pt x="0" y="0"/>
                  </a:moveTo>
                  <a:lnTo>
                    <a:pt x="7" y="44"/>
                  </a:lnTo>
                  <a:lnTo>
                    <a:pt x="18" y="118"/>
                  </a:lnTo>
                  <a:lnTo>
                    <a:pt x="33" y="216"/>
                  </a:lnTo>
                  <a:lnTo>
                    <a:pt x="51" y="329"/>
                  </a:lnTo>
                  <a:lnTo>
                    <a:pt x="70" y="452"/>
                  </a:lnTo>
                  <a:lnTo>
                    <a:pt x="89" y="572"/>
                  </a:lnTo>
                  <a:lnTo>
                    <a:pt x="106" y="686"/>
                  </a:lnTo>
                  <a:lnTo>
                    <a:pt x="120" y="785"/>
                  </a:lnTo>
                  <a:lnTo>
                    <a:pt x="127" y="717"/>
                  </a:lnTo>
                  <a:lnTo>
                    <a:pt x="123" y="624"/>
                  </a:lnTo>
                  <a:lnTo>
                    <a:pt x="112" y="515"/>
                  </a:lnTo>
                  <a:lnTo>
                    <a:pt x="94" y="397"/>
                  </a:lnTo>
                  <a:lnTo>
                    <a:pt x="71" y="278"/>
                  </a:lnTo>
                  <a:lnTo>
                    <a:pt x="47" y="167"/>
                  </a:lnTo>
                  <a:lnTo>
                    <a:pt x="23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68" name="Freeform 8"/>
            <p:cNvSpPr>
              <a:spLocks/>
            </p:cNvSpPr>
            <p:nvPr/>
          </p:nvSpPr>
          <p:spPr bwMode="auto">
            <a:xfrm>
              <a:off x="2326" y="1617"/>
              <a:ext cx="607" cy="266"/>
            </a:xfrm>
            <a:custGeom>
              <a:avLst/>
              <a:gdLst>
                <a:gd name="T0" fmla="*/ 0 w 535"/>
                <a:gd name="T1" fmla="*/ 0 h 245"/>
                <a:gd name="T2" fmla="*/ 69 w 535"/>
                <a:gd name="T3" fmla="*/ 104 h 245"/>
                <a:gd name="T4" fmla="*/ 165 w 535"/>
                <a:gd name="T5" fmla="*/ 197 h 245"/>
                <a:gd name="T6" fmla="*/ 281 w 535"/>
                <a:gd name="T7" fmla="*/ 271 h 245"/>
                <a:gd name="T8" fmla="*/ 403 w 535"/>
                <a:gd name="T9" fmla="*/ 341 h 245"/>
                <a:gd name="T10" fmla="*/ 545 w 535"/>
                <a:gd name="T11" fmla="*/ 393 h 245"/>
                <a:gd name="T12" fmla="*/ 692 w 535"/>
                <a:gd name="T13" fmla="*/ 436 h 245"/>
                <a:gd name="T14" fmla="*/ 842 w 535"/>
                <a:gd name="T15" fmla="*/ 471 h 245"/>
                <a:gd name="T16" fmla="*/ 996 w 535"/>
                <a:gd name="T17" fmla="*/ 491 h 245"/>
                <a:gd name="T18" fmla="*/ 1140 w 535"/>
                <a:gd name="T19" fmla="*/ 498 h 245"/>
                <a:gd name="T20" fmla="*/ 1290 w 535"/>
                <a:gd name="T21" fmla="*/ 498 h 245"/>
                <a:gd name="T22" fmla="*/ 1426 w 535"/>
                <a:gd name="T23" fmla="*/ 493 h 245"/>
                <a:gd name="T24" fmla="*/ 1552 w 535"/>
                <a:gd name="T25" fmla="*/ 472 h 245"/>
                <a:gd name="T26" fmla="*/ 1664 w 535"/>
                <a:gd name="T27" fmla="*/ 446 h 245"/>
                <a:gd name="T28" fmla="*/ 1759 w 535"/>
                <a:gd name="T29" fmla="*/ 408 h 245"/>
                <a:gd name="T30" fmla="*/ 1830 w 535"/>
                <a:gd name="T31" fmla="*/ 367 h 245"/>
                <a:gd name="T32" fmla="*/ 1882 w 535"/>
                <a:gd name="T33" fmla="*/ 313 h 245"/>
                <a:gd name="T34" fmla="*/ 1891 w 535"/>
                <a:gd name="T35" fmla="*/ 376 h 245"/>
                <a:gd name="T36" fmla="*/ 1857 w 535"/>
                <a:gd name="T37" fmla="*/ 434 h 245"/>
                <a:gd name="T38" fmla="*/ 1780 w 535"/>
                <a:gd name="T39" fmla="*/ 478 h 245"/>
                <a:gd name="T40" fmla="*/ 1683 w 535"/>
                <a:gd name="T41" fmla="*/ 514 h 245"/>
                <a:gd name="T42" fmla="*/ 1550 w 535"/>
                <a:gd name="T43" fmla="*/ 537 h 245"/>
                <a:gd name="T44" fmla="*/ 1405 w 535"/>
                <a:gd name="T45" fmla="*/ 555 h 245"/>
                <a:gd name="T46" fmla="*/ 1233 w 535"/>
                <a:gd name="T47" fmla="*/ 558 h 245"/>
                <a:gd name="T48" fmla="*/ 1060 w 535"/>
                <a:gd name="T49" fmla="*/ 547 h 245"/>
                <a:gd name="T50" fmla="*/ 882 w 535"/>
                <a:gd name="T51" fmla="*/ 528 h 245"/>
                <a:gd name="T52" fmla="*/ 699 w 535"/>
                <a:gd name="T53" fmla="*/ 495 h 245"/>
                <a:gd name="T54" fmla="*/ 533 w 535"/>
                <a:gd name="T55" fmla="*/ 446 h 245"/>
                <a:gd name="T56" fmla="*/ 373 w 535"/>
                <a:gd name="T57" fmla="*/ 388 h 245"/>
                <a:gd name="T58" fmla="*/ 238 w 535"/>
                <a:gd name="T59" fmla="*/ 313 h 245"/>
                <a:gd name="T60" fmla="*/ 127 w 535"/>
                <a:gd name="T61" fmla="*/ 224 h 245"/>
                <a:gd name="T62" fmla="*/ 47 w 535"/>
                <a:gd name="T63" fmla="*/ 118 h 245"/>
                <a:gd name="T64" fmla="*/ 0 w 535"/>
                <a:gd name="T65" fmla="*/ 0 h 2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245"/>
                <a:gd name="T101" fmla="*/ 535 w 535"/>
                <a:gd name="T102" fmla="*/ 245 h 24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245">
                  <a:moveTo>
                    <a:pt x="0" y="0"/>
                  </a:moveTo>
                  <a:lnTo>
                    <a:pt x="20" y="46"/>
                  </a:lnTo>
                  <a:lnTo>
                    <a:pt x="48" y="87"/>
                  </a:lnTo>
                  <a:lnTo>
                    <a:pt x="79" y="120"/>
                  </a:lnTo>
                  <a:lnTo>
                    <a:pt x="115" y="150"/>
                  </a:lnTo>
                  <a:lnTo>
                    <a:pt x="154" y="173"/>
                  </a:lnTo>
                  <a:lnTo>
                    <a:pt x="196" y="192"/>
                  </a:lnTo>
                  <a:lnTo>
                    <a:pt x="239" y="206"/>
                  </a:lnTo>
                  <a:lnTo>
                    <a:pt x="282" y="215"/>
                  </a:lnTo>
                  <a:lnTo>
                    <a:pt x="323" y="220"/>
                  </a:lnTo>
                  <a:lnTo>
                    <a:pt x="365" y="220"/>
                  </a:lnTo>
                  <a:lnTo>
                    <a:pt x="404" y="216"/>
                  </a:lnTo>
                  <a:lnTo>
                    <a:pt x="440" y="207"/>
                  </a:lnTo>
                  <a:lnTo>
                    <a:pt x="471" y="196"/>
                  </a:lnTo>
                  <a:lnTo>
                    <a:pt x="497" y="180"/>
                  </a:lnTo>
                  <a:lnTo>
                    <a:pt x="517" y="160"/>
                  </a:lnTo>
                  <a:lnTo>
                    <a:pt x="532" y="137"/>
                  </a:lnTo>
                  <a:lnTo>
                    <a:pt x="535" y="166"/>
                  </a:lnTo>
                  <a:lnTo>
                    <a:pt x="526" y="190"/>
                  </a:lnTo>
                  <a:lnTo>
                    <a:pt x="504" y="210"/>
                  </a:lnTo>
                  <a:lnTo>
                    <a:pt x="476" y="226"/>
                  </a:lnTo>
                  <a:lnTo>
                    <a:pt x="438" y="236"/>
                  </a:lnTo>
                  <a:lnTo>
                    <a:pt x="397" y="243"/>
                  </a:lnTo>
                  <a:lnTo>
                    <a:pt x="349" y="245"/>
                  </a:lnTo>
                  <a:lnTo>
                    <a:pt x="299" y="240"/>
                  </a:lnTo>
                  <a:lnTo>
                    <a:pt x="249" y="232"/>
                  </a:lnTo>
                  <a:lnTo>
                    <a:pt x="198" y="217"/>
                  </a:lnTo>
                  <a:lnTo>
                    <a:pt x="151" y="196"/>
                  </a:lnTo>
                  <a:lnTo>
                    <a:pt x="106" y="170"/>
                  </a:lnTo>
                  <a:lnTo>
                    <a:pt x="68" y="137"/>
                  </a:lnTo>
                  <a:lnTo>
                    <a:pt x="36" y="98"/>
                  </a:lnTo>
                  <a:lnTo>
                    <a:pt x="1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69" name="Freeform 9"/>
            <p:cNvSpPr>
              <a:spLocks/>
            </p:cNvSpPr>
            <p:nvPr/>
          </p:nvSpPr>
          <p:spPr bwMode="auto">
            <a:xfrm>
              <a:off x="2785" y="1602"/>
              <a:ext cx="74" cy="200"/>
            </a:xfrm>
            <a:custGeom>
              <a:avLst/>
              <a:gdLst>
                <a:gd name="T0" fmla="*/ 25 w 65"/>
                <a:gd name="T1" fmla="*/ 0 h 183"/>
                <a:gd name="T2" fmla="*/ 2 w 65"/>
                <a:gd name="T3" fmla="*/ 68 h 183"/>
                <a:gd name="T4" fmla="*/ 0 w 65"/>
                <a:gd name="T5" fmla="*/ 134 h 183"/>
                <a:gd name="T6" fmla="*/ 2 w 65"/>
                <a:gd name="T7" fmla="*/ 196 h 183"/>
                <a:gd name="T8" fmla="*/ 25 w 65"/>
                <a:gd name="T9" fmla="*/ 256 h 183"/>
                <a:gd name="T10" fmla="*/ 61 w 65"/>
                <a:gd name="T11" fmla="*/ 308 h 183"/>
                <a:gd name="T12" fmla="*/ 109 w 65"/>
                <a:gd name="T13" fmla="*/ 360 h 183"/>
                <a:gd name="T14" fmla="*/ 167 w 65"/>
                <a:gd name="T15" fmla="*/ 407 h 183"/>
                <a:gd name="T16" fmla="*/ 237 w 65"/>
                <a:gd name="T17" fmla="*/ 445 h 183"/>
                <a:gd name="T18" fmla="*/ 216 w 65"/>
                <a:gd name="T19" fmla="*/ 407 h 183"/>
                <a:gd name="T20" fmla="*/ 190 w 65"/>
                <a:gd name="T21" fmla="*/ 360 h 183"/>
                <a:gd name="T22" fmla="*/ 158 w 65"/>
                <a:gd name="T23" fmla="*/ 306 h 183"/>
                <a:gd name="T24" fmla="*/ 122 w 65"/>
                <a:gd name="T25" fmla="*/ 242 h 183"/>
                <a:gd name="T26" fmla="*/ 90 w 65"/>
                <a:gd name="T27" fmla="*/ 181 h 183"/>
                <a:gd name="T28" fmla="*/ 57 w 65"/>
                <a:gd name="T29" fmla="*/ 116 h 183"/>
                <a:gd name="T30" fmla="*/ 36 w 65"/>
                <a:gd name="T31" fmla="*/ 52 h 183"/>
                <a:gd name="T32" fmla="*/ 25 w 65"/>
                <a:gd name="T33" fmla="*/ 0 h 1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83"/>
                <a:gd name="T53" fmla="*/ 65 w 65"/>
                <a:gd name="T54" fmla="*/ 183 h 1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83">
                  <a:moveTo>
                    <a:pt x="7" y="0"/>
                  </a:moveTo>
                  <a:lnTo>
                    <a:pt x="2" y="28"/>
                  </a:lnTo>
                  <a:lnTo>
                    <a:pt x="0" y="55"/>
                  </a:lnTo>
                  <a:lnTo>
                    <a:pt x="2" y="80"/>
                  </a:lnTo>
                  <a:lnTo>
                    <a:pt x="7" y="104"/>
                  </a:lnTo>
                  <a:lnTo>
                    <a:pt x="17" y="127"/>
                  </a:lnTo>
                  <a:lnTo>
                    <a:pt x="30" y="148"/>
                  </a:lnTo>
                  <a:lnTo>
                    <a:pt x="46" y="167"/>
                  </a:lnTo>
                  <a:lnTo>
                    <a:pt x="65" y="183"/>
                  </a:lnTo>
                  <a:lnTo>
                    <a:pt x="59" y="167"/>
                  </a:lnTo>
                  <a:lnTo>
                    <a:pt x="52" y="148"/>
                  </a:lnTo>
                  <a:lnTo>
                    <a:pt x="43" y="125"/>
                  </a:lnTo>
                  <a:lnTo>
                    <a:pt x="33" y="100"/>
                  </a:lnTo>
                  <a:lnTo>
                    <a:pt x="25" y="74"/>
                  </a:lnTo>
                  <a:lnTo>
                    <a:pt x="16" y="48"/>
                  </a:lnTo>
                  <a:lnTo>
                    <a:pt x="1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370" name="Group 10"/>
            <p:cNvGrpSpPr>
              <a:grpSpLocks/>
            </p:cNvGrpSpPr>
            <p:nvPr/>
          </p:nvGrpSpPr>
          <p:grpSpPr bwMode="auto">
            <a:xfrm>
              <a:off x="1987" y="144"/>
              <a:ext cx="1567" cy="1690"/>
              <a:chOff x="1594" y="681"/>
              <a:chExt cx="1184" cy="1352"/>
            </a:xfrm>
          </p:grpSpPr>
          <p:sp>
            <p:nvSpPr>
              <p:cNvPr id="143498" name="Freeform 11"/>
              <p:cNvSpPr>
                <a:spLocks/>
              </p:cNvSpPr>
              <p:nvPr/>
            </p:nvSpPr>
            <p:spPr bwMode="auto">
              <a:xfrm>
                <a:off x="1777" y="920"/>
                <a:ext cx="811" cy="1113"/>
              </a:xfrm>
              <a:custGeom>
                <a:avLst/>
                <a:gdLst>
                  <a:gd name="T0" fmla="*/ 74 w 811"/>
                  <a:gd name="T1" fmla="*/ 261 h 1113"/>
                  <a:gd name="T2" fmla="*/ 34 w 811"/>
                  <a:gd name="T3" fmla="*/ 277 h 1113"/>
                  <a:gd name="T4" fmla="*/ 3 w 811"/>
                  <a:gd name="T5" fmla="*/ 323 h 1113"/>
                  <a:gd name="T6" fmla="*/ 10 w 811"/>
                  <a:gd name="T7" fmla="*/ 402 h 1113"/>
                  <a:gd name="T8" fmla="*/ 118 w 811"/>
                  <a:gd name="T9" fmla="*/ 546 h 1113"/>
                  <a:gd name="T10" fmla="*/ 138 w 811"/>
                  <a:gd name="T11" fmla="*/ 689 h 1113"/>
                  <a:gd name="T12" fmla="*/ 149 w 811"/>
                  <a:gd name="T13" fmla="*/ 856 h 1113"/>
                  <a:gd name="T14" fmla="*/ 136 w 811"/>
                  <a:gd name="T15" fmla="*/ 912 h 1113"/>
                  <a:gd name="T16" fmla="*/ 131 w 811"/>
                  <a:gd name="T17" fmla="*/ 945 h 1113"/>
                  <a:gd name="T18" fmla="*/ 165 w 811"/>
                  <a:gd name="T19" fmla="*/ 1000 h 1113"/>
                  <a:gd name="T20" fmla="*/ 204 w 811"/>
                  <a:gd name="T21" fmla="*/ 1044 h 1113"/>
                  <a:gd name="T22" fmla="*/ 247 w 811"/>
                  <a:gd name="T23" fmla="*/ 1079 h 1113"/>
                  <a:gd name="T24" fmla="*/ 296 w 811"/>
                  <a:gd name="T25" fmla="*/ 1102 h 1113"/>
                  <a:gd name="T26" fmla="*/ 352 w 811"/>
                  <a:gd name="T27" fmla="*/ 1112 h 1113"/>
                  <a:gd name="T28" fmla="*/ 415 w 811"/>
                  <a:gd name="T29" fmla="*/ 1112 h 1113"/>
                  <a:gd name="T30" fmla="*/ 487 w 811"/>
                  <a:gd name="T31" fmla="*/ 1099 h 1113"/>
                  <a:gd name="T32" fmla="*/ 567 w 811"/>
                  <a:gd name="T33" fmla="*/ 1073 h 1113"/>
                  <a:gd name="T34" fmla="*/ 553 w 811"/>
                  <a:gd name="T35" fmla="*/ 1036 h 1113"/>
                  <a:gd name="T36" fmla="*/ 533 w 811"/>
                  <a:gd name="T37" fmla="*/ 988 h 1113"/>
                  <a:gd name="T38" fmla="*/ 524 w 811"/>
                  <a:gd name="T39" fmla="*/ 931 h 1113"/>
                  <a:gd name="T40" fmla="*/ 541 w 811"/>
                  <a:gd name="T41" fmla="*/ 862 h 1113"/>
                  <a:gd name="T42" fmla="*/ 592 w 811"/>
                  <a:gd name="T43" fmla="*/ 847 h 1113"/>
                  <a:gd name="T44" fmla="*/ 633 w 811"/>
                  <a:gd name="T45" fmla="*/ 832 h 1113"/>
                  <a:gd name="T46" fmla="*/ 668 w 811"/>
                  <a:gd name="T47" fmla="*/ 811 h 1113"/>
                  <a:gd name="T48" fmla="*/ 692 w 811"/>
                  <a:gd name="T49" fmla="*/ 786 h 1113"/>
                  <a:gd name="T50" fmla="*/ 728 w 811"/>
                  <a:gd name="T51" fmla="*/ 655 h 1113"/>
                  <a:gd name="T52" fmla="*/ 775 w 811"/>
                  <a:gd name="T53" fmla="*/ 471 h 1113"/>
                  <a:gd name="T54" fmla="*/ 807 w 811"/>
                  <a:gd name="T55" fmla="*/ 286 h 1113"/>
                  <a:gd name="T56" fmla="*/ 803 w 811"/>
                  <a:gd name="T57" fmla="*/ 150 h 1113"/>
                  <a:gd name="T58" fmla="*/ 786 w 811"/>
                  <a:gd name="T59" fmla="*/ 107 h 1113"/>
                  <a:gd name="T60" fmla="*/ 764 w 811"/>
                  <a:gd name="T61" fmla="*/ 70 h 1113"/>
                  <a:gd name="T62" fmla="*/ 737 w 811"/>
                  <a:gd name="T63" fmla="*/ 40 h 1113"/>
                  <a:gd name="T64" fmla="*/ 702 w 811"/>
                  <a:gd name="T65" fmla="*/ 18 h 1113"/>
                  <a:gd name="T66" fmla="*/ 659 w 811"/>
                  <a:gd name="T67" fmla="*/ 4 h 1113"/>
                  <a:gd name="T68" fmla="*/ 607 w 811"/>
                  <a:gd name="T69" fmla="*/ 0 h 1113"/>
                  <a:gd name="T70" fmla="*/ 546 w 811"/>
                  <a:gd name="T71" fmla="*/ 2 h 1113"/>
                  <a:gd name="T72" fmla="*/ 471 w 811"/>
                  <a:gd name="T73" fmla="*/ 15 h 1113"/>
                  <a:gd name="T74" fmla="*/ 392 w 811"/>
                  <a:gd name="T75" fmla="*/ 33 h 1113"/>
                  <a:gd name="T76" fmla="*/ 319 w 811"/>
                  <a:gd name="T77" fmla="*/ 51 h 1113"/>
                  <a:gd name="T78" fmla="*/ 251 w 811"/>
                  <a:gd name="T79" fmla="*/ 71 h 1113"/>
                  <a:gd name="T80" fmla="*/ 192 w 811"/>
                  <a:gd name="T81" fmla="*/ 96 h 1113"/>
                  <a:gd name="T82" fmla="*/ 145 w 811"/>
                  <a:gd name="T83" fmla="*/ 125 h 1113"/>
                  <a:gd name="T84" fmla="*/ 110 w 811"/>
                  <a:gd name="T85" fmla="*/ 162 h 1113"/>
                  <a:gd name="T86" fmla="*/ 90 w 811"/>
                  <a:gd name="T87" fmla="*/ 207 h 1113"/>
                  <a:gd name="T88" fmla="*/ 89 w 811"/>
                  <a:gd name="T89" fmla="*/ 263 h 111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11"/>
                  <a:gd name="T136" fmla="*/ 0 h 1113"/>
                  <a:gd name="T137" fmla="*/ 811 w 811"/>
                  <a:gd name="T138" fmla="*/ 1113 h 111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11" h="1113">
                    <a:moveTo>
                      <a:pt x="89" y="263"/>
                    </a:moveTo>
                    <a:lnTo>
                      <a:pt x="74" y="261"/>
                    </a:lnTo>
                    <a:lnTo>
                      <a:pt x="54" y="265"/>
                    </a:lnTo>
                    <a:lnTo>
                      <a:pt x="34" y="277"/>
                    </a:lnTo>
                    <a:lnTo>
                      <a:pt x="16" y="297"/>
                    </a:lnTo>
                    <a:lnTo>
                      <a:pt x="3" y="323"/>
                    </a:lnTo>
                    <a:lnTo>
                      <a:pt x="0" y="359"/>
                    </a:lnTo>
                    <a:lnTo>
                      <a:pt x="10" y="402"/>
                    </a:lnTo>
                    <a:lnTo>
                      <a:pt x="37" y="454"/>
                    </a:lnTo>
                    <a:lnTo>
                      <a:pt x="118" y="546"/>
                    </a:lnTo>
                    <a:lnTo>
                      <a:pt x="123" y="590"/>
                    </a:lnTo>
                    <a:lnTo>
                      <a:pt x="138" y="689"/>
                    </a:lnTo>
                    <a:lnTo>
                      <a:pt x="149" y="794"/>
                    </a:lnTo>
                    <a:lnTo>
                      <a:pt x="149" y="856"/>
                    </a:lnTo>
                    <a:lnTo>
                      <a:pt x="142" y="883"/>
                    </a:lnTo>
                    <a:lnTo>
                      <a:pt x="136" y="912"/>
                    </a:lnTo>
                    <a:lnTo>
                      <a:pt x="132" y="935"/>
                    </a:lnTo>
                    <a:lnTo>
                      <a:pt x="131" y="945"/>
                    </a:lnTo>
                    <a:lnTo>
                      <a:pt x="148" y="974"/>
                    </a:lnTo>
                    <a:lnTo>
                      <a:pt x="165" y="1000"/>
                    </a:lnTo>
                    <a:lnTo>
                      <a:pt x="184" y="1024"/>
                    </a:lnTo>
                    <a:lnTo>
                      <a:pt x="204" y="1044"/>
                    </a:lnTo>
                    <a:lnTo>
                      <a:pt x="225" y="1063"/>
                    </a:lnTo>
                    <a:lnTo>
                      <a:pt x="247" y="1079"/>
                    </a:lnTo>
                    <a:lnTo>
                      <a:pt x="271" y="1092"/>
                    </a:lnTo>
                    <a:lnTo>
                      <a:pt x="296" y="1102"/>
                    </a:lnTo>
                    <a:lnTo>
                      <a:pt x="323" y="1109"/>
                    </a:lnTo>
                    <a:lnTo>
                      <a:pt x="352" y="1112"/>
                    </a:lnTo>
                    <a:lnTo>
                      <a:pt x="382" y="1113"/>
                    </a:lnTo>
                    <a:lnTo>
                      <a:pt x="415" y="1112"/>
                    </a:lnTo>
                    <a:lnTo>
                      <a:pt x="449" y="1107"/>
                    </a:lnTo>
                    <a:lnTo>
                      <a:pt x="487" y="1099"/>
                    </a:lnTo>
                    <a:lnTo>
                      <a:pt x="526" y="1087"/>
                    </a:lnTo>
                    <a:lnTo>
                      <a:pt x="567" y="1073"/>
                    </a:lnTo>
                    <a:lnTo>
                      <a:pt x="561" y="1056"/>
                    </a:lnTo>
                    <a:lnTo>
                      <a:pt x="553" y="1036"/>
                    </a:lnTo>
                    <a:lnTo>
                      <a:pt x="543" y="1014"/>
                    </a:lnTo>
                    <a:lnTo>
                      <a:pt x="533" y="988"/>
                    </a:lnTo>
                    <a:lnTo>
                      <a:pt x="526" y="961"/>
                    </a:lnTo>
                    <a:lnTo>
                      <a:pt x="524" y="931"/>
                    </a:lnTo>
                    <a:lnTo>
                      <a:pt x="528" y="898"/>
                    </a:lnTo>
                    <a:lnTo>
                      <a:pt x="541" y="862"/>
                    </a:lnTo>
                    <a:lnTo>
                      <a:pt x="567" y="855"/>
                    </a:lnTo>
                    <a:lnTo>
                      <a:pt x="592" y="847"/>
                    </a:lnTo>
                    <a:lnTo>
                      <a:pt x="613" y="840"/>
                    </a:lnTo>
                    <a:lnTo>
                      <a:pt x="633" y="832"/>
                    </a:lnTo>
                    <a:lnTo>
                      <a:pt x="652" y="821"/>
                    </a:lnTo>
                    <a:lnTo>
                      <a:pt x="668" y="811"/>
                    </a:lnTo>
                    <a:lnTo>
                      <a:pt x="681" y="798"/>
                    </a:lnTo>
                    <a:lnTo>
                      <a:pt x="692" y="786"/>
                    </a:lnTo>
                    <a:lnTo>
                      <a:pt x="708" y="731"/>
                    </a:lnTo>
                    <a:lnTo>
                      <a:pt x="728" y="655"/>
                    </a:lnTo>
                    <a:lnTo>
                      <a:pt x="753" y="567"/>
                    </a:lnTo>
                    <a:lnTo>
                      <a:pt x="775" y="471"/>
                    </a:lnTo>
                    <a:lnTo>
                      <a:pt x="794" y="376"/>
                    </a:lnTo>
                    <a:lnTo>
                      <a:pt x="807" y="286"/>
                    </a:lnTo>
                    <a:lnTo>
                      <a:pt x="811" y="208"/>
                    </a:lnTo>
                    <a:lnTo>
                      <a:pt x="803" y="150"/>
                    </a:lnTo>
                    <a:lnTo>
                      <a:pt x="794" y="127"/>
                    </a:lnTo>
                    <a:lnTo>
                      <a:pt x="786" y="107"/>
                    </a:lnTo>
                    <a:lnTo>
                      <a:pt x="775" y="87"/>
                    </a:lnTo>
                    <a:lnTo>
                      <a:pt x="764" y="70"/>
                    </a:lnTo>
                    <a:lnTo>
                      <a:pt x="751" y="54"/>
                    </a:lnTo>
                    <a:lnTo>
                      <a:pt x="737" y="40"/>
                    </a:lnTo>
                    <a:lnTo>
                      <a:pt x="721" y="28"/>
                    </a:lnTo>
                    <a:lnTo>
                      <a:pt x="702" y="18"/>
                    </a:lnTo>
                    <a:lnTo>
                      <a:pt x="682" y="10"/>
                    </a:lnTo>
                    <a:lnTo>
                      <a:pt x="659" y="4"/>
                    </a:lnTo>
                    <a:lnTo>
                      <a:pt x="635" y="1"/>
                    </a:lnTo>
                    <a:lnTo>
                      <a:pt x="607" y="0"/>
                    </a:lnTo>
                    <a:lnTo>
                      <a:pt x="577" y="0"/>
                    </a:lnTo>
                    <a:lnTo>
                      <a:pt x="546" y="2"/>
                    </a:lnTo>
                    <a:lnTo>
                      <a:pt x="510" y="8"/>
                    </a:lnTo>
                    <a:lnTo>
                      <a:pt x="471" y="15"/>
                    </a:lnTo>
                    <a:lnTo>
                      <a:pt x="431" y="24"/>
                    </a:lnTo>
                    <a:lnTo>
                      <a:pt x="392" y="33"/>
                    </a:lnTo>
                    <a:lnTo>
                      <a:pt x="355" y="43"/>
                    </a:lnTo>
                    <a:lnTo>
                      <a:pt x="319" y="51"/>
                    </a:lnTo>
                    <a:lnTo>
                      <a:pt x="283" y="61"/>
                    </a:lnTo>
                    <a:lnTo>
                      <a:pt x="251" y="71"/>
                    </a:lnTo>
                    <a:lnTo>
                      <a:pt x="220" y="83"/>
                    </a:lnTo>
                    <a:lnTo>
                      <a:pt x="192" y="96"/>
                    </a:lnTo>
                    <a:lnTo>
                      <a:pt x="166" y="110"/>
                    </a:lnTo>
                    <a:lnTo>
                      <a:pt x="145" y="125"/>
                    </a:lnTo>
                    <a:lnTo>
                      <a:pt x="125" y="142"/>
                    </a:lnTo>
                    <a:lnTo>
                      <a:pt x="110" y="162"/>
                    </a:lnTo>
                    <a:lnTo>
                      <a:pt x="99" y="184"/>
                    </a:lnTo>
                    <a:lnTo>
                      <a:pt x="90" y="207"/>
                    </a:lnTo>
                    <a:lnTo>
                      <a:pt x="87" y="234"/>
                    </a:lnTo>
                    <a:lnTo>
                      <a:pt x="89" y="263"/>
                    </a:lnTo>
                    <a:close/>
                  </a:path>
                </a:pathLst>
              </a:custGeom>
              <a:solidFill>
                <a:srgbClr val="E5B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3499" name="Group 12"/>
              <p:cNvGrpSpPr>
                <a:grpSpLocks/>
              </p:cNvGrpSpPr>
              <p:nvPr/>
            </p:nvGrpSpPr>
            <p:grpSpPr bwMode="auto">
              <a:xfrm>
                <a:off x="1594" y="681"/>
                <a:ext cx="1184" cy="1154"/>
                <a:chOff x="1594" y="681"/>
                <a:chExt cx="1184" cy="1154"/>
              </a:xfrm>
            </p:grpSpPr>
            <p:sp>
              <p:nvSpPr>
                <p:cNvPr id="143500" name="Freeform 13"/>
                <p:cNvSpPr>
                  <a:spLocks/>
                </p:cNvSpPr>
                <p:nvPr/>
              </p:nvSpPr>
              <p:spPr bwMode="auto">
                <a:xfrm>
                  <a:off x="1600" y="688"/>
                  <a:ext cx="1162" cy="1120"/>
                </a:xfrm>
                <a:custGeom>
                  <a:avLst/>
                  <a:gdLst>
                    <a:gd name="T0" fmla="*/ 118 w 1162"/>
                    <a:gd name="T1" fmla="*/ 292 h 1120"/>
                    <a:gd name="T2" fmla="*/ 83 w 1162"/>
                    <a:gd name="T3" fmla="*/ 370 h 1120"/>
                    <a:gd name="T4" fmla="*/ 58 w 1162"/>
                    <a:gd name="T5" fmla="*/ 473 h 1120"/>
                    <a:gd name="T6" fmla="*/ 50 w 1162"/>
                    <a:gd name="T7" fmla="*/ 587 h 1120"/>
                    <a:gd name="T8" fmla="*/ 65 w 1162"/>
                    <a:gd name="T9" fmla="*/ 697 h 1120"/>
                    <a:gd name="T10" fmla="*/ 62 w 1162"/>
                    <a:gd name="T11" fmla="*/ 825 h 1120"/>
                    <a:gd name="T12" fmla="*/ 43 w 1162"/>
                    <a:gd name="T13" fmla="*/ 951 h 1120"/>
                    <a:gd name="T14" fmla="*/ 14 w 1162"/>
                    <a:gd name="T15" fmla="*/ 1055 h 1120"/>
                    <a:gd name="T16" fmla="*/ 71 w 1162"/>
                    <a:gd name="T17" fmla="*/ 1078 h 1120"/>
                    <a:gd name="T18" fmla="*/ 227 w 1162"/>
                    <a:gd name="T19" fmla="*/ 1088 h 1120"/>
                    <a:gd name="T20" fmla="*/ 368 w 1162"/>
                    <a:gd name="T21" fmla="*/ 1081 h 1120"/>
                    <a:gd name="T22" fmla="*/ 480 w 1162"/>
                    <a:gd name="T23" fmla="*/ 1075 h 1120"/>
                    <a:gd name="T24" fmla="*/ 424 w 1162"/>
                    <a:gd name="T25" fmla="*/ 1000 h 1120"/>
                    <a:gd name="T26" fmla="*/ 362 w 1162"/>
                    <a:gd name="T27" fmla="*/ 907 h 1120"/>
                    <a:gd name="T28" fmla="*/ 316 w 1162"/>
                    <a:gd name="T29" fmla="*/ 812 h 1120"/>
                    <a:gd name="T30" fmla="*/ 285 w 1162"/>
                    <a:gd name="T31" fmla="*/ 755 h 1120"/>
                    <a:gd name="T32" fmla="*/ 237 w 1162"/>
                    <a:gd name="T33" fmla="*/ 720 h 1120"/>
                    <a:gd name="T34" fmla="*/ 190 w 1162"/>
                    <a:gd name="T35" fmla="*/ 673 h 1120"/>
                    <a:gd name="T36" fmla="*/ 158 w 1162"/>
                    <a:gd name="T37" fmla="*/ 608 h 1120"/>
                    <a:gd name="T38" fmla="*/ 155 w 1162"/>
                    <a:gd name="T39" fmla="*/ 542 h 1120"/>
                    <a:gd name="T40" fmla="*/ 171 w 1162"/>
                    <a:gd name="T41" fmla="*/ 503 h 1120"/>
                    <a:gd name="T42" fmla="*/ 201 w 1162"/>
                    <a:gd name="T43" fmla="*/ 483 h 1120"/>
                    <a:gd name="T44" fmla="*/ 241 w 1162"/>
                    <a:gd name="T45" fmla="*/ 484 h 1120"/>
                    <a:gd name="T46" fmla="*/ 297 w 1162"/>
                    <a:gd name="T47" fmla="*/ 446 h 1120"/>
                    <a:gd name="T48" fmla="*/ 470 w 1162"/>
                    <a:gd name="T49" fmla="*/ 414 h 1120"/>
                    <a:gd name="T50" fmla="*/ 588 w 1162"/>
                    <a:gd name="T51" fmla="*/ 404 h 1120"/>
                    <a:gd name="T52" fmla="*/ 741 w 1162"/>
                    <a:gd name="T53" fmla="*/ 385 h 1120"/>
                    <a:gd name="T54" fmla="*/ 869 w 1162"/>
                    <a:gd name="T55" fmla="*/ 382 h 1120"/>
                    <a:gd name="T56" fmla="*/ 990 w 1162"/>
                    <a:gd name="T57" fmla="*/ 414 h 1120"/>
                    <a:gd name="T58" fmla="*/ 994 w 1162"/>
                    <a:gd name="T59" fmla="*/ 510 h 1120"/>
                    <a:gd name="T60" fmla="*/ 987 w 1162"/>
                    <a:gd name="T61" fmla="*/ 693 h 1120"/>
                    <a:gd name="T62" fmla="*/ 947 w 1162"/>
                    <a:gd name="T63" fmla="*/ 893 h 1120"/>
                    <a:gd name="T64" fmla="*/ 856 w 1162"/>
                    <a:gd name="T65" fmla="*/ 1041 h 1120"/>
                    <a:gd name="T66" fmla="*/ 1050 w 1162"/>
                    <a:gd name="T67" fmla="*/ 1052 h 1120"/>
                    <a:gd name="T68" fmla="*/ 1144 w 1162"/>
                    <a:gd name="T69" fmla="*/ 1030 h 1120"/>
                    <a:gd name="T70" fmla="*/ 1105 w 1162"/>
                    <a:gd name="T71" fmla="*/ 890 h 1120"/>
                    <a:gd name="T72" fmla="*/ 1075 w 1162"/>
                    <a:gd name="T73" fmla="*/ 723 h 1120"/>
                    <a:gd name="T74" fmla="*/ 1069 w 1162"/>
                    <a:gd name="T75" fmla="*/ 562 h 1120"/>
                    <a:gd name="T76" fmla="*/ 1092 w 1162"/>
                    <a:gd name="T77" fmla="*/ 436 h 1120"/>
                    <a:gd name="T78" fmla="*/ 1098 w 1162"/>
                    <a:gd name="T79" fmla="*/ 335 h 1120"/>
                    <a:gd name="T80" fmla="*/ 1086 w 1162"/>
                    <a:gd name="T81" fmla="*/ 256 h 1120"/>
                    <a:gd name="T82" fmla="*/ 1062 w 1162"/>
                    <a:gd name="T83" fmla="*/ 196 h 1120"/>
                    <a:gd name="T84" fmla="*/ 1039 w 1162"/>
                    <a:gd name="T85" fmla="*/ 158 h 1120"/>
                    <a:gd name="T86" fmla="*/ 1021 w 1162"/>
                    <a:gd name="T87" fmla="*/ 128 h 1120"/>
                    <a:gd name="T88" fmla="*/ 996 w 1162"/>
                    <a:gd name="T89" fmla="*/ 95 h 1120"/>
                    <a:gd name="T90" fmla="*/ 960 w 1162"/>
                    <a:gd name="T91" fmla="*/ 61 h 1120"/>
                    <a:gd name="T92" fmla="*/ 909 w 1162"/>
                    <a:gd name="T93" fmla="*/ 30 h 1120"/>
                    <a:gd name="T94" fmla="*/ 840 w 1162"/>
                    <a:gd name="T95" fmla="*/ 9 h 1120"/>
                    <a:gd name="T96" fmla="*/ 749 w 1162"/>
                    <a:gd name="T97" fmla="*/ 0 h 1120"/>
                    <a:gd name="T98" fmla="*/ 629 w 1162"/>
                    <a:gd name="T99" fmla="*/ 7 h 1120"/>
                    <a:gd name="T100" fmla="*/ 527 w 1162"/>
                    <a:gd name="T101" fmla="*/ 25 h 1120"/>
                    <a:gd name="T102" fmla="*/ 467 w 1162"/>
                    <a:gd name="T103" fmla="*/ 39 h 1120"/>
                    <a:gd name="T104" fmla="*/ 411 w 1162"/>
                    <a:gd name="T105" fmla="*/ 59 h 1120"/>
                    <a:gd name="T106" fmla="*/ 359 w 1162"/>
                    <a:gd name="T107" fmla="*/ 84 h 1120"/>
                    <a:gd name="T108" fmla="*/ 309 w 1162"/>
                    <a:gd name="T109" fmla="*/ 114 h 1120"/>
                    <a:gd name="T110" fmla="*/ 260 w 1162"/>
                    <a:gd name="T111" fmla="*/ 150 h 1120"/>
                    <a:gd name="T112" fmla="*/ 211 w 1162"/>
                    <a:gd name="T113" fmla="*/ 191 h 1120"/>
                    <a:gd name="T114" fmla="*/ 161 w 1162"/>
                    <a:gd name="T115" fmla="*/ 242 h 112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162"/>
                    <a:gd name="T175" fmla="*/ 0 h 1120"/>
                    <a:gd name="T176" fmla="*/ 1162 w 1162"/>
                    <a:gd name="T177" fmla="*/ 1120 h 112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162" h="1120">
                      <a:moveTo>
                        <a:pt x="135" y="270"/>
                      </a:moveTo>
                      <a:lnTo>
                        <a:pt x="118" y="292"/>
                      </a:lnTo>
                      <a:lnTo>
                        <a:pt x="99" y="326"/>
                      </a:lnTo>
                      <a:lnTo>
                        <a:pt x="83" y="370"/>
                      </a:lnTo>
                      <a:lnTo>
                        <a:pt x="69" y="418"/>
                      </a:lnTo>
                      <a:lnTo>
                        <a:pt x="58" y="473"/>
                      </a:lnTo>
                      <a:lnTo>
                        <a:pt x="52" y="529"/>
                      </a:lnTo>
                      <a:lnTo>
                        <a:pt x="50" y="587"/>
                      </a:lnTo>
                      <a:lnTo>
                        <a:pt x="58" y="641"/>
                      </a:lnTo>
                      <a:lnTo>
                        <a:pt x="65" y="697"/>
                      </a:lnTo>
                      <a:lnTo>
                        <a:pt x="66" y="760"/>
                      </a:lnTo>
                      <a:lnTo>
                        <a:pt x="62" y="825"/>
                      </a:lnTo>
                      <a:lnTo>
                        <a:pt x="55" y="890"/>
                      </a:lnTo>
                      <a:lnTo>
                        <a:pt x="43" y="951"/>
                      </a:lnTo>
                      <a:lnTo>
                        <a:pt x="29" y="1007"/>
                      </a:lnTo>
                      <a:lnTo>
                        <a:pt x="14" y="1055"/>
                      </a:lnTo>
                      <a:lnTo>
                        <a:pt x="0" y="1091"/>
                      </a:lnTo>
                      <a:lnTo>
                        <a:pt x="71" y="1078"/>
                      </a:lnTo>
                      <a:lnTo>
                        <a:pt x="175" y="1120"/>
                      </a:lnTo>
                      <a:lnTo>
                        <a:pt x="227" y="1088"/>
                      </a:lnTo>
                      <a:lnTo>
                        <a:pt x="316" y="1120"/>
                      </a:lnTo>
                      <a:lnTo>
                        <a:pt x="368" y="1081"/>
                      </a:lnTo>
                      <a:lnTo>
                        <a:pt x="501" y="1101"/>
                      </a:lnTo>
                      <a:lnTo>
                        <a:pt x="480" y="1075"/>
                      </a:lnTo>
                      <a:lnTo>
                        <a:pt x="453" y="1041"/>
                      </a:lnTo>
                      <a:lnTo>
                        <a:pt x="424" y="1000"/>
                      </a:lnTo>
                      <a:lnTo>
                        <a:pt x="392" y="954"/>
                      </a:lnTo>
                      <a:lnTo>
                        <a:pt x="362" y="907"/>
                      </a:lnTo>
                      <a:lnTo>
                        <a:pt x="336" y="858"/>
                      </a:lnTo>
                      <a:lnTo>
                        <a:pt x="316" y="812"/>
                      </a:lnTo>
                      <a:lnTo>
                        <a:pt x="303" y="769"/>
                      </a:lnTo>
                      <a:lnTo>
                        <a:pt x="285" y="755"/>
                      </a:lnTo>
                      <a:lnTo>
                        <a:pt x="263" y="739"/>
                      </a:lnTo>
                      <a:lnTo>
                        <a:pt x="237" y="720"/>
                      </a:lnTo>
                      <a:lnTo>
                        <a:pt x="213" y="699"/>
                      </a:lnTo>
                      <a:lnTo>
                        <a:pt x="190" y="673"/>
                      </a:lnTo>
                      <a:lnTo>
                        <a:pt x="171" y="643"/>
                      </a:lnTo>
                      <a:lnTo>
                        <a:pt x="158" y="608"/>
                      </a:lnTo>
                      <a:lnTo>
                        <a:pt x="154" y="568"/>
                      </a:lnTo>
                      <a:lnTo>
                        <a:pt x="155" y="542"/>
                      </a:lnTo>
                      <a:lnTo>
                        <a:pt x="162" y="520"/>
                      </a:lnTo>
                      <a:lnTo>
                        <a:pt x="171" y="503"/>
                      </a:lnTo>
                      <a:lnTo>
                        <a:pt x="184" y="490"/>
                      </a:lnTo>
                      <a:lnTo>
                        <a:pt x="201" y="483"/>
                      </a:lnTo>
                      <a:lnTo>
                        <a:pt x="220" y="480"/>
                      </a:lnTo>
                      <a:lnTo>
                        <a:pt x="241" y="484"/>
                      </a:lnTo>
                      <a:lnTo>
                        <a:pt x="266" y="495"/>
                      </a:lnTo>
                      <a:lnTo>
                        <a:pt x="297" y="446"/>
                      </a:lnTo>
                      <a:lnTo>
                        <a:pt x="387" y="401"/>
                      </a:lnTo>
                      <a:lnTo>
                        <a:pt x="470" y="414"/>
                      </a:lnTo>
                      <a:lnTo>
                        <a:pt x="530" y="341"/>
                      </a:lnTo>
                      <a:lnTo>
                        <a:pt x="588" y="404"/>
                      </a:lnTo>
                      <a:lnTo>
                        <a:pt x="674" y="344"/>
                      </a:lnTo>
                      <a:lnTo>
                        <a:pt x="741" y="385"/>
                      </a:lnTo>
                      <a:lnTo>
                        <a:pt x="807" y="331"/>
                      </a:lnTo>
                      <a:lnTo>
                        <a:pt x="869" y="382"/>
                      </a:lnTo>
                      <a:lnTo>
                        <a:pt x="935" y="334"/>
                      </a:lnTo>
                      <a:lnTo>
                        <a:pt x="990" y="414"/>
                      </a:lnTo>
                      <a:lnTo>
                        <a:pt x="993" y="447"/>
                      </a:lnTo>
                      <a:lnTo>
                        <a:pt x="994" y="510"/>
                      </a:lnTo>
                      <a:lnTo>
                        <a:pt x="994" y="595"/>
                      </a:lnTo>
                      <a:lnTo>
                        <a:pt x="987" y="693"/>
                      </a:lnTo>
                      <a:lnTo>
                        <a:pt x="971" y="795"/>
                      </a:lnTo>
                      <a:lnTo>
                        <a:pt x="947" y="893"/>
                      </a:lnTo>
                      <a:lnTo>
                        <a:pt x="909" y="977"/>
                      </a:lnTo>
                      <a:lnTo>
                        <a:pt x="856" y="1041"/>
                      </a:lnTo>
                      <a:lnTo>
                        <a:pt x="1006" y="1081"/>
                      </a:lnTo>
                      <a:lnTo>
                        <a:pt x="1050" y="1052"/>
                      </a:lnTo>
                      <a:lnTo>
                        <a:pt x="1162" y="1081"/>
                      </a:lnTo>
                      <a:lnTo>
                        <a:pt x="1144" y="1030"/>
                      </a:lnTo>
                      <a:lnTo>
                        <a:pt x="1123" y="966"/>
                      </a:lnTo>
                      <a:lnTo>
                        <a:pt x="1105" y="890"/>
                      </a:lnTo>
                      <a:lnTo>
                        <a:pt x="1088" y="808"/>
                      </a:lnTo>
                      <a:lnTo>
                        <a:pt x="1075" y="723"/>
                      </a:lnTo>
                      <a:lnTo>
                        <a:pt x="1067" y="640"/>
                      </a:lnTo>
                      <a:lnTo>
                        <a:pt x="1069" y="562"/>
                      </a:lnTo>
                      <a:lnTo>
                        <a:pt x="1079" y="495"/>
                      </a:lnTo>
                      <a:lnTo>
                        <a:pt x="1092" y="436"/>
                      </a:lnTo>
                      <a:lnTo>
                        <a:pt x="1098" y="382"/>
                      </a:lnTo>
                      <a:lnTo>
                        <a:pt x="1098" y="335"/>
                      </a:lnTo>
                      <a:lnTo>
                        <a:pt x="1095" y="293"/>
                      </a:lnTo>
                      <a:lnTo>
                        <a:pt x="1086" y="256"/>
                      </a:lnTo>
                      <a:lnTo>
                        <a:pt x="1076" y="224"/>
                      </a:lnTo>
                      <a:lnTo>
                        <a:pt x="1062" y="196"/>
                      </a:lnTo>
                      <a:lnTo>
                        <a:pt x="1047" y="171"/>
                      </a:lnTo>
                      <a:lnTo>
                        <a:pt x="1039" y="158"/>
                      </a:lnTo>
                      <a:lnTo>
                        <a:pt x="1030" y="144"/>
                      </a:lnTo>
                      <a:lnTo>
                        <a:pt x="1021" y="128"/>
                      </a:lnTo>
                      <a:lnTo>
                        <a:pt x="1010" y="112"/>
                      </a:lnTo>
                      <a:lnTo>
                        <a:pt x="996" y="95"/>
                      </a:lnTo>
                      <a:lnTo>
                        <a:pt x="980" y="78"/>
                      </a:lnTo>
                      <a:lnTo>
                        <a:pt x="960" y="61"/>
                      </a:lnTo>
                      <a:lnTo>
                        <a:pt x="937" y="45"/>
                      </a:lnTo>
                      <a:lnTo>
                        <a:pt x="909" y="30"/>
                      </a:lnTo>
                      <a:lnTo>
                        <a:pt x="878" y="19"/>
                      </a:lnTo>
                      <a:lnTo>
                        <a:pt x="840" y="9"/>
                      </a:lnTo>
                      <a:lnTo>
                        <a:pt x="797" y="3"/>
                      </a:lnTo>
                      <a:lnTo>
                        <a:pt x="749" y="0"/>
                      </a:lnTo>
                      <a:lnTo>
                        <a:pt x="692" y="2"/>
                      </a:lnTo>
                      <a:lnTo>
                        <a:pt x="629" y="7"/>
                      </a:lnTo>
                      <a:lnTo>
                        <a:pt x="559" y="18"/>
                      </a:lnTo>
                      <a:lnTo>
                        <a:pt x="527" y="25"/>
                      </a:lnTo>
                      <a:lnTo>
                        <a:pt x="496" y="32"/>
                      </a:lnTo>
                      <a:lnTo>
                        <a:pt x="467" y="39"/>
                      </a:lnTo>
                      <a:lnTo>
                        <a:pt x="438" y="49"/>
                      </a:lnTo>
                      <a:lnTo>
                        <a:pt x="411" y="59"/>
                      </a:lnTo>
                      <a:lnTo>
                        <a:pt x="385" y="71"/>
                      </a:lnTo>
                      <a:lnTo>
                        <a:pt x="359" y="84"/>
                      </a:lnTo>
                      <a:lnTo>
                        <a:pt x="333" y="98"/>
                      </a:lnTo>
                      <a:lnTo>
                        <a:pt x="309" y="114"/>
                      </a:lnTo>
                      <a:lnTo>
                        <a:pt x="285" y="130"/>
                      </a:lnTo>
                      <a:lnTo>
                        <a:pt x="260" y="150"/>
                      </a:lnTo>
                      <a:lnTo>
                        <a:pt x="236" y="170"/>
                      </a:lnTo>
                      <a:lnTo>
                        <a:pt x="211" y="191"/>
                      </a:lnTo>
                      <a:lnTo>
                        <a:pt x="187" y="216"/>
                      </a:lnTo>
                      <a:lnTo>
                        <a:pt x="161" y="242"/>
                      </a:lnTo>
                      <a:lnTo>
                        <a:pt x="135" y="270"/>
                      </a:lnTo>
                      <a:close/>
                    </a:path>
                  </a:pathLst>
                </a:custGeom>
                <a:solidFill>
                  <a:srgbClr val="512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01" name="Freeform 14"/>
                <p:cNvSpPr>
                  <a:spLocks/>
                </p:cNvSpPr>
                <p:nvPr/>
              </p:nvSpPr>
              <p:spPr bwMode="auto">
                <a:xfrm>
                  <a:off x="2482" y="1172"/>
                  <a:ext cx="37" cy="85"/>
                </a:xfrm>
                <a:custGeom>
                  <a:avLst/>
                  <a:gdLst>
                    <a:gd name="T0" fmla="*/ 19 w 37"/>
                    <a:gd name="T1" fmla="*/ 0 h 85"/>
                    <a:gd name="T2" fmla="*/ 30 w 37"/>
                    <a:gd name="T3" fmla="*/ 13 h 85"/>
                    <a:gd name="T4" fmla="*/ 37 w 37"/>
                    <a:gd name="T5" fmla="*/ 42 h 85"/>
                    <a:gd name="T6" fmla="*/ 35 w 37"/>
                    <a:gd name="T7" fmla="*/ 72 h 85"/>
                    <a:gd name="T8" fmla="*/ 20 w 37"/>
                    <a:gd name="T9" fmla="*/ 85 h 85"/>
                    <a:gd name="T10" fmla="*/ 6 w 37"/>
                    <a:gd name="T11" fmla="*/ 71 h 85"/>
                    <a:gd name="T12" fmla="*/ 0 w 37"/>
                    <a:gd name="T13" fmla="*/ 42 h 85"/>
                    <a:gd name="T14" fmla="*/ 4 w 37"/>
                    <a:gd name="T15" fmla="*/ 13 h 85"/>
                    <a:gd name="T16" fmla="*/ 19 w 37"/>
                    <a:gd name="T17" fmla="*/ 0 h 8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7"/>
                    <a:gd name="T28" fmla="*/ 0 h 85"/>
                    <a:gd name="T29" fmla="*/ 37 w 37"/>
                    <a:gd name="T30" fmla="*/ 85 h 8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7" h="85">
                      <a:moveTo>
                        <a:pt x="19" y="0"/>
                      </a:moveTo>
                      <a:lnTo>
                        <a:pt x="30" y="13"/>
                      </a:lnTo>
                      <a:lnTo>
                        <a:pt x="37" y="42"/>
                      </a:lnTo>
                      <a:lnTo>
                        <a:pt x="35" y="72"/>
                      </a:lnTo>
                      <a:lnTo>
                        <a:pt x="20" y="85"/>
                      </a:lnTo>
                      <a:lnTo>
                        <a:pt x="6" y="71"/>
                      </a:lnTo>
                      <a:lnTo>
                        <a:pt x="0" y="42"/>
                      </a:lnTo>
                      <a:lnTo>
                        <a:pt x="4" y="1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02" name="Freeform 15"/>
                <p:cNvSpPr>
                  <a:spLocks/>
                </p:cNvSpPr>
                <p:nvPr/>
              </p:nvSpPr>
              <p:spPr bwMode="auto">
                <a:xfrm>
                  <a:off x="2150" y="1201"/>
                  <a:ext cx="38" cy="85"/>
                </a:xfrm>
                <a:custGeom>
                  <a:avLst/>
                  <a:gdLst>
                    <a:gd name="T0" fmla="*/ 19 w 38"/>
                    <a:gd name="T1" fmla="*/ 0 h 85"/>
                    <a:gd name="T2" fmla="*/ 32 w 38"/>
                    <a:gd name="T3" fmla="*/ 13 h 85"/>
                    <a:gd name="T4" fmla="*/ 38 w 38"/>
                    <a:gd name="T5" fmla="*/ 42 h 85"/>
                    <a:gd name="T6" fmla="*/ 35 w 38"/>
                    <a:gd name="T7" fmla="*/ 72 h 85"/>
                    <a:gd name="T8" fmla="*/ 20 w 38"/>
                    <a:gd name="T9" fmla="*/ 85 h 85"/>
                    <a:gd name="T10" fmla="*/ 6 w 38"/>
                    <a:gd name="T11" fmla="*/ 71 h 85"/>
                    <a:gd name="T12" fmla="*/ 0 w 38"/>
                    <a:gd name="T13" fmla="*/ 42 h 85"/>
                    <a:gd name="T14" fmla="*/ 5 w 38"/>
                    <a:gd name="T15" fmla="*/ 13 h 85"/>
                    <a:gd name="T16" fmla="*/ 19 w 38"/>
                    <a:gd name="T17" fmla="*/ 0 h 8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"/>
                    <a:gd name="T28" fmla="*/ 0 h 85"/>
                    <a:gd name="T29" fmla="*/ 38 w 38"/>
                    <a:gd name="T30" fmla="*/ 85 h 8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" h="85">
                      <a:moveTo>
                        <a:pt x="19" y="0"/>
                      </a:moveTo>
                      <a:lnTo>
                        <a:pt x="32" y="13"/>
                      </a:lnTo>
                      <a:lnTo>
                        <a:pt x="38" y="42"/>
                      </a:lnTo>
                      <a:lnTo>
                        <a:pt x="35" y="72"/>
                      </a:lnTo>
                      <a:lnTo>
                        <a:pt x="20" y="85"/>
                      </a:lnTo>
                      <a:lnTo>
                        <a:pt x="6" y="71"/>
                      </a:lnTo>
                      <a:lnTo>
                        <a:pt x="0" y="42"/>
                      </a:lnTo>
                      <a:lnTo>
                        <a:pt x="5" y="1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03" name="Freeform 16"/>
                <p:cNvSpPr>
                  <a:spLocks/>
                </p:cNvSpPr>
                <p:nvPr/>
              </p:nvSpPr>
              <p:spPr bwMode="auto">
                <a:xfrm>
                  <a:off x="2050" y="1035"/>
                  <a:ext cx="556" cy="760"/>
                </a:xfrm>
                <a:custGeom>
                  <a:avLst/>
                  <a:gdLst>
                    <a:gd name="T0" fmla="*/ 0 w 556"/>
                    <a:gd name="T1" fmla="*/ 617 h 760"/>
                    <a:gd name="T2" fmla="*/ 4 w 556"/>
                    <a:gd name="T3" fmla="*/ 625 h 760"/>
                    <a:gd name="T4" fmla="*/ 13 w 556"/>
                    <a:gd name="T5" fmla="*/ 636 h 760"/>
                    <a:gd name="T6" fmla="*/ 26 w 556"/>
                    <a:gd name="T7" fmla="*/ 649 h 760"/>
                    <a:gd name="T8" fmla="*/ 43 w 556"/>
                    <a:gd name="T9" fmla="*/ 663 h 760"/>
                    <a:gd name="T10" fmla="*/ 62 w 556"/>
                    <a:gd name="T11" fmla="*/ 681 h 760"/>
                    <a:gd name="T12" fmla="*/ 84 w 556"/>
                    <a:gd name="T13" fmla="*/ 696 h 760"/>
                    <a:gd name="T14" fmla="*/ 110 w 556"/>
                    <a:gd name="T15" fmla="*/ 712 h 760"/>
                    <a:gd name="T16" fmla="*/ 138 w 556"/>
                    <a:gd name="T17" fmla="*/ 728 h 760"/>
                    <a:gd name="T18" fmla="*/ 166 w 556"/>
                    <a:gd name="T19" fmla="*/ 741 h 760"/>
                    <a:gd name="T20" fmla="*/ 198 w 556"/>
                    <a:gd name="T21" fmla="*/ 751 h 760"/>
                    <a:gd name="T22" fmla="*/ 230 w 556"/>
                    <a:gd name="T23" fmla="*/ 757 h 760"/>
                    <a:gd name="T24" fmla="*/ 263 w 556"/>
                    <a:gd name="T25" fmla="*/ 760 h 760"/>
                    <a:gd name="T26" fmla="*/ 297 w 556"/>
                    <a:gd name="T27" fmla="*/ 757 h 760"/>
                    <a:gd name="T28" fmla="*/ 330 w 556"/>
                    <a:gd name="T29" fmla="*/ 748 h 760"/>
                    <a:gd name="T30" fmla="*/ 365 w 556"/>
                    <a:gd name="T31" fmla="*/ 734 h 760"/>
                    <a:gd name="T32" fmla="*/ 398 w 556"/>
                    <a:gd name="T33" fmla="*/ 711 h 760"/>
                    <a:gd name="T34" fmla="*/ 454 w 556"/>
                    <a:gd name="T35" fmla="*/ 648 h 760"/>
                    <a:gd name="T36" fmla="*/ 495 w 556"/>
                    <a:gd name="T37" fmla="*/ 564 h 760"/>
                    <a:gd name="T38" fmla="*/ 525 w 556"/>
                    <a:gd name="T39" fmla="*/ 467 h 760"/>
                    <a:gd name="T40" fmla="*/ 546 w 556"/>
                    <a:gd name="T41" fmla="*/ 360 h 760"/>
                    <a:gd name="T42" fmla="*/ 556 w 556"/>
                    <a:gd name="T43" fmla="*/ 254 h 760"/>
                    <a:gd name="T44" fmla="*/ 556 w 556"/>
                    <a:gd name="T45" fmla="*/ 153 h 760"/>
                    <a:gd name="T46" fmla="*/ 548 w 556"/>
                    <a:gd name="T47" fmla="*/ 67 h 760"/>
                    <a:gd name="T48" fmla="*/ 534 w 556"/>
                    <a:gd name="T49" fmla="*/ 0 h 760"/>
                    <a:gd name="T50" fmla="*/ 536 w 556"/>
                    <a:gd name="T51" fmla="*/ 41 h 760"/>
                    <a:gd name="T52" fmla="*/ 536 w 556"/>
                    <a:gd name="T53" fmla="*/ 116 h 760"/>
                    <a:gd name="T54" fmla="*/ 533 w 556"/>
                    <a:gd name="T55" fmla="*/ 214 h 760"/>
                    <a:gd name="T56" fmla="*/ 524 w 556"/>
                    <a:gd name="T57" fmla="*/ 324 h 760"/>
                    <a:gd name="T58" fmla="*/ 508 w 556"/>
                    <a:gd name="T59" fmla="*/ 438 h 760"/>
                    <a:gd name="T60" fmla="*/ 480 w 556"/>
                    <a:gd name="T61" fmla="*/ 544 h 760"/>
                    <a:gd name="T62" fmla="*/ 438 w 556"/>
                    <a:gd name="T63" fmla="*/ 632 h 760"/>
                    <a:gd name="T64" fmla="*/ 380 w 556"/>
                    <a:gd name="T65" fmla="*/ 692 h 760"/>
                    <a:gd name="T66" fmla="*/ 347 w 556"/>
                    <a:gd name="T67" fmla="*/ 711 h 760"/>
                    <a:gd name="T68" fmla="*/ 314 w 556"/>
                    <a:gd name="T69" fmla="*/ 724 h 760"/>
                    <a:gd name="T70" fmla="*/ 283 w 556"/>
                    <a:gd name="T71" fmla="*/ 732 h 760"/>
                    <a:gd name="T72" fmla="*/ 253 w 556"/>
                    <a:gd name="T73" fmla="*/ 735 h 760"/>
                    <a:gd name="T74" fmla="*/ 222 w 556"/>
                    <a:gd name="T75" fmla="*/ 735 h 760"/>
                    <a:gd name="T76" fmla="*/ 194 w 556"/>
                    <a:gd name="T77" fmla="*/ 731 h 760"/>
                    <a:gd name="T78" fmla="*/ 166 w 556"/>
                    <a:gd name="T79" fmla="*/ 725 h 760"/>
                    <a:gd name="T80" fmla="*/ 141 w 556"/>
                    <a:gd name="T81" fmla="*/ 715 h 760"/>
                    <a:gd name="T82" fmla="*/ 116 w 556"/>
                    <a:gd name="T83" fmla="*/ 705 h 760"/>
                    <a:gd name="T84" fmla="*/ 93 w 556"/>
                    <a:gd name="T85" fmla="*/ 692 h 760"/>
                    <a:gd name="T86" fmla="*/ 72 w 556"/>
                    <a:gd name="T87" fmla="*/ 679 h 760"/>
                    <a:gd name="T88" fmla="*/ 53 w 556"/>
                    <a:gd name="T89" fmla="*/ 665 h 760"/>
                    <a:gd name="T90" fmla="*/ 36 w 556"/>
                    <a:gd name="T91" fmla="*/ 652 h 760"/>
                    <a:gd name="T92" fmla="*/ 21 w 556"/>
                    <a:gd name="T93" fmla="*/ 639 h 760"/>
                    <a:gd name="T94" fmla="*/ 10 w 556"/>
                    <a:gd name="T95" fmla="*/ 627 h 760"/>
                    <a:gd name="T96" fmla="*/ 0 w 556"/>
                    <a:gd name="T97" fmla="*/ 617 h 76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56"/>
                    <a:gd name="T148" fmla="*/ 0 h 760"/>
                    <a:gd name="T149" fmla="*/ 556 w 556"/>
                    <a:gd name="T150" fmla="*/ 760 h 76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56" h="760">
                      <a:moveTo>
                        <a:pt x="0" y="617"/>
                      </a:moveTo>
                      <a:lnTo>
                        <a:pt x="4" y="625"/>
                      </a:lnTo>
                      <a:lnTo>
                        <a:pt x="13" y="636"/>
                      </a:lnTo>
                      <a:lnTo>
                        <a:pt x="26" y="649"/>
                      </a:lnTo>
                      <a:lnTo>
                        <a:pt x="43" y="663"/>
                      </a:lnTo>
                      <a:lnTo>
                        <a:pt x="62" y="681"/>
                      </a:lnTo>
                      <a:lnTo>
                        <a:pt x="84" y="696"/>
                      </a:lnTo>
                      <a:lnTo>
                        <a:pt x="110" y="712"/>
                      </a:lnTo>
                      <a:lnTo>
                        <a:pt x="138" y="728"/>
                      </a:lnTo>
                      <a:lnTo>
                        <a:pt x="166" y="741"/>
                      </a:lnTo>
                      <a:lnTo>
                        <a:pt x="198" y="751"/>
                      </a:lnTo>
                      <a:lnTo>
                        <a:pt x="230" y="757"/>
                      </a:lnTo>
                      <a:lnTo>
                        <a:pt x="263" y="760"/>
                      </a:lnTo>
                      <a:lnTo>
                        <a:pt x="297" y="757"/>
                      </a:lnTo>
                      <a:lnTo>
                        <a:pt x="330" y="748"/>
                      </a:lnTo>
                      <a:lnTo>
                        <a:pt x="365" y="734"/>
                      </a:lnTo>
                      <a:lnTo>
                        <a:pt x="398" y="711"/>
                      </a:lnTo>
                      <a:lnTo>
                        <a:pt x="454" y="648"/>
                      </a:lnTo>
                      <a:lnTo>
                        <a:pt x="495" y="564"/>
                      </a:lnTo>
                      <a:lnTo>
                        <a:pt x="525" y="467"/>
                      </a:lnTo>
                      <a:lnTo>
                        <a:pt x="546" y="360"/>
                      </a:lnTo>
                      <a:lnTo>
                        <a:pt x="556" y="254"/>
                      </a:lnTo>
                      <a:lnTo>
                        <a:pt x="556" y="153"/>
                      </a:lnTo>
                      <a:lnTo>
                        <a:pt x="548" y="67"/>
                      </a:lnTo>
                      <a:lnTo>
                        <a:pt x="534" y="0"/>
                      </a:lnTo>
                      <a:lnTo>
                        <a:pt x="536" y="41"/>
                      </a:lnTo>
                      <a:lnTo>
                        <a:pt x="536" y="116"/>
                      </a:lnTo>
                      <a:lnTo>
                        <a:pt x="533" y="214"/>
                      </a:lnTo>
                      <a:lnTo>
                        <a:pt x="524" y="324"/>
                      </a:lnTo>
                      <a:lnTo>
                        <a:pt x="508" y="438"/>
                      </a:lnTo>
                      <a:lnTo>
                        <a:pt x="480" y="544"/>
                      </a:lnTo>
                      <a:lnTo>
                        <a:pt x="438" y="632"/>
                      </a:lnTo>
                      <a:lnTo>
                        <a:pt x="380" y="692"/>
                      </a:lnTo>
                      <a:lnTo>
                        <a:pt x="347" y="711"/>
                      </a:lnTo>
                      <a:lnTo>
                        <a:pt x="314" y="724"/>
                      </a:lnTo>
                      <a:lnTo>
                        <a:pt x="283" y="732"/>
                      </a:lnTo>
                      <a:lnTo>
                        <a:pt x="253" y="735"/>
                      </a:lnTo>
                      <a:lnTo>
                        <a:pt x="222" y="735"/>
                      </a:lnTo>
                      <a:lnTo>
                        <a:pt x="194" y="731"/>
                      </a:lnTo>
                      <a:lnTo>
                        <a:pt x="166" y="725"/>
                      </a:lnTo>
                      <a:lnTo>
                        <a:pt x="141" y="715"/>
                      </a:lnTo>
                      <a:lnTo>
                        <a:pt x="116" y="705"/>
                      </a:lnTo>
                      <a:lnTo>
                        <a:pt x="93" y="692"/>
                      </a:lnTo>
                      <a:lnTo>
                        <a:pt x="72" y="679"/>
                      </a:lnTo>
                      <a:lnTo>
                        <a:pt x="53" y="665"/>
                      </a:lnTo>
                      <a:lnTo>
                        <a:pt x="36" y="652"/>
                      </a:lnTo>
                      <a:lnTo>
                        <a:pt x="21" y="639"/>
                      </a:lnTo>
                      <a:lnTo>
                        <a:pt x="10" y="627"/>
                      </a:lnTo>
                      <a:lnTo>
                        <a:pt x="0" y="6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04" name="Freeform 17"/>
                <p:cNvSpPr>
                  <a:spLocks/>
                </p:cNvSpPr>
                <p:nvPr/>
              </p:nvSpPr>
              <p:spPr bwMode="auto">
                <a:xfrm>
                  <a:off x="2409" y="1095"/>
                  <a:ext cx="166" cy="79"/>
                </a:xfrm>
                <a:custGeom>
                  <a:avLst/>
                  <a:gdLst>
                    <a:gd name="T0" fmla="*/ 166 w 166"/>
                    <a:gd name="T1" fmla="*/ 46 h 79"/>
                    <a:gd name="T2" fmla="*/ 149 w 166"/>
                    <a:gd name="T3" fmla="*/ 36 h 79"/>
                    <a:gd name="T4" fmla="*/ 131 w 166"/>
                    <a:gd name="T5" fmla="*/ 27 h 79"/>
                    <a:gd name="T6" fmla="*/ 112 w 166"/>
                    <a:gd name="T7" fmla="*/ 23 h 79"/>
                    <a:gd name="T8" fmla="*/ 90 w 166"/>
                    <a:gd name="T9" fmla="*/ 23 h 79"/>
                    <a:gd name="T10" fmla="*/ 69 w 166"/>
                    <a:gd name="T11" fmla="*/ 27 h 79"/>
                    <a:gd name="T12" fmla="*/ 46 w 166"/>
                    <a:gd name="T13" fmla="*/ 37 h 79"/>
                    <a:gd name="T14" fmla="*/ 23 w 166"/>
                    <a:gd name="T15" fmla="*/ 54 h 79"/>
                    <a:gd name="T16" fmla="*/ 0 w 166"/>
                    <a:gd name="T17" fmla="*/ 79 h 79"/>
                    <a:gd name="T18" fmla="*/ 11 w 166"/>
                    <a:gd name="T19" fmla="*/ 44 h 79"/>
                    <a:gd name="T20" fmla="*/ 31 w 166"/>
                    <a:gd name="T21" fmla="*/ 21 h 79"/>
                    <a:gd name="T22" fmla="*/ 59 w 166"/>
                    <a:gd name="T23" fmla="*/ 7 h 79"/>
                    <a:gd name="T24" fmla="*/ 89 w 166"/>
                    <a:gd name="T25" fmla="*/ 0 h 79"/>
                    <a:gd name="T26" fmla="*/ 118 w 166"/>
                    <a:gd name="T27" fmla="*/ 3 h 79"/>
                    <a:gd name="T28" fmla="*/ 142 w 166"/>
                    <a:gd name="T29" fmla="*/ 11 h 79"/>
                    <a:gd name="T30" fmla="*/ 159 w 166"/>
                    <a:gd name="T31" fmla="*/ 26 h 79"/>
                    <a:gd name="T32" fmla="*/ 166 w 166"/>
                    <a:gd name="T33" fmla="*/ 46 h 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6"/>
                    <a:gd name="T52" fmla="*/ 0 h 79"/>
                    <a:gd name="T53" fmla="*/ 166 w 166"/>
                    <a:gd name="T54" fmla="*/ 79 h 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6" h="79">
                      <a:moveTo>
                        <a:pt x="166" y="46"/>
                      </a:moveTo>
                      <a:lnTo>
                        <a:pt x="149" y="36"/>
                      </a:lnTo>
                      <a:lnTo>
                        <a:pt x="131" y="27"/>
                      </a:lnTo>
                      <a:lnTo>
                        <a:pt x="112" y="23"/>
                      </a:lnTo>
                      <a:lnTo>
                        <a:pt x="90" y="23"/>
                      </a:lnTo>
                      <a:lnTo>
                        <a:pt x="69" y="27"/>
                      </a:lnTo>
                      <a:lnTo>
                        <a:pt x="46" y="37"/>
                      </a:lnTo>
                      <a:lnTo>
                        <a:pt x="23" y="54"/>
                      </a:lnTo>
                      <a:lnTo>
                        <a:pt x="0" y="79"/>
                      </a:lnTo>
                      <a:lnTo>
                        <a:pt x="11" y="44"/>
                      </a:lnTo>
                      <a:lnTo>
                        <a:pt x="31" y="21"/>
                      </a:lnTo>
                      <a:lnTo>
                        <a:pt x="59" y="7"/>
                      </a:lnTo>
                      <a:lnTo>
                        <a:pt x="89" y="0"/>
                      </a:lnTo>
                      <a:lnTo>
                        <a:pt x="118" y="3"/>
                      </a:lnTo>
                      <a:lnTo>
                        <a:pt x="142" y="11"/>
                      </a:lnTo>
                      <a:lnTo>
                        <a:pt x="159" y="26"/>
                      </a:lnTo>
                      <a:lnTo>
                        <a:pt x="166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05" name="Freeform 18"/>
                <p:cNvSpPr>
                  <a:spLocks/>
                </p:cNvSpPr>
                <p:nvPr/>
              </p:nvSpPr>
              <p:spPr bwMode="auto">
                <a:xfrm>
                  <a:off x="2074" y="1119"/>
                  <a:ext cx="188" cy="78"/>
                </a:xfrm>
                <a:custGeom>
                  <a:avLst/>
                  <a:gdLst>
                    <a:gd name="T0" fmla="*/ 188 w 188"/>
                    <a:gd name="T1" fmla="*/ 45 h 78"/>
                    <a:gd name="T2" fmla="*/ 170 w 188"/>
                    <a:gd name="T3" fmla="*/ 35 h 78"/>
                    <a:gd name="T4" fmla="*/ 148 w 188"/>
                    <a:gd name="T5" fmla="*/ 26 h 78"/>
                    <a:gd name="T6" fmla="*/ 127 w 188"/>
                    <a:gd name="T7" fmla="*/ 22 h 78"/>
                    <a:gd name="T8" fmla="*/ 104 w 188"/>
                    <a:gd name="T9" fmla="*/ 22 h 78"/>
                    <a:gd name="T10" fmla="*/ 78 w 188"/>
                    <a:gd name="T11" fmla="*/ 26 h 78"/>
                    <a:gd name="T12" fmla="*/ 53 w 188"/>
                    <a:gd name="T13" fmla="*/ 38 h 78"/>
                    <a:gd name="T14" fmla="*/ 27 w 188"/>
                    <a:gd name="T15" fmla="*/ 53 h 78"/>
                    <a:gd name="T16" fmla="*/ 0 w 188"/>
                    <a:gd name="T17" fmla="*/ 78 h 78"/>
                    <a:gd name="T18" fmla="*/ 13 w 188"/>
                    <a:gd name="T19" fmla="*/ 45 h 78"/>
                    <a:gd name="T20" fmla="*/ 36 w 188"/>
                    <a:gd name="T21" fmla="*/ 20 h 78"/>
                    <a:gd name="T22" fmla="*/ 66 w 188"/>
                    <a:gd name="T23" fmla="*/ 6 h 78"/>
                    <a:gd name="T24" fmla="*/ 99 w 188"/>
                    <a:gd name="T25" fmla="*/ 0 h 78"/>
                    <a:gd name="T26" fmla="*/ 132 w 188"/>
                    <a:gd name="T27" fmla="*/ 2 h 78"/>
                    <a:gd name="T28" fmla="*/ 161 w 188"/>
                    <a:gd name="T29" fmla="*/ 10 h 78"/>
                    <a:gd name="T30" fmla="*/ 181 w 188"/>
                    <a:gd name="T31" fmla="*/ 25 h 78"/>
                    <a:gd name="T32" fmla="*/ 188 w 188"/>
                    <a:gd name="T33" fmla="*/ 45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8"/>
                    <a:gd name="T52" fmla="*/ 0 h 78"/>
                    <a:gd name="T53" fmla="*/ 188 w 188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8" h="78">
                      <a:moveTo>
                        <a:pt x="188" y="45"/>
                      </a:moveTo>
                      <a:lnTo>
                        <a:pt x="170" y="35"/>
                      </a:lnTo>
                      <a:lnTo>
                        <a:pt x="148" y="26"/>
                      </a:lnTo>
                      <a:lnTo>
                        <a:pt x="127" y="22"/>
                      </a:lnTo>
                      <a:lnTo>
                        <a:pt x="104" y="22"/>
                      </a:lnTo>
                      <a:lnTo>
                        <a:pt x="78" y="26"/>
                      </a:lnTo>
                      <a:lnTo>
                        <a:pt x="53" y="38"/>
                      </a:lnTo>
                      <a:lnTo>
                        <a:pt x="27" y="53"/>
                      </a:lnTo>
                      <a:lnTo>
                        <a:pt x="0" y="78"/>
                      </a:lnTo>
                      <a:lnTo>
                        <a:pt x="13" y="45"/>
                      </a:lnTo>
                      <a:lnTo>
                        <a:pt x="36" y="20"/>
                      </a:lnTo>
                      <a:lnTo>
                        <a:pt x="66" y="6"/>
                      </a:lnTo>
                      <a:lnTo>
                        <a:pt x="99" y="0"/>
                      </a:lnTo>
                      <a:lnTo>
                        <a:pt x="132" y="2"/>
                      </a:lnTo>
                      <a:lnTo>
                        <a:pt x="161" y="10"/>
                      </a:lnTo>
                      <a:lnTo>
                        <a:pt x="181" y="25"/>
                      </a:lnTo>
                      <a:lnTo>
                        <a:pt x="188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06" name="Freeform 19"/>
                <p:cNvSpPr>
                  <a:spLocks/>
                </p:cNvSpPr>
                <p:nvPr/>
              </p:nvSpPr>
              <p:spPr bwMode="auto">
                <a:xfrm>
                  <a:off x="2245" y="1503"/>
                  <a:ext cx="203" cy="37"/>
                </a:xfrm>
                <a:custGeom>
                  <a:avLst/>
                  <a:gdLst>
                    <a:gd name="T0" fmla="*/ 0 w 203"/>
                    <a:gd name="T1" fmla="*/ 19 h 37"/>
                    <a:gd name="T2" fmla="*/ 10 w 203"/>
                    <a:gd name="T3" fmla="*/ 20 h 37"/>
                    <a:gd name="T4" fmla="*/ 22 w 203"/>
                    <a:gd name="T5" fmla="*/ 20 h 37"/>
                    <a:gd name="T6" fmla="*/ 36 w 203"/>
                    <a:gd name="T7" fmla="*/ 20 h 37"/>
                    <a:gd name="T8" fmla="*/ 50 w 203"/>
                    <a:gd name="T9" fmla="*/ 19 h 37"/>
                    <a:gd name="T10" fmla="*/ 63 w 203"/>
                    <a:gd name="T11" fmla="*/ 17 h 37"/>
                    <a:gd name="T12" fmla="*/ 76 w 203"/>
                    <a:gd name="T13" fmla="*/ 14 h 37"/>
                    <a:gd name="T14" fmla="*/ 85 w 203"/>
                    <a:gd name="T15" fmla="*/ 11 h 37"/>
                    <a:gd name="T16" fmla="*/ 91 w 203"/>
                    <a:gd name="T17" fmla="*/ 9 h 37"/>
                    <a:gd name="T18" fmla="*/ 95 w 203"/>
                    <a:gd name="T19" fmla="*/ 6 h 37"/>
                    <a:gd name="T20" fmla="*/ 102 w 203"/>
                    <a:gd name="T21" fmla="*/ 3 h 37"/>
                    <a:gd name="T22" fmla="*/ 109 w 203"/>
                    <a:gd name="T23" fmla="*/ 1 h 37"/>
                    <a:gd name="T24" fmla="*/ 116 w 203"/>
                    <a:gd name="T25" fmla="*/ 1 h 37"/>
                    <a:gd name="T26" fmla="*/ 125 w 203"/>
                    <a:gd name="T27" fmla="*/ 1 h 37"/>
                    <a:gd name="T28" fmla="*/ 132 w 203"/>
                    <a:gd name="T29" fmla="*/ 3 h 37"/>
                    <a:gd name="T30" fmla="*/ 139 w 203"/>
                    <a:gd name="T31" fmla="*/ 7 h 37"/>
                    <a:gd name="T32" fmla="*/ 145 w 203"/>
                    <a:gd name="T33" fmla="*/ 11 h 37"/>
                    <a:gd name="T34" fmla="*/ 152 w 203"/>
                    <a:gd name="T35" fmla="*/ 6 h 37"/>
                    <a:gd name="T36" fmla="*/ 160 w 203"/>
                    <a:gd name="T37" fmla="*/ 1 h 37"/>
                    <a:gd name="T38" fmla="*/ 168 w 203"/>
                    <a:gd name="T39" fmla="*/ 0 h 37"/>
                    <a:gd name="T40" fmla="*/ 177 w 203"/>
                    <a:gd name="T41" fmla="*/ 0 h 37"/>
                    <a:gd name="T42" fmla="*/ 184 w 203"/>
                    <a:gd name="T43" fmla="*/ 3 h 37"/>
                    <a:gd name="T44" fmla="*/ 191 w 203"/>
                    <a:gd name="T45" fmla="*/ 6 h 37"/>
                    <a:gd name="T46" fmla="*/ 198 w 203"/>
                    <a:gd name="T47" fmla="*/ 10 h 37"/>
                    <a:gd name="T48" fmla="*/ 203 w 203"/>
                    <a:gd name="T49" fmla="*/ 14 h 37"/>
                    <a:gd name="T50" fmla="*/ 203 w 203"/>
                    <a:gd name="T51" fmla="*/ 22 h 37"/>
                    <a:gd name="T52" fmla="*/ 190 w 203"/>
                    <a:gd name="T53" fmla="*/ 27 h 37"/>
                    <a:gd name="T54" fmla="*/ 168 w 203"/>
                    <a:gd name="T55" fmla="*/ 33 h 37"/>
                    <a:gd name="T56" fmla="*/ 139 w 203"/>
                    <a:gd name="T57" fmla="*/ 36 h 37"/>
                    <a:gd name="T58" fmla="*/ 105 w 203"/>
                    <a:gd name="T59" fmla="*/ 37 h 37"/>
                    <a:gd name="T60" fmla="*/ 69 w 203"/>
                    <a:gd name="T61" fmla="*/ 34 h 37"/>
                    <a:gd name="T62" fmla="*/ 33 w 203"/>
                    <a:gd name="T63" fmla="*/ 29 h 37"/>
                    <a:gd name="T64" fmla="*/ 0 w 203"/>
                    <a:gd name="T65" fmla="*/ 19 h 3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3"/>
                    <a:gd name="T100" fmla="*/ 0 h 37"/>
                    <a:gd name="T101" fmla="*/ 203 w 203"/>
                    <a:gd name="T102" fmla="*/ 37 h 3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3" h="37">
                      <a:moveTo>
                        <a:pt x="0" y="19"/>
                      </a:moveTo>
                      <a:lnTo>
                        <a:pt x="10" y="20"/>
                      </a:lnTo>
                      <a:lnTo>
                        <a:pt x="22" y="20"/>
                      </a:lnTo>
                      <a:lnTo>
                        <a:pt x="36" y="20"/>
                      </a:lnTo>
                      <a:lnTo>
                        <a:pt x="50" y="19"/>
                      </a:lnTo>
                      <a:lnTo>
                        <a:pt x="63" y="17"/>
                      </a:lnTo>
                      <a:lnTo>
                        <a:pt x="76" y="14"/>
                      </a:lnTo>
                      <a:lnTo>
                        <a:pt x="85" y="11"/>
                      </a:lnTo>
                      <a:lnTo>
                        <a:pt x="91" y="9"/>
                      </a:lnTo>
                      <a:lnTo>
                        <a:pt x="95" y="6"/>
                      </a:lnTo>
                      <a:lnTo>
                        <a:pt x="102" y="3"/>
                      </a:lnTo>
                      <a:lnTo>
                        <a:pt x="109" y="1"/>
                      </a:lnTo>
                      <a:lnTo>
                        <a:pt x="116" y="1"/>
                      </a:lnTo>
                      <a:lnTo>
                        <a:pt x="125" y="1"/>
                      </a:lnTo>
                      <a:lnTo>
                        <a:pt x="132" y="3"/>
                      </a:lnTo>
                      <a:lnTo>
                        <a:pt x="139" y="7"/>
                      </a:lnTo>
                      <a:lnTo>
                        <a:pt x="145" y="11"/>
                      </a:lnTo>
                      <a:lnTo>
                        <a:pt x="152" y="6"/>
                      </a:lnTo>
                      <a:lnTo>
                        <a:pt x="160" y="1"/>
                      </a:lnTo>
                      <a:lnTo>
                        <a:pt x="168" y="0"/>
                      </a:lnTo>
                      <a:lnTo>
                        <a:pt x="177" y="0"/>
                      </a:lnTo>
                      <a:lnTo>
                        <a:pt x="184" y="3"/>
                      </a:lnTo>
                      <a:lnTo>
                        <a:pt x="191" y="6"/>
                      </a:lnTo>
                      <a:lnTo>
                        <a:pt x="198" y="10"/>
                      </a:lnTo>
                      <a:lnTo>
                        <a:pt x="203" y="14"/>
                      </a:lnTo>
                      <a:lnTo>
                        <a:pt x="203" y="22"/>
                      </a:lnTo>
                      <a:lnTo>
                        <a:pt x="190" y="27"/>
                      </a:lnTo>
                      <a:lnTo>
                        <a:pt x="168" y="33"/>
                      </a:lnTo>
                      <a:lnTo>
                        <a:pt x="139" y="36"/>
                      </a:lnTo>
                      <a:lnTo>
                        <a:pt x="105" y="37"/>
                      </a:lnTo>
                      <a:lnTo>
                        <a:pt x="69" y="34"/>
                      </a:lnTo>
                      <a:lnTo>
                        <a:pt x="33" y="2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07" name="Freeform 20"/>
                <p:cNvSpPr>
                  <a:spLocks/>
                </p:cNvSpPr>
                <p:nvPr/>
              </p:nvSpPr>
              <p:spPr bwMode="auto">
                <a:xfrm>
                  <a:off x="2271" y="1547"/>
                  <a:ext cx="151" cy="67"/>
                </a:xfrm>
                <a:custGeom>
                  <a:avLst/>
                  <a:gdLst>
                    <a:gd name="T0" fmla="*/ 0 w 151"/>
                    <a:gd name="T1" fmla="*/ 0 h 67"/>
                    <a:gd name="T2" fmla="*/ 29 w 151"/>
                    <a:gd name="T3" fmla="*/ 22 h 67"/>
                    <a:gd name="T4" fmla="*/ 55 w 151"/>
                    <a:gd name="T5" fmla="*/ 34 h 67"/>
                    <a:gd name="T6" fmla="*/ 79 w 151"/>
                    <a:gd name="T7" fmla="*/ 39 h 67"/>
                    <a:gd name="T8" fmla="*/ 102 w 151"/>
                    <a:gd name="T9" fmla="*/ 39 h 67"/>
                    <a:gd name="T10" fmla="*/ 121 w 151"/>
                    <a:gd name="T11" fmla="*/ 36 h 67"/>
                    <a:gd name="T12" fmla="*/ 135 w 151"/>
                    <a:gd name="T13" fmla="*/ 34 h 67"/>
                    <a:gd name="T14" fmla="*/ 145 w 151"/>
                    <a:gd name="T15" fmla="*/ 35 h 67"/>
                    <a:gd name="T16" fmla="*/ 151 w 151"/>
                    <a:gd name="T17" fmla="*/ 39 h 67"/>
                    <a:gd name="T18" fmla="*/ 149 w 151"/>
                    <a:gd name="T19" fmla="*/ 54 h 67"/>
                    <a:gd name="T20" fmla="*/ 138 w 151"/>
                    <a:gd name="T21" fmla="*/ 62 h 67"/>
                    <a:gd name="T22" fmla="*/ 118 w 151"/>
                    <a:gd name="T23" fmla="*/ 67 h 67"/>
                    <a:gd name="T24" fmla="*/ 95 w 151"/>
                    <a:gd name="T25" fmla="*/ 67 h 67"/>
                    <a:gd name="T26" fmla="*/ 67 w 151"/>
                    <a:gd name="T27" fmla="*/ 61 h 67"/>
                    <a:gd name="T28" fmla="*/ 42 w 151"/>
                    <a:gd name="T29" fmla="*/ 48 h 67"/>
                    <a:gd name="T30" fmla="*/ 19 w 151"/>
                    <a:gd name="T31" fmla="*/ 28 h 67"/>
                    <a:gd name="T32" fmla="*/ 0 w 151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1"/>
                    <a:gd name="T52" fmla="*/ 0 h 67"/>
                    <a:gd name="T53" fmla="*/ 151 w 151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1" h="67">
                      <a:moveTo>
                        <a:pt x="0" y="0"/>
                      </a:moveTo>
                      <a:lnTo>
                        <a:pt x="29" y="22"/>
                      </a:lnTo>
                      <a:lnTo>
                        <a:pt x="55" y="34"/>
                      </a:lnTo>
                      <a:lnTo>
                        <a:pt x="79" y="39"/>
                      </a:lnTo>
                      <a:lnTo>
                        <a:pt x="102" y="39"/>
                      </a:lnTo>
                      <a:lnTo>
                        <a:pt x="121" y="36"/>
                      </a:lnTo>
                      <a:lnTo>
                        <a:pt x="135" y="34"/>
                      </a:lnTo>
                      <a:lnTo>
                        <a:pt x="145" y="35"/>
                      </a:lnTo>
                      <a:lnTo>
                        <a:pt x="151" y="39"/>
                      </a:lnTo>
                      <a:lnTo>
                        <a:pt x="149" y="54"/>
                      </a:lnTo>
                      <a:lnTo>
                        <a:pt x="138" y="62"/>
                      </a:lnTo>
                      <a:lnTo>
                        <a:pt x="118" y="67"/>
                      </a:lnTo>
                      <a:lnTo>
                        <a:pt x="95" y="67"/>
                      </a:lnTo>
                      <a:lnTo>
                        <a:pt x="67" y="61"/>
                      </a:lnTo>
                      <a:lnTo>
                        <a:pt x="42" y="48"/>
                      </a:lnTo>
                      <a:lnTo>
                        <a:pt x="19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08" name="Freeform 21"/>
                <p:cNvSpPr>
                  <a:spLocks/>
                </p:cNvSpPr>
                <p:nvPr/>
              </p:nvSpPr>
              <p:spPr bwMode="auto">
                <a:xfrm>
                  <a:off x="2334" y="1178"/>
                  <a:ext cx="117" cy="270"/>
                </a:xfrm>
                <a:custGeom>
                  <a:avLst/>
                  <a:gdLst>
                    <a:gd name="T0" fmla="*/ 20 w 117"/>
                    <a:gd name="T1" fmla="*/ 0 h 270"/>
                    <a:gd name="T2" fmla="*/ 20 w 117"/>
                    <a:gd name="T3" fmla="*/ 20 h 270"/>
                    <a:gd name="T4" fmla="*/ 23 w 117"/>
                    <a:gd name="T5" fmla="*/ 48 h 270"/>
                    <a:gd name="T6" fmla="*/ 30 w 117"/>
                    <a:gd name="T7" fmla="*/ 78 h 270"/>
                    <a:gd name="T8" fmla="*/ 39 w 117"/>
                    <a:gd name="T9" fmla="*/ 111 h 270"/>
                    <a:gd name="T10" fmla="*/ 49 w 117"/>
                    <a:gd name="T11" fmla="*/ 144 h 270"/>
                    <a:gd name="T12" fmla="*/ 62 w 117"/>
                    <a:gd name="T13" fmla="*/ 174 h 270"/>
                    <a:gd name="T14" fmla="*/ 76 w 117"/>
                    <a:gd name="T15" fmla="*/ 201 h 270"/>
                    <a:gd name="T16" fmla="*/ 92 w 117"/>
                    <a:gd name="T17" fmla="*/ 223 h 270"/>
                    <a:gd name="T18" fmla="*/ 95 w 117"/>
                    <a:gd name="T19" fmla="*/ 233 h 270"/>
                    <a:gd name="T20" fmla="*/ 91 w 117"/>
                    <a:gd name="T21" fmla="*/ 242 h 270"/>
                    <a:gd name="T22" fmla="*/ 81 w 117"/>
                    <a:gd name="T23" fmla="*/ 249 h 270"/>
                    <a:gd name="T24" fmla="*/ 66 w 117"/>
                    <a:gd name="T25" fmla="*/ 253 h 270"/>
                    <a:gd name="T26" fmla="*/ 49 w 117"/>
                    <a:gd name="T27" fmla="*/ 256 h 270"/>
                    <a:gd name="T28" fmla="*/ 32 w 117"/>
                    <a:gd name="T29" fmla="*/ 257 h 270"/>
                    <a:gd name="T30" fmla="*/ 15 w 117"/>
                    <a:gd name="T31" fmla="*/ 256 h 270"/>
                    <a:gd name="T32" fmla="*/ 0 w 117"/>
                    <a:gd name="T33" fmla="*/ 252 h 270"/>
                    <a:gd name="T34" fmla="*/ 13 w 117"/>
                    <a:gd name="T35" fmla="*/ 262 h 270"/>
                    <a:gd name="T36" fmla="*/ 30 w 117"/>
                    <a:gd name="T37" fmla="*/ 267 h 270"/>
                    <a:gd name="T38" fmla="*/ 52 w 117"/>
                    <a:gd name="T39" fmla="*/ 270 h 270"/>
                    <a:gd name="T40" fmla="*/ 72 w 117"/>
                    <a:gd name="T41" fmla="*/ 269 h 270"/>
                    <a:gd name="T42" fmla="*/ 92 w 117"/>
                    <a:gd name="T43" fmla="*/ 263 h 270"/>
                    <a:gd name="T44" fmla="*/ 106 w 117"/>
                    <a:gd name="T45" fmla="*/ 255 h 270"/>
                    <a:gd name="T46" fmla="*/ 117 w 117"/>
                    <a:gd name="T47" fmla="*/ 243 h 270"/>
                    <a:gd name="T48" fmla="*/ 117 w 117"/>
                    <a:gd name="T49" fmla="*/ 229 h 270"/>
                    <a:gd name="T50" fmla="*/ 111 w 117"/>
                    <a:gd name="T51" fmla="*/ 216 h 270"/>
                    <a:gd name="T52" fmla="*/ 101 w 117"/>
                    <a:gd name="T53" fmla="*/ 197 h 270"/>
                    <a:gd name="T54" fmla="*/ 86 w 117"/>
                    <a:gd name="T55" fmla="*/ 173 h 270"/>
                    <a:gd name="T56" fmla="*/ 71 w 117"/>
                    <a:gd name="T57" fmla="*/ 144 h 270"/>
                    <a:gd name="T58" fmla="*/ 55 w 117"/>
                    <a:gd name="T59" fmla="*/ 112 h 270"/>
                    <a:gd name="T60" fmla="*/ 40 w 117"/>
                    <a:gd name="T61" fmla="*/ 76 h 270"/>
                    <a:gd name="T62" fmla="*/ 27 w 117"/>
                    <a:gd name="T63" fmla="*/ 39 h 270"/>
                    <a:gd name="T64" fmla="*/ 20 w 117"/>
                    <a:gd name="T65" fmla="*/ 0 h 27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7"/>
                    <a:gd name="T100" fmla="*/ 0 h 270"/>
                    <a:gd name="T101" fmla="*/ 117 w 117"/>
                    <a:gd name="T102" fmla="*/ 270 h 27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7" h="270">
                      <a:moveTo>
                        <a:pt x="20" y="0"/>
                      </a:moveTo>
                      <a:lnTo>
                        <a:pt x="20" y="20"/>
                      </a:lnTo>
                      <a:lnTo>
                        <a:pt x="23" y="48"/>
                      </a:lnTo>
                      <a:lnTo>
                        <a:pt x="30" y="78"/>
                      </a:lnTo>
                      <a:lnTo>
                        <a:pt x="39" y="111"/>
                      </a:lnTo>
                      <a:lnTo>
                        <a:pt x="49" y="144"/>
                      </a:lnTo>
                      <a:lnTo>
                        <a:pt x="62" y="174"/>
                      </a:lnTo>
                      <a:lnTo>
                        <a:pt x="76" y="201"/>
                      </a:lnTo>
                      <a:lnTo>
                        <a:pt x="92" y="223"/>
                      </a:lnTo>
                      <a:lnTo>
                        <a:pt x="95" y="233"/>
                      </a:lnTo>
                      <a:lnTo>
                        <a:pt x="91" y="242"/>
                      </a:lnTo>
                      <a:lnTo>
                        <a:pt x="81" y="249"/>
                      </a:lnTo>
                      <a:lnTo>
                        <a:pt x="66" y="253"/>
                      </a:lnTo>
                      <a:lnTo>
                        <a:pt x="49" y="256"/>
                      </a:lnTo>
                      <a:lnTo>
                        <a:pt x="32" y="257"/>
                      </a:lnTo>
                      <a:lnTo>
                        <a:pt x="15" y="256"/>
                      </a:lnTo>
                      <a:lnTo>
                        <a:pt x="0" y="252"/>
                      </a:lnTo>
                      <a:lnTo>
                        <a:pt x="13" y="262"/>
                      </a:lnTo>
                      <a:lnTo>
                        <a:pt x="30" y="267"/>
                      </a:lnTo>
                      <a:lnTo>
                        <a:pt x="52" y="270"/>
                      </a:lnTo>
                      <a:lnTo>
                        <a:pt x="72" y="269"/>
                      </a:lnTo>
                      <a:lnTo>
                        <a:pt x="92" y="263"/>
                      </a:lnTo>
                      <a:lnTo>
                        <a:pt x="106" y="255"/>
                      </a:lnTo>
                      <a:lnTo>
                        <a:pt x="117" y="243"/>
                      </a:lnTo>
                      <a:lnTo>
                        <a:pt x="117" y="229"/>
                      </a:lnTo>
                      <a:lnTo>
                        <a:pt x="111" y="216"/>
                      </a:lnTo>
                      <a:lnTo>
                        <a:pt x="101" y="197"/>
                      </a:lnTo>
                      <a:lnTo>
                        <a:pt x="86" y="173"/>
                      </a:lnTo>
                      <a:lnTo>
                        <a:pt x="71" y="144"/>
                      </a:lnTo>
                      <a:lnTo>
                        <a:pt x="55" y="112"/>
                      </a:lnTo>
                      <a:lnTo>
                        <a:pt x="40" y="76"/>
                      </a:lnTo>
                      <a:lnTo>
                        <a:pt x="27" y="39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09" name="Freeform 22"/>
                <p:cNvSpPr>
                  <a:spLocks/>
                </p:cNvSpPr>
                <p:nvPr/>
              </p:nvSpPr>
              <p:spPr bwMode="auto">
                <a:xfrm>
                  <a:off x="2522" y="731"/>
                  <a:ext cx="176" cy="324"/>
                </a:xfrm>
                <a:custGeom>
                  <a:avLst/>
                  <a:gdLst>
                    <a:gd name="T0" fmla="*/ 0 w 176"/>
                    <a:gd name="T1" fmla="*/ 0 h 324"/>
                    <a:gd name="T2" fmla="*/ 38 w 176"/>
                    <a:gd name="T3" fmla="*/ 21 h 324"/>
                    <a:gd name="T4" fmla="*/ 72 w 176"/>
                    <a:gd name="T5" fmla="*/ 48 h 324"/>
                    <a:gd name="T6" fmla="*/ 105 w 176"/>
                    <a:gd name="T7" fmla="*/ 84 h 324"/>
                    <a:gd name="T8" fmla="*/ 132 w 176"/>
                    <a:gd name="T9" fmla="*/ 125 h 324"/>
                    <a:gd name="T10" fmla="*/ 155 w 176"/>
                    <a:gd name="T11" fmla="*/ 173 h 324"/>
                    <a:gd name="T12" fmla="*/ 170 w 176"/>
                    <a:gd name="T13" fmla="*/ 222 h 324"/>
                    <a:gd name="T14" fmla="*/ 176 w 176"/>
                    <a:gd name="T15" fmla="*/ 272 h 324"/>
                    <a:gd name="T16" fmla="*/ 170 w 176"/>
                    <a:gd name="T17" fmla="*/ 324 h 324"/>
                    <a:gd name="T18" fmla="*/ 161 w 176"/>
                    <a:gd name="T19" fmla="*/ 275 h 324"/>
                    <a:gd name="T20" fmla="*/ 150 w 176"/>
                    <a:gd name="T21" fmla="*/ 227 h 324"/>
                    <a:gd name="T22" fmla="*/ 134 w 176"/>
                    <a:gd name="T23" fmla="*/ 183 h 324"/>
                    <a:gd name="T24" fmla="*/ 115 w 176"/>
                    <a:gd name="T25" fmla="*/ 141 h 324"/>
                    <a:gd name="T26" fmla="*/ 92 w 176"/>
                    <a:gd name="T27" fmla="*/ 102 h 324"/>
                    <a:gd name="T28" fmla="*/ 65 w 176"/>
                    <a:gd name="T29" fmla="*/ 66 h 324"/>
                    <a:gd name="T30" fmla="*/ 35 w 176"/>
                    <a:gd name="T31" fmla="*/ 32 h 324"/>
                    <a:gd name="T32" fmla="*/ 0 w 176"/>
                    <a:gd name="T33" fmla="*/ 0 h 3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6"/>
                    <a:gd name="T52" fmla="*/ 0 h 324"/>
                    <a:gd name="T53" fmla="*/ 176 w 176"/>
                    <a:gd name="T54" fmla="*/ 324 h 3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6" h="324">
                      <a:moveTo>
                        <a:pt x="0" y="0"/>
                      </a:moveTo>
                      <a:lnTo>
                        <a:pt x="38" y="21"/>
                      </a:lnTo>
                      <a:lnTo>
                        <a:pt x="72" y="48"/>
                      </a:lnTo>
                      <a:lnTo>
                        <a:pt x="105" y="84"/>
                      </a:lnTo>
                      <a:lnTo>
                        <a:pt x="132" y="125"/>
                      </a:lnTo>
                      <a:lnTo>
                        <a:pt x="155" y="173"/>
                      </a:lnTo>
                      <a:lnTo>
                        <a:pt x="170" y="222"/>
                      </a:lnTo>
                      <a:lnTo>
                        <a:pt x="176" y="272"/>
                      </a:lnTo>
                      <a:lnTo>
                        <a:pt x="170" y="324"/>
                      </a:lnTo>
                      <a:lnTo>
                        <a:pt x="161" y="275"/>
                      </a:lnTo>
                      <a:lnTo>
                        <a:pt x="150" y="227"/>
                      </a:lnTo>
                      <a:lnTo>
                        <a:pt x="134" y="183"/>
                      </a:lnTo>
                      <a:lnTo>
                        <a:pt x="115" y="141"/>
                      </a:lnTo>
                      <a:lnTo>
                        <a:pt x="92" y="102"/>
                      </a:lnTo>
                      <a:lnTo>
                        <a:pt x="65" y="66"/>
                      </a:lnTo>
                      <a:lnTo>
                        <a:pt x="35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10" name="Freeform 23"/>
                <p:cNvSpPr>
                  <a:spLocks/>
                </p:cNvSpPr>
                <p:nvPr/>
              </p:nvSpPr>
              <p:spPr bwMode="auto">
                <a:xfrm>
                  <a:off x="2449" y="747"/>
                  <a:ext cx="138" cy="275"/>
                </a:xfrm>
                <a:custGeom>
                  <a:avLst/>
                  <a:gdLst>
                    <a:gd name="T0" fmla="*/ 0 w 138"/>
                    <a:gd name="T1" fmla="*/ 0 h 275"/>
                    <a:gd name="T2" fmla="*/ 23 w 138"/>
                    <a:gd name="T3" fmla="*/ 13 h 275"/>
                    <a:gd name="T4" fmla="*/ 47 w 138"/>
                    <a:gd name="T5" fmla="*/ 35 h 275"/>
                    <a:gd name="T6" fmla="*/ 73 w 138"/>
                    <a:gd name="T7" fmla="*/ 63 h 275"/>
                    <a:gd name="T8" fmla="*/ 98 w 138"/>
                    <a:gd name="T9" fmla="*/ 99 h 275"/>
                    <a:gd name="T10" fmla="*/ 118 w 138"/>
                    <a:gd name="T11" fmla="*/ 140 h 275"/>
                    <a:gd name="T12" fmla="*/ 132 w 138"/>
                    <a:gd name="T13" fmla="*/ 184 h 275"/>
                    <a:gd name="T14" fmla="*/ 138 w 138"/>
                    <a:gd name="T15" fmla="*/ 229 h 275"/>
                    <a:gd name="T16" fmla="*/ 134 w 138"/>
                    <a:gd name="T17" fmla="*/ 275 h 275"/>
                    <a:gd name="T18" fmla="*/ 129 w 138"/>
                    <a:gd name="T19" fmla="*/ 240 h 275"/>
                    <a:gd name="T20" fmla="*/ 119 w 138"/>
                    <a:gd name="T21" fmla="*/ 204 h 275"/>
                    <a:gd name="T22" fmla="*/ 105 w 138"/>
                    <a:gd name="T23" fmla="*/ 167 h 275"/>
                    <a:gd name="T24" fmla="*/ 88 w 138"/>
                    <a:gd name="T25" fmla="*/ 128 h 275"/>
                    <a:gd name="T26" fmla="*/ 66 w 138"/>
                    <a:gd name="T27" fmla="*/ 92 h 275"/>
                    <a:gd name="T28" fmla="*/ 45 w 138"/>
                    <a:gd name="T29" fmla="*/ 58 h 275"/>
                    <a:gd name="T30" fmla="*/ 22 w 138"/>
                    <a:gd name="T31" fmla="*/ 26 h 275"/>
                    <a:gd name="T32" fmla="*/ 0 w 138"/>
                    <a:gd name="T33" fmla="*/ 0 h 27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8"/>
                    <a:gd name="T52" fmla="*/ 0 h 275"/>
                    <a:gd name="T53" fmla="*/ 138 w 138"/>
                    <a:gd name="T54" fmla="*/ 275 h 27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8" h="275">
                      <a:moveTo>
                        <a:pt x="0" y="0"/>
                      </a:moveTo>
                      <a:lnTo>
                        <a:pt x="23" y="13"/>
                      </a:lnTo>
                      <a:lnTo>
                        <a:pt x="47" y="35"/>
                      </a:lnTo>
                      <a:lnTo>
                        <a:pt x="73" y="63"/>
                      </a:lnTo>
                      <a:lnTo>
                        <a:pt x="98" y="99"/>
                      </a:lnTo>
                      <a:lnTo>
                        <a:pt x="118" y="140"/>
                      </a:lnTo>
                      <a:lnTo>
                        <a:pt x="132" y="184"/>
                      </a:lnTo>
                      <a:lnTo>
                        <a:pt x="138" y="229"/>
                      </a:lnTo>
                      <a:lnTo>
                        <a:pt x="134" y="275"/>
                      </a:lnTo>
                      <a:lnTo>
                        <a:pt x="129" y="240"/>
                      </a:lnTo>
                      <a:lnTo>
                        <a:pt x="119" y="204"/>
                      </a:lnTo>
                      <a:lnTo>
                        <a:pt x="105" y="167"/>
                      </a:lnTo>
                      <a:lnTo>
                        <a:pt x="88" y="128"/>
                      </a:lnTo>
                      <a:lnTo>
                        <a:pt x="66" y="92"/>
                      </a:lnTo>
                      <a:lnTo>
                        <a:pt x="45" y="58"/>
                      </a:lnTo>
                      <a:lnTo>
                        <a:pt x="22" y="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11" name="Freeform 24"/>
                <p:cNvSpPr>
                  <a:spLocks/>
                </p:cNvSpPr>
                <p:nvPr/>
              </p:nvSpPr>
              <p:spPr bwMode="auto">
                <a:xfrm>
                  <a:off x="2334" y="767"/>
                  <a:ext cx="124" cy="280"/>
                </a:xfrm>
                <a:custGeom>
                  <a:avLst/>
                  <a:gdLst>
                    <a:gd name="T0" fmla="*/ 0 w 124"/>
                    <a:gd name="T1" fmla="*/ 0 h 280"/>
                    <a:gd name="T2" fmla="*/ 26 w 124"/>
                    <a:gd name="T3" fmla="*/ 18 h 280"/>
                    <a:gd name="T4" fmla="*/ 50 w 124"/>
                    <a:gd name="T5" fmla="*/ 45 h 280"/>
                    <a:gd name="T6" fmla="*/ 71 w 124"/>
                    <a:gd name="T7" fmla="*/ 81 h 280"/>
                    <a:gd name="T8" fmla="*/ 89 w 124"/>
                    <a:gd name="T9" fmla="*/ 120 h 280"/>
                    <a:gd name="T10" fmla="*/ 102 w 124"/>
                    <a:gd name="T11" fmla="*/ 163 h 280"/>
                    <a:gd name="T12" fmla="*/ 111 w 124"/>
                    <a:gd name="T13" fmla="*/ 204 h 280"/>
                    <a:gd name="T14" fmla="*/ 112 w 124"/>
                    <a:gd name="T15" fmla="*/ 245 h 280"/>
                    <a:gd name="T16" fmla="*/ 106 w 124"/>
                    <a:gd name="T17" fmla="*/ 280 h 280"/>
                    <a:gd name="T18" fmla="*/ 118 w 124"/>
                    <a:gd name="T19" fmla="*/ 256 h 280"/>
                    <a:gd name="T20" fmla="*/ 124 w 124"/>
                    <a:gd name="T21" fmla="*/ 223 h 280"/>
                    <a:gd name="T22" fmla="*/ 124 w 124"/>
                    <a:gd name="T23" fmla="*/ 183 h 280"/>
                    <a:gd name="T24" fmla="*/ 118 w 124"/>
                    <a:gd name="T25" fmla="*/ 140 h 280"/>
                    <a:gd name="T26" fmla="*/ 102 w 124"/>
                    <a:gd name="T27" fmla="*/ 98 h 280"/>
                    <a:gd name="T28" fmla="*/ 79 w 124"/>
                    <a:gd name="T29" fmla="*/ 58 h 280"/>
                    <a:gd name="T30" fmla="*/ 45 w 124"/>
                    <a:gd name="T31" fmla="*/ 25 h 280"/>
                    <a:gd name="T32" fmla="*/ 0 w 124"/>
                    <a:gd name="T33" fmla="*/ 0 h 28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4"/>
                    <a:gd name="T52" fmla="*/ 0 h 280"/>
                    <a:gd name="T53" fmla="*/ 124 w 124"/>
                    <a:gd name="T54" fmla="*/ 280 h 28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4" h="280">
                      <a:moveTo>
                        <a:pt x="0" y="0"/>
                      </a:moveTo>
                      <a:lnTo>
                        <a:pt x="26" y="18"/>
                      </a:lnTo>
                      <a:lnTo>
                        <a:pt x="50" y="45"/>
                      </a:lnTo>
                      <a:lnTo>
                        <a:pt x="71" y="81"/>
                      </a:lnTo>
                      <a:lnTo>
                        <a:pt x="89" y="120"/>
                      </a:lnTo>
                      <a:lnTo>
                        <a:pt x="102" y="163"/>
                      </a:lnTo>
                      <a:lnTo>
                        <a:pt x="111" y="204"/>
                      </a:lnTo>
                      <a:lnTo>
                        <a:pt x="112" y="245"/>
                      </a:lnTo>
                      <a:lnTo>
                        <a:pt x="106" y="280"/>
                      </a:lnTo>
                      <a:lnTo>
                        <a:pt x="118" y="256"/>
                      </a:lnTo>
                      <a:lnTo>
                        <a:pt x="124" y="223"/>
                      </a:lnTo>
                      <a:lnTo>
                        <a:pt x="124" y="183"/>
                      </a:lnTo>
                      <a:lnTo>
                        <a:pt x="118" y="140"/>
                      </a:lnTo>
                      <a:lnTo>
                        <a:pt x="102" y="98"/>
                      </a:lnTo>
                      <a:lnTo>
                        <a:pt x="79" y="58"/>
                      </a:lnTo>
                      <a:lnTo>
                        <a:pt x="45" y="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12" name="Freeform 25"/>
                <p:cNvSpPr>
                  <a:spLocks/>
                </p:cNvSpPr>
                <p:nvPr/>
              </p:nvSpPr>
              <p:spPr bwMode="auto">
                <a:xfrm>
                  <a:off x="2211" y="796"/>
                  <a:ext cx="178" cy="218"/>
                </a:xfrm>
                <a:custGeom>
                  <a:avLst/>
                  <a:gdLst>
                    <a:gd name="T0" fmla="*/ 0 w 178"/>
                    <a:gd name="T1" fmla="*/ 0 h 218"/>
                    <a:gd name="T2" fmla="*/ 17 w 178"/>
                    <a:gd name="T3" fmla="*/ 10 h 218"/>
                    <a:gd name="T4" fmla="*/ 41 w 178"/>
                    <a:gd name="T5" fmla="*/ 23 h 218"/>
                    <a:gd name="T6" fmla="*/ 70 w 178"/>
                    <a:gd name="T7" fmla="*/ 42 h 218"/>
                    <a:gd name="T8" fmla="*/ 100 w 178"/>
                    <a:gd name="T9" fmla="*/ 63 h 218"/>
                    <a:gd name="T10" fmla="*/ 130 w 178"/>
                    <a:gd name="T11" fmla="*/ 92 h 218"/>
                    <a:gd name="T12" fmla="*/ 155 w 178"/>
                    <a:gd name="T13" fmla="*/ 128 h 218"/>
                    <a:gd name="T14" fmla="*/ 172 w 178"/>
                    <a:gd name="T15" fmla="*/ 170 h 218"/>
                    <a:gd name="T16" fmla="*/ 178 w 178"/>
                    <a:gd name="T17" fmla="*/ 218 h 218"/>
                    <a:gd name="T18" fmla="*/ 162 w 178"/>
                    <a:gd name="T19" fmla="*/ 178 h 218"/>
                    <a:gd name="T20" fmla="*/ 142 w 178"/>
                    <a:gd name="T21" fmla="*/ 142 h 218"/>
                    <a:gd name="T22" fmla="*/ 119 w 178"/>
                    <a:gd name="T23" fmla="*/ 111 h 218"/>
                    <a:gd name="T24" fmla="*/ 93 w 178"/>
                    <a:gd name="T25" fmla="*/ 83 h 218"/>
                    <a:gd name="T26" fmla="*/ 67 w 178"/>
                    <a:gd name="T27" fmla="*/ 59 h 218"/>
                    <a:gd name="T28" fmla="*/ 43 w 178"/>
                    <a:gd name="T29" fmla="*/ 37 h 218"/>
                    <a:gd name="T30" fmla="*/ 20 w 178"/>
                    <a:gd name="T31" fmla="*/ 17 h 218"/>
                    <a:gd name="T32" fmla="*/ 0 w 178"/>
                    <a:gd name="T33" fmla="*/ 0 h 2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8"/>
                    <a:gd name="T52" fmla="*/ 0 h 218"/>
                    <a:gd name="T53" fmla="*/ 178 w 178"/>
                    <a:gd name="T54" fmla="*/ 218 h 21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8" h="218">
                      <a:moveTo>
                        <a:pt x="0" y="0"/>
                      </a:moveTo>
                      <a:lnTo>
                        <a:pt x="17" y="10"/>
                      </a:lnTo>
                      <a:lnTo>
                        <a:pt x="41" y="23"/>
                      </a:lnTo>
                      <a:lnTo>
                        <a:pt x="70" y="42"/>
                      </a:lnTo>
                      <a:lnTo>
                        <a:pt x="100" y="63"/>
                      </a:lnTo>
                      <a:lnTo>
                        <a:pt x="130" y="92"/>
                      </a:lnTo>
                      <a:lnTo>
                        <a:pt x="155" y="128"/>
                      </a:lnTo>
                      <a:lnTo>
                        <a:pt x="172" y="170"/>
                      </a:lnTo>
                      <a:lnTo>
                        <a:pt x="178" y="218"/>
                      </a:lnTo>
                      <a:lnTo>
                        <a:pt x="162" y="178"/>
                      </a:lnTo>
                      <a:lnTo>
                        <a:pt x="142" y="142"/>
                      </a:lnTo>
                      <a:lnTo>
                        <a:pt x="119" y="111"/>
                      </a:lnTo>
                      <a:lnTo>
                        <a:pt x="93" y="83"/>
                      </a:lnTo>
                      <a:lnTo>
                        <a:pt x="67" y="59"/>
                      </a:lnTo>
                      <a:lnTo>
                        <a:pt x="43" y="37"/>
                      </a:lnTo>
                      <a:lnTo>
                        <a:pt x="20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13" name="Freeform 26"/>
                <p:cNvSpPr>
                  <a:spLocks/>
                </p:cNvSpPr>
                <p:nvPr/>
              </p:nvSpPr>
              <p:spPr bwMode="auto">
                <a:xfrm>
                  <a:off x="2165" y="815"/>
                  <a:ext cx="20" cy="258"/>
                </a:xfrm>
                <a:custGeom>
                  <a:avLst/>
                  <a:gdLst>
                    <a:gd name="T0" fmla="*/ 20 w 20"/>
                    <a:gd name="T1" fmla="*/ 0 h 258"/>
                    <a:gd name="T2" fmla="*/ 18 w 20"/>
                    <a:gd name="T3" fmla="*/ 51 h 258"/>
                    <a:gd name="T4" fmla="*/ 20 w 20"/>
                    <a:gd name="T5" fmla="*/ 126 h 258"/>
                    <a:gd name="T6" fmla="*/ 20 w 20"/>
                    <a:gd name="T7" fmla="*/ 204 h 258"/>
                    <a:gd name="T8" fmla="*/ 13 w 20"/>
                    <a:gd name="T9" fmla="*/ 258 h 258"/>
                    <a:gd name="T10" fmla="*/ 3 w 20"/>
                    <a:gd name="T11" fmla="*/ 207 h 258"/>
                    <a:gd name="T12" fmla="*/ 0 w 20"/>
                    <a:gd name="T13" fmla="*/ 136 h 258"/>
                    <a:gd name="T14" fmla="*/ 5 w 20"/>
                    <a:gd name="T15" fmla="*/ 62 h 258"/>
                    <a:gd name="T16" fmla="*/ 20 w 20"/>
                    <a:gd name="T17" fmla="*/ 0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"/>
                    <a:gd name="T28" fmla="*/ 0 h 258"/>
                    <a:gd name="T29" fmla="*/ 20 w 20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" h="258">
                      <a:moveTo>
                        <a:pt x="20" y="0"/>
                      </a:moveTo>
                      <a:lnTo>
                        <a:pt x="18" y="51"/>
                      </a:lnTo>
                      <a:lnTo>
                        <a:pt x="20" y="126"/>
                      </a:lnTo>
                      <a:lnTo>
                        <a:pt x="20" y="204"/>
                      </a:lnTo>
                      <a:lnTo>
                        <a:pt x="13" y="258"/>
                      </a:lnTo>
                      <a:lnTo>
                        <a:pt x="3" y="207"/>
                      </a:lnTo>
                      <a:lnTo>
                        <a:pt x="0" y="136"/>
                      </a:lnTo>
                      <a:lnTo>
                        <a:pt x="5" y="6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14" name="Freeform 27"/>
                <p:cNvSpPr>
                  <a:spLocks/>
                </p:cNvSpPr>
                <p:nvPr/>
              </p:nvSpPr>
              <p:spPr bwMode="auto">
                <a:xfrm>
                  <a:off x="2031" y="802"/>
                  <a:ext cx="70" cy="266"/>
                </a:xfrm>
                <a:custGeom>
                  <a:avLst/>
                  <a:gdLst>
                    <a:gd name="T0" fmla="*/ 70 w 70"/>
                    <a:gd name="T1" fmla="*/ 0 h 266"/>
                    <a:gd name="T2" fmla="*/ 59 w 70"/>
                    <a:gd name="T3" fmla="*/ 20 h 266"/>
                    <a:gd name="T4" fmla="*/ 49 w 70"/>
                    <a:gd name="T5" fmla="*/ 50 h 266"/>
                    <a:gd name="T6" fmla="*/ 39 w 70"/>
                    <a:gd name="T7" fmla="*/ 85 h 266"/>
                    <a:gd name="T8" fmla="*/ 32 w 70"/>
                    <a:gd name="T9" fmla="*/ 123 h 266"/>
                    <a:gd name="T10" fmla="*/ 26 w 70"/>
                    <a:gd name="T11" fmla="*/ 164 h 266"/>
                    <a:gd name="T12" fmla="*/ 23 w 70"/>
                    <a:gd name="T13" fmla="*/ 202 h 266"/>
                    <a:gd name="T14" fmla="*/ 24 w 70"/>
                    <a:gd name="T15" fmla="*/ 237 h 266"/>
                    <a:gd name="T16" fmla="*/ 32 w 70"/>
                    <a:gd name="T17" fmla="*/ 266 h 266"/>
                    <a:gd name="T18" fmla="*/ 17 w 70"/>
                    <a:gd name="T19" fmla="*/ 254 h 266"/>
                    <a:gd name="T20" fmla="*/ 6 w 70"/>
                    <a:gd name="T21" fmla="*/ 230 h 266"/>
                    <a:gd name="T22" fmla="*/ 0 w 70"/>
                    <a:gd name="T23" fmla="*/ 197 h 266"/>
                    <a:gd name="T24" fmla="*/ 0 w 70"/>
                    <a:gd name="T25" fmla="*/ 158 h 266"/>
                    <a:gd name="T26" fmla="*/ 6 w 70"/>
                    <a:gd name="T27" fmla="*/ 116 h 266"/>
                    <a:gd name="T28" fmla="*/ 19 w 70"/>
                    <a:gd name="T29" fmla="*/ 73 h 266"/>
                    <a:gd name="T30" fmla="*/ 40 w 70"/>
                    <a:gd name="T31" fmla="*/ 34 h 266"/>
                    <a:gd name="T32" fmla="*/ 70 w 70"/>
                    <a:gd name="T33" fmla="*/ 0 h 26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0"/>
                    <a:gd name="T52" fmla="*/ 0 h 266"/>
                    <a:gd name="T53" fmla="*/ 70 w 70"/>
                    <a:gd name="T54" fmla="*/ 266 h 26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0" h="266">
                      <a:moveTo>
                        <a:pt x="70" y="0"/>
                      </a:moveTo>
                      <a:lnTo>
                        <a:pt x="59" y="20"/>
                      </a:lnTo>
                      <a:lnTo>
                        <a:pt x="49" y="50"/>
                      </a:lnTo>
                      <a:lnTo>
                        <a:pt x="39" y="85"/>
                      </a:lnTo>
                      <a:lnTo>
                        <a:pt x="32" y="123"/>
                      </a:lnTo>
                      <a:lnTo>
                        <a:pt x="26" y="164"/>
                      </a:lnTo>
                      <a:lnTo>
                        <a:pt x="23" y="202"/>
                      </a:lnTo>
                      <a:lnTo>
                        <a:pt x="24" y="237"/>
                      </a:lnTo>
                      <a:lnTo>
                        <a:pt x="32" y="266"/>
                      </a:lnTo>
                      <a:lnTo>
                        <a:pt x="17" y="254"/>
                      </a:lnTo>
                      <a:lnTo>
                        <a:pt x="6" y="230"/>
                      </a:lnTo>
                      <a:lnTo>
                        <a:pt x="0" y="197"/>
                      </a:lnTo>
                      <a:lnTo>
                        <a:pt x="0" y="158"/>
                      </a:lnTo>
                      <a:lnTo>
                        <a:pt x="6" y="116"/>
                      </a:lnTo>
                      <a:lnTo>
                        <a:pt x="19" y="73"/>
                      </a:lnTo>
                      <a:lnTo>
                        <a:pt x="40" y="34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15" name="Freeform 28"/>
                <p:cNvSpPr>
                  <a:spLocks/>
                </p:cNvSpPr>
                <p:nvPr/>
              </p:nvSpPr>
              <p:spPr bwMode="auto">
                <a:xfrm>
                  <a:off x="1874" y="872"/>
                  <a:ext cx="123" cy="288"/>
                </a:xfrm>
                <a:custGeom>
                  <a:avLst/>
                  <a:gdLst>
                    <a:gd name="T0" fmla="*/ 123 w 123"/>
                    <a:gd name="T1" fmla="*/ 0 h 288"/>
                    <a:gd name="T2" fmla="*/ 120 w 123"/>
                    <a:gd name="T3" fmla="*/ 30 h 288"/>
                    <a:gd name="T4" fmla="*/ 114 w 123"/>
                    <a:gd name="T5" fmla="*/ 68 h 288"/>
                    <a:gd name="T6" fmla="*/ 105 w 123"/>
                    <a:gd name="T7" fmla="*/ 108 h 288"/>
                    <a:gd name="T8" fmla="*/ 92 w 123"/>
                    <a:gd name="T9" fmla="*/ 150 h 288"/>
                    <a:gd name="T10" fmla="*/ 77 w 123"/>
                    <a:gd name="T11" fmla="*/ 191 h 288"/>
                    <a:gd name="T12" fmla="*/ 55 w 123"/>
                    <a:gd name="T13" fmla="*/ 230 h 288"/>
                    <a:gd name="T14" fmla="*/ 31 w 123"/>
                    <a:gd name="T15" fmla="*/ 263 h 288"/>
                    <a:gd name="T16" fmla="*/ 0 w 123"/>
                    <a:gd name="T17" fmla="*/ 288 h 288"/>
                    <a:gd name="T18" fmla="*/ 12 w 123"/>
                    <a:gd name="T19" fmla="*/ 259 h 288"/>
                    <a:gd name="T20" fmla="*/ 28 w 123"/>
                    <a:gd name="T21" fmla="*/ 224 h 288"/>
                    <a:gd name="T22" fmla="*/ 46 w 123"/>
                    <a:gd name="T23" fmla="*/ 186 h 288"/>
                    <a:gd name="T24" fmla="*/ 65 w 123"/>
                    <a:gd name="T25" fmla="*/ 145 h 288"/>
                    <a:gd name="T26" fmla="*/ 84 w 123"/>
                    <a:gd name="T27" fmla="*/ 105 h 288"/>
                    <a:gd name="T28" fmla="*/ 101 w 123"/>
                    <a:gd name="T29" fmla="*/ 66 h 288"/>
                    <a:gd name="T30" fmla="*/ 114 w 123"/>
                    <a:gd name="T31" fmla="*/ 30 h 288"/>
                    <a:gd name="T32" fmla="*/ 123 w 123"/>
                    <a:gd name="T33" fmla="*/ 0 h 2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3"/>
                    <a:gd name="T52" fmla="*/ 0 h 288"/>
                    <a:gd name="T53" fmla="*/ 123 w 123"/>
                    <a:gd name="T54" fmla="*/ 288 h 2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3" h="288">
                      <a:moveTo>
                        <a:pt x="123" y="0"/>
                      </a:moveTo>
                      <a:lnTo>
                        <a:pt x="120" y="30"/>
                      </a:lnTo>
                      <a:lnTo>
                        <a:pt x="114" y="68"/>
                      </a:lnTo>
                      <a:lnTo>
                        <a:pt x="105" y="108"/>
                      </a:lnTo>
                      <a:lnTo>
                        <a:pt x="92" y="150"/>
                      </a:lnTo>
                      <a:lnTo>
                        <a:pt x="77" y="191"/>
                      </a:lnTo>
                      <a:lnTo>
                        <a:pt x="55" y="230"/>
                      </a:lnTo>
                      <a:lnTo>
                        <a:pt x="31" y="263"/>
                      </a:lnTo>
                      <a:lnTo>
                        <a:pt x="0" y="288"/>
                      </a:lnTo>
                      <a:lnTo>
                        <a:pt x="12" y="259"/>
                      </a:lnTo>
                      <a:lnTo>
                        <a:pt x="28" y="224"/>
                      </a:lnTo>
                      <a:lnTo>
                        <a:pt x="46" y="186"/>
                      </a:lnTo>
                      <a:lnTo>
                        <a:pt x="65" y="145"/>
                      </a:lnTo>
                      <a:lnTo>
                        <a:pt x="84" y="105"/>
                      </a:lnTo>
                      <a:lnTo>
                        <a:pt x="101" y="66"/>
                      </a:lnTo>
                      <a:lnTo>
                        <a:pt x="114" y="30"/>
                      </a:lnTo>
                      <a:lnTo>
                        <a:pt x="1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16" name="Freeform 29"/>
                <p:cNvSpPr>
                  <a:spLocks/>
                </p:cNvSpPr>
                <p:nvPr/>
              </p:nvSpPr>
              <p:spPr bwMode="auto">
                <a:xfrm>
                  <a:off x="1735" y="1157"/>
                  <a:ext cx="152" cy="264"/>
                </a:xfrm>
                <a:custGeom>
                  <a:avLst/>
                  <a:gdLst>
                    <a:gd name="T0" fmla="*/ 152 w 152"/>
                    <a:gd name="T1" fmla="*/ 44 h 264"/>
                    <a:gd name="T2" fmla="*/ 142 w 152"/>
                    <a:gd name="T3" fmla="*/ 30 h 264"/>
                    <a:gd name="T4" fmla="*/ 129 w 152"/>
                    <a:gd name="T5" fmla="*/ 18 h 264"/>
                    <a:gd name="T6" fmla="*/ 114 w 152"/>
                    <a:gd name="T7" fmla="*/ 8 h 264"/>
                    <a:gd name="T8" fmla="*/ 95 w 152"/>
                    <a:gd name="T9" fmla="*/ 3 h 264"/>
                    <a:gd name="T10" fmla="*/ 76 w 152"/>
                    <a:gd name="T11" fmla="*/ 0 h 264"/>
                    <a:gd name="T12" fmla="*/ 56 w 152"/>
                    <a:gd name="T13" fmla="*/ 3 h 264"/>
                    <a:gd name="T14" fmla="*/ 37 w 152"/>
                    <a:gd name="T15" fmla="*/ 11 h 264"/>
                    <a:gd name="T16" fmla="*/ 19 w 152"/>
                    <a:gd name="T17" fmla="*/ 26 h 264"/>
                    <a:gd name="T18" fmla="*/ 6 w 152"/>
                    <a:gd name="T19" fmla="*/ 47 h 264"/>
                    <a:gd name="T20" fmla="*/ 0 w 152"/>
                    <a:gd name="T21" fmla="*/ 76 h 264"/>
                    <a:gd name="T22" fmla="*/ 3 w 152"/>
                    <a:gd name="T23" fmla="*/ 109 h 264"/>
                    <a:gd name="T24" fmla="*/ 15 w 152"/>
                    <a:gd name="T25" fmla="*/ 143 h 264"/>
                    <a:gd name="T26" fmla="*/ 33 w 152"/>
                    <a:gd name="T27" fmla="*/ 179 h 264"/>
                    <a:gd name="T28" fmla="*/ 58 w 152"/>
                    <a:gd name="T29" fmla="*/ 212 h 264"/>
                    <a:gd name="T30" fmla="*/ 89 w 152"/>
                    <a:gd name="T31" fmla="*/ 241 h 264"/>
                    <a:gd name="T32" fmla="*/ 127 w 152"/>
                    <a:gd name="T33" fmla="*/ 264 h 264"/>
                    <a:gd name="T34" fmla="*/ 104 w 152"/>
                    <a:gd name="T35" fmla="*/ 243 h 264"/>
                    <a:gd name="T36" fmla="*/ 81 w 152"/>
                    <a:gd name="T37" fmla="*/ 218 h 264"/>
                    <a:gd name="T38" fmla="*/ 60 w 152"/>
                    <a:gd name="T39" fmla="*/ 191 h 264"/>
                    <a:gd name="T40" fmla="*/ 43 w 152"/>
                    <a:gd name="T41" fmla="*/ 161 h 264"/>
                    <a:gd name="T42" fmla="*/ 32 w 152"/>
                    <a:gd name="T43" fmla="*/ 130 h 264"/>
                    <a:gd name="T44" fmla="*/ 27 w 152"/>
                    <a:gd name="T45" fmla="*/ 102 h 264"/>
                    <a:gd name="T46" fmla="*/ 30 w 152"/>
                    <a:gd name="T47" fmla="*/ 73 h 264"/>
                    <a:gd name="T48" fmla="*/ 45 w 152"/>
                    <a:gd name="T49" fmla="*/ 47 h 264"/>
                    <a:gd name="T50" fmla="*/ 56 w 152"/>
                    <a:gd name="T51" fmla="*/ 36 h 264"/>
                    <a:gd name="T52" fmla="*/ 69 w 152"/>
                    <a:gd name="T53" fmla="*/ 27 h 264"/>
                    <a:gd name="T54" fmla="*/ 83 w 152"/>
                    <a:gd name="T55" fmla="*/ 24 h 264"/>
                    <a:gd name="T56" fmla="*/ 98 w 152"/>
                    <a:gd name="T57" fmla="*/ 24 h 264"/>
                    <a:gd name="T58" fmla="*/ 112 w 152"/>
                    <a:gd name="T59" fmla="*/ 27 h 264"/>
                    <a:gd name="T60" fmla="*/ 127 w 152"/>
                    <a:gd name="T61" fmla="*/ 31 h 264"/>
                    <a:gd name="T62" fmla="*/ 139 w 152"/>
                    <a:gd name="T63" fmla="*/ 37 h 264"/>
                    <a:gd name="T64" fmla="*/ 152 w 152"/>
                    <a:gd name="T65" fmla="*/ 44 h 26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2"/>
                    <a:gd name="T100" fmla="*/ 0 h 264"/>
                    <a:gd name="T101" fmla="*/ 152 w 152"/>
                    <a:gd name="T102" fmla="*/ 264 h 26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2" h="264">
                      <a:moveTo>
                        <a:pt x="152" y="44"/>
                      </a:moveTo>
                      <a:lnTo>
                        <a:pt x="142" y="30"/>
                      </a:lnTo>
                      <a:lnTo>
                        <a:pt x="129" y="18"/>
                      </a:lnTo>
                      <a:lnTo>
                        <a:pt x="114" y="8"/>
                      </a:lnTo>
                      <a:lnTo>
                        <a:pt x="95" y="3"/>
                      </a:lnTo>
                      <a:lnTo>
                        <a:pt x="76" y="0"/>
                      </a:lnTo>
                      <a:lnTo>
                        <a:pt x="56" y="3"/>
                      </a:lnTo>
                      <a:lnTo>
                        <a:pt x="37" y="11"/>
                      </a:lnTo>
                      <a:lnTo>
                        <a:pt x="19" y="26"/>
                      </a:lnTo>
                      <a:lnTo>
                        <a:pt x="6" y="47"/>
                      </a:lnTo>
                      <a:lnTo>
                        <a:pt x="0" y="76"/>
                      </a:lnTo>
                      <a:lnTo>
                        <a:pt x="3" y="109"/>
                      </a:lnTo>
                      <a:lnTo>
                        <a:pt x="15" y="143"/>
                      </a:lnTo>
                      <a:lnTo>
                        <a:pt x="33" y="179"/>
                      </a:lnTo>
                      <a:lnTo>
                        <a:pt x="58" y="212"/>
                      </a:lnTo>
                      <a:lnTo>
                        <a:pt x="89" y="241"/>
                      </a:lnTo>
                      <a:lnTo>
                        <a:pt x="127" y="264"/>
                      </a:lnTo>
                      <a:lnTo>
                        <a:pt x="104" y="243"/>
                      </a:lnTo>
                      <a:lnTo>
                        <a:pt x="81" y="218"/>
                      </a:lnTo>
                      <a:lnTo>
                        <a:pt x="60" y="191"/>
                      </a:lnTo>
                      <a:lnTo>
                        <a:pt x="43" y="161"/>
                      </a:lnTo>
                      <a:lnTo>
                        <a:pt x="32" y="130"/>
                      </a:lnTo>
                      <a:lnTo>
                        <a:pt x="27" y="102"/>
                      </a:lnTo>
                      <a:lnTo>
                        <a:pt x="30" y="73"/>
                      </a:lnTo>
                      <a:lnTo>
                        <a:pt x="45" y="47"/>
                      </a:lnTo>
                      <a:lnTo>
                        <a:pt x="56" y="36"/>
                      </a:lnTo>
                      <a:lnTo>
                        <a:pt x="69" y="27"/>
                      </a:lnTo>
                      <a:lnTo>
                        <a:pt x="83" y="24"/>
                      </a:lnTo>
                      <a:lnTo>
                        <a:pt x="98" y="24"/>
                      </a:lnTo>
                      <a:lnTo>
                        <a:pt x="112" y="27"/>
                      </a:lnTo>
                      <a:lnTo>
                        <a:pt x="127" y="31"/>
                      </a:lnTo>
                      <a:lnTo>
                        <a:pt x="139" y="37"/>
                      </a:lnTo>
                      <a:lnTo>
                        <a:pt x="152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17" name="Freeform 30"/>
                <p:cNvSpPr>
                  <a:spLocks/>
                </p:cNvSpPr>
                <p:nvPr/>
              </p:nvSpPr>
              <p:spPr bwMode="auto">
                <a:xfrm>
                  <a:off x="1903" y="1457"/>
                  <a:ext cx="157" cy="307"/>
                </a:xfrm>
                <a:custGeom>
                  <a:avLst/>
                  <a:gdLst>
                    <a:gd name="T0" fmla="*/ 0 w 157"/>
                    <a:gd name="T1" fmla="*/ 0 h 307"/>
                    <a:gd name="T2" fmla="*/ 13 w 157"/>
                    <a:gd name="T3" fmla="*/ 37 h 307"/>
                    <a:gd name="T4" fmla="*/ 29 w 157"/>
                    <a:gd name="T5" fmla="*/ 80 h 307"/>
                    <a:gd name="T6" fmla="*/ 49 w 157"/>
                    <a:gd name="T7" fmla="*/ 125 h 307"/>
                    <a:gd name="T8" fmla="*/ 71 w 157"/>
                    <a:gd name="T9" fmla="*/ 171 h 307"/>
                    <a:gd name="T10" fmla="*/ 92 w 157"/>
                    <a:gd name="T11" fmla="*/ 214 h 307"/>
                    <a:gd name="T12" fmla="*/ 115 w 157"/>
                    <a:gd name="T13" fmla="*/ 253 h 307"/>
                    <a:gd name="T14" fmla="*/ 137 w 157"/>
                    <a:gd name="T15" fmla="*/ 284 h 307"/>
                    <a:gd name="T16" fmla="*/ 157 w 157"/>
                    <a:gd name="T17" fmla="*/ 307 h 307"/>
                    <a:gd name="T18" fmla="*/ 135 w 157"/>
                    <a:gd name="T19" fmla="*/ 299 h 307"/>
                    <a:gd name="T20" fmla="*/ 109 w 157"/>
                    <a:gd name="T21" fmla="*/ 276 h 307"/>
                    <a:gd name="T22" fmla="*/ 85 w 157"/>
                    <a:gd name="T23" fmla="*/ 243 h 307"/>
                    <a:gd name="T24" fmla="*/ 59 w 157"/>
                    <a:gd name="T25" fmla="*/ 200 h 307"/>
                    <a:gd name="T26" fmla="*/ 38 w 157"/>
                    <a:gd name="T27" fmla="*/ 151 h 307"/>
                    <a:gd name="T28" fmla="*/ 19 w 157"/>
                    <a:gd name="T29" fmla="*/ 101 h 307"/>
                    <a:gd name="T30" fmla="*/ 6 w 157"/>
                    <a:gd name="T31" fmla="*/ 49 h 307"/>
                    <a:gd name="T32" fmla="*/ 0 w 157"/>
                    <a:gd name="T33" fmla="*/ 0 h 3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7"/>
                    <a:gd name="T52" fmla="*/ 0 h 307"/>
                    <a:gd name="T53" fmla="*/ 157 w 157"/>
                    <a:gd name="T54" fmla="*/ 307 h 3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7" h="307">
                      <a:moveTo>
                        <a:pt x="0" y="0"/>
                      </a:moveTo>
                      <a:lnTo>
                        <a:pt x="13" y="37"/>
                      </a:lnTo>
                      <a:lnTo>
                        <a:pt x="29" y="80"/>
                      </a:lnTo>
                      <a:lnTo>
                        <a:pt x="49" y="125"/>
                      </a:lnTo>
                      <a:lnTo>
                        <a:pt x="71" y="171"/>
                      </a:lnTo>
                      <a:lnTo>
                        <a:pt x="92" y="214"/>
                      </a:lnTo>
                      <a:lnTo>
                        <a:pt x="115" y="253"/>
                      </a:lnTo>
                      <a:lnTo>
                        <a:pt x="137" y="284"/>
                      </a:lnTo>
                      <a:lnTo>
                        <a:pt x="157" y="307"/>
                      </a:lnTo>
                      <a:lnTo>
                        <a:pt x="135" y="299"/>
                      </a:lnTo>
                      <a:lnTo>
                        <a:pt x="109" y="276"/>
                      </a:lnTo>
                      <a:lnTo>
                        <a:pt x="85" y="243"/>
                      </a:lnTo>
                      <a:lnTo>
                        <a:pt x="59" y="200"/>
                      </a:lnTo>
                      <a:lnTo>
                        <a:pt x="38" y="151"/>
                      </a:lnTo>
                      <a:lnTo>
                        <a:pt x="19" y="101"/>
                      </a:lnTo>
                      <a:lnTo>
                        <a:pt x="6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18" name="Freeform 31"/>
                <p:cNvSpPr>
                  <a:spLocks/>
                </p:cNvSpPr>
                <p:nvPr/>
              </p:nvSpPr>
              <p:spPr bwMode="auto">
                <a:xfrm>
                  <a:off x="1811" y="1438"/>
                  <a:ext cx="95" cy="347"/>
                </a:xfrm>
                <a:custGeom>
                  <a:avLst/>
                  <a:gdLst>
                    <a:gd name="T0" fmla="*/ 0 w 95"/>
                    <a:gd name="T1" fmla="*/ 0 h 347"/>
                    <a:gd name="T2" fmla="*/ 3 w 95"/>
                    <a:gd name="T3" fmla="*/ 22 h 347"/>
                    <a:gd name="T4" fmla="*/ 10 w 95"/>
                    <a:gd name="T5" fmla="*/ 59 h 347"/>
                    <a:gd name="T6" fmla="*/ 19 w 95"/>
                    <a:gd name="T7" fmla="*/ 107 h 347"/>
                    <a:gd name="T8" fmla="*/ 30 w 95"/>
                    <a:gd name="T9" fmla="*/ 160 h 347"/>
                    <a:gd name="T10" fmla="*/ 45 w 95"/>
                    <a:gd name="T11" fmla="*/ 214 h 347"/>
                    <a:gd name="T12" fmla="*/ 61 w 95"/>
                    <a:gd name="T13" fmla="*/ 266 h 347"/>
                    <a:gd name="T14" fmla="*/ 78 w 95"/>
                    <a:gd name="T15" fmla="*/ 312 h 347"/>
                    <a:gd name="T16" fmla="*/ 95 w 95"/>
                    <a:gd name="T17" fmla="*/ 347 h 347"/>
                    <a:gd name="T18" fmla="*/ 94 w 95"/>
                    <a:gd name="T19" fmla="*/ 318 h 347"/>
                    <a:gd name="T20" fmla="*/ 86 w 95"/>
                    <a:gd name="T21" fmla="*/ 279 h 347"/>
                    <a:gd name="T22" fmla="*/ 76 w 95"/>
                    <a:gd name="T23" fmla="*/ 233 h 347"/>
                    <a:gd name="T24" fmla="*/ 63 w 95"/>
                    <a:gd name="T25" fmla="*/ 183 h 347"/>
                    <a:gd name="T26" fmla="*/ 48 w 95"/>
                    <a:gd name="T27" fmla="*/ 131 h 347"/>
                    <a:gd name="T28" fmla="*/ 32 w 95"/>
                    <a:gd name="T29" fmla="*/ 82 h 347"/>
                    <a:gd name="T30" fmla="*/ 16 w 95"/>
                    <a:gd name="T31" fmla="*/ 38 h 347"/>
                    <a:gd name="T32" fmla="*/ 0 w 95"/>
                    <a:gd name="T33" fmla="*/ 0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5"/>
                    <a:gd name="T52" fmla="*/ 0 h 347"/>
                    <a:gd name="T53" fmla="*/ 95 w 95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5" h="347">
                      <a:moveTo>
                        <a:pt x="0" y="0"/>
                      </a:moveTo>
                      <a:lnTo>
                        <a:pt x="3" y="22"/>
                      </a:lnTo>
                      <a:lnTo>
                        <a:pt x="10" y="59"/>
                      </a:lnTo>
                      <a:lnTo>
                        <a:pt x="19" y="107"/>
                      </a:lnTo>
                      <a:lnTo>
                        <a:pt x="30" y="160"/>
                      </a:lnTo>
                      <a:lnTo>
                        <a:pt x="45" y="214"/>
                      </a:lnTo>
                      <a:lnTo>
                        <a:pt x="61" y="266"/>
                      </a:lnTo>
                      <a:lnTo>
                        <a:pt x="78" y="312"/>
                      </a:lnTo>
                      <a:lnTo>
                        <a:pt x="95" y="347"/>
                      </a:lnTo>
                      <a:lnTo>
                        <a:pt x="94" y="318"/>
                      </a:lnTo>
                      <a:lnTo>
                        <a:pt x="86" y="279"/>
                      </a:lnTo>
                      <a:lnTo>
                        <a:pt x="76" y="233"/>
                      </a:lnTo>
                      <a:lnTo>
                        <a:pt x="63" y="183"/>
                      </a:lnTo>
                      <a:lnTo>
                        <a:pt x="48" y="131"/>
                      </a:lnTo>
                      <a:lnTo>
                        <a:pt x="32" y="82"/>
                      </a:lnTo>
                      <a:lnTo>
                        <a:pt x="16" y="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19" name="Freeform 32"/>
                <p:cNvSpPr>
                  <a:spLocks/>
                </p:cNvSpPr>
                <p:nvPr/>
              </p:nvSpPr>
              <p:spPr bwMode="auto">
                <a:xfrm>
                  <a:off x="1712" y="1309"/>
                  <a:ext cx="55" cy="483"/>
                </a:xfrm>
                <a:custGeom>
                  <a:avLst/>
                  <a:gdLst>
                    <a:gd name="T0" fmla="*/ 3 w 55"/>
                    <a:gd name="T1" fmla="*/ 0 h 483"/>
                    <a:gd name="T2" fmla="*/ 2 w 55"/>
                    <a:gd name="T3" fmla="*/ 32 h 483"/>
                    <a:gd name="T4" fmla="*/ 0 w 55"/>
                    <a:gd name="T5" fmla="*/ 83 h 483"/>
                    <a:gd name="T6" fmla="*/ 3 w 55"/>
                    <a:gd name="T7" fmla="*/ 147 h 483"/>
                    <a:gd name="T8" fmla="*/ 7 w 55"/>
                    <a:gd name="T9" fmla="*/ 220 h 483"/>
                    <a:gd name="T10" fmla="*/ 13 w 55"/>
                    <a:gd name="T11" fmla="*/ 295 h 483"/>
                    <a:gd name="T12" fmla="*/ 23 w 55"/>
                    <a:gd name="T13" fmla="*/ 368 h 483"/>
                    <a:gd name="T14" fmla="*/ 36 w 55"/>
                    <a:gd name="T15" fmla="*/ 432 h 483"/>
                    <a:gd name="T16" fmla="*/ 53 w 55"/>
                    <a:gd name="T17" fmla="*/ 483 h 483"/>
                    <a:gd name="T18" fmla="*/ 55 w 55"/>
                    <a:gd name="T19" fmla="*/ 444 h 483"/>
                    <a:gd name="T20" fmla="*/ 53 w 55"/>
                    <a:gd name="T21" fmla="*/ 389 h 483"/>
                    <a:gd name="T22" fmla="*/ 48 w 55"/>
                    <a:gd name="T23" fmla="*/ 322 h 483"/>
                    <a:gd name="T24" fmla="*/ 42 w 55"/>
                    <a:gd name="T25" fmla="*/ 250 h 483"/>
                    <a:gd name="T26" fmla="*/ 32 w 55"/>
                    <a:gd name="T27" fmla="*/ 175 h 483"/>
                    <a:gd name="T28" fmla="*/ 23 w 55"/>
                    <a:gd name="T29" fmla="*/ 106 h 483"/>
                    <a:gd name="T30" fmla="*/ 13 w 55"/>
                    <a:gd name="T31" fmla="*/ 46 h 483"/>
                    <a:gd name="T32" fmla="*/ 3 w 55"/>
                    <a:gd name="T33" fmla="*/ 0 h 4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5"/>
                    <a:gd name="T52" fmla="*/ 0 h 483"/>
                    <a:gd name="T53" fmla="*/ 55 w 55"/>
                    <a:gd name="T54" fmla="*/ 483 h 4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5" h="483">
                      <a:moveTo>
                        <a:pt x="3" y="0"/>
                      </a:moveTo>
                      <a:lnTo>
                        <a:pt x="2" y="32"/>
                      </a:lnTo>
                      <a:lnTo>
                        <a:pt x="0" y="83"/>
                      </a:lnTo>
                      <a:lnTo>
                        <a:pt x="3" y="147"/>
                      </a:lnTo>
                      <a:lnTo>
                        <a:pt x="7" y="220"/>
                      </a:lnTo>
                      <a:lnTo>
                        <a:pt x="13" y="295"/>
                      </a:lnTo>
                      <a:lnTo>
                        <a:pt x="23" y="368"/>
                      </a:lnTo>
                      <a:lnTo>
                        <a:pt x="36" y="432"/>
                      </a:lnTo>
                      <a:lnTo>
                        <a:pt x="53" y="483"/>
                      </a:lnTo>
                      <a:lnTo>
                        <a:pt x="55" y="444"/>
                      </a:lnTo>
                      <a:lnTo>
                        <a:pt x="53" y="389"/>
                      </a:lnTo>
                      <a:lnTo>
                        <a:pt x="48" y="322"/>
                      </a:lnTo>
                      <a:lnTo>
                        <a:pt x="42" y="250"/>
                      </a:lnTo>
                      <a:lnTo>
                        <a:pt x="32" y="175"/>
                      </a:lnTo>
                      <a:lnTo>
                        <a:pt x="23" y="106"/>
                      </a:lnTo>
                      <a:lnTo>
                        <a:pt x="13" y="4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20" name="Freeform 33"/>
                <p:cNvSpPr>
                  <a:spLocks/>
                </p:cNvSpPr>
                <p:nvPr/>
              </p:nvSpPr>
              <p:spPr bwMode="auto">
                <a:xfrm>
                  <a:off x="1594" y="1022"/>
                  <a:ext cx="92" cy="765"/>
                </a:xfrm>
                <a:custGeom>
                  <a:avLst/>
                  <a:gdLst>
                    <a:gd name="T0" fmla="*/ 92 w 92"/>
                    <a:gd name="T1" fmla="*/ 0 h 765"/>
                    <a:gd name="T2" fmla="*/ 79 w 92"/>
                    <a:gd name="T3" fmla="*/ 30 h 765"/>
                    <a:gd name="T4" fmla="*/ 66 w 92"/>
                    <a:gd name="T5" fmla="*/ 64 h 765"/>
                    <a:gd name="T6" fmla="*/ 54 w 92"/>
                    <a:gd name="T7" fmla="*/ 105 h 765"/>
                    <a:gd name="T8" fmla="*/ 43 w 92"/>
                    <a:gd name="T9" fmla="*/ 149 h 765"/>
                    <a:gd name="T10" fmla="*/ 35 w 92"/>
                    <a:gd name="T11" fmla="*/ 198 h 765"/>
                    <a:gd name="T12" fmla="*/ 32 w 92"/>
                    <a:gd name="T13" fmla="*/ 250 h 765"/>
                    <a:gd name="T14" fmla="*/ 33 w 92"/>
                    <a:gd name="T15" fmla="*/ 304 h 765"/>
                    <a:gd name="T16" fmla="*/ 42 w 92"/>
                    <a:gd name="T17" fmla="*/ 362 h 765"/>
                    <a:gd name="T18" fmla="*/ 52 w 92"/>
                    <a:gd name="T19" fmla="*/ 421 h 765"/>
                    <a:gd name="T20" fmla="*/ 58 w 92"/>
                    <a:gd name="T21" fmla="*/ 480 h 765"/>
                    <a:gd name="T22" fmla="*/ 61 w 92"/>
                    <a:gd name="T23" fmla="*/ 538 h 765"/>
                    <a:gd name="T24" fmla="*/ 58 w 92"/>
                    <a:gd name="T25" fmla="*/ 594 h 765"/>
                    <a:gd name="T26" fmla="*/ 52 w 92"/>
                    <a:gd name="T27" fmla="*/ 648 h 765"/>
                    <a:gd name="T28" fmla="*/ 41 w 92"/>
                    <a:gd name="T29" fmla="*/ 695 h 765"/>
                    <a:gd name="T30" fmla="*/ 25 w 92"/>
                    <a:gd name="T31" fmla="*/ 734 h 765"/>
                    <a:gd name="T32" fmla="*/ 5 w 92"/>
                    <a:gd name="T33" fmla="*/ 765 h 765"/>
                    <a:gd name="T34" fmla="*/ 22 w 92"/>
                    <a:gd name="T35" fmla="*/ 688 h 765"/>
                    <a:gd name="T36" fmla="*/ 29 w 92"/>
                    <a:gd name="T37" fmla="*/ 587 h 765"/>
                    <a:gd name="T38" fmla="*/ 26 w 92"/>
                    <a:gd name="T39" fmla="*/ 480 h 765"/>
                    <a:gd name="T40" fmla="*/ 9 w 92"/>
                    <a:gd name="T41" fmla="*/ 380 h 765"/>
                    <a:gd name="T42" fmla="*/ 2 w 92"/>
                    <a:gd name="T43" fmla="*/ 339 h 765"/>
                    <a:gd name="T44" fmla="*/ 0 w 92"/>
                    <a:gd name="T45" fmla="*/ 290 h 765"/>
                    <a:gd name="T46" fmla="*/ 3 w 92"/>
                    <a:gd name="T47" fmla="*/ 235 h 765"/>
                    <a:gd name="T48" fmla="*/ 10 w 92"/>
                    <a:gd name="T49" fmla="*/ 179 h 765"/>
                    <a:gd name="T50" fmla="*/ 23 w 92"/>
                    <a:gd name="T51" fmla="*/ 123 h 765"/>
                    <a:gd name="T52" fmla="*/ 41 w 92"/>
                    <a:gd name="T53" fmla="*/ 73 h 765"/>
                    <a:gd name="T54" fmla="*/ 64 w 92"/>
                    <a:gd name="T55" fmla="*/ 31 h 765"/>
                    <a:gd name="T56" fmla="*/ 92 w 92"/>
                    <a:gd name="T57" fmla="*/ 0 h 76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2"/>
                    <a:gd name="T88" fmla="*/ 0 h 765"/>
                    <a:gd name="T89" fmla="*/ 92 w 92"/>
                    <a:gd name="T90" fmla="*/ 765 h 76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2" h="765">
                      <a:moveTo>
                        <a:pt x="92" y="0"/>
                      </a:moveTo>
                      <a:lnTo>
                        <a:pt x="79" y="30"/>
                      </a:lnTo>
                      <a:lnTo>
                        <a:pt x="66" y="64"/>
                      </a:lnTo>
                      <a:lnTo>
                        <a:pt x="54" y="105"/>
                      </a:lnTo>
                      <a:lnTo>
                        <a:pt x="43" y="149"/>
                      </a:lnTo>
                      <a:lnTo>
                        <a:pt x="35" y="198"/>
                      </a:lnTo>
                      <a:lnTo>
                        <a:pt x="32" y="250"/>
                      </a:lnTo>
                      <a:lnTo>
                        <a:pt x="33" y="304"/>
                      </a:lnTo>
                      <a:lnTo>
                        <a:pt x="42" y="362"/>
                      </a:lnTo>
                      <a:lnTo>
                        <a:pt x="52" y="421"/>
                      </a:lnTo>
                      <a:lnTo>
                        <a:pt x="58" y="480"/>
                      </a:lnTo>
                      <a:lnTo>
                        <a:pt x="61" y="538"/>
                      </a:lnTo>
                      <a:lnTo>
                        <a:pt x="58" y="594"/>
                      </a:lnTo>
                      <a:lnTo>
                        <a:pt x="52" y="648"/>
                      </a:lnTo>
                      <a:lnTo>
                        <a:pt x="41" y="695"/>
                      </a:lnTo>
                      <a:lnTo>
                        <a:pt x="25" y="734"/>
                      </a:lnTo>
                      <a:lnTo>
                        <a:pt x="5" y="765"/>
                      </a:lnTo>
                      <a:lnTo>
                        <a:pt x="22" y="688"/>
                      </a:lnTo>
                      <a:lnTo>
                        <a:pt x="29" y="587"/>
                      </a:lnTo>
                      <a:lnTo>
                        <a:pt x="26" y="480"/>
                      </a:lnTo>
                      <a:lnTo>
                        <a:pt x="9" y="380"/>
                      </a:lnTo>
                      <a:lnTo>
                        <a:pt x="2" y="339"/>
                      </a:lnTo>
                      <a:lnTo>
                        <a:pt x="0" y="290"/>
                      </a:lnTo>
                      <a:lnTo>
                        <a:pt x="3" y="235"/>
                      </a:lnTo>
                      <a:lnTo>
                        <a:pt x="10" y="179"/>
                      </a:lnTo>
                      <a:lnTo>
                        <a:pt x="23" y="123"/>
                      </a:lnTo>
                      <a:lnTo>
                        <a:pt x="41" y="73"/>
                      </a:lnTo>
                      <a:lnTo>
                        <a:pt x="64" y="31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21" name="Freeform 34"/>
                <p:cNvSpPr>
                  <a:spLocks/>
                </p:cNvSpPr>
                <p:nvPr/>
              </p:nvSpPr>
              <p:spPr bwMode="auto">
                <a:xfrm>
                  <a:off x="2632" y="1405"/>
                  <a:ext cx="86" cy="345"/>
                </a:xfrm>
                <a:custGeom>
                  <a:avLst/>
                  <a:gdLst>
                    <a:gd name="T0" fmla="*/ 5 w 86"/>
                    <a:gd name="T1" fmla="*/ 0 h 345"/>
                    <a:gd name="T2" fmla="*/ 5 w 86"/>
                    <a:gd name="T3" fmla="*/ 28 h 345"/>
                    <a:gd name="T4" fmla="*/ 11 w 86"/>
                    <a:gd name="T5" fmla="*/ 68 h 345"/>
                    <a:gd name="T6" fmla="*/ 20 w 86"/>
                    <a:gd name="T7" fmla="*/ 118 h 345"/>
                    <a:gd name="T8" fmla="*/ 31 w 86"/>
                    <a:gd name="T9" fmla="*/ 173 h 345"/>
                    <a:gd name="T10" fmla="*/ 44 w 86"/>
                    <a:gd name="T11" fmla="*/ 226 h 345"/>
                    <a:gd name="T12" fmla="*/ 58 w 86"/>
                    <a:gd name="T13" fmla="*/ 276 h 345"/>
                    <a:gd name="T14" fmla="*/ 73 w 86"/>
                    <a:gd name="T15" fmla="*/ 318 h 345"/>
                    <a:gd name="T16" fmla="*/ 86 w 86"/>
                    <a:gd name="T17" fmla="*/ 345 h 345"/>
                    <a:gd name="T18" fmla="*/ 70 w 86"/>
                    <a:gd name="T19" fmla="*/ 335 h 345"/>
                    <a:gd name="T20" fmla="*/ 53 w 86"/>
                    <a:gd name="T21" fmla="*/ 308 h 345"/>
                    <a:gd name="T22" fmla="*/ 35 w 86"/>
                    <a:gd name="T23" fmla="*/ 267 h 345"/>
                    <a:gd name="T24" fmla="*/ 21 w 86"/>
                    <a:gd name="T25" fmla="*/ 217 h 345"/>
                    <a:gd name="T26" fmla="*/ 10 w 86"/>
                    <a:gd name="T27" fmla="*/ 163 h 345"/>
                    <a:gd name="T28" fmla="*/ 2 w 86"/>
                    <a:gd name="T29" fmla="*/ 105 h 345"/>
                    <a:gd name="T30" fmla="*/ 0 w 86"/>
                    <a:gd name="T31" fmla="*/ 49 h 345"/>
                    <a:gd name="T32" fmla="*/ 5 w 86"/>
                    <a:gd name="T33" fmla="*/ 0 h 3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6"/>
                    <a:gd name="T52" fmla="*/ 0 h 345"/>
                    <a:gd name="T53" fmla="*/ 86 w 86"/>
                    <a:gd name="T54" fmla="*/ 345 h 3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6" h="345">
                      <a:moveTo>
                        <a:pt x="5" y="0"/>
                      </a:moveTo>
                      <a:lnTo>
                        <a:pt x="5" y="28"/>
                      </a:lnTo>
                      <a:lnTo>
                        <a:pt x="11" y="68"/>
                      </a:lnTo>
                      <a:lnTo>
                        <a:pt x="20" y="118"/>
                      </a:lnTo>
                      <a:lnTo>
                        <a:pt x="31" y="173"/>
                      </a:lnTo>
                      <a:lnTo>
                        <a:pt x="44" y="226"/>
                      </a:lnTo>
                      <a:lnTo>
                        <a:pt x="58" y="276"/>
                      </a:lnTo>
                      <a:lnTo>
                        <a:pt x="73" y="318"/>
                      </a:lnTo>
                      <a:lnTo>
                        <a:pt x="86" y="345"/>
                      </a:lnTo>
                      <a:lnTo>
                        <a:pt x="70" y="335"/>
                      </a:lnTo>
                      <a:lnTo>
                        <a:pt x="53" y="308"/>
                      </a:lnTo>
                      <a:lnTo>
                        <a:pt x="35" y="267"/>
                      </a:lnTo>
                      <a:lnTo>
                        <a:pt x="21" y="217"/>
                      </a:lnTo>
                      <a:lnTo>
                        <a:pt x="10" y="163"/>
                      </a:lnTo>
                      <a:lnTo>
                        <a:pt x="2" y="105"/>
                      </a:lnTo>
                      <a:lnTo>
                        <a:pt x="0" y="4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22" name="Freeform 35"/>
                <p:cNvSpPr>
                  <a:spLocks/>
                </p:cNvSpPr>
                <p:nvPr/>
              </p:nvSpPr>
              <p:spPr bwMode="auto">
                <a:xfrm>
                  <a:off x="2564" y="1622"/>
                  <a:ext cx="29" cy="128"/>
                </a:xfrm>
                <a:custGeom>
                  <a:avLst/>
                  <a:gdLst>
                    <a:gd name="T0" fmla="*/ 4 w 29"/>
                    <a:gd name="T1" fmla="*/ 0 h 128"/>
                    <a:gd name="T2" fmla="*/ 9 w 29"/>
                    <a:gd name="T3" fmla="*/ 26 h 128"/>
                    <a:gd name="T4" fmla="*/ 14 w 29"/>
                    <a:gd name="T5" fmla="*/ 63 h 128"/>
                    <a:gd name="T6" fmla="*/ 22 w 29"/>
                    <a:gd name="T7" fmla="*/ 101 h 128"/>
                    <a:gd name="T8" fmla="*/ 29 w 29"/>
                    <a:gd name="T9" fmla="*/ 128 h 128"/>
                    <a:gd name="T10" fmla="*/ 7 w 29"/>
                    <a:gd name="T11" fmla="*/ 115 h 128"/>
                    <a:gd name="T12" fmla="*/ 0 w 29"/>
                    <a:gd name="T13" fmla="*/ 89 h 128"/>
                    <a:gd name="T14" fmla="*/ 0 w 29"/>
                    <a:gd name="T15" fmla="*/ 50 h 128"/>
                    <a:gd name="T16" fmla="*/ 4 w 29"/>
                    <a:gd name="T17" fmla="*/ 0 h 1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"/>
                    <a:gd name="T28" fmla="*/ 0 h 128"/>
                    <a:gd name="T29" fmla="*/ 29 w 29"/>
                    <a:gd name="T30" fmla="*/ 128 h 1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" h="128">
                      <a:moveTo>
                        <a:pt x="4" y="0"/>
                      </a:moveTo>
                      <a:lnTo>
                        <a:pt x="9" y="26"/>
                      </a:lnTo>
                      <a:lnTo>
                        <a:pt x="14" y="63"/>
                      </a:lnTo>
                      <a:lnTo>
                        <a:pt x="22" y="101"/>
                      </a:lnTo>
                      <a:lnTo>
                        <a:pt x="29" y="128"/>
                      </a:lnTo>
                      <a:lnTo>
                        <a:pt x="7" y="115"/>
                      </a:lnTo>
                      <a:lnTo>
                        <a:pt x="0" y="89"/>
                      </a:lnTo>
                      <a:lnTo>
                        <a:pt x="0" y="5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23" name="Freeform 36"/>
                <p:cNvSpPr>
                  <a:spLocks/>
                </p:cNvSpPr>
                <p:nvPr/>
              </p:nvSpPr>
              <p:spPr bwMode="auto">
                <a:xfrm>
                  <a:off x="1735" y="681"/>
                  <a:ext cx="773" cy="277"/>
                </a:xfrm>
                <a:custGeom>
                  <a:avLst/>
                  <a:gdLst>
                    <a:gd name="T0" fmla="*/ 773 w 773"/>
                    <a:gd name="T1" fmla="*/ 35 h 277"/>
                    <a:gd name="T2" fmla="*/ 751 w 773"/>
                    <a:gd name="T3" fmla="*/ 27 h 277"/>
                    <a:gd name="T4" fmla="*/ 724 w 773"/>
                    <a:gd name="T5" fmla="*/ 20 h 277"/>
                    <a:gd name="T6" fmla="*/ 688 w 773"/>
                    <a:gd name="T7" fmla="*/ 13 h 277"/>
                    <a:gd name="T8" fmla="*/ 648 w 773"/>
                    <a:gd name="T9" fmla="*/ 7 h 277"/>
                    <a:gd name="T10" fmla="*/ 602 w 773"/>
                    <a:gd name="T11" fmla="*/ 2 h 277"/>
                    <a:gd name="T12" fmla="*/ 553 w 773"/>
                    <a:gd name="T13" fmla="*/ 0 h 277"/>
                    <a:gd name="T14" fmla="*/ 500 w 773"/>
                    <a:gd name="T15" fmla="*/ 0 h 277"/>
                    <a:gd name="T16" fmla="*/ 444 w 773"/>
                    <a:gd name="T17" fmla="*/ 4 h 277"/>
                    <a:gd name="T18" fmla="*/ 387 w 773"/>
                    <a:gd name="T19" fmla="*/ 14 h 277"/>
                    <a:gd name="T20" fmla="*/ 328 w 773"/>
                    <a:gd name="T21" fmla="*/ 29 h 277"/>
                    <a:gd name="T22" fmla="*/ 270 w 773"/>
                    <a:gd name="T23" fmla="*/ 50 h 277"/>
                    <a:gd name="T24" fmla="*/ 211 w 773"/>
                    <a:gd name="T25" fmla="*/ 79 h 277"/>
                    <a:gd name="T26" fmla="*/ 155 w 773"/>
                    <a:gd name="T27" fmla="*/ 115 h 277"/>
                    <a:gd name="T28" fmla="*/ 101 w 773"/>
                    <a:gd name="T29" fmla="*/ 160 h 277"/>
                    <a:gd name="T30" fmla="*/ 49 w 773"/>
                    <a:gd name="T31" fmla="*/ 213 h 277"/>
                    <a:gd name="T32" fmla="*/ 0 w 773"/>
                    <a:gd name="T33" fmla="*/ 277 h 277"/>
                    <a:gd name="T34" fmla="*/ 23 w 773"/>
                    <a:gd name="T35" fmla="*/ 259 h 277"/>
                    <a:gd name="T36" fmla="*/ 48 w 773"/>
                    <a:gd name="T37" fmla="*/ 237 h 277"/>
                    <a:gd name="T38" fmla="*/ 73 w 773"/>
                    <a:gd name="T39" fmla="*/ 214 h 277"/>
                    <a:gd name="T40" fmla="*/ 101 w 773"/>
                    <a:gd name="T41" fmla="*/ 190 h 277"/>
                    <a:gd name="T42" fmla="*/ 132 w 773"/>
                    <a:gd name="T43" fmla="*/ 165 h 277"/>
                    <a:gd name="T44" fmla="*/ 165 w 773"/>
                    <a:gd name="T45" fmla="*/ 141 h 277"/>
                    <a:gd name="T46" fmla="*/ 203 w 773"/>
                    <a:gd name="T47" fmla="*/ 118 h 277"/>
                    <a:gd name="T48" fmla="*/ 243 w 773"/>
                    <a:gd name="T49" fmla="*/ 95 h 277"/>
                    <a:gd name="T50" fmla="*/ 289 w 773"/>
                    <a:gd name="T51" fmla="*/ 75 h 277"/>
                    <a:gd name="T52" fmla="*/ 339 w 773"/>
                    <a:gd name="T53" fmla="*/ 56 h 277"/>
                    <a:gd name="T54" fmla="*/ 395 w 773"/>
                    <a:gd name="T55" fmla="*/ 42 h 277"/>
                    <a:gd name="T56" fmla="*/ 457 w 773"/>
                    <a:gd name="T57" fmla="*/ 30 h 277"/>
                    <a:gd name="T58" fmla="*/ 526 w 773"/>
                    <a:gd name="T59" fmla="*/ 23 h 277"/>
                    <a:gd name="T60" fmla="*/ 601 w 773"/>
                    <a:gd name="T61" fmla="*/ 22 h 277"/>
                    <a:gd name="T62" fmla="*/ 682 w 773"/>
                    <a:gd name="T63" fmla="*/ 25 h 277"/>
                    <a:gd name="T64" fmla="*/ 773 w 773"/>
                    <a:gd name="T65" fmla="*/ 35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3"/>
                    <a:gd name="T100" fmla="*/ 0 h 277"/>
                    <a:gd name="T101" fmla="*/ 773 w 773"/>
                    <a:gd name="T102" fmla="*/ 277 h 27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3" h="277">
                      <a:moveTo>
                        <a:pt x="773" y="35"/>
                      </a:moveTo>
                      <a:lnTo>
                        <a:pt x="751" y="27"/>
                      </a:lnTo>
                      <a:lnTo>
                        <a:pt x="724" y="20"/>
                      </a:lnTo>
                      <a:lnTo>
                        <a:pt x="688" y="13"/>
                      </a:lnTo>
                      <a:lnTo>
                        <a:pt x="648" y="7"/>
                      </a:lnTo>
                      <a:lnTo>
                        <a:pt x="602" y="2"/>
                      </a:lnTo>
                      <a:lnTo>
                        <a:pt x="553" y="0"/>
                      </a:lnTo>
                      <a:lnTo>
                        <a:pt x="500" y="0"/>
                      </a:lnTo>
                      <a:lnTo>
                        <a:pt x="444" y="4"/>
                      </a:lnTo>
                      <a:lnTo>
                        <a:pt x="387" y="14"/>
                      </a:lnTo>
                      <a:lnTo>
                        <a:pt x="328" y="29"/>
                      </a:lnTo>
                      <a:lnTo>
                        <a:pt x="270" y="50"/>
                      </a:lnTo>
                      <a:lnTo>
                        <a:pt x="211" y="79"/>
                      </a:lnTo>
                      <a:lnTo>
                        <a:pt x="155" y="115"/>
                      </a:lnTo>
                      <a:lnTo>
                        <a:pt x="101" y="160"/>
                      </a:lnTo>
                      <a:lnTo>
                        <a:pt x="49" y="213"/>
                      </a:lnTo>
                      <a:lnTo>
                        <a:pt x="0" y="277"/>
                      </a:lnTo>
                      <a:lnTo>
                        <a:pt x="23" y="259"/>
                      </a:lnTo>
                      <a:lnTo>
                        <a:pt x="48" y="237"/>
                      </a:lnTo>
                      <a:lnTo>
                        <a:pt x="73" y="214"/>
                      </a:lnTo>
                      <a:lnTo>
                        <a:pt x="101" y="190"/>
                      </a:lnTo>
                      <a:lnTo>
                        <a:pt x="132" y="165"/>
                      </a:lnTo>
                      <a:lnTo>
                        <a:pt x="165" y="141"/>
                      </a:lnTo>
                      <a:lnTo>
                        <a:pt x="203" y="118"/>
                      </a:lnTo>
                      <a:lnTo>
                        <a:pt x="243" y="95"/>
                      </a:lnTo>
                      <a:lnTo>
                        <a:pt x="289" y="75"/>
                      </a:lnTo>
                      <a:lnTo>
                        <a:pt x="339" y="56"/>
                      </a:lnTo>
                      <a:lnTo>
                        <a:pt x="395" y="42"/>
                      </a:lnTo>
                      <a:lnTo>
                        <a:pt x="457" y="30"/>
                      </a:lnTo>
                      <a:lnTo>
                        <a:pt x="526" y="23"/>
                      </a:lnTo>
                      <a:lnTo>
                        <a:pt x="601" y="22"/>
                      </a:lnTo>
                      <a:lnTo>
                        <a:pt x="682" y="25"/>
                      </a:lnTo>
                      <a:lnTo>
                        <a:pt x="773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524" name="Freeform 37"/>
                <p:cNvSpPr>
                  <a:spLocks/>
                </p:cNvSpPr>
                <p:nvPr/>
              </p:nvSpPr>
              <p:spPr bwMode="auto">
                <a:xfrm>
                  <a:off x="2373" y="1793"/>
                  <a:ext cx="405" cy="42"/>
                </a:xfrm>
                <a:custGeom>
                  <a:avLst/>
                  <a:gdLst>
                    <a:gd name="T0" fmla="*/ 0 w 405"/>
                    <a:gd name="T1" fmla="*/ 27 h 42"/>
                    <a:gd name="T2" fmla="*/ 11 w 405"/>
                    <a:gd name="T3" fmla="*/ 27 h 42"/>
                    <a:gd name="T4" fmla="*/ 27 w 405"/>
                    <a:gd name="T5" fmla="*/ 26 h 42"/>
                    <a:gd name="T6" fmla="*/ 46 w 405"/>
                    <a:gd name="T7" fmla="*/ 23 h 42"/>
                    <a:gd name="T8" fmla="*/ 66 w 405"/>
                    <a:gd name="T9" fmla="*/ 19 h 42"/>
                    <a:gd name="T10" fmla="*/ 90 w 405"/>
                    <a:gd name="T11" fmla="*/ 15 h 42"/>
                    <a:gd name="T12" fmla="*/ 116 w 405"/>
                    <a:gd name="T13" fmla="*/ 10 h 42"/>
                    <a:gd name="T14" fmla="*/ 144 w 405"/>
                    <a:gd name="T15" fmla="*/ 7 h 42"/>
                    <a:gd name="T16" fmla="*/ 172 w 405"/>
                    <a:gd name="T17" fmla="*/ 3 h 42"/>
                    <a:gd name="T18" fmla="*/ 202 w 405"/>
                    <a:gd name="T19" fmla="*/ 2 h 42"/>
                    <a:gd name="T20" fmla="*/ 233 w 405"/>
                    <a:gd name="T21" fmla="*/ 0 h 42"/>
                    <a:gd name="T22" fmla="*/ 264 w 405"/>
                    <a:gd name="T23" fmla="*/ 0 h 42"/>
                    <a:gd name="T24" fmla="*/ 294 w 405"/>
                    <a:gd name="T25" fmla="*/ 3 h 42"/>
                    <a:gd name="T26" fmla="*/ 323 w 405"/>
                    <a:gd name="T27" fmla="*/ 7 h 42"/>
                    <a:gd name="T28" fmla="*/ 352 w 405"/>
                    <a:gd name="T29" fmla="*/ 15 h 42"/>
                    <a:gd name="T30" fmla="*/ 379 w 405"/>
                    <a:gd name="T31" fmla="*/ 25 h 42"/>
                    <a:gd name="T32" fmla="*/ 405 w 405"/>
                    <a:gd name="T33" fmla="*/ 38 h 42"/>
                    <a:gd name="T34" fmla="*/ 358 w 405"/>
                    <a:gd name="T35" fmla="*/ 30 h 42"/>
                    <a:gd name="T36" fmla="*/ 316 w 405"/>
                    <a:gd name="T37" fmla="*/ 26 h 42"/>
                    <a:gd name="T38" fmla="*/ 279 w 405"/>
                    <a:gd name="T39" fmla="*/ 23 h 42"/>
                    <a:gd name="T40" fmla="*/ 244 w 405"/>
                    <a:gd name="T41" fmla="*/ 23 h 42"/>
                    <a:gd name="T42" fmla="*/ 214 w 405"/>
                    <a:gd name="T43" fmla="*/ 25 h 42"/>
                    <a:gd name="T44" fmla="*/ 188 w 405"/>
                    <a:gd name="T45" fmla="*/ 26 h 42"/>
                    <a:gd name="T46" fmla="*/ 164 w 405"/>
                    <a:gd name="T47" fmla="*/ 29 h 42"/>
                    <a:gd name="T48" fmla="*/ 141 w 405"/>
                    <a:gd name="T49" fmla="*/ 32 h 42"/>
                    <a:gd name="T50" fmla="*/ 121 w 405"/>
                    <a:gd name="T51" fmla="*/ 36 h 42"/>
                    <a:gd name="T52" fmla="*/ 102 w 405"/>
                    <a:gd name="T53" fmla="*/ 39 h 42"/>
                    <a:gd name="T54" fmla="*/ 85 w 405"/>
                    <a:gd name="T55" fmla="*/ 40 h 42"/>
                    <a:gd name="T56" fmla="*/ 67 w 405"/>
                    <a:gd name="T57" fmla="*/ 42 h 42"/>
                    <a:gd name="T58" fmla="*/ 52 w 405"/>
                    <a:gd name="T59" fmla="*/ 42 h 42"/>
                    <a:gd name="T60" fmla="*/ 34 w 405"/>
                    <a:gd name="T61" fmla="*/ 39 h 42"/>
                    <a:gd name="T62" fmla="*/ 19 w 405"/>
                    <a:gd name="T63" fmla="*/ 35 h 42"/>
                    <a:gd name="T64" fmla="*/ 0 w 405"/>
                    <a:gd name="T65" fmla="*/ 27 h 4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05"/>
                    <a:gd name="T100" fmla="*/ 0 h 42"/>
                    <a:gd name="T101" fmla="*/ 405 w 405"/>
                    <a:gd name="T102" fmla="*/ 42 h 4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05" h="42">
                      <a:moveTo>
                        <a:pt x="0" y="27"/>
                      </a:moveTo>
                      <a:lnTo>
                        <a:pt x="11" y="27"/>
                      </a:lnTo>
                      <a:lnTo>
                        <a:pt x="27" y="26"/>
                      </a:lnTo>
                      <a:lnTo>
                        <a:pt x="46" y="23"/>
                      </a:lnTo>
                      <a:lnTo>
                        <a:pt x="66" y="19"/>
                      </a:lnTo>
                      <a:lnTo>
                        <a:pt x="90" y="15"/>
                      </a:lnTo>
                      <a:lnTo>
                        <a:pt x="116" y="10"/>
                      </a:lnTo>
                      <a:lnTo>
                        <a:pt x="144" y="7"/>
                      </a:lnTo>
                      <a:lnTo>
                        <a:pt x="172" y="3"/>
                      </a:lnTo>
                      <a:lnTo>
                        <a:pt x="202" y="2"/>
                      </a:lnTo>
                      <a:lnTo>
                        <a:pt x="233" y="0"/>
                      </a:lnTo>
                      <a:lnTo>
                        <a:pt x="264" y="0"/>
                      </a:lnTo>
                      <a:lnTo>
                        <a:pt x="294" y="3"/>
                      </a:lnTo>
                      <a:lnTo>
                        <a:pt x="323" y="7"/>
                      </a:lnTo>
                      <a:lnTo>
                        <a:pt x="352" y="15"/>
                      </a:lnTo>
                      <a:lnTo>
                        <a:pt x="379" y="25"/>
                      </a:lnTo>
                      <a:lnTo>
                        <a:pt x="405" y="38"/>
                      </a:lnTo>
                      <a:lnTo>
                        <a:pt x="358" y="30"/>
                      </a:lnTo>
                      <a:lnTo>
                        <a:pt x="316" y="26"/>
                      </a:lnTo>
                      <a:lnTo>
                        <a:pt x="279" y="23"/>
                      </a:lnTo>
                      <a:lnTo>
                        <a:pt x="244" y="23"/>
                      </a:lnTo>
                      <a:lnTo>
                        <a:pt x="214" y="25"/>
                      </a:lnTo>
                      <a:lnTo>
                        <a:pt x="188" y="26"/>
                      </a:lnTo>
                      <a:lnTo>
                        <a:pt x="164" y="29"/>
                      </a:lnTo>
                      <a:lnTo>
                        <a:pt x="141" y="32"/>
                      </a:lnTo>
                      <a:lnTo>
                        <a:pt x="121" y="36"/>
                      </a:lnTo>
                      <a:lnTo>
                        <a:pt x="102" y="39"/>
                      </a:lnTo>
                      <a:lnTo>
                        <a:pt x="85" y="40"/>
                      </a:lnTo>
                      <a:lnTo>
                        <a:pt x="67" y="42"/>
                      </a:lnTo>
                      <a:lnTo>
                        <a:pt x="52" y="42"/>
                      </a:lnTo>
                      <a:lnTo>
                        <a:pt x="34" y="39"/>
                      </a:lnTo>
                      <a:lnTo>
                        <a:pt x="19" y="35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371" name="Freeform 38"/>
            <p:cNvSpPr>
              <a:spLocks/>
            </p:cNvSpPr>
            <p:nvPr/>
          </p:nvSpPr>
          <p:spPr bwMode="auto">
            <a:xfrm>
              <a:off x="1104" y="1868"/>
              <a:ext cx="769" cy="1575"/>
            </a:xfrm>
            <a:custGeom>
              <a:avLst/>
              <a:gdLst>
                <a:gd name="T0" fmla="*/ 2390 w 678"/>
                <a:gd name="T1" fmla="*/ 0 h 1447"/>
                <a:gd name="T2" fmla="*/ 2340 w 678"/>
                <a:gd name="T3" fmla="*/ 16 h 1447"/>
                <a:gd name="T4" fmla="*/ 2271 w 678"/>
                <a:gd name="T5" fmla="*/ 27 h 1447"/>
                <a:gd name="T6" fmla="*/ 2181 w 678"/>
                <a:gd name="T7" fmla="*/ 42 h 1447"/>
                <a:gd name="T8" fmla="*/ 2082 w 678"/>
                <a:gd name="T9" fmla="*/ 53 h 1447"/>
                <a:gd name="T10" fmla="*/ 1966 w 678"/>
                <a:gd name="T11" fmla="*/ 75 h 1447"/>
                <a:gd name="T12" fmla="*/ 1841 w 678"/>
                <a:gd name="T13" fmla="*/ 98 h 1447"/>
                <a:gd name="T14" fmla="*/ 1708 w 678"/>
                <a:gd name="T15" fmla="*/ 126 h 1447"/>
                <a:gd name="T16" fmla="*/ 1566 w 678"/>
                <a:gd name="T17" fmla="*/ 161 h 1447"/>
                <a:gd name="T18" fmla="*/ 1422 w 678"/>
                <a:gd name="T19" fmla="*/ 205 h 1447"/>
                <a:gd name="T20" fmla="*/ 1278 w 678"/>
                <a:gd name="T21" fmla="*/ 260 h 1447"/>
                <a:gd name="T22" fmla="*/ 1134 w 678"/>
                <a:gd name="T23" fmla="*/ 321 h 1447"/>
                <a:gd name="T24" fmla="*/ 996 w 678"/>
                <a:gd name="T25" fmla="*/ 397 h 1447"/>
                <a:gd name="T26" fmla="*/ 862 w 678"/>
                <a:gd name="T27" fmla="*/ 491 h 1447"/>
                <a:gd name="T28" fmla="*/ 737 w 678"/>
                <a:gd name="T29" fmla="*/ 599 h 1447"/>
                <a:gd name="T30" fmla="*/ 626 w 678"/>
                <a:gd name="T31" fmla="*/ 712 h 1447"/>
                <a:gd name="T32" fmla="*/ 522 w 678"/>
                <a:gd name="T33" fmla="*/ 847 h 1447"/>
                <a:gd name="T34" fmla="*/ 355 w 678"/>
                <a:gd name="T35" fmla="*/ 1157 h 1447"/>
                <a:gd name="T36" fmla="*/ 219 w 678"/>
                <a:gd name="T37" fmla="*/ 1478 h 1447"/>
                <a:gd name="T38" fmla="*/ 113 w 678"/>
                <a:gd name="T39" fmla="*/ 1823 h 1447"/>
                <a:gd name="T40" fmla="*/ 47 w 678"/>
                <a:gd name="T41" fmla="*/ 2162 h 1447"/>
                <a:gd name="T42" fmla="*/ 3 w 678"/>
                <a:gd name="T43" fmla="*/ 2502 h 1447"/>
                <a:gd name="T44" fmla="*/ 0 w 678"/>
                <a:gd name="T45" fmla="*/ 2826 h 1447"/>
                <a:gd name="T46" fmla="*/ 20 w 678"/>
                <a:gd name="T47" fmla="*/ 3122 h 1447"/>
                <a:gd name="T48" fmla="*/ 68 w 678"/>
                <a:gd name="T49" fmla="*/ 3379 h 1447"/>
                <a:gd name="T50" fmla="*/ 112 w 678"/>
                <a:gd name="T51" fmla="*/ 3139 h 1447"/>
                <a:gd name="T52" fmla="*/ 145 w 678"/>
                <a:gd name="T53" fmla="*/ 2844 h 1447"/>
                <a:gd name="T54" fmla="*/ 184 w 678"/>
                <a:gd name="T55" fmla="*/ 2517 h 1447"/>
                <a:gd name="T56" fmla="*/ 229 w 678"/>
                <a:gd name="T57" fmla="*/ 2161 h 1447"/>
                <a:gd name="T58" fmla="*/ 285 w 678"/>
                <a:gd name="T59" fmla="*/ 1804 h 1447"/>
                <a:gd name="T60" fmla="*/ 366 w 678"/>
                <a:gd name="T61" fmla="*/ 1456 h 1447"/>
                <a:gd name="T62" fmla="*/ 481 w 678"/>
                <a:gd name="T63" fmla="*/ 1149 h 1447"/>
                <a:gd name="T64" fmla="*/ 632 w 678"/>
                <a:gd name="T65" fmla="*/ 878 h 1447"/>
                <a:gd name="T66" fmla="*/ 727 w 678"/>
                <a:gd name="T67" fmla="*/ 764 h 1447"/>
                <a:gd name="T68" fmla="*/ 825 w 678"/>
                <a:gd name="T69" fmla="*/ 662 h 1447"/>
                <a:gd name="T70" fmla="*/ 936 w 678"/>
                <a:gd name="T71" fmla="*/ 575 h 1447"/>
                <a:gd name="T72" fmla="*/ 1045 w 678"/>
                <a:gd name="T73" fmla="*/ 494 h 1447"/>
                <a:gd name="T74" fmla="*/ 1157 w 678"/>
                <a:gd name="T75" fmla="*/ 427 h 1447"/>
                <a:gd name="T76" fmla="*/ 1278 w 678"/>
                <a:gd name="T77" fmla="*/ 364 h 1447"/>
                <a:gd name="T78" fmla="*/ 1391 w 678"/>
                <a:gd name="T79" fmla="*/ 311 h 1447"/>
                <a:gd name="T80" fmla="*/ 1513 w 678"/>
                <a:gd name="T81" fmla="*/ 260 h 1447"/>
                <a:gd name="T82" fmla="*/ 1636 w 678"/>
                <a:gd name="T83" fmla="*/ 220 h 1447"/>
                <a:gd name="T84" fmla="*/ 1751 w 678"/>
                <a:gd name="T85" fmla="*/ 185 h 1447"/>
                <a:gd name="T86" fmla="*/ 1870 w 678"/>
                <a:gd name="T87" fmla="*/ 149 h 1447"/>
                <a:gd name="T88" fmla="*/ 1985 w 678"/>
                <a:gd name="T89" fmla="*/ 115 h 1447"/>
                <a:gd name="T90" fmla="*/ 2095 w 678"/>
                <a:gd name="T91" fmla="*/ 89 h 1447"/>
                <a:gd name="T92" fmla="*/ 2198 w 678"/>
                <a:gd name="T93" fmla="*/ 58 h 1447"/>
                <a:gd name="T94" fmla="*/ 2298 w 678"/>
                <a:gd name="T95" fmla="*/ 29 h 1447"/>
                <a:gd name="T96" fmla="*/ 2390 w 678"/>
                <a:gd name="T97" fmla="*/ 0 h 14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8"/>
                <a:gd name="T148" fmla="*/ 0 h 1447"/>
                <a:gd name="T149" fmla="*/ 678 w 678"/>
                <a:gd name="T150" fmla="*/ 1447 h 144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8" h="1447">
                  <a:moveTo>
                    <a:pt x="678" y="0"/>
                  </a:moveTo>
                  <a:lnTo>
                    <a:pt x="664" y="6"/>
                  </a:lnTo>
                  <a:lnTo>
                    <a:pt x="645" y="12"/>
                  </a:lnTo>
                  <a:lnTo>
                    <a:pt x="619" y="18"/>
                  </a:lnTo>
                  <a:lnTo>
                    <a:pt x="591" y="23"/>
                  </a:lnTo>
                  <a:lnTo>
                    <a:pt x="558" y="32"/>
                  </a:lnTo>
                  <a:lnTo>
                    <a:pt x="523" y="42"/>
                  </a:lnTo>
                  <a:lnTo>
                    <a:pt x="484" y="54"/>
                  </a:lnTo>
                  <a:lnTo>
                    <a:pt x="444" y="69"/>
                  </a:lnTo>
                  <a:lnTo>
                    <a:pt x="404" y="88"/>
                  </a:lnTo>
                  <a:lnTo>
                    <a:pt x="362" y="111"/>
                  </a:lnTo>
                  <a:lnTo>
                    <a:pt x="322" y="138"/>
                  </a:lnTo>
                  <a:lnTo>
                    <a:pt x="282" y="171"/>
                  </a:lnTo>
                  <a:lnTo>
                    <a:pt x="245" y="210"/>
                  </a:lnTo>
                  <a:lnTo>
                    <a:pt x="209" y="255"/>
                  </a:lnTo>
                  <a:lnTo>
                    <a:pt x="177" y="305"/>
                  </a:lnTo>
                  <a:lnTo>
                    <a:pt x="148" y="364"/>
                  </a:lnTo>
                  <a:lnTo>
                    <a:pt x="101" y="495"/>
                  </a:lnTo>
                  <a:lnTo>
                    <a:pt x="62" y="634"/>
                  </a:lnTo>
                  <a:lnTo>
                    <a:pt x="33" y="781"/>
                  </a:lnTo>
                  <a:lnTo>
                    <a:pt x="13" y="927"/>
                  </a:lnTo>
                  <a:lnTo>
                    <a:pt x="3" y="1072"/>
                  </a:lnTo>
                  <a:lnTo>
                    <a:pt x="0" y="1210"/>
                  </a:lnTo>
                  <a:lnTo>
                    <a:pt x="6" y="1337"/>
                  </a:lnTo>
                  <a:lnTo>
                    <a:pt x="19" y="1447"/>
                  </a:lnTo>
                  <a:lnTo>
                    <a:pt x="32" y="1345"/>
                  </a:lnTo>
                  <a:lnTo>
                    <a:pt x="42" y="1219"/>
                  </a:lnTo>
                  <a:lnTo>
                    <a:pt x="52" y="1077"/>
                  </a:lnTo>
                  <a:lnTo>
                    <a:pt x="65" y="926"/>
                  </a:lnTo>
                  <a:lnTo>
                    <a:pt x="81" y="773"/>
                  </a:lnTo>
                  <a:lnTo>
                    <a:pt x="104" y="625"/>
                  </a:lnTo>
                  <a:lnTo>
                    <a:pt x="137" y="492"/>
                  </a:lnTo>
                  <a:lnTo>
                    <a:pt x="180" y="377"/>
                  </a:lnTo>
                  <a:lnTo>
                    <a:pt x="206" y="328"/>
                  </a:lnTo>
                  <a:lnTo>
                    <a:pt x="234" y="285"/>
                  </a:lnTo>
                  <a:lnTo>
                    <a:pt x="265" y="246"/>
                  </a:lnTo>
                  <a:lnTo>
                    <a:pt x="296" y="212"/>
                  </a:lnTo>
                  <a:lnTo>
                    <a:pt x="328" y="182"/>
                  </a:lnTo>
                  <a:lnTo>
                    <a:pt x="362" y="156"/>
                  </a:lnTo>
                  <a:lnTo>
                    <a:pt x="395" y="133"/>
                  </a:lnTo>
                  <a:lnTo>
                    <a:pt x="430" y="111"/>
                  </a:lnTo>
                  <a:lnTo>
                    <a:pt x="464" y="94"/>
                  </a:lnTo>
                  <a:lnTo>
                    <a:pt x="497" y="78"/>
                  </a:lnTo>
                  <a:lnTo>
                    <a:pt x="530" y="64"/>
                  </a:lnTo>
                  <a:lnTo>
                    <a:pt x="563" y="49"/>
                  </a:lnTo>
                  <a:lnTo>
                    <a:pt x="594" y="38"/>
                  </a:lnTo>
                  <a:lnTo>
                    <a:pt x="624" y="25"/>
                  </a:lnTo>
                  <a:lnTo>
                    <a:pt x="652" y="13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72" name="Freeform 39"/>
            <p:cNvSpPr>
              <a:spLocks/>
            </p:cNvSpPr>
            <p:nvPr/>
          </p:nvSpPr>
          <p:spPr bwMode="auto">
            <a:xfrm>
              <a:off x="2019" y="2189"/>
              <a:ext cx="138" cy="720"/>
            </a:xfrm>
            <a:custGeom>
              <a:avLst/>
              <a:gdLst>
                <a:gd name="T0" fmla="*/ 59 w 121"/>
                <a:gd name="T1" fmla="*/ 0 h 661"/>
                <a:gd name="T2" fmla="*/ 33 w 121"/>
                <a:gd name="T3" fmla="*/ 98 h 661"/>
                <a:gd name="T4" fmla="*/ 3 w 121"/>
                <a:gd name="T5" fmla="*/ 273 h 661"/>
                <a:gd name="T6" fmla="*/ 0 w 121"/>
                <a:gd name="T7" fmla="*/ 498 h 661"/>
                <a:gd name="T8" fmla="*/ 17 w 121"/>
                <a:gd name="T9" fmla="*/ 748 h 661"/>
                <a:gd name="T10" fmla="*/ 59 w 121"/>
                <a:gd name="T11" fmla="*/ 999 h 661"/>
                <a:gd name="T12" fmla="*/ 139 w 121"/>
                <a:gd name="T13" fmla="*/ 1236 h 661"/>
                <a:gd name="T14" fmla="*/ 268 w 121"/>
                <a:gd name="T15" fmla="*/ 1428 h 661"/>
                <a:gd name="T16" fmla="*/ 450 w 121"/>
                <a:gd name="T17" fmla="*/ 1552 h 661"/>
                <a:gd name="T18" fmla="*/ 389 w 121"/>
                <a:gd name="T19" fmla="*/ 1464 h 661"/>
                <a:gd name="T20" fmla="*/ 322 w 121"/>
                <a:gd name="T21" fmla="*/ 1353 h 661"/>
                <a:gd name="T22" fmla="*/ 262 w 121"/>
                <a:gd name="T23" fmla="*/ 1228 h 661"/>
                <a:gd name="T24" fmla="*/ 208 w 121"/>
                <a:gd name="T25" fmla="*/ 1067 h 661"/>
                <a:gd name="T26" fmla="*/ 160 w 121"/>
                <a:gd name="T27" fmla="*/ 872 h 661"/>
                <a:gd name="T28" fmla="*/ 120 w 121"/>
                <a:gd name="T29" fmla="*/ 633 h 661"/>
                <a:gd name="T30" fmla="*/ 84 w 121"/>
                <a:gd name="T31" fmla="*/ 345 h 661"/>
                <a:gd name="T32" fmla="*/ 59 w 121"/>
                <a:gd name="T33" fmla="*/ 0 h 6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661"/>
                <a:gd name="T53" fmla="*/ 121 w 121"/>
                <a:gd name="T54" fmla="*/ 661 h 6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661">
                  <a:moveTo>
                    <a:pt x="16" y="0"/>
                  </a:moveTo>
                  <a:lnTo>
                    <a:pt x="9" y="42"/>
                  </a:lnTo>
                  <a:lnTo>
                    <a:pt x="3" y="117"/>
                  </a:lnTo>
                  <a:lnTo>
                    <a:pt x="0" y="212"/>
                  </a:lnTo>
                  <a:lnTo>
                    <a:pt x="4" y="318"/>
                  </a:lnTo>
                  <a:lnTo>
                    <a:pt x="16" y="426"/>
                  </a:lnTo>
                  <a:lnTo>
                    <a:pt x="37" y="526"/>
                  </a:lnTo>
                  <a:lnTo>
                    <a:pt x="72" y="608"/>
                  </a:lnTo>
                  <a:lnTo>
                    <a:pt x="121" y="661"/>
                  </a:lnTo>
                  <a:lnTo>
                    <a:pt x="104" y="622"/>
                  </a:lnTo>
                  <a:lnTo>
                    <a:pt x="86" y="576"/>
                  </a:lnTo>
                  <a:lnTo>
                    <a:pt x="70" y="522"/>
                  </a:lnTo>
                  <a:lnTo>
                    <a:pt x="56" y="454"/>
                  </a:lnTo>
                  <a:lnTo>
                    <a:pt x="43" y="371"/>
                  </a:lnTo>
                  <a:lnTo>
                    <a:pt x="32" y="269"/>
                  </a:lnTo>
                  <a:lnTo>
                    <a:pt x="23" y="14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73" name="Freeform 40"/>
            <p:cNvSpPr>
              <a:spLocks/>
            </p:cNvSpPr>
            <p:nvPr/>
          </p:nvSpPr>
          <p:spPr bwMode="auto">
            <a:xfrm>
              <a:off x="4425" y="2234"/>
              <a:ext cx="327" cy="1107"/>
            </a:xfrm>
            <a:custGeom>
              <a:avLst/>
              <a:gdLst>
                <a:gd name="T0" fmla="*/ 0 w 240"/>
                <a:gd name="T1" fmla="*/ 0 h 1017"/>
                <a:gd name="T2" fmla="*/ 165 w 240"/>
                <a:gd name="T3" fmla="*/ 53 h 1017"/>
                <a:gd name="T4" fmla="*/ 364 w 240"/>
                <a:gd name="T5" fmla="*/ 139 h 1017"/>
                <a:gd name="T6" fmla="*/ 676 w 240"/>
                <a:gd name="T7" fmla="*/ 263 h 1017"/>
                <a:gd name="T8" fmla="*/ 1038 w 240"/>
                <a:gd name="T9" fmla="*/ 407 h 1017"/>
                <a:gd name="T10" fmla="*/ 1465 w 240"/>
                <a:gd name="T11" fmla="*/ 575 h 1017"/>
                <a:gd name="T12" fmla="*/ 1891 w 240"/>
                <a:gd name="T13" fmla="*/ 755 h 1017"/>
                <a:gd name="T14" fmla="*/ 2330 w 240"/>
                <a:gd name="T15" fmla="*/ 950 h 1017"/>
                <a:gd name="T16" fmla="*/ 2820 w 240"/>
                <a:gd name="T17" fmla="*/ 1149 h 1017"/>
                <a:gd name="T18" fmla="*/ 3267 w 240"/>
                <a:gd name="T19" fmla="*/ 1351 h 1017"/>
                <a:gd name="T20" fmla="*/ 3706 w 240"/>
                <a:gd name="T21" fmla="*/ 1548 h 1017"/>
                <a:gd name="T22" fmla="*/ 4070 w 240"/>
                <a:gd name="T23" fmla="*/ 1736 h 1017"/>
                <a:gd name="T24" fmla="*/ 4429 w 240"/>
                <a:gd name="T25" fmla="*/ 1910 h 1017"/>
                <a:gd name="T26" fmla="*/ 4725 w 240"/>
                <a:gd name="T27" fmla="*/ 2066 h 1017"/>
                <a:gd name="T28" fmla="*/ 4946 w 240"/>
                <a:gd name="T29" fmla="*/ 2203 h 1017"/>
                <a:gd name="T30" fmla="*/ 5051 w 240"/>
                <a:gd name="T31" fmla="*/ 2303 h 1017"/>
                <a:gd name="T32" fmla="*/ 5101 w 240"/>
                <a:gd name="T33" fmla="*/ 2375 h 1017"/>
                <a:gd name="T34" fmla="*/ 5240 w 240"/>
                <a:gd name="T35" fmla="*/ 2298 h 1017"/>
                <a:gd name="T36" fmla="*/ 5296 w 240"/>
                <a:gd name="T37" fmla="*/ 2188 h 1017"/>
                <a:gd name="T38" fmla="*/ 5240 w 240"/>
                <a:gd name="T39" fmla="*/ 2065 h 1017"/>
                <a:gd name="T40" fmla="*/ 5101 w 240"/>
                <a:gd name="T41" fmla="*/ 1918 h 1017"/>
                <a:gd name="T42" fmla="*/ 4912 w 240"/>
                <a:gd name="T43" fmla="*/ 1750 h 1017"/>
                <a:gd name="T44" fmla="*/ 4624 w 240"/>
                <a:gd name="T45" fmla="*/ 1575 h 1017"/>
                <a:gd name="T46" fmla="*/ 4285 w 240"/>
                <a:gd name="T47" fmla="*/ 1389 h 1017"/>
                <a:gd name="T48" fmla="*/ 3898 w 240"/>
                <a:gd name="T49" fmla="*/ 1205 h 1017"/>
                <a:gd name="T50" fmla="*/ 3481 w 240"/>
                <a:gd name="T51" fmla="*/ 1009 h 1017"/>
                <a:gd name="T52" fmla="*/ 2987 w 240"/>
                <a:gd name="T53" fmla="*/ 826 h 1017"/>
                <a:gd name="T54" fmla="*/ 2545 w 240"/>
                <a:gd name="T55" fmla="*/ 651 h 1017"/>
                <a:gd name="T56" fmla="*/ 2023 w 240"/>
                <a:gd name="T57" fmla="*/ 482 h 1017"/>
                <a:gd name="T58" fmla="*/ 1466 w 240"/>
                <a:gd name="T59" fmla="*/ 331 h 1017"/>
                <a:gd name="T60" fmla="*/ 977 w 240"/>
                <a:gd name="T61" fmla="*/ 192 h 1017"/>
                <a:gd name="T62" fmla="*/ 480 w 240"/>
                <a:gd name="T63" fmla="*/ 83 h 1017"/>
                <a:gd name="T64" fmla="*/ 0 w 240"/>
                <a:gd name="T65" fmla="*/ 0 h 10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0"/>
                <a:gd name="T100" fmla="*/ 0 h 1017"/>
                <a:gd name="T101" fmla="*/ 240 w 240"/>
                <a:gd name="T102" fmla="*/ 1017 h 10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0" h="1017">
                  <a:moveTo>
                    <a:pt x="0" y="0"/>
                  </a:moveTo>
                  <a:lnTo>
                    <a:pt x="7" y="23"/>
                  </a:lnTo>
                  <a:lnTo>
                    <a:pt x="17" y="60"/>
                  </a:lnTo>
                  <a:lnTo>
                    <a:pt x="31" y="112"/>
                  </a:lnTo>
                  <a:lnTo>
                    <a:pt x="47" y="174"/>
                  </a:lnTo>
                  <a:lnTo>
                    <a:pt x="66" y="246"/>
                  </a:lnTo>
                  <a:lnTo>
                    <a:pt x="86" y="323"/>
                  </a:lnTo>
                  <a:lnTo>
                    <a:pt x="106" y="407"/>
                  </a:lnTo>
                  <a:lnTo>
                    <a:pt x="128" y="492"/>
                  </a:lnTo>
                  <a:lnTo>
                    <a:pt x="148" y="578"/>
                  </a:lnTo>
                  <a:lnTo>
                    <a:pt x="168" y="662"/>
                  </a:lnTo>
                  <a:lnTo>
                    <a:pt x="185" y="743"/>
                  </a:lnTo>
                  <a:lnTo>
                    <a:pt x="201" y="818"/>
                  </a:lnTo>
                  <a:lnTo>
                    <a:pt x="214" y="885"/>
                  </a:lnTo>
                  <a:lnTo>
                    <a:pt x="224" y="943"/>
                  </a:lnTo>
                  <a:lnTo>
                    <a:pt x="230" y="987"/>
                  </a:lnTo>
                  <a:lnTo>
                    <a:pt x="231" y="1017"/>
                  </a:lnTo>
                  <a:lnTo>
                    <a:pt x="238" y="984"/>
                  </a:lnTo>
                  <a:lnTo>
                    <a:pt x="240" y="938"/>
                  </a:lnTo>
                  <a:lnTo>
                    <a:pt x="238" y="884"/>
                  </a:lnTo>
                  <a:lnTo>
                    <a:pt x="231" y="821"/>
                  </a:lnTo>
                  <a:lnTo>
                    <a:pt x="223" y="750"/>
                  </a:lnTo>
                  <a:lnTo>
                    <a:pt x="210" y="674"/>
                  </a:lnTo>
                  <a:lnTo>
                    <a:pt x="194" y="595"/>
                  </a:lnTo>
                  <a:lnTo>
                    <a:pt x="177" y="515"/>
                  </a:lnTo>
                  <a:lnTo>
                    <a:pt x="158" y="433"/>
                  </a:lnTo>
                  <a:lnTo>
                    <a:pt x="136" y="354"/>
                  </a:lnTo>
                  <a:lnTo>
                    <a:pt x="115" y="277"/>
                  </a:lnTo>
                  <a:lnTo>
                    <a:pt x="92" y="206"/>
                  </a:lnTo>
                  <a:lnTo>
                    <a:pt x="67" y="141"/>
                  </a:lnTo>
                  <a:lnTo>
                    <a:pt x="44" y="83"/>
                  </a:lnTo>
                  <a:lnTo>
                    <a:pt x="21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74" name="Freeform 41"/>
            <p:cNvSpPr>
              <a:spLocks/>
            </p:cNvSpPr>
            <p:nvPr/>
          </p:nvSpPr>
          <p:spPr bwMode="auto">
            <a:xfrm>
              <a:off x="3073" y="1575"/>
              <a:ext cx="676" cy="332"/>
            </a:xfrm>
            <a:custGeom>
              <a:avLst/>
              <a:gdLst>
                <a:gd name="T0" fmla="*/ 0 w 596"/>
                <a:gd name="T1" fmla="*/ 19 h 305"/>
                <a:gd name="T2" fmla="*/ 54 w 596"/>
                <a:gd name="T3" fmla="*/ 19 h 305"/>
                <a:gd name="T4" fmla="*/ 138 w 596"/>
                <a:gd name="T5" fmla="*/ 21 h 305"/>
                <a:gd name="T6" fmla="*/ 233 w 596"/>
                <a:gd name="T7" fmla="*/ 27 h 305"/>
                <a:gd name="T8" fmla="*/ 347 w 596"/>
                <a:gd name="T9" fmla="*/ 38 h 305"/>
                <a:gd name="T10" fmla="*/ 489 w 596"/>
                <a:gd name="T11" fmla="*/ 50 h 305"/>
                <a:gd name="T12" fmla="*/ 629 w 596"/>
                <a:gd name="T13" fmla="*/ 73 h 305"/>
                <a:gd name="T14" fmla="*/ 787 w 596"/>
                <a:gd name="T15" fmla="*/ 98 h 305"/>
                <a:gd name="T16" fmla="*/ 939 w 596"/>
                <a:gd name="T17" fmla="*/ 128 h 305"/>
                <a:gd name="T18" fmla="*/ 1105 w 596"/>
                <a:gd name="T19" fmla="*/ 170 h 305"/>
                <a:gd name="T20" fmla="*/ 1271 w 596"/>
                <a:gd name="T21" fmla="*/ 218 h 305"/>
                <a:gd name="T22" fmla="*/ 1435 w 596"/>
                <a:gd name="T23" fmla="*/ 271 h 305"/>
                <a:gd name="T24" fmla="*/ 1583 w 596"/>
                <a:gd name="T25" fmla="*/ 341 h 305"/>
                <a:gd name="T26" fmla="*/ 1738 w 596"/>
                <a:gd name="T27" fmla="*/ 414 h 305"/>
                <a:gd name="T28" fmla="*/ 1873 w 596"/>
                <a:gd name="T29" fmla="*/ 505 h 305"/>
                <a:gd name="T30" fmla="*/ 1996 w 596"/>
                <a:gd name="T31" fmla="*/ 602 h 305"/>
                <a:gd name="T32" fmla="*/ 2099 w 596"/>
                <a:gd name="T33" fmla="*/ 712 h 305"/>
                <a:gd name="T34" fmla="*/ 2098 w 596"/>
                <a:gd name="T35" fmla="*/ 652 h 305"/>
                <a:gd name="T36" fmla="*/ 2067 w 596"/>
                <a:gd name="T37" fmla="*/ 586 h 305"/>
                <a:gd name="T38" fmla="*/ 2019 w 596"/>
                <a:gd name="T39" fmla="*/ 519 h 305"/>
                <a:gd name="T40" fmla="*/ 1961 w 596"/>
                <a:gd name="T41" fmla="*/ 451 h 305"/>
                <a:gd name="T42" fmla="*/ 1873 w 596"/>
                <a:gd name="T43" fmla="*/ 383 h 305"/>
                <a:gd name="T44" fmla="*/ 1776 w 596"/>
                <a:gd name="T45" fmla="*/ 320 h 305"/>
                <a:gd name="T46" fmla="*/ 1661 w 596"/>
                <a:gd name="T47" fmla="*/ 260 h 305"/>
                <a:gd name="T48" fmla="*/ 1528 w 596"/>
                <a:gd name="T49" fmla="*/ 201 h 305"/>
                <a:gd name="T50" fmla="*/ 1383 w 596"/>
                <a:gd name="T51" fmla="*/ 149 h 305"/>
                <a:gd name="T52" fmla="*/ 1219 w 596"/>
                <a:gd name="T53" fmla="*/ 102 h 305"/>
                <a:gd name="T54" fmla="*/ 1046 w 596"/>
                <a:gd name="T55" fmla="*/ 59 h 305"/>
                <a:gd name="T56" fmla="*/ 860 w 596"/>
                <a:gd name="T57" fmla="*/ 29 h 305"/>
                <a:gd name="T58" fmla="*/ 656 w 596"/>
                <a:gd name="T59" fmla="*/ 5 h 305"/>
                <a:gd name="T60" fmla="*/ 448 w 596"/>
                <a:gd name="T61" fmla="*/ 0 h 305"/>
                <a:gd name="T62" fmla="*/ 229 w 596"/>
                <a:gd name="T63" fmla="*/ 2 h 305"/>
                <a:gd name="T64" fmla="*/ 0 w 596"/>
                <a:gd name="T65" fmla="*/ 19 h 3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6"/>
                <a:gd name="T100" fmla="*/ 0 h 305"/>
                <a:gd name="T101" fmla="*/ 596 w 596"/>
                <a:gd name="T102" fmla="*/ 305 h 3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6" h="305">
                  <a:moveTo>
                    <a:pt x="0" y="8"/>
                  </a:moveTo>
                  <a:lnTo>
                    <a:pt x="16" y="8"/>
                  </a:lnTo>
                  <a:lnTo>
                    <a:pt x="39" y="9"/>
                  </a:lnTo>
                  <a:lnTo>
                    <a:pt x="66" y="12"/>
                  </a:lnTo>
                  <a:lnTo>
                    <a:pt x="99" y="16"/>
                  </a:lnTo>
                  <a:lnTo>
                    <a:pt x="138" y="22"/>
                  </a:lnTo>
                  <a:lnTo>
                    <a:pt x="178" y="31"/>
                  </a:lnTo>
                  <a:lnTo>
                    <a:pt x="223" y="42"/>
                  </a:lnTo>
                  <a:lnTo>
                    <a:pt x="267" y="55"/>
                  </a:lnTo>
                  <a:lnTo>
                    <a:pt x="313" y="72"/>
                  </a:lnTo>
                  <a:lnTo>
                    <a:pt x="361" y="92"/>
                  </a:lnTo>
                  <a:lnTo>
                    <a:pt x="407" y="117"/>
                  </a:lnTo>
                  <a:lnTo>
                    <a:pt x="450" y="146"/>
                  </a:lnTo>
                  <a:lnTo>
                    <a:pt x="493" y="177"/>
                  </a:lnTo>
                  <a:lnTo>
                    <a:pt x="532" y="215"/>
                  </a:lnTo>
                  <a:lnTo>
                    <a:pt x="566" y="258"/>
                  </a:lnTo>
                  <a:lnTo>
                    <a:pt x="596" y="305"/>
                  </a:lnTo>
                  <a:lnTo>
                    <a:pt x="595" y="278"/>
                  </a:lnTo>
                  <a:lnTo>
                    <a:pt x="586" y="251"/>
                  </a:lnTo>
                  <a:lnTo>
                    <a:pt x="573" y="222"/>
                  </a:lnTo>
                  <a:lnTo>
                    <a:pt x="556" y="193"/>
                  </a:lnTo>
                  <a:lnTo>
                    <a:pt x="532" y="164"/>
                  </a:lnTo>
                  <a:lnTo>
                    <a:pt x="504" y="137"/>
                  </a:lnTo>
                  <a:lnTo>
                    <a:pt x="471" y="111"/>
                  </a:lnTo>
                  <a:lnTo>
                    <a:pt x="434" y="85"/>
                  </a:lnTo>
                  <a:lnTo>
                    <a:pt x="392" y="64"/>
                  </a:lnTo>
                  <a:lnTo>
                    <a:pt x="346" y="44"/>
                  </a:lnTo>
                  <a:lnTo>
                    <a:pt x="297" y="26"/>
                  </a:lnTo>
                  <a:lnTo>
                    <a:pt x="244" y="13"/>
                  </a:lnTo>
                  <a:lnTo>
                    <a:pt x="187" y="5"/>
                  </a:lnTo>
                  <a:lnTo>
                    <a:pt x="128" y="0"/>
                  </a:lnTo>
                  <a:lnTo>
                    <a:pt x="65" y="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75" name="Freeform 42"/>
            <p:cNvSpPr>
              <a:spLocks/>
            </p:cNvSpPr>
            <p:nvPr/>
          </p:nvSpPr>
          <p:spPr bwMode="auto">
            <a:xfrm>
              <a:off x="3316" y="1859"/>
              <a:ext cx="189" cy="899"/>
            </a:xfrm>
            <a:custGeom>
              <a:avLst/>
              <a:gdLst>
                <a:gd name="T0" fmla="*/ 183 w 167"/>
                <a:gd name="T1" fmla="*/ 0 h 826"/>
                <a:gd name="T2" fmla="*/ 86 w 167"/>
                <a:gd name="T3" fmla="*/ 107 h 826"/>
                <a:gd name="T4" fmla="*/ 23 w 167"/>
                <a:gd name="T5" fmla="*/ 223 h 826"/>
                <a:gd name="T6" fmla="*/ 0 w 167"/>
                <a:gd name="T7" fmla="*/ 345 h 826"/>
                <a:gd name="T8" fmla="*/ 2 w 167"/>
                <a:gd name="T9" fmla="*/ 470 h 826"/>
                <a:gd name="T10" fmla="*/ 33 w 167"/>
                <a:gd name="T11" fmla="*/ 602 h 826"/>
                <a:gd name="T12" fmla="*/ 78 w 167"/>
                <a:gd name="T13" fmla="*/ 732 h 826"/>
                <a:gd name="T14" fmla="*/ 139 w 167"/>
                <a:gd name="T15" fmla="*/ 867 h 826"/>
                <a:gd name="T16" fmla="*/ 207 w 167"/>
                <a:gd name="T17" fmla="*/ 1001 h 826"/>
                <a:gd name="T18" fmla="*/ 272 w 167"/>
                <a:gd name="T19" fmla="*/ 1137 h 826"/>
                <a:gd name="T20" fmla="*/ 340 w 167"/>
                <a:gd name="T21" fmla="*/ 1264 h 826"/>
                <a:gd name="T22" fmla="*/ 396 w 167"/>
                <a:gd name="T23" fmla="*/ 1389 h 826"/>
                <a:gd name="T24" fmla="*/ 437 w 167"/>
                <a:gd name="T25" fmla="*/ 1510 h 826"/>
                <a:gd name="T26" fmla="*/ 453 w 167"/>
                <a:gd name="T27" fmla="*/ 1630 h 826"/>
                <a:gd name="T28" fmla="*/ 449 w 167"/>
                <a:gd name="T29" fmla="*/ 1735 h 826"/>
                <a:gd name="T30" fmla="*/ 411 w 167"/>
                <a:gd name="T31" fmla="*/ 1837 h 826"/>
                <a:gd name="T32" fmla="*/ 340 w 167"/>
                <a:gd name="T33" fmla="*/ 1924 h 826"/>
                <a:gd name="T34" fmla="*/ 453 w 167"/>
                <a:gd name="T35" fmla="*/ 1848 h 826"/>
                <a:gd name="T36" fmla="*/ 531 w 167"/>
                <a:gd name="T37" fmla="*/ 1763 h 826"/>
                <a:gd name="T38" fmla="*/ 573 w 167"/>
                <a:gd name="T39" fmla="*/ 1661 h 826"/>
                <a:gd name="T40" fmla="*/ 575 w 167"/>
                <a:gd name="T41" fmla="*/ 1553 h 826"/>
                <a:gd name="T42" fmla="*/ 558 w 167"/>
                <a:gd name="T43" fmla="*/ 1430 h 826"/>
                <a:gd name="T44" fmla="*/ 524 w 167"/>
                <a:gd name="T45" fmla="*/ 1306 h 826"/>
                <a:gd name="T46" fmla="*/ 465 w 167"/>
                <a:gd name="T47" fmla="*/ 1169 h 826"/>
                <a:gd name="T48" fmla="*/ 397 w 167"/>
                <a:gd name="T49" fmla="*/ 1037 h 826"/>
                <a:gd name="T50" fmla="*/ 329 w 167"/>
                <a:gd name="T51" fmla="*/ 900 h 826"/>
                <a:gd name="T52" fmla="*/ 270 w 167"/>
                <a:gd name="T53" fmla="*/ 760 h 826"/>
                <a:gd name="T54" fmla="*/ 203 w 167"/>
                <a:gd name="T55" fmla="*/ 623 h 826"/>
                <a:gd name="T56" fmla="*/ 157 w 167"/>
                <a:gd name="T57" fmla="*/ 487 h 826"/>
                <a:gd name="T58" fmla="*/ 124 w 167"/>
                <a:gd name="T59" fmla="*/ 354 h 826"/>
                <a:gd name="T60" fmla="*/ 113 w 167"/>
                <a:gd name="T61" fmla="*/ 230 h 826"/>
                <a:gd name="T62" fmla="*/ 138 w 167"/>
                <a:gd name="T63" fmla="*/ 110 h 826"/>
                <a:gd name="T64" fmla="*/ 183 w 167"/>
                <a:gd name="T65" fmla="*/ 0 h 8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7"/>
                <a:gd name="T100" fmla="*/ 0 h 826"/>
                <a:gd name="T101" fmla="*/ 167 w 167"/>
                <a:gd name="T102" fmla="*/ 826 h 8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7" h="826">
                  <a:moveTo>
                    <a:pt x="53" y="0"/>
                  </a:moveTo>
                  <a:lnTo>
                    <a:pt x="25" y="46"/>
                  </a:lnTo>
                  <a:lnTo>
                    <a:pt x="7" y="96"/>
                  </a:lnTo>
                  <a:lnTo>
                    <a:pt x="0" y="148"/>
                  </a:lnTo>
                  <a:lnTo>
                    <a:pt x="2" y="202"/>
                  </a:lnTo>
                  <a:lnTo>
                    <a:pt x="10" y="258"/>
                  </a:lnTo>
                  <a:lnTo>
                    <a:pt x="23" y="314"/>
                  </a:lnTo>
                  <a:lnTo>
                    <a:pt x="40" y="372"/>
                  </a:lnTo>
                  <a:lnTo>
                    <a:pt x="60" y="429"/>
                  </a:lnTo>
                  <a:lnTo>
                    <a:pt x="79" y="487"/>
                  </a:lnTo>
                  <a:lnTo>
                    <a:pt x="98" y="541"/>
                  </a:lnTo>
                  <a:lnTo>
                    <a:pt x="115" y="596"/>
                  </a:lnTo>
                  <a:lnTo>
                    <a:pt x="127" y="648"/>
                  </a:lnTo>
                  <a:lnTo>
                    <a:pt x="132" y="698"/>
                  </a:lnTo>
                  <a:lnTo>
                    <a:pt x="131" y="744"/>
                  </a:lnTo>
                  <a:lnTo>
                    <a:pt x="119" y="787"/>
                  </a:lnTo>
                  <a:lnTo>
                    <a:pt x="98" y="826"/>
                  </a:lnTo>
                  <a:lnTo>
                    <a:pt x="132" y="793"/>
                  </a:lnTo>
                  <a:lnTo>
                    <a:pt x="154" y="755"/>
                  </a:lnTo>
                  <a:lnTo>
                    <a:pt x="165" y="712"/>
                  </a:lnTo>
                  <a:lnTo>
                    <a:pt x="167" y="665"/>
                  </a:lnTo>
                  <a:lnTo>
                    <a:pt x="162" y="613"/>
                  </a:lnTo>
                  <a:lnTo>
                    <a:pt x="151" y="560"/>
                  </a:lnTo>
                  <a:lnTo>
                    <a:pt x="135" y="502"/>
                  </a:lnTo>
                  <a:lnTo>
                    <a:pt x="116" y="445"/>
                  </a:lnTo>
                  <a:lnTo>
                    <a:pt x="96" y="386"/>
                  </a:lnTo>
                  <a:lnTo>
                    <a:pt x="78" y="326"/>
                  </a:lnTo>
                  <a:lnTo>
                    <a:pt x="59" y="267"/>
                  </a:lnTo>
                  <a:lnTo>
                    <a:pt x="45" y="209"/>
                  </a:lnTo>
                  <a:lnTo>
                    <a:pt x="36" y="152"/>
                  </a:lnTo>
                  <a:lnTo>
                    <a:pt x="33" y="99"/>
                  </a:lnTo>
                  <a:lnTo>
                    <a:pt x="39" y="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76" name="AutoShape 43"/>
            <p:cNvSpPr>
              <a:spLocks noChangeArrowheads="1"/>
            </p:cNvSpPr>
            <p:nvPr/>
          </p:nvSpPr>
          <p:spPr bwMode="auto">
            <a:xfrm>
              <a:off x="3218" y="1812"/>
              <a:ext cx="1228" cy="1989"/>
            </a:xfrm>
            <a:prstGeom prst="cube">
              <a:avLst>
                <a:gd name="adj" fmla="val 14713"/>
              </a:avLst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43377" name="Line 44"/>
            <p:cNvSpPr>
              <a:spLocks noChangeShapeType="1"/>
            </p:cNvSpPr>
            <p:nvPr/>
          </p:nvSpPr>
          <p:spPr bwMode="auto">
            <a:xfrm>
              <a:off x="4370" y="1907"/>
              <a:ext cx="0" cy="1452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78" name="Line 45"/>
            <p:cNvSpPr>
              <a:spLocks noChangeShapeType="1"/>
            </p:cNvSpPr>
            <p:nvPr/>
          </p:nvSpPr>
          <p:spPr bwMode="auto">
            <a:xfrm flipH="1">
              <a:off x="4269" y="3359"/>
              <a:ext cx="101" cy="442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79" name="Line 46"/>
            <p:cNvSpPr>
              <a:spLocks noChangeShapeType="1"/>
            </p:cNvSpPr>
            <p:nvPr/>
          </p:nvSpPr>
          <p:spPr bwMode="auto">
            <a:xfrm>
              <a:off x="4370" y="3359"/>
              <a:ext cx="76" cy="272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80" name="Line 47"/>
            <p:cNvSpPr>
              <a:spLocks noChangeShapeType="1"/>
            </p:cNvSpPr>
            <p:nvPr/>
          </p:nvSpPr>
          <p:spPr bwMode="auto">
            <a:xfrm>
              <a:off x="3218" y="3433"/>
              <a:ext cx="1049" cy="0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81" name="AutoShape 48"/>
            <p:cNvSpPr>
              <a:spLocks noChangeArrowheads="1"/>
            </p:cNvSpPr>
            <p:nvPr/>
          </p:nvSpPr>
          <p:spPr bwMode="auto">
            <a:xfrm>
              <a:off x="3218" y="1812"/>
              <a:ext cx="1228" cy="168"/>
            </a:xfrm>
            <a:prstGeom prst="parallelogram">
              <a:avLst>
                <a:gd name="adj" fmla="val 10375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43382" name="Freeform 49"/>
            <p:cNvSpPr>
              <a:spLocks/>
            </p:cNvSpPr>
            <p:nvPr/>
          </p:nvSpPr>
          <p:spPr bwMode="auto">
            <a:xfrm>
              <a:off x="3125" y="1447"/>
              <a:ext cx="112" cy="54"/>
            </a:xfrm>
            <a:custGeom>
              <a:avLst/>
              <a:gdLst>
                <a:gd name="T0" fmla="*/ 1 w 186"/>
                <a:gd name="T1" fmla="*/ 1 h 107"/>
                <a:gd name="T2" fmla="*/ 1 w 186"/>
                <a:gd name="T3" fmla="*/ 1 h 107"/>
                <a:gd name="T4" fmla="*/ 1 w 186"/>
                <a:gd name="T5" fmla="*/ 1 h 107"/>
                <a:gd name="T6" fmla="*/ 1 w 186"/>
                <a:gd name="T7" fmla="*/ 1 h 107"/>
                <a:gd name="T8" fmla="*/ 1 w 186"/>
                <a:gd name="T9" fmla="*/ 1 h 107"/>
                <a:gd name="T10" fmla="*/ 1 w 186"/>
                <a:gd name="T11" fmla="*/ 1 h 107"/>
                <a:gd name="T12" fmla="*/ 1 w 186"/>
                <a:gd name="T13" fmla="*/ 1 h 107"/>
                <a:gd name="T14" fmla="*/ 1 w 186"/>
                <a:gd name="T15" fmla="*/ 1 h 107"/>
                <a:gd name="T16" fmla="*/ 1 w 186"/>
                <a:gd name="T17" fmla="*/ 1 h 107"/>
                <a:gd name="T18" fmla="*/ 1 w 186"/>
                <a:gd name="T19" fmla="*/ 1 h 107"/>
                <a:gd name="T20" fmla="*/ 1 w 186"/>
                <a:gd name="T21" fmla="*/ 1 h 107"/>
                <a:gd name="T22" fmla="*/ 1 w 186"/>
                <a:gd name="T23" fmla="*/ 1 h 107"/>
                <a:gd name="T24" fmla="*/ 1 w 186"/>
                <a:gd name="T25" fmla="*/ 1 h 107"/>
                <a:gd name="T26" fmla="*/ 1 w 186"/>
                <a:gd name="T27" fmla="*/ 1 h 107"/>
                <a:gd name="T28" fmla="*/ 1 w 186"/>
                <a:gd name="T29" fmla="*/ 1 h 107"/>
                <a:gd name="T30" fmla="*/ 1 w 186"/>
                <a:gd name="T31" fmla="*/ 1 h 107"/>
                <a:gd name="T32" fmla="*/ 0 w 186"/>
                <a:gd name="T33" fmla="*/ 1 h 107"/>
                <a:gd name="T34" fmla="*/ 1 w 186"/>
                <a:gd name="T35" fmla="*/ 1 h 107"/>
                <a:gd name="T36" fmla="*/ 1 w 186"/>
                <a:gd name="T37" fmla="*/ 0 h 107"/>
                <a:gd name="T38" fmla="*/ 1 w 186"/>
                <a:gd name="T39" fmla="*/ 1 h 107"/>
                <a:gd name="T40" fmla="*/ 1 w 186"/>
                <a:gd name="T41" fmla="*/ 1 h 107"/>
                <a:gd name="T42" fmla="*/ 1 w 186"/>
                <a:gd name="T43" fmla="*/ 1 h 107"/>
                <a:gd name="T44" fmla="*/ 1 w 186"/>
                <a:gd name="T45" fmla="*/ 1 h 107"/>
                <a:gd name="T46" fmla="*/ 1 w 186"/>
                <a:gd name="T47" fmla="*/ 1 h 107"/>
                <a:gd name="T48" fmla="*/ 1 w 186"/>
                <a:gd name="T49" fmla="*/ 1 h 107"/>
                <a:gd name="T50" fmla="*/ 1 w 186"/>
                <a:gd name="T51" fmla="*/ 1 h 10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6"/>
                <a:gd name="T79" fmla="*/ 0 h 107"/>
                <a:gd name="T80" fmla="*/ 186 w 186"/>
                <a:gd name="T81" fmla="*/ 107 h 10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6" h="107">
                  <a:moveTo>
                    <a:pt x="186" y="97"/>
                  </a:moveTo>
                  <a:lnTo>
                    <a:pt x="165" y="106"/>
                  </a:lnTo>
                  <a:lnTo>
                    <a:pt x="144" y="107"/>
                  </a:lnTo>
                  <a:lnTo>
                    <a:pt x="124" y="104"/>
                  </a:lnTo>
                  <a:lnTo>
                    <a:pt x="106" y="97"/>
                  </a:lnTo>
                  <a:lnTo>
                    <a:pt x="89" y="87"/>
                  </a:lnTo>
                  <a:lnTo>
                    <a:pt x="71" y="74"/>
                  </a:lnTo>
                  <a:lnTo>
                    <a:pt x="54" y="62"/>
                  </a:lnTo>
                  <a:lnTo>
                    <a:pt x="37" y="51"/>
                  </a:lnTo>
                  <a:lnTo>
                    <a:pt x="33" y="45"/>
                  </a:lnTo>
                  <a:lnTo>
                    <a:pt x="30" y="39"/>
                  </a:lnTo>
                  <a:lnTo>
                    <a:pt x="25" y="34"/>
                  </a:lnTo>
                  <a:lnTo>
                    <a:pt x="21" y="28"/>
                  </a:lnTo>
                  <a:lnTo>
                    <a:pt x="15" y="23"/>
                  </a:lnTo>
                  <a:lnTo>
                    <a:pt x="10" y="19"/>
                  </a:lnTo>
                  <a:lnTo>
                    <a:pt x="4" y="14"/>
                  </a:lnTo>
                  <a:lnTo>
                    <a:pt x="0" y="9"/>
                  </a:lnTo>
                  <a:lnTo>
                    <a:pt x="4" y="2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4" y="4"/>
                  </a:lnTo>
                  <a:lnTo>
                    <a:pt x="31" y="7"/>
                  </a:lnTo>
                  <a:lnTo>
                    <a:pt x="38" y="12"/>
                  </a:lnTo>
                  <a:lnTo>
                    <a:pt x="45" y="15"/>
                  </a:lnTo>
                  <a:lnTo>
                    <a:pt x="51" y="17"/>
                  </a:lnTo>
                  <a:lnTo>
                    <a:pt x="186" y="97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83" name="Freeform 50"/>
            <p:cNvSpPr>
              <a:spLocks/>
            </p:cNvSpPr>
            <p:nvPr/>
          </p:nvSpPr>
          <p:spPr bwMode="auto">
            <a:xfrm>
              <a:off x="3124" y="1462"/>
              <a:ext cx="57" cy="59"/>
            </a:xfrm>
            <a:custGeom>
              <a:avLst/>
              <a:gdLst>
                <a:gd name="T0" fmla="*/ 1 w 98"/>
                <a:gd name="T1" fmla="*/ 1 h 117"/>
                <a:gd name="T2" fmla="*/ 1 w 98"/>
                <a:gd name="T3" fmla="*/ 1 h 117"/>
                <a:gd name="T4" fmla="*/ 1 w 98"/>
                <a:gd name="T5" fmla="*/ 1 h 117"/>
                <a:gd name="T6" fmla="*/ 1 w 98"/>
                <a:gd name="T7" fmla="*/ 1 h 117"/>
                <a:gd name="T8" fmla="*/ 1 w 98"/>
                <a:gd name="T9" fmla="*/ 1 h 117"/>
                <a:gd name="T10" fmla="*/ 1 w 98"/>
                <a:gd name="T11" fmla="*/ 1 h 117"/>
                <a:gd name="T12" fmla="*/ 1 w 98"/>
                <a:gd name="T13" fmla="*/ 1 h 117"/>
                <a:gd name="T14" fmla="*/ 1 w 98"/>
                <a:gd name="T15" fmla="*/ 1 h 117"/>
                <a:gd name="T16" fmla="*/ 1 w 98"/>
                <a:gd name="T17" fmla="*/ 1 h 117"/>
                <a:gd name="T18" fmla="*/ 1 w 98"/>
                <a:gd name="T19" fmla="*/ 1 h 117"/>
                <a:gd name="T20" fmla="*/ 1 w 98"/>
                <a:gd name="T21" fmla="*/ 1 h 117"/>
                <a:gd name="T22" fmla="*/ 1 w 98"/>
                <a:gd name="T23" fmla="*/ 1 h 117"/>
                <a:gd name="T24" fmla="*/ 0 w 98"/>
                <a:gd name="T25" fmla="*/ 0 h 117"/>
                <a:gd name="T26" fmla="*/ 1 w 98"/>
                <a:gd name="T27" fmla="*/ 1 h 117"/>
                <a:gd name="T28" fmla="*/ 1 w 98"/>
                <a:gd name="T29" fmla="*/ 1 h 117"/>
                <a:gd name="T30" fmla="*/ 1 w 98"/>
                <a:gd name="T31" fmla="*/ 1 h 117"/>
                <a:gd name="T32" fmla="*/ 1 w 98"/>
                <a:gd name="T33" fmla="*/ 1 h 117"/>
                <a:gd name="T34" fmla="*/ 1 w 98"/>
                <a:gd name="T35" fmla="*/ 1 h 117"/>
                <a:gd name="T36" fmla="*/ 1 w 98"/>
                <a:gd name="T37" fmla="*/ 1 h 117"/>
                <a:gd name="T38" fmla="*/ 1 w 98"/>
                <a:gd name="T39" fmla="*/ 1 h 117"/>
                <a:gd name="T40" fmla="*/ 1 w 98"/>
                <a:gd name="T41" fmla="*/ 1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8"/>
                <a:gd name="T64" fmla="*/ 0 h 117"/>
                <a:gd name="T65" fmla="*/ 98 w 98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8" h="117">
                  <a:moveTo>
                    <a:pt x="98" y="83"/>
                  </a:moveTo>
                  <a:lnTo>
                    <a:pt x="90" y="87"/>
                  </a:lnTo>
                  <a:lnTo>
                    <a:pt x="83" y="91"/>
                  </a:lnTo>
                  <a:lnTo>
                    <a:pt x="75" y="96"/>
                  </a:lnTo>
                  <a:lnTo>
                    <a:pt x="67" y="102"/>
                  </a:lnTo>
                  <a:lnTo>
                    <a:pt x="58" y="106"/>
                  </a:lnTo>
                  <a:lnTo>
                    <a:pt x="50" y="110"/>
                  </a:lnTo>
                  <a:lnTo>
                    <a:pt x="41" y="114"/>
                  </a:lnTo>
                  <a:lnTo>
                    <a:pt x="33" y="117"/>
                  </a:lnTo>
                  <a:lnTo>
                    <a:pt x="22" y="87"/>
                  </a:lnTo>
                  <a:lnTo>
                    <a:pt x="12" y="58"/>
                  </a:lnTo>
                  <a:lnTo>
                    <a:pt x="4" y="28"/>
                  </a:lnTo>
                  <a:lnTo>
                    <a:pt x="0" y="0"/>
                  </a:lnTo>
                  <a:lnTo>
                    <a:pt x="12" y="12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47" y="45"/>
                  </a:lnTo>
                  <a:lnTo>
                    <a:pt x="60" y="56"/>
                  </a:lnTo>
                  <a:lnTo>
                    <a:pt x="73" y="65"/>
                  </a:lnTo>
                  <a:lnTo>
                    <a:pt x="86" y="74"/>
                  </a:lnTo>
                  <a:lnTo>
                    <a:pt x="98" y="83"/>
                  </a:lnTo>
                  <a:close/>
                </a:path>
              </a:pathLst>
            </a:custGeom>
            <a:solidFill>
              <a:srgbClr val="30A8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84" name="Freeform 51"/>
            <p:cNvSpPr>
              <a:spLocks/>
            </p:cNvSpPr>
            <p:nvPr/>
          </p:nvSpPr>
          <p:spPr bwMode="auto">
            <a:xfrm>
              <a:off x="3103" y="1466"/>
              <a:ext cx="29" cy="79"/>
            </a:xfrm>
            <a:custGeom>
              <a:avLst/>
              <a:gdLst>
                <a:gd name="T0" fmla="*/ 1 w 47"/>
                <a:gd name="T1" fmla="*/ 0 h 162"/>
                <a:gd name="T2" fmla="*/ 1 w 47"/>
                <a:gd name="T3" fmla="*/ 0 h 162"/>
                <a:gd name="T4" fmla="*/ 1 w 47"/>
                <a:gd name="T5" fmla="*/ 0 h 162"/>
                <a:gd name="T6" fmla="*/ 1 w 47"/>
                <a:gd name="T7" fmla="*/ 0 h 162"/>
                <a:gd name="T8" fmla="*/ 1 w 47"/>
                <a:gd name="T9" fmla="*/ 0 h 162"/>
                <a:gd name="T10" fmla="*/ 1 w 47"/>
                <a:gd name="T11" fmla="*/ 0 h 162"/>
                <a:gd name="T12" fmla="*/ 1 w 47"/>
                <a:gd name="T13" fmla="*/ 0 h 162"/>
                <a:gd name="T14" fmla="*/ 1 w 47"/>
                <a:gd name="T15" fmla="*/ 0 h 162"/>
                <a:gd name="T16" fmla="*/ 1 w 47"/>
                <a:gd name="T17" fmla="*/ 0 h 162"/>
                <a:gd name="T18" fmla="*/ 1 w 47"/>
                <a:gd name="T19" fmla="*/ 0 h 162"/>
                <a:gd name="T20" fmla="*/ 0 w 47"/>
                <a:gd name="T21" fmla="*/ 0 h 162"/>
                <a:gd name="T22" fmla="*/ 0 w 47"/>
                <a:gd name="T23" fmla="*/ 0 h 162"/>
                <a:gd name="T24" fmla="*/ 1 w 47"/>
                <a:gd name="T25" fmla="*/ 0 h 162"/>
                <a:gd name="T26" fmla="*/ 1 w 47"/>
                <a:gd name="T27" fmla="*/ 0 h 162"/>
                <a:gd name="T28" fmla="*/ 1 w 47"/>
                <a:gd name="T29" fmla="*/ 0 h 162"/>
                <a:gd name="T30" fmla="*/ 1 w 47"/>
                <a:gd name="T31" fmla="*/ 0 h 162"/>
                <a:gd name="T32" fmla="*/ 1 w 47"/>
                <a:gd name="T33" fmla="*/ 0 h 162"/>
                <a:gd name="T34" fmla="*/ 1 w 47"/>
                <a:gd name="T35" fmla="*/ 0 h 162"/>
                <a:gd name="T36" fmla="*/ 1 w 47"/>
                <a:gd name="T37" fmla="*/ 0 h 162"/>
                <a:gd name="T38" fmla="*/ 1 w 47"/>
                <a:gd name="T39" fmla="*/ 0 h 162"/>
                <a:gd name="T40" fmla="*/ 1 w 47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162"/>
                <a:gd name="T65" fmla="*/ 47 w 47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162">
                  <a:moveTo>
                    <a:pt x="47" y="149"/>
                  </a:moveTo>
                  <a:lnTo>
                    <a:pt x="42" y="152"/>
                  </a:lnTo>
                  <a:lnTo>
                    <a:pt x="38" y="154"/>
                  </a:lnTo>
                  <a:lnTo>
                    <a:pt x="32" y="158"/>
                  </a:lnTo>
                  <a:lnTo>
                    <a:pt x="29" y="162"/>
                  </a:lnTo>
                  <a:lnTo>
                    <a:pt x="24" y="142"/>
                  </a:lnTo>
                  <a:lnTo>
                    <a:pt x="19" y="122"/>
                  </a:lnTo>
                  <a:lnTo>
                    <a:pt x="13" y="103"/>
                  </a:lnTo>
                  <a:lnTo>
                    <a:pt x="7" y="83"/>
                  </a:lnTo>
                  <a:lnTo>
                    <a:pt x="2" y="63"/>
                  </a:lnTo>
                  <a:lnTo>
                    <a:pt x="0" y="43"/>
                  </a:lnTo>
                  <a:lnTo>
                    <a:pt x="0" y="22"/>
                  </a:lnTo>
                  <a:lnTo>
                    <a:pt x="4" y="0"/>
                  </a:lnTo>
                  <a:lnTo>
                    <a:pt x="13" y="17"/>
                  </a:lnTo>
                  <a:lnTo>
                    <a:pt x="19" y="36"/>
                  </a:lnTo>
                  <a:lnTo>
                    <a:pt x="25" y="53"/>
                  </a:lnTo>
                  <a:lnTo>
                    <a:pt x="31" y="71"/>
                  </a:lnTo>
                  <a:lnTo>
                    <a:pt x="37" y="91"/>
                  </a:lnTo>
                  <a:lnTo>
                    <a:pt x="40" y="109"/>
                  </a:lnTo>
                  <a:lnTo>
                    <a:pt x="44" y="129"/>
                  </a:lnTo>
                  <a:lnTo>
                    <a:pt x="47" y="149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85" name="Freeform 52"/>
            <p:cNvSpPr>
              <a:spLocks/>
            </p:cNvSpPr>
            <p:nvPr/>
          </p:nvSpPr>
          <p:spPr bwMode="auto">
            <a:xfrm>
              <a:off x="3277" y="1501"/>
              <a:ext cx="699" cy="179"/>
            </a:xfrm>
            <a:custGeom>
              <a:avLst/>
              <a:gdLst>
                <a:gd name="T0" fmla="*/ 2 w 1181"/>
                <a:gd name="T1" fmla="*/ 0 h 362"/>
                <a:gd name="T2" fmla="*/ 3 w 1181"/>
                <a:gd name="T3" fmla="*/ 0 h 362"/>
                <a:gd name="T4" fmla="*/ 4 w 1181"/>
                <a:gd name="T5" fmla="*/ 0 h 362"/>
                <a:gd name="T6" fmla="*/ 4 w 1181"/>
                <a:gd name="T7" fmla="*/ 0 h 362"/>
                <a:gd name="T8" fmla="*/ 5 w 1181"/>
                <a:gd name="T9" fmla="*/ 0 h 362"/>
                <a:gd name="T10" fmla="*/ 5 w 1181"/>
                <a:gd name="T11" fmla="*/ 0 h 362"/>
                <a:gd name="T12" fmla="*/ 5 w 1181"/>
                <a:gd name="T13" fmla="*/ 0 h 362"/>
                <a:gd name="T14" fmla="*/ 6 w 1181"/>
                <a:gd name="T15" fmla="*/ 0 h 362"/>
                <a:gd name="T16" fmla="*/ 7 w 1181"/>
                <a:gd name="T17" fmla="*/ 0 h 362"/>
                <a:gd name="T18" fmla="*/ 7 w 1181"/>
                <a:gd name="T19" fmla="*/ 0 h 362"/>
                <a:gd name="T20" fmla="*/ 7 w 1181"/>
                <a:gd name="T21" fmla="*/ 0 h 362"/>
                <a:gd name="T22" fmla="*/ 6 w 1181"/>
                <a:gd name="T23" fmla="*/ 0 h 362"/>
                <a:gd name="T24" fmla="*/ 6 w 1181"/>
                <a:gd name="T25" fmla="*/ 0 h 362"/>
                <a:gd name="T26" fmla="*/ 5 w 1181"/>
                <a:gd name="T27" fmla="*/ 0 h 362"/>
                <a:gd name="T28" fmla="*/ 5 w 1181"/>
                <a:gd name="T29" fmla="*/ 0 h 362"/>
                <a:gd name="T30" fmla="*/ 5 w 1181"/>
                <a:gd name="T31" fmla="*/ 0 h 362"/>
                <a:gd name="T32" fmla="*/ 5 w 1181"/>
                <a:gd name="T33" fmla="*/ 0 h 362"/>
                <a:gd name="T34" fmla="*/ 5 w 1181"/>
                <a:gd name="T35" fmla="*/ 0 h 362"/>
                <a:gd name="T36" fmla="*/ 4 w 1181"/>
                <a:gd name="T37" fmla="*/ 0 h 362"/>
                <a:gd name="T38" fmla="*/ 4 w 1181"/>
                <a:gd name="T39" fmla="*/ 0 h 362"/>
                <a:gd name="T40" fmla="*/ 4 w 1181"/>
                <a:gd name="T41" fmla="*/ 0 h 362"/>
                <a:gd name="T42" fmla="*/ 4 w 1181"/>
                <a:gd name="T43" fmla="*/ 0 h 362"/>
                <a:gd name="T44" fmla="*/ 3 w 1181"/>
                <a:gd name="T45" fmla="*/ 0 h 362"/>
                <a:gd name="T46" fmla="*/ 3 w 1181"/>
                <a:gd name="T47" fmla="*/ 0 h 362"/>
                <a:gd name="T48" fmla="*/ 2 w 1181"/>
                <a:gd name="T49" fmla="*/ 0 h 362"/>
                <a:gd name="T50" fmla="*/ 2 w 1181"/>
                <a:gd name="T51" fmla="*/ 0 h 362"/>
                <a:gd name="T52" fmla="*/ 2 w 1181"/>
                <a:gd name="T53" fmla="*/ 0 h 362"/>
                <a:gd name="T54" fmla="*/ 2 w 1181"/>
                <a:gd name="T55" fmla="*/ 0 h 362"/>
                <a:gd name="T56" fmla="*/ 1 w 1181"/>
                <a:gd name="T57" fmla="*/ 0 h 362"/>
                <a:gd name="T58" fmla="*/ 1 w 1181"/>
                <a:gd name="T59" fmla="*/ 0 h 362"/>
                <a:gd name="T60" fmla="*/ 1 w 1181"/>
                <a:gd name="T61" fmla="*/ 0 h 362"/>
                <a:gd name="T62" fmla="*/ 1 w 1181"/>
                <a:gd name="T63" fmla="*/ 0 h 362"/>
                <a:gd name="T64" fmla="*/ 1 w 1181"/>
                <a:gd name="T65" fmla="*/ 0 h 362"/>
                <a:gd name="T66" fmla="*/ 1 w 1181"/>
                <a:gd name="T67" fmla="*/ 0 h 362"/>
                <a:gd name="T68" fmla="*/ 1 w 1181"/>
                <a:gd name="T69" fmla="*/ 0 h 362"/>
                <a:gd name="T70" fmla="*/ 1 w 1181"/>
                <a:gd name="T71" fmla="*/ 0 h 362"/>
                <a:gd name="T72" fmla="*/ 0 w 1181"/>
                <a:gd name="T73" fmla="*/ 0 h 362"/>
                <a:gd name="T74" fmla="*/ 1 w 1181"/>
                <a:gd name="T75" fmla="*/ 0 h 362"/>
                <a:gd name="T76" fmla="*/ 1 w 1181"/>
                <a:gd name="T77" fmla="*/ 0 h 362"/>
                <a:gd name="T78" fmla="*/ 1 w 1181"/>
                <a:gd name="T79" fmla="*/ 0 h 362"/>
                <a:gd name="T80" fmla="*/ 1 w 1181"/>
                <a:gd name="T81" fmla="*/ 0 h 362"/>
                <a:gd name="T82" fmla="*/ 1 w 1181"/>
                <a:gd name="T83" fmla="*/ 0 h 362"/>
                <a:gd name="T84" fmla="*/ 2 w 1181"/>
                <a:gd name="T85" fmla="*/ 0 h 362"/>
                <a:gd name="T86" fmla="*/ 2 w 1181"/>
                <a:gd name="T87" fmla="*/ 0 h 362"/>
                <a:gd name="T88" fmla="*/ 2 w 1181"/>
                <a:gd name="T89" fmla="*/ 0 h 3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81"/>
                <a:gd name="T136" fmla="*/ 0 h 362"/>
                <a:gd name="T137" fmla="*/ 1181 w 1181"/>
                <a:gd name="T138" fmla="*/ 362 h 3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81" h="362">
                  <a:moveTo>
                    <a:pt x="432" y="159"/>
                  </a:moveTo>
                  <a:lnTo>
                    <a:pt x="475" y="166"/>
                  </a:lnTo>
                  <a:lnTo>
                    <a:pt x="520" y="172"/>
                  </a:lnTo>
                  <a:lnTo>
                    <a:pt x="566" y="178"/>
                  </a:lnTo>
                  <a:lnTo>
                    <a:pt x="612" y="184"/>
                  </a:lnTo>
                  <a:lnTo>
                    <a:pt x="660" y="190"/>
                  </a:lnTo>
                  <a:lnTo>
                    <a:pt x="707" y="193"/>
                  </a:lnTo>
                  <a:lnTo>
                    <a:pt x="754" y="197"/>
                  </a:lnTo>
                  <a:lnTo>
                    <a:pt x="802" y="199"/>
                  </a:lnTo>
                  <a:lnTo>
                    <a:pt x="850" y="199"/>
                  </a:lnTo>
                  <a:lnTo>
                    <a:pt x="897" y="197"/>
                  </a:lnTo>
                  <a:lnTo>
                    <a:pt x="943" y="193"/>
                  </a:lnTo>
                  <a:lnTo>
                    <a:pt x="989" y="187"/>
                  </a:lnTo>
                  <a:lnTo>
                    <a:pt x="1034" y="179"/>
                  </a:lnTo>
                  <a:lnTo>
                    <a:pt x="1078" y="169"/>
                  </a:lnTo>
                  <a:lnTo>
                    <a:pt x="1121" y="155"/>
                  </a:lnTo>
                  <a:lnTo>
                    <a:pt x="1163" y="139"/>
                  </a:lnTo>
                  <a:lnTo>
                    <a:pt x="1180" y="139"/>
                  </a:lnTo>
                  <a:lnTo>
                    <a:pt x="1181" y="155"/>
                  </a:lnTo>
                  <a:lnTo>
                    <a:pt x="1178" y="170"/>
                  </a:lnTo>
                  <a:lnTo>
                    <a:pt x="1169" y="185"/>
                  </a:lnTo>
                  <a:lnTo>
                    <a:pt x="1157" y="198"/>
                  </a:lnTo>
                  <a:lnTo>
                    <a:pt x="1143" y="210"/>
                  </a:lnTo>
                  <a:lnTo>
                    <a:pt x="1128" y="222"/>
                  </a:lnTo>
                  <a:lnTo>
                    <a:pt x="1115" y="232"/>
                  </a:lnTo>
                  <a:lnTo>
                    <a:pt x="1102" y="242"/>
                  </a:lnTo>
                  <a:lnTo>
                    <a:pt x="1080" y="255"/>
                  </a:lnTo>
                  <a:lnTo>
                    <a:pt x="1057" y="269"/>
                  </a:lnTo>
                  <a:lnTo>
                    <a:pt x="1035" y="281"/>
                  </a:lnTo>
                  <a:lnTo>
                    <a:pt x="1012" y="292"/>
                  </a:lnTo>
                  <a:lnTo>
                    <a:pt x="988" y="304"/>
                  </a:lnTo>
                  <a:lnTo>
                    <a:pt x="965" y="313"/>
                  </a:lnTo>
                  <a:lnTo>
                    <a:pt x="941" y="322"/>
                  </a:lnTo>
                  <a:lnTo>
                    <a:pt x="916" y="331"/>
                  </a:lnTo>
                  <a:lnTo>
                    <a:pt x="891" y="338"/>
                  </a:lnTo>
                  <a:lnTo>
                    <a:pt x="866" y="345"/>
                  </a:lnTo>
                  <a:lnTo>
                    <a:pt x="840" y="350"/>
                  </a:lnTo>
                  <a:lnTo>
                    <a:pt x="814" y="354"/>
                  </a:lnTo>
                  <a:lnTo>
                    <a:pt x="787" y="358"/>
                  </a:lnTo>
                  <a:lnTo>
                    <a:pt x="761" y="360"/>
                  </a:lnTo>
                  <a:lnTo>
                    <a:pt x="733" y="362"/>
                  </a:lnTo>
                  <a:lnTo>
                    <a:pt x="706" y="362"/>
                  </a:lnTo>
                  <a:lnTo>
                    <a:pt x="675" y="357"/>
                  </a:lnTo>
                  <a:lnTo>
                    <a:pt x="645" y="351"/>
                  </a:lnTo>
                  <a:lnTo>
                    <a:pt x="615" y="342"/>
                  </a:lnTo>
                  <a:lnTo>
                    <a:pt x="585" y="333"/>
                  </a:lnTo>
                  <a:lnTo>
                    <a:pt x="556" y="322"/>
                  </a:lnTo>
                  <a:lnTo>
                    <a:pt x="526" y="311"/>
                  </a:lnTo>
                  <a:lnTo>
                    <a:pt x="497" y="299"/>
                  </a:lnTo>
                  <a:lnTo>
                    <a:pt x="468" y="286"/>
                  </a:lnTo>
                  <a:lnTo>
                    <a:pt x="440" y="273"/>
                  </a:lnTo>
                  <a:lnTo>
                    <a:pt x="411" y="259"/>
                  </a:lnTo>
                  <a:lnTo>
                    <a:pt x="383" y="244"/>
                  </a:lnTo>
                  <a:lnTo>
                    <a:pt x="354" y="230"/>
                  </a:lnTo>
                  <a:lnTo>
                    <a:pt x="327" y="215"/>
                  </a:lnTo>
                  <a:lnTo>
                    <a:pt x="298" y="201"/>
                  </a:lnTo>
                  <a:lnTo>
                    <a:pt x="270" y="186"/>
                  </a:lnTo>
                  <a:lnTo>
                    <a:pt x="241" y="172"/>
                  </a:lnTo>
                  <a:lnTo>
                    <a:pt x="225" y="163"/>
                  </a:lnTo>
                  <a:lnTo>
                    <a:pt x="209" y="154"/>
                  </a:lnTo>
                  <a:lnTo>
                    <a:pt x="194" y="144"/>
                  </a:lnTo>
                  <a:lnTo>
                    <a:pt x="178" y="134"/>
                  </a:lnTo>
                  <a:lnTo>
                    <a:pt x="162" y="124"/>
                  </a:lnTo>
                  <a:lnTo>
                    <a:pt x="147" y="114"/>
                  </a:lnTo>
                  <a:lnTo>
                    <a:pt x="131" y="102"/>
                  </a:lnTo>
                  <a:lnTo>
                    <a:pt x="116" y="92"/>
                  </a:lnTo>
                  <a:lnTo>
                    <a:pt x="101" y="80"/>
                  </a:lnTo>
                  <a:lnTo>
                    <a:pt x="86" y="70"/>
                  </a:lnTo>
                  <a:lnTo>
                    <a:pt x="71" y="58"/>
                  </a:lnTo>
                  <a:lnTo>
                    <a:pt x="56" y="47"/>
                  </a:lnTo>
                  <a:lnTo>
                    <a:pt x="41" y="35"/>
                  </a:lnTo>
                  <a:lnTo>
                    <a:pt x="27" y="24"/>
                  </a:lnTo>
                  <a:lnTo>
                    <a:pt x="13" y="11"/>
                  </a:lnTo>
                  <a:lnTo>
                    <a:pt x="0" y="0"/>
                  </a:lnTo>
                  <a:lnTo>
                    <a:pt x="26" y="10"/>
                  </a:lnTo>
                  <a:lnTo>
                    <a:pt x="54" y="20"/>
                  </a:lnTo>
                  <a:lnTo>
                    <a:pt x="80" y="31"/>
                  </a:lnTo>
                  <a:lnTo>
                    <a:pt x="106" y="42"/>
                  </a:lnTo>
                  <a:lnTo>
                    <a:pt x="132" y="54"/>
                  </a:lnTo>
                  <a:lnTo>
                    <a:pt x="159" y="65"/>
                  </a:lnTo>
                  <a:lnTo>
                    <a:pt x="185" y="77"/>
                  </a:lnTo>
                  <a:lnTo>
                    <a:pt x="212" y="87"/>
                  </a:lnTo>
                  <a:lnTo>
                    <a:pt x="238" y="99"/>
                  </a:lnTo>
                  <a:lnTo>
                    <a:pt x="264" y="109"/>
                  </a:lnTo>
                  <a:lnTo>
                    <a:pt x="292" y="119"/>
                  </a:lnTo>
                  <a:lnTo>
                    <a:pt x="319" y="129"/>
                  </a:lnTo>
                  <a:lnTo>
                    <a:pt x="346" y="138"/>
                  </a:lnTo>
                  <a:lnTo>
                    <a:pt x="375" y="146"/>
                  </a:lnTo>
                  <a:lnTo>
                    <a:pt x="403" y="153"/>
                  </a:lnTo>
                  <a:lnTo>
                    <a:pt x="432" y="159"/>
                  </a:lnTo>
                  <a:close/>
                </a:path>
              </a:pathLst>
            </a:custGeom>
            <a:solidFill>
              <a:srgbClr val="FFE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86" name="Freeform 53"/>
            <p:cNvSpPr>
              <a:spLocks/>
            </p:cNvSpPr>
            <p:nvPr/>
          </p:nvSpPr>
          <p:spPr bwMode="auto">
            <a:xfrm>
              <a:off x="3160" y="1508"/>
              <a:ext cx="786" cy="258"/>
            </a:xfrm>
            <a:custGeom>
              <a:avLst/>
              <a:gdLst>
                <a:gd name="T0" fmla="*/ 2 w 1326"/>
                <a:gd name="T1" fmla="*/ 0 h 523"/>
                <a:gd name="T2" fmla="*/ 3 w 1326"/>
                <a:gd name="T3" fmla="*/ 0 h 523"/>
                <a:gd name="T4" fmla="*/ 3 w 1326"/>
                <a:gd name="T5" fmla="*/ 0 h 523"/>
                <a:gd name="T6" fmla="*/ 4 w 1326"/>
                <a:gd name="T7" fmla="*/ 0 h 523"/>
                <a:gd name="T8" fmla="*/ 4 w 1326"/>
                <a:gd name="T9" fmla="*/ 0 h 523"/>
                <a:gd name="T10" fmla="*/ 4 w 1326"/>
                <a:gd name="T11" fmla="*/ 0 h 523"/>
                <a:gd name="T12" fmla="*/ 5 w 1326"/>
                <a:gd name="T13" fmla="*/ 0 h 523"/>
                <a:gd name="T14" fmla="*/ 5 w 1326"/>
                <a:gd name="T15" fmla="*/ 0 h 523"/>
                <a:gd name="T16" fmla="*/ 5 w 1326"/>
                <a:gd name="T17" fmla="*/ 0 h 523"/>
                <a:gd name="T18" fmla="*/ 5 w 1326"/>
                <a:gd name="T19" fmla="*/ 0 h 523"/>
                <a:gd name="T20" fmla="*/ 5 w 1326"/>
                <a:gd name="T21" fmla="*/ 0 h 523"/>
                <a:gd name="T22" fmla="*/ 6 w 1326"/>
                <a:gd name="T23" fmla="*/ 0 h 523"/>
                <a:gd name="T24" fmla="*/ 6 w 1326"/>
                <a:gd name="T25" fmla="*/ 0 h 523"/>
                <a:gd name="T26" fmla="*/ 7 w 1326"/>
                <a:gd name="T27" fmla="*/ 0 h 523"/>
                <a:gd name="T28" fmla="*/ 7 w 1326"/>
                <a:gd name="T29" fmla="*/ 0 h 523"/>
                <a:gd name="T30" fmla="*/ 7 w 1326"/>
                <a:gd name="T31" fmla="*/ 0 h 523"/>
                <a:gd name="T32" fmla="*/ 7 w 1326"/>
                <a:gd name="T33" fmla="*/ 0 h 523"/>
                <a:gd name="T34" fmla="*/ 7 w 1326"/>
                <a:gd name="T35" fmla="*/ 0 h 523"/>
                <a:gd name="T36" fmla="*/ 7 w 1326"/>
                <a:gd name="T37" fmla="*/ 0 h 523"/>
                <a:gd name="T38" fmla="*/ 7 w 1326"/>
                <a:gd name="T39" fmla="*/ 0 h 523"/>
                <a:gd name="T40" fmla="*/ 6 w 1326"/>
                <a:gd name="T41" fmla="*/ 0 h 523"/>
                <a:gd name="T42" fmla="*/ 6 w 1326"/>
                <a:gd name="T43" fmla="*/ 0 h 523"/>
                <a:gd name="T44" fmla="*/ 5 w 1326"/>
                <a:gd name="T45" fmla="*/ 0 h 523"/>
                <a:gd name="T46" fmla="*/ 5 w 1326"/>
                <a:gd name="T47" fmla="*/ 0 h 523"/>
                <a:gd name="T48" fmla="*/ 5 w 1326"/>
                <a:gd name="T49" fmla="*/ 0 h 523"/>
                <a:gd name="T50" fmla="*/ 5 w 1326"/>
                <a:gd name="T51" fmla="*/ 0 h 523"/>
                <a:gd name="T52" fmla="*/ 4 w 1326"/>
                <a:gd name="T53" fmla="*/ 0 h 523"/>
                <a:gd name="T54" fmla="*/ 4 w 1326"/>
                <a:gd name="T55" fmla="*/ 0 h 523"/>
                <a:gd name="T56" fmla="*/ 4 w 1326"/>
                <a:gd name="T57" fmla="*/ 0 h 523"/>
                <a:gd name="T58" fmla="*/ 4 w 1326"/>
                <a:gd name="T59" fmla="*/ 0 h 523"/>
                <a:gd name="T60" fmla="*/ 3 w 1326"/>
                <a:gd name="T61" fmla="*/ 0 h 523"/>
                <a:gd name="T62" fmla="*/ 3 w 1326"/>
                <a:gd name="T63" fmla="*/ 0 h 523"/>
                <a:gd name="T64" fmla="*/ 3 w 1326"/>
                <a:gd name="T65" fmla="*/ 0 h 523"/>
                <a:gd name="T66" fmla="*/ 2 w 1326"/>
                <a:gd name="T67" fmla="*/ 0 h 523"/>
                <a:gd name="T68" fmla="*/ 2 w 1326"/>
                <a:gd name="T69" fmla="*/ 0 h 523"/>
                <a:gd name="T70" fmla="*/ 2 w 1326"/>
                <a:gd name="T71" fmla="*/ 0 h 523"/>
                <a:gd name="T72" fmla="*/ 2 w 1326"/>
                <a:gd name="T73" fmla="*/ 0 h 523"/>
                <a:gd name="T74" fmla="*/ 1 w 1326"/>
                <a:gd name="T75" fmla="*/ 0 h 523"/>
                <a:gd name="T76" fmla="*/ 1 w 1326"/>
                <a:gd name="T77" fmla="*/ 0 h 523"/>
                <a:gd name="T78" fmla="*/ 1 w 1326"/>
                <a:gd name="T79" fmla="*/ 0 h 523"/>
                <a:gd name="T80" fmla="*/ 1 w 1326"/>
                <a:gd name="T81" fmla="*/ 0 h 523"/>
                <a:gd name="T82" fmla="*/ 1 w 1326"/>
                <a:gd name="T83" fmla="*/ 0 h 523"/>
                <a:gd name="T84" fmla="*/ 1 w 1326"/>
                <a:gd name="T85" fmla="*/ 0 h 523"/>
                <a:gd name="T86" fmla="*/ 1 w 1326"/>
                <a:gd name="T87" fmla="*/ 0 h 523"/>
                <a:gd name="T88" fmla="*/ 1 w 1326"/>
                <a:gd name="T89" fmla="*/ 0 h 523"/>
                <a:gd name="T90" fmla="*/ 2 w 1326"/>
                <a:gd name="T91" fmla="*/ 0 h 52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26"/>
                <a:gd name="T139" fmla="*/ 0 h 523"/>
                <a:gd name="T140" fmla="*/ 1326 w 1326"/>
                <a:gd name="T141" fmla="*/ 523 h 52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26" h="523">
                  <a:moveTo>
                    <a:pt x="409" y="165"/>
                  </a:moveTo>
                  <a:lnTo>
                    <a:pt x="442" y="181"/>
                  </a:lnTo>
                  <a:lnTo>
                    <a:pt x="474" y="198"/>
                  </a:lnTo>
                  <a:lnTo>
                    <a:pt x="508" y="215"/>
                  </a:lnTo>
                  <a:lnTo>
                    <a:pt x="541" y="232"/>
                  </a:lnTo>
                  <a:lnTo>
                    <a:pt x="573" y="248"/>
                  </a:lnTo>
                  <a:lnTo>
                    <a:pt x="607" y="264"/>
                  </a:lnTo>
                  <a:lnTo>
                    <a:pt x="640" y="280"/>
                  </a:lnTo>
                  <a:lnTo>
                    <a:pt x="674" y="295"/>
                  </a:lnTo>
                  <a:lnTo>
                    <a:pt x="707" y="310"/>
                  </a:lnTo>
                  <a:lnTo>
                    <a:pt x="740" y="324"/>
                  </a:lnTo>
                  <a:lnTo>
                    <a:pt x="775" y="338"/>
                  </a:lnTo>
                  <a:lnTo>
                    <a:pt x="809" y="349"/>
                  </a:lnTo>
                  <a:lnTo>
                    <a:pt x="845" y="361"/>
                  </a:lnTo>
                  <a:lnTo>
                    <a:pt x="881" y="371"/>
                  </a:lnTo>
                  <a:lnTo>
                    <a:pt x="917" y="380"/>
                  </a:lnTo>
                  <a:lnTo>
                    <a:pt x="953" y="387"/>
                  </a:lnTo>
                  <a:lnTo>
                    <a:pt x="972" y="394"/>
                  </a:lnTo>
                  <a:lnTo>
                    <a:pt x="991" y="400"/>
                  </a:lnTo>
                  <a:lnTo>
                    <a:pt x="1011" y="406"/>
                  </a:lnTo>
                  <a:lnTo>
                    <a:pt x="1032" y="409"/>
                  </a:lnTo>
                  <a:lnTo>
                    <a:pt x="1053" y="413"/>
                  </a:lnTo>
                  <a:lnTo>
                    <a:pt x="1073" y="415"/>
                  </a:lnTo>
                  <a:lnTo>
                    <a:pt x="1095" y="416"/>
                  </a:lnTo>
                  <a:lnTo>
                    <a:pt x="1116" y="418"/>
                  </a:lnTo>
                  <a:lnTo>
                    <a:pt x="1138" y="418"/>
                  </a:lnTo>
                  <a:lnTo>
                    <a:pt x="1158" y="420"/>
                  </a:lnTo>
                  <a:lnTo>
                    <a:pt x="1180" y="421"/>
                  </a:lnTo>
                  <a:lnTo>
                    <a:pt x="1201" y="421"/>
                  </a:lnTo>
                  <a:lnTo>
                    <a:pt x="1222" y="422"/>
                  </a:lnTo>
                  <a:lnTo>
                    <a:pt x="1241" y="422"/>
                  </a:lnTo>
                  <a:lnTo>
                    <a:pt x="1261" y="424"/>
                  </a:lnTo>
                  <a:lnTo>
                    <a:pt x="1279" y="425"/>
                  </a:lnTo>
                  <a:lnTo>
                    <a:pt x="1326" y="471"/>
                  </a:lnTo>
                  <a:lnTo>
                    <a:pt x="1305" y="483"/>
                  </a:lnTo>
                  <a:lnTo>
                    <a:pt x="1282" y="492"/>
                  </a:lnTo>
                  <a:lnTo>
                    <a:pt x="1260" y="500"/>
                  </a:lnTo>
                  <a:lnTo>
                    <a:pt x="1237" y="507"/>
                  </a:lnTo>
                  <a:lnTo>
                    <a:pt x="1213" y="513"/>
                  </a:lnTo>
                  <a:lnTo>
                    <a:pt x="1188" y="516"/>
                  </a:lnTo>
                  <a:lnTo>
                    <a:pt x="1164" y="519"/>
                  </a:lnTo>
                  <a:lnTo>
                    <a:pt x="1139" y="521"/>
                  </a:lnTo>
                  <a:lnTo>
                    <a:pt x="1115" y="522"/>
                  </a:lnTo>
                  <a:lnTo>
                    <a:pt x="1089" y="522"/>
                  </a:lnTo>
                  <a:lnTo>
                    <a:pt x="1063" y="523"/>
                  </a:lnTo>
                  <a:lnTo>
                    <a:pt x="1038" y="522"/>
                  </a:lnTo>
                  <a:lnTo>
                    <a:pt x="1012" y="522"/>
                  </a:lnTo>
                  <a:lnTo>
                    <a:pt x="986" y="522"/>
                  </a:lnTo>
                  <a:lnTo>
                    <a:pt x="960" y="522"/>
                  </a:lnTo>
                  <a:lnTo>
                    <a:pt x="935" y="522"/>
                  </a:lnTo>
                  <a:lnTo>
                    <a:pt x="909" y="519"/>
                  </a:lnTo>
                  <a:lnTo>
                    <a:pt x="882" y="515"/>
                  </a:lnTo>
                  <a:lnTo>
                    <a:pt x="856" y="512"/>
                  </a:lnTo>
                  <a:lnTo>
                    <a:pt x="829" y="508"/>
                  </a:lnTo>
                  <a:lnTo>
                    <a:pt x="803" y="504"/>
                  </a:lnTo>
                  <a:lnTo>
                    <a:pt x="776" y="500"/>
                  </a:lnTo>
                  <a:lnTo>
                    <a:pt x="751" y="496"/>
                  </a:lnTo>
                  <a:lnTo>
                    <a:pt x="724" y="490"/>
                  </a:lnTo>
                  <a:lnTo>
                    <a:pt x="699" y="484"/>
                  </a:lnTo>
                  <a:lnTo>
                    <a:pt x="674" y="476"/>
                  </a:lnTo>
                  <a:lnTo>
                    <a:pt x="649" y="468"/>
                  </a:lnTo>
                  <a:lnTo>
                    <a:pt x="625" y="459"/>
                  </a:lnTo>
                  <a:lnTo>
                    <a:pt x="601" y="448"/>
                  </a:lnTo>
                  <a:lnTo>
                    <a:pt x="579" y="436"/>
                  </a:lnTo>
                  <a:lnTo>
                    <a:pt x="556" y="422"/>
                  </a:lnTo>
                  <a:lnTo>
                    <a:pt x="535" y="406"/>
                  </a:lnTo>
                  <a:lnTo>
                    <a:pt x="504" y="395"/>
                  </a:lnTo>
                  <a:lnTo>
                    <a:pt x="474" y="384"/>
                  </a:lnTo>
                  <a:lnTo>
                    <a:pt x="446" y="371"/>
                  </a:lnTo>
                  <a:lnTo>
                    <a:pt x="417" y="357"/>
                  </a:lnTo>
                  <a:lnTo>
                    <a:pt x="388" y="342"/>
                  </a:lnTo>
                  <a:lnTo>
                    <a:pt x="360" y="326"/>
                  </a:lnTo>
                  <a:lnTo>
                    <a:pt x="333" y="309"/>
                  </a:lnTo>
                  <a:lnTo>
                    <a:pt x="305" y="291"/>
                  </a:lnTo>
                  <a:lnTo>
                    <a:pt x="279" y="272"/>
                  </a:lnTo>
                  <a:lnTo>
                    <a:pt x="251" y="253"/>
                  </a:lnTo>
                  <a:lnTo>
                    <a:pt x="224" y="233"/>
                  </a:lnTo>
                  <a:lnTo>
                    <a:pt x="198" y="213"/>
                  </a:lnTo>
                  <a:lnTo>
                    <a:pt x="171" y="193"/>
                  </a:lnTo>
                  <a:lnTo>
                    <a:pt x="146" y="172"/>
                  </a:lnTo>
                  <a:lnTo>
                    <a:pt x="120" y="152"/>
                  </a:lnTo>
                  <a:lnTo>
                    <a:pt x="93" y="132"/>
                  </a:lnTo>
                  <a:lnTo>
                    <a:pt x="0" y="44"/>
                  </a:lnTo>
                  <a:lnTo>
                    <a:pt x="21" y="35"/>
                  </a:lnTo>
                  <a:lnTo>
                    <a:pt x="42" y="26"/>
                  </a:lnTo>
                  <a:lnTo>
                    <a:pt x="64" y="17"/>
                  </a:lnTo>
                  <a:lnTo>
                    <a:pt x="88" y="8"/>
                  </a:lnTo>
                  <a:lnTo>
                    <a:pt x="111" y="3"/>
                  </a:lnTo>
                  <a:lnTo>
                    <a:pt x="136" y="0"/>
                  </a:lnTo>
                  <a:lnTo>
                    <a:pt x="159" y="3"/>
                  </a:lnTo>
                  <a:lnTo>
                    <a:pt x="182" y="11"/>
                  </a:lnTo>
                  <a:lnTo>
                    <a:pt x="409" y="165"/>
                  </a:lnTo>
                  <a:close/>
                </a:path>
              </a:pathLst>
            </a:custGeom>
            <a:solidFill>
              <a:srgbClr val="FFC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87" name="Freeform 54"/>
            <p:cNvSpPr>
              <a:spLocks/>
            </p:cNvSpPr>
            <p:nvPr/>
          </p:nvSpPr>
          <p:spPr bwMode="auto">
            <a:xfrm>
              <a:off x="3133" y="1536"/>
              <a:ext cx="821" cy="310"/>
            </a:xfrm>
            <a:custGeom>
              <a:avLst/>
              <a:gdLst>
                <a:gd name="T0" fmla="*/ 1 w 1385"/>
                <a:gd name="T1" fmla="*/ 0 h 631"/>
                <a:gd name="T2" fmla="*/ 1 w 1385"/>
                <a:gd name="T3" fmla="*/ 0 h 631"/>
                <a:gd name="T4" fmla="*/ 1 w 1385"/>
                <a:gd name="T5" fmla="*/ 0 h 631"/>
                <a:gd name="T6" fmla="*/ 1 w 1385"/>
                <a:gd name="T7" fmla="*/ 0 h 631"/>
                <a:gd name="T8" fmla="*/ 2 w 1385"/>
                <a:gd name="T9" fmla="*/ 0 h 631"/>
                <a:gd name="T10" fmla="*/ 2 w 1385"/>
                <a:gd name="T11" fmla="*/ 0 h 631"/>
                <a:gd name="T12" fmla="*/ 3 w 1385"/>
                <a:gd name="T13" fmla="*/ 0 h 631"/>
                <a:gd name="T14" fmla="*/ 3 w 1385"/>
                <a:gd name="T15" fmla="*/ 0 h 631"/>
                <a:gd name="T16" fmla="*/ 4 w 1385"/>
                <a:gd name="T17" fmla="*/ 0 h 631"/>
                <a:gd name="T18" fmla="*/ 4 w 1385"/>
                <a:gd name="T19" fmla="*/ 0 h 631"/>
                <a:gd name="T20" fmla="*/ 4 w 1385"/>
                <a:gd name="T21" fmla="*/ 0 h 631"/>
                <a:gd name="T22" fmla="*/ 4 w 1385"/>
                <a:gd name="T23" fmla="*/ 0 h 631"/>
                <a:gd name="T24" fmla="*/ 5 w 1385"/>
                <a:gd name="T25" fmla="*/ 0 h 631"/>
                <a:gd name="T26" fmla="*/ 5 w 1385"/>
                <a:gd name="T27" fmla="*/ 0 h 631"/>
                <a:gd name="T28" fmla="*/ 5 w 1385"/>
                <a:gd name="T29" fmla="*/ 0 h 631"/>
                <a:gd name="T30" fmla="*/ 5 w 1385"/>
                <a:gd name="T31" fmla="*/ 0 h 631"/>
                <a:gd name="T32" fmla="*/ 6 w 1385"/>
                <a:gd name="T33" fmla="*/ 0 h 631"/>
                <a:gd name="T34" fmla="*/ 7 w 1385"/>
                <a:gd name="T35" fmla="*/ 0 h 631"/>
                <a:gd name="T36" fmla="*/ 7 w 1385"/>
                <a:gd name="T37" fmla="*/ 0 h 631"/>
                <a:gd name="T38" fmla="*/ 7 w 1385"/>
                <a:gd name="T39" fmla="*/ 0 h 631"/>
                <a:gd name="T40" fmla="*/ 7 w 1385"/>
                <a:gd name="T41" fmla="*/ 0 h 631"/>
                <a:gd name="T42" fmla="*/ 7 w 1385"/>
                <a:gd name="T43" fmla="*/ 0 h 631"/>
                <a:gd name="T44" fmla="*/ 7 w 1385"/>
                <a:gd name="T45" fmla="*/ 0 h 631"/>
                <a:gd name="T46" fmla="*/ 7 w 1385"/>
                <a:gd name="T47" fmla="*/ 0 h 631"/>
                <a:gd name="T48" fmla="*/ 7 w 1385"/>
                <a:gd name="T49" fmla="*/ 0 h 631"/>
                <a:gd name="T50" fmla="*/ 7 w 1385"/>
                <a:gd name="T51" fmla="*/ 0 h 631"/>
                <a:gd name="T52" fmla="*/ 7 w 1385"/>
                <a:gd name="T53" fmla="*/ 0 h 631"/>
                <a:gd name="T54" fmla="*/ 7 w 1385"/>
                <a:gd name="T55" fmla="*/ 0 h 631"/>
                <a:gd name="T56" fmla="*/ 7 w 1385"/>
                <a:gd name="T57" fmla="*/ 0 h 631"/>
                <a:gd name="T58" fmla="*/ 7 w 1385"/>
                <a:gd name="T59" fmla="*/ 0 h 631"/>
                <a:gd name="T60" fmla="*/ 7 w 1385"/>
                <a:gd name="T61" fmla="*/ 0 h 631"/>
                <a:gd name="T62" fmla="*/ 7 w 1385"/>
                <a:gd name="T63" fmla="*/ 0 h 631"/>
                <a:gd name="T64" fmla="*/ 7 w 1385"/>
                <a:gd name="T65" fmla="*/ 0 h 631"/>
                <a:gd name="T66" fmla="*/ 7 w 1385"/>
                <a:gd name="T67" fmla="*/ 0 h 631"/>
                <a:gd name="T68" fmla="*/ 7 w 1385"/>
                <a:gd name="T69" fmla="*/ 0 h 631"/>
                <a:gd name="T70" fmla="*/ 6 w 1385"/>
                <a:gd name="T71" fmla="*/ 0 h 631"/>
                <a:gd name="T72" fmla="*/ 6 w 1385"/>
                <a:gd name="T73" fmla="*/ 0 h 631"/>
                <a:gd name="T74" fmla="*/ 6 w 1385"/>
                <a:gd name="T75" fmla="*/ 0 h 631"/>
                <a:gd name="T76" fmla="*/ 6 w 1385"/>
                <a:gd name="T77" fmla="*/ 0 h 631"/>
                <a:gd name="T78" fmla="*/ 5 w 1385"/>
                <a:gd name="T79" fmla="*/ 0 h 631"/>
                <a:gd name="T80" fmla="*/ 5 w 1385"/>
                <a:gd name="T81" fmla="*/ 0 h 631"/>
                <a:gd name="T82" fmla="*/ 5 w 1385"/>
                <a:gd name="T83" fmla="*/ 0 h 631"/>
                <a:gd name="T84" fmla="*/ 5 w 1385"/>
                <a:gd name="T85" fmla="*/ 0 h 631"/>
                <a:gd name="T86" fmla="*/ 5 w 1385"/>
                <a:gd name="T87" fmla="*/ 0 h 631"/>
                <a:gd name="T88" fmla="*/ 5 w 1385"/>
                <a:gd name="T89" fmla="*/ 0 h 631"/>
                <a:gd name="T90" fmla="*/ 5 w 1385"/>
                <a:gd name="T91" fmla="*/ 0 h 631"/>
                <a:gd name="T92" fmla="*/ 4 w 1385"/>
                <a:gd name="T93" fmla="*/ 0 h 631"/>
                <a:gd name="T94" fmla="*/ 4 w 1385"/>
                <a:gd name="T95" fmla="*/ 0 h 631"/>
                <a:gd name="T96" fmla="*/ 3 w 1385"/>
                <a:gd name="T97" fmla="*/ 0 h 631"/>
                <a:gd name="T98" fmla="*/ 3 w 1385"/>
                <a:gd name="T99" fmla="*/ 0 h 631"/>
                <a:gd name="T100" fmla="*/ 2 w 1385"/>
                <a:gd name="T101" fmla="*/ 0 h 631"/>
                <a:gd name="T102" fmla="*/ 2 w 1385"/>
                <a:gd name="T103" fmla="*/ 0 h 631"/>
                <a:gd name="T104" fmla="*/ 2 w 1385"/>
                <a:gd name="T105" fmla="*/ 0 h 631"/>
                <a:gd name="T106" fmla="*/ 1 w 1385"/>
                <a:gd name="T107" fmla="*/ 0 h 631"/>
                <a:gd name="T108" fmla="*/ 1 w 1385"/>
                <a:gd name="T109" fmla="*/ 0 h 631"/>
                <a:gd name="T110" fmla="*/ 1 w 1385"/>
                <a:gd name="T111" fmla="*/ 0 h 631"/>
                <a:gd name="T112" fmla="*/ 1 w 1385"/>
                <a:gd name="T113" fmla="*/ 0 h 631"/>
                <a:gd name="T114" fmla="*/ 1 w 1385"/>
                <a:gd name="T115" fmla="*/ 0 h 631"/>
                <a:gd name="T116" fmla="*/ 0 w 1385"/>
                <a:gd name="T117" fmla="*/ 0 h 631"/>
                <a:gd name="T118" fmla="*/ 1 w 1385"/>
                <a:gd name="T119" fmla="*/ 0 h 631"/>
                <a:gd name="T120" fmla="*/ 1 w 1385"/>
                <a:gd name="T121" fmla="*/ 0 h 631"/>
                <a:gd name="T122" fmla="*/ 1 w 1385"/>
                <a:gd name="T123" fmla="*/ 0 h 631"/>
                <a:gd name="T124" fmla="*/ 1 w 1385"/>
                <a:gd name="T125" fmla="*/ 0 h 6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85"/>
                <a:gd name="T190" fmla="*/ 0 h 631"/>
                <a:gd name="T191" fmla="*/ 1385 w 1385"/>
                <a:gd name="T192" fmla="*/ 631 h 6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85" h="631">
                  <a:moveTo>
                    <a:pt x="50" y="10"/>
                  </a:moveTo>
                  <a:lnTo>
                    <a:pt x="80" y="42"/>
                  </a:lnTo>
                  <a:lnTo>
                    <a:pt x="111" y="74"/>
                  </a:lnTo>
                  <a:lnTo>
                    <a:pt x="144" y="103"/>
                  </a:lnTo>
                  <a:lnTo>
                    <a:pt x="177" y="131"/>
                  </a:lnTo>
                  <a:lnTo>
                    <a:pt x="210" y="159"/>
                  </a:lnTo>
                  <a:lnTo>
                    <a:pt x="245" y="185"/>
                  </a:lnTo>
                  <a:lnTo>
                    <a:pt x="280" y="211"/>
                  </a:lnTo>
                  <a:lnTo>
                    <a:pt x="315" y="234"/>
                  </a:lnTo>
                  <a:lnTo>
                    <a:pt x="351" y="257"/>
                  </a:lnTo>
                  <a:lnTo>
                    <a:pt x="388" y="279"/>
                  </a:lnTo>
                  <a:lnTo>
                    <a:pt x="425" y="300"/>
                  </a:lnTo>
                  <a:lnTo>
                    <a:pt x="462" y="320"/>
                  </a:lnTo>
                  <a:lnTo>
                    <a:pt x="500" y="340"/>
                  </a:lnTo>
                  <a:lnTo>
                    <a:pt x="538" y="357"/>
                  </a:lnTo>
                  <a:lnTo>
                    <a:pt x="576" y="375"/>
                  </a:lnTo>
                  <a:lnTo>
                    <a:pt x="614" y="391"/>
                  </a:lnTo>
                  <a:lnTo>
                    <a:pt x="640" y="406"/>
                  </a:lnTo>
                  <a:lnTo>
                    <a:pt x="668" y="420"/>
                  </a:lnTo>
                  <a:lnTo>
                    <a:pt x="697" y="432"/>
                  </a:lnTo>
                  <a:lnTo>
                    <a:pt x="725" y="441"/>
                  </a:lnTo>
                  <a:lnTo>
                    <a:pt x="755" y="449"/>
                  </a:lnTo>
                  <a:lnTo>
                    <a:pt x="785" y="456"/>
                  </a:lnTo>
                  <a:lnTo>
                    <a:pt x="816" y="462"/>
                  </a:lnTo>
                  <a:lnTo>
                    <a:pt x="847" y="466"/>
                  </a:lnTo>
                  <a:lnTo>
                    <a:pt x="879" y="470"/>
                  </a:lnTo>
                  <a:lnTo>
                    <a:pt x="911" y="473"/>
                  </a:lnTo>
                  <a:lnTo>
                    <a:pt x="942" y="475"/>
                  </a:lnTo>
                  <a:lnTo>
                    <a:pt x="974" y="478"/>
                  </a:lnTo>
                  <a:lnTo>
                    <a:pt x="1006" y="480"/>
                  </a:lnTo>
                  <a:lnTo>
                    <a:pt x="1039" y="482"/>
                  </a:lnTo>
                  <a:lnTo>
                    <a:pt x="1071" y="485"/>
                  </a:lnTo>
                  <a:lnTo>
                    <a:pt x="1102" y="488"/>
                  </a:lnTo>
                  <a:lnTo>
                    <a:pt x="1119" y="486"/>
                  </a:lnTo>
                  <a:lnTo>
                    <a:pt x="1138" y="483"/>
                  </a:lnTo>
                  <a:lnTo>
                    <a:pt x="1155" y="482"/>
                  </a:lnTo>
                  <a:lnTo>
                    <a:pt x="1173" y="481"/>
                  </a:lnTo>
                  <a:lnTo>
                    <a:pt x="1192" y="480"/>
                  </a:lnTo>
                  <a:lnTo>
                    <a:pt x="1210" y="479"/>
                  </a:lnTo>
                  <a:lnTo>
                    <a:pt x="1228" y="478"/>
                  </a:lnTo>
                  <a:lnTo>
                    <a:pt x="1246" y="475"/>
                  </a:lnTo>
                  <a:lnTo>
                    <a:pt x="1264" y="474"/>
                  </a:lnTo>
                  <a:lnTo>
                    <a:pt x="1282" y="472"/>
                  </a:lnTo>
                  <a:lnTo>
                    <a:pt x="1299" y="469"/>
                  </a:lnTo>
                  <a:lnTo>
                    <a:pt x="1316" y="465"/>
                  </a:lnTo>
                  <a:lnTo>
                    <a:pt x="1333" y="460"/>
                  </a:lnTo>
                  <a:lnTo>
                    <a:pt x="1350" y="456"/>
                  </a:lnTo>
                  <a:lnTo>
                    <a:pt x="1366" y="449"/>
                  </a:lnTo>
                  <a:lnTo>
                    <a:pt x="1381" y="442"/>
                  </a:lnTo>
                  <a:lnTo>
                    <a:pt x="1384" y="447"/>
                  </a:lnTo>
                  <a:lnTo>
                    <a:pt x="1385" y="452"/>
                  </a:lnTo>
                  <a:lnTo>
                    <a:pt x="1385" y="458"/>
                  </a:lnTo>
                  <a:lnTo>
                    <a:pt x="1385" y="465"/>
                  </a:lnTo>
                  <a:lnTo>
                    <a:pt x="1373" y="479"/>
                  </a:lnTo>
                  <a:lnTo>
                    <a:pt x="1360" y="492"/>
                  </a:lnTo>
                  <a:lnTo>
                    <a:pt x="1347" y="504"/>
                  </a:lnTo>
                  <a:lnTo>
                    <a:pt x="1335" y="517"/>
                  </a:lnTo>
                  <a:lnTo>
                    <a:pt x="1322" y="528"/>
                  </a:lnTo>
                  <a:lnTo>
                    <a:pt x="1309" y="540"/>
                  </a:lnTo>
                  <a:lnTo>
                    <a:pt x="1295" y="550"/>
                  </a:lnTo>
                  <a:lnTo>
                    <a:pt x="1282" y="561"/>
                  </a:lnTo>
                  <a:lnTo>
                    <a:pt x="1268" y="570"/>
                  </a:lnTo>
                  <a:lnTo>
                    <a:pt x="1254" y="578"/>
                  </a:lnTo>
                  <a:lnTo>
                    <a:pt x="1239" y="586"/>
                  </a:lnTo>
                  <a:lnTo>
                    <a:pt x="1224" y="593"/>
                  </a:lnTo>
                  <a:lnTo>
                    <a:pt x="1208" y="599"/>
                  </a:lnTo>
                  <a:lnTo>
                    <a:pt x="1192" y="603"/>
                  </a:lnTo>
                  <a:lnTo>
                    <a:pt x="1175" y="607"/>
                  </a:lnTo>
                  <a:lnTo>
                    <a:pt x="1157" y="610"/>
                  </a:lnTo>
                  <a:lnTo>
                    <a:pt x="1150" y="617"/>
                  </a:lnTo>
                  <a:lnTo>
                    <a:pt x="1142" y="619"/>
                  </a:lnTo>
                  <a:lnTo>
                    <a:pt x="1135" y="618"/>
                  </a:lnTo>
                  <a:lnTo>
                    <a:pt x="1128" y="615"/>
                  </a:lnTo>
                  <a:lnTo>
                    <a:pt x="1120" y="611"/>
                  </a:lnTo>
                  <a:lnTo>
                    <a:pt x="1113" y="607"/>
                  </a:lnTo>
                  <a:lnTo>
                    <a:pt x="1105" y="604"/>
                  </a:lnTo>
                  <a:lnTo>
                    <a:pt x="1097" y="604"/>
                  </a:lnTo>
                  <a:lnTo>
                    <a:pt x="1077" y="601"/>
                  </a:lnTo>
                  <a:lnTo>
                    <a:pt x="1058" y="603"/>
                  </a:lnTo>
                  <a:lnTo>
                    <a:pt x="1042" y="610"/>
                  </a:lnTo>
                  <a:lnTo>
                    <a:pt x="1026" y="618"/>
                  </a:lnTo>
                  <a:lnTo>
                    <a:pt x="1011" y="626"/>
                  </a:lnTo>
                  <a:lnTo>
                    <a:pt x="995" y="631"/>
                  </a:lnTo>
                  <a:lnTo>
                    <a:pt x="978" y="631"/>
                  </a:lnTo>
                  <a:lnTo>
                    <a:pt x="958" y="624"/>
                  </a:lnTo>
                  <a:lnTo>
                    <a:pt x="946" y="612"/>
                  </a:lnTo>
                  <a:lnTo>
                    <a:pt x="933" y="604"/>
                  </a:lnTo>
                  <a:lnTo>
                    <a:pt x="918" y="599"/>
                  </a:lnTo>
                  <a:lnTo>
                    <a:pt x="902" y="596"/>
                  </a:lnTo>
                  <a:lnTo>
                    <a:pt x="885" y="596"/>
                  </a:lnTo>
                  <a:lnTo>
                    <a:pt x="869" y="597"/>
                  </a:lnTo>
                  <a:lnTo>
                    <a:pt x="853" y="599"/>
                  </a:lnTo>
                  <a:lnTo>
                    <a:pt x="837" y="601"/>
                  </a:lnTo>
                  <a:lnTo>
                    <a:pt x="813" y="619"/>
                  </a:lnTo>
                  <a:lnTo>
                    <a:pt x="766" y="617"/>
                  </a:lnTo>
                  <a:lnTo>
                    <a:pt x="720" y="612"/>
                  </a:lnTo>
                  <a:lnTo>
                    <a:pt x="674" y="604"/>
                  </a:lnTo>
                  <a:lnTo>
                    <a:pt x="630" y="595"/>
                  </a:lnTo>
                  <a:lnTo>
                    <a:pt x="586" y="583"/>
                  </a:lnTo>
                  <a:lnTo>
                    <a:pt x="543" y="568"/>
                  </a:lnTo>
                  <a:lnTo>
                    <a:pt x="502" y="550"/>
                  </a:lnTo>
                  <a:lnTo>
                    <a:pt x="462" y="531"/>
                  </a:lnTo>
                  <a:lnTo>
                    <a:pt x="421" y="510"/>
                  </a:lnTo>
                  <a:lnTo>
                    <a:pt x="382" y="487"/>
                  </a:lnTo>
                  <a:lnTo>
                    <a:pt x="344" y="462"/>
                  </a:lnTo>
                  <a:lnTo>
                    <a:pt x="306" y="435"/>
                  </a:lnTo>
                  <a:lnTo>
                    <a:pt x="269" y="406"/>
                  </a:lnTo>
                  <a:lnTo>
                    <a:pt x="232" y="376"/>
                  </a:lnTo>
                  <a:lnTo>
                    <a:pt x="197" y="345"/>
                  </a:lnTo>
                  <a:lnTo>
                    <a:pt x="162" y="312"/>
                  </a:lnTo>
                  <a:lnTo>
                    <a:pt x="137" y="280"/>
                  </a:lnTo>
                  <a:lnTo>
                    <a:pt x="113" y="246"/>
                  </a:lnTo>
                  <a:lnTo>
                    <a:pt x="90" y="213"/>
                  </a:lnTo>
                  <a:lnTo>
                    <a:pt x="68" y="178"/>
                  </a:lnTo>
                  <a:lnTo>
                    <a:pt x="48" y="143"/>
                  </a:lnTo>
                  <a:lnTo>
                    <a:pt x="30" y="107"/>
                  </a:lnTo>
                  <a:lnTo>
                    <a:pt x="14" y="71"/>
                  </a:lnTo>
                  <a:lnTo>
                    <a:pt x="0" y="33"/>
                  </a:lnTo>
                  <a:lnTo>
                    <a:pt x="4" y="27"/>
                  </a:lnTo>
                  <a:lnTo>
                    <a:pt x="9" y="21"/>
                  </a:lnTo>
                  <a:lnTo>
                    <a:pt x="15" y="12"/>
                  </a:lnTo>
                  <a:lnTo>
                    <a:pt x="22" y="6"/>
                  </a:lnTo>
                  <a:lnTo>
                    <a:pt x="28" y="1"/>
                  </a:lnTo>
                  <a:lnTo>
                    <a:pt x="35" y="0"/>
                  </a:lnTo>
                  <a:lnTo>
                    <a:pt x="43" y="2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rgbClr val="FFE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88" name="Freeform 55"/>
            <p:cNvSpPr>
              <a:spLocks/>
            </p:cNvSpPr>
            <p:nvPr/>
          </p:nvSpPr>
          <p:spPr bwMode="auto">
            <a:xfrm>
              <a:off x="3112" y="1582"/>
              <a:ext cx="266" cy="395"/>
            </a:xfrm>
            <a:custGeom>
              <a:avLst/>
              <a:gdLst>
                <a:gd name="T0" fmla="*/ 1 w 449"/>
                <a:gd name="T1" fmla="*/ 0 h 800"/>
                <a:gd name="T2" fmla="*/ 1 w 449"/>
                <a:gd name="T3" fmla="*/ 0 h 800"/>
                <a:gd name="T4" fmla="*/ 1 w 449"/>
                <a:gd name="T5" fmla="*/ 0 h 800"/>
                <a:gd name="T6" fmla="*/ 1 w 449"/>
                <a:gd name="T7" fmla="*/ 0 h 800"/>
                <a:gd name="T8" fmla="*/ 2 w 449"/>
                <a:gd name="T9" fmla="*/ 0 h 800"/>
                <a:gd name="T10" fmla="*/ 2 w 449"/>
                <a:gd name="T11" fmla="*/ 0 h 800"/>
                <a:gd name="T12" fmla="*/ 2 w 449"/>
                <a:gd name="T13" fmla="*/ 0 h 800"/>
                <a:gd name="T14" fmla="*/ 2 w 449"/>
                <a:gd name="T15" fmla="*/ 0 h 800"/>
                <a:gd name="T16" fmla="*/ 2 w 449"/>
                <a:gd name="T17" fmla="*/ 0 h 800"/>
                <a:gd name="T18" fmla="*/ 2 w 449"/>
                <a:gd name="T19" fmla="*/ 0 h 800"/>
                <a:gd name="T20" fmla="*/ 2 w 449"/>
                <a:gd name="T21" fmla="*/ 0 h 800"/>
                <a:gd name="T22" fmla="*/ 2 w 449"/>
                <a:gd name="T23" fmla="*/ 0 h 800"/>
                <a:gd name="T24" fmla="*/ 2 w 449"/>
                <a:gd name="T25" fmla="*/ 0 h 800"/>
                <a:gd name="T26" fmla="*/ 2 w 449"/>
                <a:gd name="T27" fmla="*/ 0 h 800"/>
                <a:gd name="T28" fmla="*/ 2 w 449"/>
                <a:gd name="T29" fmla="*/ 0 h 800"/>
                <a:gd name="T30" fmla="*/ 2 w 449"/>
                <a:gd name="T31" fmla="*/ 0 h 800"/>
                <a:gd name="T32" fmla="*/ 2 w 449"/>
                <a:gd name="T33" fmla="*/ 0 h 800"/>
                <a:gd name="T34" fmla="*/ 2 w 449"/>
                <a:gd name="T35" fmla="*/ 0 h 800"/>
                <a:gd name="T36" fmla="*/ 2 w 449"/>
                <a:gd name="T37" fmla="*/ 0 h 800"/>
                <a:gd name="T38" fmla="*/ 2 w 449"/>
                <a:gd name="T39" fmla="*/ 0 h 800"/>
                <a:gd name="T40" fmla="*/ 2 w 449"/>
                <a:gd name="T41" fmla="*/ 0 h 800"/>
                <a:gd name="T42" fmla="*/ 1 w 449"/>
                <a:gd name="T43" fmla="*/ 0 h 800"/>
                <a:gd name="T44" fmla="*/ 1 w 449"/>
                <a:gd name="T45" fmla="*/ 0 h 800"/>
                <a:gd name="T46" fmla="*/ 1 w 449"/>
                <a:gd name="T47" fmla="*/ 0 h 800"/>
                <a:gd name="T48" fmla="*/ 1 w 449"/>
                <a:gd name="T49" fmla="*/ 0 h 800"/>
                <a:gd name="T50" fmla="*/ 1 w 449"/>
                <a:gd name="T51" fmla="*/ 0 h 800"/>
                <a:gd name="T52" fmla="*/ 1 w 449"/>
                <a:gd name="T53" fmla="*/ 0 h 800"/>
                <a:gd name="T54" fmla="*/ 1 w 449"/>
                <a:gd name="T55" fmla="*/ 0 h 800"/>
                <a:gd name="T56" fmla="*/ 1 w 449"/>
                <a:gd name="T57" fmla="*/ 0 h 800"/>
                <a:gd name="T58" fmla="*/ 1 w 449"/>
                <a:gd name="T59" fmla="*/ 0 h 800"/>
                <a:gd name="T60" fmla="*/ 1 w 449"/>
                <a:gd name="T61" fmla="*/ 0 h 800"/>
                <a:gd name="T62" fmla="*/ 1 w 449"/>
                <a:gd name="T63" fmla="*/ 0 h 800"/>
                <a:gd name="T64" fmla="*/ 1 w 449"/>
                <a:gd name="T65" fmla="*/ 0 h 800"/>
                <a:gd name="T66" fmla="*/ 1 w 449"/>
                <a:gd name="T67" fmla="*/ 0 h 800"/>
                <a:gd name="T68" fmla="*/ 1 w 449"/>
                <a:gd name="T69" fmla="*/ 0 h 800"/>
                <a:gd name="T70" fmla="*/ 1 w 449"/>
                <a:gd name="T71" fmla="*/ 0 h 800"/>
                <a:gd name="T72" fmla="*/ 1 w 449"/>
                <a:gd name="T73" fmla="*/ 0 h 800"/>
                <a:gd name="T74" fmla="*/ 1 w 449"/>
                <a:gd name="T75" fmla="*/ 0 h 800"/>
                <a:gd name="T76" fmla="*/ 1 w 449"/>
                <a:gd name="T77" fmla="*/ 0 h 800"/>
                <a:gd name="T78" fmla="*/ 0 w 449"/>
                <a:gd name="T79" fmla="*/ 0 h 800"/>
                <a:gd name="T80" fmla="*/ 1 w 449"/>
                <a:gd name="T81" fmla="*/ 0 h 800"/>
                <a:gd name="T82" fmla="*/ 1 w 449"/>
                <a:gd name="T83" fmla="*/ 0 h 800"/>
                <a:gd name="T84" fmla="*/ 1 w 449"/>
                <a:gd name="T85" fmla="*/ 0 h 800"/>
                <a:gd name="T86" fmla="*/ 1 w 449"/>
                <a:gd name="T87" fmla="*/ 0 h 800"/>
                <a:gd name="T88" fmla="*/ 1 w 449"/>
                <a:gd name="T89" fmla="*/ 0 h 800"/>
                <a:gd name="T90" fmla="*/ 1 w 449"/>
                <a:gd name="T91" fmla="*/ 0 h 800"/>
                <a:gd name="T92" fmla="*/ 1 w 449"/>
                <a:gd name="T93" fmla="*/ 0 h 800"/>
                <a:gd name="T94" fmla="*/ 1 w 449"/>
                <a:gd name="T95" fmla="*/ 0 h 800"/>
                <a:gd name="T96" fmla="*/ 1 w 449"/>
                <a:gd name="T97" fmla="*/ 0 h 800"/>
                <a:gd name="T98" fmla="*/ 1 w 449"/>
                <a:gd name="T99" fmla="*/ 0 h 800"/>
                <a:gd name="T100" fmla="*/ 1 w 449"/>
                <a:gd name="T101" fmla="*/ 0 h 800"/>
                <a:gd name="T102" fmla="*/ 1 w 449"/>
                <a:gd name="T103" fmla="*/ 0 h 800"/>
                <a:gd name="T104" fmla="*/ 1 w 449"/>
                <a:gd name="T105" fmla="*/ 0 h 800"/>
                <a:gd name="T106" fmla="*/ 1 w 449"/>
                <a:gd name="T107" fmla="*/ 0 h 800"/>
                <a:gd name="T108" fmla="*/ 1 w 449"/>
                <a:gd name="T109" fmla="*/ 0 h 800"/>
                <a:gd name="T110" fmla="*/ 1 w 449"/>
                <a:gd name="T111" fmla="*/ 0 h 800"/>
                <a:gd name="T112" fmla="*/ 1 w 449"/>
                <a:gd name="T113" fmla="*/ 0 h 800"/>
                <a:gd name="T114" fmla="*/ 1 w 449"/>
                <a:gd name="T115" fmla="*/ 0 h 8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49"/>
                <a:gd name="T175" fmla="*/ 0 h 800"/>
                <a:gd name="T176" fmla="*/ 449 w 449"/>
                <a:gd name="T177" fmla="*/ 800 h 8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49" h="800">
                  <a:moveTo>
                    <a:pt x="255" y="526"/>
                  </a:moveTo>
                  <a:lnTo>
                    <a:pt x="265" y="544"/>
                  </a:lnTo>
                  <a:lnTo>
                    <a:pt x="276" y="561"/>
                  </a:lnTo>
                  <a:lnTo>
                    <a:pt x="288" y="579"/>
                  </a:lnTo>
                  <a:lnTo>
                    <a:pt x="299" y="597"/>
                  </a:lnTo>
                  <a:lnTo>
                    <a:pt x="311" y="613"/>
                  </a:lnTo>
                  <a:lnTo>
                    <a:pt x="324" y="630"/>
                  </a:lnTo>
                  <a:lnTo>
                    <a:pt x="336" y="647"/>
                  </a:lnTo>
                  <a:lnTo>
                    <a:pt x="349" y="665"/>
                  </a:lnTo>
                  <a:lnTo>
                    <a:pt x="362" y="681"/>
                  </a:lnTo>
                  <a:lnTo>
                    <a:pt x="374" y="698"/>
                  </a:lnTo>
                  <a:lnTo>
                    <a:pt x="387" y="715"/>
                  </a:lnTo>
                  <a:lnTo>
                    <a:pt x="400" y="733"/>
                  </a:lnTo>
                  <a:lnTo>
                    <a:pt x="412" y="749"/>
                  </a:lnTo>
                  <a:lnTo>
                    <a:pt x="425" y="766"/>
                  </a:lnTo>
                  <a:lnTo>
                    <a:pt x="437" y="783"/>
                  </a:lnTo>
                  <a:lnTo>
                    <a:pt x="449" y="800"/>
                  </a:lnTo>
                  <a:lnTo>
                    <a:pt x="411" y="795"/>
                  </a:lnTo>
                  <a:lnTo>
                    <a:pt x="377" y="784"/>
                  </a:lnTo>
                  <a:lnTo>
                    <a:pt x="343" y="769"/>
                  </a:lnTo>
                  <a:lnTo>
                    <a:pt x="313" y="751"/>
                  </a:lnTo>
                  <a:lnTo>
                    <a:pt x="286" y="729"/>
                  </a:lnTo>
                  <a:lnTo>
                    <a:pt x="260" y="705"/>
                  </a:lnTo>
                  <a:lnTo>
                    <a:pt x="236" y="677"/>
                  </a:lnTo>
                  <a:lnTo>
                    <a:pt x="214" y="647"/>
                  </a:lnTo>
                  <a:lnTo>
                    <a:pt x="193" y="616"/>
                  </a:lnTo>
                  <a:lnTo>
                    <a:pt x="174" y="584"/>
                  </a:lnTo>
                  <a:lnTo>
                    <a:pt x="155" y="551"/>
                  </a:lnTo>
                  <a:lnTo>
                    <a:pt x="137" y="518"/>
                  </a:lnTo>
                  <a:lnTo>
                    <a:pt x="121" y="485"/>
                  </a:lnTo>
                  <a:lnTo>
                    <a:pt x="105" y="453"/>
                  </a:lnTo>
                  <a:lnTo>
                    <a:pt x="89" y="422"/>
                  </a:lnTo>
                  <a:lnTo>
                    <a:pt x="73" y="392"/>
                  </a:lnTo>
                  <a:lnTo>
                    <a:pt x="60" y="349"/>
                  </a:lnTo>
                  <a:lnTo>
                    <a:pt x="45" y="306"/>
                  </a:lnTo>
                  <a:lnTo>
                    <a:pt x="31" y="264"/>
                  </a:lnTo>
                  <a:lnTo>
                    <a:pt x="17" y="220"/>
                  </a:lnTo>
                  <a:lnTo>
                    <a:pt x="7" y="175"/>
                  </a:lnTo>
                  <a:lnTo>
                    <a:pt x="1" y="130"/>
                  </a:lnTo>
                  <a:lnTo>
                    <a:pt x="0" y="83"/>
                  </a:lnTo>
                  <a:lnTo>
                    <a:pt x="7" y="34"/>
                  </a:lnTo>
                  <a:lnTo>
                    <a:pt x="36" y="0"/>
                  </a:lnTo>
                  <a:lnTo>
                    <a:pt x="54" y="31"/>
                  </a:lnTo>
                  <a:lnTo>
                    <a:pt x="70" y="63"/>
                  </a:lnTo>
                  <a:lnTo>
                    <a:pt x="84" y="96"/>
                  </a:lnTo>
                  <a:lnTo>
                    <a:pt x="98" y="129"/>
                  </a:lnTo>
                  <a:lnTo>
                    <a:pt x="111" y="162"/>
                  </a:lnTo>
                  <a:lnTo>
                    <a:pt x="122" y="196"/>
                  </a:lnTo>
                  <a:lnTo>
                    <a:pt x="134" y="229"/>
                  </a:lnTo>
                  <a:lnTo>
                    <a:pt x="145" y="264"/>
                  </a:lnTo>
                  <a:lnTo>
                    <a:pt x="155" y="297"/>
                  </a:lnTo>
                  <a:lnTo>
                    <a:pt x="167" y="332"/>
                  </a:lnTo>
                  <a:lnTo>
                    <a:pt x="179" y="365"/>
                  </a:lnTo>
                  <a:lnTo>
                    <a:pt x="191" y="399"/>
                  </a:lnTo>
                  <a:lnTo>
                    <a:pt x="205" y="431"/>
                  </a:lnTo>
                  <a:lnTo>
                    <a:pt x="220" y="463"/>
                  </a:lnTo>
                  <a:lnTo>
                    <a:pt x="236" y="495"/>
                  </a:lnTo>
                  <a:lnTo>
                    <a:pt x="255" y="526"/>
                  </a:lnTo>
                  <a:close/>
                </a:path>
              </a:pathLst>
            </a:custGeom>
            <a:solidFill>
              <a:srgbClr val="FFE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89" name="Freeform 56"/>
            <p:cNvSpPr>
              <a:spLocks/>
            </p:cNvSpPr>
            <p:nvPr/>
          </p:nvSpPr>
          <p:spPr bwMode="auto">
            <a:xfrm>
              <a:off x="3725" y="1597"/>
              <a:ext cx="251" cy="111"/>
            </a:xfrm>
            <a:custGeom>
              <a:avLst/>
              <a:gdLst>
                <a:gd name="T0" fmla="*/ 2 w 423"/>
                <a:gd name="T1" fmla="*/ 0 h 223"/>
                <a:gd name="T2" fmla="*/ 2 w 423"/>
                <a:gd name="T3" fmla="*/ 0 h 223"/>
                <a:gd name="T4" fmla="*/ 1 w 423"/>
                <a:gd name="T5" fmla="*/ 0 h 223"/>
                <a:gd name="T6" fmla="*/ 1 w 423"/>
                <a:gd name="T7" fmla="*/ 0 h 223"/>
                <a:gd name="T8" fmla="*/ 1 w 423"/>
                <a:gd name="T9" fmla="*/ 0 h 223"/>
                <a:gd name="T10" fmla="*/ 1 w 423"/>
                <a:gd name="T11" fmla="*/ 0 h 223"/>
                <a:gd name="T12" fmla="*/ 1 w 423"/>
                <a:gd name="T13" fmla="*/ 0 h 223"/>
                <a:gd name="T14" fmla="*/ 1 w 423"/>
                <a:gd name="T15" fmla="*/ 0 h 223"/>
                <a:gd name="T16" fmla="*/ 1 w 423"/>
                <a:gd name="T17" fmla="*/ 0 h 223"/>
                <a:gd name="T18" fmla="*/ 1 w 423"/>
                <a:gd name="T19" fmla="*/ 0 h 223"/>
                <a:gd name="T20" fmla="*/ 1 w 423"/>
                <a:gd name="T21" fmla="*/ 0 h 223"/>
                <a:gd name="T22" fmla="*/ 1 w 423"/>
                <a:gd name="T23" fmla="*/ 0 h 223"/>
                <a:gd name="T24" fmla="*/ 1 w 423"/>
                <a:gd name="T25" fmla="*/ 0 h 223"/>
                <a:gd name="T26" fmla="*/ 1 w 423"/>
                <a:gd name="T27" fmla="*/ 0 h 223"/>
                <a:gd name="T28" fmla="*/ 1 w 423"/>
                <a:gd name="T29" fmla="*/ 0 h 223"/>
                <a:gd name="T30" fmla="*/ 1 w 423"/>
                <a:gd name="T31" fmla="*/ 0 h 223"/>
                <a:gd name="T32" fmla="*/ 1 w 423"/>
                <a:gd name="T33" fmla="*/ 0 h 223"/>
                <a:gd name="T34" fmla="*/ 0 w 423"/>
                <a:gd name="T35" fmla="*/ 0 h 223"/>
                <a:gd name="T36" fmla="*/ 1 w 423"/>
                <a:gd name="T37" fmla="*/ 0 h 223"/>
                <a:gd name="T38" fmla="*/ 1 w 423"/>
                <a:gd name="T39" fmla="*/ 0 h 223"/>
                <a:gd name="T40" fmla="*/ 1 w 423"/>
                <a:gd name="T41" fmla="*/ 0 h 223"/>
                <a:gd name="T42" fmla="*/ 1 w 423"/>
                <a:gd name="T43" fmla="*/ 0 h 223"/>
                <a:gd name="T44" fmla="*/ 1 w 423"/>
                <a:gd name="T45" fmla="*/ 0 h 223"/>
                <a:gd name="T46" fmla="*/ 1 w 423"/>
                <a:gd name="T47" fmla="*/ 0 h 223"/>
                <a:gd name="T48" fmla="*/ 1 w 423"/>
                <a:gd name="T49" fmla="*/ 0 h 223"/>
                <a:gd name="T50" fmla="*/ 1 w 423"/>
                <a:gd name="T51" fmla="*/ 0 h 223"/>
                <a:gd name="T52" fmla="*/ 1 w 423"/>
                <a:gd name="T53" fmla="*/ 0 h 223"/>
                <a:gd name="T54" fmla="*/ 1 w 423"/>
                <a:gd name="T55" fmla="*/ 0 h 223"/>
                <a:gd name="T56" fmla="*/ 2 w 423"/>
                <a:gd name="T57" fmla="*/ 0 h 223"/>
                <a:gd name="T58" fmla="*/ 2 w 423"/>
                <a:gd name="T59" fmla="*/ 0 h 223"/>
                <a:gd name="T60" fmla="*/ 2 w 423"/>
                <a:gd name="T61" fmla="*/ 0 h 223"/>
                <a:gd name="T62" fmla="*/ 2 w 423"/>
                <a:gd name="T63" fmla="*/ 0 h 223"/>
                <a:gd name="T64" fmla="*/ 2 w 423"/>
                <a:gd name="T65" fmla="*/ 0 h 223"/>
                <a:gd name="T66" fmla="*/ 2 w 423"/>
                <a:gd name="T67" fmla="*/ 0 h 223"/>
                <a:gd name="T68" fmla="*/ 2 w 423"/>
                <a:gd name="T69" fmla="*/ 0 h 223"/>
                <a:gd name="T70" fmla="*/ 2 w 423"/>
                <a:gd name="T71" fmla="*/ 0 h 223"/>
                <a:gd name="T72" fmla="*/ 2 w 423"/>
                <a:gd name="T73" fmla="*/ 0 h 223"/>
                <a:gd name="T74" fmla="*/ 2 w 423"/>
                <a:gd name="T75" fmla="*/ 0 h 223"/>
                <a:gd name="T76" fmla="*/ 2 w 423"/>
                <a:gd name="T77" fmla="*/ 0 h 223"/>
                <a:gd name="T78" fmla="*/ 2 w 423"/>
                <a:gd name="T79" fmla="*/ 0 h 223"/>
                <a:gd name="T80" fmla="*/ 2 w 423"/>
                <a:gd name="T81" fmla="*/ 0 h 223"/>
                <a:gd name="T82" fmla="*/ 2 w 423"/>
                <a:gd name="T83" fmla="*/ 0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3"/>
                <a:gd name="T127" fmla="*/ 0 h 223"/>
                <a:gd name="T128" fmla="*/ 423 w 423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3" h="223">
                  <a:moveTo>
                    <a:pt x="321" y="195"/>
                  </a:moveTo>
                  <a:lnTo>
                    <a:pt x="308" y="204"/>
                  </a:lnTo>
                  <a:lnTo>
                    <a:pt x="294" y="211"/>
                  </a:lnTo>
                  <a:lnTo>
                    <a:pt x="280" y="216"/>
                  </a:lnTo>
                  <a:lnTo>
                    <a:pt x="265" y="219"/>
                  </a:lnTo>
                  <a:lnTo>
                    <a:pt x="250" y="222"/>
                  </a:lnTo>
                  <a:lnTo>
                    <a:pt x="234" y="223"/>
                  </a:lnTo>
                  <a:lnTo>
                    <a:pt x="218" y="223"/>
                  </a:lnTo>
                  <a:lnTo>
                    <a:pt x="202" y="222"/>
                  </a:lnTo>
                  <a:lnTo>
                    <a:pt x="186" y="221"/>
                  </a:lnTo>
                  <a:lnTo>
                    <a:pt x="170" y="219"/>
                  </a:lnTo>
                  <a:lnTo>
                    <a:pt x="154" y="217"/>
                  </a:lnTo>
                  <a:lnTo>
                    <a:pt x="138" y="215"/>
                  </a:lnTo>
                  <a:lnTo>
                    <a:pt x="121" y="213"/>
                  </a:lnTo>
                  <a:lnTo>
                    <a:pt x="105" y="210"/>
                  </a:lnTo>
                  <a:lnTo>
                    <a:pt x="90" y="209"/>
                  </a:lnTo>
                  <a:lnTo>
                    <a:pt x="75" y="208"/>
                  </a:lnTo>
                  <a:lnTo>
                    <a:pt x="0" y="185"/>
                  </a:lnTo>
                  <a:lnTo>
                    <a:pt x="28" y="181"/>
                  </a:lnTo>
                  <a:lnTo>
                    <a:pt x="56" y="178"/>
                  </a:lnTo>
                  <a:lnTo>
                    <a:pt x="85" y="173"/>
                  </a:lnTo>
                  <a:lnTo>
                    <a:pt x="112" y="166"/>
                  </a:lnTo>
                  <a:lnTo>
                    <a:pt x="140" y="160"/>
                  </a:lnTo>
                  <a:lnTo>
                    <a:pt x="167" y="152"/>
                  </a:lnTo>
                  <a:lnTo>
                    <a:pt x="195" y="142"/>
                  </a:lnTo>
                  <a:lnTo>
                    <a:pt x="223" y="131"/>
                  </a:lnTo>
                  <a:lnTo>
                    <a:pt x="249" y="119"/>
                  </a:lnTo>
                  <a:lnTo>
                    <a:pt x="276" y="105"/>
                  </a:lnTo>
                  <a:lnTo>
                    <a:pt x="302" y="92"/>
                  </a:lnTo>
                  <a:lnTo>
                    <a:pt x="328" y="76"/>
                  </a:lnTo>
                  <a:lnTo>
                    <a:pt x="353" y="58"/>
                  </a:lnTo>
                  <a:lnTo>
                    <a:pt x="377" y="40"/>
                  </a:lnTo>
                  <a:lnTo>
                    <a:pt x="400" y="20"/>
                  </a:lnTo>
                  <a:lnTo>
                    <a:pt x="423" y="0"/>
                  </a:lnTo>
                  <a:lnTo>
                    <a:pt x="420" y="28"/>
                  </a:lnTo>
                  <a:lnTo>
                    <a:pt x="415" y="56"/>
                  </a:lnTo>
                  <a:lnTo>
                    <a:pt x="406" y="82"/>
                  </a:lnTo>
                  <a:lnTo>
                    <a:pt x="396" y="108"/>
                  </a:lnTo>
                  <a:lnTo>
                    <a:pt x="382" y="132"/>
                  </a:lnTo>
                  <a:lnTo>
                    <a:pt x="364" y="155"/>
                  </a:lnTo>
                  <a:lnTo>
                    <a:pt x="344" y="176"/>
                  </a:lnTo>
                  <a:lnTo>
                    <a:pt x="321" y="195"/>
                  </a:lnTo>
                  <a:close/>
                </a:path>
              </a:pathLst>
            </a:custGeom>
            <a:solidFill>
              <a:srgbClr val="FFC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90" name="Freeform 57"/>
            <p:cNvSpPr>
              <a:spLocks/>
            </p:cNvSpPr>
            <p:nvPr/>
          </p:nvSpPr>
          <p:spPr bwMode="auto">
            <a:xfrm>
              <a:off x="3191" y="1667"/>
              <a:ext cx="273" cy="306"/>
            </a:xfrm>
            <a:custGeom>
              <a:avLst/>
              <a:gdLst>
                <a:gd name="T0" fmla="*/ 1 w 459"/>
                <a:gd name="T1" fmla="*/ 0 h 623"/>
                <a:gd name="T2" fmla="*/ 1 w 459"/>
                <a:gd name="T3" fmla="*/ 0 h 623"/>
                <a:gd name="T4" fmla="*/ 1 w 459"/>
                <a:gd name="T5" fmla="*/ 0 h 623"/>
                <a:gd name="T6" fmla="*/ 1 w 459"/>
                <a:gd name="T7" fmla="*/ 0 h 623"/>
                <a:gd name="T8" fmla="*/ 1 w 459"/>
                <a:gd name="T9" fmla="*/ 0 h 623"/>
                <a:gd name="T10" fmla="*/ 1 w 459"/>
                <a:gd name="T11" fmla="*/ 0 h 623"/>
                <a:gd name="T12" fmla="*/ 1 w 459"/>
                <a:gd name="T13" fmla="*/ 0 h 623"/>
                <a:gd name="T14" fmla="*/ 2 w 459"/>
                <a:gd name="T15" fmla="*/ 0 h 623"/>
                <a:gd name="T16" fmla="*/ 2 w 459"/>
                <a:gd name="T17" fmla="*/ 0 h 623"/>
                <a:gd name="T18" fmla="*/ 2 w 459"/>
                <a:gd name="T19" fmla="*/ 0 h 623"/>
                <a:gd name="T20" fmla="*/ 2 w 459"/>
                <a:gd name="T21" fmla="*/ 0 h 623"/>
                <a:gd name="T22" fmla="*/ 2 w 459"/>
                <a:gd name="T23" fmla="*/ 0 h 623"/>
                <a:gd name="T24" fmla="*/ 2 w 459"/>
                <a:gd name="T25" fmla="*/ 0 h 623"/>
                <a:gd name="T26" fmla="*/ 2 w 459"/>
                <a:gd name="T27" fmla="*/ 0 h 623"/>
                <a:gd name="T28" fmla="*/ 2 w 459"/>
                <a:gd name="T29" fmla="*/ 0 h 623"/>
                <a:gd name="T30" fmla="*/ 2 w 459"/>
                <a:gd name="T31" fmla="*/ 0 h 623"/>
                <a:gd name="T32" fmla="*/ 2 w 459"/>
                <a:gd name="T33" fmla="*/ 0 h 623"/>
                <a:gd name="T34" fmla="*/ 2 w 459"/>
                <a:gd name="T35" fmla="*/ 0 h 623"/>
                <a:gd name="T36" fmla="*/ 2 w 459"/>
                <a:gd name="T37" fmla="*/ 0 h 623"/>
                <a:gd name="T38" fmla="*/ 2 w 459"/>
                <a:gd name="T39" fmla="*/ 0 h 623"/>
                <a:gd name="T40" fmla="*/ 2 w 459"/>
                <a:gd name="T41" fmla="*/ 0 h 623"/>
                <a:gd name="T42" fmla="*/ 2 w 459"/>
                <a:gd name="T43" fmla="*/ 0 h 623"/>
                <a:gd name="T44" fmla="*/ 2 w 459"/>
                <a:gd name="T45" fmla="*/ 0 h 623"/>
                <a:gd name="T46" fmla="*/ 2 w 459"/>
                <a:gd name="T47" fmla="*/ 0 h 623"/>
                <a:gd name="T48" fmla="*/ 2 w 459"/>
                <a:gd name="T49" fmla="*/ 0 h 623"/>
                <a:gd name="T50" fmla="*/ 2 w 459"/>
                <a:gd name="T51" fmla="*/ 0 h 623"/>
                <a:gd name="T52" fmla="*/ 2 w 459"/>
                <a:gd name="T53" fmla="*/ 0 h 623"/>
                <a:gd name="T54" fmla="*/ 1 w 459"/>
                <a:gd name="T55" fmla="*/ 0 h 623"/>
                <a:gd name="T56" fmla="*/ 1 w 459"/>
                <a:gd name="T57" fmla="*/ 0 h 623"/>
                <a:gd name="T58" fmla="*/ 1 w 459"/>
                <a:gd name="T59" fmla="*/ 0 h 623"/>
                <a:gd name="T60" fmla="*/ 1 w 459"/>
                <a:gd name="T61" fmla="*/ 0 h 623"/>
                <a:gd name="T62" fmla="*/ 1 w 459"/>
                <a:gd name="T63" fmla="*/ 0 h 623"/>
                <a:gd name="T64" fmla="*/ 1 w 459"/>
                <a:gd name="T65" fmla="*/ 0 h 623"/>
                <a:gd name="T66" fmla="*/ 1 w 459"/>
                <a:gd name="T67" fmla="*/ 0 h 623"/>
                <a:gd name="T68" fmla="*/ 1 w 459"/>
                <a:gd name="T69" fmla="*/ 0 h 623"/>
                <a:gd name="T70" fmla="*/ 1 w 459"/>
                <a:gd name="T71" fmla="*/ 0 h 623"/>
                <a:gd name="T72" fmla="*/ 1 w 459"/>
                <a:gd name="T73" fmla="*/ 0 h 623"/>
                <a:gd name="T74" fmla="*/ 1 w 459"/>
                <a:gd name="T75" fmla="*/ 0 h 623"/>
                <a:gd name="T76" fmla="*/ 1 w 459"/>
                <a:gd name="T77" fmla="*/ 0 h 623"/>
                <a:gd name="T78" fmla="*/ 1 w 459"/>
                <a:gd name="T79" fmla="*/ 0 h 623"/>
                <a:gd name="T80" fmla="*/ 1 w 459"/>
                <a:gd name="T81" fmla="*/ 0 h 623"/>
                <a:gd name="T82" fmla="*/ 0 w 459"/>
                <a:gd name="T83" fmla="*/ 0 h 623"/>
                <a:gd name="T84" fmla="*/ 1 w 459"/>
                <a:gd name="T85" fmla="*/ 0 h 623"/>
                <a:gd name="T86" fmla="*/ 1 w 459"/>
                <a:gd name="T87" fmla="*/ 0 h 623"/>
                <a:gd name="T88" fmla="*/ 1 w 459"/>
                <a:gd name="T89" fmla="*/ 0 h 623"/>
                <a:gd name="T90" fmla="*/ 1 w 459"/>
                <a:gd name="T91" fmla="*/ 0 h 623"/>
                <a:gd name="T92" fmla="*/ 1 w 459"/>
                <a:gd name="T93" fmla="*/ 0 h 623"/>
                <a:gd name="T94" fmla="*/ 1 w 459"/>
                <a:gd name="T95" fmla="*/ 0 h 623"/>
                <a:gd name="T96" fmla="*/ 1 w 459"/>
                <a:gd name="T97" fmla="*/ 0 h 623"/>
                <a:gd name="T98" fmla="*/ 1 w 459"/>
                <a:gd name="T99" fmla="*/ 0 h 623"/>
                <a:gd name="T100" fmla="*/ 1 w 459"/>
                <a:gd name="T101" fmla="*/ 0 h 623"/>
                <a:gd name="T102" fmla="*/ 1 w 459"/>
                <a:gd name="T103" fmla="*/ 0 h 623"/>
                <a:gd name="T104" fmla="*/ 1 w 459"/>
                <a:gd name="T105" fmla="*/ 0 h 623"/>
                <a:gd name="T106" fmla="*/ 1 w 459"/>
                <a:gd name="T107" fmla="*/ 0 h 623"/>
                <a:gd name="T108" fmla="*/ 1 w 459"/>
                <a:gd name="T109" fmla="*/ 0 h 623"/>
                <a:gd name="T110" fmla="*/ 1 w 459"/>
                <a:gd name="T111" fmla="*/ 0 h 623"/>
                <a:gd name="T112" fmla="*/ 1 w 459"/>
                <a:gd name="T113" fmla="*/ 0 h 623"/>
                <a:gd name="T114" fmla="*/ 1 w 459"/>
                <a:gd name="T115" fmla="*/ 0 h 6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9"/>
                <a:gd name="T175" fmla="*/ 0 h 623"/>
                <a:gd name="T176" fmla="*/ 459 w 459"/>
                <a:gd name="T177" fmla="*/ 623 h 6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9" h="623">
                  <a:moveTo>
                    <a:pt x="199" y="185"/>
                  </a:moveTo>
                  <a:lnTo>
                    <a:pt x="213" y="207"/>
                  </a:lnTo>
                  <a:lnTo>
                    <a:pt x="227" y="229"/>
                  </a:lnTo>
                  <a:lnTo>
                    <a:pt x="241" y="251"/>
                  </a:lnTo>
                  <a:lnTo>
                    <a:pt x="258" y="273"/>
                  </a:lnTo>
                  <a:lnTo>
                    <a:pt x="273" y="295"/>
                  </a:lnTo>
                  <a:lnTo>
                    <a:pt x="289" y="315"/>
                  </a:lnTo>
                  <a:lnTo>
                    <a:pt x="305" y="337"/>
                  </a:lnTo>
                  <a:lnTo>
                    <a:pt x="321" y="358"/>
                  </a:lnTo>
                  <a:lnTo>
                    <a:pt x="338" y="379"/>
                  </a:lnTo>
                  <a:lnTo>
                    <a:pt x="356" y="399"/>
                  </a:lnTo>
                  <a:lnTo>
                    <a:pt x="372" y="420"/>
                  </a:lnTo>
                  <a:lnTo>
                    <a:pt x="389" y="441"/>
                  </a:lnTo>
                  <a:lnTo>
                    <a:pt x="406" y="460"/>
                  </a:lnTo>
                  <a:lnTo>
                    <a:pt x="425" y="481"/>
                  </a:lnTo>
                  <a:lnTo>
                    <a:pt x="442" y="501"/>
                  </a:lnTo>
                  <a:lnTo>
                    <a:pt x="459" y="520"/>
                  </a:lnTo>
                  <a:lnTo>
                    <a:pt x="427" y="586"/>
                  </a:lnTo>
                  <a:lnTo>
                    <a:pt x="417" y="589"/>
                  </a:lnTo>
                  <a:lnTo>
                    <a:pt x="406" y="595"/>
                  </a:lnTo>
                  <a:lnTo>
                    <a:pt x="397" y="601"/>
                  </a:lnTo>
                  <a:lnTo>
                    <a:pt x="387" y="608"/>
                  </a:lnTo>
                  <a:lnTo>
                    <a:pt x="377" y="614"/>
                  </a:lnTo>
                  <a:lnTo>
                    <a:pt x="368" y="618"/>
                  </a:lnTo>
                  <a:lnTo>
                    <a:pt x="358" y="622"/>
                  </a:lnTo>
                  <a:lnTo>
                    <a:pt x="349" y="623"/>
                  </a:lnTo>
                  <a:lnTo>
                    <a:pt x="316" y="588"/>
                  </a:lnTo>
                  <a:lnTo>
                    <a:pt x="285" y="553"/>
                  </a:lnTo>
                  <a:lnTo>
                    <a:pt x="256" y="517"/>
                  </a:lnTo>
                  <a:lnTo>
                    <a:pt x="229" y="481"/>
                  </a:lnTo>
                  <a:lnTo>
                    <a:pt x="202" y="443"/>
                  </a:lnTo>
                  <a:lnTo>
                    <a:pt x="177" y="406"/>
                  </a:lnTo>
                  <a:lnTo>
                    <a:pt x="153" y="368"/>
                  </a:lnTo>
                  <a:lnTo>
                    <a:pt x="131" y="329"/>
                  </a:lnTo>
                  <a:lnTo>
                    <a:pt x="110" y="290"/>
                  </a:lnTo>
                  <a:lnTo>
                    <a:pt x="91" y="250"/>
                  </a:lnTo>
                  <a:lnTo>
                    <a:pt x="72" y="209"/>
                  </a:lnTo>
                  <a:lnTo>
                    <a:pt x="55" y="169"/>
                  </a:lnTo>
                  <a:lnTo>
                    <a:pt x="40" y="128"/>
                  </a:lnTo>
                  <a:lnTo>
                    <a:pt x="25" y="85"/>
                  </a:lnTo>
                  <a:lnTo>
                    <a:pt x="11" y="42"/>
                  </a:lnTo>
                  <a:lnTo>
                    <a:pt x="0" y="0"/>
                  </a:lnTo>
                  <a:lnTo>
                    <a:pt x="10" y="13"/>
                  </a:lnTo>
                  <a:lnTo>
                    <a:pt x="21" y="24"/>
                  </a:lnTo>
                  <a:lnTo>
                    <a:pt x="33" y="37"/>
                  </a:lnTo>
                  <a:lnTo>
                    <a:pt x="45" y="49"/>
                  </a:lnTo>
                  <a:lnTo>
                    <a:pt x="57" y="62"/>
                  </a:lnTo>
                  <a:lnTo>
                    <a:pt x="69" y="74"/>
                  </a:lnTo>
                  <a:lnTo>
                    <a:pt x="81" y="86"/>
                  </a:lnTo>
                  <a:lnTo>
                    <a:pt x="94" y="98"/>
                  </a:lnTo>
                  <a:lnTo>
                    <a:pt x="107" y="109"/>
                  </a:lnTo>
                  <a:lnTo>
                    <a:pt x="119" y="121"/>
                  </a:lnTo>
                  <a:lnTo>
                    <a:pt x="133" y="132"/>
                  </a:lnTo>
                  <a:lnTo>
                    <a:pt x="146" y="144"/>
                  </a:lnTo>
                  <a:lnTo>
                    <a:pt x="160" y="154"/>
                  </a:lnTo>
                  <a:lnTo>
                    <a:pt x="172" y="165"/>
                  </a:lnTo>
                  <a:lnTo>
                    <a:pt x="186" y="175"/>
                  </a:lnTo>
                  <a:lnTo>
                    <a:pt x="199" y="185"/>
                  </a:lnTo>
                  <a:close/>
                </a:path>
              </a:pathLst>
            </a:custGeom>
            <a:solidFill>
              <a:srgbClr val="FFC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91" name="Freeform 58"/>
            <p:cNvSpPr>
              <a:spLocks/>
            </p:cNvSpPr>
            <p:nvPr/>
          </p:nvSpPr>
          <p:spPr bwMode="auto">
            <a:xfrm>
              <a:off x="3341" y="1780"/>
              <a:ext cx="150" cy="123"/>
            </a:xfrm>
            <a:custGeom>
              <a:avLst/>
              <a:gdLst>
                <a:gd name="T0" fmla="*/ 1 w 255"/>
                <a:gd name="T1" fmla="*/ 0 h 250"/>
                <a:gd name="T2" fmla="*/ 1 w 255"/>
                <a:gd name="T3" fmla="*/ 0 h 250"/>
                <a:gd name="T4" fmla="*/ 1 w 255"/>
                <a:gd name="T5" fmla="*/ 0 h 250"/>
                <a:gd name="T6" fmla="*/ 1 w 255"/>
                <a:gd name="T7" fmla="*/ 0 h 250"/>
                <a:gd name="T8" fmla="*/ 1 w 255"/>
                <a:gd name="T9" fmla="*/ 0 h 250"/>
                <a:gd name="T10" fmla="*/ 1 w 255"/>
                <a:gd name="T11" fmla="*/ 0 h 250"/>
                <a:gd name="T12" fmla="*/ 1 w 255"/>
                <a:gd name="T13" fmla="*/ 0 h 250"/>
                <a:gd name="T14" fmla="*/ 1 w 255"/>
                <a:gd name="T15" fmla="*/ 0 h 250"/>
                <a:gd name="T16" fmla="*/ 1 w 255"/>
                <a:gd name="T17" fmla="*/ 0 h 250"/>
                <a:gd name="T18" fmla="*/ 1 w 255"/>
                <a:gd name="T19" fmla="*/ 0 h 250"/>
                <a:gd name="T20" fmla="*/ 1 w 255"/>
                <a:gd name="T21" fmla="*/ 0 h 250"/>
                <a:gd name="T22" fmla="*/ 1 w 255"/>
                <a:gd name="T23" fmla="*/ 0 h 250"/>
                <a:gd name="T24" fmla="*/ 1 w 255"/>
                <a:gd name="T25" fmla="*/ 0 h 250"/>
                <a:gd name="T26" fmla="*/ 1 w 255"/>
                <a:gd name="T27" fmla="*/ 0 h 250"/>
                <a:gd name="T28" fmla="*/ 1 w 255"/>
                <a:gd name="T29" fmla="*/ 0 h 250"/>
                <a:gd name="T30" fmla="*/ 1 w 255"/>
                <a:gd name="T31" fmla="*/ 0 h 250"/>
                <a:gd name="T32" fmla="*/ 1 w 255"/>
                <a:gd name="T33" fmla="*/ 0 h 250"/>
                <a:gd name="T34" fmla="*/ 1 w 255"/>
                <a:gd name="T35" fmla="*/ 0 h 250"/>
                <a:gd name="T36" fmla="*/ 1 w 255"/>
                <a:gd name="T37" fmla="*/ 0 h 250"/>
                <a:gd name="T38" fmla="*/ 1 w 255"/>
                <a:gd name="T39" fmla="*/ 0 h 250"/>
                <a:gd name="T40" fmla="*/ 1 w 255"/>
                <a:gd name="T41" fmla="*/ 0 h 250"/>
                <a:gd name="T42" fmla="*/ 1 w 255"/>
                <a:gd name="T43" fmla="*/ 0 h 250"/>
                <a:gd name="T44" fmla="*/ 1 w 255"/>
                <a:gd name="T45" fmla="*/ 0 h 250"/>
                <a:gd name="T46" fmla="*/ 1 w 255"/>
                <a:gd name="T47" fmla="*/ 0 h 250"/>
                <a:gd name="T48" fmla="*/ 1 w 255"/>
                <a:gd name="T49" fmla="*/ 0 h 250"/>
                <a:gd name="T50" fmla="*/ 0 w 255"/>
                <a:gd name="T51" fmla="*/ 0 h 250"/>
                <a:gd name="T52" fmla="*/ 1 w 255"/>
                <a:gd name="T53" fmla="*/ 0 h 250"/>
                <a:gd name="T54" fmla="*/ 1 w 255"/>
                <a:gd name="T55" fmla="*/ 0 h 250"/>
                <a:gd name="T56" fmla="*/ 1 w 255"/>
                <a:gd name="T57" fmla="*/ 0 h 250"/>
                <a:gd name="T58" fmla="*/ 1 w 255"/>
                <a:gd name="T59" fmla="*/ 0 h 250"/>
                <a:gd name="T60" fmla="*/ 1 w 255"/>
                <a:gd name="T61" fmla="*/ 0 h 250"/>
                <a:gd name="T62" fmla="*/ 1 w 255"/>
                <a:gd name="T63" fmla="*/ 0 h 250"/>
                <a:gd name="T64" fmla="*/ 1 w 255"/>
                <a:gd name="T65" fmla="*/ 0 h 250"/>
                <a:gd name="T66" fmla="*/ 1 w 255"/>
                <a:gd name="T67" fmla="*/ 0 h 250"/>
                <a:gd name="T68" fmla="*/ 1 w 255"/>
                <a:gd name="T69" fmla="*/ 0 h 250"/>
                <a:gd name="T70" fmla="*/ 1 w 255"/>
                <a:gd name="T71" fmla="*/ 0 h 250"/>
                <a:gd name="T72" fmla="*/ 1 w 255"/>
                <a:gd name="T73" fmla="*/ 0 h 250"/>
                <a:gd name="T74" fmla="*/ 1 w 255"/>
                <a:gd name="T75" fmla="*/ 0 h 250"/>
                <a:gd name="T76" fmla="*/ 1 w 255"/>
                <a:gd name="T77" fmla="*/ 0 h 250"/>
                <a:gd name="T78" fmla="*/ 1 w 255"/>
                <a:gd name="T79" fmla="*/ 0 h 250"/>
                <a:gd name="T80" fmla="*/ 1 w 255"/>
                <a:gd name="T81" fmla="*/ 0 h 250"/>
                <a:gd name="T82" fmla="*/ 1 w 255"/>
                <a:gd name="T83" fmla="*/ 0 h 2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5"/>
                <a:gd name="T127" fmla="*/ 0 h 250"/>
                <a:gd name="T128" fmla="*/ 255 w 255"/>
                <a:gd name="T129" fmla="*/ 250 h 25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5" h="250">
                  <a:moveTo>
                    <a:pt x="255" y="204"/>
                  </a:moveTo>
                  <a:lnTo>
                    <a:pt x="250" y="209"/>
                  </a:lnTo>
                  <a:lnTo>
                    <a:pt x="244" y="215"/>
                  </a:lnTo>
                  <a:lnTo>
                    <a:pt x="237" y="220"/>
                  </a:lnTo>
                  <a:lnTo>
                    <a:pt x="230" y="224"/>
                  </a:lnTo>
                  <a:lnTo>
                    <a:pt x="224" y="230"/>
                  </a:lnTo>
                  <a:lnTo>
                    <a:pt x="220" y="236"/>
                  </a:lnTo>
                  <a:lnTo>
                    <a:pt x="216" y="243"/>
                  </a:lnTo>
                  <a:lnTo>
                    <a:pt x="214" y="250"/>
                  </a:lnTo>
                  <a:lnTo>
                    <a:pt x="199" y="246"/>
                  </a:lnTo>
                  <a:lnTo>
                    <a:pt x="185" y="231"/>
                  </a:lnTo>
                  <a:lnTo>
                    <a:pt x="170" y="216"/>
                  </a:lnTo>
                  <a:lnTo>
                    <a:pt x="156" y="203"/>
                  </a:lnTo>
                  <a:lnTo>
                    <a:pt x="143" y="188"/>
                  </a:lnTo>
                  <a:lnTo>
                    <a:pt x="129" y="173"/>
                  </a:lnTo>
                  <a:lnTo>
                    <a:pt x="116" y="156"/>
                  </a:lnTo>
                  <a:lnTo>
                    <a:pt x="102" y="142"/>
                  </a:lnTo>
                  <a:lnTo>
                    <a:pt x="90" y="127"/>
                  </a:lnTo>
                  <a:lnTo>
                    <a:pt x="77" y="112"/>
                  </a:lnTo>
                  <a:lnTo>
                    <a:pt x="65" y="95"/>
                  </a:lnTo>
                  <a:lnTo>
                    <a:pt x="54" y="80"/>
                  </a:lnTo>
                  <a:lnTo>
                    <a:pt x="42" y="64"/>
                  </a:lnTo>
                  <a:lnTo>
                    <a:pt x="31" y="48"/>
                  </a:lnTo>
                  <a:lnTo>
                    <a:pt x="20" y="32"/>
                  </a:lnTo>
                  <a:lnTo>
                    <a:pt x="10" y="16"/>
                  </a:lnTo>
                  <a:lnTo>
                    <a:pt x="0" y="0"/>
                  </a:lnTo>
                  <a:lnTo>
                    <a:pt x="19" y="7"/>
                  </a:lnTo>
                  <a:lnTo>
                    <a:pt x="37" y="16"/>
                  </a:lnTo>
                  <a:lnTo>
                    <a:pt x="54" y="26"/>
                  </a:lnTo>
                  <a:lnTo>
                    <a:pt x="71" y="38"/>
                  </a:lnTo>
                  <a:lnTo>
                    <a:pt x="86" y="51"/>
                  </a:lnTo>
                  <a:lnTo>
                    <a:pt x="101" y="64"/>
                  </a:lnTo>
                  <a:lnTo>
                    <a:pt x="116" y="78"/>
                  </a:lnTo>
                  <a:lnTo>
                    <a:pt x="131" y="93"/>
                  </a:lnTo>
                  <a:lnTo>
                    <a:pt x="145" y="108"/>
                  </a:lnTo>
                  <a:lnTo>
                    <a:pt x="160" y="122"/>
                  </a:lnTo>
                  <a:lnTo>
                    <a:pt x="174" y="137"/>
                  </a:lnTo>
                  <a:lnTo>
                    <a:pt x="189" y="152"/>
                  </a:lnTo>
                  <a:lnTo>
                    <a:pt x="205" y="166"/>
                  </a:lnTo>
                  <a:lnTo>
                    <a:pt x="221" y="180"/>
                  </a:lnTo>
                  <a:lnTo>
                    <a:pt x="238" y="192"/>
                  </a:lnTo>
                  <a:lnTo>
                    <a:pt x="255" y="204"/>
                  </a:lnTo>
                  <a:close/>
                </a:path>
              </a:pathLst>
            </a:custGeom>
            <a:solidFill>
              <a:srgbClr val="FFC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92" name="Freeform 59"/>
            <p:cNvSpPr>
              <a:spLocks/>
            </p:cNvSpPr>
            <p:nvPr/>
          </p:nvSpPr>
          <p:spPr bwMode="auto">
            <a:xfrm>
              <a:off x="3427" y="1820"/>
              <a:ext cx="141" cy="61"/>
            </a:xfrm>
            <a:custGeom>
              <a:avLst/>
              <a:gdLst>
                <a:gd name="T0" fmla="*/ 1 w 236"/>
                <a:gd name="T1" fmla="*/ 0 h 124"/>
                <a:gd name="T2" fmla="*/ 1 w 236"/>
                <a:gd name="T3" fmla="*/ 0 h 124"/>
                <a:gd name="T4" fmla="*/ 1 w 236"/>
                <a:gd name="T5" fmla="*/ 0 h 124"/>
                <a:gd name="T6" fmla="*/ 1 w 236"/>
                <a:gd name="T7" fmla="*/ 0 h 124"/>
                <a:gd name="T8" fmla="*/ 1 w 236"/>
                <a:gd name="T9" fmla="*/ 0 h 124"/>
                <a:gd name="T10" fmla="*/ 1 w 236"/>
                <a:gd name="T11" fmla="*/ 0 h 124"/>
                <a:gd name="T12" fmla="*/ 1 w 236"/>
                <a:gd name="T13" fmla="*/ 0 h 124"/>
                <a:gd name="T14" fmla="*/ 1 w 236"/>
                <a:gd name="T15" fmla="*/ 0 h 124"/>
                <a:gd name="T16" fmla="*/ 1 w 236"/>
                <a:gd name="T17" fmla="*/ 0 h 124"/>
                <a:gd name="T18" fmla="*/ 1 w 236"/>
                <a:gd name="T19" fmla="*/ 0 h 124"/>
                <a:gd name="T20" fmla="*/ 1 w 236"/>
                <a:gd name="T21" fmla="*/ 0 h 124"/>
                <a:gd name="T22" fmla="*/ 1 w 236"/>
                <a:gd name="T23" fmla="*/ 0 h 124"/>
                <a:gd name="T24" fmla="*/ 1 w 236"/>
                <a:gd name="T25" fmla="*/ 0 h 124"/>
                <a:gd name="T26" fmla="*/ 1 w 236"/>
                <a:gd name="T27" fmla="*/ 0 h 124"/>
                <a:gd name="T28" fmla="*/ 1 w 236"/>
                <a:gd name="T29" fmla="*/ 0 h 124"/>
                <a:gd name="T30" fmla="*/ 1 w 236"/>
                <a:gd name="T31" fmla="*/ 0 h 124"/>
                <a:gd name="T32" fmla="*/ 0 w 236"/>
                <a:gd name="T33" fmla="*/ 0 h 124"/>
                <a:gd name="T34" fmla="*/ 1 w 236"/>
                <a:gd name="T35" fmla="*/ 0 h 124"/>
                <a:gd name="T36" fmla="*/ 1 w 236"/>
                <a:gd name="T37" fmla="*/ 0 h 124"/>
                <a:gd name="T38" fmla="*/ 1 w 236"/>
                <a:gd name="T39" fmla="*/ 0 h 124"/>
                <a:gd name="T40" fmla="*/ 1 w 236"/>
                <a:gd name="T41" fmla="*/ 0 h 124"/>
                <a:gd name="T42" fmla="*/ 1 w 236"/>
                <a:gd name="T43" fmla="*/ 0 h 124"/>
                <a:gd name="T44" fmla="*/ 1 w 236"/>
                <a:gd name="T45" fmla="*/ 0 h 124"/>
                <a:gd name="T46" fmla="*/ 1 w 236"/>
                <a:gd name="T47" fmla="*/ 0 h 124"/>
                <a:gd name="T48" fmla="*/ 1 w 236"/>
                <a:gd name="T49" fmla="*/ 0 h 124"/>
                <a:gd name="T50" fmla="*/ 1 w 236"/>
                <a:gd name="T51" fmla="*/ 0 h 124"/>
                <a:gd name="T52" fmla="*/ 1 w 236"/>
                <a:gd name="T53" fmla="*/ 0 h 124"/>
                <a:gd name="T54" fmla="*/ 1 w 236"/>
                <a:gd name="T55" fmla="*/ 0 h 124"/>
                <a:gd name="T56" fmla="*/ 1 w 236"/>
                <a:gd name="T57" fmla="*/ 0 h 124"/>
                <a:gd name="T58" fmla="*/ 1 w 236"/>
                <a:gd name="T59" fmla="*/ 0 h 124"/>
                <a:gd name="T60" fmla="*/ 1 w 236"/>
                <a:gd name="T61" fmla="*/ 0 h 124"/>
                <a:gd name="T62" fmla="*/ 1 w 236"/>
                <a:gd name="T63" fmla="*/ 0 h 124"/>
                <a:gd name="T64" fmla="*/ 1 w 236"/>
                <a:gd name="T65" fmla="*/ 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124"/>
                <a:gd name="T101" fmla="*/ 236 w 236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124">
                  <a:moveTo>
                    <a:pt x="236" y="55"/>
                  </a:moveTo>
                  <a:lnTo>
                    <a:pt x="233" y="68"/>
                  </a:lnTo>
                  <a:lnTo>
                    <a:pt x="226" y="77"/>
                  </a:lnTo>
                  <a:lnTo>
                    <a:pt x="217" y="85"/>
                  </a:lnTo>
                  <a:lnTo>
                    <a:pt x="206" y="92"/>
                  </a:lnTo>
                  <a:lnTo>
                    <a:pt x="195" y="99"/>
                  </a:lnTo>
                  <a:lnTo>
                    <a:pt x="183" y="106"/>
                  </a:lnTo>
                  <a:lnTo>
                    <a:pt x="174" y="114"/>
                  </a:lnTo>
                  <a:lnTo>
                    <a:pt x="167" y="124"/>
                  </a:lnTo>
                  <a:lnTo>
                    <a:pt x="143" y="116"/>
                  </a:lnTo>
                  <a:lnTo>
                    <a:pt x="120" y="105"/>
                  </a:lnTo>
                  <a:lnTo>
                    <a:pt x="98" y="90"/>
                  </a:lnTo>
                  <a:lnTo>
                    <a:pt x="77" y="74"/>
                  </a:lnTo>
                  <a:lnTo>
                    <a:pt x="57" y="56"/>
                  </a:lnTo>
                  <a:lnTo>
                    <a:pt x="37" y="37"/>
                  </a:lnTo>
                  <a:lnTo>
                    <a:pt x="19" y="18"/>
                  </a:lnTo>
                  <a:lnTo>
                    <a:pt x="0" y="0"/>
                  </a:lnTo>
                  <a:lnTo>
                    <a:pt x="15" y="5"/>
                  </a:lnTo>
                  <a:lnTo>
                    <a:pt x="29" y="9"/>
                  </a:lnTo>
                  <a:lnTo>
                    <a:pt x="44" y="14"/>
                  </a:lnTo>
                  <a:lnTo>
                    <a:pt x="58" y="17"/>
                  </a:lnTo>
                  <a:lnTo>
                    <a:pt x="73" y="22"/>
                  </a:lnTo>
                  <a:lnTo>
                    <a:pt x="88" y="25"/>
                  </a:lnTo>
                  <a:lnTo>
                    <a:pt x="103" y="29"/>
                  </a:lnTo>
                  <a:lnTo>
                    <a:pt x="117" y="32"/>
                  </a:lnTo>
                  <a:lnTo>
                    <a:pt x="132" y="36"/>
                  </a:lnTo>
                  <a:lnTo>
                    <a:pt x="147" y="39"/>
                  </a:lnTo>
                  <a:lnTo>
                    <a:pt x="162" y="43"/>
                  </a:lnTo>
                  <a:lnTo>
                    <a:pt x="177" y="45"/>
                  </a:lnTo>
                  <a:lnTo>
                    <a:pt x="191" y="48"/>
                  </a:lnTo>
                  <a:lnTo>
                    <a:pt x="206" y="51"/>
                  </a:lnTo>
                  <a:lnTo>
                    <a:pt x="221" y="53"/>
                  </a:lnTo>
                  <a:lnTo>
                    <a:pt x="236" y="55"/>
                  </a:lnTo>
                  <a:close/>
                </a:path>
              </a:pathLst>
            </a:custGeom>
            <a:solidFill>
              <a:srgbClr val="FF7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93" name="Freeform 60"/>
            <p:cNvSpPr>
              <a:spLocks/>
            </p:cNvSpPr>
            <p:nvPr/>
          </p:nvSpPr>
          <p:spPr bwMode="auto">
            <a:xfrm>
              <a:off x="4080" y="1415"/>
              <a:ext cx="24" cy="17"/>
            </a:xfrm>
            <a:custGeom>
              <a:avLst/>
              <a:gdLst>
                <a:gd name="T0" fmla="*/ 1 w 33"/>
                <a:gd name="T1" fmla="*/ 1 h 31"/>
                <a:gd name="T2" fmla="*/ 1 w 33"/>
                <a:gd name="T3" fmla="*/ 1 h 31"/>
                <a:gd name="T4" fmla="*/ 1 w 33"/>
                <a:gd name="T5" fmla="*/ 1 h 31"/>
                <a:gd name="T6" fmla="*/ 1 w 33"/>
                <a:gd name="T7" fmla="*/ 1 h 31"/>
                <a:gd name="T8" fmla="*/ 0 w 33"/>
                <a:gd name="T9" fmla="*/ 1 h 31"/>
                <a:gd name="T10" fmla="*/ 0 w 33"/>
                <a:gd name="T11" fmla="*/ 1 h 31"/>
                <a:gd name="T12" fmla="*/ 1 w 33"/>
                <a:gd name="T13" fmla="*/ 1 h 31"/>
                <a:gd name="T14" fmla="*/ 1 w 33"/>
                <a:gd name="T15" fmla="*/ 1 h 31"/>
                <a:gd name="T16" fmla="*/ 1 w 33"/>
                <a:gd name="T17" fmla="*/ 1 h 31"/>
                <a:gd name="T18" fmla="*/ 1 w 33"/>
                <a:gd name="T19" fmla="*/ 1 h 31"/>
                <a:gd name="T20" fmla="*/ 1 w 33"/>
                <a:gd name="T21" fmla="*/ 1 h 31"/>
                <a:gd name="T22" fmla="*/ 1 w 33"/>
                <a:gd name="T23" fmla="*/ 1 h 31"/>
                <a:gd name="T24" fmla="*/ 1 w 33"/>
                <a:gd name="T25" fmla="*/ 0 h 31"/>
                <a:gd name="T26" fmla="*/ 1 w 33"/>
                <a:gd name="T27" fmla="*/ 1 h 31"/>
                <a:gd name="T28" fmla="*/ 1 w 33"/>
                <a:gd name="T29" fmla="*/ 1 h 31"/>
                <a:gd name="T30" fmla="*/ 1 w 33"/>
                <a:gd name="T31" fmla="*/ 1 h 31"/>
                <a:gd name="T32" fmla="*/ 1 w 33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31"/>
                <a:gd name="T53" fmla="*/ 33 w 33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31">
                  <a:moveTo>
                    <a:pt x="25" y="31"/>
                  </a:moveTo>
                  <a:lnTo>
                    <a:pt x="18" y="26"/>
                  </a:lnTo>
                  <a:lnTo>
                    <a:pt x="12" y="24"/>
                  </a:lnTo>
                  <a:lnTo>
                    <a:pt x="5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5" y="8"/>
                  </a:lnTo>
                  <a:lnTo>
                    <a:pt x="10" y="7"/>
                  </a:lnTo>
                  <a:lnTo>
                    <a:pt x="16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0"/>
                  </a:lnTo>
                  <a:lnTo>
                    <a:pt x="33" y="4"/>
                  </a:lnTo>
                  <a:lnTo>
                    <a:pt x="31" y="12"/>
                  </a:lnTo>
                  <a:lnTo>
                    <a:pt x="26" y="22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3AB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94" name="Freeform 61"/>
            <p:cNvSpPr>
              <a:spLocks/>
            </p:cNvSpPr>
            <p:nvPr/>
          </p:nvSpPr>
          <p:spPr bwMode="auto">
            <a:xfrm>
              <a:off x="3776" y="1427"/>
              <a:ext cx="96" cy="52"/>
            </a:xfrm>
            <a:custGeom>
              <a:avLst/>
              <a:gdLst>
                <a:gd name="T0" fmla="*/ 5 w 132"/>
                <a:gd name="T1" fmla="*/ 1 h 91"/>
                <a:gd name="T2" fmla="*/ 6 w 132"/>
                <a:gd name="T3" fmla="*/ 1 h 91"/>
                <a:gd name="T4" fmla="*/ 5 w 132"/>
                <a:gd name="T5" fmla="*/ 1 h 91"/>
                <a:gd name="T6" fmla="*/ 4 w 132"/>
                <a:gd name="T7" fmla="*/ 1 h 91"/>
                <a:gd name="T8" fmla="*/ 4 w 132"/>
                <a:gd name="T9" fmla="*/ 1 h 91"/>
                <a:gd name="T10" fmla="*/ 4 w 132"/>
                <a:gd name="T11" fmla="*/ 1 h 91"/>
                <a:gd name="T12" fmla="*/ 3 w 132"/>
                <a:gd name="T13" fmla="*/ 1 h 91"/>
                <a:gd name="T14" fmla="*/ 3 w 132"/>
                <a:gd name="T15" fmla="*/ 1 h 91"/>
                <a:gd name="T16" fmla="*/ 2 w 132"/>
                <a:gd name="T17" fmla="*/ 1 h 91"/>
                <a:gd name="T18" fmla="*/ 1 w 132"/>
                <a:gd name="T19" fmla="*/ 1 h 91"/>
                <a:gd name="T20" fmla="*/ 1 w 132"/>
                <a:gd name="T21" fmla="*/ 1 h 91"/>
                <a:gd name="T22" fmla="*/ 1 w 132"/>
                <a:gd name="T23" fmla="*/ 1 h 91"/>
                <a:gd name="T24" fmla="*/ 1 w 132"/>
                <a:gd name="T25" fmla="*/ 1 h 91"/>
                <a:gd name="T26" fmla="*/ 1 w 132"/>
                <a:gd name="T27" fmla="*/ 1 h 91"/>
                <a:gd name="T28" fmla="*/ 1 w 132"/>
                <a:gd name="T29" fmla="*/ 1 h 91"/>
                <a:gd name="T30" fmla="*/ 0 w 132"/>
                <a:gd name="T31" fmla="*/ 1 h 91"/>
                <a:gd name="T32" fmla="*/ 1 w 132"/>
                <a:gd name="T33" fmla="*/ 1 h 91"/>
                <a:gd name="T34" fmla="*/ 1 w 132"/>
                <a:gd name="T35" fmla="*/ 1 h 91"/>
                <a:gd name="T36" fmla="*/ 1 w 132"/>
                <a:gd name="T37" fmla="*/ 1 h 91"/>
                <a:gd name="T38" fmla="*/ 1 w 132"/>
                <a:gd name="T39" fmla="*/ 0 h 91"/>
                <a:gd name="T40" fmla="*/ 3 w 132"/>
                <a:gd name="T41" fmla="*/ 1 h 91"/>
                <a:gd name="T42" fmla="*/ 3 w 132"/>
                <a:gd name="T43" fmla="*/ 1 h 91"/>
                <a:gd name="T44" fmla="*/ 4 w 132"/>
                <a:gd name="T45" fmla="*/ 1 h 91"/>
                <a:gd name="T46" fmla="*/ 4 w 132"/>
                <a:gd name="T47" fmla="*/ 1 h 91"/>
                <a:gd name="T48" fmla="*/ 5 w 132"/>
                <a:gd name="T49" fmla="*/ 1 h 91"/>
                <a:gd name="T50" fmla="*/ 5 w 132"/>
                <a:gd name="T51" fmla="*/ 1 h 9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2"/>
                <a:gd name="T79" fmla="*/ 0 h 91"/>
                <a:gd name="T80" fmla="*/ 132 w 132"/>
                <a:gd name="T81" fmla="*/ 91 h 9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2" h="91">
                  <a:moveTo>
                    <a:pt x="127" y="46"/>
                  </a:moveTo>
                  <a:lnTo>
                    <a:pt x="132" y="69"/>
                  </a:lnTo>
                  <a:lnTo>
                    <a:pt x="118" y="69"/>
                  </a:lnTo>
                  <a:lnTo>
                    <a:pt x="105" y="71"/>
                  </a:lnTo>
                  <a:lnTo>
                    <a:pt x="92" y="76"/>
                  </a:lnTo>
                  <a:lnTo>
                    <a:pt x="81" y="82"/>
                  </a:lnTo>
                  <a:lnTo>
                    <a:pt x="69" y="87"/>
                  </a:lnTo>
                  <a:lnTo>
                    <a:pt x="58" y="91"/>
                  </a:lnTo>
                  <a:lnTo>
                    <a:pt x="46" y="91"/>
                  </a:lnTo>
                  <a:lnTo>
                    <a:pt x="34" y="87"/>
                  </a:lnTo>
                  <a:lnTo>
                    <a:pt x="27" y="78"/>
                  </a:lnTo>
                  <a:lnTo>
                    <a:pt x="20" y="70"/>
                  </a:lnTo>
                  <a:lnTo>
                    <a:pt x="13" y="61"/>
                  </a:lnTo>
                  <a:lnTo>
                    <a:pt x="6" y="52"/>
                  </a:lnTo>
                  <a:lnTo>
                    <a:pt x="3" y="41"/>
                  </a:lnTo>
                  <a:lnTo>
                    <a:pt x="0" y="31"/>
                  </a:lnTo>
                  <a:lnTo>
                    <a:pt x="1" y="21"/>
                  </a:lnTo>
                  <a:lnTo>
                    <a:pt x="6" y="9"/>
                  </a:lnTo>
                  <a:lnTo>
                    <a:pt x="22" y="2"/>
                  </a:lnTo>
                  <a:lnTo>
                    <a:pt x="39" y="0"/>
                  </a:lnTo>
                  <a:lnTo>
                    <a:pt x="57" y="1"/>
                  </a:lnTo>
                  <a:lnTo>
                    <a:pt x="74" y="4"/>
                  </a:lnTo>
                  <a:lnTo>
                    <a:pt x="89" y="10"/>
                  </a:lnTo>
                  <a:lnTo>
                    <a:pt x="104" y="21"/>
                  </a:lnTo>
                  <a:lnTo>
                    <a:pt x="117" y="32"/>
                  </a:lnTo>
                  <a:lnTo>
                    <a:pt x="127" y="46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95" name="Freeform 62"/>
            <p:cNvSpPr>
              <a:spLocks/>
            </p:cNvSpPr>
            <p:nvPr/>
          </p:nvSpPr>
          <p:spPr bwMode="auto">
            <a:xfrm>
              <a:off x="3904" y="1435"/>
              <a:ext cx="122" cy="64"/>
            </a:xfrm>
            <a:custGeom>
              <a:avLst/>
              <a:gdLst>
                <a:gd name="T0" fmla="*/ 7 w 167"/>
                <a:gd name="T1" fmla="*/ 1 h 114"/>
                <a:gd name="T2" fmla="*/ 7 w 167"/>
                <a:gd name="T3" fmla="*/ 1 h 114"/>
                <a:gd name="T4" fmla="*/ 7 w 167"/>
                <a:gd name="T5" fmla="*/ 1 h 114"/>
                <a:gd name="T6" fmla="*/ 7 w 167"/>
                <a:gd name="T7" fmla="*/ 1 h 114"/>
                <a:gd name="T8" fmla="*/ 7 w 167"/>
                <a:gd name="T9" fmla="*/ 1 h 114"/>
                <a:gd name="T10" fmla="*/ 7 w 167"/>
                <a:gd name="T11" fmla="*/ 1 h 114"/>
                <a:gd name="T12" fmla="*/ 6 w 167"/>
                <a:gd name="T13" fmla="*/ 1 h 114"/>
                <a:gd name="T14" fmla="*/ 6 w 167"/>
                <a:gd name="T15" fmla="*/ 1 h 114"/>
                <a:gd name="T16" fmla="*/ 5 w 167"/>
                <a:gd name="T17" fmla="*/ 1 h 114"/>
                <a:gd name="T18" fmla="*/ 4 w 167"/>
                <a:gd name="T19" fmla="*/ 1 h 114"/>
                <a:gd name="T20" fmla="*/ 4 w 167"/>
                <a:gd name="T21" fmla="*/ 1 h 114"/>
                <a:gd name="T22" fmla="*/ 3 w 167"/>
                <a:gd name="T23" fmla="*/ 1 h 114"/>
                <a:gd name="T24" fmla="*/ 2 w 167"/>
                <a:gd name="T25" fmla="*/ 1 h 114"/>
                <a:gd name="T26" fmla="*/ 1 w 167"/>
                <a:gd name="T27" fmla="*/ 1 h 114"/>
                <a:gd name="T28" fmla="*/ 1 w 167"/>
                <a:gd name="T29" fmla="*/ 1 h 114"/>
                <a:gd name="T30" fmla="*/ 1 w 167"/>
                <a:gd name="T31" fmla="*/ 1 h 114"/>
                <a:gd name="T32" fmla="*/ 0 w 167"/>
                <a:gd name="T33" fmla="*/ 1 h 114"/>
                <a:gd name="T34" fmla="*/ 0 w 167"/>
                <a:gd name="T35" fmla="*/ 1 h 114"/>
                <a:gd name="T36" fmla="*/ 1 w 167"/>
                <a:gd name="T37" fmla="*/ 1 h 114"/>
                <a:gd name="T38" fmla="*/ 1 w 167"/>
                <a:gd name="T39" fmla="*/ 1 h 114"/>
                <a:gd name="T40" fmla="*/ 1 w 167"/>
                <a:gd name="T41" fmla="*/ 1 h 114"/>
                <a:gd name="T42" fmla="*/ 1 w 167"/>
                <a:gd name="T43" fmla="*/ 1 h 114"/>
                <a:gd name="T44" fmla="*/ 1 w 167"/>
                <a:gd name="T45" fmla="*/ 1 h 114"/>
                <a:gd name="T46" fmla="*/ 1 w 167"/>
                <a:gd name="T47" fmla="*/ 1 h 114"/>
                <a:gd name="T48" fmla="*/ 1 w 167"/>
                <a:gd name="T49" fmla="*/ 1 h 114"/>
                <a:gd name="T50" fmla="*/ 2 w 167"/>
                <a:gd name="T51" fmla="*/ 0 h 114"/>
                <a:gd name="T52" fmla="*/ 3 w 167"/>
                <a:gd name="T53" fmla="*/ 0 h 114"/>
                <a:gd name="T54" fmla="*/ 4 w 167"/>
                <a:gd name="T55" fmla="*/ 1 h 114"/>
                <a:gd name="T56" fmla="*/ 5 w 167"/>
                <a:gd name="T57" fmla="*/ 1 h 114"/>
                <a:gd name="T58" fmla="*/ 6 w 167"/>
                <a:gd name="T59" fmla="*/ 1 h 114"/>
                <a:gd name="T60" fmla="*/ 7 w 167"/>
                <a:gd name="T61" fmla="*/ 1 h 114"/>
                <a:gd name="T62" fmla="*/ 7 w 167"/>
                <a:gd name="T63" fmla="*/ 1 h 114"/>
                <a:gd name="T64" fmla="*/ 7 w 167"/>
                <a:gd name="T65" fmla="*/ 1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7"/>
                <a:gd name="T100" fmla="*/ 0 h 114"/>
                <a:gd name="T101" fmla="*/ 167 w 167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7" h="114">
                  <a:moveTo>
                    <a:pt x="167" y="52"/>
                  </a:moveTo>
                  <a:lnTo>
                    <a:pt x="167" y="64"/>
                  </a:lnTo>
                  <a:lnTo>
                    <a:pt x="164" y="74"/>
                  </a:lnTo>
                  <a:lnTo>
                    <a:pt x="160" y="82"/>
                  </a:lnTo>
                  <a:lnTo>
                    <a:pt x="154" y="90"/>
                  </a:lnTo>
                  <a:lnTo>
                    <a:pt x="147" y="97"/>
                  </a:lnTo>
                  <a:lnTo>
                    <a:pt x="138" y="103"/>
                  </a:lnTo>
                  <a:lnTo>
                    <a:pt x="130" y="108"/>
                  </a:lnTo>
                  <a:lnTo>
                    <a:pt x="121" y="113"/>
                  </a:lnTo>
                  <a:lnTo>
                    <a:pt x="101" y="114"/>
                  </a:lnTo>
                  <a:lnTo>
                    <a:pt x="83" y="113"/>
                  </a:lnTo>
                  <a:lnTo>
                    <a:pt x="66" y="109"/>
                  </a:lnTo>
                  <a:lnTo>
                    <a:pt x="50" y="102"/>
                  </a:lnTo>
                  <a:lnTo>
                    <a:pt x="35" y="93"/>
                  </a:lnTo>
                  <a:lnTo>
                    <a:pt x="23" y="81"/>
                  </a:lnTo>
                  <a:lnTo>
                    <a:pt x="10" y="67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8"/>
                  </a:lnTo>
                  <a:lnTo>
                    <a:pt x="10" y="22"/>
                  </a:lnTo>
                  <a:lnTo>
                    <a:pt x="16" y="17"/>
                  </a:lnTo>
                  <a:lnTo>
                    <a:pt x="23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55" y="0"/>
                  </a:lnTo>
                  <a:lnTo>
                    <a:pt x="73" y="0"/>
                  </a:lnTo>
                  <a:lnTo>
                    <a:pt x="92" y="3"/>
                  </a:lnTo>
                  <a:lnTo>
                    <a:pt x="110" y="6"/>
                  </a:lnTo>
                  <a:lnTo>
                    <a:pt x="128" y="13"/>
                  </a:lnTo>
                  <a:lnTo>
                    <a:pt x="143" y="22"/>
                  </a:lnTo>
                  <a:lnTo>
                    <a:pt x="156" y="35"/>
                  </a:lnTo>
                  <a:lnTo>
                    <a:pt x="167" y="52"/>
                  </a:lnTo>
                  <a:close/>
                </a:path>
              </a:pathLst>
            </a:custGeom>
            <a:solidFill>
              <a:srgbClr val="C6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96" name="Freeform 63"/>
            <p:cNvSpPr>
              <a:spLocks/>
            </p:cNvSpPr>
            <p:nvPr/>
          </p:nvSpPr>
          <p:spPr bwMode="auto">
            <a:xfrm>
              <a:off x="4019" y="1435"/>
              <a:ext cx="85" cy="40"/>
            </a:xfrm>
            <a:custGeom>
              <a:avLst/>
              <a:gdLst>
                <a:gd name="T0" fmla="*/ 5 w 117"/>
                <a:gd name="T1" fmla="*/ 1 h 72"/>
                <a:gd name="T2" fmla="*/ 5 w 117"/>
                <a:gd name="T3" fmla="*/ 1 h 72"/>
                <a:gd name="T4" fmla="*/ 4 w 117"/>
                <a:gd name="T5" fmla="*/ 1 h 72"/>
                <a:gd name="T6" fmla="*/ 4 w 117"/>
                <a:gd name="T7" fmla="*/ 1 h 72"/>
                <a:gd name="T8" fmla="*/ 3 w 117"/>
                <a:gd name="T9" fmla="*/ 1 h 72"/>
                <a:gd name="T10" fmla="*/ 3 w 117"/>
                <a:gd name="T11" fmla="*/ 1 h 72"/>
                <a:gd name="T12" fmla="*/ 2 w 117"/>
                <a:gd name="T13" fmla="*/ 1 h 72"/>
                <a:gd name="T14" fmla="*/ 1 w 117"/>
                <a:gd name="T15" fmla="*/ 1 h 72"/>
                <a:gd name="T16" fmla="*/ 1 w 117"/>
                <a:gd name="T17" fmla="*/ 1 h 72"/>
                <a:gd name="T18" fmla="*/ 1 w 117"/>
                <a:gd name="T19" fmla="*/ 1 h 72"/>
                <a:gd name="T20" fmla="*/ 1 w 117"/>
                <a:gd name="T21" fmla="*/ 1 h 72"/>
                <a:gd name="T22" fmla="*/ 1 w 117"/>
                <a:gd name="T23" fmla="*/ 1 h 72"/>
                <a:gd name="T24" fmla="*/ 0 w 117"/>
                <a:gd name="T25" fmla="*/ 1 h 72"/>
                <a:gd name="T26" fmla="*/ 0 w 117"/>
                <a:gd name="T27" fmla="*/ 1 h 72"/>
                <a:gd name="T28" fmla="*/ 1 w 117"/>
                <a:gd name="T29" fmla="*/ 0 h 72"/>
                <a:gd name="T30" fmla="*/ 1 w 117"/>
                <a:gd name="T31" fmla="*/ 0 h 72"/>
                <a:gd name="T32" fmla="*/ 2 w 117"/>
                <a:gd name="T33" fmla="*/ 1 h 72"/>
                <a:gd name="T34" fmla="*/ 3 w 117"/>
                <a:gd name="T35" fmla="*/ 1 h 72"/>
                <a:gd name="T36" fmla="*/ 4 w 117"/>
                <a:gd name="T37" fmla="*/ 1 h 72"/>
                <a:gd name="T38" fmla="*/ 4 w 117"/>
                <a:gd name="T39" fmla="*/ 1 h 72"/>
                <a:gd name="T40" fmla="*/ 5 w 117"/>
                <a:gd name="T41" fmla="*/ 1 h 72"/>
                <a:gd name="T42" fmla="*/ 5 w 117"/>
                <a:gd name="T43" fmla="*/ 1 h 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7"/>
                <a:gd name="T67" fmla="*/ 0 h 72"/>
                <a:gd name="T68" fmla="*/ 117 w 117"/>
                <a:gd name="T69" fmla="*/ 72 h 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7" h="72">
                  <a:moveTo>
                    <a:pt x="117" y="45"/>
                  </a:moveTo>
                  <a:lnTo>
                    <a:pt x="117" y="68"/>
                  </a:lnTo>
                  <a:lnTo>
                    <a:pt x="103" y="65"/>
                  </a:lnTo>
                  <a:lnTo>
                    <a:pt x="88" y="66"/>
                  </a:lnTo>
                  <a:lnTo>
                    <a:pt x="73" y="68"/>
                  </a:lnTo>
                  <a:lnTo>
                    <a:pt x="58" y="71"/>
                  </a:lnTo>
                  <a:lnTo>
                    <a:pt x="45" y="72"/>
                  </a:lnTo>
                  <a:lnTo>
                    <a:pt x="35" y="67"/>
                  </a:lnTo>
                  <a:lnTo>
                    <a:pt x="27" y="58"/>
                  </a:lnTo>
                  <a:lnTo>
                    <a:pt x="25" y="39"/>
                  </a:lnTo>
                  <a:lnTo>
                    <a:pt x="17" y="31"/>
                  </a:lnTo>
                  <a:lnTo>
                    <a:pt x="7" y="23"/>
                  </a:lnTo>
                  <a:lnTo>
                    <a:pt x="0" y="14"/>
                  </a:lnTo>
                  <a:lnTo>
                    <a:pt x="0" y="3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49" y="1"/>
                  </a:lnTo>
                  <a:lnTo>
                    <a:pt x="65" y="4"/>
                  </a:lnTo>
                  <a:lnTo>
                    <a:pt x="80" y="10"/>
                  </a:lnTo>
                  <a:lnTo>
                    <a:pt x="94" y="18"/>
                  </a:lnTo>
                  <a:lnTo>
                    <a:pt x="106" y="30"/>
                  </a:lnTo>
                  <a:lnTo>
                    <a:pt x="117" y="45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97" name="Freeform 64"/>
            <p:cNvSpPr>
              <a:spLocks/>
            </p:cNvSpPr>
            <p:nvPr/>
          </p:nvSpPr>
          <p:spPr bwMode="auto">
            <a:xfrm>
              <a:off x="3719" y="1439"/>
              <a:ext cx="43" cy="22"/>
            </a:xfrm>
            <a:custGeom>
              <a:avLst/>
              <a:gdLst>
                <a:gd name="T0" fmla="*/ 2 w 60"/>
                <a:gd name="T1" fmla="*/ 1 h 38"/>
                <a:gd name="T2" fmla="*/ 2 w 60"/>
                <a:gd name="T3" fmla="*/ 1 h 38"/>
                <a:gd name="T4" fmla="*/ 2 w 60"/>
                <a:gd name="T5" fmla="*/ 1 h 38"/>
                <a:gd name="T6" fmla="*/ 1 w 60"/>
                <a:gd name="T7" fmla="*/ 1 h 38"/>
                <a:gd name="T8" fmla="*/ 1 w 60"/>
                <a:gd name="T9" fmla="*/ 1 h 38"/>
                <a:gd name="T10" fmla="*/ 1 w 60"/>
                <a:gd name="T11" fmla="*/ 1 h 38"/>
                <a:gd name="T12" fmla="*/ 1 w 60"/>
                <a:gd name="T13" fmla="*/ 1 h 38"/>
                <a:gd name="T14" fmla="*/ 1 w 60"/>
                <a:gd name="T15" fmla="*/ 1 h 38"/>
                <a:gd name="T16" fmla="*/ 1 w 60"/>
                <a:gd name="T17" fmla="*/ 1 h 38"/>
                <a:gd name="T18" fmla="*/ 0 w 60"/>
                <a:gd name="T19" fmla="*/ 1 h 38"/>
                <a:gd name="T20" fmla="*/ 1 w 60"/>
                <a:gd name="T21" fmla="*/ 1 h 38"/>
                <a:gd name="T22" fmla="*/ 1 w 60"/>
                <a:gd name="T23" fmla="*/ 1 h 38"/>
                <a:gd name="T24" fmla="*/ 1 w 60"/>
                <a:gd name="T25" fmla="*/ 0 h 38"/>
                <a:gd name="T26" fmla="*/ 1 w 60"/>
                <a:gd name="T27" fmla="*/ 0 h 38"/>
                <a:gd name="T28" fmla="*/ 1 w 60"/>
                <a:gd name="T29" fmla="*/ 1 h 38"/>
                <a:gd name="T30" fmla="*/ 2 w 60"/>
                <a:gd name="T31" fmla="*/ 1 h 38"/>
                <a:gd name="T32" fmla="*/ 2 w 60"/>
                <a:gd name="T33" fmla="*/ 1 h 38"/>
                <a:gd name="T34" fmla="*/ 2 w 60"/>
                <a:gd name="T35" fmla="*/ 1 h 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"/>
                <a:gd name="T55" fmla="*/ 0 h 38"/>
                <a:gd name="T56" fmla="*/ 60 w 60"/>
                <a:gd name="T57" fmla="*/ 38 h 3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" h="38">
                  <a:moveTo>
                    <a:pt x="60" y="28"/>
                  </a:moveTo>
                  <a:lnTo>
                    <a:pt x="60" y="38"/>
                  </a:lnTo>
                  <a:lnTo>
                    <a:pt x="52" y="36"/>
                  </a:lnTo>
                  <a:lnTo>
                    <a:pt x="44" y="34"/>
                  </a:lnTo>
                  <a:lnTo>
                    <a:pt x="35" y="32"/>
                  </a:lnTo>
                  <a:lnTo>
                    <a:pt x="25" y="31"/>
                  </a:lnTo>
                  <a:lnTo>
                    <a:pt x="16" y="29"/>
                  </a:lnTo>
                  <a:lnTo>
                    <a:pt x="9" y="26"/>
                  </a:lnTo>
                  <a:lnTo>
                    <a:pt x="3" y="21"/>
                  </a:lnTo>
                  <a:lnTo>
                    <a:pt x="0" y="14"/>
                  </a:lnTo>
                  <a:lnTo>
                    <a:pt x="7" y="7"/>
                  </a:lnTo>
                  <a:lnTo>
                    <a:pt x="16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8" y="4"/>
                  </a:lnTo>
                  <a:lnTo>
                    <a:pt x="56" y="8"/>
                  </a:lnTo>
                  <a:lnTo>
                    <a:pt x="60" y="17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98" name="Freeform 65"/>
            <p:cNvSpPr>
              <a:spLocks/>
            </p:cNvSpPr>
            <p:nvPr/>
          </p:nvSpPr>
          <p:spPr bwMode="auto">
            <a:xfrm>
              <a:off x="3669" y="1466"/>
              <a:ext cx="120" cy="69"/>
            </a:xfrm>
            <a:custGeom>
              <a:avLst/>
              <a:gdLst>
                <a:gd name="T0" fmla="*/ 7 w 165"/>
                <a:gd name="T1" fmla="*/ 1 h 126"/>
                <a:gd name="T2" fmla="*/ 7 w 165"/>
                <a:gd name="T3" fmla="*/ 1 h 126"/>
                <a:gd name="T4" fmla="*/ 7 w 165"/>
                <a:gd name="T5" fmla="*/ 1 h 126"/>
                <a:gd name="T6" fmla="*/ 6 w 165"/>
                <a:gd name="T7" fmla="*/ 1 h 126"/>
                <a:gd name="T8" fmla="*/ 5 w 165"/>
                <a:gd name="T9" fmla="*/ 1 h 126"/>
                <a:gd name="T10" fmla="*/ 5 w 165"/>
                <a:gd name="T11" fmla="*/ 1 h 126"/>
                <a:gd name="T12" fmla="*/ 4 w 165"/>
                <a:gd name="T13" fmla="*/ 1 h 126"/>
                <a:gd name="T14" fmla="*/ 4 w 165"/>
                <a:gd name="T15" fmla="*/ 1 h 126"/>
                <a:gd name="T16" fmla="*/ 4 w 165"/>
                <a:gd name="T17" fmla="*/ 1 h 126"/>
                <a:gd name="T18" fmla="*/ 3 w 165"/>
                <a:gd name="T19" fmla="*/ 1 h 126"/>
                <a:gd name="T20" fmla="*/ 3 w 165"/>
                <a:gd name="T21" fmla="*/ 1 h 126"/>
                <a:gd name="T22" fmla="*/ 2 w 165"/>
                <a:gd name="T23" fmla="*/ 1 h 126"/>
                <a:gd name="T24" fmla="*/ 1 w 165"/>
                <a:gd name="T25" fmla="*/ 1 h 126"/>
                <a:gd name="T26" fmla="*/ 1 w 165"/>
                <a:gd name="T27" fmla="*/ 1 h 126"/>
                <a:gd name="T28" fmla="*/ 1 w 165"/>
                <a:gd name="T29" fmla="*/ 1 h 126"/>
                <a:gd name="T30" fmla="*/ 1 w 165"/>
                <a:gd name="T31" fmla="*/ 1 h 126"/>
                <a:gd name="T32" fmla="*/ 0 w 165"/>
                <a:gd name="T33" fmla="*/ 1 h 126"/>
                <a:gd name="T34" fmla="*/ 1 w 165"/>
                <a:gd name="T35" fmla="*/ 1 h 126"/>
                <a:gd name="T36" fmla="*/ 1 w 165"/>
                <a:gd name="T37" fmla="*/ 1 h 126"/>
                <a:gd name="T38" fmla="*/ 1 w 165"/>
                <a:gd name="T39" fmla="*/ 1 h 126"/>
                <a:gd name="T40" fmla="*/ 1 w 165"/>
                <a:gd name="T41" fmla="*/ 1 h 126"/>
                <a:gd name="T42" fmla="*/ 2 w 165"/>
                <a:gd name="T43" fmla="*/ 0 h 126"/>
                <a:gd name="T44" fmla="*/ 3 w 165"/>
                <a:gd name="T45" fmla="*/ 0 h 126"/>
                <a:gd name="T46" fmla="*/ 4 w 165"/>
                <a:gd name="T47" fmla="*/ 1 h 126"/>
                <a:gd name="T48" fmla="*/ 4 w 165"/>
                <a:gd name="T49" fmla="*/ 1 h 126"/>
                <a:gd name="T50" fmla="*/ 4 w 165"/>
                <a:gd name="T51" fmla="*/ 1 h 126"/>
                <a:gd name="T52" fmla="*/ 5 w 165"/>
                <a:gd name="T53" fmla="*/ 1 h 126"/>
                <a:gd name="T54" fmla="*/ 5 w 165"/>
                <a:gd name="T55" fmla="*/ 1 h 126"/>
                <a:gd name="T56" fmla="*/ 6 w 165"/>
                <a:gd name="T57" fmla="*/ 1 h 126"/>
                <a:gd name="T58" fmla="*/ 6 w 165"/>
                <a:gd name="T59" fmla="*/ 1 h 126"/>
                <a:gd name="T60" fmla="*/ 7 w 165"/>
                <a:gd name="T61" fmla="*/ 1 h 126"/>
                <a:gd name="T62" fmla="*/ 7 w 165"/>
                <a:gd name="T63" fmla="*/ 1 h 126"/>
                <a:gd name="T64" fmla="*/ 7 w 165"/>
                <a:gd name="T65" fmla="*/ 1 h 126"/>
                <a:gd name="T66" fmla="*/ 7 w 165"/>
                <a:gd name="T67" fmla="*/ 1 h 1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5"/>
                <a:gd name="T103" fmla="*/ 0 h 126"/>
                <a:gd name="T104" fmla="*/ 165 w 165"/>
                <a:gd name="T105" fmla="*/ 126 h 1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5" h="126">
                  <a:moveTo>
                    <a:pt x="165" y="52"/>
                  </a:moveTo>
                  <a:lnTo>
                    <a:pt x="161" y="107"/>
                  </a:lnTo>
                  <a:lnTo>
                    <a:pt x="151" y="110"/>
                  </a:lnTo>
                  <a:lnTo>
                    <a:pt x="139" y="112"/>
                  </a:lnTo>
                  <a:lnTo>
                    <a:pt x="128" y="113"/>
                  </a:lnTo>
                  <a:lnTo>
                    <a:pt x="115" y="114"/>
                  </a:lnTo>
                  <a:lnTo>
                    <a:pt x="103" y="117"/>
                  </a:lnTo>
                  <a:lnTo>
                    <a:pt x="91" y="119"/>
                  </a:lnTo>
                  <a:lnTo>
                    <a:pt x="78" y="122"/>
                  </a:lnTo>
                  <a:lnTo>
                    <a:pt x="68" y="126"/>
                  </a:lnTo>
                  <a:lnTo>
                    <a:pt x="60" y="111"/>
                  </a:lnTo>
                  <a:lnTo>
                    <a:pt x="47" y="98"/>
                  </a:lnTo>
                  <a:lnTo>
                    <a:pt x="33" y="88"/>
                  </a:lnTo>
                  <a:lnTo>
                    <a:pt x="20" y="77"/>
                  </a:lnTo>
                  <a:lnTo>
                    <a:pt x="8" y="67"/>
                  </a:lnTo>
                  <a:lnTo>
                    <a:pt x="1" y="54"/>
                  </a:lnTo>
                  <a:lnTo>
                    <a:pt x="0" y="38"/>
                  </a:lnTo>
                  <a:lnTo>
                    <a:pt x="7" y="19"/>
                  </a:lnTo>
                  <a:lnTo>
                    <a:pt x="17" y="11"/>
                  </a:lnTo>
                  <a:lnTo>
                    <a:pt x="28" y="6"/>
                  </a:lnTo>
                  <a:lnTo>
                    <a:pt x="40" y="3"/>
                  </a:lnTo>
                  <a:lnTo>
                    <a:pt x="53" y="0"/>
                  </a:lnTo>
                  <a:lnTo>
                    <a:pt x="67" y="0"/>
                  </a:lnTo>
                  <a:lnTo>
                    <a:pt x="79" y="1"/>
                  </a:lnTo>
                  <a:lnTo>
                    <a:pt x="92" y="3"/>
                  </a:lnTo>
                  <a:lnTo>
                    <a:pt x="105" y="5"/>
                  </a:lnTo>
                  <a:lnTo>
                    <a:pt x="114" y="8"/>
                  </a:lnTo>
                  <a:lnTo>
                    <a:pt x="123" y="12"/>
                  </a:lnTo>
                  <a:lnTo>
                    <a:pt x="132" y="15"/>
                  </a:lnTo>
                  <a:lnTo>
                    <a:pt x="141" y="21"/>
                  </a:lnTo>
                  <a:lnTo>
                    <a:pt x="149" y="27"/>
                  </a:lnTo>
                  <a:lnTo>
                    <a:pt x="156" y="34"/>
                  </a:lnTo>
                  <a:lnTo>
                    <a:pt x="161" y="42"/>
                  </a:lnTo>
                  <a:lnTo>
                    <a:pt x="165" y="52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399" name="Freeform 66"/>
            <p:cNvSpPr>
              <a:spLocks/>
            </p:cNvSpPr>
            <p:nvPr/>
          </p:nvSpPr>
          <p:spPr bwMode="auto">
            <a:xfrm>
              <a:off x="3803" y="1478"/>
              <a:ext cx="165" cy="75"/>
            </a:xfrm>
            <a:custGeom>
              <a:avLst/>
              <a:gdLst>
                <a:gd name="T0" fmla="*/ 9 w 227"/>
                <a:gd name="T1" fmla="*/ 1 h 131"/>
                <a:gd name="T2" fmla="*/ 9 w 227"/>
                <a:gd name="T3" fmla="*/ 1 h 131"/>
                <a:gd name="T4" fmla="*/ 9 w 227"/>
                <a:gd name="T5" fmla="*/ 1 h 131"/>
                <a:gd name="T6" fmla="*/ 9 w 227"/>
                <a:gd name="T7" fmla="*/ 1 h 131"/>
                <a:gd name="T8" fmla="*/ 9 w 227"/>
                <a:gd name="T9" fmla="*/ 1 h 131"/>
                <a:gd name="T10" fmla="*/ 9 w 227"/>
                <a:gd name="T11" fmla="*/ 1 h 131"/>
                <a:gd name="T12" fmla="*/ 9 w 227"/>
                <a:gd name="T13" fmla="*/ 1 h 131"/>
                <a:gd name="T14" fmla="*/ 8 w 227"/>
                <a:gd name="T15" fmla="*/ 1 h 131"/>
                <a:gd name="T16" fmla="*/ 8 w 227"/>
                <a:gd name="T17" fmla="*/ 1 h 131"/>
                <a:gd name="T18" fmla="*/ 7 w 227"/>
                <a:gd name="T19" fmla="*/ 1 h 131"/>
                <a:gd name="T20" fmla="*/ 7 w 227"/>
                <a:gd name="T21" fmla="*/ 1 h 131"/>
                <a:gd name="T22" fmla="*/ 7 w 227"/>
                <a:gd name="T23" fmla="*/ 1 h 131"/>
                <a:gd name="T24" fmla="*/ 6 w 227"/>
                <a:gd name="T25" fmla="*/ 1 h 131"/>
                <a:gd name="T26" fmla="*/ 5 w 227"/>
                <a:gd name="T27" fmla="*/ 1 h 131"/>
                <a:gd name="T28" fmla="*/ 5 w 227"/>
                <a:gd name="T29" fmla="*/ 1 h 131"/>
                <a:gd name="T30" fmla="*/ 4 w 227"/>
                <a:gd name="T31" fmla="*/ 1 h 131"/>
                <a:gd name="T32" fmla="*/ 4 w 227"/>
                <a:gd name="T33" fmla="*/ 1 h 131"/>
                <a:gd name="T34" fmla="*/ 3 w 227"/>
                <a:gd name="T35" fmla="*/ 1 h 131"/>
                <a:gd name="T36" fmla="*/ 3 w 227"/>
                <a:gd name="T37" fmla="*/ 1 h 131"/>
                <a:gd name="T38" fmla="*/ 2 w 227"/>
                <a:gd name="T39" fmla="*/ 1 h 131"/>
                <a:gd name="T40" fmla="*/ 1 w 227"/>
                <a:gd name="T41" fmla="*/ 1 h 131"/>
                <a:gd name="T42" fmla="*/ 1 w 227"/>
                <a:gd name="T43" fmla="*/ 1 h 131"/>
                <a:gd name="T44" fmla="*/ 1 w 227"/>
                <a:gd name="T45" fmla="*/ 1 h 131"/>
                <a:gd name="T46" fmla="*/ 1 w 227"/>
                <a:gd name="T47" fmla="*/ 1 h 131"/>
                <a:gd name="T48" fmla="*/ 1 w 227"/>
                <a:gd name="T49" fmla="*/ 1 h 131"/>
                <a:gd name="T50" fmla="*/ 0 w 227"/>
                <a:gd name="T51" fmla="*/ 1 h 131"/>
                <a:gd name="T52" fmla="*/ 0 w 227"/>
                <a:gd name="T53" fmla="*/ 1 h 131"/>
                <a:gd name="T54" fmla="*/ 1 w 227"/>
                <a:gd name="T55" fmla="*/ 1 h 131"/>
                <a:gd name="T56" fmla="*/ 1 w 227"/>
                <a:gd name="T57" fmla="*/ 1 h 131"/>
                <a:gd name="T58" fmla="*/ 1 w 227"/>
                <a:gd name="T59" fmla="*/ 1 h 131"/>
                <a:gd name="T60" fmla="*/ 1 w 227"/>
                <a:gd name="T61" fmla="*/ 1 h 131"/>
                <a:gd name="T62" fmla="*/ 1 w 227"/>
                <a:gd name="T63" fmla="*/ 1 h 131"/>
                <a:gd name="T64" fmla="*/ 1 w 227"/>
                <a:gd name="T65" fmla="*/ 1 h 131"/>
                <a:gd name="T66" fmla="*/ 2 w 227"/>
                <a:gd name="T67" fmla="*/ 1 h 131"/>
                <a:gd name="T68" fmla="*/ 3 w 227"/>
                <a:gd name="T69" fmla="*/ 1 h 131"/>
                <a:gd name="T70" fmla="*/ 4 w 227"/>
                <a:gd name="T71" fmla="*/ 0 h 131"/>
                <a:gd name="T72" fmla="*/ 4 w 227"/>
                <a:gd name="T73" fmla="*/ 0 h 131"/>
                <a:gd name="T74" fmla="*/ 4 w 227"/>
                <a:gd name="T75" fmla="*/ 1 h 131"/>
                <a:gd name="T76" fmla="*/ 5 w 227"/>
                <a:gd name="T77" fmla="*/ 1 h 131"/>
                <a:gd name="T78" fmla="*/ 5 w 227"/>
                <a:gd name="T79" fmla="*/ 1 h 131"/>
                <a:gd name="T80" fmla="*/ 6 w 227"/>
                <a:gd name="T81" fmla="*/ 1 h 131"/>
                <a:gd name="T82" fmla="*/ 7 w 227"/>
                <a:gd name="T83" fmla="*/ 1 h 131"/>
                <a:gd name="T84" fmla="*/ 7 w 227"/>
                <a:gd name="T85" fmla="*/ 1 h 131"/>
                <a:gd name="T86" fmla="*/ 7 w 227"/>
                <a:gd name="T87" fmla="*/ 1 h 131"/>
                <a:gd name="T88" fmla="*/ 7 w 227"/>
                <a:gd name="T89" fmla="*/ 1 h 131"/>
                <a:gd name="T90" fmla="*/ 8 w 227"/>
                <a:gd name="T91" fmla="*/ 1 h 131"/>
                <a:gd name="T92" fmla="*/ 9 w 227"/>
                <a:gd name="T93" fmla="*/ 1 h 131"/>
                <a:gd name="T94" fmla="*/ 9 w 227"/>
                <a:gd name="T95" fmla="*/ 1 h 131"/>
                <a:gd name="T96" fmla="*/ 9 w 227"/>
                <a:gd name="T97" fmla="*/ 1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7"/>
                <a:gd name="T148" fmla="*/ 0 h 131"/>
                <a:gd name="T149" fmla="*/ 227 w 227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7" h="131">
                  <a:moveTo>
                    <a:pt x="225" y="58"/>
                  </a:moveTo>
                  <a:lnTo>
                    <a:pt x="227" y="68"/>
                  </a:lnTo>
                  <a:lnTo>
                    <a:pt x="227" y="76"/>
                  </a:lnTo>
                  <a:lnTo>
                    <a:pt x="224" y="84"/>
                  </a:lnTo>
                  <a:lnTo>
                    <a:pt x="219" y="91"/>
                  </a:lnTo>
                  <a:lnTo>
                    <a:pt x="211" y="97"/>
                  </a:lnTo>
                  <a:lnTo>
                    <a:pt x="204" y="103"/>
                  </a:lnTo>
                  <a:lnTo>
                    <a:pt x="196" y="109"/>
                  </a:lnTo>
                  <a:lnTo>
                    <a:pt x="188" y="114"/>
                  </a:lnTo>
                  <a:lnTo>
                    <a:pt x="176" y="117"/>
                  </a:lnTo>
                  <a:lnTo>
                    <a:pt x="164" y="121"/>
                  </a:lnTo>
                  <a:lnTo>
                    <a:pt x="152" y="123"/>
                  </a:lnTo>
                  <a:lnTo>
                    <a:pt x="140" y="125"/>
                  </a:lnTo>
                  <a:lnTo>
                    <a:pt x="126" y="127"/>
                  </a:lnTo>
                  <a:lnTo>
                    <a:pt x="113" y="130"/>
                  </a:lnTo>
                  <a:lnTo>
                    <a:pt x="100" y="131"/>
                  </a:lnTo>
                  <a:lnTo>
                    <a:pt x="88" y="131"/>
                  </a:lnTo>
                  <a:lnTo>
                    <a:pt x="75" y="130"/>
                  </a:lnTo>
                  <a:lnTo>
                    <a:pt x="64" y="129"/>
                  </a:lnTo>
                  <a:lnTo>
                    <a:pt x="51" y="125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9" y="101"/>
                  </a:lnTo>
                  <a:lnTo>
                    <a:pt x="1" y="91"/>
                  </a:lnTo>
                  <a:lnTo>
                    <a:pt x="0" y="80"/>
                  </a:lnTo>
                  <a:lnTo>
                    <a:pt x="0" y="69"/>
                  </a:lnTo>
                  <a:lnTo>
                    <a:pt x="2" y="57"/>
                  </a:lnTo>
                  <a:lnTo>
                    <a:pt x="6" y="46"/>
                  </a:lnTo>
                  <a:lnTo>
                    <a:pt x="11" y="35"/>
                  </a:lnTo>
                  <a:lnTo>
                    <a:pt x="17" y="26"/>
                  </a:lnTo>
                  <a:lnTo>
                    <a:pt x="27" y="18"/>
                  </a:lnTo>
                  <a:lnTo>
                    <a:pt x="38" y="12"/>
                  </a:lnTo>
                  <a:lnTo>
                    <a:pt x="52" y="5"/>
                  </a:lnTo>
                  <a:lnTo>
                    <a:pt x="65" y="2"/>
                  </a:lnTo>
                  <a:lnTo>
                    <a:pt x="77" y="0"/>
                  </a:lnTo>
                  <a:lnTo>
                    <a:pt x="90" y="0"/>
                  </a:lnTo>
                  <a:lnTo>
                    <a:pt x="102" y="2"/>
                  </a:lnTo>
                  <a:lnTo>
                    <a:pt x="113" y="4"/>
                  </a:lnTo>
                  <a:lnTo>
                    <a:pt x="125" y="9"/>
                  </a:lnTo>
                  <a:lnTo>
                    <a:pt x="136" y="15"/>
                  </a:lnTo>
                  <a:lnTo>
                    <a:pt x="146" y="20"/>
                  </a:lnTo>
                  <a:lnTo>
                    <a:pt x="158" y="27"/>
                  </a:lnTo>
                  <a:lnTo>
                    <a:pt x="168" y="33"/>
                  </a:lnTo>
                  <a:lnTo>
                    <a:pt x="180" y="40"/>
                  </a:lnTo>
                  <a:lnTo>
                    <a:pt x="190" y="46"/>
                  </a:lnTo>
                  <a:lnTo>
                    <a:pt x="202" y="51"/>
                  </a:lnTo>
                  <a:lnTo>
                    <a:pt x="213" y="55"/>
                  </a:lnTo>
                  <a:lnTo>
                    <a:pt x="225" y="58"/>
                  </a:lnTo>
                  <a:close/>
                </a:path>
              </a:pathLst>
            </a:custGeom>
            <a:solidFill>
              <a:srgbClr val="AFF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0" name="Freeform 67"/>
            <p:cNvSpPr>
              <a:spLocks/>
            </p:cNvSpPr>
            <p:nvPr/>
          </p:nvSpPr>
          <p:spPr bwMode="auto">
            <a:xfrm>
              <a:off x="3989" y="1482"/>
              <a:ext cx="133" cy="96"/>
            </a:xfrm>
            <a:custGeom>
              <a:avLst/>
              <a:gdLst>
                <a:gd name="T0" fmla="*/ 8 w 182"/>
                <a:gd name="T1" fmla="*/ 1 h 165"/>
                <a:gd name="T2" fmla="*/ 8 w 182"/>
                <a:gd name="T3" fmla="*/ 1 h 165"/>
                <a:gd name="T4" fmla="*/ 7 w 182"/>
                <a:gd name="T5" fmla="*/ 1 h 165"/>
                <a:gd name="T6" fmla="*/ 6 w 182"/>
                <a:gd name="T7" fmla="*/ 1 h 165"/>
                <a:gd name="T8" fmla="*/ 5 w 182"/>
                <a:gd name="T9" fmla="*/ 1 h 165"/>
                <a:gd name="T10" fmla="*/ 5 w 182"/>
                <a:gd name="T11" fmla="*/ 1 h 165"/>
                <a:gd name="T12" fmla="*/ 4 w 182"/>
                <a:gd name="T13" fmla="*/ 1 h 165"/>
                <a:gd name="T14" fmla="*/ 3 w 182"/>
                <a:gd name="T15" fmla="*/ 1 h 165"/>
                <a:gd name="T16" fmla="*/ 2 w 182"/>
                <a:gd name="T17" fmla="*/ 1 h 165"/>
                <a:gd name="T18" fmla="*/ 1 w 182"/>
                <a:gd name="T19" fmla="*/ 1 h 165"/>
                <a:gd name="T20" fmla="*/ 1 w 182"/>
                <a:gd name="T21" fmla="*/ 1 h 165"/>
                <a:gd name="T22" fmla="*/ 0 w 182"/>
                <a:gd name="T23" fmla="*/ 1 h 165"/>
                <a:gd name="T24" fmla="*/ 1 w 182"/>
                <a:gd name="T25" fmla="*/ 1 h 165"/>
                <a:gd name="T26" fmla="*/ 1 w 182"/>
                <a:gd name="T27" fmla="*/ 1 h 165"/>
                <a:gd name="T28" fmla="*/ 1 w 182"/>
                <a:gd name="T29" fmla="*/ 1 h 165"/>
                <a:gd name="T30" fmla="*/ 2 w 182"/>
                <a:gd name="T31" fmla="*/ 1 h 165"/>
                <a:gd name="T32" fmla="*/ 3 w 182"/>
                <a:gd name="T33" fmla="*/ 1 h 165"/>
                <a:gd name="T34" fmla="*/ 4 w 182"/>
                <a:gd name="T35" fmla="*/ 1 h 165"/>
                <a:gd name="T36" fmla="*/ 5 w 182"/>
                <a:gd name="T37" fmla="*/ 1 h 165"/>
                <a:gd name="T38" fmla="*/ 6 w 182"/>
                <a:gd name="T39" fmla="*/ 0 h 165"/>
                <a:gd name="T40" fmla="*/ 7 w 182"/>
                <a:gd name="T41" fmla="*/ 1 h 165"/>
                <a:gd name="T42" fmla="*/ 8 w 182"/>
                <a:gd name="T43" fmla="*/ 1 h 1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2"/>
                <a:gd name="T67" fmla="*/ 0 h 165"/>
                <a:gd name="T68" fmla="*/ 182 w 182"/>
                <a:gd name="T69" fmla="*/ 165 h 1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2" h="165">
                  <a:moveTo>
                    <a:pt x="182" y="23"/>
                  </a:moveTo>
                  <a:lnTo>
                    <a:pt x="182" y="78"/>
                  </a:lnTo>
                  <a:lnTo>
                    <a:pt x="160" y="88"/>
                  </a:lnTo>
                  <a:lnTo>
                    <a:pt x="141" y="104"/>
                  </a:lnTo>
                  <a:lnTo>
                    <a:pt x="122" y="124"/>
                  </a:lnTo>
                  <a:lnTo>
                    <a:pt x="105" y="144"/>
                  </a:lnTo>
                  <a:lnTo>
                    <a:pt x="85" y="159"/>
                  </a:lnTo>
                  <a:lnTo>
                    <a:pt x="66" y="165"/>
                  </a:lnTo>
                  <a:lnTo>
                    <a:pt x="41" y="162"/>
                  </a:lnTo>
                  <a:lnTo>
                    <a:pt x="14" y="144"/>
                  </a:lnTo>
                  <a:lnTo>
                    <a:pt x="3" y="127"/>
                  </a:lnTo>
                  <a:lnTo>
                    <a:pt x="0" y="109"/>
                  </a:lnTo>
                  <a:lnTo>
                    <a:pt x="1" y="89"/>
                  </a:lnTo>
                  <a:lnTo>
                    <a:pt x="9" y="73"/>
                  </a:lnTo>
                  <a:lnTo>
                    <a:pt x="27" y="56"/>
                  </a:lnTo>
                  <a:lnTo>
                    <a:pt x="45" y="39"/>
                  </a:lnTo>
                  <a:lnTo>
                    <a:pt x="67" y="23"/>
                  </a:lnTo>
                  <a:lnTo>
                    <a:pt x="89" y="10"/>
                  </a:lnTo>
                  <a:lnTo>
                    <a:pt x="112" y="1"/>
                  </a:lnTo>
                  <a:lnTo>
                    <a:pt x="136" y="0"/>
                  </a:lnTo>
                  <a:lnTo>
                    <a:pt x="159" y="7"/>
                  </a:lnTo>
                  <a:lnTo>
                    <a:pt x="182" y="23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1" name="Freeform 68"/>
            <p:cNvSpPr>
              <a:spLocks/>
            </p:cNvSpPr>
            <p:nvPr/>
          </p:nvSpPr>
          <p:spPr bwMode="auto">
            <a:xfrm>
              <a:off x="3594" y="1487"/>
              <a:ext cx="61" cy="31"/>
            </a:xfrm>
            <a:custGeom>
              <a:avLst/>
              <a:gdLst>
                <a:gd name="T0" fmla="*/ 4 w 84"/>
                <a:gd name="T1" fmla="*/ 1 h 56"/>
                <a:gd name="T2" fmla="*/ 4 w 84"/>
                <a:gd name="T3" fmla="*/ 1 h 56"/>
                <a:gd name="T4" fmla="*/ 3 w 84"/>
                <a:gd name="T5" fmla="*/ 1 h 56"/>
                <a:gd name="T6" fmla="*/ 3 w 84"/>
                <a:gd name="T7" fmla="*/ 1 h 56"/>
                <a:gd name="T8" fmla="*/ 3 w 84"/>
                <a:gd name="T9" fmla="*/ 1 h 56"/>
                <a:gd name="T10" fmla="*/ 2 w 84"/>
                <a:gd name="T11" fmla="*/ 1 h 56"/>
                <a:gd name="T12" fmla="*/ 2 w 84"/>
                <a:gd name="T13" fmla="*/ 1 h 56"/>
                <a:gd name="T14" fmla="*/ 2 w 84"/>
                <a:gd name="T15" fmla="*/ 1 h 56"/>
                <a:gd name="T16" fmla="*/ 1 w 84"/>
                <a:gd name="T17" fmla="*/ 1 h 56"/>
                <a:gd name="T18" fmla="*/ 1 w 84"/>
                <a:gd name="T19" fmla="*/ 1 h 56"/>
                <a:gd name="T20" fmla="*/ 1 w 84"/>
                <a:gd name="T21" fmla="*/ 1 h 56"/>
                <a:gd name="T22" fmla="*/ 0 w 84"/>
                <a:gd name="T23" fmla="*/ 1 h 56"/>
                <a:gd name="T24" fmla="*/ 1 w 84"/>
                <a:gd name="T25" fmla="*/ 1 h 56"/>
                <a:gd name="T26" fmla="*/ 1 w 84"/>
                <a:gd name="T27" fmla="*/ 1 h 56"/>
                <a:gd name="T28" fmla="*/ 1 w 84"/>
                <a:gd name="T29" fmla="*/ 1 h 56"/>
                <a:gd name="T30" fmla="*/ 1 w 84"/>
                <a:gd name="T31" fmla="*/ 1 h 56"/>
                <a:gd name="T32" fmla="*/ 1 w 84"/>
                <a:gd name="T33" fmla="*/ 1 h 56"/>
                <a:gd name="T34" fmla="*/ 1 w 84"/>
                <a:gd name="T35" fmla="*/ 0 h 56"/>
                <a:gd name="T36" fmla="*/ 2 w 84"/>
                <a:gd name="T37" fmla="*/ 1 h 56"/>
                <a:gd name="T38" fmla="*/ 2 w 84"/>
                <a:gd name="T39" fmla="*/ 1 h 56"/>
                <a:gd name="T40" fmla="*/ 3 w 84"/>
                <a:gd name="T41" fmla="*/ 1 h 56"/>
                <a:gd name="T42" fmla="*/ 3 w 84"/>
                <a:gd name="T43" fmla="*/ 1 h 56"/>
                <a:gd name="T44" fmla="*/ 3 w 84"/>
                <a:gd name="T45" fmla="*/ 1 h 56"/>
                <a:gd name="T46" fmla="*/ 4 w 84"/>
                <a:gd name="T47" fmla="*/ 1 h 56"/>
                <a:gd name="T48" fmla="*/ 4 w 84"/>
                <a:gd name="T49" fmla="*/ 1 h 56"/>
                <a:gd name="T50" fmla="*/ 4 w 84"/>
                <a:gd name="T51" fmla="*/ 1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"/>
                <a:gd name="T79" fmla="*/ 0 h 56"/>
                <a:gd name="T80" fmla="*/ 84 w 84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" h="56">
                  <a:moveTo>
                    <a:pt x="84" y="23"/>
                  </a:moveTo>
                  <a:lnTo>
                    <a:pt x="81" y="28"/>
                  </a:lnTo>
                  <a:lnTo>
                    <a:pt x="76" y="30"/>
                  </a:lnTo>
                  <a:lnTo>
                    <a:pt x="70" y="34"/>
                  </a:lnTo>
                  <a:lnTo>
                    <a:pt x="64" y="35"/>
                  </a:lnTo>
                  <a:lnTo>
                    <a:pt x="55" y="37"/>
                  </a:lnTo>
                  <a:lnTo>
                    <a:pt x="49" y="38"/>
                  </a:lnTo>
                  <a:lnTo>
                    <a:pt x="41" y="39"/>
                  </a:lnTo>
                  <a:lnTo>
                    <a:pt x="34" y="42"/>
                  </a:lnTo>
                  <a:lnTo>
                    <a:pt x="6" y="56"/>
                  </a:lnTo>
                  <a:lnTo>
                    <a:pt x="1" y="47"/>
                  </a:lnTo>
                  <a:lnTo>
                    <a:pt x="0" y="39"/>
                  </a:lnTo>
                  <a:lnTo>
                    <a:pt x="3" y="30"/>
                  </a:lnTo>
                  <a:lnTo>
                    <a:pt x="7" y="22"/>
                  </a:lnTo>
                  <a:lnTo>
                    <a:pt x="14" y="15"/>
                  </a:lnTo>
                  <a:lnTo>
                    <a:pt x="21" y="8"/>
                  </a:lnTo>
                  <a:lnTo>
                    <a:pt x="29" y="4"/>
                  </a:lnTo>
                  <a:lnTo>
                    <a:pt x="37" y="0"/>
                  </a:lnTo>
                  <a:lnTo>
                    <a:pt x="44" y="3"/>
                  </a:lnTo>
                  <a:lnTo>
                    <a:pt x="51" y="4"/>
                  </a:lnTo>
                  <a:lnTo>
                    <a:pt x="59" y="5"/>
                  </a:lnTo>
                  <a:lnTo>
                    <a:pt x="66" y="6"/>
                  </a:lnTo>
                  <a:lnTo>
                    <a:pt x="73" y="8"/>
                  </a:lnTo>
                  <a:lnTo>
                    <a:pt x="79" y="12"/>
                  </a:lnTo>
                  <a:lnTo>
                    <a:pt x="83" y="16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2" name="Freeform 69"/>
            <p:cNvSpPr>
              <a:spLocks/>
            </p:cNvSpPr>
            <p:nvPr/>
          </p:nvSpPr>
          <p:spPr bwMode="auto">
            <a:xfrm>
              <a:off x="3573" y="1518"/>
              <a:ext cx="128" cy="61"/>
            </a:xfrm>
            <a:custGeom>
              <a:avLst/>
              <a:gdLst>
                <a:gd name="T0" fmla="*/ 7 w 177"/>
                <a:gd name="T1" fmla="*/ 1 h 107"/>
                <a:gd name="T2" fmla="*/ 7 w 177"/>
                <a:gd name="T3" fmla="*/ 1 h 107"/>
                <a:gd name="T4" fmla="*/ 7 w 177"/>
                <a:gd name="T5" fmla="*/ 1 h 107"/>
                <a:gd name="T6" fmla="*/ 7 w 177"/>
                <a:gd name="T7" fmla="*/ 1 h 107"/>
                <a:gd name="T8" fmla="*/ 6 w 177"/>
                <a:gd name="T9" fmla="*/ 1 h 107"/>
                <a:gd name="T10" fmla="*/ 5 w 177"/>
                <a:gd name="T11" fmla="*/ 1 h 107"/>
                <a:gd name="T12" fmla="*/ 5 w 177"/>
                <a:gd name="T13" fmla="*/ 1 h 107"/>
                <a:gd name="T14" fmla="*/ 5 w 177"/>
                <a:gd name="T15" fmla="*/ 1 h 107"/>
                <a:gd name="T16" fmla="*/ 5 w 177"/>
                <a:gd name="T17" fmla="*/ 1 h 107"/>
                <a:gd name="T18" fmla="*/ 4 w 177"/>
                <a:gd name="T19" fmla="*/ 1 h 107"/>
                <a:gd name="T20" fmla="*/ 4 w 177"/>
                <a:gd name="T21" fmla="*/ 1 h 107"/>
                <a:gd name="T22" fmla="*/ 3 w 177"/>
                <a:gd name="T23" fmla="*/ 1 h 107"/>
                <a:gd name="T24" fmla="*/ 3 w 177"/>
                <a:gd name="T25" fmla="*/ 1 h 107"/>
                <a:gd name="T26" fmla="*/ 2 w 177"/>
                <a:gd name="T27" fmla="*/ 1 h 107"/>
                <a:gd name="T28" fmla="*/ 1 w 177"/>
                <a:gd name="T29" fmla="*/ 1 h 107"/>
                <a:gd name="T30" fmla="*/ 1 w 177"/>
                <a:gd name="T31" fmla="*/ 1 h 107"/>
                <a:gd name="T32" fmla="*/ 0 w 177"/>
                <a:gd name="T33" fmla="*/ 1 h 107"/>
                <a:gd name="T34" fmla="*/ 0 w 177"/>
                <a:gd name="T35" fmla="*/ 1 h 107"/>
                <a:gd name="T36" fmla="*/ 1 w 177"/>
                <a:gd name="T37" fmla="*/ 1 h 107"/>
                <a:gd name="T38" fmla="*/ 1 w 177"/>
                <a:gd name="T39" fmla="*/ 1 h 107"/>
                <a:gd name="T40" fmla="*/ 1 w 177"/>
                <a:gd name="T41" fmla="*/ 1 h 107"/>
                <a:gd name="T42" fmla="*/ 1 w 177"/>
                <a:gd name="T43" fmla="*/ 1 h 107"/>
                <a:gd name="T44" fmla="*/ 1 w 177"/>
                <a:gd name="T45" fmla="*/ 1 h 107"/>
                <a:gd name="T46" fmla="*/ 2 w 177"/>
                <a:gd name="T47" fmla="*/ 1 h 107"/>
                <a:gd name="T48" fmla="*/ 2 w 177"/>
                <a:gd name="T49" fmla="*/ 1 h 107"/>
                <a:gd name="T50" fmla="*/ 3 w 177"/>
                <a:gd name="T51" fmla="*/ 1 h 107"/>
                <a:gd name="T52" fmla="*/ 4 w 177"/>
                <a:gd name="T53" fmla="*/ 1 h 107"/>
                <a:gd name="T54" fmla="*/ 4 w 177"/>
                <a:gd name="T55" fmla="*/ 0 h 107"/>
                <a:gd name="T56" fmla="*/ 5 w 177"/>
                <a:gd name="T57" fmla="*/ 1 h 107"/>
                <a:gd name="T58" fmla="*/ 5 w 177"/>
                <a:gd name="T59" fmla="*/ 1 h 107"/>
                <a:gd name="T60" fmla="*/ 7 w 177"/>
                <a:gd name="T61" fmla="*/ 1 h 107"/>
                <a:gd name="T62" fmla="*/ 7 w 177"/>
                <a:gd name="T63" fmla="*/ 1 h 107"/>
                <a:gd name="T64" fmla="*/ 7 w 177"/>
                <a:gd name="T65" fmla="*/ 1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7"/>
                <a:gd name="T100" fmla="*/ 0 h 107"/>
                <a:gd name="T101" fmla="*/ 177 w 177"/>
                <a:gd name="T102" fmla="*/ 107 h 1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7" h="107">
                  <a:moveTo>
                    <a:pt x="177" y="38"/>
                  </a:moveTo>
                  <a:lnTo>
                    <a:pt x="171" y="46"/>
                  </a:lnTo>
                  <a:lnTo>
                    <a:pt x="163" y="54"/>
                  </a:lnTo>
                  <a:lnTo>
                    <a:pt x="155" y="63"/>
                  </a:lnTo>
                  <a:lnTo>
                    <a:pt x="146" y="72"/>
                  </a:lnTo>
                  <a:lnTo>
                    <a:pt x="137" y="81"/>
                  </a:lnTo>
                  <a:lnTo>
                    <a:pt x="127" y="91"/>
                  </a:lnTo>
                  <a:lnTo>
                    <a:pt x="119" y="99"/>
                  </a:lnTo>
                  <a:lnTo>
                    <a:pt x="111" y="107"/>
                  </a:lnTo>
                  <a:lnTo>
                    <a:pt x="99" y="99"/>
                  </a:lnTo>
                  <a:lnTo>
                    <a:pt x="87" y="92"/>
                  </a:lnTo>
                  <a:lnTo>
                    <a:pt x="74" y="85"/>
                  </a:lnTo>
                  <a:lnTo>
                    <a:pt x="61" y="80"/>
                  </a:lnTo>
                  <a:lnTo>
                    <a:pt x="47" y="76"/>
                  </a:lnTo>
                  <a:lnTo>
                    <a:pt x="32" y="73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9" y="46"/>
                  </a:lnTo>
                  <a:lnTo>
                    <a:pt x="18" y="38"/>
                  </a:lnTo>
                  <a:lnTo>
                    <a:pt x="27" y="29"/>
                  </a:lnTo>
                  <a:lnTo>
                    <a:pt x="38" y="23"/>
                  </a:lnTo>
                  <a:lnTo>
                    <a:pt x="47" y="16"/>
                  </a:lnTo>
                  <a:lnTo>
                    <a:pt x="56" y="9"/>
                  </a:lnTo>
                  <a:lnTo>
                    <a:pt x="72" y="3"/>
                  </a:lnTo>
                  <a:lnTo>
                    <a:pt x="88" y="1"/>
                  </a:lnTo>
                  <a:lnTo>
                    <a:pt x="106" y="0"/>
                  </a:lnTo>
                  <a:lnTo>
                    <a:pt x="122" y="2"/>
                  </a:lnTo>
                  <a:lnTo>
                    <a:pt x="138" y="6"/>
                  </a:lnTo>
                  <a:lnTo>
                    <a:pt x="153" y="15"/>
                  </a:lnTo>
                  <a:lnTo>
                    <a:pt x="167" y="25"/>
                  </a:lnTo>
                  <a:lnTo>
                    <a:pt x="177" y="38"/>
                  </a:lnTo>
                  <a:close/>
                </a:path>
              </a:pathLst>
            </a:custGeom>
            <a:solidFill>
              <a:srgbClr val="AFF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3" name="Freeform 70"/>
            <p:cNvSpPr>
              <a:spLocks/>
            </p:cNvSpPr>
            <p:nvPr/>
          </p:nvSpPr>
          <p:spPr bwMode="auto">
            <a:xfrm>
              <a:off x="3671" y="1539"/>
              <a:ext cx="153" cy="75"/>
            </a:xfrm>
            <a:custGeom>
              <a:avLst/>
              <a:gdLst>
                <a:gd name="T0" fmla="*/ 9 w 211"/>
                <a:gd name="T1" fmla="*/ 1 h 132"/>
                <a:gd name="T2" fmla="*/ 9 w 211"/>
                <a:gd name="T3" fmla="*/ 1 h 132"/>
                <a:gd name="T4" fmla="*/ 9 w 211"/>
                <a:gd name="T5" fmla="*/ 1 h 132"/>
                <a:gd name="T6" fmla="*/ 8 w 211"/>
                <a:gd name="T7" fmla="*/ 1 h 132"/>
                <a:gd name="T8" fmla="*/ 8 w 211"/>
                <a:gd name="T9" fmla="*/ 1 h 132"/>
                <a:gd name="T10" fmla="*/ 8 w 211"/>
                <a:gd name="T11" fmla="*/ 1 h 132"/>
                <a:gd name="T12" fmla="*/ 7 w 211"/>
                <a:gd name="T13" fmla="*/ 1 h 132"/>
                <a:gd name="T14" fmla="*/ 7 w 211"/>
                <a:gd name="T15" fmla="*/ 1 h 132"/>
                <a:gd name="T16" fmla="*/ 7 w 211"/>
                <a:gd name="T17" fmla="*/ 1 h 132"/>
                <a:gd name="T18" fmla="*/ 6 w 211"/>
                <a:gd name="T19" fmla="*/ 1 h 132"/>
                <a:gd name="T20" fmla="*/ 5 w 211"/>
                <a:gd name="T21" fmla="*/ 1 h 132"/>
                <a:gd name="T22" fmla="*/ 4 w 211"/>
                <a:gd name="T23" fmla="*/ 1 h 132"/>
                <a:gd name="T24" fmla="*/ 3 w 211"/>
                <a:gd name="T25" fmla="*/ 1 h 132"/>
                <a:gd name="T26" fmla="*/ 2 w 211"/>
                <a:gd name="T27" fmla="*/ 1 h 132"/>
                <a:gd name="T28" fmla="*/ 1 w 211"/>
                <a:gd name="T29" fmla="*/ 1 h 132"/>
                <a:gd name="T30" fmla="*/ 1 w 211"/>
                <a:gd name="T31" fmla="*/ 1 h 132"/>
                <a:gd name="T32" fmla="*/ 1 w 211"/>
                <a:gd name="T33" fmla="*/ 1 h 132"/>
                <a:gd name="T34" fmla="*/ 0 w 211"/>
                <a:gd name="T35" fmla="*/ 1 h 132"/>
                <a:gd name="T36" fmla="*/ 1 w 211"/>
                <a:gd name="T37" fmla="*/ 1 h 132"/>
                <a:gd name="T38" fmla="*/ 1 w 211"/>
                <a:gd name="T39" fmla="*/ 1 h 132"/>
                <a:gd name="T40" fmla="*/ 1 w 211"/>
                <a:gd name="T41" fmla="*/ 1 h 132"/>
                <a:gd name="T42" fmla="*/ 1 w 211"/>
                <a:gd name="T43" fmla="*/ 1 h 132"/>
                <a:gd name="T44" fmla="*/ 1 w 211"/>
                <a:gd name="T45" fmla="*/ 1 h 132"/>
                <a:gd name="T46" fmla="*/ 2 w 211"/>
                <a:gd name="T47" fmla="*/ 1 h 132"/>
                <a:gd name="T48" fmla="*/ 2 w 211"/>
                <a:gd name="T49" fmla="*/ 1 h 132"/>
                <a:gd name="T50" fmla="*/ 3 w 211"/>
                <a:gd name="T51" fmla="*/ 1 h 132"/>
                <a:gd name="T52" fmla="*/ 4 w 211"/>
                <a:gd name="T53" fmla="*/ 1 h 132"/>
                <a:gd name="T54" fmla="*/ 5 w 211"/>
                <a:gd name="T55" fmla="*/ 1 h 132"/>
                <a:gd name="T56" fmla="*/ 6 w 211"/>
                <a:gd name="T57" fmla="*/ 0 h 132"/>
                <a:gd name="T58" fmla="*/ 7 w 211"/>
                <a:gd name="T59" fmla="*/ 1 h 132"/>
                <a:gd name="T60" fmla="*/ 7 w 211"/>
                <a:gd name="T61" fmla="*/ 1 h 132"/>
                <a:gd name="T62" fmla="*/ 8 w 211"/>
                <a:gd name="T63" fmla="*/ 1 h 132"/>
                <a:gd name="T64" fmla="*/ 9 w 211"/>
                <a:gd name="T65" fmla="*/ 1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1"/>
                <a:gd name="T100" fmla="*/ 0 h 132"/>
                <a:gd name="T101" fmla="*/ 211 w 211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1" h="132">
                  <a:moveTo>
                    <a:pt x="211" y="35"/>
                  </a:moveTo>
                  <a:lnTo>
                    <a:pt x="210" y="48"/>
                  </a:lnTo>
                  <a:lnTo>
                    <a:pt x="205" y="60"/>
                  </a:lnTo>
                  <a:lnTo>
                    <a:pt x="199" y="71"/>
                  </a:lnTo>
                  <a:lnTo>
                    <a:pt x="193" y="81"/>
                  </a:lnTo>
                  <a:lnTo>
                    <a:pt x="183" y="91"/>
                  </a:lnTo>
                  <a:lnTo>
                    <a:pt x="174" y="100"/>
                  </a:lnTo>
                  <a:lnTo>
                    <a:pt x="165" y="108"/>
                  </a:lnTo>
                  <a:lnTo>
                    <a:pt x="156" y="115"/>
                  </a:lnTo>
                  <a:lnTo>
                    <a:pt x="135" y="118"/>
                  </a:lnTo>
                  <a:lnTo>
                    <a:pt x="115" y="123"/>
                  </a:lnTo>
                  <a:lnTo>
                    <a:pt x="95" y="128"/>
                  </a:lnTo>
                  <a:lnTo>
                    <a:pt x="74" y="132"/>
                  </a:lnTo>
                  <a:lnTo>
                    <a:pt x="54" y="132"/>
                  </a:lnTo>
                  <a:lnTo>
                    <a:pt x="35" y="130"/>
                  </a:lnTo>
                  <a:lnTo>
                    <a:pt x="17" y="121"/>
                  </a:lnTo>
                  <a:lnTo>
                    <a:pt x="1" y="104"/>
                  </a:lnTo>
                  <a:lnTo>
                    <a:pt x="0" y="92"/>
                  </a:lnTo>
                  <a:lnTo>
                    <a:pt x="4" y="80"/>
                  </a:lnTo>
                  <a:lnTo>
                    <a:pt x="8" y="69"/>
                  </a:lnTo>
                  <a:lnTo>
                    <a:pt x="15" y="60"/>
                  </a:lnTo>
                  <a:lnTo>
                    <a:pt x="24" y="50"/>
                  </a:lnTo>
                  <a:lnTo>
                    <a:pt x="34" y="41"/>
                  </a:lnTo>
                  <a:lnTo>
                    <a:pt x="44" y="33"/>
                  </a:lnTo>
                  <a:lnTo>
                    <a:pt x="53" y="25"/>
                  </a:lnTo>
                  <a:lnTo>
                    <a:pt x="72" y="14"/>
                  </a:lnTo>
                  <a:lnTo>
                    <a:pt x="91" y="5"/>
                  </a:lnTo>
                  <a:lnTo>
                    <a:pt x="112" y="1"/>
                  </a:lnTo>
                  <a:lnTo>
                    <a:pt x="134" y="0"/>
                  </a:lnTo>
                  <a:lnTo>
                    <a:pt x="155" y="3"/>
                  </a:lnTo>
                  <a:lnTo>
                    <a:pt x="175" y="9"/>
                  </a:lnTo>
                  <a:lnTo>
                    <a:pt x="194" y="20"/>
                  </a:lnTo>
                  <a:lnTo>
                    <a:pt x="211" y="35"/>
                  </a:lnTo>
                  <a:close/>
                </a:path>
              </a:pathLst>
            </a:custGeom>
            <a:solidFill>
              <a:srgbClr val="C6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4" name="Freeform 71"/>
            <p:cNvSpPr>
              <a:spLocks/>
            </p:cNvSpPr>
            <p:nvPr/>
          </p:nvSpPr>
          <p:spPr bwMode="auto">
            <a:xfrm>
              <a:off x="4074" y="1539"/>
              <a:ext cx="91" cy="100"/>
            </a:xfrm>
            <a:custGeom>
              <a:avLst/>
              <a:gdLst>
                <a:gd name="T0" fmla="*/ 5 w 126"/>
                <a:gd name="T1" fmla="*/ 1 h 174"/>
                <a:gd name="T2" fmla="*/ 5 w 126"/>
                <a:gd name="T3" fmla="*/ 1 h 174"/>
                <a:gd name="T4" fmla="*/ 5 w 126"/>
                <a:gd name="T5" fmla="*/ 1 h 174"/>
                <a:gd name="T6" fmla="*/ 5 w 126"/>
                <a:gd name="T7" fmla="*/ 1 h 174"/>
                <a:gd name="T8" fmla="*/ 5 w 126"/>
                <a:gd name="T9" fmla="*/ 1 h 174"/>
                <a:gd name="T10" fmla="*/ 5 w 126"/>
                <a:gd name="T11" fmla="*/ 1 h 174"/>
                <a:gd name="T12" fmla="*/ 5 w 126"/>
                <a:gd name="T13" fmla="*/ 1 h 174"/>
                <a:gd name="T14" fmla="*/ 4 w 126"/>
                <a:gd name="T15" fmla="*/ 1 h 174"/>
                <a:gd name="T16" fmla="*/ 4 w 126"/>
                <a:gd name="T17" fmla="*/ 1 h 174"/>
                <a:gd name="T18" fmla="*/ 4 w 126"/>
                <a:gd name="T19" fmla="*/ 1 h 174"/>
                <a:gd name="T20" fmla="*/ 4 w 126"/>
                <a:gd name="T21" fmla="*/ 1 h 174"/>
                <a:gd name="T22" fmla="*/ 3 w 126"/>
                <a:gd name="T23" fmla="*/ 1 h 174"/>
                <a:gd name="T24" fmla="*/ 3 w 126"/>
                <a:gd name="T25" fmla="*/ 1 h 174"/>
                <a:gd name="T26" fmla="*/ 3 w 126"/>
                <a:gd name="T27" fmla="*/ 1 h 174"/>
                <a:gd name="T28" fmla="*/ 2 w 126"/>
                <a:gd name="T29" fmla="*/ 1 h 174"/>
                <a:gd name="T30" fmla="*/ 1 w 126"/>
                <a:gd name="T31" fmla="*/ 1 h 174"/>
                <a:gd name="T32" fmla="*/ 1 w 126"/>
                <a:gd name="T33" fmla="*/ 1 h 174"/>
                <a:gd name="T34" fmla="*/ 1 w 126"/>
                <a:gd name="T35" fmla="*/ 1 h 174"/>
                <a:gd name="T36" fmla="*/ 1 w 126"/>
                <a:gd name="T37" fmla="*/ 1 h 174"/>
                <a:gd name="T38" fmla="*/ 1 w 126"/>
                <a:gd name="T39" fmla="*/ 1 h 174"/>
                <a:gd name="T40" fmla="*/ 1 w 126"/>
                <a:gd name="T41" fmla="*/ 1 h 174"/>
                <a:gd name="T42" fmla="*/ 0 w 126"/>
                <a:gd name="T43" fmla="*/ 1 h 174"/>
                <a:gd name="T44" fmla="*/ 1 w 126"/>
                <a:gd name="T45" fmla="*/ 1 h 174"/>
                <a:gd name="T46" fmla="*/ 1 w 126"/>
                <a:gd name="T47" fmla="*/ 1 h 174"/>
                <a:gd name="T48" fmla="*/ 1 w 126"/>
                <a:gd name="T49" fmla="*/ 1 h 174"/>
                <a:gd name="T50" fmla="*/ 1 w 126"/>
                <a:gd name="T51" fmla="*/ 1 h 174"/>
                <a:gd name="T52" fmla="*/ 1 w 126"/>
                <a:gd name="T53" fmla="*/ 1 h 174"/>
                <a:gd name="T54" fmla="*/ 1 w 126"/>
                <a:gd name="T55" fmla="*/ 1 h 174"/>
                <a:gd name="T56" fmla="*/ 1 w 126"/>
                <a:gd name="T57" fmla="*/ 1 h 174"/>
                <a:gd name="T58" fmla="*/ 1 w 126"/>
                <a:gd name="T59" fmla="*/ 1 h 174"/>
                <a:gd name="T60" fmla="*/ 1 w 126"/>
                <a:gd name="T61" fmla="*/ 1 h 174"/>
                <a:gd name="T62" fmla="*/ 2 w 126"/>
                <a:gd name="T63" fmla="*/ 1 h 174"/>
                <a:gd name="T64" fmla="*/ 2 w 126"/>
                <a:gd name="T65" fmla="*/ 1 h 174"/>
                <a:gd name="T66" fmla="*/ 3 w 126"/>
                <a:gd name="T67" fmla="*/ 0 h 174"/>
                <a:gd name="T68" fmla="*/ 4 w 126"/>
                <a:gd name="T69" fmla="*/ 1 h 174"/>
                <a:gd name="T70" fmla="*/ 4 w 126"/>
                <a:gd name="T71" fmla="*/ 1 h 174"/>
                <a:gd name="T72" fmla="*/ 4 w 126"/>
                <a:gd name="T73" fmla="*/ 1 h 174"/>
                <a:gd name="T74" fmla="*/ 4 w 126"/>
                <a:gd name="T75" fmla="*/ 1 h 174"/>
                <a:gd name="T76" fmla="*/ 5 w 126"/>
                <a:gd name="T77" fmla="*/ 1 h 174"/>
                <a:gd name="T78" fmla="*/ 5 w 126"/>
                <a:gd name="T79" fmla="*/ 1 h 174"/>
                <a:gd name="T80" fmla="*/ 5 w 126"/>
                <a:gd name="T81" fmla="*/ 1 h 1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6"/>
                <a:gd name="T124" fmla="*/ 0 h 174"/>
                <a:gd name="T125" fmla="*/ 126 w 126"/>
                <a:gd name="T126" fmla="*/ 174 h 17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6" h="174">
                  <a:moveTo>
                    <a:pt x="120" y="57"/>
                  </a:moveTo>
                  <a:lnTo>
                    <a:pt x="124" y="70"/>
                  </a:lnTo>
                  <a:lnTo>
                    <a:pt x="126" y="83"/>
                  </a:lnTo>
                  <a:lnTo>
                    <a:pt x="125" y="95"/>
                  </a:lnTo>
                  <a:lnTo>
                    <a:pt x="122" y="107"/>
                  </a:lnTo>
                  <a:lnTo>
                    <a:pt x="118" y="118"/>
                  </a:lnTo>
                  <a:lnTo>
                    <a:pt x="112" y="130"/>
                  </a:lnTo>
                  <a:lnTo>
                    <a:pt x="105" y="140"/>
                  </a:lnTo>
                  <a:lnTo>
                    <a:pt x="97" y="151"/>
                  </a:lnTo>
                  <a:lnTo>
                    <a:pt x="91" y="160"/>
                  </a:lnTo>
                  <a:lnTo>
                    <a:pt x="83" y="166"/>
                  </a:lnTo>
                  <a:lnTo>
                    <a:pt x="75" y="170"/>
                  </a:lnTo>
                  <a:lnTo>
                    <a:pt x="66" y="173"/>
                  </a:lnTo>
                  <a:lnTo>
                    <a:pt x="57" y="174"/>
                  </a:lnTo>
                  <a:lnTo>
                    <a:pt x="46" y="174"/>
                  </a:lnTo>
                  <a:lnTo>
                    <a:pt x="37" y="171"/>
                  </a:lnTo>
                  <a:lnTo>
                    <a:pt x="28" y="169"/>
                  </a:lnTo>
                  <a:lnTo>
                    <a:pt x="16" y="160"/>
                  </a:lnTo>
                  <a:lnTo>
                    <a:pt x="8" y="150"/>
                  </a:lnTo>
                  <a:lnTo>
                    <a:pt x="4" y="136"/>
                  </a:lnTo>
                  <a:lnTo>
                    <a:pt x="1" y="122"/>
                  </a:lnTo>
                  <a:lnTo>
                    <a:pt x="0" y="107"/>
                  </a:lnTo>
                  <a:lnTo>
                    <a:pt x="1" y="91"/>
                  </a:lnTo>
                  <a:lnTo>
                    <a:pt x="3" y="76"/>
                  </a:lnTo>
                  <a:lnTo>
                    <a:pt x="5" y="62"/>
                  </a:lnTo>
                  <a:lnTo>
                    <a:pt x="10" y="54"/>
                  </a:lnTo>
                  <a:lnTo>
                    <a:pt x="14" y="45"/>
                  </a:lnTo>
                  <a:lnTo>
                    <a:pt x="20" y="37"/>
                  </a:lnTo>
                  <a:lnTo>
                    <a:pt x="26" y="29"/>
                  </a:lnTo>
                  <a:lnTo>
                    <a:pt x="31" y="21"/>
                  </a:lnTo>
                  <a:lnTo>
                    <a:pt x="40" y="14"/>
                  </a:lnTo>
                  <a:lnTo>
                    <a:pt x="46" y="7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8"/>
                  </a:lnTo>
                  <a:lnTo>
                    <a:pt x="101" y="15"/>
                  </a:lnTo>
                  <a:lnTo>
                    <a:pt x="107" y="24"/>
                  </a:lnTo>
                  <a:lnTo>
                    <a:pt x="113" y="36"/>
                  </a:lnTo>
                  <a:lnTo>
                    <a:pt x="118" y="46"/>
                  </a:lnTo>
                  <a:lnTo>
                    <a:pt x="120" y="57"/>
                  </a:lnTo>
                  <a:close/>
                </a:path>
              </a:pathLst>
            </a:custGeom>
            <a:solidFill>
              <a:srgbClr val="C6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5" name="Freeform 72"/>
            <p:cNvSpPr>
              <a:spLocks/>
            </p:cNvSpPr>
            <p:nvPr/>
          </p:nvSpPr>
          <p:spPr bwMode="auto">
            <a:xfrm>
              <a:off x="3840" y="1556"/>
              <a:ext cx="104" cy="80"/>
            </a:xfrm>
            <a:custGeom>
              <a:avLst/>
              <a:gdLst>
                <a:gd name="T0" fmla="*/ 5 w 144"/>
                <a:gd name="T1" fmla="*/ 0 h 140"/>
                <a:gd name="T2" fmla="*/ 5 w 144"/>
                <a:gd name="T3" fmla="*/ 1 h 140"/>
                <a:gd name="T4" fmla="*/ 5 w 144"/>
                <a:gd name="T5" fmla="*/ 1 h 140"/>
                <a:gd name="T6" fmla="*/ 5 w 144"/>
                <a:gd name="T7" fmla="*/ 1 h 140"/>
                <a:gd name="T8" fmla="*/ 5 w 144"/>
                <a:gd name="T9" fmla="*/ 1 h 140"/>
                <a:gd name="T10" fmla="*/ 5 w 144"/>
                <a:gd name="T11" fmla="*/ 1 h 140"/>
                <a:gd name="T12" fmla="*/ 5 w 144"/>
                <a:gd name="T13" fmla="*/ 1 h 140"/>
                <a:gd name="T14" fmla="*/ 4 w 144"/>
                <a:gd name="T15" fmla="*/ 1 h 140"/>
                <a:gd name="T16" fmla="*/ 4 w 144"/>
                <a:gd name="T17" fmla="*/ 1 h 140"/>
                <a:gd name="T18" fmla="*/ 3 w 144"/>
                <a:gd name="T19" fmla="*/ 1 h 140"/>
                <a:gd name="T20" fmla="*/ 3 w 144"/>
                <a:gd name="T21" fmla="*/ 1 h 140"/>
                <a:gd name="T22" fmla="*/ 2 w 144"/>
                <a:gd name="T23" fmla="*/ 1 h 140"/>
                <a:gd name="T24" fmla="*/ 1 w 144"/>
                <a:gd name="T25" fmla="*/ 1 h 140"/>
                <a:gd name="T26" fmla="*/ 1 w 144"/>
                <a:gd name="T27" fmla="*/ 1 h 140"/>
                <a:gd name="T28" fmla="*/ 1 w 144"/>
                <a:gd name="T29" fmla="*/ 1 h 140"/>
                <a:gd name="T30" fmla="*/ 1 w 144"/>
                <a:gd name="T31" fmla="*/ 1 h 140"/>
                <a:gd name="T32" fmla="*/ 1 w 144"/>
                <a:gd name="T33" fmla="*/ 1 h 140"/>
                <a:gd name="T34" fmla="*/ 0 w 144"/>
                <a:gd name="T35" fmla="*/ 1 h 140"/>
                <a:gd name="T36" fmla="*/ 1 w 144"/>
                <a:gd name="T37" fmla="*/ 1 h 140"/>
                <a:gd name="T38" fmla="*/ 1 w 144"/>
                <a:gd name="T39" fmla="*/ 1 h 140"/>
                <a:gd name="T40" fmla="*/ 1 w 144"/>
                <a:gd name="T41" fmla="*/ 1 h 140"/>
                <a:gd name="T42" fmla="*/ 1 w 144"/>
                <a:gd name="T43" fmla="*/ 1 h 140"/>
                <a:gd name="T44" fmla="*/ 2 w 144"/>
                <a:gd name="T45" fmla="*/ 1 h 140"/>
                <a:gd name="T46" fmla="*/ 3 w 144"/>
                <a:gd name="T47" fmla="*/ 1 h 140"/>
                <a:gd name="T48" fmla="*/ 3 w 144"/>
                <a:gd name="T49" fmla="*/ 1 h 140"/>
                <a:gd name="T50" fmla="*/ 4 w 144"/>
                <a:gd name="T51" fmla="*/ 1 h 140"/>
                <a:gd name="T52" fmla="*/ 5 w 144"/>
                <a:gd name="T53" fmla="*/ 1 h 140"/>
                <a:gd name="T54" fmla="*/ 5 w 144"/>
                <a:gd name="T55" fmla="*/ 1 h 140"/>
                <a:gd name="T56" fmla="*/ 5 w 144"/>
                <a:gd name="T57" fmla="*/ 0 h 1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4"/>
                <a:gd name="T88" fmla="*/ 0 h 140"/>
                <a:gd name="T89" fmla="*/ 144 w 144"/>
                <a:gd name="T90" fmla="*/ 140 h 14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4" h="140">
                  <a:moveTo>
                    <a:pt x="139" y="0"/>
                  </a:moveTo>
                  <a:lnTo>
                    <a:pt x="144" y="24"/>
                  </a:lnTo>
                  <a:lnTo>
                    <a:pt x="143" y="48"/>
                  </a:lnTo>
                  <a:lnTo>
                    <a:pt x="138" y="71"/>
                  </a:lnTo>
                  <a:lnTo>
                    <a:pt x="130" y="93"/>
                  </a:lnTo>
                  <a:lnTo>
                    <a:pt x="122" y="104"/>
                  </a:lnTo>
                  <a:lnTo>
                    <a:pt x="113" y="114"/>
                  </a:lnTo>
                  <a:lnTo>
                    <a:pt x="101" y="121"/>
                  </a:lnTo>
                  <a:lnTo>
                    <a:pt x="90" y="126"/>
                  </a:lnTo>
                  <a:lnTo>
                    <a:pt x="77" y="131"/>
                  </a:lnTo>
                  <a:lnTo>
                    <a:pt x="64" y="134"/>
                  </a:lnTo>
                  <a:lnTo>
                    <a:pt x="51" y="138"/>
                  </a:lnTo>
                  <a:lnTo>
                    <a:pt x="38" y="140"/>
                  </a:lnTo>
                  <a:lnTo>
                    <a:pt x="29" y="137"/>
                  </a:lnTo>
                  <a:lnTo>
                    <a:pt x="18" y="132"/>
                  </a:lnTo>
                  <a:lnTo>
                    <a:pt x="10" y="125"/>
                  </a:lnTo>
                  <a:lnTo>
                    <a:pt x="5" y="116"/>
                  </a:lnTo>
                  <a:lnTo>
                    <a:pt x="0" y="94"/>
                  </a:lnTo>
                  <a:lnTo>
                    <a:pt x="2" y="72"/>
                  </a:lnTo>
                  <a:lnTo>
                    <a:pt x="10" y="53"/>
                  </a:lnTo>
                  <a:lnTo>
                    <a:pt x="20" y="33"/>
                  </a:lnTo>
                  <a:lnTo>
                    <a:pt x="32" y="23"/>
                  </a:lnTo>
                  <a:lnTo>
                    <a:pt x="46" y="17"/>
                  </a:lnTo>
                  <a:lnTo>
                    <a:pt x="61" y="13"/>
                  </a:lnTo>
                  <a:lnTo>
                    <a:pt x="77" y="11"/>
                  </a:lnTo>
                  <a:lnTo>
                    <a:pt x="93" y="10"/>
                  </a:lnTo>
                  <a:lnTo>
                    <a:pt x="109" y="8"/>
                  </a:lnTo>
                  <a:lnTo>
                    <a:pt x="124" y="5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6" name="Freeform 73"/>
            <p:cNvSpPr>
              <a:spLocks/>
            </p:cNvSpPr>
            <p:nvPr/>
          </p:nvSpPr>
          <p:spPr bwMode="auto">
            <a:xfrm>
              <a:off x="3810" y="1565"/>
              <a:ext cx="33" cy="51"/>
            </a:xfrm>
            <a:custGeom>
              <a:avLst/>
              <a:gdLst>
                <a:gd name="T0" fmla="*/ 1 w 46"/>
                <a:gd name="T1" fmla="*/ 1 h 88"/>
                <a:gd name="T2" fmla="*/ 0 w 46"/>
                <a:gd name="T3" fmla="*/ 1 h 88"/>
                <a:gd name="T4" fmla="*/ 1 w 46"/>
                <a:gd name="T5" fmla="*/ 0 h 88"/>
                <a:gd name="T6" fmla="*/ 1 w 46"/>
                <a:gd name="T7" fmla="*/ 1 h 88"/>
                <a:gd name="T8" fmla="*/ 1 w 46"/>
                <a:gd name="T9" fmla="*/ 1 h 88"/>
                <a:gd name="T10" fmla="*/ 1 w 46"/>
                <a:gd name="T11" fmla="*/ 1 h 88"/>
                <a:gd name="T12" fmla="*/ 1 w 46"/>
                <a:gd name="T13" fmla="*/ 1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88"/>
                <a:gd name="T23" fmla="*/ 46 w 46"/>
                <a:gd name="T24" fmla="*/ 88 h 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88">
                  <a:moveTo>
                    <a:pt x="18" y="88"/>
                  </a:moveTo>
                  <a:lnTo>
                    <a:pt x="0" y="70"/>
                  </a:lnTo>
                  <a:lnTo>
                    <a:pt x="46" y="0"/>
                  </a:lnTo>
                  <a:lnTo>
                    <a:pt x="35" y="20"/>
                  </a:lnTo>
                  <a:lnTo>
                    <a:pt x="27" y="41"/>
                  </a:lnTo>
                  <a:lnTo>
                    <a:pt x="21" y="64"/>
                  </a:lnTo>
                  <a:lnTo>
                    <a:pt x="18" y="88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7" name="Freeform 74"/>
            <p:cNvSpPr>
              <a:spLocks/>
            </p:cNvSpPr>
            <p:nvPr/>
          </p:nvSpPr>
          <p:spPr bwMode="auto">
            <a:xfrm>
              <a:off x="3506" y="1570"/>
              <a:ext cx="128" cy="63"/>
            </a:xfrm>
            <a:custGeom>
              <a:avLst/>
              <a:gdLst>
                <a:gd name="T0" fmla="*/ 7 w 177"/>
                <a:gd name="T1" fmla="*/ 1 h 110"/>
                <a:gd name="T2" fmla="*/ 7 w 177"/>
                <a:gd name="T3" fmla="*/ 1 h 110"/>
                <a:gd name="T4" fmla="*/ 5 w 177"/>
                <a:gd name="T5" fmla="*/ 1 h 110"/>
                <a:gd name="T6" fmla="*/ 5 w 177"/>
                <a:gd name="T7" fmla="*/ 1 h 110"/>
                <a:gd name="T8" fmla="*/ 5 w 177"/>
                <a:gd name="T9" fmla="*/ 1 h 110"/>
                <a:gd name="T10" fmla="*/ 4 w 177"/>
                <a:gd name="T11" fmla="*/ 1 h 110"/>
                <a:gd name="T12" fmla="*/ 4 w 177"/>
                <a:gd name="T13" fmla="*/ 1 h 110"/>
                <a:gd name="T14" fmla="*/ 3 w 177"/>
                <a:gd name="T15" fmla="*/ 1 h 110"/>
                <a:gd name="T16" fmla="*/ 1 w 177"/>
                <a:gd name="T17" fmla="*/ 1 h 110"/>
                <a:gd name="T18" fmla="*/ 1 w 177"/>
                <a:gd name="T19" fmla="*/ 1 h 110"/>
                <a:gd name="T20" fmla="*/ 1 w 177"/>
                <a:gd name="T21" fmla="*/ 1 h 110"/>
                <a:gd name="T22" fmla="*/ 1 w 177"/>
                <a:gd name="T23" fmla="*/ 1 h 110"/>
                <a:gd name="T24" fmla="*/ 1 w 177"/>
                <a:gd name="T25" fmla="*/ 1 h 110"/>
                <a:gd name="T26" fmla="*/ 0 w 177"/>
                <a:gd name="T27" fmla="*/ 1 h 110"/>
                <a:gd name="T28" fmla="*/ 0 w 177"/>
                <a:gd name="T29" fmla="*/ 1 h 110"/>
                <a:gd name="T30" fmla="*/ 1 w 177"/>
                <a:gd name="T31" fmla="*/ 1 h 110"/>
                <a:gd name="T32" fmla="*/ 1 w 177"/>
                <a:gd name="T33" fmla="*/ 1 h 110"/>
                <a:gd name="T34" fmla="*/ 1 w 177"/>
                <a:gd name="T35" fmla="*/ 1 h 110"/>
                <a:gd name="T36" fmla="*/ 2 w 177"/>
                <a:gd name="T37" fmla="*/ 1 h 110"/>
                <a:gd name="T38" fmla="*/ 3 w 177"/>
                <a:gd name="T39" fmla="*/ 1 h 110"/>
                <a:gd name="T40" fmla="*/ 4 w 177"/>
                <a:gd name="T41" fmla="*/ 1 h 110"/>
                <a:gd name="T42" fmla="*/ 4 w 177"/>
                <a:gd name="T43" fmla="*/ 0 h 110"/>
                <a:gd name="T44" fmla="*/ 5 w 177"/>
                <a:gd name="T45" fmla="*/ 0 h 110"/>
                <a:gd name="T46" fmla="*/ 6 w 177"/>
                <a:gd name="T47" fmla="*/ 1 h 110"/>
                <a:gd name="T48" fmla="*/ 7 w 177"/>
                <a:gd name="T49" fmla="*/ 1 h 110"/>
                <a:gd name="T50" fmla="*/ 7 w 177"/>
                <a:gd name="T51" fmla="*/ 1 h 110"/>
                <a:gd name="T52" fmla="*/ 7 w 177"/>
                <a:gd name="T53" fmla="*/ 1 h 110"/>
                <a:gd name="T54" fmla="*/ 7 w 177"/>
                <a:gd name="T55" fmla="*/ 1 h 110"/>
                <a:gd name="T56" fmla="*/ 7 w 177"/>
                <a:gd name="T57" fmla="*/ 1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7"/>
                <a:gd name="T88" fmla="*/ 0 h 110"/>
                <a:gd name="T89" fmla="*/ 177 w 177"/>
                <a:gd name="T90" fmla="*/ 110 h 11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7" h="110">
                  <a:moveTo>
                    <a:pt x="177" y="18"/>
                  </a:moveTo>
                  <a:lnTo>
                    <a:pt x="156" y="25"/>
                  </a:lnTo>
                  <a:lnTo>
                    <a:pt x="140" y="39"/>
                  </a:lnTo>
                  <a:lnTo>
                    <a:pt x="125" y="59"/>
                  </a:lnTo>
                  <a:lnTo>
                    <a:pt x="111" y="77"/>
                  </a:lnTo>
                  <a:lnTo>
                    <a:pt x="97" y="95"/>
                  </a:lnTo>
                  <a:lnTo>
                    <a:pt x="79" y="107"/>
                  </a:lnTo>
                  <a:lnTo>
                    <a:pt x="57" y="110"/>
                  </a:lnTo>
                  <a:lnTo>
                    <a:pt x="28" y="102"/>
                  </a:lnTo>
                  <a:lnTo>
                    <a:pt x="21" y="95"/>
                  </a:lnTo>
                  <a:lnTo>
                    <a:pt x="14" y="88"/>
                  </a:lnTo>
                  <a:lnTo>
                    <a:pt x="8" y="82"/>
                  </a:lnTo>
                  <a:lnTo>
                    <a:pt x="4" y="74"/>
                  </a:lnTo>
                  <a:lnTo>
                    <a:pt x="0" y="65"/>
                  </a:lnTo>
                  <a:lnTo>
                    <a:pt x="0" y="57"/>
                  </a:lnTo>
                  <a:lnTo>
                    <a:pt x="3" y="49"/>
                  </a:lnTo>
                  <a:lnTo>
                    <a:pt x="10" y="41"/>
                  </a:lnTo>
                  <a:lnTo>
                    <a:pt x="26" y="29"/>
                  </a:lnTo>
                  <a:lnTo>
                    <a:pt x="44" y="17"/>
                  </a:lnTo>
                  <a:lnTo>
                    <a:pt x="64" y="9"/>
                  </a:lnTo>
                  <a:lnTo>
                    <a:pt x="85" y="2"/>
                  </a:lnTo>
                  <a:lnTo>
                    <a:pt x="105" y="0"/>
                  </a:lnTo>
                  <a:lnTo>
                    <a:pt x="127" y="0"/>
                  </a:lnTo>
                  <a:lnTo>
                    <a:pt x="148" y="4"/>
                  </a:lnTo>
                  <a:lnTo>
                    <a:pt x="167" y="14"/>
                  </a:lnTo>
                  <a:lnTo>
                    <a:pt x="170" y="16"/>
                  </a:lnTo>
                  <a:lnTo>
                    <a:pt x="171" y="17"/>
                  </a:lnTo>
                  <a:lnTo>
                    <a:pt x="173" y="18"/>
                  </a:lnTo>
                  <a:lnTo>
                    <a:pt x="177" y="18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8" name="Freeform 75"/>
            <p:cNvSpPr>
              <a:spLocks/>
            </p:cNvSpPr>
            <p:nvPr/>
          </p:nvSpPr>
          <p:spPr bwMode="auto">
            <a:xfrm>
              <a:off x="3944" y="1573"/>
              <a:ext cx="115" cy="80"/>
            </a:xfrm>
            <a:custGeom>
              <a:avLst/>
              <a:gdLst>
                <a:gd name="T0" fmla="*/ 7 w 157"/>
                <a:gd name="T1" fmla="*/ 1 h 140"/>
                <a:gd name="T2" fmla="*/ 7 w 157"/>
                <a:gd name="T3" fmla="*/ 1 h 140"/>
                <a:gd name="T4" fmla="*/ 7 w 157"/>
                <a:gd name="T5" fmla="*/ 1 h 140"/>
                <a:gd name="T6" fmla="*/ 7 w 157"/>
                <a:gd name="T7" fmla="*/ 1 h 140"/>
                <a:gd name="T8" fmla="*/ 6 w 157"/>
                <a:gd name="T9" fmla="*/ 1 h 140"/>
                <a:gd name="T10" fmla="*/ 6 w 157"/>
                <a:gd name="T11" fmla="*/ 1 h 140"/>
                <a:gd name="T12" fmla="*/ 5 w 157"/>
                <a:gd name="T13" fmla="*/ 1 h 140"/>
                <a:gd name="T14" fmla="*/ 5 w 157"/>
                <a:gd name="T15" fmla="*/ 1 h 140"/>
                <a:gd name="T16" fmla="*/ 4 w 157"/>
                <a:gd name="T17" fmla="*/ 1 h 140"/>
                <a:gd name="T18" fmla="*/ 4 w 157"/>
                <a:gd name="T19" fmla="*/ 1 h 140"/>
                <a:gd name="T20" fmla="*/ 3 w 157"/>
                <a:gd name="T21" fmla="*/ 1 h 140"/>
                <a:gd name="T22" fmla="*/ 3 w 157"/>
                <a:gd name="T23" fmla="*/ 1 h 140"/>
                <a:gd name="T24" fmla="*/ 3 w 157"/>
                <a:gd name="T25" fmla="*/ 1 h 140"/>
                <a:gd name="T26" fmla="*/ 2 w 157"/>
                <a:gd name="T27" fmla="*/ 1 h 140"/>
                <a:gd name="T28" fmla="*/ 1 w 157"/>
                <a:gd name="T29" fmla="*/ 1 h 140"/>
                <a:gd name="T30" fmla="*/ 1 w 157"/>
                <a:gd name="T31" fmla="*/ 1 h 140"/>
                <a:gd name="T32" fmla="*/ 1 w 157"/>
                <a:gd name="T33" fmla="*/ 1 h 140"/>
                <a:gd name="T34" fmla="*/ 1 w 157"/>
                <a:gd name="T35" fmla="*/ 1 h 140"/>
                <a:gd name="T36" fmla="*/ 1 w 157"/>
                <a:gd name="T37" fmla="*/ 1 h 140"/>
                <a:gd name="T38" fmla="*/ 0 w 157"/>
                <a:gd name="T39" fmla="*/ 1 h 140"/>
                <a:gd name="T40" fmla="*/ 1 w 157"/>
                <a:gd name="T41" fmla="*/ 1 h 140"/>
                <a:gd name="T42" fmla="*/ 2 w 157"/>
                <a:gd name="T43" fmla="*/ 0 h 140"/>
                <a:gd name="T44" fmla="*/ 3 w 157"/>
                <a:gd name="T45" fmla="*/ 1 h 140"/>
                <a:gd name="T46" fmla="*/ 4 w 157"/>
                <a:gd name="T47" fmla="*/ 1 h 140"/>
                <a:gd name="T48" fmla="*/ 4 w 157"/>
                <a:gd name="T49" fmla="*/ 1 h 140"/>
                <a:gd name="T50" fmla="*/ 4 w 157"/>
                <a:gd name="T51" fmla="*/ 1 h 140"/>
                <a:gd name="T52" fmla="*/ 5 w 157"/>
                <a:gd name="T53" fmla="*/ 1 h 140"/>
                <a:gd name="T54" fmla="*/ 5 w 157"/>
                <a:gd name="T55" fmla="*/ 1 h 140"/>
                <a:gd name="T56" fmla="*/ 6 w 157"/>
                <a:gd name="T57" fmla="*/ 1 h 140"/>
                <a:gd name="T58" fmla="*/ 7 w 157"/>
                <a:gd name="T59" fmla="*/ 1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7"/>
                <a:gd name="T91" fmla="*/ 0 h 140"/>
                <a:gd name="T92" fmla="*/ 157 w 157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7" h="140">
                  <a:moveTo>
                    <a:pt x="154" y="28"/>
                  </a:moveTo>
                  <a:lnTo>
                    <a:pt x="157" y="43"/>
                  </a:lnTo>
                  <a:lnTo>
                    <a:pt x="154" y="56"/>
                  </a:lnTo>
                  <a:lnTo>
                    <a:pt x="149" y="68"/>
                  </a:lnTo>
                  <a:lnTo>
                    <a:pt x="139" y="81"/>
                  </a:lnTo>
                  <a:lnTo>
                    <a:pt x="128" y="91"/>
                  </a:lnTo>
                  <a:lnTo>
                    <a:pt x="116" y="102"/>
                  </a:lnTo>
                  <a:lnTo>
                    <a:pt x="105" y="112"/>
                  </a:lnTo>
                  <a:lnTo>
                    <a:pt x="93" y="121"/>
                  </a:lnTo>
                  <a:lnTo>
                    <a:pt x="84" y="125"/>
                  </a:lnTo>
                  <a:lnTo>
                    <a:pt x="75" y="128"/>
                  </a:lnTo>
                  <a:lnTo>
                    <a:pt x="67" y="133"/>
                  </a:lnTo>
                  <a:lnTo>
                    <a:pt x="58" y="136"/>
                  </a:lnTo>
                  <a:lnTo>
                    <a:pt x="48" y="139"/>
                  </a:lnTo>
                  <a:lnTo>
                    <a:pt x="38" y="140"/>
                  </a:lnTo>
                  <a:lnTo>
                    <a:pt x="29" y="139"/>
                  </a:lnTo>
                  <a:lnTo>
                    <a:pt x="18" y="135"/>
                  </a:lnTo>
                  <a:lnTo>
                    <a:pt x="11" y="120"/>
                  </a:lnTo>
                  <a:lnTo>
                    <a:pt x="3" y="104"/>
                  </a:lnTo>
                  <a:lnTo>
                    <a:pt x="0" y="87"/>
                  </a:lnTo>
                  <a:lnTo>
                    <a:pt x="5" y="70"/>
                  </a:lnTo>
                  <a:lnTo>
                    <a:pt x="52" y="0"/>
                  </a:lnTo>
                  <a:lnTo>
                    <a:pt x="64" y="5"/>
                  </a:lnTo>
                  <a:lnTo>
                    <a:pt x="76" y="11"/>
                  </a:lnTo>
                  <a:lnTo>
                    <a:pt x="88" y="17"/>
                  </a:lnTo>
                  <a:lnTo>
                    <a:pt x="100" y="22"/>
                  </a:lnTo>
                  <a:lnTo>
                    <a:pt x="112" y="27"/>
                  </a:lnTo>
                  <a:lnTo>
                    <a:pt x="126" y="29"/>
                  </a:lnTo>
                  <a:lnTo>
                    <a:pt x="139" y="30"/>
                  </a:lnTo>
                  <a:lnTo>
                    <a:pt x="154" y="28"/>
                  </a:lnTo>
                  <a:close/>
                </a:path>
              </a:pathLst>
            </a:custGeom>
            <a:solidFill>
              <a:srgbClr val="C6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09" name="Freeform 76"/>
            <p:cNvSpPr>
              <a:spLocks/>
            </p:cNvSpPr>
            <p:nvPr/>
          </p:nvSpPr>
          <p:spPr bwMode="auto">
            <a:xfrm>
              <a:off x="3576" y="1594"/>
              <a:ext cx="103" cy="89"/>
            </a:xfrm>
            <a:custGeom>
              <a:avLst/>
              <a:gdLst>
                <a:gd name="T0" fmla="*/ 6 w 141"/>
                <a:gd name="T1" fmla="*/ 1 h 158"/>
                <a:gd name="T2" fmla="*/ 6 w 141"/>
                <a:gd name="T3" fmla="*/ 1 h 158"/>
                <a:gd name="T4" fmla="*/ 6 w 141"/>
                <a:gd name="T5" fmla="*/ 1 h 158"/>
                <a:gd name="T6" fmla="*/ 6 w 141"/>
                <a:gd name="T7" fmla="*/ 1 h 158"/>
                <a:gd name="T8" fmla="*/ 6 w 141"/>
                <a:gd name="T9" fmla="*/ 1 h 158"/>
                <a:gd name="T10" fmla="*/ 5 w 141"/>
                <a:gd name="T11" fmla="*/ 1 h 158"/>
                <a:gd name="T12" fmla="*/ 5 w 141"/>
                <a:gd name="T13" fmla="*/ 1 h 158"/>
                <a:gd name="T14" fmla="*/ 5 w 141"/>
                <a:gd name="T15" fmla="*/ 1 h 158"/>
                <a:gd name="T16" fmla="*/ 4 w 141"/>
                <a:gd name="T17" fmla="*/ 1 h 158"/>
                <a:gd name="T18" fmla="*/ 4 w 141"/>
                <a:gd name="T19" fmla="*/ 1 h 158"/>
                <a:gd name="T20" fmla="*/ 4 w 141"/>
                <a:gd name="T21" fmla="*/ 1 h 158"/>
                <a:gd name="T22" fmla="*/ 3 w 141"/>
                <a:gd name="T23" fmla="*/ 1 h 158"/>
                <a:gd name="T24" fmla="*/ 3 w 141"/>
                <a:gd name="T25" fmla="*/ 1 h 158"/>
                <a:gd name="T26" fmla="*/ 2 w 141"/>
                <a:gd name="T27" fmla="*/ 1 h 158"/>
                <a:gd name="T28" fmla="*/ 1 w 141"/>
                <a:gd name="T29" fmla="*/ 1 h 158"/>
                <a:gd name="T30" fmla="*/ 1 w 141"/>
                <a:gd name="T31" fmla="*/ 1 h 158"/>
                <a:gd name="T32" fmla="*/ 1 w 141"/>
                <a:gd name="T33" fmla="*/ 1 h 158"/>
                <a:gd name="T34" fmla="*/ 1 w 141"/>
                <a:gd name="T35" fmla="*/ 1 h 158"/>
                <a:gd name="T36" fmla="*/ 0 w 141"/>
                <a:gd name="T37" fmla="*/ 1 h 158"/>
                <a:gd name="T38" fmla="*/ 1 w 141"/>
                <a:gd name="T39" fmla="*/ 1 h 158"/>
                <a:gd name="T40" fmla="*/ 1 w 141"/>
                <a:gd name="T41" fmla="*/ 1 h 158"/>
                <a:gd name="T42" fmla="*/ 1 w 141"/>
                <a:gd name="T43" fmla="*/ 1 h 158"/>
                <a:gd name="T44" fmla="*/ 1 w 141"/>
                <a:gd name="T45" fmla="*/ 1 h 158"/>
                <a:gd name="T46" fmla="*/ 1 w 141"/>
                <a:gd name="T47" fmla="*/ 1 h 158"/>
                <a:gd name="T48" fmla="*/ 2 w 141"/>
                <a:gd name="T49" fmla="*/ 1 h 158"/>
                <a:gd name="T50" fmla="*/ 3 w 141"/>
                <a:gd name="T51" fmla="*/ 1 h 158"/>
                <a:gd name="T52" fmla="*/ 3 w 141"/>
                <a:gd name="T53" fmla="*/ 1 h 158"/>
                <a:gd name="T54" fmla="*/ 4 w 141"/>
                <a:gd name="T55" fmla="*/ 1 h 158"/>
                <a:gd name="T56" fmla="*/ 5 w 141"/>
                <a:gd name="T57" fmla="*/ 0 h 158"/>
                <a:gd name="T58" fmla="*/ 5 w 141"/>
                <a:gd name="T59" fmla="*/ 1 h 158"/>
                <a:gd name="T60" fmla="*/ 5 w 141"/>
                <a:gd name="T61" fmla="*/ 1 h 158"/>
                <a:gd name="T62" fmla="*/ 6 w 141"/>
                <a:gd name="T63" fmla="*/ 1 h 158"/>
                <a:gd name="T64" fmla="*/ 6 w 141"/>
                <a:gd name="T65" fmla="*/ 1 h 1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1"/>
                <a:gd name="T100" fmla="*/ 0 h 158"/>
                <a:gd name="T101" fmla="*/ 141 w 141"/>
                <a:gd name="T102" fmla="*/ 158 h 1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1" h="158">
                  <a:moveTo>
                    <a:pt x="141" y="51"/>
                  </a:moveTo>
                  <a:lnTo>
                    <a:pt x="139" y="62"/>
                  </a:lnTo>
                  <a:lnTo>
                    <a:pt x="137" y="74"/>
                  </a:lnTo>
                  <a:lnTo>
                    <a:pt x="132" y="84"/>
                  </a:lnTo>
                  <a:lnTo>
                    <a:pt x="127" y="94"/>
                  </a:lnTo>
                  <a:lnTo>
                    <a:pt x="121" y="104"/>
                  </a:lnTo>
                  <a:lnTo>
                    <a:pt x="114" y="112"/>
                  </a:lnTo>
                  <a:lnTo>
                    <a:pt x="106" y="121"/>
                  </a:lnTo>
                  <a:lnTo>
                    <a:pt x="99" y="130"/>
                  </a:lnTo>
                  <a:lnTo>
                    <a:pt x="90" y="137"/>
                  </a:lnTo>
                  <a:lnTo>
                    <a:pt x="81" y="144"/>
                  </a:lnTo>
                  <a:lnTo>
                    <a:pt x="70" y="151"/>
                  </a:lnTo>
                  <a:lnTo>
                    <a:pt x="60" y="156"/>
                  </a:lnTo>
                  <a:lnTo>
                    <a:pt x="48" y="158"/>
                  </a:lnTo>
                  <a:lnTo>
                    <a:pt x="37" y="158"/>
                  </a:lnTo>
                  <a:lnTo>
                    <a:pt x="27" y="156"/>
                  </a:lnTo>
                  <a:lnTo>
                    <a:pt x="15" y="149"/>
                  </a:lnTo>
                  <a:lnTo>
                    <a:pt x="2" y="135"/>
                  </a:lnTo>
                  <a:lnTo>
                    <a:pt x="0" y="117"/>
                  </a:lnTo>
                  <a:lnTo>
                    <a:pt x="2" y="97"/>
                  </a:lnTo>
                  <a:lnTo>
                    <a:pt x="7" y="80"/>
                  </a:lnTo>
                  <a:lnTo>
                    <a:pt x="14" y="65"/>
                  </a:lnTo>
                  <a:lnTo>
                    <a:pt x="23" y="50"/>
                  </a:lnTo>
                  <a:lnTo>
                    <a:pt x="33" y="36"/>
                  </a:lnTo>
                  <a:lnTo>
                    <a:pt x="46" y="24"/>
                  </a:lnTo>
                  <a:lnTo>
                    <a:pt x="60" y="14"/>
                  </a:lnTo>
                  <a:lnTo>
                    <a:pt x="75" y="7"/>
                  </a:lnTo>
                  <a:lnTo>
                    <a:pt x="91" y="1"/>
                  </a:lnTo>
                  <a:lnTo>
                    <a:pt x="108" y="0"/>
                  </a:lnTo>
                  <a:lnTo>
                    <a:pt x="115" y="14"/>
                  </a:lnTo>
                  <a:lnTo>
                    <a:pt x="121" y="27"/>
                  </a:lnTo>
                  <a:lnTo>
                    <a:pt x="128" y="41"/>
                  </a:lnTo>
                  <a:lnTo>
                    <a:pt x="141" y="51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0" name="Freeform 77"/>
            <p:cNvSpPr>
              <a:spLocks/>
            </p:cNvSpPr>
            <p:nvPr/>
          </p:nvSpPr>
          <p:spPr bwMode="auto">
            <a:xfrm>
              <a:off x="3691" y="1613"/>
              <a:ext cx="117" cy="87"/>
            </a:xfrm>
            <a:custGeom>
              <a:avLst/>
              <a:gdLst>
                <a:gd name="T0" fmla="*/ 7 w 160"/>
                <a:gd name="T1" fmla="*/ 1 h 151"/>
                <a:gd name="T2" fmla="*/ 7 w 160"/>
                <a:gd name="T3" fmla="*/ 1 h 151"/>
                <a:gd name="T4" fmla="*/ 7 w 160"/>
                <a:gd name="T5" fmla="*/ 1 h 151"/>
                <a:gd name="T6" fmla="*/ 7 w 160"/>
                <a:gd name="T7" fmla="*/ 1 h 151"/>
                <a:gd name="T8" fmla="*/ 6 w 160"/>
                <a:gd name="T9" fmla="*/ 1 h 151"/>
                <a:gd name="T10" fmla="*/ 5 w 160"/>
                <a:gd name="T11" fmla="*/ 1 h 151"/>
                <a:gd name="T12" fmla="*/ 4 w 160"/>
                <a:gd name="T13" fmla="*/ 1 h 151"/>
                <a:gd name="T14" fmla="*/ 4 w 160"/>
                <a:gd name="T15" fmla="*/ 1 h 151"/>
                <a:gd name="T16" fmla="*/ 3 w 160"/>
                <a:gd name="T17" fmla="*/ 1 h 151"/>
                <a:gd name="T18" fmla="*/ 3 w 160"/>
                <a:gd name="T19" fmla="*/ 1 h 151"/>
                <a:gd name="T20" fmla="*/ 2 w 160"/>
                <a:gd name="T21" fmla="*/ 1 h 151"/>
                <a:gd name="T22" fmla="*/ 1 w 160"/>
                <a:gd name="T23" fmla="*/ 1 h 151"/>
                <a:gd name="T24" fmla="*/ 1 w 160"/>
                <a:gd name="T25" fmla="*/ 1 h 151"/>
                <a:gd name="T26" fmla="*/ 1 w 160"/>
                <a:gd name="T27" fmla="*/ 1 h 151"/>
                <a:gd name="T28" fmla="*/ 1 w 160"/>
                <a:gd name="T29" fmla="*/ 1 h 151"/>
                <a:gd name="T30" fmla="*/ 1 w 160"/>
                <a:gd name="T31" fmla="*/ 1 h 151"/>
                <a:gd name="T32" fmla="*/ 0 w 160"/>
                <a:gd name="T33" fmla="*/ 1 h 151"/>
                <a:gd name="T34" fmla="*/ 1 w 160"/>
                <a:gd name="T35" fmla="*/ 1 h 151"/>
                <a:gd name="T36" fmla="*/ 1 w 160"/>
                <a:gd name="T37" fmla="*/ 1 h 151"/>
                <a:gd name="T38" fmla="*/ 1 w 160"/>
                <a:gd name="T39" fmla="*/ 1 h 151"/>
                <a:gd name="T40" fmla="*/ 1 w 160"/>
                <a:gd name="T41" fmla="*/ 1 h 151"/>
                <a:gd name="T42" fmla="*/ 2 w 160"/>
                <a:gd name="T43" fmla="*/ 1 h 151"/>
                <a:gd name="T44" fmla="*/ 3 w 160"/>
                <a:gd name="T45" fmla="*/ 1 h 151"/>
                <a:gd name="T46" fmla="*/ 3 w 160"/>
                <a:gd name="T47" fmla="*/ 1 h 151"/>
                <a:gd name="T48" fmla="*/ 4 w 160"/>
                <a:gd name="T49" fmla="*/ 1 h 151"/>
                <a:gd name="T50" fmla="*/ 5 w 160"/>
                <a:gd name="T51" fmla="*/ 1 h 151"/>
                <a:gd name="T52" fmla="*/ 5 w 160"/>
                <a:gd name="T53" fmla="*/ 0 h 151"/>
                <a:gd name="T54" fmla="*/ 7 w 160"/>
                <a:gd name="T55" fmla="*/ 1 h 151"/>
                <a:gd name="T56" fmla="*/ 7 w 160"/>
                <a:gd name="T57" fmla="*/ 1 h 15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0"/>
                <a:gd name="T88" fmla="*/ 0 h 151"/>
                <a:gd name="T89" fmla="*/ 160 w 160"/>
                <a:gd name="T90" fmla="*/ 151 h 15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0" h="151">
                  <a:moveTo>
                    <a:pt x="159" y="15"/>
                  </a:moveTo>
                  <a:lnTo>
                    <a:pt x="160" y="38"/>
                  </a:lnTo>
                  <a:lnTo>
                    <a:pt x="155" y="59"/>
                  </a:lnTo>
                  <a:lnTo>
                    <a:pt x="146" y="78"/>
                  </a:lnTo>
                  <a:lnTo>
                    <a:pt x="134" y="94"/>
                  </a:lnTo>
                  <a:lnTo>
                    <a:pt x="117" y="109"/>
                  </a:lnTo>
                  <a:lnTo>
                    <a:pt x="100" y="123"/>
                  </a:lnTo>
                  <a:lnTo>
                    <a:pt x="83" y="135"/>
                  </a:lnTo>
                  <a:lnTo>
                    <a:pt x="66" y="146"/>
                  </a:lnTo>
                  <a:lnTo>
                    <a:pt x="56" y="150"/>
                  </a:lnTo>
                  <a:lnTo>
                    <a:pt x="47" y="151"/>
                  </a:lnTo>
                  <a:lnTo>
                    <a:pt x="38" y="150"/>
                  </a:lnTo>
                  <a:lnTo>
                    <a:pt x="29" y="147"/>
                  </a:lnTo>
                  <a:lnTo>
                    <a:pt x="20" y="143"/>
                  </a:lnTo>
                  <a:lnTo>
                    <a:pt x="13" y="137"/>
                  </a:lnTo>
                  <a:lnTo>
                    <a:pt x="6" y="130"/>
                  </a:lnTo>
                  <a:lnTo>
                    <a:pt x="0" y="123"/>
                  </a:lnTo>
                  <a:lnTo>
                    <a:pt x="3" y="101"/>
                  </a:lnTo>
                  <a:lnTo>
                    <a:pt x="9" y="81"/>
                  </a:lnTo>
                  <a:lnTo>
                    <a:pt x="17" y="61"/>
                  </a:lnTo>
                  <a:lnTo>
                    <a:pt x="29" y="44"/>
                  </a:lnTo>
                  <a:lnTo>
                    <a:pt x="44" y="36"/>
                  </a:lnTo>
                  <a:lnTo>
                    <a:pt x="60" y="26"/>
                  </a:lnTo>
                  <a:lnTo>
                    <a:pt x="75" y="17"/>
                  </a:lnTo>
                  <a:lnTo>
                    <a:pt x="91" y="8"/>
                  </a:lnTo>
                  <a:lnTo>
                    <a:pt x="107" y="2"/>
                  </a:lnTo>
                  <a:lnTo>
                    <a:pt x="124" y="0"/>
                  </a:lnTo>
                  <a:lnTo>
                    <a:pt x="142" y="5"/>
                  </a:lnTo>
                  <a:lnTo>
                    <a:pt x="159" y="15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1" name="Freeform 78"/>
            <p:cNvSpPr>
              <a:spLocks/>
            </p:cNvSpPr>
            <p:nvPr/>
          </p:nvSpPr>
          <p:spPr bwMode="auto">
            <a:xfrm>
              <a:off x="4096" y="1617"/>
              <a:ext cx="120" cy="39"/>
            </a:xfrm>
            <a:custGeom>
              <a:avLst/>
              <a:gdLst>
                <a:gd name="T0" fmla="*/ 8 w 162"/>
                <a:gd name="T1" fmla="*/ 1 h 66"/>
                <a:gd name="T2" fmla="*/ 7 w 162"/>
                <a:gd name="T3" fmla="*/ 1 h 66"/>
                <a:gd name="T4" fmla="*/ 6 w 162"/>
                <a:gd name="T5" fmla="*/ 1 h 66"/>
                <a:gd name="T6" fmla="*/ 5 w 162"/>
                <a:gd name="T7" fmla="*/ 1 h 66"/>
                <a:gd name="T8" fmla="*/ 4 w 162"/>
                <a:gd name="T9" fmla="*/ 1 h 66"/>
                <a:gd name="T10" fmla="*/ 3 w 162"/>
                <a:gd name="T11" fmla="*/ 1 h 66"/>
                <a:gd name="T12" fmla="*/ 2 w 162"/>
                <a:gd name="T13" fmla="*/ 1 h 66"/>
                <a:gd name="T14" fmla="*/ 1 w 162"/>
                <a:gd name="T15" fmla="*/ 1 h 66"/>
                <a:gd name="T16" fmla="*/ 0 w 162"/>
                <a:gd name="T17" fmla="*/ 1 h 66"/>
                <a:gd name="T18" fmla="*/ 0 w 162"/>
                <a:gd name="T19" fmla="*/ 1 h 66"/>
                <a:gd name="T20" fmla="*/ 1 w 162"/>
                <a:gd name="T21" fmla="*/ 1 h 66"/>
                <a:gd name="T22" fmla="*/ 1 w 162"/>
                <a:gd name="T23" fmla="*/ 1 h 66"/>
                <a:gd name="T24" fmla="*/ 1 w 162"/>
                <a:gd name="T25" fmla="*/ 1 h 66"/>
                <a:gd name="T26" fmla="*/ 2 w 162"/>
                <a:gd name="T27" fmla="*/ 1 h 66"/>
                <a:gd name="T28" fmla="*/ 2 w 162"/>
                <a:gd name="T29" fmla="*/ 1 h 66"/>
                <a:gd name="T30" fmla="*/ 3 w 162"/>
                <a:gd name="T31" fmla="*/ 1 h 66"/>
                <a:gd name="T32" fmla="*/ 3 w 162"/>
                <a:gd name="T33" fmla="*/ 1 h 66"/>
                <a:gd name="T34" fmla="*/ 4 w 162"/>
                <a:gd name="T35" fmla="*/ 1 h 66"/>
                <a:gd name="T36" fmla="*/ 5 w 162"/>
                <a:gd name="T37" fmla="*/ 0 h 66"/>
                <a:gd name="T38" fmla="*/ 8 w 162"/>
                <a:gd name="T39" fmla="*/ 1 h 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2"/>
                <a:gd name="T61" fmla="*/ 0 h 66"/>
                <a:gd name="T62" fmla="*/ 162 w 162"/>
                <a:gd name="T63" fmla="*/ 66 h 6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2" h="66">
                  <a:moveTo>
                    <a:pt x="162" y="41"/>
                  </a:moveTo>
                  <a:lnTo>
                    <a:pt x="144" y="47"/>
                  </a:lnTo>
                  <a:lnTo>
                    <a:pt x="124" y="52"/>
                  </a:lnTo>
                  <a:lnTo>
                    <a:pt x="104" y="56"/>
                  </a:lnTo>
                  <a:lnTo>
                    <a:pt x="84" y="61"/>
                  </a:lnTo>
                  <a:lnTo>
                    <a:pt x="63" y="63"/>
                  </a:lnTo>
                  <a:lnTo>
                    <a:pt x="42" y="66"/>
                  </a:lnTo>
                  <a:lnTo>
                    <a:pt x="20" y="66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9" y="61"/>
                  </a:lnTo>
                  <a:lnTo>
                    <a:pt x="18" y="61"/>
                  </a:lnTo>
                  <a:lnTo>
                    <a:pt x="28" y="59"/>
                  </a:lnTo>
                  <a:lnTo>
                    <a:pt x="38" y="56"/>
                  </a:lnTo>
                  <a:lnTo>
                    <a:pt x="47" y="52"/>
                  </a:lnTo>
                  <a:lnTo>
                    <a:pt x="56" y="47"/>
                  </a:lnTo>
                  <a:lnTo>
                    <a:pt x="65" y="42"/>
                  </a:lnTo>
                  <a:lnTo>
                    <a:pt x="74" y="37"/>
                  </a:lnTo>
                  <a:lnTo>
                    <a:pt x="102" y="0"/>
                  </a:lnTo>
                  <a:lnTo>
                    <a:pt x="162" y="41"/>
                  </a:lnTo>
                  <a:close/>
                </a:path>
              </a:pathLst>
            </a:custGeom>
            <a:solidFill>
              <a:srgbClr val="3AB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2" name="Freeform 79"/>
            <p:cNvSpPr>
              <a:spLocks/>
            </p:cNvSpPr>
            <p:nvPr/>
          </p:nvSpPr>
          <p:spPr bwMode="auto">
            <a:xfrm>
              <a:off x="4010" y="1627"/>
              <a:ext cx="70" cy="33"/>
            </a:xfrm>
            <a:custGeom>
              <a:avLst/>
              <a:gdLst>
                <a:gd name="T0" fmla="*/ 4 w 98"/>
                <a:gd name="T1" fmla="*/ 1 h 60"/>
                <a:gd name="T2" fmla="*/ 4 w 98"/>
                <a:gd name="T3" fmla="*/ 1 h 60"/>
                <a:gd name="T4" fmla="*/ 3 w 98"/>
                <a:gd name="T5" fmla="*/ 1 h 60"/>
                <a:gd name="T6" fmla="*/ 3 w 98"/>
                <a:gd name="T7" fmla="*/ 1 h 60"/>
                <a:gd name="T8" fmla="*/ 2 w 98"/>
                <a:gd name="T9" fmla="*/ 1 h 60"/>
                <a:gd name="T10" fmla="*/ 1 w 98"/>
                <a:gd name="T11" fmla="*/ 1 h 60"/>
                <a:gd name="T12" fmla="*/ 1 w 98"/>
                <a:gd name="T13" fmla="*/ 1 h 60"/>
                <a:gd name="T14" fmla="*/ 1 w 98"/>
                <a:gd name="T15" fmla="*/ 1 h 60"/>
                <a:gd name="T16" fmla="*/ 1 w 98"/>
                <a:gd name="T17" fmla="*/ 1 h 60"/>
                <a:gd name="T18" fmla="*/ 0 w 98"/>
                <a:gd name="T19" fmla="*/ 1 h 60"/>
                <a:gd name="T20" fmla="*/ 1 w 98"/>
                <a:gd name="T21" fmla="*/ 1 h 60"/>
                <a:gd name="T22" fmla="*/ 1 w 98"/>
                <a:gd name="T23" fmla="*/ 1 h 60"/>
                <a:gd name="T24" fmla="*/ 1 w 98"/>
                <a:gd name="T25" fmla="*/ 1 h 60"/>
                <a:gd name="T26" fmla="*/ 2 w 98"/>
                <a:gd name="T27" fmla="*/ 1 h 60"/>
                <a:gd name="T28" fmla="*/ 2 w 98"/>
                <a:gd name="T29" fmla="*/ 1 h 60"/>
                <a:gd name="T30" fmla="*/ 3 w 98"/>
                <a:gd name="T31" fmla="*/ 0 h 60"/>
                <a:gd name="T32" fmla="*/ 3 w 98"/>
                <a:gd name="T33" fmla="*/ 1 h 60"/>
                <a:gd name="T34" fmla="*/ 4 w 98"/>
                <a:gd name="T35" fmla="*/ 1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8"/>
                <a:gd name="T55" fmla="*/ 0 h 60"/>
                <a:gd name="T56" fmla="*/ 98 w 9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8" h="60">
                  <a:moveTo>
                    <a:pt x="98" y="37"/>
                  </a:moveTo>
                  <a:lnTo>
                    <a:pt x="98" y="50"/>
                  </a:lnTo>
                  <a:lnTo>
                    <a:pt x="85" y="52"/>
                  </a:lnTo>
                  <a:lnTo>
                    <a:pt x="73" y="54"/>
                  </a:lnTo>
                  <a:lnTo>
                    <a:pt x="61" y="56"/>
                  </a:lnTo>
                  <a:lnTo>
                    <a:pt x="49" y="57"/>
                  </a:lnTo>
                  <a:lnTo>
                    <a:pt x="37" y="60"/>
                  </a:lnTo>
                  <a:lnTo>
                    <a:pt x="24" y="60"/>
                  </a:lnTo>
                  <a:lnTo>
                    <a:pt x="12" y="58"/>
                  </a:lnTo>
                  <a:lnTo>
                    <a:pt x="0" y="55"/>
                  </a:lnTo>
                  <a:lnTo>
                    <a:pt x="12" y="49"/>
                  </a:lnTo>
                  <a:lnTo>
                    <a:pt x="26" y="38"/>
                  </a:lnTo>
                  <a:lnTo>
                    <a:pt x="41" y="23"/>
                  </a:lnTo>
                  <a:lnTo>
                    <a:pt x="55" y="9"/>
                  </a:lnTo>
                  <a:lnTo>
                    <a:pt x="69" y="1"/>
                  </a:lnTo>
                  <a:lnTo>
                    <a:pt x="80" y="0"/>
                  </a:lnTo>
                  <a:lnTo>
                    <a:pt x="91" y="11"/>
                  </a:lnTo>
                  <a:lnTo>
                    <a:pt x="98" y="37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3" name="Freeform 80"/>
            <p:cNvSpPr>
              <a:spLocks/>
            </p:cNvSpPr>
            <p:nvPr/>
          </p:nvSpPr>
          <p:spPr bwMode="auto">
            <a:xfrm>
              <a:off x="3664" y="1628"/>
              <a:ext cx="72" cy="126"/>
            </a:xfrm>
            <a:custGeom>
              <a:avLst/>
              <a:gdLst>
                <a:gd name="T0" fmla="*/ 1 w 99"/>
                <a:gd name="T1" fmla="*/ 1 h 223"/>
                <a:gd name="T2" fmla="*/ 1 w 99"/>
                <a:gd name="T3" fmla="*/ 1 h 223"/>
                <a:gd name="T4" fmla="*/ 1 w 99"/>
                <a:gd name="T5" fmla="*/ 1 h 223"/>
                <a:gd name="T6" fmla="*/ 1 w 99"/>
                <a:gd name="T7" fmla="*/ 1 h 223"/>
                <a:gd name="T8" fmla="*/ 1 w 99"/>
                <a:gd name="T9" fmla="*/ 1 h 223"/>
                <a:gd name="T10" fmla="*/ 1 w 99"/>
                <a:gd name="T11" fmla="*/ 1 h 223"/>
                <a:gd name="T12" fmla="*/ 1 w 99"/>
                <a:gd name="T13" fmla="*/ 1 h 223"/>
                <a:gd name="T14" fmla="*/ 2 w 99"/>
                <a:gd name="T15" fmla="*/ 1 h 223"/>
                <a:gd name="T16" fmla="*/ 2 w 99"/>
                <a:gd name="T17" fmla="*/ 1 h 223"/>
                <a:gd name="T18" fmla="*/ 3 w 99"/>
                <a:gd name="T19" fmla="*/ 1 h 223"/>
                <a:gd name="T20" fmla="*/ 3 w 99"/>
                <a:gd name="T21" fmla="*/ 1 h 223"/>
                <a:gd name="T22" fmla="*/ 4 w 99"/>
                <a:gd name="T23" fmla="*/ 1 h 223"/>
                <a:gd name="T24" fmla="*/ 4 w 99"/>
                <a:gd name="T25" fmla="*/ 1 h 223"/>
                <a:gd name="T26" fmla="*/ 4 w 99"/>
                <a:gd name="T27" fmla="*/ 1 h 223"/>
                <a:gd name="T28" fmla="*/ 4 w 99"/>
                <a:gd name="T29" fmla="*/ 1 h 223"/>
                <a:gd name="T30" fmla="*/ 4 w 99"/>
                <a:gd name="T31" fmla="*/ 1 h 223"/>
                <a:gd name="T32" fmla="*/ 4 w 99"/>
                <a:gd name="T33" fmla="*/ 1 h 223"/>
                <a:gd name="T34" fmla="*/ 4 w 99"/>
                <a:gd name="T35" fmla="*/ 1 h 223"/>
                <a:gd name="T36" fmla="*/ 4 w 99"/>
                <a:gd name="T37" fmla="*/ 1 h 223"/>
                <a:gd name="T38" fmla="*/ 3 w 99"/>
                <a:gd name="T39" fmla="*/ 1 h 223"/>
                <a:gd name="T40" fmla="*/ 3 w 99"/>
                <a:gd name="T41" fmla="*/ 1 h 223"/>
                <a:gd name="T42" fmla="*/ 1 w 99"/>
                <a:gd name="T43" fmla="*/ 1 h 223"/>
                <a:gd name="T44" fmla="*/ 1 w 99"/>
                <a:gd name="T45" fmla="*/ 1 h 223"/>
                <a:gd name="T46" fmla="*/ 1 w 99"/>
                <a:gd name="T47" fmla="*/ 1 h 223"/>
                <a:gd name="T48" fmla="*/ 1 w 99"/>
                <a:gd name="T49" fmla="*/ 1 h 223"/>
                <a:gd name="T50" fmla="*/ 1 w 99"/>
                <a:gd name="T51" fmla="*/ 1 h 223"/>
                <a:gd name="T52" fmla="*/ 1 w 99"/>
                <a:gd name="T53" fmla="*/ 1 h 223"/>
                <a:gd name="T54" fmla="*/ 1 w 99"/>
                <a:gd name="T55" fmla="*/ 1 h 223"/>
                <a:gd name="T56" fmla="*/ 0 w 99"/>
                <a:gd name="T57" fmla="*/ 1 h 223"/>
                <a:gd name="T58" fmla="*/ 2 w 99"/>
                <a:gd name="T59" fmla="*/ 0 h 223"/>
                <a:gd name="T60" fmla="*/ 2 w 99"/>
                <a:gd name="T61" fmla="*/ 1 h 223"/>
                <a:gd name="T62" fmla="*/ 1 w 99"/>
                <a:gd name="T63" fmla="*/ 1 h 223"/>
                <a:gd name="T64" fmla="*/ 1 w 99"/>
                <a:gd name="T65" fmla="*/ 1 h 223"/>
                <a:gd name="T66" fmla="*/ 1 w 99"/>
                <a:gd name="T67" fmla="*/ 1 h 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"/>
                <a:gd name="T103" fmla="*/ 0 h 223"/>
                <a:gd name="T104" fmla="*/ 99 w 99"/>
                <a:gd name="T105" fmla="*/ 223 h 2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" h="223">
                  <a:moveTo>
                    <a:pt x="24" y="46"/>
                  </a:moveTo>
                  <a:lnTo>
                    <a:pt x="20" y="61"/>
                  </a:lnTo>
                  <a:lnTo>
                    <a:pt x="19" y="77"/>
                  </a:lnTo>
                  <a:lnTo>
                    <a:pt x="19" y="94"/>
                  </a:lnTo>
                  <a:lnTo>
                    <a:pt x="19" y="111"/>
                  </a:lnTo>
                  <a:lnTo>
                    <a:pt x="27" y="121"/>
                  </a:lnTo>
                  <a:lnTo>
                    <a:pt x="35" y="129"/>
                  </a:lnTo>
                  <a:lnTo>
                    <a:pt x="44" y="135"/>
                  </a:lnTo>
                  <a:lnTo>
                    <a:pt x="53" y="141"/>
                  </a:lnTo>
                  <a:lnTo>
                    <a:pt x="63" y="144"/>
                  </a:lnTo>
                  <a:lnTo>
                    <a:pt x="75" y="145"/>
                  </a:lnTo>
                  <a:lnTo>
                    <a:pt x="86" y="145"/>
                  </a:lnTo>
                  <a:lnTo>
                    <a:pt x="98" y="144"/>
                  </a:lnTo>
                  <a:lnTo>
                    <a:pt x="99" y="155"/>
                  </a:lnTo>
                  <a:lnTo>
                    <a:pt x="99" y="165"/>
                  </a:lnTo>
                  <a:lnTo>
                    <a:pt x="97" y="175"/>
                  </a:lnTo>
                  <a:lnTo>
                    <a:pt x="95" y="187"/>
                  </a:lnTo>
                  <a:lnTo>
                    <a:pt x="90" y="197"/>
                  </a:lnTo>
                  <a:lnTo>
                    <a:pt x="84" y="206"/>
                  </a:lnTo>
                  <a:lnTo>
                    <a:pt x="76" y="215"/>
                  </a:lnTo>
                  <a:lnTo>
                    <a:pt x="66" y="223"/>
                  </a:lnTo>
                  <a:lnTo>
                    <a:pt x="38" y="219"/>
                  </a:lnTo>
                  <a:lnTo>
                    <a:pt x="23" y="209"/>
                  </a:lnTo>
                  <a:lnTo>
                    <a:pt x="17" y="191"/>
                  </a:lnTo>
                  <a:lnTo>
                    <a:pt x="17" y="170"/>
                  </a:lnTo>
                  <a:lnTo>
                    <a:pt x="19" y="147"/>
                  </a:lnTo>
                  <a:lnTo>
                    <a:pt x="19" y="122"/>
                  </a:lnTo>
                  <a:lnTo>
                    <a:pt x="14" y="100"/>
                  </a:lnTo>
                  <a:lnTo>
                    <a:pt x="0" y="83"/>
                  </a:lnTo>
                  <a:lnTo>
                    <a:pt x="47" y="0"/>
                  </a:lnTo>
                  <a:lnTo>
                    <a:pt x="44" y="11"/>
                  </a:lnTo>
                  <a:lnTo>
                    <a:pt x="38" y="22"/>
                  </a:lnTo>
                  <a:lnTo>
                    <a:pt x="31" y="35"/>
                  </a:lnTo>
                  <a:lnTo>
                    <a:pt x="24" y="46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4" name="Freeform 81"/>
            <p:cNvSpPr>
              <a:spLocks/>
            </p:cNvSpPr>
            <p:nvPr/>
          </p:nvSpPr>
          <p:spPr bwMode="auto">
            <a:xfrm>
              <a:off x="3826" y="1628"/>
              <a:ext cx="62" cy="29"/>
            </a:xfrm>
            <a:custGeom>
              <a:avLst/>
              <a:gdLst>
                <a:gd name="T0" fmla="*/ 4 w 84"/>
                <a:gd name="T1" fmla="*/ 1 h 51"/>
                <a:gd name="T2" fmla="*/ 4 w 84"/>
                <a:gd name="T3" fmla="*/ 1 h 51"/>
                <a:gd name="T4" fmla="*/ 4 w 84"/>
                <a:gd name="T5" fmla="*/ 1 h 51"/>
                <a:gd name="T6" fmla="*/ 4 w 84"/>
                <a:gd name="T7" fmla="*/ 1 h 51"/>
                <a:gd name="T8" fmla="*/ 4 w 84"/>
                <a:gd name="T9" fmla="*/ 1 h 51"/>
                <a:gd name="T10" fmla="*/ 3 w 84"/>
                <a:gd name="T11" fmla="*/ 1 h 51"/>
                <a:gd name="T12" fmla="*/ 2 w 84"/>
                <a:gd name="T13" fmla="*/ 1 h 51"/>
                <a:gd name="T14" fmla="*/ 2 w 84"/>
                <a:gd name="T15" fmla="*/ 1 h 51"/>
                <a:gd name="T16" fmla="*/ 1 w 84"/>
                <a:gd name="T17" fmla="*/ 1 h 51"/>
                <a:gd name="T18" fmla="*/ 1 w 84"/>
                <a:gd name="T19" fmla="*/ 1 h 51"/>
                <a:gd name="T20" fmla="*/ 1 w 84"/>
                <a:gd name="T21" fmla="*/ 1 h 51"/>
                <a:gd name="T22" fmla="*/ 1 w 84"/>
                <a:gd name="T23" fmla="*/ 1 h 51"/>
                <a:gd name="T24" fmla="*/ 0 w 84"/>
                <a:gd name="T25" fmla="*/ 1 h 51"/>
                <a:gd name="T26" fmla="*/ 0 w 84"/>
                <a:gd name="T27" fmla="*/ 0 h 51"/>
                <a:gd name="T28" fmla="*/ 1 w 84"/>
                <a:gd name="T29" fmla="*/ 1 h 51"/>
                <a:gd name="T30" fmla="*/ 1 w 84"/>
                <a:gd name="T31" fmla="*/ 1 h 51"/>
                <a:gd name="T32" fmla="*/ 1 w 84"/>
                <a:gd name="T33" fmla="*/ 1 h 51"/>
                <a:gd name="T34" fmla="*/ 1 w 84"/>
                <a:gd name="T35" fmla="*/ 1 h 51"/>
                <a:gd name="T36" fmla="*/ 2 w 84"/>
                <a:gd name="T37" fmla="*/ 1 h 51"/>
                <a:gd name="T38" fmla="*/ 3 w 84"/>
                <a:gd name="T39" fmla="*/ 1 h 51"/>
                <a:gd name="T40" fmla="*/ 4 w 84"/>
                <a:gd name="T41" fmla="*/ 1 h 51"/>
                <a:gd name="T42" fmla="*/ 4 w 84"/>
                <a:gd name="T43" fmla="*/ 1 h 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51"/>
                <a:gd name="T68" fmla="*/ 84 w 84"/>
                <a:gd name="T69" fmla="*/ 51 h 5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51">
                  <a:moveTo>
                    <a:pt x="84" y="33"/>
                  </a:moveTo>
                  <a:lnTo>
                    <a:pt x="82" y="38"/>
                  </a:lnTo>
                  <a:lnTo>
                    <a:pt x="79" y="43"/>
                  </a:lnTo>
                  <a:lnTo>
                    <a:pt x="74" y="46"/>
                  </a:lnTo>
                  <a:lnTo>
                    <a:pt x="70" y="51"/>
                  </a:lnTo>
                  <a:lnTo>
                    <a:pt x="61" y="50"/>
                  </a:lnTo>
                  <a:lnTo>
                    <a:pt x="50" y="50"/>
                  </a:lnTo>
                  <a:lnTo>
                    <a:pt x="41" y="49"/>
                  </a:lnTo>
                  <a:lnTo>
                    <a:pt x="32" y="46"/>
                  </a:lnTo>
                  <a:lnTo>
                    <a:pt x="23" y="44"/>
                  </a:lnTo>
                  <a:lnTo>
                    <a:pt x="15" y="41"/>
                  </a:lnTo>
                  <a:lnTo>
                    <a:pt x="6" y="35"/>
                  </a:lnTo>
                  <a:lnTo>
                    <a:pt x="0" y="28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6" y="16"/>
                  </a:lnTo>
                  <a:lnTo>
                    <a:pt x="25" y="23"/>
                  </a:lnTo>
                  <a:lnTo>
                    <a:pt x="35" y="28"/>
                  </a:lnTo>
                  <a:lnTo>
                    <a:pt x="47" y="31"/>
                  </a:lnTo>
                  <a:lnTo>
                    <a:pt x="58" y="34"/>
                  </a:lnTo>
                  <a:lnTo>
                    <a:pt x="71" y="34"/>
                  </a:lnTo>
                  <a:lnTo>
                    <a:pt x="84" y="33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5" name="Freeform 82"/>
            <p:cNvSpPr>
              <a:spLocks/>
            </p:cNvSpPr>
            <p:nvPr/>
          </p:nvSpPr>
          <p:spPr bwMode="auto">
            <a:xfrm>
              <a:off x="3899" y="1633"/>
              <a:ext cx="50" cy="27"/>
            </a:xfrm>
            <a:custGeom>
              <a:avLst/>
              <a:gdLst>
                <a:gd name="T0" fmla="*/ 4 w 67"/>
                <a:gd name="T1" fmla="*/ 1 h 48"/>
                <a:gd name="T2" fmla="*/ 1 w 67"/>
                <a:gd name="T3" fmla="*/ 1 h 48"/>
                <a:gd name="T4" fmla="*/ 0 w 67"/>
                <a:gd name="T5" fmla="*/ 1 h 48"/>
                <a:gd name="T6" fmla="*/ 0 w 67"/>
                <a:gd name="T7" fmla="*/ 1 h 48"/>
                <a:gd name="T8" fmla="*/ 1 w 67"/>
                <a:gd name="T9" fmla="*/ 1 h 48"/>
                <a:gd name="T10" fmla="*/ 1 w 67"/>
                <a:gd name="T11" fmla="*/ 1 h 48"/>
                <a:gd name="T12" fmla="*/ 1 w 67"/>
                <a:gd name="T13" fmla="*/ 1 h 48"/>
                <a:gd name="T14" fmla="*/ 1 w 67"/>
                <a:gd name="T15" fmla="*/ 1 h 48"/>
                <a:gd name="T16" fmla="*/ 1 w 67"/>
                <a:gd name="T17" fmla="*/ 1 h 48"/>
                <a:gd name="T18" fmla="*/ 2 w 67"/>
                <a:gd name="T19" fmla="*/ 0 h 48"/>
                <a:gd name="T20" fmla="*/ 2 w 67"/>
                <a:gd name="T21" fmla="*/ 1 h 48"/>
                <a:gd name="T22" fmla="*/ 2 w 67"/>
                <a:gd name="T23" fmla="*/ 1 h 48"/>
                <a:gd name="T24" fmla="*/ 3 w 67"/>
                <a:gd name="T25" fmla="*/ 1 h 48"/>
                <a:gd name="T26" fmla="*/ 4 w 67"/>
                <a:gd name="T27" fmla="*/ 1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"/>
                <a:gd name="T43" fmla="*/ 0 h 48"/>
                <a:gd name="T44" fmla="*/ 67 w 67"/>
                <a:gd name="T45" fmla="*/ 48 h 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" h="48">
                  <a:moveTo>
                    <a:pt x="67" y="48"/>
                  </a:moveTo>
                  <a:lnTo>
                    <a:pt x="2" y="48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3" y="25"/>
                  </a:lnTo>
                  <a:lnTo>
                    <a:pt x="9" y="19"/>
                  </a:lnTo>
                  <a:lnTo>
                    <a:pt x="16" y="14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39" y="0"/>
                  </a:lnTo>
                  <a:lnTo>
                    <a:pt x="42" y="14"/>
                  </a:lnTo>
                  <a:lnTo>
                    <a:pt x="48" y="27"/>
                  </a:lnTo>
                  <a:lnTo>
                    <a:pt x="56" y="37"/>
                  </a:lnTo>
                  <a:lnTo>
                    <a:pt x="67" y="48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6" name="Freeform 83"/>
            <p:cNvSpPr>
              <a:spLocks/>
            </p:cNvSpPr>
            <p:nvPr/>
          </p:nvSpPr>
          <p:spPr bwMode="auto">
            <a:xfrm>
              <a:off x="3503" y="1644"/>
              <a:ext cx="83" cy="75"/>
            </a:xfrm>
            <a:custGeom>
              <a:avLst/>
              <a:gdLst>
                <a:gd name="T0" fmla="*/ 3 w 115"/>
                <a:gd name="T1" fmla="*/ 0 h 131"/>
                <a:gd name="T2" fmla="*/ 3 w 115"/>
                <a:gd name="T3" fmla="*/ 1 h 131"/>
                <a:gd name="T4" fmla="*/ 3 w 115"/>
                <a:gd name="T5" fmla="*/ 1 h 131"/>
                <a:gd name="T6" fmla="*/ 3 w 115"/>
                <a:gd name="T7" fmla="*/ 1 h 131"/>
                <a:gd name="T8" fmla="*/ 3 w 115"/>
                <a:gd name="T9" fmla="*/ 1 h 131"/>
                <a:gd name="T10" fmla="*/ 3 w 115"/>
                <a:gd name="T11" fmla="*/ 1 h 131"/>
                <a:gd name="T12" fmla="*/ 4 w 115"/>
                <a:gd name="T13" fmla="*/ 1 h 131"/>
                <a:gd name="T14" fmla="*/ 4 w 115"/>
                <a:gd name="T15" fmla="*/ 1 h 131"/>
                <a:gd name="T16" fmla="*/ 4 w 115"/>
                <a:gd name="T17" fmla="*/ 1 h 131"/>
                <a:gd name="T18" fmla="*/ 4 w 115"/>
                <a:gd name="T19" fmla="*/ 1 h 131"/>
                <a:gd name="T20" fmla="*/ 4 w 115"/>
                <a:gd name="T21" fmla="*/ 1 h 131"/>
                <a:gd name="T22" fmla="*/ 3 w 115"/>
                <a:gd name="T23" fmla="*/ 1 h 131"/>
                <a:gd name="T24" fmla="*/ 3 w 115"/>
                <a:gd name="T25" fmla="*/ 1 h 131"/>
                <a:gd name="T26" fmla="*/ 2 w 115"/>
                <a:gd name="T27" fmla="*/ 1 h 131"/>
                <a:gd name="T28" fmla="*/ 1 w 115"/>
                <a:gd name="T29" fmla="*/ 1 h 131"/>
                <a:gd name="T30" fmla="*/ 1 w 115"/>
                <a:gd name="T31" fmla="*/ 1 h 131"/>
                <a:gd name="T32" fmla="*/ 1 w 115"/>
                <a:gd name="T33" fmla="*/ 1 h 131"/>
                <a:gd name="T34" fmla="*/ 1 w 115"/>
                <a:gd name="T35" fmla="*/ 1 h 131"/>
                <a:gd name="T36" fmla="*/ 0 w 115"/>
                <a:gd name="T37" fmla="*/ 1 h 131"/>
                <a:gd name="T38" fmla="*/ 0 w 115"/>
                <a:gd name="T39" fmla="*/ 1 h 131"/>
                <a:gd name="T40" fmla="*/ 1 w 115"/>
                <a:gd name="T41" fmla="*/ 1 h 131"/>
                <a:gd name="T42" fmla="*/ 1 w 115"/>
                <a:gd name="T43" fmla="*/ 1 h 131"/>
                <a:gd name="T44" fmla="*/ 1 w 115"/>
                <a:gd name="T45" fmla="*/ 1 h 131"/>
                <a:gd name="T46" fmla="*/ 1 w 115"/>
                <a:gd name="T47" fmla="*/ 1 h 131"/>
                <a:gd name="T48" fmla="*/ 1 w 115"/>
                <a:gd name="T49" fmla="*/ 1 h 131"/>
                <a:gd name="T50" fmla="*/ 1 w 115"/>
                <a:gd name="T51" fmla="*/ 1 h 131"/>
                <a:gd name="T52" fmla="*/ 2 w 115"/>
                <a:gd name="T53" fmla="*/ 1 h 131"/>
                <a:gd name="T54" fmla="*/ 3 w 115"/>
                <a:gd name="T55" fmla="*/ 1 h 131"/>
                <a:gd name="T56" fmla="*/ 3 w 115"/>
                <a:gd name="T57" fmla="*/ 0 h 13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5"/>
                <a:gd name="T88" fmla="*/ 0 h 131"/>
                <a:gd name="T89" fmla="*/ 115 w 115"/>
                <a:gd name="T90" fmla="*/ 131 h 13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5" h="131">
                  <a:moveTo>
                    <a:pt x="83" y="0"/>
                  </a:moveTo>
                  <a:lnTo>
                    <a:pt x="82" y="13"/>
                  </a:lnTo>
                  <a:lnTo>
                    <a:pt x="83" y="25"/>
                  </a:lnTo>
                  <a:lnTo>
                    <a:pt x="84" y="38"/>
                  </a:lnTo>
                  <a:lnTo>
                    <a:pt x="86" y="49"/>
                  </a:lnTo>
                  <a:lnTo>
                    <a:pt x="90" y="61"/>
                  </a:lnTo>
                  <a:lnTo>
                    <a:pt x="97" y="71"/>
                  </a:lnTo>
                  <a:lnTo>
                    <a:pt x="105" y="81"/>
                  </a:lnTo>
                  <a:lnTo>
                    <a:pt x="115" y="89"/>
                  </a:lnTo>
                  <a:lnTo>
                    <a:pt x="106" y="100"/>
                  </a:lnTo>
                  <a:lnTo>
                    <a:pt x="97" y="109"/>
                  </a:lnTo>
                  <a:lnTo>
                    <a:pt x="84" y="119"/>
                  </a:lnTo>
                  <a:lnTo>
                    <a:pt x="71" y="124"/>
                  </a:lnTo>
                  <a:lnTo>
                    <a:pt x="57" y="129"/>
                  </a:lnTo>
                  <a:lnTo>
                    <a:pt x="44" y="131"/>
                  </a:lnTo>
                  <a:lnTo>
                    <a:pt x="29" y="130"/>
                  </a:lnTo>
                  <a:lnTo>
                    <a:pt x="14" y="125"/>
                  </a:lnTo>
                  <a:lnTo>
                    <a:pt x="4" y="110"/>
                  </a:lnTo>
                  <a:lnTo>
                    <a:pt x="0" y="94"/>
                  </a:lnTo>
                  <a:lnTo>
                    <a:pt x="0" y="77"/>
                  </a:lnTo>
                  <a:lnTo>
                    <a:pt x="3" y="60"/>
                  </a:lnTo>
                  <a:lnTo>
                    <a:pt x="10" y="49"/>
                  </a:lnTo>
                  <a:lnTo>
                    <a:pt x="19" y="39"/>
                  </a:lnTo>
                  <a:lnTo>
                    <a:pt x="29" y="31"/>
                  </a:lnTo>
                  <a:lnTo>
                    <a:pt x="39" y="23"/>
                  </a:lnTo>
                  <a:lnTo>
                    <a:pt x="49" y="16"/>
                  </a:lnTo>
                  <a:lnTo>
                    <a:pt x="61" y="10"/>
                  </a:lnTo>
                  <a:lnTo>
                    <a:pt x="71" y="5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AFF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7" name="Freeform 84"/>
            <p:cNvSpPr>
              <a:spLocks/>
            </p:cNvSpPr>
            <p:nvPr/>
          </p:nvSpPr>
          <p:spPr bwMode="auto">
            <a:xfrm>
              <a:off x="3754" y="1654"/>
              <a:ext cx="80" cy="102"/>
            </a:xfrm>
            <a:custGeom>
              <a:avLst/>
              <a:gdLst>
                <a:gd name="T0" fmla="*/ 4 w 111"/>
                <a:gd name="T1" fmla="*/ 1 h 179"/>
                <a:gd name="T2" fmla="*/ 4 w 111"/>
                <a:gd name="T3" fmla="*/ 1 h 179"/>
                <a:gd name="T4" fmla="*/ 4 w 111"/>
                <a:gd name="T5" fmla="*/ 1 h 179"/>
                <a:gd name="T6" fmla="*/ 4 w 111"/>
                <a:gd name="T7" fmla="*/ 1 h 179"/>
                <a:gd name="T8" fmla="*/ 4 w 111"/>
                <a:gd name="T9" fmla="*/ 1 h 179"/>
                <a:gd name="T10" fmla="*/ 4 w 111"/>
                <a:gd name="T11" fmla="*/ 1 h 179"/>
                <a:gd name="T12" fmla="*/ 4 w 111"/>
                <a:gd name="T13" fmla="*/ 1 h 179"/>
                <a:gd name="T14" fmla="*/ 3 w 111"/>
                <a:gd name="T15" fmla="*/ 1 h 179"/>
                <a:gd name="T16" fmla="*/ 3 w 111"/>
                <a:gd name="T17" fmla="*/ 1 h 179"/>
                <a:gd name="T18" fmla="*/ 2 w 111"/>
                <a:gd name="T19" fmla="*/ 1 h 179"/>
                <a:gd name="T20" fmla="*/ 1 w 111"/>
                <a:gd name="T21" fmla="*/ 1 h 179"/>
                <a:gd name="T22" fmla="*/ 1 w 111"/>
                <a:gd name="T23" fmla="*/ 1 h 179"/>
                <a:gd name="T24" fmla="*/ 1 w 111"/>
                <a:gd name="T25" fmla="*/ 1 h 179"/>
                <a:gd name="T26" fmla="*/ 1 w 111"/>
                <a:gd name="T27" fmla="*/ 1 h 179"/>
                <a:gd name="T28" fmla="*/ 1 w 111"/>
                <a:gd name="T29" fmla="*/ 1 h 179"/>
                <a:gd name="T30" fmla="*/ 1 w 111"/>
                <a:gd name="T31" fmla="*/ 1 h 179"/>
                <a:gd name="T32" fmla="*/ 0 w 111"/>
                <a:gd name="T33" fmla="*/ 1 h 179"/>
                <a:gd name="T34" fmla="*/ 1 w 111"/>
                <a:gd name="T35" fmla="*/ 1 h 179"/>
                <a:gd name="T36" fmla="*/ 1 w 111"/>
                <a:gd name="T37" fmla="*/ 1 h 179"/>
                <a:gd name="T38" fmla="*/ 1 w 111"/>
                <a:gd name="T39" fmla="*/ 1 h 179"/>
                <a:gd name="T40" fmla="*/ 1 w 111"/>
                <a:gd name="T41" fmla="*/ 1 h 179"/>
                <a:gd name="T42" fmla="*/ 2 w 111"/>
                <a:gd name="T43" fmla="*/ 1 h 179"/>
                <a:gd name="T44" fmla="*/ 2 w 111"/>
                <a:gd name="T45" fmla="*/ 1 h 179"/>
                <a:gd name="T46" fmla="*/ 3 w 111"/>
                <a:gd name="T47" fmla="*/ 1 h 179"/>
                <a:gd name="T48" fmla="*/ 3 w 111"/>
                <a:gd name="T49" fmla="*/ 0 h 179"/>
                <a:gd name="T50" fmla="*/ 4 w 111"/>
                <a:gd name="T51" fmla="*/ 1 h 1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79"/>
                <a:gd name="T80" fmla="*/ 111 w 111"/>
                <a:gd name="T81" fmla="*/ 179 h 1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79">
                  <a:moveTo>
                    <a:pt x="106" y="14"/>
                  </a:moveTo>
                  <a:lnTo>
                    <a:pt x="110" y="36"/>
                  </a:lnTo>
                  <a:lnTo>
                    <a:pt x="111" y="57"/>
                  </a:lnTo>
                  <a:lnTo>
                    <a:pt x="111" y="79"/>
                  </a:lnTo>
                  <a:lnTo>
                    <a:pt x="108" y="99"/>
                  </a:lnTo>
                  <a:lnTo>
                    <a:pt x="104" y="119"/>
                  </a:lnTo>
                  <a:lnTo>
                    <a:pt x="97" y="139"/>
                  </a:lnTo>
                  <a:lnTo>
                    <a:pt x="87" y="156"/>
                  </a:lnTo>
                  <a:lnTo>
                    <a:pt x="74" y="172"/>
                  </a:lnTo>
                  <a:lnTo>
                    <a:pt x="60" y="178"/>
                  </a:lnTo>
                  <a:lnTo>
                    <a:pt x="47" y="179"/>
                  </a:lnTo>
                  <a:lnTo>
                    <a:pt x="36" y="174"/>
                  </a:lnTo>
                  <a:lnTo>
                    <a:pt x="27" y="167"/>
                  </a:lnTo>
                  <a:lnTo>
                    <a:pt x="19" y="158"/>
                  </a:lnTo>
                  <a:lnTo>
                    <a:pt x="11" y="148"/>
                  </a:lnTo>
                  <a:lnTo>
                    <a:pt x="5" y="136"/>
                  </a:lnTo>
                  <a:lnTo>
                    <a:pt x="0" y="126"/>
                  </a:lnTo>
                  <a:lnTo>
                    <a:pt x="1" y="105"/>
                  </a:lnTo>
                  <a:lnTo>
                    <a:pt x="9" y="87"/>
                  </a:lnTo>
                  <a:lnTo>
                    <a:pt x="21" y="72"/>
                  </a:lnTo>
                  <a:lnTo>
                    <a:pt x="36" y="58"/>
                  </a:lnTo>
                  <a:lnTo>
                    <a:pt x="52" y="45"/>
                  </a:lnTo>
                  <a:lnTo>
                    <a:pt x="68" y="31"/>
                  </a:lnTo>
                  <a:lnTo>
                    <a:pt x="82" y="16"/>
                  </a:lnTo>
                  <a:lnTo>
                    <a:pt x="92" y="0"/>
                  </a:lnTo>
                  <a:lnTo>
                    <a:pt x="106" y="14"/>
                  </a:lnTo>
                  <a:close/>
                </a:path>
              </a:pathLst>
            </a:custGeom>
            <a:solidFill>
              <a:srgbClr val="AFF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8" name="Freeform 85"/>
            <p:cNvSpPr>
              <a:spLocks/>
            </p:cNvSpPr>
            <p:nvPr/>
          </p:nvSpPr>
          <p:spPr bwMode="auto">
            <a:xfrm>
              <a:off x="3575" y="1682"/>
              <a:ext cx="89" cy="86"/>
            </a:xfrm>
            <a:custGeom>
              <a:avLst/>
              <a:gdLst>
                <a:gd name="T0" fmla="*/ 5 w 123"/>
                <a:gd name="T1" fmla="*/ 1 h 153"/>
                <a:gd name="T2" fmla="*/ 5 w 123"/>
                <a:gd name="T3" fmla="*/ 1 h 153"/>
                <a:gd name="T4" fmla="*/ 4 w 123"/>
                <a:gd name="T5" fmla="*/ 1 h 153"/>
                <a:gd name="T6" fmla="*/ 4 w 123"/>
                <a:gd name="T7" fmla="*/ 1 h 153"/>
                <a:gd name="T8" fmla="*/ 4 w 123"/>
                <a:gd name="T9" fmla="*/ 1 h 153"/>
                <a:gd name="T10" fmla="*/ 4 w 123"/>
                <a:gd name="T11" fmla="*/ 1 h 153"/>
                <a:gd name="T12" fmla="*/ 3 w 123"/>
                <a:gd name="T13" fmla="*/ 1 h 153"/>
                <a:gd name="T14" fmla="*/ 3 w 123"/>
                <a:gd name="T15" fmla="*/ 1 h 153"/>
                <a:gd name="T16" fmla="*/ 2 w 123"/>
                <a:gd name="T17" fmla="*/ 1 h 153"/>
                <a:gd name="T18" fmla="*/ 2 w 123"/>
                <a:gd name="T19" fmla="*/ 1 h 153"/>
                <a:gd name="T20" fmla="*/ 1 w 123"/>
                <a:gd name="T21" fmla="*/ 1 h 153"/>
                <a:gd name="T22" fmla="*/ 1 w 123"/>
                <a:gd name="T23" fmla="*/ 1 h 153"/>
                <a:gd name="T24" fmla="*/ 1 w 123"/>
                <a:gd name="T25" fmla="*/ 1 h 153"/>
                <a:gd name="T26" fmla="*/ 1 w 123"/>
                <a:gd name="T27" fmla="*/ 1 h 153"/>
                <a:gd name="T28" fmla="*/ 1 w 123"/>
                <a:gd name="T29" fmla="*/ 1 h 153"/>
                <a:gd name="T30" fmla="*/ 1 w 123"/>
                <a:gd name="T31" fmla="*/ 1 h 153"/>
                <a:gd name="T32" fmla="*/ 1 w 123"/>
                <a:gd name="T33" fmla="*/ 1 h 153"/>
                <a:gd name="T34" fmla="*/ 0 w 123"/>
                <a:gd name="T35" fmla="*/ 1 h 153"/>
                <a:gd name="T36" fmla="*/ 0 w 123"/>
                <a:gd name="T37" fmla="*/ 1 h 153"/>
                <a:gd name="T38" fmla="*/ 1 w 123"/>
                <a:gd name="T39" fmla="*/ 1 h 153"/>
                <a:gd name="T40" fmla="*/ 1 w 123"/>
                <a:gd name="T41" fmla="*/ 1 h 153"/>
                <a:gd name="T42" fmla="*/ 1 w 123"/>
                <a:gd name="T43" fmla="*/ 1 h 153"/>
                <a:gd name="T44" fmla="*/ 1 w 123"/>
                <a:gd name="T45" fmla="*/ 1 h 153"/>
                <a:gd name="T46" fmla="*/ 1 w 123"/>
                <a:gd name="T47" fmla="*/ 1 h 153"/>
                <a:gd name="T48" fmla="*/ 2 w 123"/>
                <a:gd name="T49" fmla="*/ 1 h 153"/>
                <a:gd name="T50" fmla="*/ 2 w 123"/>
                <a:gd name="T51" fmla="*/ 1 h 153"/>
                <a:gd name="T52" fmla="*/ 3 w 123"/>
                <a:gd name="T53" fmla="*/ 1 h 153"/>
                <a:gd name="T54" fmla="*/ 3 w 123"/>
                <a:gd name="T55" fmla="*/ 1 h 153"/>
                <a:gd name="T56" fmla="*/ 4 w 123"/>
                <a:gd name="T57" fmla="*/ 1 h 153"/>
                <a:gd name="T58" fmla="*/ 4 w 123"/>
                <a:gd name="T59" fmla="*/ 1 h 153"/>
                <a:gd name="T60" fmla="*/ 4 w 123"/>
                <a:gd name="T61" fmla="*/ 1 h 153"/>
                <a:gd name="T62" fmla="*/ 4 w 123"/>
                <a:gd name="T63" fmla="*/ 1 h 153"/>
                <a:gd name="T64" fmla="*/ 5 w 123"/>
                <a:gd name="T65" fmla="*/ 0 h 153"/>
                <a:gd name="T66" fmla="*/ 5 w 123"/>
                <a:gd name="T67" fmla="*/ 1 h 153"/>
                <a:gd name="T68" fmla="*/ 5 w 123"/>
                <a:gd name="T69" fmla="*/ 1 h 153"/>
                <a:gd name="T70" fmla="*/ 5 w 123"/>
                <a:gd name="T71" fmla="*/ 1 h 153"/>
                <a:gd name="T72" fmla="*/ 5 w 123"/>
                <a:gd name="T73" fmla="*/ 1 h 1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3"/>
                <a:gd name="T112" fmla="*/ 0 h 153"/>
                <a:gd name="T113" fmla="*/ 123 w 123"/>
                <a:gd name="T114" fmla="*/ 153 h 1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3" h="153">
                  <a:moveTo>
                    <a:pt x="119" y="82"/>
                  </a:moveTo>
                  <a:lnTo>
                    <a:pt x="110" y="93"/>
                  </a:lnTo>
                  <a:lnTo>
                    <a:pt x="105" y="104"/>
                  </a:lnTo>
                  <a:lnTo>
                    <a:pt x="98" y="115"/>
                  </a:lnTo>
                  <a:lnTo>
                    <a:pt x="92" y="124"/>
                  </a:lnTo>
                  <a:lnTo>
                    <a:pt x="84" y="133"/>
                  </a:lnTo>
                  <a:lnTo>
                    <a:pt x="76" y="141"/>
                  </a:lnTo>
                  <a:lnTo>
                    <a:pt x="67" y="147"/>
                  </a:lnTo>
                  <a:lnTo>
                    <a:pt x="54" y="152"/>
                  </a:lnTo>
                  <a:lnTo>
                    <a:pt x="46" y="153"/>
                  </a:lnTo>
                  <a:lnTo>
                    <a:pt x="38" y="153"/>
                  </a:lnTo>
                  <a:lnTo>
                    <a:pt x="31" y="152"/>
                  </a:lnTo>
                  <a:lnTo>
                    <a:pt x="24" y="148"/>
                  </a:lnTo>
                  <a:lnTo>
                    <a:pt x="17" y="145"/>
                  </a:lnTo>
                  <a:lnTo>
                    <a:pt x="11" y="140"/>
                  </a:lnTo>
                  <a:lnTo>
                    <a:pt x="7" y="134"/>
                  </a:lnTo>
                  <a:lnTo>
                    <a:pt x="2" y="129"/>
                  </a:lnTo>
                  <a:lnTo>
                    <a:pt x="0" y="111"/>
                  </a:lnTo>
                  <a:lnTo>
                    <a:pt x="0" y="96"/>
                  </a:lnTo>
                  <a:lnTo>
                    <a:pt x="4" y="81"/>
                  </a:lnTo>
                  <a:lnTo>
                    <a:pt x="10" y="68"/>
                  </a:lnTo>
                  <a:lnTo>
                    <a:pt x="17" y="55"/>
                  </a:lnTo>
                  <a:lnTo>
                    <a:pt x="26" y="43"/>
                  </a:lnTo>
                  <a:lnTo>
                    <a:pt x="36" y="33"/>
                  </a:lnTo>
                  <a:lnTo>
                    <a:pt x="45" y="23"/>
                  </a:lnTo>
                  <a:lnTo>
                    <a:pt x="54" y="24"/>
                  </a:lnTo>
                  <a:lnTo>
                    <a:pt x="63" y="24"/>
                  </a:lnTo>
                  <a:lnTo>
                    <a:pt x="70" y="21"/>
                  </a:lnTo>
                  <a:lnTo>
                    <a:pt x="78" y="18"/>
                  </a:lnTo>
                  <a:lnTo>
                    <a:pt x="85" y="13"/>
                  </a:lnTo>
                  <a:lnTo>
                    <a:pt x="92" y="9"/>
                  </a:lnTo>
                  <a:lnTo>
                    <a:pt x="99" y="4"/>
                  </a:lnTo>
                  <a:lnTo>
                    <a:pt x="106" y="0"/>
                  </a:lnTo>
                  <a:lnTo>
                    <a:pt x="119" y="17"/>
                  </a:lnTo>
                  <a:lnTo>
                    <a:pt x="123" y="38"/>
                  </a:lnTo>
                  <a:lnTo>
                    <a:pt x="123" y="61"/>
                  </a:lnTo>
                  <a:lnTo>
                    <a:pt x="119" y="82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19" name="Freeform 86"/>
            <p:cNvSpPr>
              <a:spLocks/>
            </p:cNvSpPr>
            <p:nvPr/>
          </p:nvSpPr>
          <p:spPr bwMode="auto">
            <a:xfrm>
              <a:off x="3448" y="1706"/>
              <a:ext cx="88" cy="45"/>
            </a:xfrm>
            <a:custGeom>
              <a:avLst/>
              <a:gdLst>
                <a:gd name="T0" fmla="*/ 5 w 121"/>
                <a:gd name="T1" fmla="*/ 1 h 78"/>
                <a:gd name="T2" fmla="*/ 5 w 121"/>
                <a:gd name="T3" fmla="*/ 1 h 78"/>
                <a:gd name="T4" fmla="*/ 4 w 121"/>
                <a:gd name="T5" fmla="*/ 1 h 78"/>
                <a:gd name="T6" fmla="*/ 4 w 121"/>
                <a:gd name="T7" fmla="*/ 1 h 78"/>
                <a:gd name="T8" fmla="*/ 3 w 121"/>
                <a:gd name="T9" fmla="*/ 1 h 78"/>
                <a:gd name="T10" fmla="*/ 2 w 121"/>
                <a:gd name="T11" fmla="*/ 1 h 78"/>
                <a:gd name="T12" fmla="*/ 1 w 121"/>
                <a:gd name="T13" fmla="*/ 1 h 78"/>
                <a:gd name="T14" fmla="*/ 1 w 121"/>
                <a:gd name="T15" fmla="*/ 1 h 78"/>
                <a:gd name="T16" fmla="*/ 1 w 121"/>
                <a:gd name="T17" fmla="*/ 1 h 78"/>
                <a:gd name="T18" fmla="*/ 0 w 121"/>
                <a:gd name="T19" fmla="*/ 1 h 78"/>
                <a:gd name="T20" fmla="*/ 1 w 121"/>
                <a:gd name="T21" fmla="*/ 1 h 78"/>
                <a:gd name="T22" fmla="*/ 1 w 121"/>
                <a:gd name="T23" fmla="*/ 1 h 78"/>
                <a:gd name="T24" fmla="*/ 1 w 121"/>
                <a:gd name="T25" fmla="*/ 1 h 78"/>
                <a:gd name="T26" fmla="*/ 1 w 121"/>
                <a:gd name="T27" fmla="*/ 0 h 78"/>
                <a:gd name="T28" fmla="*/ 1 w 121"/>
                <a:gd name="T29" fmla="*/ 0 h 78"/>
                <a:gd name="T30" fmla="*/ 2 w 121"/>
                <a:gd name="T31" fmla="*/ 1 h 78"/>
                <a:gd name="T32" fmla="*/ 3 w 121"/>
                <a:gd name="T33" fmla="*/ 1 h 78"/>
                <a:gd name="T34" fmla="*/ 3 w 121"/>
                <a:gd name="T35" fmla="*/ 1 h 78"/>
                <a:gd name="T36" fmla="*/ 3 w 121"/>
                <a:gd name="T37" fmla="*/ 1 h 78"/>
                <a:gd name="T38" fmla="*/ 4 w 121"/>
                <a:gd name="T39" fmla="*/ 1 h 78"/>
                <a:gd name="T40" fmla="*/ 4 w 121"/>
                <a:gd name="T41" fmla="*/ 1 h 78"/>
                <a:gd name="T42" fmla="*/ 5 w 121"/>
                <a:gd name="T43" fmla="*/ 1 h 7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1"/>
                <a:gd name="T67" fmla="*/ 0 h 78"/>
                <a:gd name="T68" fmla="*/ 121 w 121"/>
                <a:gd name="T69" fmla="*/ 78 h 7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1" h="78">
                  <a:moveTo>
                    <a:pt x="121" y="43"/>
                  </a:moveTo>
                  <a:lnTo>
                    <a:pt x="107" y="47"/>
                  </a:lnTo>
                  <a:lnTo>
                    <a:pt x="93" y="52"/>
                  </a:lnTo>
                  <a:lnTo>
                    <a:pt x="81" y="59"/>
                  </a:lnTo>
                  <a:lnTo>
                    <a:pt x="67" y="67"/>
                  </a:lnTo>
                  <a:lnTo>
                    <a:pt x="54" y="74"/>
                  </a:lnTo>
                  <a:lnTo>
                    <a:pt x="40" y="78"/>
                  </a:lnTo>
                  <a:lnTo>
                    <a:pt x="25" y="77"/>
                  </a:lnTo>
                  <a:lnTo>
                    <a:pt x="9" y="71"/>
                  </a:lnTo>
                  <a:lnTo>
                    <a:pt x="0" y="57"/>
                  </a:lnTo>
                  <a:lnTo>
                    <a:pt x="2" y="42"/>
                  </a:lnTo>
                  <a:lnTo>
                    <a:pt x="9" y="26"/>
                  </a:lnTo>
                  <a:lnTo>
                    <a:pt x="14" y="10"/>
                  </a:lnTo>
                  <a:lnTo>
                    <a:pt x="26" y="0"/>
                  </a:lnTo>
                  <a:lnTo>
                    <a:pt x="37" y="0"/>
                  </a:lnTo>
                  <a:lnTo>
                    <a:pt x="46" y="6"/>
                  </a:lnTo>
                  <a:lnTo>
                    <a:pt x="56" y="15"/>
                  </a:lnTo>
                  <a:lnTo>
                    <a:pt x="66" y="26"/>
                  </a:lnTo>
                  <a:lnTo>
                    <a:pt x="76" y="35"/>
                  </a:lnTo>
                  <a:lnTo>
                    <a:pt x="89" y="42"/>
                  </a:lnTo>
                  <a:lnTo>
                    <a:pt x="102" y="43"/>
                  </a:lnTo>
                  <a:lnTo>
                    <a:pt x="121" y="43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20" name="Freeform 87"/>
            <p:cNvSpPr>
              <a:spLocks/>
            </p:cNvSpPr>
            <p:nvPr/>
          </p:nvSpPr>
          <p:spPr bwMode="auto">
            <a:xfrm>
              <a:off x="3479" y="1746"/>
              <a:ext cx="99" cy="88"/>
            </a:xfrm>
            <a:custGeom>
              <a:avLst/>
              <a:gdLst>
                <a:gd name="T0" fmla="*/ 5 w 136"/>
                <a:gd name="T1" fmla="*/ 1 h 153"/>
                <a:gd name="T2" fmla="*/ 5 w 136"/>
                <a:gd name="T3" fmla="*/ 1 h 153"/>
                <a:gd name="T4" fmla="*/ 5 w 136"/>
                <a:gd name="T5" fmla="*/ 1 h 153"/>
                <a:gd name="T6" fmla="*/ 5 w 136"/>
                <a:gd name="T7" fmla="*/ 1 h 153"/>
                <a:gd name="T8" fmla="*/ 5 w 136"/>
                <a:gd name="T9" fmla="*/ 1 h 153"/>
                <a:gd name="T10" fmla="*/ 6 w 136"/>
                <a:gd name="T11" fmla="*/ 1 h 153"/>
                <a:gd name="T12" fmla="*/ 6 w 136"/>
                <a:gd name="T13" fmla="*/ 1 h 153"/>
                <a:gd name="T14" fmla="*/ 6 w 136"/>
                <a:gd name="T15" fmla="*/ 1 h 153"/>
                <a:gd name="T16" fmla="*/ 5 w 136"/>
                <a:gd name="T17" fmla="*/ 1 h 153"/>
                <a:gd name="T18" fmla="*/ 5 w 136"/>
                <a:gd name="T19" fmla="*/ 1 h 153"/>
                <a:gd name="T20" fmla="*/ 5 w 136"/>
                <a:gd name="T21" fmla="*/ 1 h 153"/>
                <a:gd name="T22" fmla="*/ 5 w 136"/>
                <a:gd name="T23" fmla="*/ 1 h 153"/>
                <a:gd name="T24" fmla="*/ 4 w 136"/>
                <a:gd name="T25" fmla="*/ 1 h 153"/>
                <a:gd name="T26" fmla="*/ 4 w 136"/>
                <a:gd name="T27" fmla="*/ 1 h 153"/>
                <a:gd name="T28" fmla="*/ 4 w 136"/>
                <a:gd name="T29" fmla="*/ 1 h 153"/>
                <a:gd name="T30" fmla="*/ 3 w 136"/>
                <a:gd name="T31" fmla="*/ 1 h 153"/>
                <a:gd name="T32" fmla="*/ 3 w 136"/>
                <a:gd name="T33" fmla="*/ 1 h 153"/>
                <a:gd name="T34" fmla="*/ 2 w 136"/>
                <a:gd name="T35" fmla="*/ 1 h 153"/>
                <a:gd name="T36" fmla="*/ 2 w 136"/>
                <a:gd name="T37" fmla="*/ 1 h 153"/>
                <a:gd name="T38" fmla="*/ 1 w 136"/>
                <a:gd name="T39" fmla="*/ 1 h 153"/>
                <a:gd name="T40" fmla="*/ 1 w 136"/>
                <a:gd name="T41" fmla="*/ 1 h 153"/>
                <a:gd name="T42" fmla="*/ 1 w 136"/>
                <a:gd name="T43" fmla="*/ 1 h 153"/>
                <a:gd name="T44" fmla="*/ 1 w 136"/>
                <a:gd name="T45" fmla="*/ 1 h 153"/>
                <a:gd name="T46" fmla="*/ 1 w 136"/>
                <a:gd name="T47" fmla="*/ 1 h 153"/>
                <a:gd name="T48" fmla="*/ 1 w 136"/>
                <a:gd name="T49" fmla="*/ 1 h 153"/>
                <a:gd name="T50" fmla="*/ 0 w 136"/>
                <a:gd name="T51" fmla="*/ 1 h 153"/>
                <a:gd name="T52" fmla="*/ 1 w 136"/>
                <a:gd name="T53" fmla="*/ 1 h 153"/>
                <a:gd name="T54" fmla="*/ 1 w 136"/>
                <a:gd name="T55" fmla="*/ 1 h 153"/>
                <a:gd name="T56" fmla="*/ 1 w 136"/>
                <a:gd name="T57" fmla="*/ 1 h 153"/>
                <a:gd name="T58" fmla="*/ 1 w 136"/>
                <a:gd name="T59" fmla="*/ 1 h 153"/>
                <a:gd name="T60" fmla="*/ 1 w 136"/>
                <a:gd name="T61" fmla="*/ 1 h 153"/>
                <a:gd name="T62" fmla="*/ 2 w 136"/>
                <a:gd name="T63" fmla="*/ 1 h 153"/>
                <a:gd name="T64" fmla="*/ 2 w 136"/>
                <a:gd name="T65" fmla="*/ 1 h 153"/>
                <a:gd name="T66" fmla="*/ 3 w 136"/>
                <a:gd name="T67" fmla="*/ 1 h 153"/>
                <a:gd name="T68" fmla="*/ 4 w 136"/>
                <a:gd name="T69" fmla="*/ 0 h 153"/>
                <a:gd name="T70" fmla="*/ 4 w 136"/>
                <a:gd name="T71" fmla="*/ 1 h 153"/>
                <a:gd name="T72" fmla="*/ 5 w 136"/>
                <a:gd name="T73" fmla="*/ 1 h 1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6"/>
                <a:gd name="T112" fmla="*/ 0 h 153"/>
                <a:gd name="T113" fmla="*/ 136 w 136"/>
                <a:gd name="T114" fmla="*/ 153 h 1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6" h="153">
                  <a:moveTo>
                    <a:pt x="117" y="6"/>
                  </a:moveTo>
                  <a:lnTo>
                    <a:pt x="117" y="17"/>
                  </a:lnTo>
                  <a:lnTo>
                    <a:pt x="119" y="27"/>
                  </a:lnTo>
                  <a:lnTo>
                    <a:pt x="124" y="37"/>
                  </a:lnTo>
                  <a:lnTo>
                    <a:pt x="129" y="46"/>
                  </a:lnTo>
                  <a:lnTo>
                    <a:pt x="134" y="56"/>
                  </a:lnTo>
                  <a:lnTo>
                    <a:pt x="136" y="65"/>
                  </a:lnTo>
                  <a:lnTo>
                    <a:pt x="136" y="77"/>
                  </a:lnTo>
                  <a:lnTo>
                    <a:pt x="131" y="88"/>
                  </a:lnTo>
                  <a:lnTo>
                    <a:pt x="125" y="99"/>
                  </a:lnTo>
                  <a:lnTo>
                    <a:pt x="118" y="109"/>
                  </a:lnTo>
                  <a:lnTo>
                    <a:pt x="109" y="120"/>
                  </a:lnTo>
                  <a:lnTo>
                    <a:pt x="99" y="128"/>
                  </a:lnTo>
                  <a:lnTo>
                    <a:pt x="89" y="136"/>
                  </a:lnTo>
                  <a:lnTo>
                    <a:pt x="79" y="143"/>
                  </a:lnTo>
                  <a:lnTo>
                    <a:pt x="67" y="148"/>
                  </a:lnTo>
                  <a:lnTo>
                    <a:pt x="56" y="153"/>
                  </a:lnTo>
                  <a:lnTo>
                    <a:pt x="50" y="149"/>
                  </a:lnTo>
                  <a:lnTo>
                    <a:pt x="44" y="148"/>
                  </a:lnTo>
                  <a:lnTo>
                    <a:pt x="38" y="148"/>
                  </a:lnTo>
                  <a:lnTo>
                    <a:pt x="32" y="148"/>
                  </a:lnTo>
                  <a:lnTo>
                    <a:pt x="26" y="148"/>
                  </a:lnTo>
                  <a:lnTo>
                    <a:pt x="20" y="148"/>
                  </a:lnTo>
                  <a:lnTo>
                    <a:pt x="14" y="145"/>
                  </a:lnTo>
                  <a:lnTo>
                    <a:pt x="10" y="140"/>
                  </a:lnTo>
                  <a:lnTo>
                    <a:pt x="0" y="118"/>
                  </a:lnTo>
                  <a:lnTo>
                    <a:pt x="2" y="96"/>
                  </a:lnTo>
                  <a:lnTo>
                    <a:pt x="6" y="73"/>
                  </a:lnTo>
                  <a:lnTo>
                    <a:pt x="10" y="52"/>
                  </a:lnTo>
                  <a:lnTo>
                    <a:pt x="17" y="37"/>
                  </a:lnTo>
                  <a:lnTo>
                    <a:pt x="28" y="23"/>
                  </a:lnTo>
                  <a:lnTo>
                    <a:pt x="41" y="14"/>
                  </a:lnTo>
                  <a:lnTo>
                    <a:pt x="55" y="6"/>
                  </a:lnTo>
                  <a:lnTo>
                    <a:pt x="71" y="1"/>
                  </a:lnTo>
                  <a:lnTo>
                    <a:pt x="87" y="0"/>
                  </a:lnTo>
                  <a:lnTo>
                    <a:pt x="102" y="1"/>
                  </a:lnTo>
                  <a:lnTo>
                    <a:pt x="117" y="6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21" name="Freeform 88"/>
            <p:cNvSpPr>
              <a:spLocks/>
            </p:cNvSpPr>
            <p:nvPr/>
          </p:nvSpPr>
          <p:spPr bwMode="auto">
            <a:xfrm>
              <a:off x="3787" y="1466"/>
              <a:ext cx="71" cy="127"/>
            </a:xfrm>
            <a:custGeom>
              <a:avLst/>
              <a:gdLst>
                <a:gd name="T0" fmla="*/ 10 w 88"/>
                <a:gd name="T1" fmla="*/ 9 h 166"/>
                <a:gd name="T2" fmla="*/ 10 w 88"/>
                <a:gd name="T3" fmla="*/ 10 h 166"/>
                <a:gd name="T4" fmla="*/ 10 w 88"/>
                <a:gd name="T5" fmla="*/ 11 h 166"/>
                <a:gd name="T6" fmla="*/ 10 w 88"/>
                <a:gd name="T7" fmla="*/ 11 h 166"/>
                <a:gd name="T8" fmla="*/ 10 w 88"/>
                <a:gd name="T9" fmla="*/ 11 h 166"/>
                <a:gd name="T10" fmla="*/ 7 w 88"/>
                <a:gd name="T11" fmla="*/ 11 h 166"/>
                <a:gd name="T12" fmla="*/ 6 w 88"/>
                <a:gd name="T13" fmla="*/ 11 h 166"/>
                <a:gd name="T14" fmla="*/ 5 w 88"/>
                <a:gd name="T15" fmla="*/ 9 h 166"/>
                <a:gd name="T16" fmla="*/ 5 w 88"/>
                <a:gd name="T17" fmla="*/ 8 h 166"/>
                <a:gd name="T18" fmla="*/ 5 w 88"/>
                <a:gd name="T19" fmla="*/ 7 h 166"/>
                <a:gd name="T20" fmla="*/ 5 w 88"/>
                <a:gd name="T21" fmla="*/ 6 h 166"/>
                <a:gd name="T22" fmla="*/ 5 w 88"/>
                <a:gd name="T23" fmla="*/ 5 h 166"/>
                <a:gd name="T24" fmla="*/ 4 w 88"/>
                <a:gd name="T25" fmla="*/ 4 h 166"/>
                <a:gd name="T26" fmla="*/ 4 w 88"/>
                <a:gd name="T27" fmla="*/ 4 h 166"/>
                <a:gd name="T28" fmla="*/ 3 w 88"/>
                <a:gd name="T29" fmla="*/ 4 h 166"/>
                <a:gd name="T30" fmla="*/ 2 w 88"/>
                <a:gd name="T31" fmla="*/ 3 h 166"/>
                <a:gd name="T32" fmla="*/ 2 w 88"/>
                <a:gd name="T33" fmla="*/ 3 h 166"/>
                <a:gd name="T34" fmla="*/ 2 w 88"/>
                <a:gd name="T35" fmla="*/ 2 h 166"/>
                <a:gd name="T36" fmla="*/ 2 w 88"/>
                <a:gd name="T37" fmla="*/ 2 h 166"/>
                <a:gd name="T38" fmla="*/ 2 w 88"/>
                <a:gd name="T39" fmla="*/ 2 h 166"/>
                <a:gd name="T40" fmla="*/ 0 w 88"/>
                <a:gd name="T41" fmla="*/ 2 h 166"/>
                <a:gd name="T42" fmla="*/ 2 w 88"/>
                <a:gd name="T43" fmla="*/ 2 h 166"/>
                <a:gd name="T44" fmla="*/ 2 w 88"/>
                <a:gd name="T45" fmla="*/ 1 h 166"/>
                <a:gd name="T46" fmla="*/ 2 w 88"/>
                <a:gd name="T47" fmla="*/ 0 h 166"/>
                <a:gd name="T48" fmla="*/ 2 w 88"/>
                <a:gd name="T49" fmla="*/ 0 h 166"/>
                <a:gd name="T50" fmla="*/ 3 w 88"/>
                <a:gd name="T51" fmla="*/ 2 h 166"/>
                <a:gd name="T52" fmla="*/ 4 w 88"/>
                <a:gd name="T53" fmla="*/ 2 h 166"/>
                <a:gd name="T54" fmla="*/ 5 w 88"/>
                <a:gd name="T55" fmla="*/ 2 h 166"/>
                <a:gd name="T56" fmla="*/ 5 w 88"/>
                <a:gd name="T57" fmla="*/ 2 h 166"/>
                <a:gd name="T58" fmla="*/ 6 w 88"/>
                <a:gd name="T59" fmla="*/ 2 h 166"/>
                <a:gd name="T60" fmla="*/ 8 w 88"/>
                <a:gd name="T61" fmla="*/ 3 h 166"/>
                <a:gd name="T62" fmla="*/ 8 w 88"/>
                <a:gd name="T63" fmla="*/ 4 h 166"/>
                <a:gd name="T64" fmla="*/ 9 w 88"/>
                <a:gd name="T65" fmla="*/ 5 h 166"/>
                <a:gd name="T66" fmla="*/ 10 w 88"/>
                <a:gd name="T67" fmla="*/ 6 h 166"/>
                <a:gd name="T68" fmla="*/ 10 w 88"/>
                <a:gd name="T69" fmla="*/ 7 h 166"/>
                <a:gd name="T70" fmla="*/ 10 w 88"/>
                <a:gd name="T71" fmla="*/ 8 h 166"/>
                <a:gd name="T72" fmla="*/ 10 w 88"/>
                <a:gd name="T73" fmla="*/ 9 h 1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8"/>
                <a:gd name="T112" fmla="*/ 0 h 166"/>
                <a:gd name="T113" fmla="*/ 88 w 88"/>
                <a:gd name="T114" fmla="*/ 166 h 1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8" h="166">
                  <a:moveTo>
                    <a:pt x="88" y="142"/>
                  </a:moveTo>
                  <a:lnTo>
                    <a:pt x="86" y="147"/>
                  </a:lnTo>
                  <a:lnTo>
                    <a:pt x="84" y="154"/>
                  </a:lnTo>
                  <a:lnTo>
                    <a:pt x="83" y="160"/>
                  </a:lnTo>
                  <a:lnTo>
                    <a:pt x="79" y="166"/>
                  </a:lnTo>
                  <a:lnTo>
                    <a:pt x="61" y="160"/>
                  </a:lnTo>
                  <a:lnTo>
                    <a:pt x="51" y="151"/>
                  </a:lnTo>
                  <a:lnTo>
                    <a:pt x="45" y="138"/>
                  </a:lnTo>
                  <a:lnTo>
                    <a:pt x="43" y="124"/>
                  </a:lnTo>
                  <a:lnTo>
                    <a:pt x="42" y="109"/>
                  </a:lnTo>
                  <a:lnTo>
                    <a:pt x="42" y="93"/>
                  </a:lnTo>
                  <a:lnTo>
                    <a:pt x="41" y="77"/>
                  </a:lnTo>
                  <a:lnTo>
                    <a:pt x="37" y="63"/>
                  </a:lnTo>
                  <a:lnTo>
                    <a:pt x="33" y="56"/>
                  </a:lnTo>
                  <a:lnTo>
                    <a:pt x="28" y="51"/>
                  </a:lnTo>
                  <a:lnTo>
                    <a:pt x="23" y="44"/>
                  </a:lnTo>
                  <a:lnTo>
                    <a:pt x="19" y="38"/>
                  </a:lnTo>
                  <a:lnTo>
                    <a:pt x="14" y="32"/>
                  </a:lnTo>
                  <a:lnTo>
                    <a:pt x="10" y="25"/>
                  </a:lnTo>
                  <a:lnTo>
                    <a:pt x="5" y="20"/>
                  </a:lnTo>
                  <a:lnTo>
                    <a:pt x="0" y="13"/>
                  </a:lnTo>
                  <a:lnTo>
                    <a:pt x="4" y="6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8" y="2"/>
                  </a:lnTo>
                  <a:lnTo>
                    <a:pt x="35" y="5"/>
                  </a:lnTo>
                  <a:lnTo>
                    <a:pt x="41" y="9"/>
                  </a:lnTo>
                  <a:lnTo>
                    <a:pt x="46" y="13"/>
                  </a:lnTo>
                  <a:lnTo>
                    <a:pt x="57" y="27"/>
                  </a:lnTo>
                  <a:lnTo>
                    <a:pt x="65" y="41"/>
                  </a:lnTo>
                  <a:lnTo>
                    <a:pt x="71" y="58"/>
                  </a:lnTo>
                  <a:lnTo>
                    <a:pt x="75" y="74"/>
                  </a:lnTo>
                  <a:lnTo>
                    <a:pt x="79" y="91"/>
                  </a:lnTo>
                  <a:lnTo>
                    <a:pt x="81" y="108"/>
                  </a:lnTo>
                  <a:lnTo>
                    <a:pt x="84" y="126"/>
                  </a:lnTo>
                  <a:lnTo>
                    <a:pt x="88" y="142"/>
                  </a:lnTo>
                  <a:close/>
                </a:path>
              </a:pathLst>
            </a:custGeom>
            <a:solidFill>
              <a:srgbClr val="8C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22" name="Freeform 89"/>
            <p:cNvSpPr>
              <a:spLocks/>
            </p:cNvSpPr>
            <p:nvPr/>
          </p:nvSpPr>
          <p:spPr bwMode="auto">
            <a:xfrm>
              <a:off x="3563" y="1564"/>
              <a:ext cx="522" cy="405"/>
            </a:xfrm>
            <a:custGeom>
              <a:avLst/>
              <a:gdLst>
                <a:gd name="T0" fmla="*/ 2 w 651"/>
                <a:gd name="T1" fmla="*/ 12 h 527"/>
                <a:gd name="T2" fmla="*/ 2 w 651"/>
                <a:gd name="T3" fmla="*/ 10 h 527"/>
                <a:gd name="T4" fmla="*/ 4 w 651"/>
                <a:gd name="T5" fmla="*/ 8 h 527"/>
                <a:gd name="T6" fmla="*/ 6 w 651"/>
                <a:gd name="T7" fmla="*/ 5 h 527"/>
                <a:gd name="T8" fmla="*/ 9 w 651"/>
                <a:gd name="T9" fmla="*/ 4 h 527"/>
                <a:gd name="T10" fmla="*/ 11 w 651"/>
                <a:gd name="T11" fmla="*/ 2 h 527"/>
                <a:gd name="T12" fmla="*/ 14 w 651"/>
                <a:gd name="T13" fmla="*/ 2 h 527"/>
                <a:gd name="T14" fmla="*/ 18 w 651"/>
                <a:gd name="T15" fmla="*/ 2 h 527"/>
                <a:gd name="T16" fmla="*/ 22 w 651"/>
                <a:gd name="T17" fmla="*/ 0 h 527"/>
                <a:gd name="T18" fmla="*/ 25 w 651"/>
                <a:gd name="T19" fmla="*/ 2 h 527"/>
                <a:gd name="T20" fmla="*/ 29 w 651"/>
                <a:gd name="T21" fmla="*/ 2 h 527"/>
                <a:gd name="T22" fmla="*/ 31 w 651"/>
                <a:gd name="T23" fmla="*/ 2 h 527"/>
                <a:gd name="T24" fmla="*/ 34 w 651"/>
                <a:gd name="T25" fmla="*/ 2 h 527"/>
                <a:gd name="T26" fmla="*/ 37 w 651"/>
                <a:gd name="T27" fmla="*/ 4 h 527"/>
                <a:gd name="T28" fmla="*/ 39 w 651"/>
                <a:gd name="T29" fmla="*/ 5 h 527"/>
                <a:gd name="T30" fmla="*/ 41 w 651"/>
                <a:gd name="T31" fmla="*/ 7 h 527"/>
                <a:gd name="T32" fmla="*/ 43 w 651"/>
                <a:gd name="T33" fmla="*/ 9 h 527"/>
                <a:gd name="T34" fmla="*/ 43 w 651"/>
                <a:gd name="T35" fmla="*/ 12 h 527"/>
                <a:gd name="T36" fmla="*/ 43 w 651"/>
                <a:gd name="T37" fmla="*/ 14 h 527"/>
                <a:gd name="T38" fmla="*/ 45 w 651"/>
                <a:gd name="T39" fmla="*/ 12 h 527"/>
                <a:gd name="T40" fmla="*/ 44 w 651"/>
                <a:gd name="T41" fmla="*/ 9 h 527"/>
                <a:gd name="T42" fmla="*/ 43 w 651"/>
                <a:gd name="T43" fmla="*/ 6 h 527"/>
                <a:gd name="T44" fmla="*/ 41 w 651"/>
                <a:gd name="T45" fmla="*/ 4 h 527"/>
                <a:gd name="T46" fmla="*/ 44 w 651"/>
                <a:gd name="T47" fmla="*/ 3 h 527"/>
                <a:gd name="T48" fmla="*/ 47 w 651"/>
                <a:gd name="T49" fmla="*/ 2 h 527"/>
                <a:gd name="T50" fmla="*/ 51 w 651"/>
                <a:gd name="T51" fmla="*/ 2 h 527"/>
                <a:gd name="T52" fmla="*/ 54 w 651"/>
                <a:gd name="T53" fmla="*/ 2 h 527"/>
                <a:gd name="T54" fmla="*/ 59 w 651"/>
                <a:gd name="T55" fmla="*/ 4 h 527"/>
                <a:gd name="T56" fmla="*/ 63 w 651"/>
                <a:gd name="T57" fmla="*/ 7 h 527"/>
                <a:gd name="T58" fmla="*/ 67 w 651"/>
                <a:gd name="T59" fmla="*/ 10 h 527"/>
                <a:gd name="T60" fmla="*/ 70 w 651"/>
                <a:gd name="T61" fmla="*/ 13 h 527"/>
                <a:gd name="T62" fmla="*/ 71 w 651"/>
                <a:gd name="T63" fmla="*/ 19 h 527"/>
                <a:gd name="T64" fmla="*/ 70 w 651"/>
                <a:gd name="T65" fmla="*/ 25 h 527"/>
                <a:gd name="T66" fmla="*/ 68 w 651"/>
                <a:gd name="T67" fmla="*/ 27 h 527"/>
                <a:gd name="T68" fmla="*/ 65 w 651"/>
                <a:gd name="T69" fmla="*/ 28 h 527"/>
                <a:gd name="T70" fmla="*/ 62 w 651"/>
                <a:gd name="T71" fmla="*/ 29 h 527"/>
                <a:gd name="T72" fmla="*/ 59 w 651"/>
                <a:gd name="T73" fmla="*/ 31 h 527"/>
                <a:gd name="T74" fmla="*/ 55 w 651"/>
                <a:gd name="T75" fmla="*/ 32 h 527"/>
                <a:gd name="T76" fmla="*/ 51 w 651"/>
                <a:gd name="T77" fmla="*/ 32 h 527"/>
                <a:gd name="T78" fmla="*/ 49 w 651"/>
                <a:gd name="T79" fmla="*/ 32 h 527"/>
                <a:gd name="T80" fmla="*/ 46 w 651"/>
                <a:gd name="T81" fmla="*/ 35 h 527"/>
                <a:gd name="T82" fmla="*/ 41 w 651"/>
                <a:gd name="T83" fmla="*/ 35 h 527"/>
                <a:gd name="T84" fmla="*/ 37 w 651"/>
                <a:gd name="T85" fmla="*/ 35 h 527"/>
                <a:gd name="T86" fmla="*/ 32 w 651"/>
                <a:gd name="T87" fmla="*/ 37 h 527"/>
                <a:gd name="T88" fmla="*/ 27 w 651"/>
                <a:gd name="T89" fmla="*/ 38 h 527"/>
                <a:gd name="T90" fmla="*/ 22 w 651"/>
                <a:gd name="T91" fmla="*/ 38 h 527"/>
                <a:gd name="T92" fmla="*/ 18 w 651"/>
                <a:gd name="T93" fmla="*/ 38 h 527"/>
                <a:gd name="T94" fmla="*/ 14 w 651"/>
                <a:gd name="T95" fmla="*/ 36 h 527"/>
                <a:gd name="T96" fmla="*/ 11 w 651"/>
                <a:gd name="T97" fmla="*/ 33 h 527"/>
                <a:gd name="T98" fmla="*/ 11 w 651"/>
                <a:gd name="T99" fmla="*/ 31 h 527"/>
                <a:gd name="T100" fmla="*/ 10 w 651"/>
                <a:gd name="T101" fmla="*/ 28 h 527"/>
                <a:gd name="T102" fmla="*/ 8 w 651"/>
                <a:gd name="T103" fmla="*/ 27 h 527"/>
                <a:gd name="T104" fmla="*/ 5 w 651"/>
                <a:gd name="T105" fmla="*/ 25 h 527"/>
                <a:gd name="T106" fmla="*/ 5 w 651"/>
                <a:gd name="T107" fmla="*/ 22 h 527"/>
                <a:gd name="T108" fmla="*/ 3 w 651"/>
                <a:gd name="T109" fmla="*/ 19 h 527"/>
                <a:gd name="T110" fmla="*/ 2 w 651"/>
                <a:gd name="T111" fmla="*/ 17 h 527"/>
                <a:gd name="T112" fmla="*/ 2 w 651"/>
                <a:gd name="T113" fmla="*/ 15 h 527"/>
                <a:gd name="T114" fmla="*/ 2 w 651"/>
                <a:gd name="T115" fmla="*/ 14 h 527"/>
                <a:gd name="T116" fmla="*/ 0 w 651"/>
                <a:gd name="T117" fmla="*/ 13 h 52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51"/>
                <a:gd name="T178" fmla="*/ 0 h 527"/>
                <a:gd name="T179" fmla="*/ 651 w 651"/>
                <a:gd name="T180" fmla="*/ 527 h 52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51" h="527">
                  <a:moveTo>
                    <a:pt x="0" y="178"/>
                  </a:moveTo>
                  <a:lnTo>
                    <a:pt x="5" y="166"/>
                  </a:lnTo>
                  <a:lnTo>
                    <a:pt x="10" y="152"/>
                  </a:lnTo>
                  <a:lnTo>
                    <a:pt x="17" y="138"/>
                  </a:lnTo>
                  <a:lnTo>
                    <a:pt x="23" y="123"/>
                  </a:lnTo>
                  <a:lnTo>
                    <a:pt x="33" y="108"/>
                  </a:lnTo>
                  <a:lnTo>
                    <a:pt x="42" y="93"/>
                  </a:lnTo>
                  <a:lnTo>
                    <a:pt x="53" y="78"/>
                  </a:lnTo>
                  <a:lnTo>
                    <a:pt x="65" y="64"/>
                  </a:lnTo>
                  <a:lnTo>
                    <a:pt x="78" y="52"/>
                  </a:lnTo>
                  <a:lnTo>
                    <a:pt x="90" y="39"/>
                  </a:lnTo>
                  <a:lnTo>
                    <a:pt x="105" y="29"/>
                  </a:lnTo>
                  <a:lnTo>
                    <a:pt x="120" y="19"/>
                  </a:lnTo>
                  <a:lnTo>
                    <a:pt x="136" y="11"/>
                  </a:lnTo>
                  <a:lnTo>
                    <a:pt x="152" y="6"/>
                  </a:lnTo>
                  <a:lnTo>
                    <a:pt x="170" y="2"/>
                  </a:lnTo>
                  <a:lnTo>
                    <a:pt x="187" y="1"/>
                  </a:lnTo>
                  <a:lnTo>
                    <a:pt x="202" y="0"/>
                  </a:lnTo>
                  <a:lnTo>
                    <a:pt x="218" y="0"/>
                  </a:lnTo>
                  <a:lnTo>
                    <a:pt x="232" y="2"/>
                  </a:lnTo>
                  <a:lnTo>
                    <a:pt x="247" y="4"/>
                  </a:lnTo>
                  <a:lnTo>
                    <a:pt x="261" y="8"/>
                  </a:lnTo>
                  <a:lnTo>
                    <a:pt x="275" y="14"/>
                  </a:lnTo>
                  <a:lnTo>
                    <a:pt x="288" y="19"/>
                  </a:lnTo>
                  <a:lnTo>
                    <a:pt x="301" y="26"/>
                  </a:lnTo>
                  <a:lnTo>
                    <a:pt x="313" y="33"/>
                  </a:lnTo>
                  <a:lnTo>
                    <a:pt x="325" y="42"/>
                  </a:lnTo>
                  <a:lnTo>
                    <a:pt x="336" y="52"/>
                  </a:lnTo>
                  <a:lnTo>
                    <a:pt x="346" y="61"/>
                  </a:lnTo>
                  <a:lnTo>
                    <a:pt x="356" y="72"/>
                  </a:lnTo>
                  <a:lnTo>
                    <a:pt x="366" y="83"/>
                  </a:lnTo>
                  <a:lnTo>
                    <a:pt x="374" y="94"/>
                  </a:lnTo>
                  <a:lnTo>
                    <a:pt x="382" y="107"/>
                  </a:lnTo>
                  <a:lnTo>
                    <a:pt x="385" y="124"/>
                  </a:lnTo>
                  <a:lnTo>
                    <a:pt x="387" y="144"/>
                  </a:lnTo>
                  <a:lnTo>
                    <a:pt x="385" y="162"/>
                  </a:lnTo>
                  <a:lnTo>
                    <a:pt x="377" y="177"/>
                  </a:lnTo>
                  <a:lnTo>
                    <a:pt x="392" y="191"/>
                  </a:lnTo>
                  <a:lnTo>
                    <a:pt x="400" y="173"/>
                  </a:lnTo>
                  <a:lnTo>
                    <a:pt x="405" y="155"/>
                  </a:lnTo>
                  <a:lnTo>
                    <a:pt x="406" y="138"/>
                  </a:lnTo>
                  <a:lnTo>
                    <a:pt x="404" y="121"/>
                  </a:lnTo>
                  <a:lnTo>
                    <a:pt x="399" y="103"/>
                  </a:lnTo>
                  <a:lnTo>
                    <a:pt x="392" y="87"/>
                  </a:lnTo>
                  <a:lnTo>
                    <a:pt x="384" y="71"/>
                  </a:lnTo>
                  <a:lnTo>
                    <a:pt x="374" y="56"/>
                  </a:lnTo>
                  <a:lnTo>
                    <a:pt x="384" y="46"/>
                  </a:lnTo>
                  <a:lnTo>
                    <a:pt x="397" y="38"/>
                  </a:lnTo>
                  <a:lnTo>
                    <a:pt x="410" y="31"/>
                  </a:lnTo>
                  <a:lnTo>
                    <a:pt x="424" y="26"/>
                  </a:lnTo>
                  <a:lnTo>
                    <a:pt x="439" y="24"/>
                  </a:lnTo>
                  <a:lnTo>
                    <a:pt x="454" y="24"/>
                  </a:lnTo>
                  <a:lnTo>
                    <a:pt x="469" y="25"/>
                  </a:lnTo>
                  <a:lnTo>
                    <a:pt x="484" y="29"/>
                  </a:lnTo>
                  <a:lnTo>
                    <a:pt x="512" y="38"/>
                  </a:lnTo>
                  <a:lnTo>
                    <a:pt x="536" y="52"/>
                  </a:lnTo>
                  <a:lnTo>
                    <a:pt x="558" y="69"/>
                  </a:lnTo>
                  <a:lnTo>
                    <a:pt x="577" y="90"/>
                  </a:lnTo>
                  <a:lnTo>
                    <a:pt x="595" y="113"/>
                  </a:lnTo>
                  <a:lnTo>
                    <a:pt x="610" y="137"/>
                  </a:lnTo>
                  <a:lnTo>
                    <a:pt x="624" y="162"/>
                  </a:lnTo>
                  <a:lnTo>
                    <a:pt x="637" y="186"/>
                  </a:lnTo>
                  <a:lnTo>
                    <a:pt x="644" y="224"/>
                  </a:lnTo>
                  <a:lnTo>
                    <a:pt x="651" y="265"/>
                  </a:lnTo>
                  <a:lnTo>
                    <a:pt x="650" y="304"/>
                  </a:lnTo>
                  <a:lnTo>
                    <a:pt x="637" y="340"/>
                  </a:lnTo>
                  <a:lnTo>
                    <a:pt x="628" y="356"/>
                  </a:lnTo>
                  <a:lnTo>
                    <a:pt x="618" y="370"/>
                  </a:lnTo>
                  <a:lnTo>
                    <a:pt x="605" y="382"/>
                  </a:lnTo>
                  <a:lnTo>
                    <a:pt x="592" y="393"/>
                  </a:lnTo>
                  <a:lnTo>
                    <a:pt x="579" y="402"/>
                  </a:lnTo>
                  <a:lnTo>
                    <a:pt x="565" y="410"/>
                  </a:lnTo>
                  <a:lnTo>
                    <a:pt x="550" y="417"/>
                  </a:lnTo>
                  <a:lnTo>
                    <a:pt x="535" y="424"/>
                  </a:lnTo>
                  <a:lnTo>
                    <a:pt x="519" y="429"/>
                  </a:lnTo>
                  <a:lnTo>
                    <a:pt x="503" y="434"/>
                  </a:lnTo>
                  <a:lnTo>
                    <a:pt x="488" y="440"/>
                  </a:lnTo>
                  <a:lnTo>
                    <a:pt x="472" y="444"/>
                  </a:lnTo>
                  <a:lnTo>
                    <a:pt x="457" y="450"/>
                  </a:lnTo>
                  <a:lnTo>
                    <a:pt x="443" y="456"/>
                  </a:lnTo>
                  <a:lnTo>
                    <a:pt x="428" y="463"/>
                  </a:lnTo>
                  <a:lnTo>
                    <a:pt x="415" y="471"/>
                  </a:lnTo>
                  <a:lnTo>
                    <a:pt x="395" y="473"/>
                  </a:lnTo>
                  <a:lnTo>
                    <a:pt x="375" y="479"/>
                  </a:lnTo>
                  <a:lnTo>
                    <a:pt x="354" y="485"/>
                  </a:lnTo>
                  <a:lnTo>
                    <a:pt x="332" y="492"/>
                  </a:lnTo>
                  <a:lnTo>
                    <a:pt x="311" y="500"/>
                  </a:lnTo>
                  <a:lnTo>
                    <a:pt x="290" y="508"/>
                  </a:lnTo>
                  <a:lnTo>
                    <a:pt x="269" y="515"/>
                  </a:lnTo>
                  <a:lnTo>
                    <a:pt x="248" y="522"/>
                  </a:lnTo>
                  <a:lnTo>
                    <a:pt x="227" y="525"/>
                  </a:lnTo>
                  <a:lnTo>
                    <a:pt x="207" y="527"/>
                  </a:lnTo>
                  <a:lnTo>
                    <a:pt x="186" y="527"/>
                  </a:lnTo>
                  <a:lnTo>
                    <a:pt x="167" y="524"/>
                  </a:lnTo>
                  <a:lnTo>
                    <a:pt x="149" y="516"/>
                  </a:lnTo>
                  <a:lnTo>
                    <a:pt x="131" y="504"/>
                  </a:lnTo>
                  <a:lnTo>
                    <a:pt x="114" y="487"/>
                  </a:lnTo>
                  <a:lnTo>
                    <a:pt x="98" y="465"/>
                  </a:lnTo>
                  <a:lnTo>
                    <a:pt x="97" y="447"/>
                  </a:lnTo>
                  <a:lnTo>
                    <a:pt x="96" y="427"/>
                  </a:lnTo>
                  <a:lnTo>
                    <a:pt x="93" y="410"/>
                  </a:lnTo>
                  <a:lnTo>
                    <a:pt x="88" y="391"/>
                  </a:lnTo>
                  <a:lnTo>
                    <a:pt x="81" y="375"/>
                  </a:lnTo>
                  <a:lnTo>
                    <a:pt x="72" y="361"/>
                  </a:lnTo>
                  <a:lnTo>
                    <a:pt x="59" y="349"/>
                  </a:lnTo>
                  <a:lnTo>
                    <a:pt x="43" y="340"/>
                  </a:lnTo>
                  <a:lnTo>
                    <a:pt x="44" y="323"/>
                  </a:lnTo>
                  <a:lnTo>
                    <a:pt x="41" y="306"/>
                  </a:lnTo>
                  <a:lnTo>
                    <a:pt x="36" y="290"/>
                  </a:lnTo>
                  <a:lnTo>
                    <a:pt x="29" y="274"/>
                  </a:lnTo>
                  <a:lnTo>
                    <a:pt x="22" y="258"/>
                  </a:lnTo>
                  <a:lnTo>
                    <a:pt x="17" y="242"/>
                  </a:lnTo>
                  <a:lnTo>
                    <a:pt x="14" y="226"/>
                  </a:lnTo>
                  <a:lnTo>
                    <a:pt x="14" y="209"/>
                  </a:lnTo>
                  <a:lnTo>
                    <a:pt x="12" y="203"/>
                  </a:lnTo>
                  <a:lnTo>
                    <a:pt x="10" y="193"/>
                  </a:lnTo>
                  <a:lnTo>
                    <a:pt x="5" y="185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E50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82" name="Text Box 90"/>
            <p:cNvSpPr txBox="1">
              <a:spLocks noChangeArrowheads="1"/>
            </p:cNvSpPr>
            <p:nvPr/>
          </p:nvSpPr>
          <p:spPr bwMode="auto">
            <a:xfrm>
              <a:off x="2931" y="1987"/>
              <a:ext cx="1689" cy="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FRUIT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VEGETABLES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DRY GOODS</a:t>
              </a:r>
            </a:p>
          </p:txBody>
        </p:sp>
        <p:sp>
          <p:nvSpPr>
            <p:cNvPr id="143424" name="Freeform 91"/>
            <p:cNvSpPr>
              <a:spLocks/>
            </p:cNvSpPr>
            <p:nvPr/>
          </p:nvSpPr>
          <p:spPr bwMode="auto">
            <a:xfrm>
              <a:off x="1498" y="1555"/>
              <a:ext cx="1356" cy="473"/>
            </a:xfrm>
            <a:custGeom>
              <a:avLst/>
              <a:gdLst>
                <a:gd name="T0" fmla="*/ 52 w 1356"/>
                <a:gd name="T1" fmla="*/ 419 h 473"/>
                <a:gd name="T2" fmla="*/ 17 w 1356"/>
                <a:gd name="T3" fmla="*/ 367 h 473"/>
                <a:gd name="T4" fmla="*/ 7 w 1356"/>
                <a:gd name="T5" fmla="*/ 345 h 473"/>
                <a:gd name="T6" fmla="*/ 10 w 1356"/>
                <a:gd name="T7" fmla="*/ 272 h 473"/>
                <a:gd name="T8" fmla="*/ 20 w 1356"/>
                <a:gd name="T9" fmla="*/ 245 h 473"/>
                <a:gd name="T10" fmla="*/ 50 w 1356"/>
                <a:gd name="T11" fmla="*/ 144 h 473"/>
                <a:gd name="T12" fmla="*/ 137 w 1356"/>
                <a:gd name="T13" fmla="*/ 146 h 473"/>
                <a:gd name="T14" fmla="*/ 152 w 1356"/>
                <a:gd name="T15" fmla="*/ 127 h 473"/>
                <a:gd name="T16" fmla="*/ 175 w 1356"/>
                <a:gd name="T17" fmla="*/ 84 h 473"/>
                <a:gd name="T18" fmla="*/ 220 w 1356"/>
                <a:gd name="T19" fmla="*/ 98 h 473"/>
                <a:gd name="T20" fmla="*/ 262 w 1356"/>
                <a:gd name="T21" fmla="*/ 106 h 473"/>
                <a:gd name="T22" fmla="*/ 301 w 1356"/>
                <a:gd name="T23" fmla="*/ 115 h 473"/>
                <a:gd name="T24" fmla="*/ 351 w 1356"/>
                <a:gd name="T25" fmla="*/ 128 h 473"/>
                <a:gd name="T26" fmla="*/ 422 w 1356"/>
                <a:gd name="T27" fmla="*/ 131 h 473"/>
                <a:gd name="T28" fmla="*/ 461 w 1356"/>
                <a:gd name="T29" fmla="*/ 79 h 473"/>
                <a:gd name="T30" fmla="*/ 508 w 1356"/>
                <a:gd name="T31" fmla="*/ 52 h 473"/>
                <a:gd name="T32" fmla="*/ 531 w 1356"/>
                <a:gd name="T33" fmla="*/ 44 h 473"/>
                <a:gd name="T34" fmla="*/ 561 w 1356"/>
                <a:gd name="T35" fmla="*/ 35 h 473"/>
                <a:gd name="T36" fmla="*/ 591 w 1356"/>
                <a:gd name="T37" fmla="*/ 26 h 473"/>
                <a:gd name="T38" fmla="*/ 677 w 1356"/>
                <a:gd name="T39" fmla="*/ 41 h 473"/>
                <a:gd name="T40" fmla="*/ 749 w 1356"/>
                <a:gd name="T41" fmla="*/ 80 h 473"/>
                <a:gd name="T42" fmla="*/ 852 w 1356"/>
                <a:gd name="T43" fmla="*/ 22 h 473"/>
                <a:gd name="T44" fmla="*/ 1027 w 1356"/>
                <a:gd name="T45" fmla="*/ 9 h 473"/>
                <a:gd name="T46" fmla="*/ 1092 w 1356"/>
                <a:gd name="T47" fmla="*/ 6 h 473"/>
                <a:gd name="T48" fmla="*/ 1144 w 1356"/>
                <a:gd name="T49" fmla="*/ 19 h 473"/>
                <a:gd name="T50" fmla="*/ 1167 w 1356"/>
                <a:gd name="T51" fmla="*/ 28 h 473"/>
                <a:gd name="T52" fmla="*/ 1224 w 1356"/>
                <a:gd name="T53" fmla="*/ 70 h 473"/>
                <a:gd name="T54" fmla="*/ 1262 w 1356"/>
                <a:gd name="T55" fmla="*/ 76 h 473"/>
                <a:gd name="T56" fmla="*/ 1313 w 1356"/>
                <a:gd name="T57" fmla="*/ 98 h 473"/>
                <a:gd name="T58" fmla="*/ 1338 w 1356"/>
                <a:gd name="T59" fmla="*/ 128 h 473"/>
                <a:gd name="T60" fmla="*/ 1353 w 1356"/>
                <a:gd name="T61" fmla="*/ 179 h 473"/>
                <a:gd name="T62" fmla="*/ 1333 w 1356"/>
                <a:gd name="T63" fmla="*/ 242 h 473"/>
                <a:gd name="T64" fmla="*/ 1314 w 1356"/>
                <a:gd name="T65" fmla="*/ 281 h 473"/>
                <a:gd name="T66" fmla="*/ 1273 w 1356"/>
                <a:gd name="T67" fmla="*/ 325 h 473"/>
                <a:gd name="T68" fmla="*/ 1214 w 1356"/>
                <a:gd name="T69" fmla="*/ 342 h 473"/>
                <a:gd name="T70" fmla="*/ 1047 w 1356"/>
                <a:gd name="T71" fmla="*/ 421 h 473"/>
                <a:gd name="T72" fmla="*/ 1012 w 1356"/>
                <a:gd name="T73" fmla="*/ 447 h 473"/>
                <a:gd name="T74" fmla="*/ 927 w 1356"/>
                <a:gd name="T75" fmla="*/ 456 h 473"/>
                <a:gd name="T76" fmla="*/ 823 w 1356"/>
                <a:gd name="T77" fmla="*/ 458 h 473"/>
                <a:gd name="T78" fmla="*/ 696 w 1356"/>
                <a:gd name="T79" fmla="*/ 464 h 473"/>
                <a:gd name="T80" fmla="*/ 588 w 1356"/>
                <a:gd name="T81" fmla="*/ 456 h 473"/>
                <a:gd name="T82" fmla="*/ 361 w 1356"/>
                <a:gd name="T83" fmla="*/ 454 h 473"/>
                <a:gd name="T84" fmla="*/ 302 w 1356"/>
                <a:gd name="T85" fmla="*/ 454 h 473"/>
                <a:gd name="T86" fmla="*/ 120 w 1356"/>
                <a:gd name="T87" fmla="*/ 451 h 473"/>
                <a:gd name="T88" fmla="*/ 92 w 1356"/>
                <a:gd name="T89" fmla="*/ 445 h 473"/>
                <a:gd name="T90" fmla="*/ 60 w 1356"/>
                <a:gd name="T91" fmla="*/ 421 h 473"/>
                <a:gd name="T92" fmla="*/ 42 w 1356"/>
                <a:gd name="T93" fmla="*/ 408 h 47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56"/>
                <a:gd name="T142" fmla="*/ 0 h 473"/>
                <a:gd name="T143" fmla="*/ 1356 w 1356"/>
                <a:gd name="T144" fmla="*/ 473 h 47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56" h="473">
                  <a:moveTo>
                    <a:pt x="52" y="419"/>
                  </a:moveTo>
                  <a:cubicBezTo>
                    <a:pt x="47" y="396"/>
                    <a:pt x="28" y="387"/>
                    <a:pt x="17" y="367"/>
                  </a:cubicBezTo>
                  <a:cubicBezTo>
                    <a:pt x="15" y="358"/>
                    <a:pt x="13" y="352"/>
                    <a:pt x="7" y="345"/>
                  </a:cubicBezTo>
                  <a:cubicBezTo>
                    <a:pt x="2" y="322"/>
                    <a:pt x="0" y="295"/>
                    <a:pt x="10" y="272"/>
                  </a:cubicBezTo>
                  <a:cubicBezTo>
                    <a:pt x="12" y="263"/>
                    <a:pt x="15" y="253"/>
                    <a:pt x="20" y="245"/>
                  </a:cubicBezTo>
                  <a:cubicBezTo>
                    <a:pt x="27" y="215"/>
                    <a:pt x="3" y="151"/>
                    <a:pt x="50" y="144"/>
                  </a:cubicBezTo>
                  <a:cubicBezTo>
                    <a:pt x="82" y="147"/>
                    <a:pt x="104" y="147"/>
                    <a:pt x="137" y="146"/>
                  </a:cubicBezTo>
                  <a:cubicBezTo>
                    <a:pt x="142" y="140"/>
                    <a:pt x="147" y="132"/>
                    <a:pt x="152" y="127"/>
                  </a:cubicBezTo>
                  <a:cubicBezTo>
                    <a:pt x="155" y="70"/>
                    <a:pt x="140" y="79"/>
                    <a:pt x="175" y="84"/>
                  </a:cubicBezTo>
                  <a:cubicBezTo>
                    <a:pt x="189" y="90"/>
                    <a:pt x="205" y="96"/>
                    <a:pt x="220" y="98"/>
                  </a:cubicBezTo>
                  <a:cubicBezTo>
                    <a:pt x="234" y="103"/>
                    <a:pt x="247" y="105"/>
                    <a:pt x="262" y="106"/>
                  </a:cubicBezTo>
                  <a:cubicBezTo>
                    <a:pt x="276" y="109"/>
                    <a:pt x="287" y="112"/>
                    <a:pt x="301" y="115"/>
                  </a:cubicBezTo>
                  <a:cubicBezTo>
                    <a:pt x="316" y="122"/>
                    <a:pt x="334" y="125"/>
                    <a:pt x="351" y="128"/>
                  </a:cubicBezTo>
                  <a:cubicBezTo>
                    <a:pt x="371" y="137"/>
                    <a:pt x="402" y="131"/>
                    <a:pt x="422" y="131"/>
                  </a:cubicBezTo>
                  <a:cubicBezTo>
                    <a:pt x="436" y="112"/>
                    <a:pt x="439" y="93"/>
                    <a:pt x="461" y="79"/>
                  </a:cubicBezTo>
                  <a:cubicBezTo>
                    <a:pt x="471" y="63"/>
                    <a:pt x="488" y="55"/>
                    <a:pt x="508" y="52"/>
                  </a:cubicBezTo>
                  <a:cubicBezTo>
                    <a:pt x="516" y="49"/>
                    <a:pt x="521" y="45"/>
                    <a:pt x="531" y="44"/>
                  </a:cubicBezTo>
                  <a:cubicBezTo>
                    <a:pt x="541" y="39"/>
                    <a:pt x="551" y="36"/>
                    <a:pt x="561" y="35"/>
                  </a:cubicBezTo>
                  <a:cubicBezTo>
                    <a:pt x="581" y="26"/>
                    <a:pt x="571" y="28"/>
                    <a:pt x="591" y="26"/>
                  </a:cubicBezTo>
                  <a:cubicBezTo>
                    <a:pt x="618" y="19"/>
                    <a:pt x="649" y="44"/>
                    <a:pt x="677" y="41"/>
                  </a:cubicBezTo>
                  <a:cubicBezTo>
                    <a:pt x="709" y="43"/>
                    <a:pt x="718" y="74"/>
                    <a:pt x="749" y="80"/>
                  </a:cubicBezTo>
                  <a:cubicBezTo>
                    <a:pt x="774" y="97"/>
                    <a:pt x="823" y="26"/>
                    <a:pt x="852" y="22"/>
                  </a:cubicBezTo>
                  <a:cubicBezTo>
                    <a:pt x="900" y="1"/>
                    <a:pt x="987" y="9"/>
                    <a:pt x="1027" y="9"/>
                  </a:cubicBezTo>
                  <a:cubicBezTo>
                    <a:pt x="1049" y="0"/>
                    <a:pt x="1067" y="4"/>
                    <a:pt x="1092" y="6"/>
                  </a:cubicBezTo>
                  <a:cubicBezTo>
                    <a:pt x="1109" y="10"/>
                    <a:pt x="1127" y="17"/>
                    <a:pt x="1144" y="19"/>
                  </a:cubicBezTo>
                  <a:cubicBezTo>
                    <a:pt x="1152" y="22"/>
                    <a:pt x="1157" y="26"/>
                    <a:pt x="1167" y="28"/>
                  </a:cubicBezTo>
                  <a:cubicBezTo>
                    <a:pt x="1179" y="35"/>
                    <a:pt x="1214" y="67"/>
                    <a:pt x="1224" y="70"/>
                  </a:cubicBezTo>
                  <a:cubicBezTo>
                    <a:pt x="1236" y="73"/>
                    <a:pt x="1249" y="73"/>
                    <a:pt x="1262" y="76"/>
                  </a:cubicBezTo>
                  <a:cubicBezTo>
                    <a:pt x="1279" y="83"/>
                    <a:pt x="1293" y="95"/>
                    <a:pt x="1313" y="98"/>
                  </a:cubicBezTo>
                  <a:cubicBezTo>
                    <a:pt x="1324" y="105"/>
                    <a:pt x="1331" y="116"/>
                    <a:pt x="1338" y="128"/>
                  </a:cubicBezTo>
                  <a:cubicBezTo>
                    <a:pt x="1339" y="147"/>
                    <a:pt x="1344" y="162"/>
                    <a:pt x="1353" y="179"/>
                  </a:cubicBezTo>
                  <a:cubicBezTo>
                    <a:pt x="1349" y="212"/>
                    <a:pt x="1356" y="221"/>
                    <a:pt x="1333" y="242"/>
                  </a:cubicBezTo>
                  <a:cubicBezTo>
                    <a:pt x="1324" y="259"/>
                    <a:pt x="1334" y="271"/>
                    <a:pt x="1314" y="281"/>
                  </a:cubicBezTo>
                  <a:cubicBezTo>
                    <a:pt x="1304" y="295"/>
                    <a:pt x="1288" y="314"/>
                    <a:pt x="1273" y="325"/>
                  </a:cubicBezTo>
                  <a:cubicBezTo>
                    <a:pt x="1261" y="341"/>
                    <a:pt x="1234" y="339"/>
                    <a:pt x="1214" y="342"/>
                  </a:cubicBezTo>
                  <a:cubicBezTo>
                    <a:pt x="1164" y="374"/>
                    <a:pt x="1114" y="416"/>
                    <a:pt x="1047" y="421"/>
                  </a:cubicBezTo>
                  <a:cubicBezTo>
                    <a:pt x="1030" y="426"/>
                    <a:pt x="1025" y="440"/>
                    <a:pt x="1012" y="447"/>
                  </a:cubicBezTo>
                  <a:cubicBezTo>
                    <a:pt x="987" y="458"/>
                    <a:pt x="955" y="453"/>
                    <a:pt x="927" y="456"/>
                  </a:cubicBezTo>
                  <a:cubicBezTo>
                    <a:pt x="893" y="466"/>
                    <a:pt x="857" y="458"/>
                    <a:pt x="823" y="458"/>
                  </a:cubicBezTo>
                  <a:cubicBezTo>
                    <a:pt x="782" y="453"/>
                    <a:pt x="738" y="460"/>
                    <a:pt x="696" y="464"/>
                  </a:cubicBezTo>
                  <a:cubicBezTo>
                    <a:pt x="668" y="473"/>
                    <a:pt x="618" y="456"/>
                    <a:pt x="588" y="456"/>
                  </a:cubicBezTo>
                  <a:cubicBezTo>
                    <a:pt x="513" y="454"/>
                    <a:pt x="436" y="454"/>
                    <a:pt x="361" y="454"/>
                  </a:cubicBezTo>
                  <a:cubicBezTo>
                    <a:pt x="332" y="445"/>
                    <a:pt x="366" y="454"/>
                    <a:pt x="302" y="454"/>
                  </a:cubicBezTo>
                  <a:cubicBezTo>
                    <a:pt x="242" y="454"/>
                    <a:pt x="180" y="453"/>
                    <a:pt x="120" y="451"/>
                  </a:cubicBezTo>
                  <a:cubicBezTo>
                    <a:pt x="110" y="450"/>
                    <a:pt x="104" y="447"/>
                    <a:pt x="92" y="445"/>
                  </a:cubicBezTo>
                  <a:cubicBezTo>
                    <a:pt x="75" y="438"/>
                    <a:pt x="72" y="431"/>
                    <a:pt x="60" y="421"/>
                  </a:cubicBezTo>
                  <a:cubicBezTo>
                    <a:pt x="53" y="415"/>
                    <a:pt x="47" y="415"/>
                    <a:pt x="42" y="408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5" name="AutoShape 92"/>
            <p:cNvSpPr>
              <a:spLocks noChangeArrowheads="1"/>
            </p:cNvSpPr>
            <p:nvPr/>
          </p:nvSpPr>
          <p:spPr bwMode="auto">
            <a:xfrm>
              <a:off x="1485" y="1862"/>
              <a:ext cx="1282" cy="1887"/>
            </a:xfrm>
            <a:prstGeom prst="cube">
              <a:avLst>
                <a:gd name="adj" fmla="val 14713"/>
              </a:avLst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43426" name="Line 93"/>
            <p:cNvSpPr>
              <a:spLocks noChangeShapeType="1"/>
            </p:cNvSpPr>
            <p:nvPr/>
          </p:nvSpPr>
          <p:spPr bwMode="auto">
            <a:xfrm>
              <a:off x="2687" y="1952"/>
              <a:ext cx="0" cy="1378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27" name="Line 94"/>
            <p:cNvSpPr>
              <a:spLocks noChangeShapeType="1"/>
            </p:cNvSpPr>
            <p:nvPr/>
          </p:nvSpPr>
          <p:spPr bwMode="auto">
            <a:xfrm flipH="1">
              <a:off x="2582" y="3330"/>
              <a:ext cx="105" cy="419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28" name="Line 95"/>
            <p:cNvSpPr>
              <a:spLocks noChangeShapeType="1"/>
            </p:cNvSpPr>
            <p:nvPr/>
          </p:nvSpPr>
          <p:spPr bwMode="auto">
            <a:xfrm>
              <a:off x="2687" y="3330"/>
              <a:ext cx="80" cy="257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29" name="Line 96"/>
            <p:cNvSpPr>
              <a:spLocks noChangeShapeType="1"/>
            </p:cNvSpPr>
            <p:nvPr/>
          </p:nvSpPr>
          <p:spPr bwMode="auto">
            <a:xfrm>
              <a:off x="1485" y="3400"/>
              <a:ext cx="1095" cy="0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0" name="AutoShape 97"/>
            <p:cNvSpPr>
              <a:spLocks noChangeArrowheads="1"/>
            </p:cNvSpPr>
            <p:nvPr/>
          </p:nvSpPr>
          <p:spPr bwMode="auto">
            <a:xfrm>
              <a:off x="1485" y="1862"/>
              <a:ext cx="1282" cy="159"/>
            </a:xfrm>
            <a:prstGeom prst="parallelogram">
              <a:avLst>
                <a:gd name="adj" fmla="val 11444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43431" name="Freeform 98"/>
            <p:cNvSpPr>
              <a:spLocks/>
            </p:cNvSpPr>
            <p:nvPr/>
          </p:nvSpPr>
          <p:spPr bwMode="auto">
            <a:xfrm>
              <a:off x="1528" y="1811"/>
              <a:ext cx="478" cy="207"/>
            </a:xfrm>
            <a:custGeom>
              <a:avLst/>
              <a:gdLst>
                <a:gd name="T0" fmla="*/ 1033 w 409"/>
                <a:gd name="T1" fmla="*/ 275 h 200"/>
                <a:gd name="T2" fmla="*/ 969 w 409"/>
                <a:gd name="T3" fmla="*/ 249 h 200"/>
                <a:gd name="T4" fmla="*/ 841 w 409"/>
                <a:gd name="T5" fmla="*/ 226 h 200"/>
                <a:gd name="T6" fmla="*/ 707 w 409"/>
                <a:gd name="T7" fmla="*/ 239 h 200"/>
                <a:gd name="T8" fmla="*/ 637 w 409"/>
                <a:gd name="T9" fmla="*/ 214 h 200"/>
                <a:gd name="T10" fmla="*/ 576 w 409"/>
                <a:gd name="T11" fmla="*/ 173 h 200"/>
                <a:gd name="T12" fmla="*/ 496 w 409"/>
                <a:gd name="T13" fmla="*/ 184 h 200"/>
                <a:gd name="T14" fmla="*/ 413 w 409"/>
                <a:gd name="T15" fmla="*/ 200 h 200"/>
                <a:gd name="T16" fmla="*/ 438 w 409"/>
                <a:gd name="T17" fmla="*/ 160 h 200"/>
                <a:gd name="T18" fmla="*/ 363 w 409"/>
                <a:gd name="T19" fmla="*/ 128 h 200"/>
                <a:gd name="T20" fmla="*/ 198 w 409"/>
                <a:gd name="T21" fmla="*/ 140 h 200"/>
                <a:gd name="T22" fmla="*/ 172 w 409"/>
                <a:gd name="T23" fmla="*/ 75 h 200"/>
                <a:gd name="T24" fmla="*/ 172 w 409"/>
                <a:gd name="T25" fmla="*/ 43 h 200"/>
                <a:gd name="T26" fmla="*/ 257 w 409"/>
                <a:gd name="T27" fmla="*/ 57 h 200"/>
                <a:gd name="T28" fmla="*/ 418 w 409"/>
                <a:gd name="T29" fmla="*/ 36 h 200"/>
                <a:gd name="T30" fmla="*/ 428 w 409"/>
                <a:gd name="T31" fmla="*/ 87 h 200"/>
                <a:gd name="T32" fmla="*/ 560 w 409"/>
                <a:gd name="T33" fmla="*/ 126 h 200"/>
                <a:gd name="T34" fmla="*/ 647 w 409"/>
                <a:gd name="T35" fmla="*/ 81 h 200"/>
                <a:gd name="T36" fmla="*/ 761 w 409"/>
                <a:gd name="T37" fmla="*/ 109 h 200"/>
                <a:gd name="T38" fmla="*/ 850 w 409"/>
                <a:gd name="T39" fmla="*/ 161 h 200"/>
                <a:gd name="T40" fmla="*/ 983 w 409"/>
                <a:gd name="T41" fmla="*/ 109 h 200"/>
                <a:gd name="T42" fmla="*/ 948 w 409"/>
                <a:gd name="T43" fmla="*/ 207 h 200"/>
                <a:gd name="T44" fmla="*/ 1026 w 409"/>
                <a:gd name="T45" fmla="*/ 225 h 200"/>
                <a:gd name="T46" fmla="*/ 1116 w 409"/>
                <a:gd name="T47" fmla="*/ 241 h 200"/>
                <a:gd name="T48" fmla="*/ 1265 w 409"/>
                <a:gd name="T49" fmla="*/ 174 h 200"/>
                <a:gd name="T50" fmla="*/ 1176 w 409"/>
                <a:gd name="T51" fmla="*/ 130 h 200"/>
                <a:gd name="T52" fmla="*/ 1407 w 409"/>
                <a:gd name="T53" fmla="*/ 118 h 200"/>
                <a:gd name="T54" fmla="*/ 1392 w 409"/>
                <a:gd name="T55" fmla="*/ 59 h 200"/>
                <a:gd name="T56" fmla="*/ 1560 w 409"/>
                <a:gd name="T57" fmla="*/ 72 h 200"/>
                <a:gd name="T58" fmla="*/ 1657 w 409"/>
                <a:gd name="T59" fmla="*/ 73 h 200"/>
                <a:gd name="T60" fmla="*/ 1592 w 409"/>
                <a:gd name="T61" fmla="*/ 117 h 200"/>
                <a:gd name="T62" fmla="*/ 1750 w 409"/>
                <a:gd name="T63" fmla="*/ 142 h 200"/>
                <a:gd name="T64" fmla="*/ 1678 w 409"/>
                <a:gd name="T65" fmla="*/ 166 h 200"/>
                <a:gd name="T66" fmla="*/ 1513 w 409"/>
                <a:gd name="T67" fmla="*/ 154 h 200"/>
                <a:gd name="T68" fmla="*/ 1504 w 409"/>
                <a:gd name="T69" fmla="*/ 184 h 200"/>
                <a:gd name="T70" fmla="*/ 1527 w 409"/>
                <a:gd name="T71" fmla="*/ 207 h 200"/>
                <a:gd name="T72" fmla="*/ 1411 w 409"/>
                <a:gd name="T73" fmla="*/ 203 h 200"/>
                <a:gd name="T74" fmla="*/ 1323 w 409"/>
                <a:gd name="T75" fmla="*/ 242 h 200"/>
                <a:gd name="T76" fmla="*/ 1572 w 409"/>
                <a:gd name="T77" fmla="*/ 221 h 200"/>
                <a:gd name="T78" fmla="*/ 1835 w 409"/>
                <a:gd name="T79" fmla="*/ 193 h 200"/>
                <a:gd name="T80" fmla="*/ 1938 w 409"/>
                <a:gd name="T81" fmla="*/ 168 h 200"/>
                <a:gd name="T82" fmla="*/ 1857 w 409"/>
                <a:gd name="T83" fmla="*/ 88 h 200"/>
                <a:gd name="T84" fmla="*/ 1693 w 409"/>
                <a:gd name="T85" fmla="*/ 36 h 200"/>
                <a:gd name="T86" fmla="*/ 1586 w 409"/>
                <a:gd name="T87" fmla="*/ 27 h 200"/>
                <a:gd name="T88" fmla="*/ 1463 w 409"/>
                <a:gd name="T89" fmla="*/ 27 h 200"/>
                <a:gd name="T90" fmla="*/ 1229 w 409"/>
                <a:gd name="T91" fmla="*/ 55 h 200"/>
                <a:gd name="T92" fmla="*/ 1044 w 409"/>
                <a:gd name="T93" fmla="*/ 67 h 200"/>
                <a:gd name="T94" fmla="*/ 865 w 409"/>
                <a:gd name="T95" fmla="*/ 32 h 200"/>
                <a:gd name="T96" fmla="*/ 651 w 409"/>
                <a:gd name="T97" fmla="*/ 0 h 200"/>
                <a:gd name="T98" fmla="*/ 366 w 409"/>
                <a:gd name="T99" fmla="*/ 3 h 200"/>
                <a:gd name="T100" fmla="*/ 64 w 409"/>
                <a:gd name="T101" fmla="*/ 8 h 200"/>
                <a:gd name="T102" fmla="*/ 1 w 409"/>
                <a:gd name="T103" fmla="*/ 76 h 200"/>
                <a:gd name="T104" fmla="*/ 75 w 409"/>
                <a:gd name="T105" fmla="*/ 152 h 200"/>
                <a:gd name="T106" fmla="*/ 145 w 409"/>
                <a:gd name="T107" fmla="*/ 196 h 200"/>
                <a:gd name="T108" fmla="*/ 270 w 409"/>
                <a:gd name="T109" fmla="*/ 219 h 200"/>
                <a:gd name="T110" fmla="*/ 477 w 409"/>
                <a:gd name="T111" fmla="*/ 245 h 200"/>
                <a:gd name="T112" fmla="*/ 764 w 409"/>
                <a:gd name="T113" fmla="*/ 274 h 2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09"/>
                <a:gd name="T172" fmla="*/ 0 h 200"/>
                <a:gd name="T173" fmla="*/ 409 w 409"/>
                <a:gd name="T174" fmla="*/ 200 h 2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09" h="200">
                  <a:moveTo>
                    <a:pt x="197" y="200"/>
                  </a:moveTo>
                  <a:lnTo>
                    <a:pt x="203" y="198"/>
                  </a:lnTo>
                  <a:lnTo>
                    <a:pt x="210" y="197"/>
                  </a:lnTo>
                  <a:lnTo>
                    <a:pt x="217" y="195"/>
                  </a:lnTo>
                  <a:lnTo>
                    <a:pt x="222" y="189"/>
                  </a:lnTo>
                  <a:lnTo>
                    <a:pt x="217" y="184"/>
                  </a:lnTo>
                  <a:lnTo>
                    <a:pt x="211" y="181"/>
                  </a:lnTo>
                  <a:lnTo>
                    <a:pt x="204" y="177"/>
                  </a:lnTo>
                  <a:lnTo>
                    <a:pt x="198" y="173"/>
                  </a:lnTo>
                  <a:lnTo>
                    <a:pt x="190" y="169"/>
                  </a:lnTo>
                  <a:lnTo>
                    <a:pt x="183" y="165"/>
                  </a:lnTo>
                  <a:lnTo>
                    <a:pt x="176" y="160"/>
                  </a:lnTo>
                  <a:lnTo>
                    <a:pt x="169" y="154"/>
                  </a:lnTo>
                  <a:lnTo>
                    <a:pt x="165" y="160"/>
                  </a:lnTo>
                  <a:lnTo>
                    <a:pt x="157" y="165"/>
                  </a:lnTo>
                  <a:lnTo>
                    <a:pt x="149" y="169"/>
                  </a:lnTo>
                  <a:lnTo>
                    <a:pt x="140" y="176"/>
                  </a:lnTo>
                  <a:lnTo>
                    <a:pt x="126" y="169"/>
                  </a:lnTo>
                  <a:lnTo>
                    <a:pt x="128" y="159"/>
                  </a:lnTo>
                  <a:lnTo>
                    <a:pt x="134" y="152"/>
                  </a:lnTo>
                  <a:lnTo>
                    <a:pt x="140" y="146"/>
                  </a:lnTo>
                  <a:lnTo>
                    <a:pt x="145" y="139"/>
                  </a:lnTo>
                  <a:lnTo>
                    <a:pt x="140" y="130"/>
                  </a:lnTo>
                  <a:lnTo>
                    <a:pt x="121" y="123"/>
                  </a:lnTo>
                  <a:lnTo>
                    <a:pt x="118" y="124"/>
                  </a:lnTo>
                  <a:lnTo>
                    <a:pt x="113" y="126"/>
                  </a:lnTo>
                  <a:lnTo>
                    <a:pt x="108" y="128"/>
                  </a:lnTo>
                  <a:lnTo>
                    <a:pt x="104" y="130"/>
                  </a:lnTo>
                  <a:lnTo>
                    <a:pt x="100" y="134"/>
                  </a:lnTo>
                  <a:lnTo>
                    <a:pt x="96" y="137"/>
                  </a:lnTo>
                  <a:lnTo>
                    <a:pt x="91" y="139"/>
                  </a:lnTo>
                  <a:lnTo>
                    <a:pt x="87" y="142"/>
                  </a:lnTo>
                  <a:lnTo>
                    <a:pt x="68" y="129"/>
                  </a:lnTo>
                  <a:lnTo>
                    <a:pt x="75" y="123"/>
                  </a:lnTo>
                  <a:lnTo>
                    <a:pt x="84" y="120"/>
                  </a:lnTo>
                  <a:lnTo>
                    <a:pt x="92" y="114"/>
                  </a:lnTo>
                  <a:lnTo>
                    <a:pt x="97" y="105"/>
                  </a:lnTo>
                  <a:lnTo>
                    <a:pt x="91" y="99"/>
                  </a:lnTo>
                  <a:lnTo>
                    <a:pt x="85" y="93"/>
                  </a:lnTo>
                  <a:lnTo>
                    <a:pt x="76" y="91"/>
                  </a:lnTo>
                  <a:lnTo>
                    <a:pt x="66" y="93"/>
                  </a:lnTo>
                  <a:lnTo>
                    <a:pt x="61" y="99"/>
                  </a:lnTo>
                  <a:lnTo>
                    <a:pt x="52" y="101"/>
                  </a:lnTo>
                  <a:lnTo>
                    <a:pt x="42" y="99"/>
                  </a:lnTo>
                  <a:lnTo>
                    <a:pt x="36" y="92"/>
                  </a:lnTo>
                  <a:lnTo>
                    <a:pt x="52" y="67"/>
                  </a:lnTo>
                  <a:lnTo>
                    <a:pt x="44" y="61"/>
                  </a:lnTo>
                  <a:lnTo>
                    <a:pt x="37" y="54"/>
                  </a:lnTo>
                  <a:lnTo>
                    <a:pt x="31" y="47"/>
                  </a:lnTo>
                  <a:lnTo>
                    <a:pt x="28" y="37"/>
                  </a:lnTo>
                  <a:lnTo>
                    <a:pt x="32" y="33"/>
                  </a:lnTo>
                  <a:lnTo>
                    <a:pt x="37" y="33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50" y="38"/>
                  </a:lnTo>
                  <a:lnTo>
                    <a:pt x="54" y="40"/>
                  </a:lnTo>
                  <a:lnTo>
                    <a:pt x="59" y="40"/>
                  </a:lnTo>
                  <a:lnTo>
                    <a:pt x="65" y="39"/>
                  </a:lnTo>
                  <a:lnTo>
                    <a:pt x="74" y="17"/>
                  </a:lnTo>
                  <a:lnTo>
                    <a:pt x="88" y="26"/>
                  </a:lnTo>
                  <a:lnTo>
                    <a:pt x="90" y="35"/>
                  </a:lnTo>
                  <a:lnTo>
                    <a:pt x="90" y="43"/>
                  </a:lnTo>
                  <a:lnTo>
                    <a:pt x="89" y="53"/>
                  </a:lnTo>
                  <a:lnTo>
                    <a:pt x="90" y="62"/>
                  </a:lnTo>
                  <a:lnTo>
                    <a:pt x="100" y="77"/>
                  </a:lnTo>
                  <a:lnTo>
                    <a:pt x="106" y="81"/>
                  </a:lnTo>
                  <a:lnTo>
                    <a:pt x="112" y="85"/>
                  </a:lnTo>
                  <a:lnTo>
                    <a:pt x="118" y="90"/>
                  </a:lnTo>
                  <a:lnTo>
                    <a:pt x="127" y="93"/>
                  </a:lnTo>
                  <a:lnTo>
                    <a:pt x="133" y="82"/>
                  </a:lnTo>
                  <a:lnTo>
                    <a:pt x="134" y="69"/>
                  </a:lnTo>
                  <a:lnTo>
                    <a:pt x="136" y="58"/>
                  </a:lnTo>
                  <a:lnTo>
                    <a:pt x="144" y="48"/>
                  </a:lnTo>
                  <a:lnTo>
                    <a:pt x="152" y="51"/>
                  </a:lnTo>
                  <a:lnTo>
                    <a:pt x="160" y="63"/>
                  </a:lnTo>
                  <a:lnTo>
                    <a:pt x="160" y="77"/>
                  </a:lnTo>
                  <a:lnTo>
                    <a:pt x="156" y="94"/>
                  </a:lnTo>
                  <a:lnTo>
                    <a:pt x="155" y="112"/>
                  </a:lnTo>
                  <a:lnTo>
                    <a:pt x="171" y="126"/>
                  </a:lnTo>
                  <a:lnTo>
                    <a:pt x="179" y="115"/>
                  </a:lnTo>
                  <a:lnTo>
                    <a:pt x="181" y="99"/>
                  </a:lnTo>
                  <a:lnTo>
                    <a:pt x="186" y="84"/>
                  </a:lnTo>
                  <a:lnTo>
                    <a:pt x="199" y="74"/>
                  </a:lnTo>
                  <a:lnTo>
                    <a:pt x="206" y="77"/>
                  </a:lnTo>
                  <a:lnTo>
                    <a:pt x="211" y="94"/>
                  </a:lnTo>
                  <a:lnTo>
                    <a:pt x="207" y="112"/>
                  </a:lnTo>
                  <a:lnTo>
                    <a:pt x="202" y="129"/>
                  </a:lnTo>
                  <a:lnTo>
                    <a:pt x="199" y="147"/>
                  </a:lnTo>
                  <a:lnTo>
                    <a:pt x="204" y="150"/>
                  </a:lnTo>
                  <a:lnTo>
                    <a:pt x="207" y="153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9" y="162"/>
                  </a:lnTo>
                  <a:lnTo>
                    <a:pt x="224" y="165"/>
                  </a:lnTo>
                  <a:lnTo>
                    <a:pt x="229" y="168"/>
                  </a:lnTo>
                  <a:lnTo>
                    <a:pt x="235" y="171"/>
                  </a:lnTo>
                  <a:lnTo>
                    <a:pt x="243" y="160"/>
                  </a:lnTo>
                  <a:lnTo>
                    <a:pt x="250" y="147"/>
                  </a:lnTo>
                  <a:lnTo>
                    <a:pt x="258" y="135"/>
                  </a:lnTo>
                  <a:lnTo>
                    <a:pt x="266" y="124"/>
                  </a:lnTo>
                  <a:lnTo>
                    <a:pt x="260" y="118"/>
                  </a:lnTo>
                  <a:lnTo>
                    <a:pt x="257" y="109"/>
                  </a:lnTo>
                  <a:lnTo>
                    <a:pt x="252" y="101"/>
                  </a:lnTo>
                  <a:lnTo>
                    <a:pt x="247" y="93"/>
                  </a:lnTo>
                  <a:lnTo>
                    <a:pt x="247" y="76"/>
                  </a:lnTo>
                  <a:lnTo>
                    <a:pt x="265" y="77"/>
                  </a:lnTo>
                  <a:lnTo>
                    <a:pt x="277" y="94"/>
                  </a:lnTo>
                  <a:lnTo>
                    <a:pt x="296" y="84"/>
                  </a:lnTo>
                  <a:lnTo>
                    <a:pt x="295" y="75"/>
                  </a:lnTo>
                  <a:lnTo>
                    <a:pt x="293" y="64"/>
                  </a:lnTo>
                  <a:lnTo>
                    <a:pt x="292" y="53"/>
                  </a:lnTo>
                  <a:lnTo>
                    <a:pt x="293" y="41"/>
                  </a:lnTo>
                  <a:lnTo>
                    <a:pt x="317" y="59"/>
                  </a:lnTo>
                  <a:lnTo>
                    <a:pt x="319" y="56"/>
                  </a:lnTo>
                  <a:lnTo>
                    <a:pt x="324" y="54"/>
                  </a:lnTo>
                  <a:lnTo>
                    <a:pt x="328" y="52"/>
                  </a:lnTo>
                  <a:lnTo>
                    <a:pt x="333" y="51"/>
                  </a:lnTo>
                  <a:lnTo>
                    <a:pt x="339" y="50"/>
                  </a:lnTo>
                  <a:lnTo>
                    <a:pt x="343" y="51"/>
                  </a:lnTo>
                  <a:lnTo>
                    <a:pt x="348" y="53"/>
                  </a:lnTo>
                  <a:lnTo>
                    <a:pt x="351" y="58"/>
                  </a:lnTo>
                  <a:lnTo>
                    <a:pt x="348" y="67"/>
                  </a:lnTo>
                  <a:lnTo>
                    <a:pt x="340" y="75"/>
                  </a:lnTo>
                  <a:lnTo>
                    <a:pt x="335" y="83"/>
                  </a:lnTo>
                  <a:lnTo>
                    <a:pt x="341" y="94"/>
                  </a:lnTo>
                  <a:lnTo>
                    <a:pt x="349" y="94"/>
                  </a:lnTo>
                  <a:lnTo>
                    <a:pt x="360" y="97"/>
                  </a:lnTo>
                  <a:lnTo>
                    <a:pt x="368" y="100"/>
                  </a:lnTo>
                  <a:lnTo>
                    <a:pt x="373" y="108"/>
                  </a:lnTo>
                  <a:lnTo>
                    <a:pt x="366" y="115"/>
                  </a:lnTo>
                  <a:lnTo>
                    <a:pt x="360" y="118"/>
                  </a:lnTo>
                  <a:lnTo>
                    <a:pt x="353" y="118"/>
                  </a:lnTo>
                  <a:lnTo>
                    <a:pt x="345" y="115"/>
                  </a:lnTo>
                  <a:lnTo>
                    <a:pt x="335" y="113"/>
                  </a:lnTo>
                  <a:lnTo>
                    <a:pt x="327" y="111"/>
                  </a:lnTo>
                  <a:lnTo>
                    <a:pt x="318" y="109"/>
                  </a:lnTo>
                  <a:lnTo>
                    <a:pt x="309" y="112"/>
                  </a:lnTo>
                  <a:lnTo>
                    <a:pt x="304" y="119"/>
                  </a:lnTo>
                  <a:lnTo>
                    <a:pt x="308" y="127"/>
                  </a:lnTo>
                  <a:lnTo>
                    <a:pt x="317" y="130"/>
                  </a:lnTo>
                  <a:lnTo>
                    <a:pt x="326" y="136"/>
                  </a:lnTo>
                  <a:lnTo>
                    <a:pt x="333" y="145"/>
                  </a:lnTo>
                  <a:lnTo>
                    <a:pt x="327" y="147"/>
                  </a:lnTo>
                  <a:lnTo>
                    <a:pt x="322" y="147"/>
                  </a:lnTo>
                  <a:lnTo>
                    <a:pt x="315" y="146"/>
                  </a:lnTo>
                  <a:lnTo>
                    <a:pt x="309" y="145"/>
                  </a:lnTo>
                  <a:lnTo>
                    <a:pt x="303" y="144"/>
                  </a:lnTo>
                  <a:lnTo>
                    <a:pt x="297" y="144"/>
                  </a:lnTo>
                  <a:lnTo>
                    <a:pt x="290" y="145"/>
                  </a:lnTo>
                  <a:lnTo>
                    <a:pt x="285" y="147"/>
                  </a:lnTo>
                  <a:lnTo>
                    <a:pt x="273" y="166"/>
                  </a:lnTo>
                  <a:lnTo>
                    <a:pt x="278" y="172"/>
                  </a:lnTo>
                  <a:lnTo>
                    <a:pt x="292" y="171"/>
                  </a:lnTo>
                  <a:lnTo>
                    <a:pt x="305" y="167"/>
                  </a:lnTo>
                  <a:lnTo>
                    <a:pt x="318" y="162"/>
                  </a:lnTo>
                  <a:lnTo>
                    <a:pt x="331" y="157"/>
                  </a:lnTo>
                  <a:lnTo>
                    <a:pt x="343" y="151"/>
                  </a:lnTo>
                  <a:lnTo>
                    <a:pt x="356" y="145"/>
                  </a:lnTo>
                  <a:lnTo>
                    <a:pt x="370" y="141"/>
                  </a:lnTo>
                  <a:lnTo>
                    <a:pt x="386" y="137"/>
                  </a:lnTo>
                  <a:lnTo>
                    <a:pt x="391" y="135"/>
                  </a:lnTo>
                  <a:lnTo>
                    <a:pt x="396" y="131"/>
                  </a:lnTo>
                  <a:lnTo>
                    <a:pt x="402" y="127"/>
                  </a:lnTo>
                  <a:lnTo>
                    <a:pt x="408" y="120"/>
                  </a:lnTo>
                  <a:lnTo>
                    <a:pt x="409" y="92"/>
                  </a:lnTo>
                  <a:lnTo>
                    <a:pt x="404" y="82"/>
                  </a:lnTo>
                  <a:lnTo>
                    <a:pt x="398" y="73"/>
                  </a:lnTo>
                  <a:lnTo>
                    <a:pt x="391" y="63"/>
                  </a:lnTo>
                  <a:lnTo>
                    <a:pt x="383" y="54"/>
                  </a:lnTo>
                  <a:lnTo>
                    <a:pt x="373" y="46"/>
                  </a:lnTo>
                  <a:lnTo>
                    <a:pt x="365" y="36"/>
                  </a:lnTo>
                  <a:lnTo>
                    <a:pt x="357" y="26"/>
                  </a:lnTo>
                  <a:lnTo>
                    <a:pt x="350" y="16"/>
                  </a:lnTo>
                  <a:lnTo>
                    <a:pt x="345" y="16"/>
                  </a:lnTo>
                  <a:lnTo>
                    <a:pt x="339" y="17"/>
                  </a:lnTo>
                  <a:lnTo>
                    <a:pt x="333" y="17"/>
                  </a:lnTo>
                  <a:lnTo>
                    <a:pt x="327" y="17"/>
                  </a:lnTo>
                  <a:lnTo>
                    <a:pt x="320" y="18"/>
                  </a:lnTo>
                  <a:lnTo>
                    <a:pt x="313" y="18"/>
                  </a:lnTo>
                  <a:lnTo>
                    <a:pt x="307" y="17"/>
                  </a:lnTo>
                  <a:lnTo>
                    <a:pt x="300" y="16"/>
                  </a:lnTo>
                  <a:lnTo>
                    <a:pt x="284" y="22"/>
                  </a:lnTo>
                  <a:lnTo>
                    <a:pt x="264" y="36"/>
                  </a:lnTo>
                  <a:lnTo>
                    <a:pt x="258" y="39"/>
                  </a:lnTo>
                  <a:lnTo>
                    <a:pt x="254" y="43"/>
                  </a:lnTo>
                  <a:lnTo>
                    <a:pt x="248" y="46"/>
                  </a:lnTo>
                  <a:lnTo>
                    <a:pt x="239" y="48"/>
                  </a:lnTo>
                  <a:lnTo>
                    <a:pt x="220" y="47"/>
                  </a:lnTo>
                  <a:lnTo>
                    <a:pt x="211" y="40"/>
                  </a:lnTo>
                  <a:lnTo>
                    <a:pt x="202" y="35"/>
                  </a:lnTo>
                  <a:lnTo>
                    <a:pt x="191" y="29"/>
                  </a:lnTo>
                  <a:lnTo>
                    <a:pt x="182" y="22"/>
                  </a:lnTo>
                  <a:lnTo>
                    <a:pt x="172" y="16"/>
                  </a:lnTo>
                  <a:lnTo>
                    <a:pt x="161" y="10"/>
                  </a:lnTo>
                  <a:lnTo>
                    <a:pt x="150" y="6"/>
                  </a:lnTo>
                  <a:lnTo>
                    <a:pt x="137" y="0"/>
                  </a:lnTo>
                  <a:lnTo>
                    <a:pt x="123" y="0"/>
                  </a:lnTo>
                  <a:lnTo>
                    <a:pt x="108" y="1"/>
                  </a:lnTo>
                  <a:lnTo>
                    <a:pt x="92" y="2"/>
                  </a:lnTo>
                  <a:lnTo>
                    <a:pt x="77" y="3"/>
                  </a:lnTo>
                  <a:lnTo>
                    <a:pt x="61" y="6"/>
                  </a:lnTo>
                  <a:lnTo>
                    <a:pt x="45" y="7"/>
                  </a:lnTo>
                  <a:lnTo>
                    <a:pt x="29" y="8"/>
                  </a:lnTo>
                  <a:lnTo>
                    <a:pt x="13" y="8"/>
                  </a:lnTo>
                  <a:lnTo>
                    <a:pt x="4" y="17"/>
                  </a:lnTo>
                  <a:lnTo>
                    <a:pt x="0" y="30"/>
                  </a:lnTo>
                  <a:lnTo>
                    <a:pt x="0" y="43"/>
                  </a:lnTo>
                  <a:lnTo>
                    <a:pt x="1" y="55"/>
                  </a:lnTo>
                  <a:lnTo>
                    <a:pt x="0" y="70"/>
                  </a:lnTo>
                  <a:lnTo>
                    <a:pt x="4" y="83"/>
                  </a:lnTo>
                  <a:lnTo>
                    <a:pt x="9" y="94"/>
                  </a:lnTo>
                  <a:lnTo>
                    <a:pt x="15" y="108"/>
                  </a:lnTo>
                  <a:lnTo>
                    <a:pt x="20" y="124"/>
                  </a:lnTo>
                  <a:lnTo>
                    <a:pt x="22" y="130"/>
                  </a:lnTo>
                  <a:lnTo>
                    <a:pt x="27" y="135"/>
                  </a:lnTo>
                  <a:lnTo>
                    <a:pt x="31" y="139"/>
                  </a:lnTo>
                  <a:lnTo>
                    <a:pt x="37" y="147"/>
                  </a:lnTo>
                  <a:lnTo>
                    <a:pt x="44" y="150"/>
                  </a:lnTo>
                  <a:lnTo>
                    <a:pt x="51" y="152"/>
                  </a:lnTo>
                  <a:lnTo>
                    <a:pt x="57" y="156"/>
                  </a:lnTo>
                  <a:lnTo>
                    <a:pt x="64" y="158"/>
                  </a:lnTo>
                  <a:lnTo>
                    <a:pt x="70" y="165"/>
                  </a:lnTo>
                  <a:lnTo>
                    <a:pt x="85" y="168"/>
                  </a:lnTo>
                  <a:lnTo>
                    <a:pt x="100" y="174"/>
                  </a:lnTo>
                  <a:lnTo>
                    <a:pt x="115" y="179"/>
                  </a:lnTo>
                  <a:lnTo>
                    <a:pt x="130" y="184"/>
                  </a:lnTo>
                  <a:lnTo>
                    <a:pt x="145" y="189"/>
                  </a:lnTo>
                  <a:lnTo>
                    <a:pt x="161" y="194"/>
                  </a:lnTo>
                  <a:lnTo>
                    <a:pt x="176" y="198"/>
                  </a:lnTo>
                  <a:lnTo>
                    <a:pt x="193" y="200"/>
                  </a:lnTo>
                  <a:lnTo>
                    <a:pt x="197" y="200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2" name="Freeform 99"/>
            <p:cNvSpPr>
              <a:spLocks/>
            </p:cNvSpPr>
            <p:nvPr/>
          </p:nvSpPr>
          <p:spPr bwMode="auto">
            <a:xfrm>
              <a:off x="1547" y="1720"/>
              <a:ext cx="526" cy="212"/>
            </a:xfrm>
            <a:custGeom>
              <a:avLst/>
              <a:gdLst>
                <a:gd name="T0" fmla="*/ 2106 w 449"/>
                <a:gd name="T1" fmla="*/ 236 h 209"/>
                <a:gd name="T2" fmla="*/ 2159 w 449"/>
                <a:gd name="T3" fmla="*/ 229 h 209"/>
                <a:gd name="T4" fmla="*/ 2186 w 449"/>
                <a:gd name="T5" fmla="*/ 205 h 209"/>
                <a:gd name="T6" fmla="*/ 2172 w 449"/>
                <a:gd name="T7" fmla="*/ 162 h 209"/>
                <a:gd name="T8" fmla="*/ 2129 w 449"/>
                <a:gd name="T9" fmla="*/ 129 h 209"/>
                <a:gd name="T10" fmla="*/ 2063 w 449"/>
                <a:gd name="T11" fmla="*/ 89 h 209"/>
                <a:gd name="T12" fmla="*/ 1986 w 449"/>
                <a:gd name="T13" fmla="*/ 71 h 209"/>
                <a:gd name="T14" fmla="*/ 1961 w 449"/>
                <a:gd name="T15" fmla="*/ 51 h 209"/>
                <a:gd name="T16" fmla="*/ 1838 w 449"/>
                <a:gd name="T17" fmla="*/ 32 h 209"/>
                <a:gd name="T18" fmla="*/ 1618 w 449"/>
                <a:gd name="T19" fmla="*/ 33 h 209"/>
                <a:gd name="T20" fmla="*/ 1415 w 449"/>
                <a:gd name="T21" fmla="*/ 54 h 209"/>
                <a:gd name="T22" fmla="*/ 1253 w 449"/>
                <a:gd name="T23" fmla="*/ 74 h 209"/>
                <a:gd name="T24" fmla="*/ 1109 w 449"/>
                <a:gd name="T25" fmla="*/ 99 h 209"/>
                <a:gd name="T26" fmla="*/ 1000 w 449"/>
                <a:gd name="T27" fmla="*/ 80 h 209"/>
                <a:gd name="T28" fmla="*/ 889 w 449"/>
                <a:gd name="T29" fmla="*/ 63 h 209"/>
                <a:gd name="T30" fmla="*/ 759 w 449"/>
                <a:gd name="T31" fmla="*/ 48 h 209"/>
                <a:gd name="T32" fmla="*/ 619 w 449"/>
                <a:gd name="T33" fmla="*/ 26 h 209"/>
                <a:gd name="T34" fmla="*/ 463 w 449"/>
                <a:gd name="T35" fmla="*/ 16 h 209"/>
                <a:gd name="T36" fmla="*/ 317 w 449"/>
                <a:gd name="T37" fmla="*/ 8 h 209"/>
                <a:gd name="T38" fmla="*/ 163 w 449"/>
                <a:gd name="T39" fmla="*/ 3 h 209"/>
                <a:gd name="T40" fmla="*/ 1 w 449"/>
                <a:gd name="T41" fmla="*/ 0 h 209"/>
                <a:gd name="T42" fmla="*/ 0 w 449"/>
                <a:gd name="T43" fmla="*/ 32 h 209"/>
                <a:gd name="T44" fmla="*/ 25 w 449"/>
                <a:gd name="T45" fmla="*/ 79 h 209"/>
                <a:gd name="T46" fmla="*/ 171 w 449"/>
                <a:gd name="T47" fmla="*/ 86 h 209"/>
                <a:gd name="T48" fmla="*/ 321 w 449"/>
                <a:gd name="T49" fmla="*/ 83 h 209"/>
                <a:gd name="T50" fmla="*/ 479 w 449"/>
                <a:gd name="T51" fmla="*/ 80 h 209"/>
                <a:gd name="T52" fmla="*/ 627 w 449"/>
                <a:gd name="T53" fmla="*/ 83 h 209"/>
                <a:gd name="T54" fmla="*/ 744 w 449"/>
                <a:gd name="T55" fmla="*/ 89 h 209"/>
                <a:gd name="T56" fmla="*/ 826 w 449"/>
                <a:gd name="T57" fmla="*/ 99 h 209"/>
                <a:gd name="T58" fmla="*/ 913 w 449"/>
                <a:gd name="T59" fmla="*/ 113 h 209"/>
                <a:gd name="T60" fmla="*/ 992 w 449"/>
                <a:gd name="T61" fmla="*/ 129 h 209"/>
                <a:gd name="T62" fmla="*/ 1075 w 449"/>
                <a:gd name="T63" fmla="*/ 133 h 209"/>
                <a:gd name="T64" fmla="*/ 1135 w 449"/>
                <a:gd name="T65" fmla="*/ 126 h 209"/>
                <a:gd name="T66" fmla="*/ 1201 w 449"/>
                <a:gd name="T67" fmla="*/ 111 h 209"/>
                <a:gd name="T68" fmla="*/ 1270 w 449"/>
                <a:gd name="T69" fmla="*/ 101 h 209"/>
                <a:gd name="T70" fmla="*/ 1351 w 449"/>
                <a:gd name="T71" fmla="*/ 99 h 209"/>
                <a:gd name="T72" fmla="*/ 1429 w 449"/>
                <a:gd name="T73" fmla="*/ 97 h 209"/>
                <a:gd name="T74" fmla="*/ 1522 w 449"/>
                <a:gd name="T75" fmla="*/ 94 h 209"/>
                <a:gd name="T76" fmla="*/ 1607 w 449"/>
                <a:gd name="T77" fmla="*/ 88 h 209"/>
                <a:gd name="T78" fmla="*/ 1723 w 449"/>
                <a:gd name="T79" fmla="*/ 91 h 209"/>
                <a:gd name="T80" fmla="*/ 1763 w 449"/>
                <a:gd name="T81" fmla="*/ 113 h 209"/>
                <a:gd name="T82" fmla="*/ 1813 w 449"/>
                <a:gd name="T83" fmla="*/ 137 h 209"/>
                <a:gd name="T84" fmla="*/ 1866 w 449"/>
                <a:gd name="T85" fmla="*/ 146 h 209"/>
                <a:gd name="T86" fmla="*/ 1912 w 449"/>
                <a:gd name="T87" fmla="*/ 156 h 209"/>
                <a:gd name="T88" fmla="*/ 1959 w 449"/>
                <a:gd name="T89" fmla="*/ 169 h 209"/>
                <a:gd name="T90" fmla="*/ 1999 w 449"/>
                <a:gd name="T91" fmla="*/ 184 h 209"/>
                <a:gd name="T92" fmla="*/ 2045 w 449"/>
                <a:gd name="T93" fmla="*/ 213 h 209"/>
                <a:gd name="T94" fmla="*/ 2068 w 449"/>
                <a:gd name="T95" fmla="*/ 239 h 2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49"/>
                <a:gd name="T145" fmla="*/ 0 h 209"/>
                <a:gd name="T146" fmla="*/ 449 w 449"/>
                <a:gd name="T147" fmla="*/ 209 h 20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49" h="209">
                  <a:moveTo>
                    <a:pt x="425" y="209"/>
                  </a:moveTo>
                  <a:lnTo>
                    <a:pt x="432" y="206"/>
                  </a:lnTo>
                  <a:lnTo>
                    <a:pt x="438" y="204"/>
                  </a:lnTo>
                  <a:lnTo>
                    <a:pt x="444" y="199"/>
                  </a:lnTo>
                  <a:lnTo>
                    <a:pt x="449" y="191"/>
                  </a:lnTo>
                  <a:lnTo>
                    <a:pt x="449" y="175"/>
                  </a:lnTo>
                  <a:lnTo>
                    <a:pt x="448" y="159"/>
                  </a:lnTo>
                  <a:lnTo>
                    <a:pt x="446" y="142"/>
                  </a:lnTo>
                  <a:lnTo>
                    <a:pt x="443" y="126"/>
                  </a:lnTo>
                  <a:lnTo>
                    <a:pt x="437" y="109"/>
                  </a:lnTo>
                  <a:lnTo>
                    <a:pt x="431" y="94"/>
                  </a:lnTo>
                  <a:lnTo>
                    <a:pt x="423" y="79"/>
                  </a:lnTo>
                  <a:lnTo>
                    <a:pt x="413" y="67"/>
                  </a:lnTo>
                  <a:lnTo>
                    <a:pt x="408" y="61"/>
                  </a:lnTo>
                  <a:lnTo>
                    <a:pt x="407" y="52"/>
                  </a:lnTo>
                  <a:lnTo>
                    <a:pt x="403" y="41"/>
                  </a:lnTo>
                  <a:lnTo>
                    <a:pt x="398" y="34"/>
                  </a:lnTo>
                  <a:lnTo>
                    <a:pt x="377" y="32"/>
                  </a:lnTo>
                  <a:lnTo>
                    <a:pt x="354" y="31"/>
                  </a:lnTo>
                  <a:lnTo>
                    <a:pt x="332" y="33"/>
                  </a:lnTo>
                  <a:lnTo>
                    <a:pt x="311" y="37"/>
                  </a:lnTo>
                  <a:lnTo>
                    <a:pt x="291" y="44"/>
                  </a:lnTo>
                  <a:lnTo>
                    <a:pt x="273" y="53"/>
                  </a:lnTo>
                  <a:lnTo>
                    <a:pt x="257" y="64"/>
                  </a:lnTo>
                  <a:lnTo>
                    <a:pt x="244" y="81"/>
                  </a:lnTo>
                  <a:lnTo>
                    <a:pt x="227" y="89"/>
                  </a:lnTo>
                  <a:lnTo>
                    <a:pt x="218" y="79"/>
                  </a:lnTo>
                  <a:lnTo>
                    <a:pt x="206" y="70"/>
                  </a:lnTo>
                  <a:lnTo>
                    <a:pt x="195" y="61"/>
                  </a:lnTo>
                  <a:lnTo>
                    <a:pt x="183" y="53"/>
                  </a:lnTo>
                  <a:lnTo>
                    <a:pt x="170" y="46"/>
                  </a:lnTo>
                  <a:lnTo>
                    <a:pt x="156" y="38"/>
                  </a:lnTo>
                  <a:lnTo>
                    <a:pt x="142" y="32"/>
                  </a:lnTo>
                  <a:lnTo>
                    <a:pt x="127" y="26"/>
                  </a:lnTo>
                  <a:lnTo>
                    <a:pt x="112" y="21"/>
                  </a:lnTo>
                  <a:lnTo>
                    <a:pt x="96" y="16"/>
                  </a:lnTo>
                  <a:lnTo>
                    <a:pt x="80" y="11"/>
                  </a:lnTo>
                  <a:lnTo>
                    <a:pt x="65" y="8"/>
                  </a:lnTo>
                  <a:lnTo>
                    <a:pt x="49" y="6"/>
                  </a:lnTo>
                  <a:lnTo>
                    <a:pt x="33" y="3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51"/>
                  </a:lnTo>
                  <a:lnTo>
                    <a:pt x="5" y="69"/>
                  </a:lnTo>
                  <a:lnTo>
                    <a:pt x="21" y="78"/>
                  </a:lnTo>
                  <a:lnTo>
                    <a:pt x="36" y="76"/>
                  </a:lnTo>
                  <a:lnTo>
                    <a:pt x="52" y="74"/>
                  </a:lnTo>
                  <a:lnTo>
                    <a:pt x="67" y="73"/>
                  </a:lnTo>
                  <a:lnTo>
                    <a:pt x="83" y="71"/>
                  </a:lnTo>
                  <a:lnTo>
                    <a:pt x="98" y="70"/>
                  </a:lnTo>
                  <a:lnTo>
                    <a:pt x="113" y="71"/>
                  </a:lnTo>
                  <a:lnTo>
                    <a:pt x="129" y="73"/>
                  </a:lnTo>
                  <a:lnTo>
                    <a:pt x="144" y="75"/>
                  </a:lnTo>
                  <a:lnTo>
                    <a:pt x="153" y="79"/>
                  </a:lnTo>
                  <a:lnTo>
                    <a:pt x="162" y="83"/>
                  </a:lnTo>
                  <a:lnTo>
                    <a:pt x="170" y="89"/>
                  </a:lnTo>
                  <a:lnTo>
                    <a:pt x="178" y="93"/>
                  </a:lnTo>
                  <a:lnTo>
                    <a:pt x="187" y="99"/>
                  </a:lnTo>
                  <a:lnTo>
                    <a:pt x="195" y="104"/>
                  </a:lnTo>
                  <a:lnTo>
                    <a:pt x="204" y="109"/>
                  </a:lnTo>
                  <a:lnTo>
                    <a:pt x="215" y="115"/>
                  </a:lnTo>
                  <a:lnTo>
                    <a:pt x="221" y="113"/>
                  </a:lnTo>
                  <a:lnTo>
                    <a:pt x="228" y="109"/>
                  </a:lnTo>
                  <a:lnTo>
                    <a:pt x="234" y="106"/>
                  </a:lnTo>
                  <a:lnTo>
                    <a:pt x="241" y="102"/>
                  </a:lnTo>
                  <a:lnTo>
                    <a:pt x="247" y="98"/>
                  </a:lnTo>
                  <a:lnTo>
                    <a:pt x="254" y="94"/>
                  </a:lnTo>
                  <a:lnTo>
                    <a:pt x="261" y="91"/>
                  </a:lnTo>
                  <a:lnTo>
                    <a:pt x="269" y="87"/>
                  </a:lnTo>
                  <a:lnTo>
                    <a:pt x="277" y="89"/>
                  </a:lnTo>
                  <a:lnTo>
                    <a:pt x="285" y="89"/>
                  </a:lnTo>
                  <a:lnTo>
                    <a:pt x="294" y="87"/>
                  </a:lnTo>
                  <a:lnTo>
                    <a:pt x="303" y="86"/>
                  </a:lnTo>
                  <a:lnTo>
                    <a:pt x="312" y="84"/>
                  </a:lnTo>
                  <a:lnTo>
                    <a:pt x="322" y="82"/>
                  </a:lnTo>
                  <a:lnTo>
                    <a:pt x="330" y="78"/>
                  </a:lnTo>
                  <a:lnTo>
                    <a:pt x="339" y="75"/>
                  </a:lnTo>
                  <a:lnTo>
                    <a:pt x="354" y="81"/>
                  </a:lnTo>
                  <a:lnTo>
                    <a:pt x="359" y="89"/>
                  </a:lnTo>
                  <a:lnTo>
                    <a:pt x="362" y="99"/>
                  </a:lnTo>
                  <a:lnTo>
                    <a:pt x="367" y="108"/>
                  </a:lnTo>
                  <a:lnTo>
                    <a:pt x="372" y="117"/>
                  </a:lnTo>
                  <a:lnTo>
                    <a:pt x="378" y="121"/>
                  </a:lnTo>
                  <a:lnTo>
                    <a:pt x="383" y="126"/>
                  </a:lnTo>
                  <a:lnTo>
                    <a:pt x="388" y="130"/>
                  </a:lnTo>
                  <a:lnTo>
                    <a:pt x="393" y="136"/>
                  </a:lnTo>
                  <a:lnTo>
                    <a:pt x="398" y="143"/>
                  </a:lnTo>
                  <a:lnTo>
                    <a:pt x="402" y="149"/>
                  </a:lnTo>
                  <a:lnTo>
                    <a:pt x="407" y="155"/>
                  </a:lnTo>
                  <a:lnTo>
                    <a:pt x="411" y="161"/>
                  </a:lnTo>
                  <a:lnTo>
                    <a:pt x="414" y="172"/>
                  </a:lnTo>
                  <a:lnTo>
                    <a:pt x="420" y="183"/>
                  </a:lnTo>
                  <a:lnTo>
                    <a:pt x="424" y="195"/>
                  </a:lnTo>
                  <a:lnTo>
                    <a:pt x="425" y="209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3" name="Freeform 100"/>
            <p:cNvSpPr>
              <a:spLocks/>
            </p:cNvSpPr>
            <p:nvPr/>
          </p:nvSpPr>
          <p:spPr bwMode="auto">
            <a:xfrm>
              <a:off x="1954" y="1687"/>
              <a:ext cx="167" cy="223"/>
            </a:xfrm>
            <a:custGeom>
              <a:avLst/>
              <a:gdLst>
                <a:gd name="T0" fmla="*/ 642 w 143"/>
                <a:gd name="T1" fmla="*/ 284 h 217"/>
                <a:gd name="T2" fmla="*/ 667 w 143"/>
                <a:gd name="T3" fmla="*/ 243 h 217"/>
                <a:gd name="T4" fmla="*/ 675 w 143"/>
                <a:gd name="T5" fmla="*/ 199 h 217"/>
                <a:gd name="T6" fmla="*/ 667 w 143"/>
                <a:gd name="T7" fmla="*/ 153 h 217"/>
                <a:gd name="T8" fmla="*/ 619 w 143"/>
                <a:gd name="T9" fmla="*/ 106 h 217"/>
                <a:gd name="T10" fmla="*/ 579 w 143"/>
                <a:gd name="T11" fmla="*/ 92 h 217"/>
                <a:gd name="T12" fmla="*/ 547 w 143"/>
                <a:gd name="T13" fmla="*/ 84 h 217"/>
                <a:gd name="T14" fmla="*/ 529 w 143"/>
                <a:gd name="T15" fmla="*/ 75 h 217"/>
                <a:gd name="T16" fmla="*/ 496 w 143"/>
                <a:gd name="T17" fmla="*/ 57 h 217"/>
                <a:gd name="T18" fmla="*/ 474 w 143"/>
                <a:gd name="T19" fmla="*/ 45 h 217"/>
                <a:gd name="T20" fmla="*/ 454 w 143"/>
                <a:gd name="T21" fmla="*/ 34 h 217"/>
                <a:gd name="T22" fmla="*/ 436 w 143"/>
                <a:gd name="T23" fmla="*/ 12 h 217"/>
                <a:gd name="T24" fmla="*/ 419 w 143"/>
                <a:gd name="T25" fmla="*/ 0 h 217"/>
                <a:gd name="T26" fmla="*/ 359 w 143"/>
                <a:gd name="T27" fmla="*/ 1 h 217"/>
                <a:gd name="T28" fmla="*/ 307 w 143"/>
                <a:gd name="T29" fmla="*/ 3 h 217"/>
                <a:gd name="T30" fmla="*/ 246 w 143"/>
                <a:gd name="T31" fmla="*/ 7 h 217"/>
                <a:gd name="T32" fmla="*/ 200 w 143"/>
                <a:gd name="T33" fmla="*/ 11 h 217"/>
                <a:gd name="T34" fmla="*/ 145 w 143"/>
                <a:gd name="T35" fmla="*/ 16 h 217"/>
                <a:gd name="T36" fmla="*/ 103 w 143"/>
                <a:gd name="T37" fmla="*/ 33 h 217"/>
                <a:gd name="T38" fmla="*/ 55 w 143"/>
                <a:gd name="T39" fmla="*/ 38 h 217"/>
                <a:gd name="T40" fmla="*/ 0 w 143"/>
                <a:gd name="T41" fmla="*/ 45 h 217"/>
                <a:gd name="T42" fmla="*/ 29 w 143"/>
                <a:gd name="T43" fmla="*/ 49 h 217"/>
                <a:gd name="T44" fmla="*/ 107 w 143"/>
                <a:gd name="T45" fmla="*/ 50 h 217"/>
                <a:gd name="T46" fmla="*/ 125 w 143"/>
                <a:gd name="T47" fmla="*/ 49 h 217"/>
                <a:gd name="T48" fmla="*/ 145 w 143"/>
                <a:gd name="T49" fmla="*/ 49 h 217"/>
                <a:gd name="T50" fmla="*/ 169 w 143"/>
                <a:gd name="T51" fmla="*/ 48 h 217"/>
                <a:gd name="T52" fmla="*/ 190 w 143"/>
                <a:gd name="T53" fmla="*/ 47 h 217"/>
                <a:gd name="T54" fmla="*/ 211 w 143"/>
                <a:gd name="T55" fmla="*/ 47 h 217"/>
                <a:gd name="T56" fmla="*/ 234 w 143"/>
                <a:gd name="T57" fmla="*/ 44 h 217"/>
                <a:gd name="T58" fmla="*/ 259 w 143"/>
                <a:gd name="T59" fmla="*/ 43 h 217"/>
                <a:gd name="T60" fmla="*/ 285 w 143"/>
                <a:gd name="T61" fmla="*/ 41 h 217"/>
                <a:gd name="T62" fmla="*/ 343 w 143"/>
                <a:gd name="T63" fmla="*/ 49 h 217"/>
                <a:gd name="T64" fmla="*/ 364 w 143"/>
                <a:gd name="T65" fmla="*/ 53 h 217"/>
                <a:gd name="T66" fmla="*/ 388 w 143"/>
                <a:gd name="T67" fmla="*/ 71 h 217"/>
                <a:gd name="T68" fmla="*/ 389 w 143"/>
                <a:gd name="T69" fmla="*/ 83 h 217"/>
                <a:gd name="T70" fmla="*/ 388 w 143"/>
                <a:gd name="T71" fmla="*/ 94 h 217"/>
                <a:gd name="T72" fmla="*/ 425 w 143"/>
                <a:gd name="T73" fmla="*/ 119 h 217"/>
                <a:gd name="T74" fmla="*/ 468 w 143"/>
                <a:gd name="T75" fmla="*/ 139 h 217"/>
                <a:gd name="T76" fmla="*/ 501 w 143"/>
                <a:gd name="T77" fmla="*/ 161 h 217"/>
                <a:gd name="T78" fmla="*/ 534 w 143"/>
                <a:gd name="T79" fmla="*/ 184 h 217"/>
                <a:gd name="T80" fmla="*/ 562 w 143"/>
                <a:gd name="T81" fmla="*/ 209 h 217"/>
                <a:gd name="T82" fmla="*/ 596 w 143"/>
                <a:gd name="T83" fmla="*/ 233 h 217"/>
                <a:gd name="T84" fmla="*/ 619 w 143"/>
                <a:gd name="T85" fmla="*/ 260 h 217"/>
                <a:gd name="T86" fmla="*/ 642 w 143"/>
                <a:gd name="T87" fmla="*/ 284 h 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3"/>
                <a:gd name="T133" fmla="*/ 0 h 217"/>
                <a:gd name="T134" fmla="*/ 143 w 143"/>
                <a:gd name="T135" fmla="*/ 217 h 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3" h="217">
                  <a:moveTo>
                    <a:pt x="136" y="217"/>
                  </a:moveTo>
                  <a:lnTo>
                    <a:pt x="141" y="185"/>
                  </a:lnTo>
                  <a:lnTo>
                    <a:pt x="143" y="152"/>
                  </a:lnTo>
                  <a:lnTo>
                    <a:pt x="141" y="117"/>
                  </a:lnTo>
                  <a:lnTo>
                    <a:pt x="131" y="81"/>
                  </a:lnTo>
                  <a:lnTo>
                    <a:pt x="123" y="72"/>
                  </a:lnTo>
                  <a:lnTo>
                    <a:pt x="116" y="64"/>
                  </a:lnTo>
                  <a:lnTo>
                    <a:pt x="111" y="55"/>
                  </a:lnTo>
                  <a:lnTo>
                    <a:pt x="105" y="46"/>
                  </a:lnTo>
                  <a:lnTo>
                    <a:pt x="100" y="35"/>
                  </a:lnTo>
                  <a:lnTo>
                    <a:pt x="96" y="24"/>
                  </a:lnTo>
                  <a:lnTo>
                    <a:pt x="92" y="12"/>
                  </a:lnTo>
                  <a:lnTo>
                    <a:pt x="89" y="0"/>
                  </a:lnTo>
                  <a:lnTo>
                    <a:pt x="76" y="1"/>
                  </a:lnTo>
                  <a:lnTo>
                    <a:pt x="65" y="3"/>
                  </a:lnTo>
                  <a:lnTo>
                    <a:pt x="53" y="7"/>
                  </a:lnTo>
                  <a:lnTo>
                    <a:pt x="43" y="11"/>
                  </a:lnTo>
                  <a:lnTo>
                    <a:pt x="31" y="16"/>
                  </a:lnTo>
                  <a:lnTo>
                    <a:pt x="21" y="23"/>
                  </a:lnTo>
                  <a:lnTo>
                    <a:pt x="11" y="28"/>
                  </a:lnTo>
                  <a:lnTo>
                    <a:pt x="0" y="35"/>
                  </a:lnTo>
                  <a:lnTo>
                    <a:pt x="6" y="39"/>
                  </a:lnTo>
                  <a:lnTo>
                    <a:pt x="23" y="40"/>
                  </a:lnTo>
                  <a:lnTo>
                    <a:pt x="27" y="39"/>
                  </a:lnTo>
                  <a:lnTo>
                    <a:pt x="31" y="39"/>
                  </a:lnTo>
                  <a:lnTo>
                    <a:pt x="36" y="38"/>
                  </a:lnTo>
                  <a:lnTo>
                    <a:pt x="40" y="37"/>
                  </a:lnTo>
                  <a:lnTo>
                    <a:pt x="45" y="37"/>
                  </a:lnTo>
                  <a:lnTo>
                    <a:pt x="50" y="34"/>
                  </a:lnTo>
                  <a:lnTo>
                    <a:pt x="55" y="33"/>
                  </a:lnTo>
                  <a:lnTo>
                    <a:pt x="60" y="31"/>
                  </a:lnTo>
                  <a:lnTo>
                    <a:pt x="73" y="39"/>
                  </a:lnTo>
                  <a:lnTo>
                    <a:pt x="77" y="43"/>
                  </a:lnTo>
                  <a:lnTo>
                    <a:pt x="81" y="53"/>
                  </a:lnTo>
                  <a:lnTo>
                    <a:pt x="82" y="63"/>
                  </a:lnTo>
                  <a:lnTo>
                    <a:pt x="81" y="73"/>
                  </a:lnTo>
                  <a:lnTo>
                    <a:pt x="90" y="90"/>
                  </a:lnTo>
                  <a:lnTo>
                    <a:pt x="99" y="106"/>
                  </a:lnTo>
                  <a:lnTo>
                    <a:pt x="106" y="123"/>
                  </a:lnTo>
                  <a:lnTo>
                    <a:pt x="114" y="140"/>
                  </a:lnTo>
                  <a:lnTo>
                    <a:pt x="120" y="159"/>
                  </a:lnTo>
                  <a:lnTo>
                    <a:pt x="126" y="178"/>
                  </a:lnTo>
                  <a:lnTo>
                    <a:pt x="131" y="198"/>
                  </a:lnTo>
                  <a:lnTo>
                    <a:pt x="136" y="217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4" name="Freeform 101"/>
            <p:cNvSpPr>
              <a:spLocks/>
            </p:cNvSpPr>
            <p:nvPr/>
          </p:nvSpPr>
          <p:spPr bwMode="auto">
            <a:xfrm>
              <a:off x="1662" y="1653"/>
              <a:ext cx="222" cy="126"/>
            </a:xfrm>
            <a:custGeom>
              <a:avLst/>
              <a:gdLst>
                <a:gd name="T0" fmla="*/ 618 w 190"/>
                <a:gd name="T1" fmla="*/ 144 h 124"/>
                <a:gd name="T2" fmla="*/ 646 w 190"/>
                <a:gd name="T3" fmla="*/ 135 h 124"/>
                <a:gd name="T4" fmla="*/ 674 w 190"/>
                <a:gd name="T5" fmla="*/ 130 h 124"/>
                <a:gd name="T6" fmla="*/ 708 w 190"/>
                <a:gd name="T7" fmla="*/ 124 h 124"/>
                <a:gd name="T8" fmla="*/ 741 w 190"/>
                <a:gd name="T9" fmla="*/ 119 h 124"/>
                <a:gd name="T10" fmla="*/ 788 w 190"/>
                <a:gd name="T11" fmla="*/ 115 h 124"/>
                <a:gd name="T12" fmla="*/ 826 w 190"/>
                <a:gd name="T13" fmla="*/ 107 h 124"/>
                <a:gd name="T14" fmla="*/ 865 w 190"/>
                <a:gd name="T15" fmla="*/ 97 h 124"/>
                <a:gd name="T16" fmla="*/ 902 w 190"/>
                <a:gd name="T17" fmla="*/ 90 h 124"/>
                <a:gd name="T18" fmla="*/ 870 w 190"/>
                <a:gd name="T19" fmla="*/ 77 h 124"/>
                <a:gd name="T20" fmla="*/ 772 w 190"/>
                <a:gd name="T21" fmla="*/ 68 h 124"/>
                <a:gd name="T22" fmla="*/ 672 w 190"/>
                <a:gd name="T23" fmla="*/ 60 h 124"/>
                <a:gd name="T24" fmla="*/ 560 w 190"/>
                <a:gd name="T25" fmla="*/ 53 h 124"/>
                <a:gd name="T26" fmla="*/ 439 w 190"/>
                <a:gd name="T27" fmla="*/ 45 h 124"/>
                <a:gd name="T28" fmla="*/ 333 w 190"/>
                <a:gd name="T29" fmla="*/ 28 h 124"/>
                <a:gd name="T30" fmla="*/ 218 w 190"/>
                <a:gd name="T31" fmla="*/ 20 h 124"/>
                <a:gd name="T32" fmla="*/ 107 w 190"/>
                <a:gd name="T33" fmla="*/ 11 h 124"/>
                <a:gd name="T34" fmla="*/ 1 w 190"/>
                <a:gd name="T35" fmla="*/ 0 h 124"/>
                <a:gd name="T36" fmla="*/ 0 w 190"/>
                <a:gd name="T37" fmla="*/ 41 h 124"/>
                <a:gd name="T38" fmla="*/ 21 w 190"/>
                <a:gd name="T39" fmla="*/ 46 h 124"/>
                <a:gd name="T40" fmla="*/ 25 w 190"/>
                <a:gd name="T41" fmla="*/ 53 h 124"/>
                <a:gd name="T42" fmla="*/ 34 w 190"/>
                <a:gd name="T43" fmla="*/ 61 h 124"/>
                <a:gd name="T44" fmla="*/ 47 w 190"/>
                <a:gd name="T45" fmla="*/ 69 h 124"/>
                <a:gd name="T46" fmla="*/ 92 w 190"/>
                <a:gd name="T47" fmla="*/ 74 h 124"/>
                <a:gd name="T48" fmla="*/ 143 w 190"/>
                <a:gd name="T49" fmla="*/ 78 h 124"/>
                <a:gd name="T50" fmla="*/ 195 w 190"/>
                <a:gd name="T51" fmla="*/ 82 h 124"/>
                <a:gd name="T52" fmla="*/ 244 w 190"/>
                <a:gd name="T53" fmla="*/ 86 h 124"/>
                <a:gd name="T54" fmla="*/ 292 w 190"/>
                <a:gd name="T55" fmla="*/ 90 h 124"/>
                <a:gd name="T56" fmla="*/ 347 w 190"/>
                <a:gd name="T57" fmla="*/ 95 h 124"/>
                <a:gd name="T58" fmla="*/ 390 w 190"/>
                <a:gd name="T59" fmla="*/ 107 h 124"/>
                <a:gd name="T60" fmla="*/ 436 w 190"/>
                <a:gd name="T61" fmla="*/ 116 h 124"/>
                <a:gd name="T62" fmla="*/ 473 w 190"/>
                <a:gd name="T63" fmla="*/ 122 h 124"/>
                <a:gd name="T64" fmla="*/ 512 w 190"/>
                <a:gd name="T65" fmla="*/ 127 h 124"/>
                <a:gd name="T66" fmla="*/ 556 w 190"/>
                <a:gd name="T67" fmla="*/ 134 h 124"/>
                <a:gd name="T68" fmla="*/ 595 w 190"/>
                <a:gd name="T69" fmla="*/ 144 h 124"/>
                <a:gd name="T70" fmla="*/ 618 w 190"/>
                <a:gd name="T71" fmla="*/ 144 h 1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0"/>
                <a:gd name="T109" fmla="*/ 0 h 124"/>
                <a:gd name="T110" fmla="*/ 190 w 190"/>
                <a:gd name="T111" fmla="*/ 124 h 1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0" h="124">
                  <a:moveTo>
                    <a:pt x="130" y="124"/>
                  </a:moveTo>
                  <a:lnTo>
                    <a:pt x="136" y="115"/>
                  </a:lnTo>
                  <a:lnTo>
                    <a:pt x="142" y="110"/>
                  </a:lnTo>
                  <a:lnTo>
                    <a:pt x="150" y="104"/>
                  </a:lnTo>
                  <a:lnTo>
                    <a:pt x="157" y="99"/>
                  </a:lnTo>
                  <a:lnTo>
                    <a:pt x="166" y="95"/>
                  </a:lnTo>
                  <a:lnTo>
                    <a:pt x="174" y="90"/>
                  </a:lnTo>
                  <a:lnTo>
                    <a:pt x="182" y="85"/>
                  </a:lnTo>
                  <a:lnTo>
                    <a:pt x="190" y="80"/>
                  </a:lnTo>
                  <a:lnTo>
                    <a:pt x="184" y="67"/>
                  </a:lnTo>
                  <a:lnTo>
                    <a:pt x="163" y="58"/>
                  </a:lnTo>
                  <a:lnTo>
                    <a:pt x="141" y="50"/>
                  </a:lnTo>
                  <a:lnTo>
                    <a:pt x="118" y="43"/>
                  </a:lnTo>
                  <a:lnTo>
                    <a:pt x="93" y="35"/>
                  </a:lnTo>
                  <a:lnTo>
                    <a:pt x="70" y="28"/>
                  </a:lnTo>
                  <a:lnTo>
                    <a:pt x="46" y="20"/>
                  </a:lnTo>
                  <a:lnTo>
                    <a:pt x="23" y="11"/>
                  </a:lnTo>
                  <a:lnTo>
                    <a:pt x="1" y="0"/>
                  </a:lnTo>
                  <a:lnTo>
                    <a:pt x="0" y="31"/>
                  </a:lnTo>
                  <a:lnTo>
                    <a:pt x="4" y="36"/>
                  </a:lnTo>
                  <a:lnTo>
                    <a:pt x="5" y="43"/>
                  </a:lnTo>
                  <a:lnTo>
                    <a:pt x="7" y="51"/>
                  </a:lnTo>
                  <a:lnTo>
                    <a:pt x="9" y="59"/>
                  </a:lnTo>
                  <a:lnTo>
                    <a:pt x="20" y="64"/>
                  </a:lnTo>
                  <a:lnTo>
                    <a:pt x="30" y="68"/>
                  </a:lnTo>
                  <a:lnTo>
                    <a:pt x="41" y="72"/>
                  </a:lnTo>
                  <a:lnTo>
                    <a:pt x="51" y="76"/>
                  </a:lnTo>
                  <a:lnTo>
                    <a:pt x="62" y="80"/>
                  </a:lnTo>
                  <a:lnTo>
                    <a:pt x="73" y="84"/>
                  </a:lnTo>
                  <a:lnTo>
                    <a:pt x="83" y="90"/>
                  </a:lnTo>
                  <a:lnTo>
                    <a:pt x="92" y="96"/>
                  </a:lnTo>
                  <a:lnTo>
                    <a:pt x="99" y="102"/>
                  </a:lnTo>
                  <a:lnTo>
                    <a:pt x="108" y="107"/>
                  </a:lnTo>
                  <a:lnTo>
                    <a:pt x="117" y="114"/>
                  </a:lnTo>
                  <a:lnTo>
                    <a:pt x="125" y="124"/>
                  </a:lnTo>
                  <a:lnTo>
                    <a:pt x="130" y="124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5" name="Freeform 102"/>
            <p:cNvSpPr>
              <a:spLocks/>
            </p:cNvSpPr>
            <p:nvPr/>
          </p:nvSpPr>
          <p:spPr bwMode="auto">
            <a:xfrm>
              <a:off x="2477" y="1683"/>
              <a:ext cx="344" cy="310"/>
            </a:xfrm>
            <a:custGeom>
              <a:avLst/>
              <a:gdLst>
                <a:gd name="T0" fmla="*/ 74 w 271"/>
                <a:gd name="T1" fmla="*/ 750 h 281"/>
                <a:gd name="T2" fmla="*/ 220 w 271"/>
                <a:gd name="T3" fmla="*/ 731 h 281"/>
                <a:gd name="T4" fmla="*/ 357 w 271"/>
                <a:gd name="T5" fmla="*/ 718 h 281"/>
                <a:gd name="T6" fmla="*/ 500 w 271"/>
                <a:gd name="T7" fmla="*/ 704 h 281"/>
                <a:gd name="T8" fmla="*/ 647 w 271"/>
                <a:gd name="T9" fmla="*/ 686 h 281"/>
                <a:gd name="T10" fmla="*/ 806 w 271"/>
                <a:gd name="T11" fmla="*/ 672 h 281"/>
                <a:gd name="T12" fmla="*/ 953 w 271"/>
                <a:gd name="T13" fmla="*/ 653 h 281"/>
                <a:gd name="T14" fmla="*/ 1102 w 271"/>
                <a:gd name="T15" fmla="*/ 635 h 281"/>
                <a:gd name="T16" fmla="*/ 1245 w 271"/>
                <a:gd name="T17" fmla="*/ 617 h 281"/>
                <a:gd name="T18" fmla="*/ 1384 w 271"/>
                <a:gd name="T19" fmla="*/ 601 h 281"/>
                <a:gd name="T20" fmla="*/ 1536 w 271"/>
                <a:gd name="T21" fmla="*/ 589 h 281"/>
                <a:gd name="T22" fmla="*/ 1693 w 271"/>
                <a:gd name="T23" fmla="*/ 570 h 281"/>
                <a:gd name="T24" fmla="*/ 1849 w 271"/>
                <a:gd name="T25" fmla="*/ 547 h 281"/>
                <a:gd name="T26" fmla="*/ 1974 w 271"/>
                <a:gd name="T27" fmla="*/ 534 h 281"/>
                <a:gd name="T28" fmla="*/ 2129 w 271"/>
                <a:gd name="T29" fmla="*/ 512 h 281"/>
                <a:gd name="T30" fmla="*/ 2266 w 271"/>
                <a:gd name="T31" fmla="*/ 491 h 281"/>
                <a:gd name="T32" fmla="*/ 2407 w 271"/>
                <a:gd name="T33" fmla="*/ 471 h 281"/>
                <a:gd name="T34" fmla="*/ 2511 w 271"/>
                <a:gd name="T35" fmla="*/ 448 h 281"/>
                <a:gd name="T36" fmla="*/ 2567 w 271"/>
                <a:gd name="T37" fmla="*/ 427 h 281"/>
                <a:gd name="T38" fmla="*/ 2620 w 271"/>
                <a:gd name="T39" fmla="*/ 403 h 281"/>
                <a:gd name="T40" fmla="*/ 2669 w 271"/>
                <a:gd name="T41" fmla="*/ 374 h 281"/>
                <a:gd name="T42" fmla="*/ 2705 w 271"/>
                <a:gd name="T43" fmla="*/ 346 h 281"/>
                <a:gd name="T44" fmla="*/ 2776 w 271"/>
                <a:gd name="T45" fmla="*/ 321 h 281"/>
                <a:gd name="T46" fmla="*/ 2831 w 271"/>
                <a:gd name="T47" fmla="*/ 291 h 281"/>
                <a:gd name="T48" fmla="*/ 2876 w 271"/>
                <a:gd name="T49" fmla="*/ 269 h 281"/>
                <a:gd name="T50" fmla="*/ 2949 w 271"/>
                <a:gd name="T51" fmla="*/ 244 h 281"/>
                <a:gd name="T52" fmla="*/ 2628 w 271"/>
                <a:gd name="T53" fmla="*/ 233 h 281"/>
                <a:gd name="T54" fmla="*/ 2451 w 271"/>
                <a:gd name="T55" fmla="*/ 215 h 281"/>
                <a:gd name="T56" fmla="*/ 2301 w 271"/>
                <a:gd name="T57" fmla="*/ 195 h 281"/>
                <a:gd name="T58" fmla="*/ 2187 w 271"/>
                <a:gd name="T59" fmla="*/ 172 h 281"/>
                <a:gd name="T60" fmla="*/ 2064 w 271"/>
                <a:gd name="T61" fmla="*/ 141 h 281"/>
                <a:gd name="T62" fmla="*/ 1969 w 271"/>
                <a:gd name="T63" fmla="*/ 108 h 281"/>
                <a:gd name="T64" fmla="*/ 1880 w 271"/>
                <a:gd name="T65" fmla="*/ 73 h 281"/>
                <a:gd name="T66" fmla="*/ 1806 w 271"/>
                <a:gd name="T67" fmla="*/ 34 h 281"/>
                <a:gd name="T68" fmla="*/ 1723 w 271"/>
                <a:gd name="T69" fmla="*/ 0 h 281"/>
                <a:gd name="T70" fmla="*/ 1611 w 271"/>
                <a:gd name="T71" fmla="*/ 15 h 281"/>
                <a:gd name="T72" fmla="*/ 1384 w 271"/>
                <a:gd name="T73" fmla="*/ 99 h 281"/>
                <a:gd name="T74" fmla="*/ 1198 w 271"/>
                <a:gd name="T75" fmla="*/ 186 h 281"/>
                <a:gd name="T76" fmla="*/ 1004 w 271"/>
                <a:gd name="T77" fmla="*/ 275 h 281"/>
                <a:gd name="T78" fmla="*/ 819 w 271"/>
                <a:gd name="T79" fmla="*/ 368 h 281"/>
                <a:gd name="T80" fmla="*/ 635 w 271"/>
                <a:gd name="T81" fmla="*/ 469 h 281"/>
                <a:gd name="T82" fmla="*/ 449 w 271"/>
                <a:gd name="T83" fmla="*/ 558 h 281"/>
                <a:gd name="T84" fmla="*/ 231 w 271"/>
                <a:gd name="T85" fmla="*/ 651 h 281"/>
                <a:gd name="T86" fmla="*/ 0 w 271"/>
                <a:gd name="T87" fmla="*/ 741 h 281"/>
                <a:gd name="T88" fmla="*/ 74 w 271"/>
                <a:gd name="T89" fmla="*/ 750 h 28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1"/>
                <a:gd name="T136" fmla="*/ 0 h 281"/>
                <a:gd name="T137" fmla="*/ 271 w 271"/>
                <a:gd name="T138" fmla="*/ 281 h 28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1" h="281">
                  <a:moveTo>
                    <a:pt x="6" y="281"/>
                  </a:moveTo>
                  <a:lnTo>
                    <a:pt x="20" y="275"/>
                  </a:lnTo>
                  <a:lnTo>
                    <a:pt x="33" y="269"/>
                  </a:lnTo>
                  <a:lnTo>
                    <a:pt x="46" y="264"/>
                  </a:lnTo>
                  <a:lnTo>
                    <a:pt x="60" y="257"/>
                  </a:lnTo>
                  <a:lnTo>
                    <a:pt x="74" y="251"/>
                  </a:lnTo>
                  <a:lnTo>
                    <a:pt x="88" y="245"/>
                  </a:lnTo>
                  <a:lnTo>
                    <a:pt x="102" y="238"/>
                  </a:lnTo>
                  <a:lnTo>
                    <a:pt x="115" y="232"/>
                  </a:lnTo>
                  <a:lnTo>
                    <a:pt x="128" y="226"/>
                  </a:lnTo>
                  <a:lnTo>
                    <a:pt x="142" y="220"/>
                  </a:lnTo>
                  <a:lnTo>
                    <a:pt x="156" y="213"/>
                  </a:lnTo>
                  <a:lnTo>
                    <a:pt x="170" y="206"/>
                  </a:lnTo>
                  <a:lnTo>
                    <a:pt x="182" y="199"/>
                  </a:lnTo>
                  <a:lnTo>
                    <a:pt x="196" y="192"/>
                  </a:lnTo>
                  <a:lnTo>
                    <a:pt x="209" y="184"/>
                  </a:lnTo>
                  <a:lnTo>
                    <a:pt x="221" y="177"/>
                  </a:lnTo>
                  <a:lnTo>
                    <a:pt x="232" y="169"/>
                  </a:lnTo>
                  <a:lnTo>
                    <a:pt x="236" y="160"/>
                  </a:lnTo>
                  <a:lnTo>
                    <a:pt x="241" y="151"/>
                  </a:lnTo>
                  <a:lnTo>
                    <a:pt x="246" y="140"/>
                  </a:lnTo>
                  <a:lnTo>
                    <a:pt x="250" y="130"/>
                  </a:lnTo>
                  <a:lnTo>
                    <a:pt x="255" y="121"/>
                  </a:lnTo>
                  <a:lnTo>
                    <a:pt x="261" y="110"/>
                  </a:lnTo>
                  <a:lnTo>
                    <a:pt x="265" y="101"/>
                  </a:lnTo>
                  <a:lnTo>
                    <a:pt x="271" y="92"/>
                  </a:lnTo>
                  <a:lnTo>
                    <a:pt x="242" y="87"/>
                  </a:lnTo>
                  <a:lnTo>
                    <a:pt x="226" y="81"/>
                  </a:lnTo>
                  <a:lnTo>
                    <a:pt x="212" y="73"/>
                  </a:lnTo>
                  <a:lnTo>
                    <a:pt x="201" y="64"/>
                  </a:lnTo>
                  <a:lnTo>
                    <a:pt x="190" y="53"/>
                  </a:lnTo>
                  <a:lnTo>
                    <a:pt x="181" y="40"/>
                  </a:lnTo>
                  <a:lnTo>
                    <a:pt x="173" y="27"/>
                  </a:lnTo>
                  <a:lnTo>
                    <a:pt x="166" y="13"/>
                  </a:lnTo>
                  <a:lnTo>
                    <a:pt x="158" y="0"/>
                  </a:lnTo>
                  <a:lnTo>
                    <a:pt x="148" y="5"/>
                  </a:lnTo>
                  <a:lnTo>
                    <a:pt x="128" y="37"/>
                  </a:lnTo>
                  <a:lnTo>
                    <a:pt x="110" y="69"/>
                  </a:lnTo>
                  <a:lnTo>
                    <a:pt x="92" y="103"/>
                  </a:lnTo>
                  <a:lnTo>
                    <a:pt x="75" y="139"/>
                  </a:lnTo>
                  <a:lnTo>
                    <a:pt x="58" y="175"/>
                  </a:lnTo>
                  <a:lnTo>
                    <a:pt x="41" y="209"/>
                  </a:lnTo>
                  <a:lnTo>
                    <a:pt x="21" y="244"/>
                  </a:lnTo>
                  <a:lnTo>
                    <a:pt x="0" y="277"/>
                  </a:lnTo>
                  <a:lnTo>
                    <a:pt x="6" y="281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6" name="Freeform 103"/>
            <p:cNvSpPr>
              <a:spLocks/>
            </p:cNvSpPr>
            <p:nvPr/>
          </p:nvSpPr>
          <p:spPr bwMode="auto">
            <a:xfrm>
              <a:off x="2397" y="1631"/>
              <a:ext cx="227" cy="332"/>
            </a:xfrm>
            <a:custGeom>
              <a:avLst/>
              <a:gdLst>
                <a:gd name="T0" fmla="*/ 601 w 177"/>
                <a:gd name="T1" fmla="*/ 778 h 302"/>
                <a:gd name="T2" fmla="*/ 805 w 177"/>
                <a:gd name="T3" fmla="*/ 709 h 302"/>
                <a:gd name="T4" fmla="*/ 994 w 177"/>
                <a:gd name="T5" fmla="*/ 633 h 302"/>
                <a:gd name="T6" fmla="*/ 1188 w 177"/>
                <a:gd name="T7" fmla="*/ 552 h 302"/>
                <a:gd name="T8" fmla="*/ 1367 w 177"/>
                <a:gd name="T9" fmla="*/ 472 h 302"/>
                <a:gd name="T10" fmla="*/ 1533 w 177"/>
                <a:gd name="T11" fmla="*/ 388 h 302"/>
                <a:gd name="T12" fmla="*/ 1717 w 177"/>
                <a:gd name="T13" fmla="*/ 308 h 302"/>
                <a:gd name="T14" fmla="*/ 1917 w 177"/>
                <a:gd name="T15" fmla="*/ 231 h 302"/>
                <a:gd name="T16" fmla="*/ 2126 w 177"/>
                <a:gd name="T17" fmla="*/ 158 h 302"/>
                <a:gd name="T18" fmla="*/ 2124 w 177"/>
                <a:gd name="T19" fmla="*/ 134 h 302"/>
                <a:gd name="T20" fmla="*/ 2038 w 177"/>
                <a:gd name="T21" fmla="*/ 132 h 302"/>
                <a:gd name="T22" fmla="*/ 1935 w 177"/>
                <a:gd name="T23" fmla="*/ 132 h 302"/>
                <a:gd name="T24" fmla="*/ 1858 w 177"/>
                <a:gd name="T25" fmla="*/ 125 h 302"/>
                <a:gd name="T26" fmla="*/ 1760 w 177"/>
                <a:gd name="T27" fmla="*/ 122 h 302"/>
                <a:gd name="T28" fmla="*/ 1658 w 177"/>
                <a:gd name="T29" fmla="*/ 114 h 302"/>
                <a:gd name="T30" fmla="*/ 1554 w 177"/>
                <a:gd name="T31" fmla="*/ 112 h 302"/>
                <a:gd name="T32" fmla="*/ 1454 w 177"/>
                <a:gd name="T33" fmla="*/ 109 h 302"/>
                <a:gd name="T34" fmla="*/ 1367 w 177"/>
                <a:gd name="T35" fmla="*/ 101 h 302"/>
                <a:gd name="T36" fmla="*/ 1275 w 177"/>
                <a:gd name="T37" fmla="*/ 90 h 302"/>
                <a:gd name="T38" fmla="*/ 1194 w 177"/>
                <a:gd name="T39" fmla="*/ 75 h 302"/>
                <a:gd name="T40" fmla="*/ 1093 w 177"/>
                <a:gd name="T41" fmla="*/ 62 h 302"/>
                <a:gd name="T42" fmla="*/ 1013 w 177"/>
                <a:gd name="T43" fmla="*/ 51 h 302"/>
                <a:gd name="T44" fmla="*/ 909 w 177"/>
                <a:gd name="T45" fmla="*/ 38 h 302"/>
                <a:gd name="T46" fmla="*/ 822 w 177"/>
                <a:gd name="T47" fmla="*/ 26 h 302"/>
                <a:gd name="T48" fmla="*/ 727 w 177"/>
                <a:gd name="T49" fmla="*/ 16 h 302"/>
                <a:gd name="T50" fmla="*/ 664 w 177"/>
                <a:gd name="T51" fmla="*/ 0 h 302"/>
                <a:gd name="T52" fmla="*/ 505 w 177"/>
                <a:gd name="T53" fmla="*/ 16 h 302"/>
                <a:gd name="T54" fmla="*/ 394 w 177"/>
                <a:gd name="T55" fmla="*/ 71 h 302"/>
                <a:gd name="T56" fmla="*/ 336 w 177"/>
                <a:gd name="T57" fmla="*/ 134 h 302"/>
                <a:gd name="T58" fmla="*/ 268 w 177"/>
                <a:gd name="T59" fmla="*/ 197 h 302"/>
                <a:gd name="T60" fmla="*/ 239 w 177"/>
                <a:gd name="T61" fmla="*/ 265 h 302"/>
                <a:gd name="T62" fmla="*/ 200 w 177"/>
                <a:gd name="T63" fmla="*/ 333 h 302"/>
                <a:gd name="T64" fmla="*/ 136 w 177"/>
                <a:gd name="T65" fmla="*/ 399 h 302"/>
                <a:gd name="T66" fmla="*/ 83 w 177"/>
                <a:gd name="T67" fmla="*/ 467 h 302"/>
                <a:gd name="T68" fmla="*/ 0 w 177"/>
                <a:gd name="T69" fmla="*/ 534 h 302"/>
                <a:gd name="T70" fmla="*/ 124 w 177"/>
                <a:gd name="T71" fmla="*/ 587 h 302"/>
                <a:gd name="T72" fmla="*/ 200 w 177"/>
                <a:gd name="T73" fmla="*/ 607 h 302"/>
                <a:gd name="T74" fmla="*/ 256 w 177"/>
                <a:gd name="T75" fmla="*/ 641 h 302"/>
                <a:gd name="T76" fmla="*/ 304 w 177"/>
                <a:gd name="T77" fmla="*/ 668 h 302"/>
                <a:gd name="T78" fmla="*/ 344 w 177"/>
                <a:gd name="T79" fmla="*/ 706 h 302"/>
                <a:gd name="T80" fmla="*/ 344 w 177"/>
                <a:gd name="T81" fmla="*/ 750 h 302"/>
                <a:gd name="T82" fmla="*/ 390 w 177"/>
                <a:gd name="T83" fmla="*/ 759 h 302"/>
                <a:gd name="T84" fmla="*/ 441 w 177"/>
                <a:gd name="T85" fmla="*/ 762 h 302"/>
                <a:gd name="T86" fmla="*/ 525 w 177"/>
                <a:gd name="T87" fmla="*/ 775 h 302"/>
                <a:gd name="T88" fmla="*/ 601 w 177"/>
                <a:gd name="T89" fmla="*/ 778 h 3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77"/>
                <a:gd name="T136" fmla="*/ 0 h 302"/>
                <a:gd name="T137" fmla="*/ 177 w 177"/>
                <a:gd name="T138" fmla="*/ 302 h 3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77" h="302">
                  <a:moveTo>
                    <a:pt x="50" y="302"/>
                  </a:moveTo>
                  <a:lnTo>
                    <a:pt x="67" y="276"/>
                  </a:lnTo>
                  <a:lnTo>
                    <a:pt x="83" y="246"/>
                  </a:lnTo>
                  <a:lnTo>
                    <a:pt x="98" y="215"/>
                  </a:lnTo>
                  <a:lnTo>
                    <a:pt x="113" y="183"/>
                  </a:lnTo>
                  <a:lnTo>
                    <a:pt x="128" y="151"/>
                  </a:lnTo>
                  <a:lnTo>
                    <a:pt x="143" y="120"/>
                  </a:lnTo>
                  <a:lnTo>
                    <a:pt x="159" y="89"/>
                  </a:lnTo>
                  <a:lnTo>
                    <a:pt x="177" y="61"/>
                  </a:lnTo>
                  <a:lnTo>
                    <a:pt x="176" y="52"/>
                  </a:lnTo>
                  <a:lnTo>
                    <a:pt x="169" y="51"/>
                  </a:lnTo>
                  <a:lnTo>
                    <a:pt x="161" y="51"/>
                  </a:lnTo>
                  <a:lnTo>
                    <a:pt x="154" y="49"/>
                  </a:lnTo>
                  <a:lnTo>
                    <a:pt x="146" y="47"/>
                  </a:lnTo>
                  <a:lnTo>
                    <a:pt x="138" y="45"/>
                  </a:lnTo>
                  <a:lnTo>
                    <a:pt x="129" y="44"/>
                  </a:lnTo>
                  <a:lnTo>
                    <a:pt x="121" y="42"/>
                  </a:lnTo>
                  <a:lnTo>
                    <a:pt x="113" y="39"/>
                  </a:lnTo>
                  <a:lnTo>
                    <a:pt x="106" y="35"/>
                  </a:lnTo>
                  <a:lnTo>
                    <a:pt x="99" y="29"/>
                  </a:lnTo>
                  <a:lnTo>
                    <a:pt x="91" y="24"/>
                  </a:lnTo>
                  <a:lnTo>
                    <a:pt x="84" y="20"/>
                  </a:lnTo>
                  <a:lnTo>
                    <a:pt x="76" y="15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5" y="0"/>
                  </a:lnTo>
                  <a:lnTo>
                    <a:pt x="42" y="6"/>
                  </a:lnTo>
                  <a:lnTo>
                    <a:pt x="33" y="28"/>
                  </a:lnTo>
                  <a:lnTo>
                    <a:pt x="28" y="52"/>
                  </a:lnTo>
                  <a:lnTo>
                    <a:pt x="23" y="77"/>
                  </a:lnTo>
                  <a:lnTo>
                    <a:pt x="20" y="103"/>
                  </a:lnTo>
                  <a:lnTo>
                    <a:pt x="16" y="129"/>
                  </a:lnTo>
                  <a:lnTo>
                    <a:pt x="12" y="155"/>
                  </a:lnTo>
                  <a:lnTo>
                    <a:pt x="7" y="181"/>
                  </a:lnTo>
                  <a:lnTo>
                    <a:pt x="0" y="207"/>
                  </a:lnTo>
                  <a:lnTo>
                    <a:pt x="10" y="228"/>
                  </a:lnTo>
                  <a:lnTo>
                    <a:pt x="16" y="236"/>
                  </a:lnTo>
                  <a:lnTo>
                    <a:pt x="21" y="247"/>
                  </a:lnTo>
                  <a:lnTo>
                    <a:pt x="25" y="260"/>
                  </a:lnTo>
                  <a:lnTo>
                    <a:pt x="29" y="273"/>
                  </a:lnTo>
                  <a:lnTo>
                    <a:pt x="29" y="291"/>
                  </a:lnTo>
                  <a:lnTo>
                    <a:pt x="32" y="294"/>
                  </a:lnTo>
                  <a:lnTo>
                    <a:pt x="37" y="296"/>
                  </a:lnTo>
                  <a:lnTo>
                    <a:pt x="44" y="299"/>
                  </a:lnTo>
                  <a:lnTo>
                    <a:pt x="50" y="302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7" name="Freeform 104"/>
            <p:cNvSpPr>
              <a:spLocks/>
            </p:cNvSpPr>
            <p:nvPr/>
          </p:nvSpPr>
          <p:spPr bwMode="auto">
            <a:xfrm>
              <a:off x="2260" y="1667"/>
              <a:ext cx="140" cy="189"/>
            </a:xfrm>
            <a:custGeom>
              <a:avLst/>
              <a:gdLst>
                <a:gd name="T0" fmla="*/ 892 w 110"/>
                <a:gd name="T1" fmla="*/ 465 h 171"/>
                <a:gd name="T2" fmla="*/ 1016 w 110"/>
                <a:gd name="T3" fmla="*/ 359 h 171"/>
                <a:gd name="T4" fmla="*/ 1091 w 110"/>
                <a:gd name="T5" fmla="*/ 242 h 171"/>
                <a:gd name="T6" fmla="*/ 1177 w 110"/>
                <a:gd name="T7" fmla="*/ 126 h 171"/>
                <a:gd name="T8" fmla="*/ 1229 w 110"/>
                <a:gd name="T9" fmla="*/ 1 h 171"/>
                <a:gd name="T10" fmla="*/ 1105 w 110"/>
                <a:gd name="T11" fmla="*/ 15 h 171"/>
                <a:gd name="T12" fmla="*/ 969 w 110"/>
                <a:gd name="T13" fmla="*/ 21 h 171"/>
                <a:gd name="T14" fmla="*/ 857 w 110"/>
                <a:gd name="T15" fmla="*/ 23 h 171"/>
                <a:gd name="T16" fmla="*/ 732 w 110"/>
                <a:gd name="T17" fmla="*/ 23 h 171"/>
                <a:gd name="T18" fmla="*/ 607 w 110"/>
                <a:gd name="T19" fmla="*/ 21 h 171"/>
                <a:gd name="T20" fmla="*/ 456 w 110"/>
                <a:gd name="T21" fmla="*/ 15 h 171"/>
                <a:gd name="T22" fmla="*/ 345 w 110"/>
                <a:gd name="T23" fmla="*/ 3 h 171"/>
                <a:gd name="T24" fmla="*/ 213 w 110"/>
                <a:gd name="T25" fmla="*/ 0 h 171"/>
                <a:gd name="T26" fmla="*/ 167 w 110"/>
                <a:gd name="T27" fmla="*/ 103 h 171"/>
                <a:gd name="T28" fmla="*/ 123 w 110"/>
                <a:gd name="T29" fmla="*/ 208 h 171"/>
                <a:gd name="T30" fmla="*/ 75 w 110"/>
                <a:gd name="T31" fmla="*/ 311 h 171"/>
                <a:gd name="T32" fmla="*/ 0 w 110"/>
                <a:gd name="T33" fmla="*/ 416 h 171"/>
                <a:gd name="T34" fmla="*/ 121 w 110"/>
                <a:gd name="T35" fmla="*/ 422 h 171"/>
                <a:gd name="T36" fmla="*/ 213 w 110"/>
                <a:gd name="T37" fmla="*/ 438 h 171"/>
                <a:gd name="T38" fmla="*/ 331 w 110"/>
                <a:gd name="T39" fmla="*/ 439 h 171"/>
                <a:gd name="T40" fmla="*/ 452 w 110"/>
                <a:gd name="T41" fmla="*/ 439 h 171"/>
                <a:gd name="T42" fmla="*/ 549 w 110"/>
                <a:gd name="T43" fmla="*/ 440 h 171"/>
                <a:gd name="T44" fmla="*/ 671 w 110"/>
                <a:gd name="T45" fmla="*/ 443 h 171"/>
                <a:gd name="T46" fmla="*/ 779 w 110"/>
                <a:gd name="T47" fmla="*/ 453 h 171"/>
                <a:gd name="T48" fmla="*/ 892 w 110"/>
                <a:gd name="T49" fmla="*/ 465 h 1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171"/>
                <a:gd name="T77" fmla="*/ 110 w 110"/>
                <a:gd name="T78" fmla="*/ 171 h 1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171">
                  <a:moveTo>
                    <a:pt x="80" y="171"/>
                  </a:moveTo>
                  <a:lnTo>
                    <a:pt x="91" y="132"/>
                  </a:lnTo>
                  <a:lnTo>
                    <a:pt x="98" y="90"/>
                  </a:lnTo>
                  <a:lnTo>
                    <a:pt x="105" y="46"/>
                  </a:lnTo>
                  <a:lnTo>
                    <a:pt x="110" y="1"/>
                  </a:lnTo>
                  <a:lnTo>
                    <a:pt x="99" y="5"/>
                  </a:lnTo>
                  <a:lnTo>
                    <a:pt x="87" y="8"/>
                  </a:lnTo>
                  <a:lnTo>
                    <a:pt x="77" y="9"/>
                  </a:lnTo>
                  <a:lnTo>
                    <a:pt x="65" y="9"/>
                  </a:lnTo>
                  <a:lnTo>
                    <a:pt x="54" y="8"/>
                  </a:lnTo>
                  <a:lnTo>
                    <a:pt x="42" y="5"/>
                  </a:lnTo>
                  <a:lnTo>
                    <a:pt x="31" y="3"/>
                  </a:lnTo>
                  <a:lnTo>
                    <a:pt x="19" y="0"/>
                  </a:lnTo>
                  <a:lnTo>
                    <a:pt x="15" y="38"/>
                  </a:lnTo>
                  <a:lnTo>
                    <a:pt x="11" y="76"/>
                  </a:lnTo>
                  <a:lnTo>
                    <a:pt x="6" y="114"/>
                  </a:lnTo>
                  <a:lnTo>
                    <a:pt x="0" y="152"/>
                  </a:lnTo>
                  <a:lnTo>
                    <a:pt x="10" y="156"/>
                  </a:lnTo>
                  <a:lnTo>
                    <a:pt x="19" y="160"/>
                  </a:lnTo>
                  <a:lnTo>
                    <a:pt x="30" y="161"/>
                  </a:lnTo>
                  <a:lnTo>
                    <a:pt x="40" y="161"/>
                  </a:lnTo>
                  <a:lnTo>
                    <a:pt x="49" y="162"/>
                  </a:lnTo>
                  <a:lnTo>
                    <a:pt x="60" y="163"/>
                  </a:lnTo>
                  <a:lnTo>
                    <a:pt x="70" y="167"/>
                  </a:lnTo>
                  <a:lnTo>
                    <a:pt x="80" y="171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8" name="Freeform 105"/>
            <p:cNvSpPr>
              <a:spLocks/>
            </p:cNvSpPr>
            <p:nvPr/>
          </p:nvSpPr>
          <p:spPr bwMode="auto">
            <a:xfrm>
              <a:off x="2704" y="1650"/>
              <a:ext cx="113" cy="102"/>
            </a:xfrm>
            <a:custGeom>
              <a:avLst/>
              <a:gdLst>
                <a:gd name="T0" fmla="*/ 729 w 91"/>
                <a:gd name="T1" fmla="*/ 259 h 92"/>
                <a:gd name="T2" fmla="*/ 792 w 91"/>
                <a:gd name="T3" fmla="*/ 235 h 92"/>
                <a:gd name="T4" fmla="*/ 721 w 91"/>
                <a:gd name="T5" fmla="*/ 184 h 92"/>
                <a:gd name="T6" fmla="*/ 680 w 91"/>
                <a:gd name="T7" fmla="*/ 174 h 92"/>
                <a:gd name="T8" fmla="*/ 651 w 91"/>
                <a:gd name="T9" fmla="*/ 165 h 92"/>
                <a:gd name="T10" fmla="*/ 607 w 91"/>
                <a:gd name="T11" fmla="*/ 154 h 92"/>
                <a:gd name="T12" fmla="*/ 554 w 91"/>
                <a:gd name="T13" fmla="*/ 143 h 92"/>
                <a:gd name="T14" fmla="*/ 504 w 91"/>
                <a:gd name="T15" fmla="*/ 137 h 92"/>
                <a:gd name="T16" fmla="*/ 468 w 91"/>
                <a:gd name="T17" fmla="*/ 129 h 92"/>
                <a:gd name="T18" fmla="*/ 422 w 91"/>
                <a:gd name="T19" fmla="*/ 121 h 92"/>
                <a:gd name="T20" fmla="*/ 368 w 91"/>
                <a:gd name="T21" fmla="*/ 110 h 92"/>
                <a:gd name="T22" fmla="*/ 302 w 91"/>
                <a:gd name="T23" fmla="*/ 80 h 92"/>
                <a:gd name="T24" fmla="*/ 340 w 91"/>
                <a:gd name="T25" fmla="*/ 53 h 92"/>
                <a:gd name="T26" fmla="*/ 422 w 91"/>
                <a:gd name="T27" fmla="*/ 37 h 92"/>
                <a:gd name="T28" fmla="*/ 468 w 91"/>
                <a:gd name="T29" fmla="*/ 41 h 92"/>
                <a:gd name="T30" fmla="*/ 504 w 91"/>
                <a:gd name="T31" fmla="*/ 45 h 92"/>
                <a:gd name="T32" fmla="*/ 548 w 91"/>
                <a:gd name="T33" fmla="*/ 50 h 92"/>
                <a:gd name="T34" fmla="*/ 579 w 91"/>
                <a:gd name="T35" fmla="*/ 55 h 92"/>
                <a:gd name="T36" fmla="*/ 618 w 91"/>
                <a:gd name="T37" fmla="*/ 65 h 92"/>
                <a:gd name="T38" fmla="*/ 651 w 91"/>
                <a:gd name="T39" fmla="*/ 72 h 92"/>
                <a:gd name="T40" fmla="*/ 688 w 91"/>
                <a:gd name="T41" fmla="*/ 79 h 92"/>
                <a:gd name="T42" fmla="*/ 729 w 91"/>
                <a:gd name="T43" fmla="*/ 89 h 92"/>
                <a:gd name="T44" fmla="*/ 672 w 91"/>
                <a:gd name="T45" fmla="*/ 50 h 92"/>
                <a:gd name="T46" fmla="*/ 524 w 91"/>
                <a:gd name="T47" fmla="*/ 24 h 92"/>
                <a:gd name="T48" fmla="*/ 468 w 91"/>
                <a:gd name="T49" fmla="*/ 18 h 92"/>
                <a:gd name="T50" fmla="*/ 422 w 91"/>
                <a:gd name="T51" fmla="*/ 16 h 92"/>
                <a:gd name="T52" fmla="*/ 355 w 91"/>
                <a:gd name="T53" fmla="*/ 4 h 92"/>
                <a:gd name="T54" fmla="*/ 296 w 91"/>
                <a:gd name="T55" fmla="*/ 3 h 92"/>
                <a:gd name="T56" fmla="*/ 238 w 91"/>
                <a:gd name="T57" fmla="*/ 2 h 92"/>
                <a:gd name="T58" fmla="*/ 171 w 91"/>
                <a:gd name="T59" fmla="*/ 2 h 92"/>
                <a:gd name="T60" fmla="*/ 111 w 91"/>
                <a:gd name="T61" fmla="*/ 1 h 92"/>
                <a:gd name="T62" fmla="*/ 62 w 91"/>
                <a:gd name="T63" fmla="*/ 0 h 92"/>
                <a:gd name="T64" fmla="*/ 0 w 91"/>
                <a:gd name="T65" fmla="*/ 41 h 92"/>
                <a:gd name="T66" fmla="*/ 1 w 91"/>
                <a:gd name="T67" fmla="*/ 65 h 92"/>
                <a:gd name="T68" fmla="*/ 32 w 91"/>
                <a:gd name="T69" fmla="*/ 79 h 92"/>
                <a:gd name="T70" fmla="*/ 71 w 91"/>
                <a:gd name="T71" fmla="*/ 98 h 92"/>
                <a:gd name="T72" fmla="*/ 88 w 91"/>
                <a:gd name="T73" fmla="*/ 122 h 92"/>
                <a:gd name="T74" fmla="*/ 148 w 91"/>
                <a:gd name="T75" fmla="*/ 129 h 92"/>
                <a:gd name="T76" fmla="*/ 171 w 91"/>
                <a:gd name="T77" fmla="*/ 150 h 92"/>
                <a:gd name="T78" fmla="*/ 206 w 91"/>
                <a:gd name="T79" fmla="*/ 166 h 92"/>
                <a:gd name="T80" fmla="*/ 238 w 91"/>
                <a:gd name="T81" fmla="*/ 184 h 92"/>
                <a:gd name="T82" fmla="*/ 283 w 91"/>
                <a:gd name="T83" fmla="*/ 190 h 92"/>
                <a:gd name="T84" fmla="*/ 323 w 91"/>
                <a:gd name="T85" fmla="*/ 203 h 92"/>
                <a:gd name="T86" fmla="*/ 351 w 91"/>
                <a:gd name="T87" fmla="*/ 207 h 92"/>
                <a:gd name="T88" fmla="*/ 395 w 91"/>
                <a:gd name="T89" fmla="*/ 216 h 92"/>
                <a:gd name="T90" fmla="*/ 428 w 91"/>
                <a:gd name="T91" fmla="*/ 227 h 92"/>
                <a:gd name="T92" fmla="*/ 473 w 91"/>
                <a:gd name="T93" fmla="*/ 236 h 92"/>
                <a:gd name="T94" fmla="*/ 531 w 91"/>
                <a:gd name="T95" fmla="*/ 249 h 92"/>
                <a:gd name="T96" fmla="*/ 587 w 91"/>
                <a:gd name="T97" fmla="*/ 255 h 92"/>
                <a:gd name="T98" fmla="*/ 729 w 91"/>
                <a:gd name="T99" fmla="*/ 259 h 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1"/>
                <a:gd name="T151" fmla="*/ 0 h 92"/>
                <a:gd name="T152" fmla="*/ 91 w 91"/>
                <a:gd name="T153" fmla="*/ 92 h 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1" h="92">
                  <a:moveTo>
                    <a:pt x="84" y="92"/>
                  </a:moveTo>
                  <a:lnTo>
                    <a:pt x="91" y="84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58"/>
                  </a:lnTo>
                  <a:lnTo>
                    <a:pt x="69" y="55"/>
                  </a:lnTo>
                  <a:lnTo>
                    <a:pt x="64" y="51"/>
                  </a:lnTo>
                  <a:lnTo>
                    <a:pt x="58" y="49"/>
                  </a:lnTo>
                  <a:lnTo>
                    <a:pt x="54" y="46"/>
                  </a:lnTo>
                  <a:lnTo>
                    <a:pt x="48" y="42"/>
                  </a:lnTo>
                  <a:lnTo>
                    <a:pt x="42" y="39"/>
                  </a:lnTo>
                  <a:lnTo>
                    <a:pt x="35" y="29"/>
                  </a:lnTo>
                  <a:lnTo>
                    <a:pt x="39" y="19"/>
                  </a:lnTo>
                  <a:lnTo>
                    <a:pt x="48" y="13"/>
                  </a:lnTo>
                  <a:lnTo>
                    <a:pt x="54" y="14"/>
                  </a:lnTo>
                  <a:lnTo>
                    <a:pt x="58" y="16"/>
                  </a:lnTo>
                  <a:lnTo>
                    <a:pt x="63" y="18"/>
                  </a:lnTo>
                  <a:lnTo>
                    <a:pt x="66" y="20"/>
                  </a:lnTo>
                  <a:lnTo>
                    <a:pt x="71" y="23"/>
                  </a:lnTo>
                  <a:lnTo>
                    <a:pt x="75" y="26"/>
                  </a:lnTo>
                  <a:lnTo>
                    <a:pt x="79" y="28"/>
                  </a:lnTo>
                  <a:lnTo>
                    <a:pt x="84" y="32"/>
                  </a:lnTo>
                  <a:lnTo>
                    <a:pt x="77" y="18"/>
                  </a:lnTo>
                  <a:lnTo>
                    <a:pt x="60" y="9"/>
                  </a:lnTo>
                  <a:lnTo>
                    <a:pt x="54" y="6"/>
                  </a:lnTo>
                  <a:lnTo>
                    <a:pt x="48" y="5"/>
                  </a:lnTo>
                  <a:lnTo>
                    <a:pt x="41" y="4"/>
                  </a:lnTo>
                  <a:lnTo>
                    <a:pt x="34" y="3"/>
                  </a:lnTo>
                  <a:lnTo>
                    <a:pt x="27" y="2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" y="23"/>
                  </a:lnTo>
                  <a:lnTo>
                    <a:pt x="4" y="28"/>
                  </a:lnTo>
                  <a:lnTo>
                    <a:pt x="8" y="34"/>
                  </a:lnTo>
                  <a:lnTo>
                    <a:pt x="10" y="43"/>
                  </a:lnTo>
                  <a:lnTo>
                    <a:pt x="17" y="46"/>
                  </a:lnTo>
                  <a:lnTo>
                    <a:pt x="20" y="53"/>
                  </a:lnTo>
                  <a:lnTo>
                    <a:pt x="23" y="59"/>
                  </a:lnTo>
                  <a:lnTo>
                    <a:pt x="27" y="65"/>
                  </a:lnTo>
                  <a:lnTo>
                    <a:pt x="32" y="68"/>
                  </a:lnTo>
                  <a:lnTo>
                    <a:pt x="37" y="71"/>
                  </a:lnTo>
                  <a:lnTo>
                    <a:pt x="40" y="74"/>
                  </a:lnTo>
                  <a:lnTo>
                    <a:pt x="45" y="78"/>
                  </a:lnTo>
                  <a:lnTo>
                    <a:pt x="49" y="81"/>
                  </a:lnTo>
                  <a:lnTo>
                    <a:pt x="55" y="85"/>
                  </a:lnTo>
                  <a:lnTo>
                    <a:pt x="61" y="88"/>
                  </a:lnTo>
                  <a:lnTo>
                    <a:pt x="68" y="91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39" name="Freeform 106"/>
            <p:cNvSpPr>
              <a:spLocks/>
            </p:cNvSpPr>
            <p:nvPr/>
          </p:nvSpPr>
          <p:spPr bwMode="auto">
            <a:xfrm>
              <a:off x="2482" y="1580"/>
              <a:ext cx="190" cy="83"/>
            </a:xfrm>
            <a:custGeom>
              <a:avLst/>
              <a:gdLst>
                <a:gd name="T0" fmla="*/ 1461 w 149"/>
                <a:gd name="T1" fmla="*/ 183 h 76"/>
                <a:gd name="T2" fmla="*/ 1520 w 149"/>
                <a:gd name="T3" fmla="*/ 179 h 76"/>
                <a:gd name="T4" fmla="*/ 1577 w 149"/>
                <a:gd name="T5" fmla="*/ 164 h 76"/>
                <a:gd name="T6" fmla="*/ 1644 w 149"/>
                <a:gd name="T7" fmla="*/ 150 h 76"/>
                <a:gd name="T8" fmla="*/ 1692 w 149"/>
                <a:gd name="T9" fmla="*/ 129 h 76"/>
                <a:gd name="T10" fmla="*/ 1621 w 149"/>
                <a:gd name="T11" fmla="*/ 66 h 76"/>
                <a:gd name="T12" fmla="*/ 1461 w 149"/>
                <a:gd name="T13" fmla="*/ 27 h 76"/>
                <a:gd name="T14" fmla="*/ 1296 w 149"/>
                <a:gd name="T15" fmla="*/ 16 h 76"/>
                <a:gd name="T16" fmla="*/ 1113 w 149"/>
                <a:gd name="T17" fmla="*/ 2 h 76"/>
                <a:gd name="T18" fmla="*/ 941 w 149"/>
                <a:gd name="T19" fmla="*/ 0 h 76"/>
                <a:gd name="T20" fmla="*/ 779 w 149"/>
                <a:gd name="T21" fmla="*/ 0 h 76"/>
                <a:gd name="T22" fmla="*/ 611 w 149"/>
                <a:gd name="T23" fmla="*/ 1 h 76"/>
                <a:gd name="T24" fmla="*/ 421 w 149"/>
                <a:gd name="T25" fmla="*/ 2 h 76"/>
                <a:gd name="T26" fmla="*/ 232 w 149"/>
                <a:gd name="T27" fmla="*/ 16 h 76"/>
                <a:gd name="T28" fmla="*/ 46 w 149"/>
                <a:gd name="T29" fmla="*/ 21 h 76"/>
                <a:gd name="T30" fmla="*/ 0 w 149"/>
                <a:gd name="T31" fmla="*/ 42 h 76"/>
                <a:gd name="T32" fmla="*/ 98 w 149"/>
                <a:gd name="T33" fmla="*/ 50 h 76"/>
                <a:gd name="T34" fmla="*/ 232 w 149"/>
                <a:gd name="T35" fmla="*/ 52 h 76"/>
                <a:gd name="T36" fmla="*/ 360 w 149"/>
                <a:gd name="T37" fmla="*/ 50 h 76"/>
                <a:gd name="T38" fmla="*/ 513 w 149"/>
                <a:gd name="T39" fmla="*/ 48 h 76"/>
                <a:gd name="T40" fmla="*/ 654 w 149"/>
                <a:gd name="T41" fmla="*/ 42 h 76"/>
                <a:gd name="T42" fmla="*/ 793 w 149"/>
                <a:gd name="T43" fmla="*/ 35 h 76"/>
                <a:gd name="T44" fmla="*/ 941 w 149"/>
                <a:gd name="T45" fmla="*/ 32 h 76"/>
                <a:gd name="T46" fmla="*/ 1076 w 149"/>
                <a:gd name="T47" fmla="*/ 32 h 76"/>
                <a:gd name="T48" fmla="*/ 1296 w 149"/>
                <a:gd name="T49" fmla="*/ 48 h 76"/>
                <a:gd name="T50" fmla="*/ 1394 w 149"/>
                <a:gd name="T51" fmla="*/ 86 h 76"/>
                <a:gd name="T52" fmla="*/ 1372 w 149"/>
                <a:gd name="T53" fmla="*/ 96 h 76"/>
                <a:gd name="T54" fmla="*/ 1327 w 149"/>
                <a:gd name="T55" fmla="*/ 108 h 76"/>
                <a:gd name="T56" fmla="*/ 1251 w 149"/>
                <a:gd name="T57" fmla="*/ 122 h 76"/>
                <a:gd name="T58" fmla="*/ 1160 w 149"/>
                <a:gd name="T59" fmla="*/ 126 h 76"/>
                <a:gd name="T60" fmla="*/ 997 w 149"/>
                <a:gd name="T61" fmla="*/ 104 h 76"/>
                <a:gd name="T62" fmla="*/ 951 w 149"/>
                <a:gd name="T63" fmla="*/ 104 h 76"/>
                <a:gd name="T64" fmla="*/ 873 w 149"/>
                <a:gd name="T65" fmla="*/ 104 h 76"/>
                <a:gd name="T66" fmla="*/ 811 w 149"/>
                <a:gd name="T67" fmla="*/ 103 h 76"/>
                <a:gd name="T68" fmla="*/ 733 w 149"/>
                <a:gd name="T69" fmla="*/ 96 h 76"/>
                <a:gd name="T70" fmla="*/ 661 w 149"/>
                <a:gd name="T71" fmla="*/ 96 h 76"/>
                <a:gd name="T72" fmla="*/ 611 w 149"/>
                <a:gd name="T73" fmla="*/ 103 h 76"/>
                <a:gd name="T74" fmla="*/ 553 w 149"/>
                <a:gd name="T75" fmla="*/ 105 h 76"/>
                <a:gd name="T76" fmla="*/ 537 w 149"/>
                <a:gd name="T77" fmla="*/ 122 h 76"/>
                <a:gd name="T78" fmla="*/ 585 w 149"/>
                <a:gd name="T79" fmla="*/ 128 h 76"/>
                <a:gd name="T80" fmla="*/ 654 w 149"/>
                <a:gd name="T81" fmla="*/ 133 h 76"/>
                <a:gd name="T82" fmla="*/ 738 w 149"/>
                <a:gd name="T83" fmla="*/ 140 h 76"/>
                <a:gd name="T84" fmla="*/ 816 w 149"/>
                <a:gd name="T85" fmla="*/ 141 h 76"/>
                <a:gd name="T86" fmla="*/ 910 w 149"/>
                <a:gd name="T87" fmla="*/ 150 h 76"/>
                <a:gd name="T88" fmla="*/ 993 w 149"/>
                <a:gd name="T89" fmla="*/ 154 h 76"/>
                <a:gd name="T90" fmla="*/ 1075 w 149"/>
                <a:gd name="T91" fmla="*/ 164 h 76"/>
                <a:gd name="T92" fmla="*/ 1123 w 149"/>
                <a:gd name="T93" fmla="*/ 173 h 76"/>
                <a:gd name="T94" fmla="*/ 1461 w 149"/>
                <a:gd name="T95" fmla="*/ 183 h 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9"/>
                <a:gd name="T145" fmla="*/ 0 h 76"/>
                <a:gd name="T146" fmla="*/ 149 w 149"/>
                <a:gd name="T147" fmla="*/ 76 h 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9" h="76">
                  <a:moveTo>
                    <a:pt x="129" y="76"/>
                  </a:moveTo>
                  <a:lnTo>
                    <a:pt x="134" y="73"/>
                  </a:lnTo>
                  <a:lnTo>
                    <a:pt x="139" y="67"/>
                  </a:lnTo>
                  <a:lnTo>
                    <a:pt x="144" y="61"/>
                  </a:lnTo>
                  <a:lnTo>
                    <a:pt x="149" y="54"/>
                  </a:lnTo>
                  <a:lnTo>
                    <a:pt x="143" y="27"/>
                  </a:lnTo>
                  <a:lnTo>
                    <a:pt x="129" y="12"/>
                  </a:lnTo>
                  <a:lnTo>
                    <a:pt x="114" y="6"/>
                  </a:lnTo>
                  <a:lnTo>
                    <a:pt x="98" y="2"/>
                  </a:lnTo>
                  <a:lnTo>
                    <a:pt x="83" y="0"/>
                  </a:lnTo>
                  <a:lnTo>
                    <a:pt x="68" y="0"/>
                  </a:lnTo>
                  <a:lnTo>
                    <a:pt x="53" y="1"/>
                  </a:lnTo>
                  <a:lnTo>
                    <a:pt x="37" y="2"/>
                  </a:lnTo>
                  <a:lnTo>
                    <a:pt x="20" y="6"/>
                  </a:lnTo>
                  <a:lnTo>
                    <a:pt x="4" y="9"/>
                  </a:lnTo>
                  <a:lnTo>
                    <a:pt x="0" y="17"/>
                  </a:lnTo>
                  <a:lnTo>
                    <a:pt x="9" y="21"/>
                  </a:lnTo>
                  <a:lnTo>
                    <a:pt x="20" y="22"/>
                  </a:lnTo>
                  <a:lnTo>
                    <a:pt x="32" y="21"/>
                  </a:lnTo>
                  <a:lnTo>
                    <a:pt x="45" y="20"/>
                  </a:lnTo>
                  <a:lnTo>
                    <a:pt x="57" y="17"/>
                  </a:lnTo>
                  <a:lnTo>
                    <a:pt x="70" y="15"/>
                  </a:lnTo>
                  <a:lnTo>
                    <a:pt x="83" y="14"/>
                  </a:lnTo>
                  <a:lnTo>
                    <a:pt x="95" y="14"/>
                  </a:lnTo>
                  <a:lnTo>
                    <a:pt x="114" y="20"/>
                  </a:lnTo>
                  <a:lnTo>
                    <a:pt x="122" y="35"/>
                  </a:lnTo>
                  <a:lnTo>
                    <a:pt x="121" y="40"/>
                  </a:lnTo>
                  <a:lnTo>
                    <a:pt x="117" y="45"/>
                  </a:lnTo>
                  <a:lnTo>
                    <a:pt x="110" y="50"/>
                  </a:lnTo>
                  <a:lnTo>
                    <a:pt x="102" y="52"/>
                  </a:lnTo>
                  <a:lnTo>
                    <a:pt x="88" y="43"/>
                  </a:lnTo>
                  <a:lnTo>
                    <a:pt x="84" y="43"/>
                  </a:lnTo>
                  <a:lnTo>
                    <a:pt x="77" y="43"/>
                  </a:lnTo>
                  <a:lnTo>
                    <a:pt x="71" y="42"/>
                  </a:lnTo>
                  <a:lnTo>
                    <a:pt x="64" y="40"/>
                  </a:lnTo>
                  <a:lnTo>
                    <a:pt x="58" y="40"/>
                  </a:lnTo>
                  <a:lnTo>
                    <a:pt x="53" y="42"/>
                  </a:lnTo>
                  <a:lnTo>
                    <a:pt x="49" y="44"/>
                  </a:lnTo>
                  <a:lnTo>
                    <a:pt x="47" y="50"/>
                  </a:lnTo>
                  <a:lnTo>
                    <a:pt x="52" y="53"/>
                  </a:lnTo>
                  <a:lnTo>
                    <a:pt x="57" y="55"/>
                  </a:lnTo>
                  <a:lnTo>
                    <a:pt x="65" y="58"/>
                  </a:lnTo>
                  <a:lnTo>
                    <a:pt x="72" y="59"/>
                  </a:lnTo>
                  <a:lnTo>
                    <a:pt x="80" y="61"/>
                  </a:lnTo>
                  <a:lnTo>
                    <a:pt x="87" y="64"/>
                  </a:lnTo>
                  <a:lnTo>
                    <a:pt x="94" y="67"/>
                  </a:lnTo>
                  <a:lnTo>
                    <a:pt x="99" y="72"/>
                  </a:lnTo>
                  <a:lnTo>
                    <a:pt x="129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0" name="Freeform 107"/>
            <p:cNvSpPr>
              <a:spLocks/>
            </p:cNvSpPr>
            <p:nvPr/>
          </p:nvSpPr>
          <p:spPr bwMode="auto">
            <a:xfrm>
              <a:off x="2293" y="1588"/>
              <a:ext cx="137" cy="62"/>
            </a:xfrm>
            <a:custGeom>
              <a:avLst/>
              <a:gdLst>
                <a:gd name="T0" fmla="*/ 773 w 108"/>
                <a:gd name="T1" fmla="*/ 132 h 57"/>
                <a:gd name="T2" fmla="*/ 1041 w 108"/>
                <a:gd name="T3" fmla="*/ 111 h 57"/>
                <a:gd name="T4" fmla="*/ 1050 w 108"/>
                <a:gd name="T5" fmla="*/ 98 h 57"/>
                <a:gd name="T6" fmla="*/ 1101 w 108"/>
                <a:gd name="T7" fmla="*/ 75 h 57"/>
                <a:gd name="T8" fmla="*/ 1128 w 108"/>
                <a:gd name="T9" fmla="*/ 53 h 57"/>
                <a:gd name="T10" fmla="*/ 1165 w 108"/>
                <a:gd name="T11" fmla="*/ 30 h 57"/>
                <a:gd name="T12" fmla="*/ 1080 w 108"/>
                <a:gd name="T13" fmla="*/ 1 h 57"/>
                <a:gd name="T14" fmla="*/ 972 w 108"/>
                <a:gd name="T15" fmla="*/ 0 h 57"/>
                <a:gd name="T16" fmla="*/ 846 w 108"/>
                <a:gd name="T17" fmla="*/ 1 h 57"/>
                <a:gd name="T18" fmla="*/ 731 w 108"/>
                <a:gd name="T19" fmla="*/ 3 h 57"/>
                <a:gd name="T20" fmla="*/ 609 w 108"/>
                <a:gd name="T21" fmla="*/ 16 h 57"/>
                <a:gd name="T22" fmla="*/ 499 w 108"/>
                <a:gd name="T23" fmla="*/ 22 h 57"/>
                <a:gd name="T24" fmla="*/ 375 w 108"/>
                <a:gd name="T25" fmla="*/ 30 h 57"/>
                <a:gd name="T26" fmla="*/ 250 w 108"/>
                <a:gd name="T27" fmla="*/ 39 h 57"/>
                <a:gd name="T28" fmla="*/ 124 w 108"/>
                <a:gd name="T29" fmla="*/ 49 h 57"/>
                <a:gd name="T30" fmla="*/ 0 w 108"/>
                <a:gd name="T31" fmla="*/ 90 h 57"/>
                <a:gd name="T32" fmla="*/ 219 w 108"/>
                <a:gd name="T33" fmla="*/ 76 h 57"/>
                <a:gd name="T34" fmla="*/ 252 w 108"/>
                <a:gd name="T35" fmla="*/ 70 h 57"/>
                <a:gd name="T36" fmla="*/ 329 w 108"/>
                <a:gd name="T37" fmla="*/ 63 h 57"/>
                <a:gd name="T38" fmla="*/ 406 w 108"/>
                <a:gd name="T39" fmla="*/ 53 h 57"/>
                <a:gd name="T40" fmla="*/ 499 w 108"/>
                <a:gd name="T41" fmla="*/ 46 h 57"/>
                <a:gd name="T42" fmla="*/ 595 w 108"/>
                <a:gd name="T43" fmla="*/ 39 h 57"/>
                <a:gd name="T44" fmla="*/ 696 w 108"/>
                <a:gd name="T45" fmla="*/ 36 h 57"/>
                <a:gd name="T46" fmla="*/ 803 w 108"/>
                <a:gd name="T47" fmla="*/ 33 h 57"/>
                <a:gd name="T48" fmla="*/ 889 w 108"/>
                <a:gd name="T49" fmla="*/ 36 h 57"/>
                <a:gd name="T50" fmla="*/ 915 w 108"/>
                <a:gd name="T51" fmla="*/ 90 h 57"/>
                <a:gd name="T52" fmla="*/ 858 w 108"/>
                <a:gd name="T53" fmla="*/ 94 h 57"/>
                <a:gd name="T54" fmla="*/ 803 w 108"/>
                <a:gd name="T55" fmla="*/ 98 h 57"/>
                <a:gd name="T56" fmla="*/ 750 w 108"/>
                <a:gd name="T57" fmla="*/ 98 h 57"/>
                <a:gd name="T58" fmla="*/ 676 w 108"/>
                <a:gd name="T59" fmla="*/ 98 h 57"/>
                <a:gd name="T60" fmla="*/ 633 w 108"/>
                <a:gd name="T61" fmla="*/ 98 h 57"/>
                <a:gd name="T62" fmla="*/ 568 w 108"/>
                <a:gd name="T63" fmla="*/ 98 h 57"/>
                <a:gd name="T64" fmla="*/ 499 w 108"/>
                <a:gd name="T65" fmla="*/ 99 h 57"/>
                <a:gd name="T66" fmla="*/ 433 w 108"/>
                <a:gd name="T67" fmla="*/ 106 h 57"/>
                <a:gd name="T68" fmla="*/ 773 w 108"/>
                <a:gd name="T69" fmla="*/ 132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"/>
                <a:gd name="T106" fmla="*/ 0 h 57"/>
                <a:gd name="T107" fmla="*/ 108 w 108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" h="57">
                  <a:moveTo>
                    <a:pt x="72" y="57"/>
                  </a:moveTo>
                  <a:lnTo>
                    <a:pt x="96" y="48"/>
                  </a:lnTo>
                  <a:lnTo>
                    <a:pt x="98" y="42"/>
                  </a:lnTo>
                  <a:lnTo>
                    <a:pt x="102" y="32"/>
                  </a:lnTo>
                  <a:lnTo>
                    <a:pt x="105" y="23"/>
                  </a:lnTo>
                  <a:lnTo>
                    <a:pt x="108" y="14"/>
                  </a:lnTo>
                  <a:lnTo>
                    <a:pt x="100" y="1"/>
                  </a:lnTo>
                  <a:lnTo>
                    <a:pt x="90" y="0"/>
                  </a:lnTo>
                  <a:lnTo>
                    <a:pt x="78" y="1"/>
                  </a:lnTo>
                  <a:lnTo>
                    <a:pt x="68" y="3"/>
                  </a:lnTo>
                  <a:lnTo>
                    <a:pt x="57" y="6"/>
                  </a:lnTo>
                  <a:lnTo>
                    <a:pt x="46" y="10"/>
                  </a:lnTo>
                  <a:lnTo>
                    <a:pt x="35" y="14"/>
                  </a:lnTo>
                  <a:lnTo>
                    <a:pt x="23" y="17"/>
                  </a:lnTo>
                  <a:lnTo>
                    <a:pt x="12" y="21"/>
                  </a:lnTo>
                  <a:lnTo>
                    <a:pt x="0" y="39"/>
                  </a:lnTo>
                  <a:lnTo>
                    <a:pt x="20" y="33"/>
                  </a:lnTo>
                  <a:lnTo>
                    <a:pt x="24" y="30"/>
                  </a:lnTo>
                  <a:lnTo>
                    <a:pt x="31" y="27"/>
                  </a:lnTo>
                  <a:lnTo>
                    <a:pt x="38" y="23"/>
                  </a:lnTo>
                  <a:lnTo>
                    <a:pt x="46" y="20"/>
                  </a:lnTo>
                  <a:lnTo>
                    <a:pt x="55" y="17"/>
                  </a:lnTo>
                  <a:lnTo>
                    <a:pt x="65" y="16"/>
                  </a:lnTo>
                  <a:lnTo>
                    <a:pt x="74" y="15"/>
                  </a:lnTo>
                  <a:lnTo>
                    <a:pt x="83" y="16"/>
                  </a:lnTo>
                  <a:lnTo>
                    <a:pt x="84" y="39"/>
                  </a:lnTo>
                  <a:lnTo>
                    <a:pt x="80" y="40"/>
                  </a:lnTo>
                  <a:lnTo>
                    <a:pt x="74" y="42"/>
                  </a:lnTo>
                  <a:lnTo>
                    <a:pt x="69" y="42"/>
                  </a:lnTo>
                  <a:lnTo>
                    <a:pt x="63" y="42"/>
                  </a:lnTo>
                  <a:lnTo>
                    <a:pt x="58" y="42"/>
                  </a:lnTo>
                  <a:lnTo>
                    <a:pt x="52" y="42"/>
                  </a:lnTo>
                  <a:lnTo>
                    <a:pt x="46" y="43"/>
                  </a:lnTo>
                  <a:lnTo>
                    <a:pt x="40" y="45"/>
                  </a:lnTo>
                  <a:lnTo>
                    <a:pt x="7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1" name="Freeform 108"/>
            <p:cNvSpPr>
              <a:spLocks/>
            </p:cNvSpPr>
            <p:nvPr/>
          </p:nvSpPr>
          <p:spPr bwMode="auto">
            <a:xfrm>
              <a:off x="3696" y="1536"/>
              <a:ext cx="721" cy="441"/>
            </a:xfrm>
            <a:custGeom>
              <a:avLst/>
              <a:gdLst>
                <a:gd name="T0" fmla="*/ 0 w 1715"/>
                <a:gd name="T1" fmla="*/ 0 h 1180"/>
                <a:gd name="T2" fmla="*/ 0 w 1715"/>
                <a:gd name="T3" fmla="*/ 0 h 1180"/>
                <a:gd name="T4" fmla="*/ 0 w 1715"/>
                <a:gd name="T5" fmla="*/ 0 h 1180"/>
                <a:gd name="T6" fmla="*/ 0 w 1715"/>
                <a:gd name="T7" fmla="*/ 0 h 1180"/>
                <a:gd name="T8" fmla="*/ 0 w 1715"/>
                <a:gd name="T9" fmla="*/ 0 h 1180"/>
                <a:gd name="T10" fmla="*/ 0 w 1715"/>
                <a:gd name="T11" fmla="*/ 0 h 1180"/>
                <a:gd name="T12" fmla="*/ 0 w 1715"/>
                <a:gd name="T13" fmla="*/ 0 h 1180"/>
                <a:gd name="T14" fmla="*/ 0 w 1715"/>
                <a:gd name="T15" fmla="*/ 0 h 1180"/>
                <a:gd name="T16" fmla="*/ 0 w 1715"/>
                <a:gd name="T17" fmla="*/ 0 h 1180"/>
                <a:gd name="T18" fmla="*/ 0 w 1715"/>
                <a:gd name="T19" fmla="*/ 0 h 1180"/>
                <a:gd name="T20" fmla="*/ 0 w 1715"/>
                <a:gd name="T21" fmla="*/ 0 h 1180"/>
                <a:gd name="T22" fmla="*/ 0 w 1715"/>
                <a:gd name="T23" fmla="*/ 0 h 1180"/>
                <a:gd name="T24" fmla="*/ 0 w 1715"/>
                <a:gd name="T25" fmla="*/ 0 h 1180"/>
                <a:gd name="T26" fmla="*/ 0 w 1715"/>
                <a:gd name="T27" fmla="*/ 0 h 1180"/>
                <a:gd name="T28" fmla="*/ 0 w 1715"/>
                <a:gd name="T29" fmla="*/ 0 h 1180"/>
                <a:gd name="T30" fmla="*/ 0 w 1715"/>
                <a:gd name="T31" fmla="*/ 0 h 1180"/>
                <a:gd name="T32" fmla="*/ 0 w 1715"/>
                <a:gd name="T33" fmla="*/ 0 h 1180"/>
                <a:gd name="T34" fmla="*/ 0 w 1715"/>
                <a:gd name="T35" fmla="*/ 0 h 1180"/>
                <a:gd name="T36" fmla="*/ 0 w 1715"/>
                <a:gd name="T37" fmla="*/ 0 h 1180"/>
                <a:gd name="T38" fmla="*/ 0 w 1715"/>
                <a:gd name="T39" fmla="*/ 0 h 1180"/>
                <a:gd name="T40" fmla="*/ 0 w 1715"/>
                <a:gd name="T41" fmla="*/ 0 h 11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15"/>
                <a:gd name="T64" fmla="*/ 0 h 1180"/>
                <a:gd name="T65" fmla="*/ 1715 w 1715"/>
                <a:gd name="T66" fmla="*/ 1180 h 118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15" h="1180">
                  <a:moveTo>
                    <a:pt x="420" y="1180"/>
                  </a:moveTo>
                  <a:lnTo>
                    <a:pt x="8" y="1150"/>
                  </a:lnTo>
                  <a:lnTo>
                    <a:pt x="0" y="922"/>
                  </a:lnTo>
                  <a:lnTo>
                    <a:pt x="112" y="715"/>
                  </a:lnTo>
                  <a:lnTo>
                    <a:pt x="166" y="507"/>
                  </a:lnTo>
                  <a:lnTo>
                    <a:pt x="333" y="342"/>
                  </a:lnTo>
                  <a:lnTo>
                    <a:pt x="373" y="186"/>
                  </a:lnTo>
                  <a:lnTo>
                    <a:pt x="584" y="91"/>
                  </a:lnTo>
                  <a:lnTo>
                    <a:pt x="787" y="0"/>
                  </a:lnTo>
                  <a:lnTo>
                    <a:pt x="1033" y="15"/>
                  </a:lnTo>
                  <a:lnTo>
                    <a:pt x="1240" y="127"/>
                  </a:lnTo>
                  <a:lnTo>
                    <a:pt x="1318" y="304"/>
                  </a:lnTo>
                  <a:lnTo>
                    <a:pt x="1584" y="408"/>
                  </a:lnTo>
                  <a:lnTo>
                    <a:pt x="1715" y="574"/>
                  </a:lnTo>
                  <a:lnTo>
                    <a:pt x="1690" y="724"/>
                  </a:lnTo>
                  <a:lnTo>
                    <a:pt x="1514" y="899"/>
                  </a:lnTo>
                  <a:lnTo>
                    <a:pt x="1377" y="927"/>
                  </a:lnTo>
                  <a:lnTo>
                    <a:pt x="1363" y="1079"/>
                  </a:lnTo>
                  <a:lnTo>
                    <a:pt x="915" y="1154"/>
                  </a:lnTo>
                  <a:lnTo>
                    <a:pt x="420" y="1180"/>
                  </a:lnTo>
                  <a:close/>
                </a:path>
              </a:pathLst>
            </a:custGeom>
            <a:solidFill>
              <a:srgbClr val="4F0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2" name="Freeform 109"/>
            <p:cNvSpPr>
              <a:spLocks/>
            </p:cNvSpPr>
            <p:nvPr/>
          </p:nvSpPr>
          <p:spPr bwMode="auto">
            <a:xfrm>
              <a:off x="4013" y="1559"/>
              <a:ext cx="124" cy="128"/>
            </a:xfrm>
            <a:custGeom>
              <a:avLst/>
              <a:gdLst>
                <a:gd name="T0" fmla="*/ 0 w 291"/>
                <a:gd name="T1" fmla="*/ 0 h 338"/>
                <a:gd name="T2" fmla="*/ 0 w 291"/>
                <a:gd name="T3" fmla="*/ 0 h 338"/>
                <a:gd name="T4" fmla="*/ 0 w 291"/>
                <a:gd name="T5" fmla="*/ 0 h 338"/>
                <a:gd name="T6" fmla="*/ 0 w 291"/>
                <a:gd name="T7" fmla="*/ 0 h 338"/>
                <a:gd name="T8" fmla="*/ 0 w 291"/>
                <a:gd name="T9" fmla="*/ 0 h 338"/>
                <a:gd name="T10" fmla="*/ 0 w 291"/>
                <a:gd name="T11" fmla="*/ 0 h 338"/>
                <a:gd name="T12" fmla="*/ 0 w 291"/>
                <a:gd name="T13" fmla="*/ 0 h 338"/>
                <a:gd name="T14" fmla="*/ 0 w 291"/>
                <a:gd name="T15" fmla="*/ 0 h 338"/>
                <a:gd name="T16" fmla="*/ 0 w 291"/>
                <a:gd name="T17" fmla="*/ 0 h 338"/>
                <a:gd name="T18" fmla="*/ 0 w 291"/>
                <a:gd name="T19" fmla="*/ 0 h 338"/>
                <a:gd name="T20" fmla="*/ 0 w 291"/>
                <a:gd name="T21" fmla="*/ 0 h 338"/>
                <a:gd name="T22" fmla="*/ 0 w 291"/>
                <a:gd name="T23" fmla="*/ 0 h 338"/>
                <a:gd name="T24" fmla="*/ 0 w 291"/>
                <a:gd name="T25" fmla="*/ 0 h 338"/>
                <a:gd name="T26" fmla="*/ 0 w 291"/>
                <a:gd name="T27" fmla="*/ 0 h 338"/>
                <a:gd name="T28" fmla="*/ 0 w 291"/>
                <a:gd name="T29" fmla="*/ 0 h 338"/>
                <a:gd name="T30" fmla="*/ 0 w 291"/>
                <a:gd name="T31" fmla="*/ 0 h 338"/>
                <a:gd name="T32" fmla="*/ 0 w 291"/>
                <a:gd name="T33" fmla="*/ 0 h 338"/>
                <a:gd name="T34" fmla="*/ 0 w 291"/>
                <a:gd name="T35" fmla="*/ 0 h 338"/>
                <a:gd name="T36" fmla="*/ 0 w 291"/>
                <a:gd name="T37" fmla="*/ 0 h 338"/>
                <a:gd name="T38" fmla="*/ 0 w 291"/>
                <a:gd name="T39" fmla="*/ 0 h 338"/>
                <a:gd name="T40" fmla="*/ 0 w 291"/>
                <a:gd name="T41" fmla="*/ 0 h 338"/>
                <a:gd name="T42" fmla="*/ 0 w 291"/>
                <a:gd name="T43" fmla="*/ 0 h 338"/>
                <a:gd name="T44" fmla="*/ 0 w 291"/>
                <a:gd name="T45" fmla="*/ 0 h 3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1"/>
                <a:gd name="T70" fmla="*/ 0 h 338"/>
                <a:gd name="T71" fmla="*/ 291 w 291"/>
                <a:gd name="T72" fmla="*/ 338 h 3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1" h="338">
                  <a:moveTo>
                    <a:pt x="10" y="156"/>
                  </a:moveTo>
                  <a:lnTo>
                    <a:pt x="32" y="106"/>
                  </a:lnTo>
                  <a:lnTo>
                    <a:pt x="67" y="63"/>
                  </a:lnTo>
                  <a:lnTo>
                    <a:pt x="105" y="30"/>
                  </a:lnTo>
                  <a:lnTo>
                    <a:pt x="148" y="7"/>
                  </a:lnTo>
                  <a:lnTo>
                    <a:pt x="190" y="0"/>
                  </a:lnTo>
                  <a:lnTo>
                    <a:pt x="232" y="7"/>
                  </a:lnTo>
                  <a:lnTo>
                    <a:pt x="260" y="30"/>
                  </a:lnTo>
                  <a:lnTo>
                    <a:pt x="281" y="64"/>
                  </a:lnTo>
                  <a:lnTo>
                    <a:pt x="291" y="108"/>
                  </a:lnTo>
                  <a:lnTo>
                    <a:pt x="287" y="158"/>
                  </a:lnTo>
                  <a:lnTo>
                    <a:pt x="270" y="207"/>
                  </a:lnTo>
                  <a:lnTo>
                    <a:pt x="241" y="254"/>
                  </a:lnTo>
                  <a:lnTo>
                    <a:pt x="205" y="293"/>
                  </a:lnTo>
                  <a:lnTo>
                    <a:pt x="164" y="321"/>
                  </a:lnTo>
                  <a:lnTo>
                    <a:pt x="120" y="338"/>
                  </a:lnTo>
                  <a:lnTo>
                    <a:pt x="78" y="338"/>
                  </a:lnTo>
                  <a:lnTo>
                    <a:pt x="44" y="321"/>
                  </a:lnTo>
                  <a:lnTo>
                    <a:pt x="17" y="293"/>
                  </a:lnTo>
                  <a:lnTo>
                    <a:pt x="2" y="253"/>
                  </a:lnTo>
                  <a:lnTo>
                    <a:pt x="0" y="207"/>
                  </a:lnTo>
                  <a:lnTo>
                    <a:pt x="10" y="156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3" name="Freeform 110"/>
            <p:cNvSpPr>
              <a:spLocks/>
            </p:cNvSpPr>
            <p:nvPr/>
          </p:nvSpPr>
          <p:spPr bwMode="auto">
            <a:xfrm>
              <a:off x="4077" y="1609"/>
              <a:ext cx="35" cy="38"/>
            </a:xfrm>
            <a:custGeom>
              <a:avLst/>
              <a:gdLst>
                <a:gd name="T0" fmla="*/ 0 w 86"/>
                <a:gd name="T1" fmla="*/ 0 h 99"/>
                <a:gd name="T2" fmla="*/ 0 w 86"/>
                <a:gd name="T3" fmla="*/ 0 h 99"/>
                <a:gd name="T4" fmla="*/ 0 w 86"/>
                <a:gd name="T5" fmla="*/ 0 h 99"/>
                <a:gd name="T6" fmla="*/ 0 w 86"/>
                <a:gd name="T7" fmla="*/ 0 h 99"/>
                <a:gd name="T8" fmla="*/ 0 w 86"/>
                <a:gd name="T9" fmla="*/ 0 h 99"/>
                <a:gd name="T10" fmla="*/ 0 w 86"/>
                <a:gd name="T11" fmla="*/ 0 h 99"/>
                <a:gd name="T12" fmla="*/ 0 w 86"/>
                <a:gd name="T13" fmla="*/ 0 h 99"/>
                <a:gd name="T14" fmla="*/ 0 w 86"/>
                <a:gd name="T15" fmla="*/ 0 h 99"/>
                <a:gd name="T16" fmla="*/ 0 w 86"/>
                <a:gd name="T17" fmla="*/ 0 h 99"/>
                <a:gd name="T18" fmla="*/ 0 w 86"/>
                <a:gd name="T19" fmla="*/ 0 h 99"/>
                <a:gd name="T20" fmla="*/ 0 w 86"/>
                <a:gd name="T21" fmla="*/ 0 h 99"/>
                <a:gd name="T22" fmla="*/ 0 w 86"/>
                <a:gd name="T23" fmla="*/ 0 h 99"/>
                <a:gd name="T24" fmla="*/ 0 w 86"/>
                <a:gd name="T25" fmla="*/ 0 h 99"/>
                <a:gd name="T26" fmla="*/ 0 w 86"/>
                <a:gd name="T27" fmla="*/ 0 h 99"/>
                <a:gd name="T28" fmla="*/ 0 w 86"/>
                <a:gd name="T29" fmla="*/ 0 h 99"/>
                <a:gd name="T30" fmla="*/ 0 w 86"/>
                <a:gd name="T31" fmla="*/ 0 h 99"/>
                <a:gd name="T32" fmla="*/ 0 w 86"/>
                <a:gd name="T33" fmla="*/ 0 h 99"/>
                <a:gd name="T34" fmla="*/ 0 w 86"/>
                <a:gd name="T35" fmla="*/ 0 h 99"/>
                <a:gd name="T36" fmla="*/ 0 w 86"/>
                <a:gd name="T37" fmla="*/ 0 h 99"/>
                <a:gd name="T38" fmla="*/ 0 w 86"/>
                <a:gd name="T39" fmla="*/ 0 h 99"/>
                <a:gd name="T40" fmla="*/ 0 w 86"/>
                <a:gd name="T41" fmla="*/ 0 h 99"/>
                <a:gd name="T42" fmla="*/ 0 w 86"/>
                <a:gd name="T43" fmla="*/ 0 h 99"/>
                <a:gd name="T44" fmla="*/ 0 w 86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6"/>
                <a:gd name="T70" fmla="*/ 0 h 99"/>
                <a:gd name="T71" fmla="*/ 86 w 86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6" h="99">
                  <a:moveTo>
                    <a:pt x="17" y="23"/>
                  </a:moveTo>
                  <a:lnTo>
                    <a:pt x="27" y="13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3" y="0"/>
                  </a:lnTo>
                  <a:lnTo>
                    <a:pt x="74" y="6"/>
                  </a:lnTo>
                  <a:lnTo>
                    <a:pt x="82" y="15"/>
                  </a:lnTo>
                  <a:lnTo>
                    <a:pt x="86" y="27"/>
                  </a:lnTo>
                  <a:lnTo>
                    <a:pt x="86" y="40"/>
                  </a:lnTo>
                  <a:lnTo>
                    <a:pt x="84" y="55"/>
                  </a:lnTo>
                  <a:lnTo>
                    <a:pt x="76" y="68"/>
                  </a:lnTo>
                  <a:lnTo>
                    <a:pt x="65" y="82"/>
                  </a:lnTo>
                  <a:lnTo>
                    <a:pt x="54" y="91"/>
                  </a:lnTo>
                  <a:lnTo>
                    <a:pt x="40" y="97"/>
                  </a:lnTo>
                  <a:lnTo>
                    <a:pt x="29" y="99"/>
                  </a:lnTo>
                  <a:lnTo>
                    <a:pt x="17" y="97"/>
                  </a:lnTo>
                  <a:lnTo>
                    <a:pt x="10" y="89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2" y="51"/>
                  </a:lnTo>
                  <a:lnTo>
                    <a:pt x="8" y="38"/>
                  </a:lnTo>
                  <a:lnTo>
                    <a:pt x="17" y="23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4" name="Freeform 111"/>
            <p:cNvSpPr>
              <a:spLocks/>
            </p:cNvSpPr>
            <p:nvPr/>
          </p:nvSpPr>
          <p:spPr bwMode="auto">
            <a:xfrm>
              <a:off x="4132" y="1632"/>
              <a:ext cx="123" cy="127"/>
            </a:xfrm>
            <a:custGeom>
              <a:avLst/>
              <a:gdLst>
                <a:gd name="T0" fmla="*/ 0 w 292"/>
                <a:gd name="T1" fmla="*/ 0 h 336"/>
                <a:gd name="T2" fmla="*/ 0 w 292"/>
                <a:gd name="T3" fmla="*/ 0 h 336"/>
                <a:gd name="T4" fmla="*/ 0 w 292"/>
                <a:gd name="T5" fmla="*/ 0 h 336"/>
                <a:gd name="T6" fmla="*/ 0 w 292"/>
                <a:gd name="T7" fmla="*/ 0 h 336"/>
                <a:gd name="T8" fmla="*/ 0 w 292"/>
                <a:gd name="T9" fmla="*/ 0 h 336"/>
                <a:gd name="T10" fmla="*/ 0 w 292"/>
                <a:gd name="T11" fmla="*/ 0 h 336"/>
                <a:gd name="T12" fmla="*/ 0 w 292"/>
                <a:gd name="T13" fmla="*/ 0 h 336"/>
                <a:gd name="T14" fmla="*/ 0 w 292"/>
                <a:gd name="T15" fmla="*/ 0 h 336"/>
                <a:gd name="T16" fmla="*/ 0 w 292"/>
                <a:gd name="T17" fmla="*/ 0 h 336"/>
                <a:gd name="T18" fmla="*/ 0 w 292"/>
                <a:gd name="T19" fmla="*/ 0 h 336"/>
                <a:gd name="T20" fmla="*/ 0 w 292"/>
                <a:gd name="T21" fmla="*/ 0 h 336"/>
                <a:gd name="T22" fmla="*/ 0 w 292"/>
                <a:gd name="T23" fmla="*/ 0 h 336"/>
                <a:gd name="T24" fmla="*/ 0 w 292"/>
                <a:gd name="T25" fmla="*/ 0 h 336"/>
                <a:gd name="T26" fmla="*/ 0 w 292"/>
                <a:gd name="T27" fmla="*/ 0 h 336"/>
                <a:gd name="T28" fmla="*/ 0 w 292"/>
                <a:gd name="T29" fmla="*/ 0 h 336"/>
                <a:gd name="T30" fmla="*/ 0 w 292"/>
                <a:gd name="T31" fmla="*/ 0 h 336"/>
                <a:gd name="T32" fmla="*/ 0 w 292"/>
                <a:gd name="T33" fmla="*/ 0 h 336"/>
                <a:gd name="T34" fmla="*/ 0 w 292"/>
                <a:gd name="T35" fmla="*/ 0 h 336"/>
                <a:gd name="T36" fmla="*/ 0 w 292"/>
                <a:gd name="T37" fmla="*/ 0 h 336"/>
                <a:gd name="T38" fmla="*/ 0 w 292"/>
                <a:gd name="T39" fmla="*/ 0 h 336"/>
                <a:gd name="T40" fmla="*/ 0 w 292"/>
                <a:gd name="T41" fmla="*/ 0 h 336"/>
                <a:gd name="T42" fmla="*/ 0 w 292"/>
                <a:gd name="T43" fmla="*/ 0 h 336"/>
                <a:gd name="T44" fmla="*/ 0 w 292"/>
                <a:gd name="T45" fmla="*/ 0 h 3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2"/>
                <a:gd name="T70" fmla="*/ 0 h 336"/>
                <a:gd name="T71" fmla="*/ 292 w 292"/>
                <a:gd name="T72" fmla="*/ 336 h 3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2" h="336">
                  <a:moveTo>
                    <a:pt x="11" y="156"/>
                  </a:moveTo>
                  <a:lnTo>
                    <a:pt x="34" y="106"/>
                  </a:lnTo>
                  <a:lnTo>
                    <a:pt x="68" y="62"/>
                  </a:lnTo>
                  <a:lnTo>
                    <a:pt x="106" y="28"/>
                  </a:lnTo>
                  <a:lnTo>
                    <a:pt x="150" y="5"/>
                  </a:lnTo>
                  <a:lnTo>
                    <a:pt x="193" y="0"/>
                  </a:lnTo>
                  <a:lnTo>
                    <a:pt x="231" y="5"/>
                  </a:lnTo>
                  <a:lnTo>
                    <a:pt x="262" y="28"/>
                  </a:lnTo>
                  <a:lnTo>
                    <a:pt x="283" y="64"/>
                  </a:lnTo>
                  <a:lnTo>
                    <a:pt x="292" y="108"/>
                  </a:lnTo>
                  <a:lnTo>
                    <a:pt x="288" y="158"/>
                  </a:lnTo>
                  <a:lnTo>
                    <a:pt x="271" y="207"/>
                  </a:lnTo>
                  <a:lnTo>
                    <a:pt x="243" y="254"/>
                  </a:lnTo>
                  <a:lnTo>
                    <a:pt x="207" y="292"/>
                  </a:lnTo>
                  <a:lnTo>
                    <a:pt x="163" y="321"/>
                  </a:lnTo>
                  <a:lnTo>
                    <a:pt x="121" y="336"/>
                  </a:lnTo>
                  <a:lnTo>
                    <a:pt x="79" y="336"/>
                  </a:lnTo>
                  <a:lnTo>
                    <a:pt x="45" y="321"/>
                  </a:lnTo>
                  <a:lnTo>
                    <a:pt x="19" y="292"/>
                  </a:lnTo>
                  <a:lnTo>
                    <a:pt x="1" y="253"/>
                  </a:lnTo>
                  <a:lnTo>
                    <a:pt x="0" y="207"/>
                  </a:lnTo>
                  <a:lnTo>
                    <a:pt x="11" y="156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5" name="Freeform 112"/>
            <p:cNvSpPr>
              <a:spLocks/>
            </p:cNvSpPr>
            <p:nvPr/>
          </p:nvSpPr>
          <p:spPr bwMode="auto">
            <a:xfrm>
              <a:off x="4195" y="1681"/>
              <a:ext cx="37" cy="37"/>
            </a:xfrm>
            <a:custGeom>
              <a:avLst/>
              <a:gdLst>
                <a:gd name="T0" fmla="*/ 0 w 85"/>
                <a:gd name="T1" fmla="*/ 0 h 99"/>
                <a:gd name="T2" fmla="*/ 0 w 85"/>
                <a:gd name="T3" fmla="*/ 0 h 99"/>
                <a:gd name="T4" fmla="*/ 0 w 85"/>
                <a:gd name="T5" fmla="*/ 0 h 99"/>
                <a:gd name="T6" fmla="*/ 0 w 85"/>
                <a:gd name="T7" fmla="*/ 0 h 99"/>
                <a:gd name="T8" fmla="*/ 0 w 85"/>
                <a:gd name="T9" fmla="*/ 0 h 99"/>
                <a:gd name="T10" fmla="*/ 0 w 85"/>
                <a:gd name="T11" fmla="*/ 0 h 99"/>
                <a:gd name="T12" fmla="*/ 0 w 85"/>
                <a:gd name="T13" fmla="*/ 0 h 99"/>
                <a:gd name="T14" fmla="*/ 0 w 85"/>
                <a:gd name="T15" fmla="*/ 0 h 99"/>
                <a:gd name="T16" fmla="*/ 0 w 85"/>
                <a:gd name="T17" fmla="*/ 0 h 99"/>
                <a:gd name="T18" fmla="*/ 0 w 85"/>
                <a:gd name="T19" fmla="*/ 0 h 99"/>
                <a:gd name="T20" fmla="*/ 0 w 85"/>
                <a:gd name="T21" fmla="*/ 0 h 99"/>
                <a:gd name="T22" fmla="*/ 0 w 85"/>
                <a:gd name="T23" fmla="*/ 0 h 99"/>
                <a:gd name="T24" fmla="*/ 0 w 85"/>
                <a:gd name="T25" fmla="*/ 0 h 99"/>
                <a:gd name="T26" fmla="*/ 0 w 85"/>
                <a:gd name="T27" fmla="*/ 0 h 99"/>
                <a:gd name="T28" fmla="*/ 0 w 85"/>
                <a:gd name="T29" fmla="*/ 0 h 99"/>
                <a:gd name="T30" fmla="*/ 0 w 85"/>
                <a:gd name="T31" fmla="*/ 0 h 99"/>
                <a:gd name="T32" fmla="*/ 0 w 85"/>
                <a:gd name="T33" fmla="*/ 0 h 99"/>
                <a:gd name="T34" fmla="*/ 0 w 85"/>
                <a:gd name="T35" fmla="*/ 0 h 99"/>
                <a:gd name="T36" fmla="*/ 0 w 85"/>
                <a:gd name="T37" fmla="*/ 0 h 99"/>
                <a:gd name="T38" fmla="*/ 0 w 85"/>
                <a:gd name="T39" fmla="*/ 0 h 99"/>
                <a:gd name="T40" fmla="*/ 0 w 85"/>
                <a:gd name="T41" fmla="*/ 0 h 99"/>
                <a:gd name="T42" fmla="*/ 0 w 85"/>
                <a:gd name="T43" fmla="*/ 0 h 99"/>
                <a:gd name="T44" fmla="*/ 0 w 85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5"/>
                <a:gd name="T70" fmla="*/ 0 h 99"/>
                <a:gd name="T71" fmla="*/ 85 w 85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5" h="99">
                  <a:moveTo>
                    <a:pt x="15" y="23"/>
                  </a:moveTo>
                  <a:lnTo>
                    <a:pt x="26" y="13"/>
                  </a:lnTo>
                  <a:lnTo>
                    <a:pt x="38" y="4"/>
                  </a:lnTo>
                  <a:lnTo>
                    <a:pt x="51" y="0"/>
                  </a:lnTo>
                  <a:lnTo>
                    <a:pt x="62" y="0"/>
                  </a:lnTo>
                  <a:lnTo>
                    <a:pt x="74" y="6"/>
                  </a:lnTo>
                  <a:lnTo>
                    <a:pt x="81" y="15"/>
                  </a:lnTo>
                  <a:lnTo>
                    <a:pt x="85" y="27"/>
                  </a:lnTo>
                  <a:lnTo>
                    <a:pt x="85" y="38"/>
                  </a:lnTo>
                  <a:lnTo>
                    <a:pt x="81" y="55"/>
                  </a:lnTo>
                  <a:lnTo>
                    <a:pt x="76" y="68"/>
                  </a:lnTo>
                  <a:lnTo>
                    <a:pt x="64" y="82"/>
                  </a:lnTo>
                  <a:lnTo>
                    <a:pt x="55" y="91"/>
                  </a:lnTo>
                  <a:lnTo>
                    <a:pt x="40" y="97"/>
                  </a:lnTo>
                  <a:lnTo>
                    <a:pt x="28" y="99"/>
                  </a:lnTo>
                  <a:lnTo>
                    <a:pt x="17" y="97"/>
                  </a:lnTo>
                  <a:lnTo>
                    <a:pt x="9" y="89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2" y="51"/>
                  </a:lnTo>
                  <a:lnTo>
                    <a:pt x="7" y="38"/>
                  </a:lnTo>
                  <a:lnTo>
                    <a:pt x="15" y="23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6" name="Freeform 113"/>
            <p:cNvSpPr>
              <a:spLocks/>
            </p:cNvSpPr>
            <p:nvPr/>
          </p:nvSpPr>
          <p:spPr bwMode="auto">
            <a:xfrm>
              <a:off x="4250" y="1703"/>
              <a:ext cx="124" cy="127"/>
            </a:xfrm>
            <a:custGeom>
              <a:avLst/>
              <a:gdLst>
                <a:gd name="T0" fmla="*/ 0 w 293"/>
                <a:gd name="T1" fmla="*/ 0 h 336"/>
                <a:gd name="T2" fmla="*/ 0 w 293"/>
                <a:gd name="T3" fmla="*/ 0 h 336"/>
                <a:gd name="T4" fmla="*/ 0 w 293"/>
                <a:gd name="T5" fmla="*/ 0 h 336"/>
                <a:gd name="T6" fmla="*/ 0 w 293"/>
                <a:gd name="T7" fmla="*/ 0 h 336"/>
                <a:gd name="T8" fmla="*/ 0 w 293"/>
                <a:gd name="T9" fmla="*/ 0 h 336"/>
                <a:gd name="T10" fmla="*/ 0 w 293"/>
                <a:gd name="T11" fmla="*/ 0 h 336"/>
                <a:gd name="T12" fmla="*/ 0 w 293"/>
                <a:gd name="T13" fmla="*/ 0 h 336"/>
                <a:gd name="T14" fmla="*/ 0 w 293"/>
                <a:gd name="T15" fmla="*/ 0 h 336"/>
                <a:gd name="T16" fmla="*/ 0 w 293"/>
                <a:gd name="T17" fmla="*/ 0 h 336"/>
                <a:gd name="T18" fmla="*/ 0 w 293"/>
                <a:gd name="T19" fmla="*/ 0 h 336"/>
                <a:gd name="T20" fmla="*/ 0 w 293"/>
                <a:gd name="T21" fmla="*/ 0 h 336"/>
                <a:gd name="T22" fmla="*/ 0 w 293"/>
                <a:gd name="T23" fmla="*/ 0 h 336"/>
                <a:gd name="T24" fmla="*/ 0 w 293"/>
                <a:gd name="T25" fmla="*/ 0 h 336"/>
                <a:gd name="T26" fmla="*/ 0 w 293"/>
                <a:gd name="T27" fmla="*/ 0 h 336"/>
                <a:gd name="T28" fmla="*/ 0 w 293"/>
                <a:gd name="T29" fmla="*/ 0 h 336"/>
                <a:gd name="T30" fmla="*/ 0 w 293"/>
                <a:gd name="T31" fmla="*/ 0 h 336"/>
                <a:gd name="T32" fmla="*/ 0 w 293"/>
                <a:gd name="T33" fmla="*/ 0 h 336"/>
                <a:gd name="T34" fmla="*/ 0 w 293"/>
                <a:gd name="T35" fmla="*/ 0 h 336"/>
                <a:gd name="T36" fmla="*/ 0 w 293"/>
                <a:gd name="T37" fmla="*/ 0 h 336"/>
                <a:gd name="T38" fmla="*/ 0 w 293"/>
                <a:gd name="T39" fmla="*/ 0 h 336"/>
                <a:gd name="T40" fmla="*/ 0 w 293"/>
                <a:gd name="T41" fmla="*/ 0 h 336"/>
                <a:gd name="T42" fmla="*/ 0 w 293"/>
                <a:gd name="T43" fmla="*/ 0 h 336"/>
                <a:gd name="T44" fmla="*/ 0 w 293"/>
                <a:gd name="T45" fmla="*/ 0 h 3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3"/>
                <a:gd name="T70" fmla="*/ 0 h 336"/>
                <a:gd name="T71" fmla="*/ 293 w 293"/>
                <a:gd name="T72" fmla="*/ 336 h 3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3" h="336">
                  <a:moveTo>
                    <a:pt x="11" y="156"/>
                  </a:moveTo>
                  <a:lnTo>
                    <a:pt x="34" y="106"/>
                  </a:lnTo>
                  <a:lnTo>
                    <a:pt x="66" y="62"/>
                  </a:lnTo>
                  <a:lnTo>
                    <a:pt x="106" y="28"/>
                  </a:lnTo>
                  <a:lnTo>
                    <a:pt x="150" y="5"/>
                  </a:lnTo>
                  <a:lnTo>
                    <a:pt x="194" y="0"/>
                  </a:lnTo>
                  <a:lnTo>
                    <a:pt x="232" y="7"/>
                  </a:lnTo>
                  <a:lnTo>
                    <a:pt x="264" y="28"/>
                  </a:lnTo>
                  <a:lnTo>
                    <a:pt x="283" y="64"/>
                  </a:lnTo>
                  <a:lnTo>
                    <a:pt x="293" y="108"/>
                  </a:lnTo>
                  <a:lnTo>
                    <a:pt x="289" y="158"/>
                  </a:lnTo>
                  <a:lnTo>
                    <a:pt x="272" y="207"/>
                  </a:lnTo>
                  <a:lnTo>
                    <a:pt x="243" y="254"/>
                  </a:lnTo>
                  <a:lnTo>
                    <a:pt x="205" y="292"/>
                  </a:lnTo>
                  <a:lnTo>
                    <a:pt x="165" y="321"/>
                  </a:lnTo>
                  <a:lnTo>
                    <a:pt x="122" y="336"/>
                  </a:lnTo>
                  <a:lnTo>
                    <a:pt x="80" y="336"/>
                  </a:lnTo>
                  <a:lnTo>
                    <a:pt x="44" y="321"/>
                  </a:lnTo>
                  <a:lnTo>
                    <a:pt x="19" y="292"/>
                  </a:lnTo>
                  <a:lnTo>
                    <a:pt x="2" y="253"/>
                  </a:lnTo>
                  <a:lnTo>
                    <a:pt x="0" y="207"/>
                  </a:lnTo>
                  <a:lnTo>
                    <a:pt x="11" y="156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7" name="Freeform 114"/>
            <p:cNvSpPr>
              <a:spLocks/>
            </p:cNvSpPr>
            <p:nvPr/>
          </p:nvSpPr>
          <p:spPr bwMode="auto">
            <a:xfrm>
              <a:off x="4314" y="1753"/>
              <a:ext cx="35" cy="36"/>
            </a:xfrm>
            <a:custGeom>
              <a:avLst/>
              <a:gdLst>
                <a:gd name="T0" fmla="*/ 0 w 86"/>
                <a:gd name="T1" fmla="*/ 0 h 99"/>
                <a:gd name="T2" fmla="*/ 0 w 86"/>
                <a:gd name="T3" fmla="*/ 0 h 99"/>
                <a:gd name="T4" fmla="*/ 0 w 86"/>
                <a:gd name="T5" fmla="*/ 0 h 99"/>
                <a:gd name="T6" fmla="*/ 0 w 86"/>
                <a:gd name="T7" fmla="*/ 0 h 99"/>
                <a:gd name="T8" fmla="*/ 0 w 86"/>
                <a:gd name="T9" fmla="*/ 0 h 99"/>
                <a:gd name="T10" fmla="*/ 0 w 86"/>
                <a:gd name="T11" fmla="*/ 0 h 99"/>
                <a:gd name="T12" fmla="*/ 0 w 86"/>
                <a:gd name="T13" fmla="*/ 0 h 99"/>
                <a:gd name="T14" fmla="*/ 0 w 86"/>
                <a:gd name="T15" fmla="*/ 0 h 99"/>
                <a:gd name="T16" fmla="*/ 0 w 86"/>
                <a:gd name="T17" fmla="*/ 0 h 99"/>
                <a:gd name="T18" fmla="*/ 0 w 86"/>
                <a:gd name="T19" fmla="*/ 0 h 99"/>
                <a:gd name="T20" fmla="*/ 0 w 86"/>
                <a:gd name="T21" fmla="*/ 0 h 99"/>
                <a:gd name="T22" fmla="*/ 0 w 86"/>
                <a:gd name="T23" fmla="*/ 0 h 99"/>
                <a:gd name="T24" fmla="*/ 0 w 86"/>
                <a:gd name="T25" fmla="*/ 0 h 99"/>
                <a:gd name="T26" fmla="*/ 0 w 86"/>
                <a:gd name="T27" fmla="*/ 0 h 99"/>
                <a:gd name="T28" fmla="*/ 0 w 86"/>
                <a:gd name="T29" fmla="*/ 0 h 99"/>
                <a:gd name="T30" fmla="*/ 0 w 86"/>
                <a:gd name="T31" fmla="*/ 0 h 99"/>
                <a:gd name="T32" fmla="*/ 0 w 86"/>
                <a:gd name="T33" fmla="*/ 0 h 99"/>
                <a:gd name="T34" fmla="*/ 0 w 86"/>
                <a:gd name="T35" fmla="*/ 0 h 99"/>
                <a:gd name="T36" fmla="*/ 0 w 86"/>
                <a:gd name="T37" fmla="*/ 0 h 99"/>
                <a:gd name="T38" fmla="*/ 0 w 86"/>
                <a:gd name="T39" fmla="*/ 0 h 99"/>
                <a:gd name="T40" fmla="*/ 0 w 86"/>
                <a:gd name="T41" fmla="*/ 0 h 99"/>
                <a:gd name="T42" fmla="*/ 0 w 86"/>
                <a:gd name="T43" fmla="*/ 0 h 99"/>
                <a:gd name="T44" fmla="*/ 0 w 86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6"/>
                <a:gd name="T70" fmla="*/ 0 h 99"/>
                <a:gd name="T71" fmla="*/ 86 w 86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6" h="99">
                  <a:moveTo>
                    <a:pt x="15" y="23"/>
                  </a:moveTo>
                  <a:lnTo>
                    <a:pt x="27" y="11"/>
                  </a:lnTo>
                  <a:lnTo>
                    <a:pt x="38" y="4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74" y="6"/>
                  </a:lnTo>
                  <a:lnTo>
                    <a:pt x="80" y="13"/>
                  </a:lnTo>
                  <a:lnTo>
                    <a:pt x="86" y="27"/>
                  </a:lnTo>
                  <a:lnTo>
                    <a:pt x="86" y="40"/>
                  </a:lnTo>
                  <a:lnTo>
                    <a:pt x="82" y="55"/>
                  </a:lnTo>
                  <a:lnTo>
                    <a:pt x="76" y="68"/>
                  </a:lnTo>
                  <a:lnTo>
                    <a:pt x="65" y="82"/>
                  </a:lnTo>
                  <a:lnTo>
                    <a:pt x="55" y="91"/>
                  </a:lnTo>
                  <a:lnTo>
                    <a:pt x="40" y="97"/>
                  </a:lnTo>
                  <a:lnTo>
                    <a:pt x="29" y="99"/>
                  </a:lnTo>
                  <a:lnTo>
                    <a:pt x="17" y="97"/>
                  </a:lnTo>
                  <a:lnTo>
                    <a:pt x="10" y="89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2" y="51"/>
                  </a:lnTo>
                  <a:lnTo>
                    <a:pt x="8" y="36"/>
                  </a:lnTo>
                  <a:lnTo>
                    <a:pt x="15" y="23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8" name="Freeform 115"/>
            <p:cNvSpPr>
              <a:spLocks/>
            </p:cNvSpPr>
            <p:nvPr/>
          </p:nvSpPr>
          <p:spPr bwMode="auto">
            <a:xfrm>
              <a:off x="3868" y="1561"/>
              <a:ext cx="110" cy="115"/>
            </a:xfrm>
            <a:custGeom>
              <a:avLst/>
              <a:gdLst>
                <a:gd name="T0" fmla="*/ 0 w 262"/>
                <a:gd name="T1" fmla="*/ 0 h 304"/>
                <a:gd name="T2" fmla="*/ 0 w 262"/>
                <a:gd name="T3" fmla="*/ 0 h 304"/>
                <a:gd name="T4" fmla="*/ 0 w 262"/>
                <a:gd name="T5" fmla="*/ 0 h 304"/>
                <a:gd name="T6" fmla="*/ 0 w 262"/>
                <a:gd name="T7" fmla="*/ 0 h 304"/>
                <a:gd name="T8" fmla="*/ 0 w 262"/>
                <a:gd name="T9" fmla="*/ 0 h 304"/>
                <a:gd name="T10" fmla="*/ 0 w 262"/>
                <a:gd name="T11" fmla="*/ 0 h 304"/>
                <a:gd name="T12" fmla="*/ 0 w 262"/>
                <a:gd name="T13" fmla="*/ 0 h 304"/>
                <a:gd name="T14" fmla="*/ 0 w 262"/>
                <a:gd name="T15" fmla="*/ 0 h 304"/>
                <a:gd name="T16" fmla="*/ 0 w 262"/>
                <a:gd name="T17" fmla="*/ 0 h 304"/>
                <a:gd name="T18" fmla="*/ 0 w 262"/>
                <a:gd name="T19" fmla="*/ 0 h 304"/>
                <a:gd name="T20" fmla="*/ 0 w 262"/>
                <a:gd name="T21" fmla="*/ 0 h 304"/>
                <a:gd name="T22" fmla="*/ 0 w 262"/>
                <a:gd name="T23" fmla="*/ 0 h 304"/>
                <a:gd name="T24" fmla="*/ 0 w 262"/>
                <a:gd name="T25" fmla="*/ 0 h 304"/>
                <a:gd name="T26" fmla="*/ 0 w 262"/>
                <a:gd name="T27" fmla="*/ 0 h 304"/>
                <a:gd name="T28" fmla="*/ 0 w 262"/>
                <a:gd name="T29" fmla="*/ 0 h 304"/>
                <a:gd name="T30" fmla="*/ 0 w 262"/>
                <a:gd name="T31" fmla="*/ 0 h 304"/>
                <a:gd name="T32" fmla="*/ 0 w 262"/>
                <a:gd name="T33" fmla="*/ 0 h 304"/>
                <a:gd name="T34" fmla="*/ 0 w 262"/>
                <a:gd name="T35" fmla="*/ 0 h 304"/>
                <a:gd name="T36" fmla="*/ 0 w 262"/>
                <a:gd name="T37" fmla="*/ 0 h 304"/>
                <a:gd name="T38" fmla="*/ 0 w 262"/>
                <a:gd name="T39" fmla="*/ 0 h 304"/>
                <a:gd name="T40" fmla="*/ 0 w 262"/>
                <a:gd name="T41" fmla="*/ 0 h 304"/>
                <a:gd name="T42" fmla="*/ 0 w 262"/>
                <a:gd name="T43" fmla="*/ 0 h 304"/>
                <a:gd name="T44" fmla="*/ 0 w 262"/>
                <a:gd name="T45" fmla="*/ 0 h 30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2"/>
                <a:gd name="T70" fmla="*/ 0 h 304"/>
                <a:gd name="T71" fmla="*/ 262 w 262"/>
                <a:gd name="T72" fmla="*/ 304 h 30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2" h="304">
                  <a:moveTo>
                    <a:pt x="10" y="140"/>
                  </a:moveTo>
                  <a:lnTo>
                    <a:pt x="29" y="97"/>
                  </a:lnTo>
                  <a:lnTo>
                    <a:pt x="59" y="57"/>
                  </a:lnTo>
                  <a:lnTo>
                    <a:pt x="95" y="26"/>
                  </a:lnTo>
                  <a:lnTo>
                    <a:pt x="135" y="5"/>
                  </a:lnTo>
                  <a:lnTo>
                    <a:pt x="173" y="0"/>
                  </a:lnTo>
                  <a:lnTo>
                    <a:pt x="209" y="5"/>
                  </a:lnTo>
                  <a:lnTo>
                    <a:pt x="236" y="26"/>
                  </a:lnTo>
                  <a:lnTo>
                    <a:pt x="255" y="57"/>
                  </a:lnTo>
                  <a:lnTo>
                    <a:pt x="262" y="98"/>
                  </a:lnTo>
                  <a:lnTo>
                    <a:pt x="259" y="142"/>
                  </a:lnTo>
                  <a:lnTo>
                    <a:pt x="245" y="188"/>
                  </a:lnTo>
                  <a:lnTo>
                    <a:pt x="219" y="230"/>
                  </a:lnTo>
                  <a:lnTo>
                    <a:pt x="186" y="264"/>
                  </a:lnTo>
                  <a:lnTo>
                    <a:pt x="148" y="290"/>
                  </a:lnTo>
                  <a:lnTo>
                    <a:pt x="108" y="304"/>
                  </a:lnTo>
                  <a:lnTo>
                    <a:pt x="72" y="304"/>
                  </a:lnTo>
                  <a:lnTo>
                    <a:pt x="40" y="290"/>
                  </a:lnTo>
                  <a:lnTo>
                    <a:pt x="15" y="264"/>
                  </a:lnTo>
                  <a:lnTo>
                    <a:pt x="2" y="228"/>
                  </a:lnTo>
                  <a:lnTo>
                    <a:pt x="0" y="186"/>
                  </a:lnTo>
                  <a:lnTo>
                    <a:pt x="10" y="140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49" name="Freeform 116"/>
            <p:cNvSpPr>
              <a:spLocks/>
            </p:cNvSpPr>
            <p:nvPr/>
          </p:nvSpPr>
          <p:spPr bwMode="auto">
            <a:xfrm>
              <a:off x="3926" y="1606"/>
              <a:ext cx="32" cy="33"/>
            </a:xfrm>
            <a:custGeom>
              <a:avLst/>
              <a:gdLst>
                <a:gd name="T0" fmla="*/ 0 w 76"/>
                <a:gd name="T1" fmla="*/ 0 h 90"/>
                <a:gd name="T2" fmla="*/ 0 w 76"/>
                <a:gd name="T3" fmla="*/ 0 h 90"/>
                <a:gd name="T4" fmla="*/ 0 w 76"/>
                <a:gd name="T5" fmla="*/ 0 h 90"/>
                <a:gd name="T6" fmla="*/ 0 w 76"/>
                <a:gd name="T7" fmla="*/ 0 h 90"/>
                <a:gd name="T8" fmla="*/ 0 w 76"/>
                <a:gd name="T9" fmla="*/ 0 h 90"/>
                <a:gd name="T10" fmla="*/ 0 w 76"/>
                <a:gd name="T11" fmla="*/ 0 h 90"/>
                <a:gd name="T12" fmla="*/ 0 w 76"/>
                <a:gd name="T13" fmla="*/ 0 h 90"/>
                <a:gd name="T14" fmla="*/ 0 w 76"/>
                <a:gd name="T15" fmla="*/ 0 h 90"/>
                <a:gd name="T16" fmla="*/ 0 w 76"/>
                <a:gd name="T17" fmla="*/ 0 h 90"/>
                <a:gd name="T18" fmla="*/ 0 w 76"/>
                <a:gd name="T19" fmla="*/ 0 h 90"/>
                <a:gd name="T20" fmla="*/ 0 w 76"/>
                <a:gd name="T21" fmla="*/ 0 h 90"/>
                <a:gd name="T22" fmla="*/ 0 w 76"/>
                <a:gd name="T23" fmla="*/ 0 h 90"/>
                <a:gd name="T24" fmla="*/ 0 w 76"/>
                <a:gd name="T25" fmla="*/ 0 h 90"/>
                <a:gd name="T26" fmla="*/ 0 w 76"/>
                <a:gd name="T27" fmla="*/ 0 h 90"/>
                <a:gd name="T28" fmla="*/ 0 w 76"/>
                <a:gd name="T29" fmla="*/ 0 h 90"/>
                <a:gd name="T30" fmla="*/ 0 w 76"/>
                <a:gd name="T31" fmla="*/ 0 h 90"/>
                <a:gd name="T32" fmla="*/ 0 w 76"/>
                <a:gd name="T33" fmla="*/ 0 h 90"/>
                <a:gd name="T34" fmla="*/ 0 w 76"/>
                <a:gd name="T35" fmla="*/ 0 h 90"/>
                <a:gd name="T36" fmla="*/ 0 w 76"/>
                <a:gd name="T37" fmla="*/ 0 h 90"/>
                <a:gd name="T38" fmla="*/ 0 w 76"/>
                <a:gd name="T39" fmla="*/ 0 h 90"/>
                <a:gd name="T40" fmla="*/ 0 w 76"/>
                <a:gd name="T41" fmla="*/ 0 h 90"/>
                <a:gd name="T42" fmla="*/ 0 w 76"/>
                <a:gd name="T43" fmla="*/ 0 h 90"/>
                <a:gd name="T44" fmla="*/ 0 w 76"/>
                <a:gd name="T45" fmla="*/ 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6"/>
                <a:gd name="T70" fmla="*/ 0 h 90"/>
                <a:gd name="T71" fmla="*/ 76 w 76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6" h="90">
                  <a:moveTo>
                    <a:pt x="13" y="21"/>
                  </a:moveTo>
                  <a:lnTo>
                    <a:pt x="25" y="10"/>
                  </a:lnTo>
                  <a:lnTo>
                    <a:pt x="34" y="4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4" y="12"/>
                  </a:lnTo>
                  <a:lnTo>
                    <a:pt x="76" y="23"/>
                  </a:lnTo>
                  <a:lnTo>
                    <a:pt x="76" y="35"/>
                  </a:lnTo>
                  <a:lnTo>
                    <a:pt x="74" y="50"/>
                  </a:lnTo>
                  <a:lnTo>
                    <a:pt x="68" y="61"/>
                  </a:lnTo>
                  <a:lnTo>
                    <a:pt x="59" y="74"/>
                  </a:lnTo>
                  <a:lnTo>
                    <a:pt x="49" y="82"/>
                  </a:lnTo>
                  <a:lnTo>
                    <a:pt x="36" y="88"/>
                  </a:lnTo>
                  <a:lnTo>
                    <a:pt x="27" y="90"/>
                  </a:lnTo>
                  <a:lnTo>
                    <a:pt x="15" y="86"/>
                  </a:lnTo>
                  <a:lnTo>
                    <a:pt x="6" y="80"/>
                  </a:lnTo>
                  <a:lnTo>
                    <a:pt x="2" y="71"/>
                  </a:lnTo>
                  <a:lnTo>
                    <a:pt x="0" y="59"/>
                  </a:lnTo>
                  <a:lnTo>
                    <a:pt x="2" y="46"/>
                  </a:lnTo>
                  <a:lnTo>
                    <a:pt x="6" y="33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0" name="Freeform 117"/>
            <p:cNvSpPr>
              <a:spLocks/>
            </p:cNvSpPr>
            <p:nvPr/>
          </p:nvSpPr>
          <p:spPr bwMode="auto">
            <a:xfrm>
              <a:off x="3908" y="1684"/>
              <a:ext cx="112" cy="115"/>
            </a:xfrm>
            <a:custGeom>
              <a:avLst/>
              <a:gdLst>
                <a:gd name="T0" fmla="*/ 0 w 264"/>
                <a:gd name="T1" fmla="*/ 0 h 305"/>
                <a:gd name="T2" fmla="*/ 0 w 264"/>
                <a:gd name="T3" fmla="*/ 0 h 305"/>
                <a:gd name="T4" fmla="*/ 0 w 264"/>
                <a:gd name="T5" fmla="*/ 0 h 305"/>
                <a:gd name="T6" fmla="*/ 0 w 264"/>
                <a:gd name="T7" fmla="*/ 0 h 305"/>
                <a:gd name="T8" fmla="*/ 0 w 264"/>
                <a:gd name="T9" fmla="*/ 0 h 305"/>
                <a:gd name="T10" fmla="*/ 0 w 264"/>
                <a:gd name="T11" fmla="*/ 0 h 305"/>
                <a:gd name="T12" fmla="*/ 0 w 264"/>
                <a:gd name="T13" fmla="*/ 0 h 305"/>
                <a:gd name="T14" fmla="*/ 0 w 264"/>
                <a:gd name="T15" fmla="*/ 0 h 305"/>
                <a:gd name="T16" fmla="*/ 0 w 264"/>
                <a:gd name="T17" fmla="*/ 0 h 305"/>
                <a:gd name="T18" fmla="*/ 0 w 264"/>
                <a:gd name="T19" fmla="*/ 0 h 305"/>
                <a:gd name="T20" fmla="*/ 0 w 264"/>
                <a:gd name="T21" fmla="*/ 0 h 305"/>
                <a:gd name="T22" fmla="*/ 0 w 264"/>
                <a:gd name="T23" fmla="*/ 0 h 305"/>
                <a:gd name="T24" fmla="*/ 0 w 264"/>
                <a:gd name="T25" fmla="*/ 0 h 305"/>
                <a:gd name="T26" fmla="*/ 0 w 264"/>
                <a:gd name="T27" fmla="*/ 0 h 305"/>
                <a:gd name="T28" fmla="*/ 0 w 264"/>
                <a:gd name="T29" fmla="*/ 0 h 305"/>
                <a:gd name="T30" fmla="*/ 0 w 264"/>
                <a:gd name="T31" fmla="*/ 0 h 305"/>
                <a:gd name="T32" fmla="*/ 0 w 264"/>
                <a:gd name="T33" fmla="*/ 0 h 305"/>
                <a:gd name="T34" fmla="*/ 0 w 264"/>
                <a:gd name="T35" fmla="*/ 0 h 305"/>
                <a:gd name="T36" fmla="*/ 0 w 264"/>
                <a:gd name="T37" fmla="*/ 0 h 305"/>
                <a:gd name="T38" fmla="*/ 0 w 264"/>
                <a:gd name="T39" fmla="*/ 0 h 305"/>
                <a:gd name="T40" fmla="*/ 0 w 264"/>
                <a:gd name="T41" fmla="*/ 0 h 305"/>
                <a:gd name="T42" fmla="*/ 0 w 264"/>
                <a:gd name="T43" fmla="*/ 0 h 305"/>
                <a:gd name="T44" fmla="*/ 0 w 264"/>
                <a:gd name="T45" fmla="*/ 0 h 30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4"/>
                <a:gd name="T70" fmla="*/ 0 h 305"/>
                <a:gd name="T71" fmla="*/ 264 w 264"/>
                <a:gd name="T72" fmla="*/ 305 h 30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4" h="305">
                  <a:moveTo>
                    <a:pt x="10" y="141"/>
                  </a:moveTo>
                  <a:lnTo>
                    <a:pt x="30" y="97"/>
                  </a:lnTo>
                  <a:lnTo>
                    <a:pt x="61" y="57"/>
                  </a:lnTo>
                  <a:lnTo>
                    <a:pt x="95" y="27"/>
                  </a:lnTo>
                  <a:lnTo>
                    <a:pt x="135" y="6"/>
                  </a:lnTo>
                  <a:lnTo>
                    <a:pt x="173" y="0"/>
                  </a:lnTo>
                  <a:lnTo>
                    <a:pt x="207" y="6"/>
                  </a:lnTo>
                  <a:lnTo>
                    <a:pt x="238" y="27"/>
                  </a:lnTo>
                  <a:lnTo>
                    <a:pt x="255" y="57"/>
                  </a:lnTo>
                  <a:lnTo>
                    <a:pt x="264" y="99"/>
                  </a:lnTo>
                  <a:lnTo>
                    <a:pt x="260" y="143"/>
                  </a:lnTo>
                  <a:lnTo>
                    <a:pt x="245" y="189"/>
                  </a:lnTo>
                  <a:lnTo>
                    <a:pt x="219" y="230"/>
                  </a:lnTo>
                  <a:lnTo>
                    <a:pt x="186" y="265"/>
                  </a:lnTo>
                  <a:lnTo>
                    <a:pt x="148" y="291"/>
                  </a:lnTo>
                  <a:lnTo>
                    <a:pt x="108" y="305"/>
                  </a:lnTo>
                  <a:lnTo>
                    <a:pt x="70" y="305"/>
                  </a:lnTo>
                  <a:lnTo>
                    <a:pt x="40" y="289"/>
                  </a:lnTo>
                  <a:lnTo>
                    <a:pt x="15" y="265"/>
                  </a:lnTo>
                  <a:lnTo>
                    <a:pt x="2" y="229"/>
                  </a:lnTo>
                  <a:lnTo>
                    <a:pt x="0" y="187"/>
                  </a:lnTo>
                  <a:lnTo>
                    <a:pt x="10" y="141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1" name="Freeform 118"/>
            <p:cNvSpPr>
              <a:spLocks/>
            </p:cNvSpPr>
            <p:nvPr/>
          </p:nvSpPr>
          <p:spPr bwMode="auto">
            <a:xfrm>
              <a:off x="3966" y="1729"/>
              <a:ext cx="32" cy="34"/>
            </a:xfrm>
            <a:custGeom>
              <a:avLst/>
              <a:gdLst>
                <a:gd name="T0" fmla="*/ 0 w 76"/>
                <a:gd name="T1" fmla="*/ 0 h 90"/>
                <a:gd name="T2" fmla="*/ 0 w 76"/>
                <a:gd name="T3" fmla="*/ 0 h 90"/>
                <a:gd name="T4" fmla="*/ 0 w 76"/>
                <a:gd name="T5" fmla="*/ 0 h 90"/>
                <a:gd name="T6" fmla="*/ 0 w 76"/>
                <a:gd name="T7" fmla="*/ 0 h 90"/>
                <a:gd name="T8" fmla="*/ 0 w 76"/>
                <a:gd name="T9" fmla="*/ 0 h 90"/>
                <a:gd name="T10" fmla="*/ 0 w 76"/>
                <a:gd name="T11" fmla="*/ 0 h 90"/>
                <a:gd name="T12" fmla="*/ 0 w 76"/>
                <a:gd name="T13" fmla="*/ 0 h 90"/>
                <a:gd name="T14" fmla="*/ 0 w 76"/>
                <a:gd name="T15" fmla="*/ 0 h 90"/>
                <a:gd name="T16" fmla="*/ 0 w 76"/>
                <a:gd name="T17" fmla="*/ 0 h 90"/>
                <a:gd name="T18" fmla="*/ 0 w 76"/>
                <a:gd name="T19" fmla="*/ 0 h 90"/>
                <a:gd name="T20" fmla="*/ 0 w 76"/>
                <a:gd name="T21" fmla="*/ 0 h 90"/>
                <a:gd name="T22" fmla="*/ 0 w 76"/>
                <a:gd name="T23" fmla="*/ 0 h 90"/>
                <a:gd name="T24" fmla="*/ 0 w 76"/>
                <a:gd name="T25" fmla="*/ 0 h 90"/>
                <a:gd name="T26" fmla="*/ 0 w 76"/>
                <a:gd name="T27" fmla="*/ 0 h 90"/>
                <a:gd name="T28" fmla="*/ 0 w 76"/>
                <a:gd name="T29" fmla="*/ 0 h 90"/>
                <a:gd name="T30" fmla="*/ 0 w 76"/>
                <a:gd name="T31" fmla="*/ 0 h 90"/>
                <a:gd name="T32" fmla="*/ 0 w 76"/>
                <a:gd name="T33" fmla="*/ 0 h 90"/>
                <a:gd name="T34" fmla="*/ 0 w 76"/>
                <a:gd name="T35" fmla="*/ 0 h 90"/>
                <a:gd name="T36" fmla="*/ 0 w 76"/>
                <a:gd name="T37" fmla="*/ 0 h 90"/>
                <a:gd name="T38" fmla="*/ 0 w 76"/>
                <a:gd name="T39" fmla="*/ 0 h 90"/>
                <a:gd name="T40" fmla="*/ 0 w 76"/>
                <a:gd name="T41" fmla="*/ 0 h 90"/>
                <a:gd name="T42" fmla="*/ 0 w 76"/>
                <a:gd name="T43" fmla="*/ 0 h 90"/>
                <a:gd name="T44" fmla="*/ 0 w 76"/>
                <a:gd name="T45" fmla="*/ 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6"/>
                <a:gd name="T70" fmla="*/ 0 h 90"/>
                <a:gd name="T71" fmla="*/ 76 w 76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6" h="90">
                  <a:moveTo>
                    <a:pt x="13" y="21"/>
                  </a:moveTo>
                  <a:lnTo>
                    <a:pt x="23" y="10"/>
                  </a:lnTo>
                  <a:lnTo>
                    <a:pt x="34" y="4"/>
                  </a:lnTo>
                  <a:lnTo>
                    <a:pt x="48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2" y="12"/>
                  </a:lnTo>
                  <a:lnTo>
                    <a:pt x="76" y="23"/>
                  </a:lnTo>
                  <a:lnTo>
                    <a:pt x="76" y="34"/>
                  </a:lnTo>
                  <a:lnTo>
                    <a:pt x="74" y="50"/>
                  </a:lnTo>
                  <a:lnTo>
                    <a:pt x="68" y="61"/>
                  </a:lnTo>
                  <a:lnTo>
                    <a:pt x="59" y="72"/>
                  </a:lnTo>
                  <a:lnTo>
                    <a:pt x="48" y="82"/>
                  </a:lnTo>
                  <a:lnTo>
                    <a:pt x="36" y="88"/>
                  </a:lnTo>
                  <a:lnTo>
                    <a:pt x="25" y="90"/>
                  </a:lnTo>
                  <a:lnTo>
                    <a:pt x="15" y="86"/>
                  </a:lnTo>
                  <a:lnTo>
                    <a:pt x="8" y="80"/>
                  </a:lnTo>
                  <a:lnTo>
                    <a:pt x="2" y="71"/>
                  </a:lnTo>
                  <a:lnTo>
                    <a:pt x="0" y="59"/>
                  </a:lnTo>
                  <a:lnTo>
                    <a:pt x="2" y="46"/>
                  </a:lnTo>
                  <a:lnTo>
                    <a:pt x="6" y="32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2" name="Freeform 119"/>
            <p:cNvSpPr>
              <a:spLocks/>
            </p:cNvSpPr>
            <p:nvPr/>
          </p:nvSpPr>
          <p:spPr bwMode="auto">
            <a:xfrm>
              <a:off x="4023" y="1748"/>
              <a:ext cx="110" cy="115"/>
            </a:xfrm>
            <a:custGeom>
              <a:avLst/>
              <a:gdLst>
                <a:gd name="T0" fmla="*/ 0 w 262"/>
                <a:gd name="T1" fmla="*/ 0 h 307"/>
                <a:gd name="T2" fmla="*/ 0 w 262"/>
                <a:gd name="T3" fmla="*/ 0 h 307"/>
                <a:gd name="T4" fmla="*/ 0 w 262"/>
                <a:gd name="T5" fmla="*/ 0 h 307"/>
                <a:gd name="T6" fmla="*/ 0 w 262"/>
                <a:gd name="T7" fmla="*/ 0 h 307"/>
                <a:gd name="T8" fmla="*/ 0 w 262"/>
                <a:gd name="T9" fmla="*/ 0 h 307"/>
                <a:gd name="T10" fmla="*/ 0 w 262"/>
                <a:gd name="T11" fmla="*/ 0 h 307"/>
                <a:gd name="T12" fmla="*/ 0 w 262"/>
                <a:gd name="T13" fmla="*/ 0 h 307"/>
                <a:gd name="T14" fmla="*/ 0 w 262"/>
                <a:gd name="T15" fmla="*/ 0 h 307"/>
                <a:gd name="T16" fmla="*/ 0 w 262"/>
                <a:gd name="T17" fmla="*/ 0 h 307"/>
                <a:gd name="T18" fmla="*/ 0 w 262"/>
                <a:gd name="T19" fmla="*/ 0 h 307"/>
                <a:gd name="T20" fmla="*/ 0 w 262"/>
                <a:gd name="T21" fmla="*/ 0 h 307"/>
                <a:gd name="T22" fmla="*/ 0 w 262"/>
                <a:gd name="T23" fmla="*/ 0 h 307"/>
                <a:gd name="T24" fmla="*/ 0 w 262"/>
                <a:gd name="T25" fmla="*/ 0 h 307"/>
                <a:gd name="T26" fmla="*/ 0 w 262"/>
                <a:gd name="T27" fmla="*/ 0 h 307"/>
                <a:gd name="T28" fmla="*/ 0 w 262"/>
                <a:gd name="T29" fmla="*/ 0 h 307"/>
                <a:gd name="T30" fmla="*/ 0 w 262"/>
                <a:gd name="T31" fmla="*/ 0 h 307"/>
                <a:gd name="T32" fmla="*/ 0 w 262"/>
                <a:gd name="T33" fmla="*/ 0 h 307"/>
                <a:gd name="T34" fmla="*/ 0 w 262"/>
                <a:gd name="T35" fmla="*/ 0 h 307"/>
                <a:gd name="T36" fmla="*/ 0 w 262"/>
                <a:gd name="T37" fmla="*/ 0 h 307"/>
                <a:gd name="T38" fmla="*/ 0 w 262"/>
                <a:gd name="T39" fmla="*/ 0 h 307"/>
                <a:gd name="T40" fmla="*/ 0 w 262"/>
                <a:gd name="T41" fmla="*/ 0 h 307"/>
                <a:gd name="T42" fmla="*/ 0 w 262"/>
                <a:gd name="T43" fmla="*/ 0 h 307"/>
                <a:gd name="T44" fmla="*/ 0 w 262"/>
                <a:gd name="T45" fmla="*/ 0 h 30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2"/>
                <a:gd name="T70" fmla="*/ 0 h 307"/>
                <a:gd name="T71" fmla="*/ 262 w 262"/>
                <a:gd name="T72" fmla="*/ 307 h 30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2" h="307">
                  <a:moveTo>
                    <a:pt x="8" y="143"/>
                  </a:moveTo>
                  <a:lnTo>
                    <a:pt x="30" y="97"/>
                  </a:lnTo>
                  <a:lnTo>
                    <a:pt x="59" y="59"/>
                  </a:lnTo>
                  <a:lnTo>
                    <a:pt x="95" y="27"/>
                  </a:lnTo>
                  <a:lnTo>
                    <a:pt x="133" y="8"/>
                  </a:lnTo>
                  <a:lnTo>
                    <a:pt x="173" y="0"/>
                  </a:lnTo>
                  <a:lnTo>
                    <a:pt x="209" y="8"/>
                  </a:lnTo>
                  <a:lnTo>
                    <a:pt x="238" y="29"/>
                  </a:lnTo>
                  <a:lnTo>
                    <a:pt x="255" y="59"/>
                  </a:lnTo>
                  <a:lnTo>
                    <a:pt x="262" y="99"/>
                  </a:lnTo>
                  <a:lnTo>
                    <a:pt x="261" y="143"/>
                  </a:lnTo>
                  <a:lnTo>
                    <a:pt x="243" y="189"/>
                  </a:lnTo>
                  <a:lnTo>
                    <a:pt x="217" y="232"/>
                  </a:lnTo>
                  <a:lnTo>
                    <a:pt x="186" y="267"/>
                  </a:lnTo>
                  <a:lnTo>
                    <a:pt x="146" y="293"/>
                  </a:lnTo>
                  <a:lnTo>
                    <a:pt x="108" y="307"/>
                  </a:lnTo>
                  <a:lnTo>
                    <a:pt x="70" y="305"/>
                  </a:lnTo>
                  <a:lnTo>
                    <a:pt x="38" y="293"/>
                  </a:lnTo>
                  <a:lnTo>
                    <a:pt x="13" y="267"/>
                  </a:lnTo>
                  <a:lnTo>
                    <a:pt x="2" y="232"/>
                  </a:lnTo>
                  <a:lnTo>
                    <a:pt x="0" y="189"/>
                  </a:lnTo>
                  <a:lnTo>
                    <a:pt x="8" y="143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3" name="Freeform 120"/>
            <p:cNvSpPr>
              <a:spLocks/>
            </p:cNvSpPr>
            <p:nvPr/>
          </p:nvSpPr>
          <p:spPr bwMode="auto">
            <a:xfrm>
              <a:off x="4078" y="1794"/>
              <a:ext cx="32" cy="34"/>
            </a:xfrm>
            <a:custGeom>
              <a:avLst/>
              <a:gdLst>
                <a:gd name="T0" fmla="*/ 0 w 78"/>
                <a:gd name="T1" fmla="*/ 0 h 91"/>
                <a:gd name="T2" fmla="*/ 0 w 78"/>
                <a:gd name="T3" fmla="*/ 0 h 91"/>
                <a:gd name="T4" fmla="*/ 0 w 78"/>
                <a:gd name="T5" fmla="*/ 0 h 91"/>
                <a:gd name="T6" fmla="*/ 0 w 78"/>
                <a:gd name="T7" fmla="*/ 0 h 91"/>
                <a:gd name="T8" fmla="*/ 0 w 78"/>
                <a:gd name="T9" fmla="*/ 0 h 91"/>
                <a:gd name="T10" fmla="*/ 0 w 78"/>
                <a:gd name="T11" fmla="*/ 0 h 91"/>
                <a:gd name="T12" fmla="*/ 0 w 78"/>
                <a:gd name="T13" fmla="*/ 0 h 91"/>
                <a:gd name="T14" fmla="*/ 0 w 78"/>
                <a:gd name="T15" fmla="*/ 0 h 91"/>
                <a:gd name="T16" fmla="*/ 0 w 78"/>
                <a:gd name="T17" fmla="*/ 0 h 91"/>
                <a:gd name="T18" fmla="*/ 0 w 78"/>
                <a:gd name="T19" fmla="*/ 0 h 91"/>
                <a:gd name="T20" fmla="*/ 0 w 78"/>
                <a:gd name="T21" fmla="*/ 0 h 91"/>
                <a:gd name="T22" fmla="*/ 0 w 78"/>
                <a:gd name="T23" fmla="*/ 0 h 91"/>
                <a:gd name="T24" fmla="*/ 0 w 78"/>
                <a:gd name="T25" fmla="*/ 0 h 91"/>
                <a:gd name="T26" fmla="*/ 0 w 78"/>
                <a:gd name="T27" fmla="*/ 0 h 91"/>
                <a:gd name="T28" fmla="*/ 0 w 78"/>
                <a:gd name="T29" fmla="*/ 0 h 91"/>
                <a:gd name="T30" fmla="*/ 0 w 78"/>
                <a:gd name="T31" fmla="*/ 0 h 91"/>
                <a:gd name="T32" fmla="*/ 0 w 78"/>
                <a:gd name="T33" fmla="*/ 0 h 91"/>
                <a:gd name="T34" fmla="*/ 0 w 78"/>
                <a:gd name="T35" fmla="*/ 0 h 91"/>
                <a:gd name="T36" fmla="*/ 0 w 78"/>
                <a:gd name="T37" fmla="*/ 0 h 91"/>
                <a:gd name="T38" fmla="*/ 0 w 78"/>
                <a:gd name="T39" fmla="*/ 0 h 91"/>
                <a:gd name="T40" fmla="*/ 0 w 78"/>
                <a:gd name="T41" fmla="*/ 0 h 91"/>
                <a:gd name="T42" fmla="*/ 0 w 78"/>
                <a:gd name="T43" fmla="*/ 0 h 91"/>
                <a:gd name="T44" fmla="*/ 0 w 78"/>
                <a:gd name="T45" fmla="*/ 0 h 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8"/>
                <a:gd name="T70" fmla="*/ 0 h 91"/>
                <a:gd name="T71" fmla="*/ 78 w 78"/>
                <a:gd name="T72" fmla="*/ 91 h 9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8" h="91">
                  <a:moveTo>
                    <a:pt x="13" y="21"/>
                  </a:moveTo>
                  <a:lnTo>
                    <a:pt x="25" y="12"/>
                  </a:lnTo>
                  <a:lnTo>
                    <a:pt x="36" y="4"/>
                  </a:lnTo>
                  <a:lnTo>
                    <a:pt x="48" y="0"/>
                  </a:lnTo>
                  <a:lnTo>
                    <a:pt x="59" y="0"/>
                  </a:lnTo>
                  <a:lnTo>
                    <a:pt x="67" y="6"/>
                  </a:lnTo>
                  <a:lnTo>
                    <a:pt x="74" y="14"/>
                  </a:lnTo>
                  <a:lnTo>
                    <a:pt x="78" y="23"/>
                  </a:lnTo>
                  <a:lnTo>
                    <a:pt x="78" y="36"/>
                  </a:lnTo>
                  <a:lnTo>
                    <a:pt x="76" y="50"/>
                  </a:lnTo>
                  <a:lnTo>
                    <a:pt x="69" y="63"/>
                  </a:lnTo>
                  <a:lnTo>
                    <a:pt x="59" y="74"/>
                  </a:lnTo>
                  <a:lnTo>
                    <a:pt x="50" y="84"/>
                  </a:lnTo>
                  <a:lnTo>
                    <a:pt x="36" y="90"/>
                  </a:lnTo>
                  <a:lnTo>
                    <a:pt x="27" y="91"/>
                  </a:lnTo>
                  <a:lnTo>
                    <a:pt x="15" y="88"/>
                  </a:lnTo>
                  <a:lnTo>
                    <a:pt x="10" y="82"/>
                  </a:lnTo>
                  <a:lnTo>
                    <a:pt x="4" y="72"/>
                  </a:lnTo>
                  <a:lnTo>
                    <a:pt x="0" y="61"/>
                  </a:lnTo>
                  <a:lnTo>
                    <a:pt x="2" y="48"/>
                  </a:lnTo>
                  <a:lnTo>
                    <a:pt x="8" y="34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4" name="Freeform 121"/>
            <p:cNvSpPr>
              <a:spLocks/>
            </p:cNvSpPr>
            <p:nvPr/>
          </p:nvSpPr>
          <p:spPr bwMode="auto">
            <a:xfrm>
              <a:off x="4135" y="1814"/>
              <a:ext cx="110" cy="115"/>
            </a:xfrm>
            <a:custGeom>
              <a:avLst/>
              <a:gdLst>
                <a:gd name="T0" fmla="*/ 0 w 264"/>
                <a:gd name="T1" fmla="*/ 0 h 305"/>
                <a:gd name="T2" fmla="*/ 0 w 264"/>
                <a:gd name="T3" fmla="*/ 0 h 305"/>
                <a:gd name="T4" fmla="*/ 0 w 264"/>
                <a:gd name="T5" fmla="*/ 0 h 305"/>
                <a:gd name="T6" fmla="*/ 0 w 264"/>
                <a:gd name="T7" fmla="*/ 0 h 305"/>
                <a:gd name="T8" fmla="*/ 0 w 264"/>
                <a:gd name="T9" fmla="*/ 0 h 305"/>
                <a:gd name="T10" fmla="*/ 0 w 264"/>
                <a:gd name="T11" fmla="*/ 0 h 305"/>
                <a:gd name="T12" fmla="*/ 0 w 264"/>
                <a:gd name="T13" fmla="*/ 0 h 305"/>
                <a:gd name="T14" fmla="*/ 0 w 264"/>
                <a:gd name="T15" fmla="*/ 0 h 305"/>
                <a:gd name="T16" fmla="*/ 0 w 264"/>
                <a:gd name="T17" fmla="*/ 0 h 305"/>
                <a:gd name="T18" fmla="*/ 0 w 264"/>
                <a:gd name="T19" fmla="*/ 0 h 305"/>
                <a:gd name="T20" fmla="*/ 0 w 264"/>
                <a:gd name="T21" fmla="*/ 0 h 305"/>
                <a:gd name="T22" fmla="*/ 0 w 264"/>
                <a:gd name="T23" fmla="*/ 0 h 305"/>
                <a:gd name="T24" fmla="*/ 0 w 264"/>
                <a:gd name="T25" fmla="*/ 0 h 305"/>
                <a:gd name="T26" fmla="*/ 0 w 264"/>
                <a:gd name="T27" fmla="*/ 0 h 305"/>
                <a:gd name="T28" fmla="*/ 0 w 264"/>
                <a:gd name="T29" fmla="*/ 0 h 305"/>
                <a:gd name="T30" fmla="*/ 0 w 264"/>
                <a:gd name="T31" fmla="*/ 0 h 305"/>
                <a:gd name="T32" fmla="*/ 0 w 264"/>
                <a:gd name="T33" fmla="*/ 0 h 305"/>
                <a:gd name="T34" fmla="*/ 0 w 264"/>
                <a:gd name="T35" fmla="*/ 0 h 305"/>
                <a:gd name="T36" fmla="*/ 0 w 264"/>
                <a:gd name="T37" fmla="*/ 0 h 305"/>
                <a:gd name="T38" fmla="*/ 0 w 264"/>
                <a:gd name="T39" fmla="*/ 0 h 305"/>
                <a:gd name="T40" fmla="*/ 0 w 264"/>
                <a:gd name="T41" fmla="*/ 0 h 305"/>
                <a:gd name="T42" fmla="*/ 0 w 264"/>
                <a:gd name="T43" fmla="*/ 0 h 305"/>
                <a:gd name="T44" fmla="*/ 0 w 264"/>
                <a:gd name="T45" fmla="*/ 0 h 30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4"/>
                <a:gd name="T70" fmla="*/ 0 h 305"/>
                <a:gd name="T71" fmla="*/ 264 w 264"/>
                <a:gd name="T72" fmla="*/ 305 h 30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4" h="305">
                  <a:moveTo>
                    <a:pt x="10" y="141"/>
                  </a:moveTo>
                  <a:lnTo>
                    <a:pt x="31" y="97"/>
                  </a:lnTo>
                  <a:lnTo>
                    <a:pt x="61" y="57"/>
                  </a:lnTo>
                  <a:lnTo>
                    <a:pt x="95" y="27"/>
                  </a:lnTo>
                  <a:lnTo>
                    <a:pt x="135" y="6"/>
                  </a:lnTo>
                  <a:lnTo>
                    <a:pt x="175" y="0"/>
                  </a:lnTo>
                  <a:lnTo>
                    <a:pt x="209" y="8"/>
                  </a:lnTo>
                  <a:lnTo>
                    <a:pt x="238" y="27"/>
                  </a:lnTo>
                  <a:lnTo>
                    <a:pt x="255" y="59"/>
                  </a:lnTo>
                  <a:lnTo>
                    <a:pt x="264" y="97"/>
                  </a:lnTo>
                  <a:lnTo>
                    <a:pt x="261" y="143"/>
                  </a:lnTo>
                  <a:lnTo>
                    <a:pt x="245" y="187"/>
                  </a:lnTo>
                  <a:lnTo>
                    <a:pt x="219" y="230"/>
                  </a:lnTo>
                  <a:lnTo>
                    <a:pt x="187" y="266"/>
                  </a:lnTo>
                  <a:lnTo>
                    <a:pt x="148" y="291"/>
                  </a:lnTo>
                  <a:lnTo>
                    <a:pt x="110" y="305"/>
                  </a:lnTo>
                  <a:lnTo>
                    <a:pt x="71" y="305"/>
                  </a:lnTo>
                  <a:lnTo>
                    <a:pt x="40" y="291"/>
                  </a:lnTo>
                  <a:lnTo>
                    <a:pt x="15" y="265"/>
                  </a:lnTo>
                  <a:lnTo>
                    <a:pt x="2" y="228"/>
                  </a:lnTo>
                  <a:lnTo>
                    <a:pt x="0" y="187"/>
                  </a:lnTo>
                  <a:lnTo>
                    <a:pt x="10" y="141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5" name="Freeform 122"/>
            <p:cNvSpPr>
              <a:spLocks/>
            </p:cNvSpPr>
            <p:nvPr/>
          </p:nvSpPr>
          <p:spPr bwMode="auto">
            <a:xfrm>
              <a:off x="4190" y="1859"/>
              <a:ext cx="32" cy="32"/>
            </a:xfrm>
            <a:custGeom>
              <a:avLst/>
              <a:gdLst>
                <a:gd name="T0" fmla="*/ 0 w 76"/>
                <a:gd name="T1" fmla="*/ 0 h 90"/>
                <a:gd name="T2" fmla="*/ 0 w 76"/>
                <a:gd name="T3" fmla="*/ 0 h 90"/>
                <a:gd name="T4" fmla="*/ 0 w 76"/>
                <a:gd name="T5" fmla="*/ 0 h 90"/>
                <a:gd name="T6" fmla="*/ 0 w 76"/>
                <a:gd name="T7" fmla="*/ 0 h 90"/>
                <a:gd name="T8" fmla="*/ 0 w 76"/>
                <a:gd name="T9" fmla="*/ 0 h 90"/>
                <a:gd name="T10" fmla="*/ 0 w 76"/>
                <a:gd name="T11" fmla="*/ 0 h 90"/>
                <a:gd name="T12" fmla="*/ 0 w 76"/>
                <a:gd name="T13" fmla="*/ 0 h 90"/>
                <a:gd name="T14" fmla="*/ 0 w 76"/>
                <a:gd name="T15" fmla="*/ 0 h 90"/>
                <a:gd name="T16" fmla="*/ 0 w 76"/>
                <a:gd name="T17" fmla="*/ 0 h 90"/>
                <a:gd name="T18" fmla="*/ 0 w 76"/>
                <a:gd name="T19" fmla="*/ 0 h 90"/>
                <a:gd name="T20" fmla="*/ 0 w 76"/>
                <a:gd name="T21" fmla="*/ 0 h 90"/>
                <a:gd name="T22" fmla="*/ 0 w 76"/>
                <a:gd name="T23" fmla="*/ 0 h 90"/>
                <a:gd name="T24" fmla="*/ 0 w 76"/>
                <a:gd name="T25" fmla="*/ 0 h 90"/>
                <a:gd name="T26" fmla="*/ 0 w 76"/>
                <a:gd name="T27" fmla="*/ 0 h 90"/>
                <a:gd name="T28" fmla="*/ 0 w 76"/>
                <a:gd name="T29" fmla="*/ 0 h 90"/>
                <a:gd name="T30" fmla="*/ 0 w 76"/>
                <a:gd name="T31" fmla="*/ 0 h 90"/>
                <a:gd name="T32" fmla="*/ 0 w 76"/>
                <a:gd name="T33" fmla="*/ 0 h 90"/>
                <a:gd name="T34" fmla="*/ 0 w 76"/>
                <a:gd name="T35" fmla="*/ 0 h 90"/>
                <a:gd name="T36" fmla="*/ 0 w 76"/>
                <a:gd name="T37" fmla="*/ 0 h 90"/>
                <a:gd name="T38" fmla="*/ 0 w 76"/>
                <a:gd name="T39" fmla="*/ 0 h 90"/>
                <a:gd name="T40" fmla="*/ 0 w 76"/>
                <a:gd name="T41" fmla="*/ 0 h 90"/>
                <a:gd name="T42" fmla="*/ 0 w 76"/>
                <a:gd name="T43" fmla="*/ 0 h 90"/>
                <a:gd name="T44" fmla="*/ 0 w 76"/>
                <a:gd name="T45" fmla="*/ 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6"/>
                <a:gd name="T70" fmla="*/ 0 h 90"/>
                <a:gd name="T71" fmla="*/ 76 w 76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6" h="90">
                  <a:moveTo>
                    <a:pt x="13" y="21"/>
                  </a:moveTo>
                  <a:lnTo>
                    <a:pt x="23" y="12"/>
                  </a:lnTo>
                  <a:lnTo>
                    <a:pt x="34" y="4"/>
                  </a:lnTo>
                  <a:lnTo>
                    <a:pt x="46" y="0"/>
                  </a:lnTo>
                  <a:lnTo>
                    <a:pt x="57" y="2"/>
                  </a:lnTo>
                  <a:lnTo>
                    <a:pt x="67" y="6"/>
                  </a:lnTo>
                  <a:lnTo>
                    <a:pt x="72" y="12"/>
                  </a:lnTo>
                  <a:lnTo>
                    <a:pt x="76" y="25"/>
                  </a:lnTo>
                  <a:lnTo>
                    <a:pt x="76" y="36"/>
                  </a:lnTo>
                  <a:lnTo>
                    <a:pt x="74" y="50"/>
                  </a:lnTo>
                  <a:lnTo>
                    <a:pt x="69" y="63"/>
                  </a:lnTo>
                  <a:lnTo>
                    <a:pt x="59" y="74"/>
                  </a:lnTo>
                  <a:lnTo>
                    <a:pt x="48" y="82"/>
                  </a:lnTo>
                  <a:lnTo>
                    <a:pt x="36" y="88"/>
                  </a:lnTo>
                  <a:lnTo>
                    <a:pt x="25" y="90"/>
                  </a:lnTo>
                  <a:lnTo>
                    <a:pt x="15" y="88"/>
                  </a:lnTo>
                  <a:lnTo>
                    <a:pt x="8" y="82"/>
                  </a:lnTo>
                  <a:lnTo>
                    <a:pt x="2" y="72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6" y="34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6" name="Freeform 123"/>
            <p:cNvSpPr>
              <a:spLocks/>
            </p:cNvSpPr>
            <p:nvPr/>
          </p:nvSpPr>
          <p:spPr bwMode="auto">
            <a:xfrm>
              <a:off x="3788" y="1679"/>
              <a:ext cx="88" cy="90"/>
            </a:xfrm>
            <a:custGeom>
              <a:avLst/>
              <a:gdLst>
                <a:gd name="T0" fmla="*/ 0 w 209"/>
                <a:gd name="T1" fmla="*/ 0 h 242"/>
                <a:gd name="T2" fmla="*/ 0 w 209"/>
                <a:gd name="T3" fmla="*/ 0 h 242"/>
                <a:gd name="T4" fmla="*/ 0 w 209"/>
                <a:gd name="T5" fmla="*/ 0 h 242"/>
                <a:gd name="T6" fmla="*/ 0 w 209"/>
                <a:gd name="T7" fmla="*/ 0 h 242"/>
                <a:gd name="T8" fmla="*/ 0 w 209"/>
                <a:gd name="T9" fmla="*/ 0 h 242"/>
                <a:gd name="T10" fmla="*/ 0 w 209"/>
                <a:gd name="T11" fmla="*/ 0 h 242"/>
                <a:gd name="T12" fmla="*/ 0 w 209"/>
                <a:gd name="T13" fmla="*/ 0 h 242"/>
                <a:gd name="T14" fmla="*/ 0 w 209"/>
                <a:gd name="T15" fmla="*/ 0 h 242"/>
                <a:gd name="T16" fmla="*/ 0 w 209"/>
                <a:gd name="T17" fmla="*/ 0 h 242"/>
                <a:gd name="T18" fmla="*/ 0 w 209"/>
                <a:gd name="T19" fmla="*/ 0 h 242"/>
                <a:gd name="T20" fmla="*/ 0 w 209"/>
                <a:gd name="T21" fmla="*/ 0 h 242"/>
                <a:gd name="T22" fmla="*/ 0 w 209"/>
                <a:gd name="T23" fmla="*/ 0 h 242"/>
                <a:gd name="T24" fmla="*/ 0 w 209"/>
                <a:gd name="T25" fmla="*/ 0 h 242"/>
                <a:gd name="T26" fmla="*/ 0 w 209"/>
                <a:gd name="T27" fmla="*/ 0 h 242"/>
                <a:gd name="T28" fmla="*/ 0 w 209"/>
                <a:gd name="T29" fmla="*/ 0 h 242"/>
                <a:gd name="T30" fmla="*/ 0 w 209"/>
                <a:gd name="T31" fmla="*/ 0 h 242"/>
                <a:gd name="T32" fmla="*/ 0 w 209"/>
                <a:gd name="T33" fmla="*/ 0 h 242"/>
                <a:gd name="T34" fmla="*/ 0 w 209"/>
                <a:gd name="T35" fmla="*/ 0 h 242"/>
                <a:gd name="T36" fmla="*/ 0 w 209"/>
                <a:gd name="T37" fmla="*/ 0 h 242"/>
                <a:gd name="T38" fmla="*/ 0 w 209"/>
                <a:gd name="T39" fmla="*/ 0 h 242"/>
                <a:gd name="T40" fmla="*/ 0 w 209"/>
                <a:gd name="T41" fmla="*/ 0 h 242"/>
                <a:gd name="T42" fmla="*/ 0 w 209"/>
                <a:gd name="T43" fmla="*/ 0 h 242"/>
                <a:gd name="T44" fmla="*/ 0 w 209"/>
                <a:gd name="T45" fmla="*/ 0 h 2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9"/>
                <a:gd name="T70" fmla="*/ 0 h 242"/>
                <a:gd name="T71" fmla="*/ 209 w 209"/>
                <a:gd name="T72" fmla="*/ 242 h 2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9" h="242">
                  <a:moveTo>
                    <a:pt x="8" y="114"/>
                  </a:moveTo>
                  <a:lnTo>
                    <a:pt x="25" y="78"/>
                  </a:lnTo>
                  <a:lnTo>
                    <a:pt x="48" y="46"/>
                  </a:lnTo>
                  <a:lnTo>
                    <a:pt x="76" y="23"/>
                  </a:lnTo>
                  <a:lnTo>
                    <a:pt x="106" y="6"/>
                  </a:lnTo>
                  <a:lnTo>
                    <a:pt x="137" y="0"/>
                  </a:lnTo>
                  <a:lnTo>
                    <a:pt x="165" y="8"/>
                  </a:lnTo>
                  <a:lnTo>
                    <a:pt x="188" y="23"/>
                  </a:lnTo>
                  <a:lnTo>
                    <a:pt x="202" y="46"/>
                  </a:lnTo>
                  <a:lnTo>
                    <a:pt x="209" y="78"/>
                  </a:lnTo>
                  <a:lnTo>
                    <a:pt x="205" y="114"/>
                  </a:lnTo>
                  <a:lnTo>
                    <a:pt x="194" y="150"/>
                  </a:lnTo>
                  <a:lnTo>
                    <a:pt x="173" y="185"/>
                  </a:lnTo>
                  <a:lnTo>
                    <a:pt x="146" y="211"/>
                  </a:lnTo>
                  <a:lnTo>
                    <a:pt x="118" y="232"/>
                  </a:lnTo>
                  <a:lnTo>
                    <a:pt x="86" y="242"/>
                  </a:lnTo>
                  <a:lnTo>
                    <a:pt x="55" y="242"/>
                  </a:lnTo>
                  <a:lnTo>
                    <a:pt x="32" y="232"/>
                  </a:lnTo>
                  <a:lnTo>
                    <a:pt x="11" y="211"/>
                  </a:lnTo>
                  <a:lnTo>
                    <a:pt x="2" y="183"/>
                  </a:lnTo>
                  <a:lnTo>
                    <a:pt x="0" y="149"/>
                  </a:lnTo>
                  <a:lnTo>
                    <a:pt x="8" y="114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7" name="Freeform 124"/>
            <p:cNvSpPr>
              <a:spLocks/>
            </p:cNvSpPr>
            <p:nvPr/>
          </p:nvSpPr>
          <p:spPr bwMode="auto">
            <a:xfrm>
              <a:off x="3833" y="1713"/>
              <a:ext cx="25" cy="27"/>
            </a:xfrm>
            <a:custGeom>
              <a:avLst/>
              <a:gdLst>
                <a:gd name="T0" fmla="*/ 0 w 61"/>
                <a:gd name="T1" fmla="*/ 0 h 71"/>
                <a:gd name="T2" fmla="*/ 0 w 61"/>
                <a:gd name="T3" fmla="*/ 0 h 71"/>
                <a:gd name="T4" fmla="*/ 0 w 61"/>
                <a:gd name="T5" fmla="*/ 0 h 71"/>
                <a:gd name="T6" fmla="*/ 0 w 61"/>
                <a:gd name="T7" fmla="*/ 0 h 71"/>
                <a:gd name="T8" fmla="*/ 0 w 61"/>
                <a:gd name="T9" fmla="*/ 0 h 71"/>
                <a:gd name="T10" fmla="*/ 0 w 61"/>
                <a:gd name="T11" fmla="*/ 0 h 71"/>
                <a:gd name="T12" fmla="*/ 0 w 61"/>
                <a:gd name="T13" fmla="*/ 0 h 71"/>
                <a:gd name="T14" fmla="*/ 0 w 61"/>
                <a:gd name="T15" fmla="*/ 0 h 71"/>
                <a:gd name="T16" fmla="*/ 0 w 61"/>
                <a:gd name="T17" fmla="*/ 0 h 71"/>
                <a:gd name="T18" fmla="*/ 0 w 61"/>
                <a:gd name="T19" fmla="*/ 0 h 71"/>
                <a:gd name="T20" fmla="*/ 0 w 61"/>
                <a:gd name="T21" fmla="*/ 0 h 71"/>
                <a:gd name="T22" fmla="*/ 0 w 61"/>
                <a:gd name="T23" fmla="*/ 0 h 71"/>
                <a:gd name="T24" fmla="*/ 0 w 61"/>
                <a:gd name="T25" fmla="*/ 0 h 71"/>
                <a:gd name="T26" fmla="*/ 0 w 61"/>
                <a:gd name="T27" fmla="*/ 0 h 71"/>
                <a:gd name="T28" fmla="*/ 0 w 61"/>
                <a:gd name="T29" fmla="*/ 0 h 71"/>
                <a:gd name="T30" fmla="*/ 0 w 61"/>
                <a:gd name="T31" fmla="*/ 0 h 71"/>
                <a:gd name="T32" fmla="*/ 0 w 61"/>
                <a:gd name="T33" fmla="*/ 0 h 71"/>
                <a:gd name="T34" fmla="*/ 0 w 61"/>
                <a:gd name="T35" fmla="*/ 0 h 71"/>
                <a:gd name="T36" fmla="*/ 0 w 61"/>
                <a:gd name="T37" fmla="*/ 0 h 71"/>
                <a:gd name="T38" fmla="*/ 0 w 61"/>
                <a:gd name="T39" fmla="*/ 0 h 71"/>
                <a:gd name="T40" fmla="*/ 0 w 61"/>
                <a:gd name="T41" fmla="*/ 0 h 71"/>
                <a:gd name="T42" fmla="*/ 0 w 61"/>
                <a:gd name="T43" fmla="*/ 0 h 71"/>
                <a:gd name="T44" fmla="*/ 0 w 61"/>
                <a:gd name="T45" fmla="*/ 0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1"/>
                <a:gd name="T70" fmla="*/ 0 h 71"/>
                <a:gd name="T71" fmla="*/ 61 w 61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1" h="71">
                  <a:moveTo>
                    <a:pt x="12" y="17"/>
                  </a:moveTo>
                  <a:lnTo>
                    <a:pt x="19" y="10"/>
                  </a:lnTo>
                  <a:lnTo>
                    <a:pt x="27" y="2"/>
                  </a:lnTo>
                  <a:lnTo>
                    <a:pt x="39" y="0"/>
                  </a:lnTo>
                  <a:lnTo>
                    <a:pt x="44" y="0"/>
                  </a:lnTo>
                  <a:lnTo>
                    <a:pt x="54" y="4"/>
                  </a:lnTo>
                  <a:lnTo>
                    <a:pt x="59" y="10"/>
                  </a:lnTo>
                  <a:lnTo>
                    <a:pt x="61" y="19"/>
                  </a:lnTo>
                  <a:lnTo>
                    <a:pt x="61" y="29"/>
                  </a:lnTo>
                  <a:lnTo>
                    <a:pt x="59" y="40"/>
                  </a:lnTo>
                  <a:lnTo>
                    <a:pt x="54" y="50"/>
                  </a:lnTo>
                  <a:lnTo>
                    <a:pt x="46" y="59"/>
                  </a:lnTo>
                  <a:lnTo>
                    <a:pt x="39" y="67"/>
                  </a:lnTo>
                  <a:lnTo>
                    <a:pt x="29" y="69"/>
                  </a:lnTo>
                  <a:lnTo>
                    <a:pt x="19" y="71"/>
                  </a:lnTo>
                  <a:lnTo>
                    <a:pt x="14" y="69"/>
                  </a:lnTo>
                  <a:lnTo>
                    <a:pt x="6" y="65"/>
                  </a:lnTo>
                  <a:lnTo>
                    <a:pt x="2" y="57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27"/>
                  </a:lnTo>
                  <a:lnTo>
                    <a:pt x="12" y="17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8" name="Freeform 125"/>
            <p:cNvSpPr>
              <a:spLocks/>
            </p:cNvSpPr>
            <p:nvPr/>
          </p:nvSpPr>
          <p:spPr bwMode="auto">
            <a:xfrm>
              <a:off x="3819" y="1783"/>
              <a:ext cx="87" cy="91"/>
            </a:xfrm>
            <a:custGeom>
              <a:avLst/>
              <a:gdLst>
                <a:gd name="T0" fmla="*/ 0 w 209"/>
                <a:gd name="T1" fmla="*/ 0 h 241"/>
                <a:gd name="T2" fmla="*/ 0 w 209"/>
                <a:gd name="T3" fmla="*/ 0 h 241"/>
                <a:gd name="T4" fmla="*/ 0 w 209"/>
                <a:gd name="T5" fmla="*/ 0 h 241"/>
                <a:gd name="T6" fmla="*/ 0 w 209"/>
                <a:gd name="T7" fmla="*/ 0 h 241"/>
                <a:gd name="T8" fmla="*/ 0 w 209"/>
                <a:gd name="T9" fmla="*/ 0 h 241"/>
                <a:gd name="T10" fmla="*/ 0 w 209"/>
                <a:gd name="T11" fmla="*/ 0 h 241"/>
                <a:gd name="T12" fmla="*/ 0 w 209"/>
                <a:gd name="T13" fmla="*/ 0 h 241"/>
                <a:gd name="T14" fmla="*/ 0 w 209"/>
                <a:gd name="T15" fmla="*/ 0 h 241"/>
                <a:gd name="T16" fmla="*/ 0 w 209"/>
                <a:gd name="T17" fmla="*/ 0 h 241"/>
                <a:gd name="T18" fmla="*/ 0 w 209"/>
                <a:gd name="T19" fmla="*/ 0 h 241"/>
                <a:gd name="T20" fmla="*/ 0 w 209"/>
                <a:gd name="T21" fmla="*/ 0 h 241"/>
                <a:gd name="T22" fmla="*/ 0 w 209"/>
                <a:gd name="T23" fmla="*/ 0 h 241"/>
                <a:gd name="T24" fmla="*/ 0 w 209"/>
                <a:gd name="T25" fmla="*/ 0 h 241"/>
                <a:gd name="T26" fmla="*/ 0 w 209"/>
                <a:gd name="T27" fmla="*/ 0 h 241"/>
                <a:gd name="T28" fmla="*/ 0 w 209"/>
                <a:gd name="T29" fmla="*/ 0 h 241"/>
                <a:gd name="T30" fmla="*/ 0 w 209"/>
                <a:gd name="T31" fmla="*/ 0 h 241"/>
                <a:gd name="T32" fmla="*/ 0 w 209"/>
                <a:gd name="T33" fmla="*/ 0 h 241"/>
                <a:gd name="T34" fmla="*/ 0 w 209"/>
                <a:gd name="T35" fmla="*/ 0 h 241"/>
                <a:gd name="T36" fmla="*/ 0 w 209"/>
                <a:gd name="T37" fmla="*/ 0 h 241"/>
                <a:gd name="T38" fmla="*/ 0 w 209"/>
                <a:gd name="T39" fmla="*/ 0 h 241"/>
                <a:gd name="T40" fmla="*/ 0 w 209"/>
                <a:gd name="T41" fmla="*/ 0 h 241"/>
                <a:gd name="T42" fmla="*/ 0 w 209"/>
                <a:gd name="T43" fmla="*/ 0 h 241"/>
                <a:gd name="T44" fmla="*/ 0 w 209"/>
                <a:gd name="T45" fmla="*/ 0 h 2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9"/>
                <a:gd name="T70" fmla="*/ 0 h 241"/>
                <a:gd name="T71" fmla="*/ 209 w 209"/>
                <a:gd name="T72" fmla="*/ 241 h 2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9" h="241">
                  <a:moveTo>
                    <a:pt x="6" y="114"/>
                  </a:moveTo>
                  <a:lnTo>
                    <a:pt x="25" y="78"/>
                  </a:lnTo>
                  <a:lnTo>
                    <a:pt x="48" y="47"/>
                  </a:lnTo>
                  <a:lnTo>
                    <a:pt x="74" y="22"/>
                  </a:lnTo>
                  <a:lnTo>
                    <a:pt x="107" y="5"/>
                  </a:lnTo>
                  <a:lnTo>
                    <a:pt x="137" y="0"/>
                  </a:lnTo>
                  <a:lnTo>
                    <a:pt x="166" y="7"/>
                  </a:lnTo>
                  <a:lnTo>
                    <a:pt x="188" y="22"/>
                  </a:lnTo>
                  <a:lnTo>
                    <a:pt x="202" y="47"/>
                  </a:lnTo>
                  <a:lnTo>
                    <a:pt x="209" y="78"/>
                  </a:lnTo>
                  <a:lnTo>
                    <a:pt x="205" y="114"/>
                  </a:lnTo>
                  <a:lnTo>
                    <a:pt x="192" y="150"/>
                  </a:lnTo>
                  <a:lnTo>
                    <a:pt x="171" y="184"/>
                  </a:lnTo>
                  <a:lnTo>
                    <a:pt x="147" y="211"/>
                  </a:lnTo>
                  <a:lnTo>
                    <a:pt x="118" y="232"/>
                  </a:lnTo>
                  <a:lnTo>
                    <a:pt x="86" y="241"/>
                  </a:lnTo>
                  <a:lnTo>
                    <a:pt x="55" y="241"/>
                  </a:lnTo>
                  <a:lnTo>
                    <a:pt x="31" y="232"/>
                  </a:lnTo>
                  <a:lnTo>
                    <a:pt x="12" y="211"/>
                  </a:lnTo>
                  <a:lnTo>
                    <a:pt x="2" y="182"/>
                  </a:lnTo>
                  <a:lnTo>
                    <a:pt x="0" y="148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59" name="Freeform 126"/>
            <p:cNvSpPr>
              <a:spLocks/>
            </p:cNvSpPr>
            <p:nvPr/>
          </p:nvSpPr>
          <p:spPr bwMode="auto">
            <a:xfrm>
              <a:off x="3863" y="1818"/>
              <a:ext cx="25" cy="28"/>
            </a:xfrm>
            <a:custGeom>
              <a:avLst/>
              <a:gdLst>
                <a:gd name="T0" fmla="*/ 0 w 59"/>
                <a:gd name="T1" fmla="*/ 0 h 70"/>
                <a:gd name="T2" fmla="*/ 0 w 59"/>
                <a:gd name="T3" fmla="*/ 0 h 70"/>
                <a:gd name="T4" fmla="*/ 0 w 59"/>
                <a:gd name="T5" fmla="*/ 0 h 70"/>
                <a:gd name="T6" fmla="*/ 0 w 59"/>
                <a:gd name="T7" fmla="*/ 0 h 70"/>
                <a:gd name="T8" fmla="*/ 0 w 59"/>
                <a:gd name="T9" fmla="*/ 0 h 70"/>
                <a:gd name="T10" fmla="*/ 0 w 59"/>
                <a:gd name="T11" fmla="*/ 0 h 70"/>
                <a:gd name="T12" fmla="*/ 0 w 59"/>
                <a:gd name="T13" fmla="*/ 0 h 70"/>
                <a:gd name="T14" fmla="*/ 0 w 59"/>
                <a:gd name="T15" fmla="*/ 0 h 70"/>
                <a:gd name="T16" fmla="*/ 0 w 59"/>
                <a:gd name="T17" fmla="*/ 0 h 70"/>
                <a:gd name="T18" fmla="*/ 0 w 59"/>
                <a:gd name="T19" fmla="*/ 0 h 70"/>
                <a:gd name="T20" fmla="*/ 0 w 59"/>
                <a:gd name="T21" fmla="*/ 0 h 70"/>
                <a:gd name="T22" fmla="*/ 0 w 59"/>
                <a:gd name="T23" fmla="*/ 0 h 70"/>
                <a:gd name="T24" fmla="*/ 0 w 59"/>
                <a:gd name="T25" fmla="*/ 0 h 70"/>
                <a:gd name="T26" fmla="*/ 0 w 59"/>
                <a:gd name="T27" fmla="*/ 0 h 70"/>
                <a:gd name="T28" fmla="*/ 0 w 59"/>
                <a:gd name="T29" fmla="*/ 0 h 70"/>
                <a:gd name="T30" fmla="*/ 0 w 59"/>
                <a:gd name="T31" fmla="*/ 0 h 70"/>
                <a:gd name="T32" fmla="*/ 0 w 59"/>
                <a:gd name="T33" fmla="*/ 0 h 70"/>
                <a:gd name="T34" fmla="*/ 0 w 59"/>
                <a:gd name="T35" fmla="*/ 0 h 70"/>
                <a:gd name="T36" fmla="*/ 0 w 59"/>
                <a:gd name="T37" fmla="*/ 0 h 70"/>
                <a:gd name="T38" fmla="*/ 0 w 59"/>
                <a:gd name="T39" fmla="*/ 0 h 70"/>
                <a:gd name="T40" fmla="*/ 0 w 59"/>
                <a:gd name="T41" fmla="*/ 0 h 70"/>
                <a:gd name="T42" fmla="*/ 0 w 59"/>
                <a:gd name="T43" fmla="*/ 0 h 70"/>
                <a:gd name="T44" fmla="*/ 0 w 59"/>
                <a:gd name="T45" fmla="*/ 0 h 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9"/>
                <a:gd name="T70" fmla="*/ 0 h 70"/>
                <a:gd name="T71" fmla="*/ 59 w 59"/>
                <a:gd name="T72" fmla="*/ 70 h 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9" h="70">
                  <a:moveTo>
                    <a:pt x="11" y="17"/>
                  </a:moveTo>
                  <a:lnTo>
                    <a:pt x="17" y="9"/>
                  </a:lnTo>
                  <a:lnTo>
                    <a:pt x="26" y="2"/>
                  </a:lnTo>
                  <a:lnTo>
                    <a:pt x="36" y="0"/>
                  </a:lnTo>
                  <a:lnTo>
                    <a:pt x="43" y="0"/>
                  </a:lnTo>
                  <a:lnTo>
                    <a:pt x="51" y="3"/>
                  </a:lnTo>
                  <a:lnTo>
                    <a:pt x="57" y="9"/>
                  </a:lnTo>
                  <a:lnTo>
                    <a:pt x="59" y="19"/>
                  </a:lnTo>
                  <a:lnTo>
                    <a:pt x="59" y="28"/>
                  </a:lnTo>
                  <a:lnTo>
                    <a:pt x="59" y="40"/>
                  </a:lnTo>
                  <a:lnTo>
                    <a:pt x="53" y="49"/>
                  </a:lnTo>
                  <a:lnTo>
                    <a:pt x="45" y="59"/>
                  </a:lnTo>
                  <a:lnTo>
                    <a:pt x="38" y="66"/>
                  </a:lnTo>
                  <a:lnTo>
                    <a:pt x="28" y="70"/>
                  </a:lnTo>
                  <a:lnTo>
                    <a:pt x="19" y="70"/>
                  </a:lnTo>
                  <a:lnTo>
                    <a:pt x="11" y="70"/>
                  </a:lnTo>
                  <a:lnTo>
                    <a:pt x="5" y="64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3" y="26"/>
                  </a:lnTo>
                  <a:lnTo>
                    <a:pt x="11" y="17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0" name="Freeform 127"/>
            <p:cNvSpPr>
              <a:spLocks/>
            </p:cNvSpPr>
            <p:nvPr/>
          </p:nvSpPr>
          <p:spPr bwMode="auto">
            <a:xfrm>
              <a:off x="3908" y="1842"/>
              <a:ext cx="88" cy="90"/>
            </a:xfrm>
            <a:custGeom>
              <a:avLst/>
              <a:gdLst>
                <a:gd name="T0" fmla="*/ 0 w 209"/>
                <a:gd name="T1" fmla="*/ 0 h 241"/>
                <a:gd name="T2" fmla="*/ 0 w 209"/>
                <a:gd name="T3" fmla="*/ 0 h 241"/>
                <a:gd name="T4" fmla="*/ 0 w 209"/>
                <a:gd name="T5" fmla="*/ 0 h 241"/>
                <a:gd name="T6" fmla="*/ 0 w 209"/>
                <a:gd name="T7" fmla="*/ 0 h 241"/>
                <a:gd name="T8" fmla="*/ 0 w 209"/>
                <a:gd name="T9" fmla="*/ 0 h 241"/>
                <a:gd name="T10" fmla="*/ 0 w 209"/>
                <a:gd name="T11" fmla="*/ 0 h 241"/>
                <a:gd name="T12" fmla="*/ 0 w 209"/>
                <a:gd name="T13" fmla="*/ 0 h 241"/>
                <a:gd name="T14" fmla="*/ 0 w 209"/>
                <a:gd name="T15" fmla="*/ 0 h 241"/>
                <a:gd name="T16" fmla="*/ 0 w 209"/>
                <a:gd name="T17" fmla="*/ 0 h 241"/>
                <a:gd name="T18" fmla="*/ 0 w 209"/>
                <a:gd name="T19" fmla="*/ 0 h 241"/>
                <a:gd name="T20" fmla="*/ 0 w 209"/>
                <a:gd name="T21" fmla="*/ 0 h 241"/>
                <a:gd name="T22" fmla="*/ 0 w 209"/>
                <a:gd name="T23" fmla="*/ 0 h 241"/>
                <a:gd name="T24" fmla="*/ 0 w 209"/>
                <a:gd name="T25" fmla="*/ 0 h 241"/>
                <a:gd name="T26" fmla="*/ 0 w 209"/>
                <a:gd name="T27" fmla="*/ 0 h 241"/>
                <a:gd name="T28" fmla="*/ 0 w 209"/>
                <a:gd name="T29" fmla="*/ 0 h 241"/>
                <a:gd name="T30" fmla="*/ 0 w 209"/>
                <a:gd name="T31" fmla="*/ 0 h 241"/>
                <a:gd name="T32" fmla="*/ 0 w 209"/>
                <a:gd name="T33" fmla="*/ 0 h 241"/>
                <a:gd name="T34" fmla="*/ 0 w 209"/>
                <a:gd name="T35" fmla="*/ 0 h 241"/>
                <a:gd name="T36" fmla="*/ 0 w 209"/>
                <a:gd name="T37" fmla="*/ 0 h 241"/>
                <a:gd name="T38" fmla="*/ 0 w 209"/>
                <a:gd name="T39" fmla="*/ 0 h 241"/>
                <a:gd name="T40" fmla="*/ 0 w 209"/>
                <a:gd name="T41" fmla="*/ 0 h 241"/>
                <a:gd name="T42" fmla="*/ 0 w 209"/>
                <a:gd name="T43" fmla="*/ 0 h 241"/>
                <a:gd name="T44" fmla="*/ 0 w 209"/>
                <a:gd name="T45" fmla="*/ 0 h 2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9"/>
                <a:gd name="T70" fmla="*/ 0 h 241"/>
                <a:gd name="T71" fmla="*/ 209 w 209"/>
                <a:gd name="T72" fmla="*/ 241 h 2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9" h="241">
                  <a:moveTo>
                    <a:pt x="10" y="110"/>
                  </a:moveTo>
                  <a:lnTo>
                    <a:pt x="25" y="76"/>
                  </a:lnTo>
                  <a:lnTo>
                    <a:pt x="48" y="45"/>
                  </a:lnTo>
                  <a:lnTo>
                    <a:pt x="76" y="20"/>
                  </a:lnTo>
                  <a:lnTo>
                    <a:pt x="108" y="5"/>
                  </a:lnTo>
                  <a:lnTo>
                    <a:pt x="139" y="0"/>
                  </a:lnTo>
                  <a:lnTo>
                    <a:pt x="165" y="5"/>
                  </a:lnTo>
                  <a:lnTo>
                    <a:pt x="188" y="20"/>
                  </a:lnTo>
                  <a:lnTo>
                    <a:pt x="204" y="45"/>
                  </a:lnTo>
                  <a:lnTo>
                    <a:pt x="209" y="77"/>
                  </a:lnTo>
                  <a:lnTo>
                    <a:pt x="207" y="112"/>
                  </a:lnTo>
                  <a:lnTo>
                    <a:pt x="194" y="148"/>
                  </a:lnTo>
                  <a:lnTo>
                    <a:pt x="175" y="180"/>
                  </a:lnTo>
                  <a:lnTo>
                    <a:pt x="148" y="209"/>
                  </a:lnTo>
                  <a:lnTo>
                    <a:pt x="118" y="230"/>
                  </a:lnTo>
                  <a:lnTo>
                    <a:pt x="88" y="241"/>
                  </a:lnTo>
                  <a:lnTo>
                    <a:pt x="57" y="241"/>
                  </a:lnTo>
                  <a:lnTo>
                    <a:pt x="32" y="230"/>
                  </a:lnTo>
                  <a:lnTo>
                    <a:pt x="13" y="209"/>
                  </a:lnTo>
                  <a:lnTo>
                    <a:pt x="2" y="180"/>
                  </a:lnTo>
                  <a:lnTo>
                    <a:pt x="0" y="148"/>
                  </a:lnTo>
                  <a:lnTo>
                    <a:pt x="10" y="110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1" name="Freeform 128"/>
            <p:cNvSpPr>
              <a:spLocks/>
            </p:cNvSpPr>
            <p:nvPr/>
          </p:nvSpPr>
          <p:spPr bwMode="auto">
            <a:xfrm>
              <a:off x="3955" y="1877"/>
              <a:ext cx="25" cy="27"/>
            </a:xfrm>
            <a:custGeom>
              <a:avLst/>
              <a:gdLst>
                <a:gd name="T0" fmla="*/ 0 w 61"/>
                <a:gd name="T1" fmla="*/ 0 h 72"/>
                <a:gd name="T2" fmla="*/ 0 w 61"/>
                <a:gd name="T3" fmla="*/ 0 h 72"/>
                <a:gd name="T4" fmla="*/ 0 w 61"/>
                <a:gd name="T5" fmla="*/ 0 h 72"/>
                <a:gd name="T6" fmla="*/ 0 w 61"/>
                <a:gd name="T7" fmla="*/ 0 h 72"/>
                <a:gd name="T8" fmla="*/ 0 w 61"/>
                <a:gd name="T9" fmla="*/ 0 h 72"/>
                <a:gd name="T10" fmla="*/ 0 w 61"/>
                <a:gd name="T11" fmla="*/ 0 h 72"/>
                <a:gd name="T12" fmla="*/ 0 w 61"/>
                <a:gd name="T13" fmla="*/ 0 h 72"/>
                <a:gd name="T14" fmla="*/ 0 w 61"/>
                <a:gd name="T15" fmla="*/ 0 h 72"/>
                <a:gd name="T16" fmla="*/ 0 w 61"/>
                <a:gd name="T17" fmla="*/ 0 h 72"/>
                <a:gd name="T18" fmla="*/ 0 w 61"/>
                <a:gd name="T19" fmla="*/ 0 h 72"/>
                <a:gd name="T20" fmla="*/ 0 w 61"/>
                <a:gd name="T21" fmla="*/ 0 h 72"/>
                <a:gd name="T22" fmla="*/ 0 w 61"/>
                <a:gd name="T23" fmla="*/ 0 h 72"/>
                <a:gd name="T24" fmla="*/ 0 w 61"/>
                <a:gd name="T25" fmla="*/ 0 h 72"/>
                <a:gd name="T26" fmla="*/ 0 w 61"/>
                <a:gd name="T27" fmla="*/ 0 h 72"/>
                <a:gd name="T28" fmla="*/ 0 w 61"/>
                <a:gd name="T29" fmla="*/ 0 h 72"/>
                <a:gd name="T30" fmla="*/ 0 w 61"/>
                <a:gd name="T31" fmla="*/ 0 h 72"/>
                <a:gd name="T32" fmla="*/ 0 w 61"/>
                <a:gd name="T33" fmla="*/ 0 h 72"/>
                <a:gd name="T34" fmla="*/ 0 w 61"/>
                <a:gd name="T35" fmla="*/ 0 h 72"/>
                <a:gd name="T36" fmla="*/ 0 w 61"/>
                <a:gd name="T37" fmla="*/ 0 h 72"/>
                <a:gd name="T38" fmla="*/ 0 w 61"/>
                <a:gd name="T39" fmla="*/ 0 h 72"/>
                <a:gd name="T40" fmla="*/ 0 w 61"/>
                <a:gd name="T41" fmla="*/ 0 h 72"/>
                <a:gd name="T42" fmla="*/ 0 w 61"/>
                <a:gd name="T43" fmla="*/ 0 h 72"/>
                <a:gd name="T44" fmla="*/ 0 w 61"/>
                <a:gd name="T45" fmla="*/ 0 h 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1"/>
                <a:gd name="T70" fmla="*/ 0 h 72"/>
                <a:gd name="T71" fmla="*/ 61 w 61"/>
                <a:gd name="T72" fmla="*/ 72 h 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1" h="72">
                  <a:moveTo>
                    <a:pt x="10" y="17"/>
                  </a:moveTo>
                  <a:lnTo>
                    <a:pt x="19" y="9"/>
                  </a:lnTo>
                  <a:lnTo>
                    <a:pt x="29" y="3"/>
                  </a:lnTo>
                  <a:lnTo>
                    <a:pt x="37" y="0"/>
                  </a:lnTo>
                  <a:lnTo>
                    <a:pt x="46" y="2"/>
                  </a:lnTo>
                  <a:lnTo>
                    <a:pt x="52" y="5"/>
                  </a:lnTo>
                  <a:lnTo>
                    <a:pt x="57" y="9"/>
                  </a:lnTo>
                  <a:lnTo>
                    <a:pt x="61" y="19"/>
                  </a:lnTo>
                  <a:lnTo>
                    <a:pt x="61" y="28"/>
                  </a:lnTo>
                  <a:lnTo>
                    <a:pt x="57" y="38"/>
                  </a:lnTo>
                  <a:lnTo>
                    <a:pt x="54" y="49"/>
                  </a:lnTo>
                  <a:lnTo>
                    <a:pt x="48" y="57"/>
                  </a:lnTo>
                  <a:lnTo>
                    <a:pt x="38" y="64"/>
                  </a:lnTo>
                  <a:lnTo>
                    <a:pt x="31" y="70"/>
                  </a:lnTo>
                  <a:lnTo>
                    <a:pt x="21" y="72"/>
                  </a:lnTo>
                  <a:lnTo>
                    <a:pt x="12" y="68"/>
                  </a:lnTo>
                  <a:lnTo>
                    <a:pt x="6" y="64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2" y="36"/>
                  </a:lnTo>
                  <a:lnTo>
                    <a:pt x="6" y="26"/>
                  </a:lnTo>
                  <a:lnTo>
                    <a:pt x="10" y="17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2" name="Freeform 129"/>
            <p:cNvSpPr>
              <a:spLocks/>
            </p:cNvSpPr>
            <p:nvPr/>
          </p:nvSpPr>
          <p:spPr bwMode="auto">
            <a:xfrm>
              <a:off x="3723" y="1820"/>
              <a:ext cx="68" cy="70"/>
            </a:xfrm>
            <a:custGeom>
              <a:avLst/>
              <a:gdLst>
                <a:gd name="T0" fmla="*/ 0 w 162"/>
                <a:gd name="T1" fmla="*/ 0 h 186"/>
                <a:gd name="T2" fmla="*/ 0 w 162"/>
                <a:gd name="T3" fmla="*/ 0 h 186"/>
                <a:gd name="T4" fmla="*/ 0 w 162"/>
                <a:gd name="T5" fmla="*/ 0 h 186"/>
                <a:gd name="T6" fmla="*/ 0 w 162"/>
                <a:gd name="T7" fmla="*/ 0 h 186"/>
                <a:gd name="T8" fmla="*/ 0 w 162"/>
                <a:gd name="T9" fmla="*/ 0 h 186"/>
                <a:gd name="T10" fmla="*/ 0 w 162"/>
                <a:gd name="T11" fmla="*/ 0 h 186"/>
                <a:gd name="T12" fmla="*/ 0 w 162"/>
                <a:gd name="T13" fmla="*/ 0 h 186"/>
                <a:gd name="T14" fmla="*/ 0 w 162"/>
                <a:gd name="T15" fmla="*/ 0 h 186"/>
                <a:gd name="T16" fmla="*/ 0 w 162"/>
                <a:gd name="T17" fmla="*/ 0 h 186"/>
                <a:gd name="T18" fmla="*/ 0 w 162"/>
                <a:gd name="T19" fmla="*/ 0 h 186"/>
                <a:gd name="T20" fmla="*/ 0 w 162"/>
                <a:gd name="T21" fmla="*/ 0 h 186"/>
                <a:gd name="T22" fmla="*/ 0 w 162"/>
                <a:gd name="T23" fmla="*/ 0 h 186"/>
                <a:gd name="T24" fmla="*/ 0 w 162"/>
                <a:gd name="T25" fmla="*/ 0 h 186"/>
                <a:gd name="T26" fmla="*/ 0 w 162"/>
                <a:gd name="T27" fmla="*/ 0 h 186"/>
                <a:gd name="T28" fmla="*/ 0 w 162"/>
                <a:gd name="T29" fmla="*/ 0 h 186"/>
                <a:gd name="T30" fmla="*/ 0 w 162"/>
                <a:gd name="T31" fmla="*/ 0 h 186"/>
                <a:gd name="T32" fmla="*/ 0 w 162"/>
                <a:gd name="T33" fmla="*/ 0 h 186"/>
                <a:gd name="T34" fmla="*/ 0 w 162"/>
                <a:gd name="T35" fmla="*/ 0 h 186"/>
                <a:gd name="T36" fmla="*/ 0 w 162"/>
                <a:gd name="T37" fmla="*/ 0 h 186"/>
                <a:gd name="T38" fmla="*/ 0 w 162"/>
                <a:gd name="T39" fmla="*/ 0 h 186"/>
                <a:gd name="T40" fmla="*/ 0 w 162"/>
                <a:gd name="T41" fmla="*/ 0 h 186"/>
                <a:gd name="T42" fmla="*/ 0 w 162"/>
                <a:gd name="T43" fmla="*/ 0 h 186"/>
                <a:gd name="T44" fmla="*/ 0 w 162"/>
                <a:gd name="T45" fmla="*/ 0 h 18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2"/>
                <a:gd name="T70" fmla="*/ 0 h 186"/>
                <a:gd name="T71" fmla="*/ 162 w 162"/>
                <a:gd name="T72" fmla="*/ 186 h 18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2" h="186">
                  <a:moveTo>
                    <a:pt x="8" y="87"/>
                  </a:moveTo>
                  <a:lnTo>
                    <a:pt x="21" y="59"/>
                  </a:lnTo>
                  <a:lnTo>
                    <a:pt x="38" y="36"/>
                  </a:lnTo>
                  <a:lnTo>
                    <a:pt x="61" y="17"/>
                  </a:lnTo>
                  <a:lnTo>
                    <a:pt x="84" y="3"/>
                  </a:lnTo>
                  <a:lnTo>
                    <a:pt x="108" y="0"/>
                  </a:lnTo>
                  <a:lnTo>
                    <a:pt x="129" y="3"/>
                  </a:lnTo>
                  <a:lnTo>
                    <a:pt x="146" y="17"/>
                  </a:lnTo>
                  <a:lnTo>
                    <a:pt x="160" y="36"/>
                  </a:lnTo>
                  <a:lnTo>
                    <a:pt x="162" y="60"/>
                  </a:lnTo>
                  <a:lnTo>
                    <a:pt x="162" y="87"/>
                  </a:lnTo>
                  <a:lnTo>
                    <a:pt x="152" y="114"/>
                  </a:lnTo>
                  <a:lnTo>
                    <a:pt x="137" y="140"/>
                  </a:lnTo>
                  <a:lnTo>
                    <a:pt x="116" y="161"/>
                  </a:lnTo>
                  <a:lnTo>
                    <a:pt x="93" y="178"/>
                  </a:lnTo>
                  <a:lnTo>
                    <a:pt x="68" y="186"/>
                  </a:lnTo>
                  <a:lnTo>
                    <a:pt x="46" y="186"/>
                  </a:lnTo>
                  <a:lnTo>
                    <a:pt x="25" y="178"/>
                  </a:lnTo>
                  <a:lnTo>
                    <a:pt x="11" y="161"/>
                  </a:lnTo>
                  <a:lnTo>
                    <a:pt x="2" y="138"/>
                  </a:lnTo>
                  <a:lnTo>
                    <a:pt x="0" y="114"/>
                  </a:lnTo>
                  <a:lnTo>
                    <a:pt x="8" y="87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3" name="Freeform 130"/>
            <p:cNvSpPr>
              <a:spLocks/>
            </p:cNvSpPr>
            <p:nvPr/>
          </p:nvSpPr>
          <p:spPr bwMode="auto">
            <a:xfrm>
              <a:off x="3758" y="1846"/>
              <a:ext cx="20" cy="22"/>
            </a:xfrm>
            <a:custGeom>
              <a:avLst/>
              <a:gdLst>
                <a:gd name="T0" fmla="*/ 0 w 47"/>
                <a:gd name="T1" fmla="*/ 0 h 55"/>
                <a:gd name="T2" fmla="*/ 0 w 47"/>
                <a:gd name="T3" fmla="*/ 0 h 55"/>
                <a:gd name="T4" fmla="*/ 0 w 47"/>
                <a:gd name="T5" fmla="*/ 0 h 55"/>
                <a:gd name="T6" fmla="*/ 0 w 47"/>
                <a:gd name="T7" fmla="*/ 0 h 55"/>
                <a:gd name="T8" fmla="*/ 0 w 47"/>
                <a:gd name="T9" fmla="*/ 0 h 55"/>
                <a:gd name="T10" fmla="*/ 0 w 47"/>
                <a:gd name="T11" fmla="*/ 0 h 55"/>
                <a:gd name="T12" fmla="*/ 0 w 47"/>
                <a:gd name="T13" fmla="*/ 0 h 55"/>
                <a:gd name="T14" fmla="*/ 0 w 47"/>
                <a:gd name="T15" fmla="*/ 0 h 55"/>
                <a:gd name="T16" fmla="*/ 0 w 47"/>
                <a:gd name="T17" fmla="*/ 0 h 55"/>
                <a:gd name="T18" fmla="*/ 0 w 47"/>
                <a:gd name="T19" fmla="*/ 0 h 55"/>
                <a:gd name="T20" fmla="*/ 0 w 47"/>
                <a:gd name="T21" fmla="*/ 0 h 55"/>
                <a:gd name="T22" fmla="*/ 0 w 47"/>
                <a:gd name="T23" fmla="*/ 0 h 55"/>
                <a:gd name="T24" fmla="*/ 0 w 47"/>
                <a:gd name="T25" fmla="*/ 0 h 55"/>
                <a:gd name="T26" fmla="*/ 0 w 47"/>
                <a:gd name="T27" fmla="*/ 0 h 55"/>
                <a:gd name="T28" fmla="*/ 0 w 47"/>
                <a:gd name="T29" fmla="*/ 0 h 55"/>
                <a:gd name="T30" fmla="*/ 0 w 47"/>
                <a:gd name="T31" fmla="*/ 0 h 55"/>
                <a:gd name="T32" fmla="*/ 0 w 47"/>
                <a:gd name="T33" fmla="*/ 0 h 55"/>
                <a:gd name="T34" fmla="*/ 0 w 47"/>
                <a:gd name="T35" fmla="*/ 0 h 55"/>
                <a:gd name="T36" fmla="*/ 0 w 47"/>
                <a:gd name="T37" fmla="*/ 0 h 55"/>
                <a:gd name="T38" fmla="*/ 0 w 47"/>
                <a:gd name="T39" fmla="*/ 0 h 55"/>
                <a:gd name="T40" fmla="*/ 0 w 47"/>
                <a:gd name="T41" fmla="*/ 0 h 55"/>
                <a:gd name="T42" fmla="*/ 0 w 47"/>
                <a:gd name="T43" fmla="*/ 0 h 55"/>
                <a:gd name="T44" fmla="*/ 0 w 47"/>
                <a:gd name="T45" fmla="*/ 0 h 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55"/>
                <a:gd name="T71" fmla="*/ 47 w 47"/>
                <a:gd name="T72" fmla="*/ 55 h 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55">
                  <a:moveTo>
                    <a:pt x="9" y="13"/>
                  </a:moveTo>
                  <a:lnTo>
                    <a:pt x="15" y="7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42" y="4"/>
                  </a:lnTo>
                  <a:lnTo>
                    <a:pt x="45" y="7"/>
                  </a:lnTo>
                  <a:lnTo>
                    <a:pt x="47" y="15"/>
                  </a:lnTo>
                  <a:lnTo>
                    <a:pt x="47" y="23"/>
                  </a:lnTo>
                  <a:lnTo>
                    <a:pt x="45" y="30"/>
                  </a:lnTo>
                  <a:lnTo>
                    <a:pt x="42" y="40"/>
                  </a:lnTo>
                  <a:lnTo>
                    <a:pt x="36" y="45"/>
                  </a:lnTo>
                  <a:lnTo>
                    <a:pt x="30" y="51"/>
                  </a:lnTo>
                  <a:lnTo>
                    <a:pt x="22" y="55"/>
                  </a:lnTo>
                  <a:lnTo>
                    <a:pt x="15" y="55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2" y="28"/>
                  </a:lnTo>
                  <a:lnTo>
                    <a:pt x="5" y="21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4" name="Freeform 131"/>
            <p:cNvSpPr>
              <a:spLocks/>
            </p:cNvSpPr>
            <p:nvPr/>
          </p:nvSpPr>
          <p:spPr bwMode="auto">
            <a:xfrm>
              <a:off x="4025" y="1878"/>
              <a:ext cx="68" cy="68"/>
            </a:xfrm>
            <a:custGeom>
              <a:avLst/>
              <a:gdLst>
                <a:gd name="T0" fmla="*/ 0 w 161"/>
                <a:gd name="T1" fmla="*/ 0 h 186"/>
                <a:gd name="T2" fmla="*/ 0 w 161"/>
                <a:gd name="T3" fmla="*/ 0 h 186"/>
                <a:gd name="T4" fmla="*/ 0 w 161"/>
                <a:gd name="T5" fmla="*/ 0 h 186"/>
                <a:gd name="T6" fmla="*/ 0 w 161"/>
                <a:gd name="T7" fmla="*/ 0 h 186"/>
                <a:gd name="T8" fmla="*/ 0 w 161"/>
                <a:gd name="T9" fmla="*/ 0 h 186"/>
                <a:gd name="T10" fmla="*/ 0 w 161"/>
                <a:gd name="T11" fmla="*/ 0 h 186"/>
                <a:gd name="T12" fmla="*/ 0 w 161"/>
                <a:gd name="T13" fmla="*/ 0 h 186"/>
                <a:gd name="T14" fmla="*/ 0 w 161"/>
                <a:gd name="T15" fmla="*/ 0 h 186"/>
                <a:gd name="T16" fmla="*/ 0 w 161"/>
                <a:gd name="T17" fmla="*/ 0 h 186"/>
                <a:gd name="T18" fmla="*/ 0 w 161"/>
                <a:gd name="T19" fmla="*/ 0 h 186"/>
                <a:gd name="T20" fmla="*/ 0 w 161"/>
                <a:gd name="T21" fmla="*/ 0 h 186"/>
                <a:gd name="T22" fmla="*/ 0 w 161"/>
                <a:gd name="T23" fmla="*/ 0 h 186"/>
                <a:gd name="T24" fmla="*/ 0 w 161"/>
                <a:gd name="T25" fmla="*/ 0 h 186"/>
                <a:gd name="T26" fmla="*/ 0 w 161"/>
                <a:gd name="T27" fmla="*/ 0 h 186"/>
                <a:gd name="T28" fmla="*/ 0 w 161"/>
                <a:gd name="T29" fmla="*/ 0 h 186"/>
                <a:gd name="T30" fmla="*/ 0 w 161"/>
                <a:gd name="T31" fmla="*/ 0 h 186"/>
                <a:gd name="T32" fmla="*/ 0 w 161"/>
                <a:gd name="T33" fmla="*/ 0 h 186"/>
                <a:gd name="T34" fmla="*/ 0 w 161"/>
                <a:gd name="T35" fmla="*/ 0 h 186"/>
                <a:gd name="T36" fmla="*/ 0 w 161"/>
                <a:gd name="T37" fmla="*/ 0 h 186"/>
                <a:gd name="T38" fmla="*/ 0 w 161"/>
                <a:gd name="T39" fmla="*/ 0 h 186"/>
                <a:gd name="T40" fmla="*/ 0 w 161"/>
                <a:gd name="T41" fmla="*/ 0 h 186"/>
                <a:gd name="T42" fmla="*/ 0 w 161"/>
                <a:gd name="T43" fmla="*/ 0 h 186"/>
                <a:gd name="T44" fmla="*/ 0 w 161"/>
                <a:gd name="T45" fmla="*/ 0 h 18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1"/>
                <a:gd name="T70" fmla="*/ 0 h 186"/>
                <a:gd name="T71" fmla="*/ 161 w 161"/>
                <a:gd name="T72" fmla="*/ 186 h 18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1" h="186">
                  <a:moveTo>
                    <a:pt x="3" y="85"/>
                  </a:moveTo>
                  <a:lnTo>
                    <a:pt x="17" y="58"/>
                  </a:lnTo>
                  <a:lnTo>
                    <a:pt x="36" y="34"/>
                  </a:lnTo>
                  <a:lnTo>
                    <a:pt x="57" y="15"/>
                  </a:lnTo>
                  <a:lnTo>
                    <a:pt x="81" y="5"/>
                  </a:lnTo>
                  <a:lnTo>
                    <a:pt x="104" y="0"/>
                  </a:lnTo>
                  <a:lnTo>
                    <a:pt x="125" y="5"/>
                  </a:lnTo>
                  <a:lnTo>
                    <a:pt x="142" y="17"/>
                  </a:lnTo>
                  <a:lnTo>
                    <a:pt x="156" y="34"/>
                  </a:lnTo>
                  <a:lnTo>
                    <a:pt x="161" y="58"/>
                  </a:lnTo>
                  <a:lnTo>
                    <a:pt x="157" y="87"/>
                  </a:lnTo>
                  <a:lnTo>
                    <a:pt x="148" y="115"/>
                  </a:lnTo>
                  <a:lnTo>
                    <a:pt x="133" y="140"/>
                  </a:lnTo>
                  <a:lnTo>
                    <a:pt x="114" y="163"/>
                  </a:lnTo>
                  <a:lnTo>
                    <a:pt x="89" y="178"/>
                  </a:lnTo>
                  <a:lnTo>
                    <a:pt x="66" y="186"/>
                  </a:lnTo>
                  <a:lnTo>
                    <a:pt x="43" y="186"/>
                  </a:lnTo>
                  <a:lnTo>
                    <a:pt x="22" y="176"/>
                  </a:lnTo>
                  <a:lnTo>
                    <a:pt x="7" y="161"/>
                  </a:lnTo>
                  <a:lnTo>
                    <a:pt x="0" y="140"/>
                  </a:lnTo>
                  <a:lnTo>
                    <a:pt x="0" y="114"/>
                  </a:lnTo>
                  <a:lnTo>
                    <a:pt x="3" y="85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5" name="Freeform 132"/>
            <p:cNvSpPr>
              <a:spLocks/>
            </p:cNvSpPr>
            <p:nvPr/>
          </p:nvSpPr>
          <p:spPr bwMode="auto">
            <a:xfrm>
              <a:off x="4060" y="1906"/>
              <a:ext cx="20" cy="19"/>
            </a:xfrm>
            <a:custGeom>
              <a:avLst/>
              <a:gdLst>
                <a:gd name="T0" fmla="*/ 0 w 48"/>
                <a:gd name="T1" fmla="*/ 0 h 53"/>
                <a:gd name="T2" fmla="*/ 0 w 48"/>
                <a:gd name="T3" fmla="*/ 0 h 53"/>
                <a:gd name="T4" fmla="*/ 0 w 48"/>
                <a:gd name="T5" fmla="*/ 0 h 53"/>
                <a:gd name="T6" fmla="*/ 0 w 48"/>
                <a:gd name="T7" fmla="*/ 0 h 53"/>
                <a:gd name="T8" fmla="*/ 0 w 48"/>
                <a:gd name="T9" fmla="*/ 0 h 53"/>
                <a:gd name="T10" fmla="*/ 0 w 48"/>
                <a:gd name="T11" fmla="*/ 0 h 53"/>
                <a:gd name="T12" fmla="*/ 0 w 48"/>
                <a:gd name="T13" fmla="*/ 0 h 53"/>
                <a:gd name="T14" fmla="*/ 0 w 48"/>
                <a:gd name="T15" fmla="*/ 0 h 53"/>
                <a:gd name="T16" fmla="*/ 0 w 48"/>
                <a:gd name="T17" fmla="*/ 0 h 53"/>
                <a:gd name="T18" fmla="*/ 0 w 48"/>
                <a:gd name="T19" fmla="*/ 0 h 53"/>
                <a:gd name="T20" fmla="*/ 0 w 48"/>
                <a:gd name="T21" fmla="*/ 0 h 53"/>
                <a:gd name="T22" fmla="*/ 0 w 48"/>
                <a:gd name="T23" fmla="*/ 0 h 53"/>
                <a:gd name="T24" fmla="*/ 0 w 48"/>
                <a:gd name="T25" fmla="*/ 0 h 53"/>
                <a:gd name="T26" fmla="*/ 0 w 48"/>
                <a:gd name="T27" fmla="*/ 0 h 53"/>
                <a:gd name="T28" fmla="*/ 0 w 48"/>
                <a:gd name="T29" fmla="*/ 0 h 53"/>
                <a:gd name="T30" fmla="*/ 0 w 48"/>
                <a:gd name="T31" fmla="*/ 0 h 53"/>
                <a:gd name="T32" fmla="*/ 0 w 48"/>
                <a:gd name="T33" fmla="*/ 0 h 53"/>
                <a:gd name="T34" fmla="*/ 0 w 48"/>
                <a:gd name="T35" fmla="*/ 0 h 53"/>
                <a:gd name="T36" fmla="*/ 0 w 48"/>
                <a:gd name="T37" fmla="*/ 0 h 53"/>
                <a:gd name="T38" fmla="*/ 0 w 48"/>
                <a:gd name="T39" fmla="*/ 0 h 53"/>
                <a:gd name="T40" fmla="*/ 0 w 48"/>
                <a:gd name="T41" fmla="*/ 0 h 53"/>
                <a:gd name="T42" fmla="*/ 0 w 48"/>
                <a:gd name="T43" fmla="*/ 0 h 53"/>
                <a:gd name="T44" fmla="*/ 0 w 48"/>
                <a:gd name="T45" fmla="*/ 0 h 5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53"/>
                <a:gd name="T71" fmla="*/ 48 w 48"/>
                <a:gd name="T72" fmla="*/ 53 h 5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53">
                  <a:moveTo>
                    <a:pt x="10" y="11"/>
                  </a:moveTo>
                  <a:lnTo>
                    <a:pt x="14" y="3"/>
                  </a:lnTo>
                  <a:lnTo>
                    <a:pt x="21" y="2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0" y="2"/>
                  </a:lnTo>
                  <a:lnTo>
                    <a:pt x="44" y="5"/>
                  </a:lnTo>
                  <a:lnTo>
                    <a:pt x="46" y="13"/>
                  </a:lnTo>
                  <a:lnTo>
                    <a:pt x="48" y="21"/>
                  </a:lnTo>
                  <a:lnTo>
                    <a:pt x="46" y="28"/>
                  </a:lnTo>
                  <a:lnTo>
                    <a:pt x="40" y="36"/>
                  </a:lnTo>
                  <a:lnTo>
                    <a:pt x="35" y="43"/>
                  </a:lnTo>
                  <a:lnTo>
                    <a:pt x="31" y="49"/>
                  </a:lnTo>
                  <a:lnTo>
                    <a:pt x="23" y="51"/>
                  </a:lnTo>
                  <a:lnTo>
                    <a:pt x="16" y="53"/>
                  </a:lnTo>
                  <a:lnTo>
                    <a:pt x="10" y="51"/>
                  </a:lnTo>
                  <a:lnTo>
                    <a:pt x="4" y="49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4" y="19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6" name="Freeform 133"/>
            <p:cNvSpPr>
              <a:spLocks/>
            </p:cNvSpPr>
            <p:nvPr/>
          </p:nvSpPr>
          <p:spPr bwMode="auto">
            <a:xfrm>
              <a:off x="3783" y="1884"/>
              <a:ext cx="68" cy="70"/>
            </a:xfrm>
            <a:custGeom>
              <a:avLst/>
              <a:gdLst>
                <a:gd name="T0" fmla="*/ 0 w 159"/>
                <a:gd name="T1" fmla="*/ 0 h 186"/>
                <a:gd name="T2" fmla="*/ 0 w 159"/>
                <a:gd name="T3" fmla="*/ 0 h 186"/>
                <a:gd name="T4" fmla="*/ 0 w 159"/>
                <a:gd name="T5" fmla="*/ 0 h 186"/>
                <a:gd name="T6" fmla="*/ 0 w 159"/>
                <a:gd name="T7" fmla="*/ 0 h 186"/>
                <a:gd name="T8" fmla="*/ 0 w 159"/>
                <a:gd name="T9" fmla="*/ 0 h 186"/>
                <a:gd name="T10" fmla="*/ 0 w 159"/>
                <a:gd name="T11" fmla="*/ 0 h 186"/>
                <a:gd name="T12" fmla="*/ 0 w 159"/>
                <a:gd name="T13" fmla="*/ 0 h 186"/>
                <a:gd name="T14" fmla="*/ 0 w 159"/>
                <a:gd name="T15" fmla="*/ 0 h 186"/>
                <a:gd name="T16" fmla="*/ 0 w 159"/>
                <a:gd name="T17" fmla="*/ 0 h 186"/>
                <a:gd name="T18" fmla="*/ 0 w 159"/>
                <a:gd name="T19" fmla="*/ 0 h 186"/>
                <a:gd name="T20" fmla="*/ 0 w 159"/>
                <a:gd name="T21" fmla="*/ 0 h 186"/>
                <a:gd name="T22" fmla="*/ 0 w 159"/>
                <a:gd name="T23" fmla="*/ 0 h 186"/>
                <a:gd name="T24" fmla="*/ 0 w 159"/>
                <a:gd name="T25" fmla="*/ 0 h 186"/>
                <a:gd name="T26" fmla="*/ 0 w 159"/>
                <a:gd name="T27" fmla="*/ 0 h 186"/>
                <a:gd name="T28" fmla="*/ 0 w 159"/>
                <a:gd name="T29" fmla="*/ 0 h 186"/>
                <a:gd name="T30" fmla="*/ 0 w 159"/>
                <a:gd name="T31" fmla="*/ 0 h 186"/>
                <a:gd name="T32" fmla="*/ 0 w 159"/>
                <a:gd name="T33" fmla="*/ 0 h 186"/>
                <a:gd name="T34" fmla="*/ 0 w 159"/>
                <a:gd name="T35" fmla="*/ 0 h 186"/>
                <a:gd name="T36" fmla="*/ 0 w 159"/>
                <a:gd name="T37" fmla="*/ 0 h 186"/>
                <a:gd name="T38" fmla="*/ 0 w 159"/>
                <a:gd name="T39" fmla="*/ 0 h 186"/>
                <a:gd name="T40" fmla="*/ 0 w 159"/>
                <a:gd name="T41" fmla="*/ 0 h 186"/>
                <a:gd name="T42" fmla="*/ 0 w 159"/>
                <a:gd name="T43" fmla="*/ 0 h 186"/>
                <a:gd name="T44" fmla="*/ 0 w 159"/>
                <a:gd name="T45" fmla="*/ 0 h 18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9"/>
                <a:gd name="T70" fmla="*/ 0 h 186"/>
                <a:gd name="T71" fmla="*/ 159 w 159"/>
                <a:gd name="T72" fmla="*/ 186 h 18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9" h="186">
                  <a:moveTo>
                    <a:pt x="5" y="85"/>
                  </a:moveTo>
                  <a:lnTo>
                    <a:pt x="17" y="60"/>
                  </a:lnTo>
                  <a:lnTo>
                    <a:pt x="36" y="36"/>
                  </a:lnTo>
                  <a:lnTo>
                    <a:pt x="58" y="15"/>
                  </a:lnTo>
                  <a:lnTo>
                    <a:pt x="83" y="3"/>
                  </a:lnTo>
                  <a:lnTo>
                    <a:pt x="106" y="0"/>
                  </a:lnTo>
                  <a:lnTo>
                    <a:pt x="127" y="3"/>
                  </a:lnTo>
                  <a:lnTo>
                    <a:pt x="144" y="15"/>
                  </a:lnTo>
                  <a:lnTo>
                    <a:pt x="155" y="36"/>
                  </a:lnTo>
                  <a:lnTo>
                    <a:pt x="159" y="60"/>
                  </a:lnTo>
                  <a:lnTo>
                    <a:pt x="157" y="85"/>
                  </a:lnTo>
                  <a:lnTo>
                    <a:pt x="150" y="114"/>
                  </a:lnTo>
                  <a:lnTo>
                    <a:pt x="134" y="140"/>
                  </a:lnTo>
                  <a:lnTo>
                    <a:pt x="112" y="161"/>
                  </a:lnTo>
                  <a:lnTo>
                    <a:pt x="89" y="178"/>
                  </a:lnTo>
                  <a:lnTo>
                    <a:pt x="64" y="186"/>
                  </a:lnTo>
                  <a:lnTo>
                    <a:pt x="41" y="186"/>
                  </a:lnTo>
                  <a:lnTo>
                    <a:pt x="22" y="178"/>
                  </a:lnTo>
                  <a:lnTo>
                    <a:pt x="9" y="161"/>
                  </a:lnTo>
                  <a:lnTo>
                    <a:pt x="0" y="140"/>
                  </a:lnTo>
                  <a:lnTo>
                    <a:pt x="0" y="114"/>
                  </a:lnTo>
                  <a:lnTo>
                    <a:pt x="5" y="85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67" name="Freeform 134"/>
            <p:cNvSpPr>
              <a:spLocks/>
            </p:cNvSpPr>
            <p:nvPr/>
          </p:nvSpPr>
          <p:spPr bwMode="auto">
            <a:xfrm>
              <a:off x="3819" y="1911"/>
              <a:ext cx="19" cy="21"/>
            </a:xfrm>
            <a:custGeom>
              <a:avLst/>
              <a:gdLst>
                <a:gd name="T0" fmla="*/ 0 w 46"/>
                <a:gd name="T1" fmla="*/ 0 h 55"/>
                <a:gd name="T2" fmla="*/ 0 w 46"/>
                <a:gd name="T3" fmla="*/ 0 h 55"/>
                <a:gd name="T4" fmla="*/ 0 w 46"/>
                <a:gd name="T5" fmla="*/ 0 h 55"/>
                <a:gd name="T6" fmla="*/ 0 w 46"/>
                <a:gd name="T7" fmla="*/ 0 h 55"/>
                <a:gd name="T8" fmla="*/ 0 w 46"/>
                <a:gd name="T9" fmla="*/ 0 h 55"/>
                <a:gd name="T10" fmla="*/ 0 w 46"/>
                <a:gd name="T11" fmla="*/ 0 h 55"/>
                <a:gd name="T12" fmla="*/ 0 w 46"/>
                <a:gd name="T13" fmla="*/ 0 h 55"/>
                <a:gd name="T14" fmla="*/ 0 w 46"/>
                <a:gd name="T15" fmla="*/ 0 h 55"/>
                <a:gd name="T16" fmla="*/ 0 w 46"/>
                <a:gd name="T17" fmla="*/ 0 h 55"/>
                <a:gd name="T18" fmla="*/ 0 w 46"/>
                <a:gd name="T19" fmla="*/ 0 h 55"/>
                <a:gd name="T20" fmla="*/ 0 w 46"/>
                <a:gd name="T21" fmla="*/ 0 h 55"/>
                <a:gd name="T22" fmla="*/ 0 w 46"/>
                <a:gd name="T23" fmla="*/ 0 h 55"/>
                <a:gd name="T24" fmla="*/ 0 w 46"/>
                <a:gd name="T25" fmla="*/ 0 h 55"/>
                <a:gd name="T26" fmla="*/ 0 w 46"/>
                <a:gd name="T27" fmla="*/ 0 h 55"/>
                <a:gd name="T28" fmla="*/ 0 w 46"/>
                <a:gd name="T29" fmla="*/ 0 h 55"/>
                <a:gd name="T30" fmla="*/ 0 w 46"/>
                <a:gd name="T31" fmla="*/ 0 h 55"/>
                <a:gd name="T32" fmla="*/ 0 w 46"/>
                <a:gd name="T33" fmla="*/ 0 h 55"/>
                <a:gd name="T34" fmla="*/ 0 w 46"/>
                <a:gd name="T35" fmla="*/ 0 h 55"/>
                <a:gd name="T36" fmla="*/ 0 w 46"/>
                <a:gd name="T37" fmla="*/ 0 h 55"/>
                <a:gd name="T38" fmla="*/ 0 w 46"/>
                <a:gd name="T39" fmla="*/ 0 h 55"/>
                <a:gd name="T40" fmla="*/ 0 w 46"/>
                <a:gd name="T41" fmla="*/ 0 h 55"/>
                <a:gd name="T42" fmla="*/ 0 w 46"/>
                <a:gd name="T43" fmla="*/ 0 h 55"/>
                <a:gd name="T44" fmla="*/ 0 w 46"/>
                <a:gd name="T45" fmla="*/ 0 h 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55"/>
                <a:gd name="T71" fmla="*/ 46 w 46"/>
                <a:gd name="T72" fmla="*/ 55 h 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55">
                  <a:moveTo>
                    <a:pt x="6" y="13"/>
                  </a:moveTo>
                  <a:lnTo>
                    <a:pt x="13" y="7"/>
                  </a:lnTo>
                  <a:lnTo>
                    <a:pt x="21" y="4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40" y="4"/>
                  </a:lnTo>
                  <a:lnTo>
                    <a:pt x="44" y="9"/>
                  </a:lnTo>
                  <a:lnTo>
                    <a:pt x="46" y="13"/>
                  </a:lnTo>
                  <a:lnTo>
                    <a:pt x="46" y="23"/>
                  </a:lnTo>
                  <a:lnTo>
                    <a:pt x="44" y="30"/>
                  </a:lnTo>
                  <a:lnTo>
                    <a:pt x="40" y="38"/>
                  </a:lnTo>
                  <a:lnTo>
                    <a:pt x="34" y="46"/>
                  </a:lnTo>
                  <a:lnTo>
                    <a:pt x="27" y="51"/>
                  </a:lnTo>
                  <a:lnTo>
                    <a:pt x="21" y="55"/>
                  </a:lnTo>
                  <a:lnTo>
                    <a:pt x="13" y="55"/>
                  </a:lnTo>
                  <a:lnTo>
                    <a:pt x="8" y="55"/>
                  </a:lnTo>
                  <a:lnTo>
                    <a:pt x="4" y="49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4" y="21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927" name="Text Box 135"/>
            <p:cNvSpPr txBox="1">
              <a:spLocks noChangeArrowheads="1"/>
            </p:cNvSpPr>
            <p:nvPr/>
          </p:nvSpPr>
          <p:spPr bwMode="auto">
            <a:xfrm>
              <a:off x="1485" y="2114"/>
              <a:ext cx="1122" cy="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EGGS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BUTTER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MEAT</a:t>
              </a:r>
            </a:p>
          </p:txBody>
        </p:sp>
        <p:sp>
          <p:nvSpPr>
            <p:cNvPr id="143469" name="Freeform 136"/>
            <p:cNvSpPr>
              <a:spLocks/>
            </p:cNvSpPr>
            <p:nvPr/>
          </p:nvSpPr>
          <p:spPr bwMode="auto">
            <a:xfrm>
              <a:off x="2030" y="3174"/>
              <a:ext cx="744" cy="555"/>
            </a:xfrm>
            <a:custGeom>
              <a:avLst/>
              <a:gdLst>
                <a:gd name="T0" fmla="*/ 1058 w 656"/>
                <a:gd name="T1" fmla="*/ 4 h 510"/>
                <a:gd name="T2" fmla="*/ 939 w 656"/>
                <a:gd name="T3" fmla="*/ 32 h 510"/>
                <a:gd name="T4" fmla="*/ 842 w 656"/>
                <a:gd name="T5" fmla="*/ 86 h 510"/>
                <a:gd name="T6" fmla="*/ 741 w 656"/>
                <a:gd name="T7" fmla="*/ 186 h 510"/>
                <a:gd name="T8" fmla="*/ 641 w 656"/>
                <a:gd name="T9" fmla="*/ 317 h 510"/>
                <a:gd name="T10" fmla="*/ 569 w 656"/>
                <a:gd name="T11" fmla="*/ 397 h 510"/>
                <a:gd name="T12" fmla="*/ 479 w 656"/>
                <a:gd name="T13" fmla="*/ 432 h 510"/>
                <a:gd name="T14" fmla="*/ 348 w 656"/>
                <a:gd name="T15" fmla="*/ 442 h 510"/>
                <a:gd name="T16" fmla="*/ 219 w 656"/>
                <a:gd name="T17" fmla="*/ 531 h 510"/>
                <a:gd name="T18" fmla="*/ 128 w 656"/>
                <a:gd name="T19" fmla="*/ 710 h 510"/>
                <a:gd name="T20" fmla="*/ 61 w 656"/>
                <a:gd name="T21" fmla="*/ 887 h 510"/>
                <a:gd name="T22" fmla="*/ 20 w 656"/>
                <a:gd name="T23" fmla="*/ 1084 h 510"/>
                <a:gd name="T24" fmla="*/ 37 w 656"/>
                <a:gd name="T25" fmla="*/ 1166 h 510"/>
                <a:gd name="T26" fmla="*/ 138 w 656"/>
                <a:gd name="T27" fmla="*/ 1129 h 510"/>
                <a:gd name="T28" fmla="*/ 257 w 656"/>
                <a:gd name="T29" fmla="*/ 1090 h 510"/>
                <a:gd name="T30" fmla="*/ 394 w 656"/>
                <a:gd name="T31" fmla="*/ 1058 h 510"/>
                <a:gd name="T32" fmla="*/ 534 w 656"/>
                <a:gd name="T33" fmla="*/ 1027 h 510"/>
                <a:gd name="T34" fmla="*/ 677 w 656"/>
                <a:gd name="T35" fmla="*/ 1003 h 510"/>
                <a:gd name="T36" fmla="*/ 817 w 656"/>
                <a:gd name="T37" fmla="*/ 990 h 510"/>
                <a:gd name="T38" fmla="*/ 939 w 656"/>
                <a:gd name="T39" fmla="*/ 990 h 510"/>
                <a:gd name="T40" fmla="*/ 1051 w 656"/>
                <a:gd name="T41" fmla="*/ 999 h 510"/>
                <a:gd name="T42" fmla="*/ 1181 w 656"/>
                <a:gd name="T43" fmla="*/ 1004 h 510"/>
                <a:gd name="T44" fmla="*/ 1319 w 656"/>
                <a:gd name="T45" fmla="*/ 1008 h 510"/>
                <a:gd name="T46" fmla="*/ 1464 w 656"/>
                <a:gd name="T47" fmla="*/ 1008 h 510"/>
                <a:gd name="T48" fmla="*/ 1600 w 656"/>
                <a:gd name="T49" fmla="*/ 1004 h 510"/>
                <a:gd name="T50" fmla="*/ 1730 w 656"/>
                <a:gd name="T51" fmla="*/ 999 h 510"/>
                <a:gd name="T52" fmla="*/ 1832 w 656"/>
                <a:gd name="T53" fmla="*/ 990 h 510"/>
                <a:gd name="T54" fmla="*/ 1904 w 656"/>
                <a:gd name="T55" fmla="*/ 975 h 510"/>
                <a:gd name="T56" fmla="*/ 1984 w 656"/>
                <a:gd name="T57" fmla="*/ 939 h 510"/>
                <a:gd name="T58" fmla="*/ 2129 w 656"/>
                <a:gd name="T59" fmla="*/ 873 h 510"/>
                <a:gd name="T60" fmla="*/ 2271 w 656"/>
                <a:gd name="T61" fmla="*/ 777 h 510"/>
                <a:gd name="T62" fmla="*/ 2309 w 656"/>
                <a:gd name="T63" fmla="*/ 662 h 510"/>
                <a:gd name="T64" fmla="*/ 2284 w 656"/>
                <a:gd name="T65" fmla="*/ 572 h 510"/>
                <a:gd name="T66" fmla="*/ 2292 w 656"/>
                <a:gd name="T67" fmla="*/ 514 h 510"/>
                <a:gd name="T68" fmla="*/ 2265 w 656"/>
                <a:gd name="T69" fmla="*/ 466 h 510"/>
                <a:gd name="T70" fmla="*/ 2196 w 656"/>
                <a:gd name="T71" fmla="*/ 430 h 510"/>
                <a:gd name="T72" fmla="*/ 2209 w 656"/>
                <a:gd name="T73" fmla="*/ 373 h 510"/>
                <a:gd name="T74" fmla="*/ 2291 w 656"/>
                <a:gd name="T75" fmla="*/ 271 h 510"/>
                <a:gd name="T76" fmla="*/ 2272 w 656"/>
                <a:gd name="T77" fmla="*/ 188 h 510"/>
                <a:gd name="T78" fmla="*/ 2138 w 656"/>
                <a:gd name="T79" fmla="*/ 156 h 510"/>
                <a:gd name="T80" fmla="*/ 2040 w 656"/>
                <a:gd name="T81" fmla="*/ 110 h 510"/>
                <a:gd name="T82" fmla="*/ 2020 w 656"/>
                <a:gd name="T83" fmla="*/ 35 h 510"/>
                <a:gd name="T84" fmla="*/ 1939 w 656"/>
                <a:gd name="T85" fmla="*/ 0 h 510"/>
                <a:gd name="T86" fmla="*/ 1815 w 656"/>
                <a:gd name="T87" fmla="*/ 2 h 510"/>
                <a:gd name="T88" fmla="*/ 1646 w 656"/>
                <a:gd name="T89" fmla="*/ 49 h 510"/>
                <a:gd name="T90" fmla="*/ 1494 w 656"/>
                <a:gd name="T91" fmla="*/ 97 h 510"/>
                <a:gd name="T92" fmla="*/ 1360 w 656"/>
                <a:gd name="T93" fmla="*/ 132 h 510"/>
                <a:gd name="T94" fmla="*/ 1241 w 656"/>
                <a:gd name="T95" fmla="*/ 149 h 510"/>
                <a:gd name="T96" fmla="*/ 1124 w 656"/>
                <a:gd name="T97" fmla="*/ 2 h 5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6"/>
                <a:gd name="T148" fmla="*/ 0 h 510"/>
                <a:gd name="T149" fmla="*/ 656 w 656"/>
                <a:gd name="T150" fmla="*/ 510 h 51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6" h="510">
                  <a:moveTo>
                    <a:pt x="319" y="2"/>
                  </a:moveTo>
                  <a:lnTo>
                    <a:pt x="300" y="4"/>
                  </a:lnTo>
                  <a:lnTo>
                    <a:pt x="283" y="8"/>
                  </a:lnTo>
                  <a:lnTo>
                    <a:pt x="267" y="14"/>
                  </a:lnTo>
                  <a:lnTo>
                    <a:pt x="253" y="24"/>
                  </a:lnTo>
                  <a:lnTo>
                    <a:pt x="240" y="37"/>
                  </a:lnTo>
                  <a:lnTo>
                    <a:pt x="225" y="56"/>
                  </a:lnTo>
                  <a:lnTo>
                    <a:pt x="211" y="79"/>
                  </a:lnTo>
                  <a:lnTo>
                    <a:pt x="197" y="107"/>
                  </a:lnTo>
                  <a:lnTo>
                    <a:pt x="182" y="136"/>
                  </a:lnTo>
                  <a:lnTo>
                    <a:pt x="171" y="156"/>
                  </a:lnTo>
                  <a:lnTo>
                    <a:pt x="161" y="171"/>
                  </a:lnTo>
                  <a:lnTo>
                    <a:pt x="149" y="181"/>
                  </a:lnTo>
                  <a:lnTo>
                    <a:pt x="136" y="186"/>
                  </a:lnTo>
                  <a:lnTo>
                    <a:pt x="120" y="189"/>
                  </a:lnTo>
                  <a:lnTo>
                    <a:pt x="100" y="189"/>
                  </a:lnTo>
                  <a:lnTo>
                    <a:pt x="76" y="191"/>
                  </a:lnTo>
                  <a:lnTo>
                    <a:pt x="62" y="228"/>
                  </a:lnTo>
                  <a:lnTo>
                    <a:pt x="49" y="265"/>
                  </a:lnTo>
                  <a:lnTo>
                    <a:pt x="37" y="303"/>
                  </a:lnTo>
                  <a:lnTo>
                    <a:pt x="27" y="340"/>
                  </a:lnTo>
                  <a:lnTo>
                    <a:pt x="18" y="380"/>
                  </a:lnTo>
                  <a:lnTo>
                    <a:pt x="11" y="421"/>
                  </a:lnTo>
                  <a:lnTo>
                    <a:pt x="6" y="464"/>
                  </a:lnTo>
                  <a:lnTo>
                    <a:pt x="0" y="510"/>
                  </a:lnTo>
                  <a:lnTo>
                    <a:pt x="11" y="501"/>
                  </a:lnTo>
                  <a:lnTo>
                    <a:pt x="24" y="492"/>
                  </a:lnTo>
                  <a:lnTo>
                    <a:pt x="39" y="484"/>
                  </a:lnTo>
                  <a:lnTo>
                    <a:pt x="56" y="477"/>
                  </a:lnTo>
                  <a:lnTo>
                    <a:pt x="73" y="468"/>
                  </a:lnTo>
                  <a:lnTo>
                    <a:pt x="92" y="461"/>
                  </a:lnTo>
                  <a:lnTo>
                    <a:pt x="112" y="454"/>
                  </a:lnTo>
                  <a:lnTo>
                    <a:pt x="132" y="446"/>
                  </a:lnTo>
                  <a:lnTo>
                    <a:pt x="152" y="441"/>
                  </a:lnTo>
                  <a:lnTo>
                    <a:pt x="172" y="435"/>
                  </a:lnTo>
                  <a:lnTo>
                    <a:pt x="192" y="431"/>
                  </a:lnTo>
                  <a:lnTo>
                    <a:pt x="212" y="428"/>
                  </a:lnTo>
                  <a:lnTo>
                    <a:pt x="233" y="425"/>
                  </a:lnTo>
                  <a:lnTo>
                    <a:pt x="250" y="425"/>
                  </a:lnTo>
                  <a:lnTo>
                    <a:pt x="267" y="425"/>
                  </a:lnTo>
                  <a:lnTo>
                    <a:pt x="283" y="426"/>
                  </a:lnTo>
                  <a:lnTo>
                    <a:pt x="299" y="429"/>
                  </a:lnTo>
                  <a:lnTo>
                    <a:pt x="316" y="431"/>
                  </a:lnTo>
                  <a:lnTo>
                    <a:pt x="335" y="432"/>
                  </a:lnTo>
                  <a:lnTo>
                    <a:pt x="355" y="433"/>
                  </a:lnTo>
                  <a:lnTo>
                    <a:pt x="375" y="433"/>
                  </a:lnTo>
                  <a:lnTo>
                    <a:pt x="395" y="433"/>
                  </a:lnTo>
                  <a:lnTo>
                    <a:pt x="415" y="433"/>
                  </a:lnTo>
                  <a:lnTo>
                    <a:pt x="435" y="433"/>
                  </a:lnTo>
                  <a:lnTo>
                    <a:pt x="455" y="432"/>
                  </a:lnTo>
                  <a:lnTo>
                    <a:pt x="472" y="431"/>
                  </a:lnTo>
                  <a:lnTo>
                    <a:pt x="491" y="429"/>
                  </a:lnTo>
                  <a:lnTo>
                    <a:pt x="507" y="426"/>
                  </a:lnTo>
                  <a:lnTo>
                    <a:pt x="520" y="425"/>
                  </a:lnTo>
                  <a:lnTo>
                    <a:pt x="533" y="421"/>
                  </a:lnTo>
                  <a:lnTo>
                    <a:pt x="541" y="418"/>
                  </a:lnTo>
                  <a:lnTo>
                    <a:pt x="549" y="413"/>
                  </a:lnTo>
                  <a:lnTo>
                    <a:pt x="563" y="403"/>
                  </a:lnTo>
                  <a:lnTo>
                    <a:pt x="583" y="390"/>
                  </a:lnTo>
                  <a:lnTo>
                    <a:pt x="605" y="375"/>
                  </a:lnTo>
                  <a:lnTo>
                    <a:pt x="628" y="354"/>
                  </a:lnTo>
                  <a:lnTo>
                    <a:pt x="645" y="334"/>
                  </a:lnTo>
                  <a:lnTo>
                    <a:pt x="656" y="310"/>
                  </a:lnTo>
                  <a:lnTo>
                    <a:pt x="656" y="285"/>
                  </a:lnTo>
                  <a:lnTo>
                    <a:pt x="645" y="258"/>
                  </a:lnTo>
                  <a:lnTo>
                    <a:pt x="649" y="245"/>
                  </a:lnTo>
                  <a:lnTo>
                    <a:pt x="652" y="232"/>
                  </a:lnTo>
                  <a:lnTo>
                    <a:pt x="652" y="221"/>
                  </a:lnTo>
                  <a:lnTo>
                    <a:pt x="649" y="209"/>
                  </a:lnTo>
                  <a:lnTo>
                    <a:pt x="643" y="199"/>
                  </a:lnTo>
                  <a:lnTo>
                    <a:pt x="635" y="191"/>
                  </a:lnTo>
                  <a:lnTo>
                    <a:pt x="623" y="185"/>
                  </a:lnTo>
                  <a:lnTo>
                    <a:pt x="609" y="181"/>
                  </a:lnTo>
                  <a:lnTo>
                    <a:pt x="628" y="160"/>
                  </a:lnTo>
                  <a:lnTo>
                    <a:pt x="642" y="140"/>
                  </a:lnTo>
                  <a:lnTo>
                    <a:pt x="651" y="117"/>
                  </a:lnTo>
                  <a:lnTo>
                    <a:pt x="652" y="97"/>
                  </a:lnTo>
                  <a:lnTo>
                    <a:pt x="646" y="81"/>
                  </a:lnTo>
                  <a:lnTo>
                    <a:pt x="632" y="70"/>
                  </a:lnTo>
                  <a:lnTo>
                    <a:pt x="607" y="66"/>
                  </a:lnTo>
                  <a:lnTo>
                    <a:pt x="574" y="70"/>
                  </a:lnTo>
                  <a:lnTo>
                    <a:pt x="579" y="47"/>
                  </a:lnTo>
                  <a:lnTo>
                    <a:pt x="579" y="30"/>
                  </a:lnTo>
                  <a:lnTo>
                    <a:pt x="574" y="15"/>
                  </a:lnTo>
                  <a:lnTo>
                    <a:pt x="566" y="5"/>
                  </a:lnTo>
                  <a:lnTo>
                    <a:pt x="551" y="0"/>
                  </a:lnTo>
                  <a:lnTo>
                    <a:pt x="536" y="0"/>
                  </a:lnTo>
                  <a:lnTo>
                    <a:pt x="516" y="2"/>
                  </a:lnTo>
                  <a:lnTo>
                    <a:pt x="491" y="11"/>
                  </a:lnTo>
                  <a:lnTo>
                    <a:pt x="467" y="21"/>
                  </a:lnTo>
                  <a:lnTo>
                    <a:pt x="444" y="33"/>
                  </a:lnTo>
                  <a:lnTo>
                    <a:pt x="424" y="41"/>
                  </a:lnTo>
                  <a:lnTo>
                    <a:pt x="403" y="50"/>
                  </a:lnTo>
                  <a:lnTo>
                    <a:pt x="385" y="57"/>
                  </a:lnTo>
                  <a:lnTo>
                    <a:pt x="369" y="61"/>
                  </a:lnTo>
                  <a:lnTo>
                    <a:pt x="352" y="64"/>
                  </a:lnTo>
                  <a:lnTo>
                    <a:pt x="337" y="66"/>
                  </a:lnTo>
                  <a:lnTo>
                    <a:pt x="319" y="2"/>
                  </a:lnTo>
                  <a:close/>
                </a:path>
              </a:pathLst>
            </a:custGeom>
            <a:solidFill>
              <a:srgbClr val="E5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0" name="Freeform 137"/>
            <p:cNvSpPr>
              <a:spLocks/>
            </p:cNvSpPr>
            <p:nvPr/>
          </p:nvSpPr>
          <p:spPr bwMode="auto">
            <a:xfrm>
              <a:off x="2064" y="3176"/>
              <a:ext cx="348" cy="222"/>
            </a:xfrm>
            <a:custGeom>
              <a:avLst/>
              <a:gdLst>
                <a:gd name="T0" fmla="*/ 507 w 307"/>
                <a:gd name="T1" fmla="*/ 429 h 204"/>
                <a:gd name="T2" fmla="*/ 475 w 307"/>
                <a:gd name="T3" fmla="*/ 452 h 204"/>
                <a:gd name="T4" fmla="*/ 425 w 307"/>
                <a:gd name="T5" fmla="*/ 470 h 204"/>
                <a:gd name="T6" fmla="*/ 356 w 307"/>
                <a:gd name="T7" fmla="*/ 473 h 204"/>
                <a:gd name="T8" fmla="*/ 277 w 307"/>
                <a:gd name="T9" fmla="*/ 471 h 204"/>
                <a:gd name="T10" fmla="*/ 194 w 307"/>
                <a:gd name="T11" fmla="*/ 467 h 204"/>
                <a:gd name="T12" fmla="*/ 122 w 307"/>
                <a:gd name="T13" fmla="*/ 452 h 204"/>
                <a:gd name="T14" fmla="*/ 48 w 307"/>
                <a:gd name="T15" fmla="*/ 435 h 204"/>
                <a:gd name="T16" fmla="*/ 0 w 307"/>
                <a:gd name="T17" fmla="*/ 418 h 204"/>
                <a:gd name="T18" fmla="*/ 33 w 307"/>
                <a:gd name="T19" fmla="*/ 420 h 204"/>
                <a:gd name="T20" fmla="*/ 88 w 307"/>
                <a:gd name="T21" fmla="*/ 420 h 204"/>
                <a:gd name="T22" fmla="*/ 160 w 307"/>
                <a:gd name="T23" fmla="*/ 428 h 204"/>
                <a:gd name="T24" fmla="*/ 228 w 307"/>
                <a:gd name="T25" fmla="*/ 428 h 204"/>
                <a:gd name="T26" fmla="*/ 298 w 307"/>
                <a:gd name="T27" fmla="*/ 420 h 204"/>
                <a:gd name="T28" fmla="*/ 356 w 307"/>
                <a:gd name="T29" fmla="*/ 418 h 204"/>
                <a:gd name="T30" fmla="*/ 404 w 307"/>
                <a:gd name="T31" fmla="*/ 411 h 204"/>
                <a:gd name="T32" fmla="*/ 434 w 307"/>
                <a:gd name="T33" fmla="*/ 395 h 204"/>
                <a:gd name="T34" fmla="*/ 449 w 307"/>
                <a:gd name="T35" fmla="*/ 365 h 204"/>
                <a:gd name="T36" fmla="*/ 482 w 307"/>
                <a:gd name="T37" fmla="*/ 324 h 204"/>
                <a:gd name="T38" fmla="*/ 519 w 307"/>
                <a:gd name="T39" fmla="*/ 271 h 204"/>
                <a:gd name="T40" fmla="*/ 566 w 307"/>
                <a:gd name="T41" fmla="*/ 213 h 204"/>
                <a:gd name="T42" fmla="*/ 608 w 307"/>
                <a:gd name="T43" fmla="*/ 159 h 204"/>
                <a:gd name="T44" fmla="*/ 654 w 307"/>
                <a:gd name="T45" fmla="*/ 106 h 204"/>
                <a:gd name="T46" fmla="*/ 702 w 307"/>
                <a:gd name="T47" fmla="*/ 59 h 204"/>
                <a:gd name="T48" fmla="*/ 752 w 307"/>
                <a:gd name="T49" fmla="*/ 29 h 204"/>
                <a:gd name="T50" fmla="*/ 781 w 307"/>
                <a:gd name="T51" fmla="*/ 19 h 204"/>
                <a:gd name="T52" fmla="*/ 815 w 307"/>
                <a:gd name="T53" fmla="*/ 5 h 204"/>
                <a:gd name="T54" fmla="*/ 857 w 307"/>
                <a:gd name="T55" fmla="*/ 2 h 204"/>
                <a:gd name="T56" fmla="*/ 901 w 307"/>
                <a:gd name="T57" fmla="*/ 0 h 204"/>
                <a:gd name="T58" fmla="*/ 942 w 307"/>
                <a:gd name="T59" fmla="*/ 0 h 204"/>
                <a:gd name="T60" fmla="*/ 993 w 307"/>
                <a:gd name="T61" fmla="*/ 0 h 204"/>
                <a:gd name="T62" fmla="*/ 1038 w 307"/>
                <a:gd name="T63" fmla="*/ 0 h 204"/>
                <a:gd name="T64" fmla="*/ 1077 w 307"/>
                <a:gd name="T65" fmla="*/ 2 h 204"/>
                <a:gd name="T66" fmla="*/ 1026 w 307"/>
                <a:gd name="T67" fmla="*/ 5 h 204"/>
                <a:gd name="T68" fmla="*/ 979 w 307"/>
                <a:gd name="T69" fmla="*/ 19 h 204"/>
                <a:gd name="T70" fmla="*/ 936 w 307"/>
                <a:gd name="T71" fmla="*/ 27 h 204"/>
                <a:gd name="T72" fmla="*/ 901 w 307"/>
                <a:gd name="T73" fmla="*/ 35 h 204"/>
                <a:gd name="T74" fmla="*/ 864 w 307"/>
                <a:gd name="T75" fmla="*/ 45 h 204"/>
                <a:gd name="T76" fmla="*/ 831 w 307"/>
                <a:gd name="T77" fmla="*/ 53 h 204"/>
                <a:gd name="T78" fmla="*/ 810 w 307"/>
                <a:gd name="T79" fmla="*/ 64 h 204"/>
                <a:gd name="T80" fmla="*/ 789 w 307"/>
                <a:gd name="T81" fmla="*/ 75 h 204"/>
                <a:gd name="T82" fmla="*/ 762 w 307"/>
                <a:gd name="T83" fmla="*/ 97 h 204"/>
                <a:gd name="T84" fmla="*/ 733 w 307"/>
                <a:gd name="T85" fmla="*/ 128 h 204"/>
                <a:gd name="T86" fmla="*/ 691 w 307"/>
                <a:gd name="T87" fmla="*/ 175 h 204"/>
                <a:gd name="T88" fmla="*/ 647 w 307"/>
                <a:gd name="T89" fmla="*/ 227 h 204"/>
                <a:gd name="T90" fmla="*/ 608 w 307"/>
                <a:gd name="T91" fmla="*/ 287 h 204"/>
                <a:gd name="T92" fmla="*/ 570 w 307"/>
                <a:gd name="T93" fmla="*/ 343 h 204"/>
                <a:gd name="T94" fmla="*/ 533 w 307"/>
                <a:gd name="T95" fmla="*/ 391 h 204"/>
                <a:gd name="T96" fmla="*/ 507 w 307"/>
                <a:gd name="T97" fmla="*/ 429 h 2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07"/>
                <a:gd name="T148" fmla="*/ 0 h 204"/>
                <a:gd name="T149" fmla="*/ 307 w 307"/>
                <a:gd name="T150" fmla="*/ 204 h 2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07" h="204">
                  <a:moveTo>
                    <a:pt x="145" y="184"/>
                  </a:moveTo>
                  <a:lnTo>
                    <a:pt x="136" y="194"/>
                  </a:lnTo>
                  <a:lnTo>
                    <a:pt x="122" y="202"/>
                  </a:lnTo>
                  <a:lnTo>
                    <a:pt x="102" y="204"/>
                  </a:lnTo>
                  <a:lnTo>
                    <a:pt x="79" y="203"/>
                  </a:lnTo>
                  <a:lnTo>
                    <a:pt x="56" y="200"/>
                  </a:lnTo>
                  <a:lnTo>
                    <a:pt x="34" y="194"/>
                  </a:lnTo>
                  <a:lnTo>
                    <a:pt x="14" y="187"/>
                  </a:lnTo>
                  <a:lnTo>
                    <a:pt x="0" y="180"/>
                  </a:lnTo>
                  <a:lnTo>
                    <a:pt x="10" y="181"/>
                  </a:lnTo>
                  <a:lnTo>
                    <a:pt x="26" y="181"/>
                  </a:lnTo>
                  <a:lnTo>
                    <a:pt x="45" y="183"/>
                  </a:lnTo>
                  <a:lnTo>
                    <a:pt x="65" y="183"/>
                  </a:lnTo>
                  <a:lnTo>
                    <a:pt x="85" y="181"/>
                  </a:lnTo>
                  <a:lnTo>
                    <a:pt x="102" y="180"/>
                  </a:lnTo>
                  <a:lnTo>
                    <a:pt x="116" y="176"/>
                  </a:lnTo>
                  <a:lnTo>
                    <a:pt x="124" y="170"/>
                  </a:lnTo>
                  <a:lnTo>
                    <a:pt x="129" y="157"/>
                  </a:lnTo>
                  <a:lnTo>
                    <a:pt x="138" y="140"/>
                  </a:lnTo>
                  <a:lnTo>
                    <a:pt x="148" y="117"/>
                  </a:lnTo>
                  <a:lnTo>
                    <a:pt x="161" y="92"/>
                  </a:lnTo>
                  <a:lnTo>
                    <a:pt x="174" y="68"/>
                  </a:lnTo>
                  <a:lnTo>
                    <a:pt x="187" y="45"/>
                  </a:lnTo>
                  <a:lnTo>
                    <a:pt x="201" y="26"/>
                  </a:lnTo>
                  <a:lnTo>
                    <a:pt x="214" y="13"/>
                  </a:lnTo>
                  <a:lnTo>
                    <a:pt x="223" y="8"/>
                  </a:lnTo>
                  <a:lnTo>
                    <a:pt x="233" y="5"/>
                  </a:lnTo>
                  <a:lnTo>
                    <a:pt x="244" y="2"/>
                  </a:lnTo>
                  <a:lnTo>
                    <a:pt x="257" y="0"/>
                  </a:lnTo>
                  <a:lnTo>
                    <a:pt x="270" y="0"/>
                  </a:lnTo>
                  <a:lnTo>
                    <a:pt x="283" y="0"/>
                  </a:lnTo>
                  <a:lnTo>
                    <a:pt x="296" y="0"/>
                  </a:lnTo>
                  <a:lnTo>
                    <a:pt x="307" y="2"/>
                  </a:lnTo>
                  <a:lnTo>
                    <a:pt x="293" y="5"/>
                  </a:lnTo>
                  <a:lnTo>
                    <a:pt x="280" y="8"/>
                  </a:lnTo>
                  <a:lnTo>
                    <a:pt x="267" y="12"/>
                  </a:lnTo>
                  <a:lnTo>
                    <a:pt x="257" y="15"/>
                  </a:lnTo>
                  <a:lnTo>
                    <a:pt x="247" y="19"/>
                  </a:lnTo>
                  <a:lnTo>
                    <a:pt x="238" y="23"/>
                  </a:lnTo>
                  <a:lnTo>
                    <a:pt x="231" y="28"/>
                  </a:lnTo>
                  <a:lnTo>
                    <a:pt x="225" y="32"/>
                  </a:lnTo>
                  <a:lnTo>
                    <a:pt x="218" y="41"/>
                  </a:lnTo>
                  <a:lnTo>
                    <a:pt x="210" y="55"/>
                  </a:lnTo>
                  <a:lnTo>
                    <a:pt x="198" y="75"/>
                  </a:lnTo>
                  <a:lnTo>
                    <a:pt x="185" y="98"/>
                  </a:lnTo>
                  <a:lnTo>
                    <a:pt x="174" y="123"/>
                  </a:lnTo>
                  <a:lnTo>
                    <a:pt x="162" y="147"/>
                  </a:lnTo>
                  <a:lnTo>
                    <a:pt x="152" y="167"/>
                  </a:lnTo>
                  <a:lnTo>
                    <a:pt x="145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1" name="Freeform 138"/>
            <p:cNvSpPr>
              <a:spLocks/>
            </p:cNvSpPr>
            <p:nvPr/>
          </p:nvSpPr>
          <p:spPr bwMode="auto">
            <a:xfrm>
              <a:off x="2369" y="3160"/>
              <a:ext cx="337" cy="95"/>
            </a:xfrm>
            <a:custGeom>
              <a:avLst/>
              <a:gdLst>
                <a:gd name="T0" fmla="*/ 0 w 297"/>
                <a:gd name="T1" fmla="*/ 185 h 87"/>
                <a:gd name="T2" fmla="*/ 34 w 297"/>
                <a:gd name="T3" fmla="*/ 202 h 87"/>
                <a:gd name="T4" fmla="*/ 84 w 297"/>
                <a:gd name="T5" fmla="*/ 210 h 87"/>
                <a:gd name="T6" fmla="*/ 144 w 297"/>
                <a:gd name="T7" fmla="*/ 210 h 87"/>
                <a:gd name="T8" fmla="*/ 210 w 297"/>
                <a:gd name="T9" fmla="*/ 206 h 87"/>
                <a:gd name="T10" fmla="*/ 284 w 297"/>
                <a:gd name="T11" fmla="*/ 199 h 87"/>
                <a:gd name="T12" fmla="*/ 345 w 297"/>
                <a:gd name="T13" fmla="*/ 183 h 87"/>
                <a:gd name="T14" fmla="*/ 399 w 297"/>
                <a:gd name="T15" fmla="*/ 168 h 87"/>
                <a:gd name="T16" fmla="*/ 444 w 297"/>
                <a:gd name="T17" fmla="*/ 153 h 87"/>
                <a:gd name="T18" fmla="*/ 514 w 297"/>
                <a:gd name="T19" fmla="*/ 135 h 87"/>
                <a:gd name="T20" fmla="*/ 583 w 297"/>
                <a:gd name="T21" fmla="*/ 112 h 87"/>
                <a:gd name="T22" fmla="*/ 652 w 297"/>
                <a:gd name="T23" fmla="*/ 88 h 87"/>
                <a:gd name="T24" fmla="*/ 726 w 297"/>
                <a:gd name="T25" fmla="*/ 68 h 87"/>
                <a:gd name="T26" fmla="*/ 787 w 297"/>
                <a:gd name="T27" fmla="*/ 54 h 87"/>
                <a:gd name="T28" fmla="*/ 840 w 297"/>
                <a:gd name="T29" fmla="*/ 44 h 87"/>
                <a:gd name="T30" fmla="*/ 893 w 297"/>
                <a:gd name="T31" fmla="*/ 44 h 87"/>
                <a:gd name="T32" fmla="*/ 924 w 297"/>
                <a:gd name="T33" fmla="*/ 54 h 87"/>
                <a:gd name="T34" fmla="*/ 977 w 297"/>
                <a:gd name="T35" fmla="*/ 91 h 87"/>
                <a:gd name="T36" fmla="*/ 1002 w 297"/>
                <a:gd name="T37" fmla="*/ 129 h 87"/>
                <a:gd name="T38" fmla="*/ 1001 w 297"/>
                <a:gd name="T39" fmla="*/ 168 h 87"/>
                <a:gd name="T40" fmla="*/ 974 w 297"/>
                <a:gd name="T41" fmla="*/ 200 h 87"/>
                <a:gd name="T42" fmla="*/ 1020 w 297"/>
                <a:gd name="T43" fmla="*/ 168 h 87"/>
                <a:gd name="T44" fmla="*/ 1045 w 297"/>
                <a:gd name="T45" fmla="*/ 135 h 87"/>
                <a:gd name="T46" fmla="*/ 1048 w 297"/>
                <a:gd name="T47" fmla="*/ 104 h 87"/>
                <a:gd name="T48" fmla="*/ 1048 w 297"/>
                <a:gd name="T49" fmla="*/ 74 h 87"/>
                <a:gd name="T50" fmla="*/ 1035 w 297"/>
                <a:gd name="T51" fmla="*/ 49 h 87"/>
                <a:gd name="T52" fmla="*/ 1008 w 297"/>
                <a:gd name="T53" fmla="*/ 29 h 87"/>
                <a:gd name="T54" fmla="*/ 983 w 297"/>
                <a:gd name="T55" fmla="*/ 17 h 87"/>
                <a:gd name="T56" fmla="*/ 953 w 297"/>
                <a:gd name="T57" fmla="*/ 2 h 87"/>
                <a:gd name="T58" fmla="*/ 921 w 297"/>
                <a:gd name="T59" fmla="*/ 1 h 87"/>
                <a:gd name="T60" fmla="*/ 888 w 297"/>
                <a:gd name="T61" fmla="*/ 0 h 87"/>
                <a:gd name="T62" fmla="*/ 840 w 297"/>
                <a:gd name="T63" fmla="*/ 0 h 87"/>
                <a:gd name="T64" fmla="*/ 792 w 297"/>
                <a:gd name="T65" fmla="*/ 2 h 87"/>
                <a:gd name="T66" fmla="*/ 726 w 297"/>
                <a:gd name="T67" fmla="*/ 17 h 87"/>
                <a:gd name="T68" fmla="*/ 649 w 297"/>
                <a:gd name="T69" fmla="*/ 32 h 87"/>
                <a:gd name="T70" fmla="*/ 554 w 297"/>
                <a:gd name="T71" fmla="*/ 64 h 87"/>
                <a:gd name="T72" fmla="*/ 444 w 297"/>
                <a:gd name="T73" fmla="*/ 104 h 87"/>
                <a:gd name="T74" fmla="*/ 411 w 297"/>
                <a:gd name="T75" fmla="*/ 115 h 87"/>
                <a:gd name="T76" fmla="*/ 367 w 297"/>
                <a:gd name="T77" fmla="*/ 129 h 87"/>
                <a:gd name="T78" fmla="*/ 319 w 297"/>
                <a:gd name="T79" fmla="*/ 147 h 87"/>
                <a:gd name="T80" fmla="*/ 262 w 297"/>
                <a:gd name="T81" fmla="*/ 161 h 87"/>
                <a:gd name="T82" fmla="*/ 200 w 297"/>
                <a:gd name="T83" fmla="*/ 171 h 87"/>
                <a:gd name="T84" fmla="*/ 130 w 297"/>
                <a:gd name="T85" fmla="*/ 183 h 87"/>
                <a:gd name="T86" fmla="*/ 65 w 297"/>
                <a:gd name="T87" fmla="*/ 185 h 87"/>
                <a:gd name="T88" fmla="*/ 0 w 297"/>
                <a:gd name="T89" fmla="*/ 185 h 8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"/>
                <a:gd name="T136" fmla="*/ 0 h 87"/>
                <a:gd name="T137" fmla="*/ 297 w 297"/>
                <a:gd name="T138" fmla="*/ 87 h 8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" h="87">
                  <a:moveTo>
                    <a:pt x="0" y="77"/>
                  </a:moveTo>
                  <a:lnTo>
                    <a:pt x="10" y="84"/>
                  </a:lnTo>
                  <a:lnTo>
                    <a:pt x="23" y="87"/>
                  </a:lnTo>
                  <a:lnTo>
                    <a:pt x="41" y="87"/>
                  </a:lnTo>
                  <a:lnTo>
                    <a:pt x="60" y="86"/>
                  </a:lnTo>
                  <a:lnTo>
                    <a:pt x="80" y="82"/>
                  </a:lnTo>
                  <a:lnTo>
                    <a:pt x="97" y="76"/>
                  </a:lnTo>
                  <a:lnTo>
                    <a:pt x="113" y="70"/>
                  </a:lnTo>
                  <a:lnTo>
                    <a:pt x="125" y="63"/>
                  </a:lnTo>
                  <a:lnTo>
                    <a:pt x="145" y="56"/>
                  </a:lnTo>
                  <a:lnTo>
                    <a:pt x="165" y="46"/>
                  </a:lnTo>
                  <a:lnTo>
                    <a:pt x="185" y="37"/>
                  </a:lnTo>
                  <a:lnTo>
                    <a:pt x="205" y="28"/>
                  </a:lnTo>
                  <a:lnTo>
                    <a:pt x="222" y="23"/>
                  </a:lnTo>
                  <a:lnTo>
                    <a:pt x="238" y="18"/>
                  </a:lnTo>
                  <a:lnTo>
                    <a:pt x="252" y="18"/>
                  </a:lnTo>
                  <a:lnTo>
                    <a:pt x="262" y="23"/>
                  </a:lnTo>
                  <a:lnTo>
                    <a:pt x="277" y="38"/>
                  </a:lnTo>
                  <a:lnTo>
                    <a:pt x="284" y="54"/>
                  </a:lnTo>
                  <a:lnTo>
                    <a:pt x="283" y="70"/>
                  </a:lnTo>
                  <a:lnTo>
                    <a:pt x="275" y="83"/>
                  </a:lnTo>
                  <a:lnTo>
                    <a:pt x="288" y="70"/>
                  </a:lnTo>
                  <a:lnTo>
                    <a:pt x="296" y="56"/>
                  </a:lnTo>
                  <a:lnTo>
                    <a:pt x="297" y="43"/>
                  </a:lnTo>
                  <a:lnTo>
                    <a:pt x="297" y="31"/>
                  </a:lnTo>
                  <a:lnTo>
                    <a:pt x="293" y="21"/>
                  </a:lnTo>
                  <a:lnTo>
                    <a:pt x="285" y="13"/>
                  </a:lnTo>
                  <a:lnTo>
                    <a:pt x="278" y="7"/>
                  </a:lnTo>
                  <a:lnTo>
                    <a:pt x="270" y="2"/>
                  </a:lnTo>
                  <a:lnTo>
                    <a:pt x="261" y="1"/>
                  </a:lnTo>
                  <a:lnTo>
                    <a:pt x="251" y="0"/>
                  </a:lnTo>
                  <a:lnTo>
                    <a:pt x="238" y="0"/>
                  </a:lnTo>
                  <a:lnTo>
                    <a:pt x="224" y="2"/>
                  </a:lnTo>
                  <a:lnTo>
                    <a:pt x="205" y="7"/>
                  </a:lnTo>
                  <a:lnTo>
                    <a:pt x="183" y="14"/>
                  </a:lnTo>
                  <a:lnTo>
                    <a:pt x="156" y="27"/>
                  </a:lnTo>
                  <a:lnTo>
                    <a:pt x="125" y="43"/>
                  </a:lnTo>
                  <a:lnTo>
                    <a:pt x="116" y="48"/>
                  </a:lnTo>
                  <a:lnTo>
                    <a:pt x="104" y="54"/>
                  </a:lnTo>
                  <a:lnTo>
                    <a:pt x="90" y="61"/>
                  </a:lnTo>
                  <a:lnTo>
                    <a:pt x="74" y="67"/>
                  </a:lnTo>
                  <a:lnTo>
                    <a:pt x="56" y="71"/>
                  </a:lnTo>
                  <a:lnTo>
                    <a:pt x="37" y="76"/>
                  </a:lnTo>
                  <a:lnTo>
                    <a:pt x="18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2" name="Freeform 139"/>
            <p:cNvSpPr>
              <a:spLocks/>
            </p:cNvSpPr>
            <p:nvPr/>
          </p:nvSpPr>
          <p:spPr bwMode="auto">
            <a:xfrm>
              <a:off x="2672" y="3244"/>
              <a:ext cx="107" cy="161"/>
            </a:xfrm>
            <a:custGeom>
              <a:avLst/>
              <a:gdLst>
                <a:gd name="T0" fmla="*/ 124 w 95"/>
                <a:gd name="T1" fmla="*/ 16 h 148"/>
                <a:gd name="T2" fmla="*/ 158 w 95"/>
                <a:gd name="T3" fmla="*/ 2 h 148"/>
                <a:gd name="T4" fmla="*/ 190 w 95"/>
                <a:gd name="T5" fmla="*/ 0 h 148"/>
                <a:gd name="T6" fmla="*/ 230 w 95"/>
                <a:gd name="T7" fmla="*/ 5 h 148"/>
                <a:gd name="T8" fmla="*/ 270 w 95"/>
                <a:gd name="T9" fmla="*/ 22 h 148"/>
                <a:gd name="T10" fmla="*/ 292 w 95"/>
                <a:gd name="T11" fmla="*/ 50 h 148"/>
                <a:gd name="T12" fmla="*/ 313 w 95"/>
                <a:gd name="T13" fmla="*/ 82 h 148"/>
                <a:gd name="T14" fmla="*/ 313 w 95"/>
                <a:gd name="T15" fmla="*/ 121 h 148"/>
                <a:gd name="T16" fmla="*/ 285 w 95"/>
                <a:gd name="T17" fmla="*/ 165 h 148"/>
                <a:gd name="T18" fmla="*/ 260 w 95"/>
                <a:gd name="T19" fmla="*/ 193 h 148"/>
                <a:gd name="T20" fmla="*/ 240 w 95"/>
                <a:gd name="T21" fmla="*/ 220 h 148"/>
                <a:gd name="T22" fmla="*/ 208 w 95"/>
                <a:gd name="T23" fmla="*/ 244 h 148"/>
                <a:gd name="T24" fmla="*/ 178 w 95"/>
                <a:gd name="T25" fmla="*/ 265 h 148"/>
                <a:gd name="T26" fmla="*/ 133 w 95"/>
                <a:gd name="T27" fmla="*/ 288 h 148"/>
                <a:gd name="T28" fmla="*/ 98 w 95"/>
                <a:gd name="T29" fmla="*/ 308 h 148"/>
                <a:gd name="T30" fmla="*/ 47 w 95"/>
                <a:gd name="T31" fmla="*/ 325 h 148"/>
                <a:gd name="T32" fmla="*/ 0 w 95"/>
                <a:gd name="T33" fmla="*/ 343 h 148"/>
                <a:gd name="T34" fmla="*/ 43 w 95"/>
                <a:gd name="T35" fmla="*/ 313 h 148"/>
                <a:gd name="T36" fmla="*/ 78 w 95"/>
                <a:gd name="T37" fmla="*/ 288 h 148"/>
                <a:gd name="T38" fmla="*/ 112 w 95"/>
                <a:gd name="T39" fmla="*/ 261 h 148"/>
                <a:gd name="T40" fmla="*/ 142 w 95"/>
                <a:gd name="T41" fmla="*/ 239 h 148"/>
                <a:gd name="T42" fmla="*/ 162 w 95"/>
                <a:gd name="T43" fmla="*/ 212 h 148"/>
                <a:gd name="T44" fmla="*/ 182 w 95"/>
                <a:gd name="T45" fmla="*/ 193 h 148"/>
                <a:gd name="T46" fmla="*/ 200 w 95"/>
                <a:gd name="T47" fmla="*/ 175 h 148"/>
                <a:gd name="T48" fmla="*/ 208 w 95"/>
                <a:gd name="T49" fmla="*/ 152 h 148"/>
                <a:gd name="T50" fmla="*/ 230 w 95"/>
                <a:gd name="T51" fmla="*/ 116 h 148"/>
                <a:gd name="T52" fmla="*/ 234 w 95"/>
                <a:gd name="T53" fmla="*/ 89 h 148"/>
                <a:gd name="T54" fmla="*/ 230 w 95"/>
                <a:gd name="T55" fmla="*/ 63 h 148"/>
                <a:gd name="T56" fmla="*/ 219 w 95"/>
                <a:gd name="T57" fmla="*/ 46 h 148"/>
                <a:gd name="T58" fmla="*/ 204 w 95"/>
                <a:gd name="T59" fmla="*/ 33 h 148"/>
                <a:gd name="T60" fmla="*/ 180 w 95"/>
                <a:gd name="T61" fmla="*/ 22 h 148"/>
                <a:gd name="T62" fmla="*/ 150 w 95"/>
                <a:gd name="T63" fmla="*/ 17 h 148"/>
                <a:gd name="T64" fmla="*/ 124 w 95"/>
                <a:gd name="T65" fmla="*/ 16 h 1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5"/>
                <a:gd name="T100" fmla="*/ 0 h 148"/>
                <a:gd name="T101" fmla="*/ 95 w 95"/>
                <a:gd name="T102" fmla="*/ 148 h 1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5" h="148">
                  <a:moveTo>
                    <a:pt x="37" y="6"/>
                  </a:moveTo>
                  <a:lnTo>
                    <a:pt x="47" y="2"/>
                  </a:lnTo>
                  <a:lnTo>
                    <a:pt x="59" y="0"/>
                  </a:lnTo>
                  <a:lnTo>
                    <a:pt x="70" y="5"/>
                  </a:lnTo>
                  <a:lnTo>
                    <a:pt x="82" y="10"/>
                  </a:lnTo>
                  <a:lnTo>
                    <a:pt x="89" y="22"/>
                  </a:lnTo>
                  <a:lnTo>
                    <a:pt x="95" y="35"/>
                  </a:lnTo>
                  <a:lnTo>
                    <a:pt x="95" y="52"/>
                  </a:lnTo>
                  <a:lnTo>
                    <a:pt x="87" y="72"/>
                  </a:lnTo>
                  <a:lnTo>
                    <a:pt x="80" y="84"/>
                  </a:lnTo>
                  <a:lnTo>
                    <a:pt x="73" y="94"/>
                  </a:lnTo>
                  <a:lnTo>
                    <a:pt x="64" y="105"/>
                  </a:lnTo>
                  <a:lnTo>
                    <a:pt x="53" y="114"/>
                  </a:lnTo>
                  <a:lnTo>
                    <a:pt x="41" y="124"/>
                  </a:lnTo>
                  <a:lnTo>
                    <a:pt x="29" y="132"/>
                  </a:lnTo>
                  <a:lnTo>
                    <a:pt x="14" y="141"/>
                  </a:lnTo>
                  <a:lnTo>
                    <a:pt x="0" y="148"/>
                  </a:lnTo>
                  <a:lnTo>
                    <a:pt x="13" y="135"/>
                  </a:lnTo>
                  <a:lnTo>
                    <a:pt x="24" y="124"/>
                  </a:lnTo>
                  <a:lnTo>
                    <a:pt x="34" y="112"/>
                  </a:lnTo>
                  <a:lnTo>
                    <a:pt x="43" y="102"/>
                  </a:lnTo>
                  <a:lnTo>
                    <a:pt x="50" y="92"/>
                  </a:lnTo>
                  <a:lnTo>
                    <a:pt x="56" y="84"/>
                  </a:lnTo>
                  <a:lnTo>
                    <a:pt x="60" y="75"/>
                  </a:lnTo>
                  <a:lnTo>
                    <a:pt x="64" y="66"/>
                  </a:lnTo>
                  <a:lnTo>
                    <a:pt x="70" y="50"/>
                  </a:lnTo>
                  <a:lnTo>
                    <a:pt x="72" y="38"/>
                  </a:lnTo>
                  <a:lnTo>
                    <a:pt x="70" y="27"/>
                  </a:lnTo>
                  <a:lnTo>
                    <a:pt x="67" y="20"/>
                  </a:lnTo>
                  <a:lnTo>
                    <a:pt x="62" y="15"/>
                  </a:lnTo>
                  <a:lnTo>
                    <a:pt x="54" y="10"/>
                  </a:lnTo>
                  <a:lnTo>
                    <a:pt x="46" y="7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3" name="Freeform 140"/>
            <p:cNvSpPr>
              <a:spLocks/>
            </p:cNvSpPr>
            <p:nvPr/>
          </p:nvSpPr>
          <p:spPr bwMode="auto">
            <a:xfrm>
              <a:off x="2597" y="3265"/>
              <a:ext cx="71" cy="56"/>
            </a:xfrm>
            <a:custGeom>
              <a:avLst/>
              <a:gdLst>
                <a:gd name="T0" fmla="*/ 206 w 63"/>
                <a:gd name="T1" fmla="*/ 0 h 52"/>
                <a:gd name="T2" fmla="*/ 192 w 63"/>
                <a:gd name="T3" fmla="*/ 4 h 52"/>
                <a:gd name="T4" fmla="*/ 178 w 63"/>
                <a:gd name="T5" fmla="*/ 20 h 52"/>
                <a:gd name="T6" fmla="*/ 144 w 63"/>
                <a:gd name="T7" fmla="*/ 32 h 52"/>
                <a:gd name="T8" fmla="*/ 112 w 63"/>
                <a:gd name="T9" fmla="*/ 50 h 52"/>
                <a:gd name="T10" fmla="*/ 78 w 63"/>
                <a:gd name="T11" fmla="*/ 65 h 52"/>
                <a:gd name="T12" fmla="*/ 53 w 63"/>
                <a:gd name="T13" fmla="*/ 84 h 52"/>
                <a:gd name="T14" fmla="*/ 23 w 63"/>
                <a:gd name="T15" fmla="*/ 97 h 52"/>
                <a:gd name="T16" fmla="*/ 0 w 63"/>
                <a:gd name="T17" fmla="*/ 109 h 52"/>
                <a:gd name="T18" fmla="*/ 26 w 63"/>
                <a:gd name="T19" fmla="*/ 104 h 52"/>
                <a:gd name="T20" fmla="*/ 60 w 63"/>
                <a:gd name="T21" fmla="*/ 100 h 52"/>
                <a:gd name="T22" fmla="*/ 94 w 63"/>
                <a:gd name="T23" fmla="*/ 87 h 52"/>
                <a:gd name="T24" fmla="*/ 124 w 63"/>
                <a:gd name="T25" fmla="*/ 75 h 52"/>
                <a:gd name="T26" fmla="*/ 151 w 63"/>
                <a:gd name="T27" fmla="*/ 60 h 52"/>
                <a:gd name="T28" fmla="*/ 178 w 63"/>
                <a:gd name="T29" fmla="*/ 43 h 52"/>
                <a:gd name="T30" fmla="*/ 192 w 63"/>
                <a:gd name="T31" fmla="*/ 20 h 52"/>
                <a:gd name="T32" fmla="*/ 206 w 63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52"/>
                <a:gd name="T53" fmla="*/ 63 w 63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52">
                  <a:moveTo>
                    <a:pt x="63" y="0"/>
                  </a:moveTo>
                  <a:lnTo>
                    <a:pt x="59" y="4"/>
                  </a:lnTo>
                  <a:lnTo>
                    <a:pt x="53" y="10"/>
                  </a:lnTo>
                  <a:lnTo>
                    <a:pt x="44" y="16"/>
                  </a:lnTo>
                  <a:lnTo>
                    <a:pt x="34" y="24"/>
                  </a:lnTo>
                  <a:lnTo>
                    <a:pt x="24" y="31"/>
                  </a:lnTo>
                  <a:lnTo>
                    <a:pt x="16" y="40"/>
                  </a:lnTo>
                  <a:lnTo>
                    <a:pt x="7" y="46"/>
                  </a:lnTo>
                  <a:lnTo>
                    <a:pt x="0" y="52"/>
                  </a:lnTo>
                  <a:lnTo>
                    <a:pt x="8" y="50"/>
                  </a:lnTo>
                  <a:lnTo>
                    <a:pt x="18" y="47"/>
                  </a:lnTo>
                  <a:lnTo>
                    <a:pt x="28" y="42"/>
                  </a:lnTo>
                  <a:lnTo>
                    <a:pt x="37" y="36"/>
                  </a:lnTo>
                  <a:lnTo>
                    <a:pt x="46" y="29"/>
                  </a:lnTo>
                  <a:lnTo>
                    <a:pt x="53" y="20"/>
                  </a:lnTo>
                  <a:lnTo>
                    <a:pt x="59" y="1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4" name="Freeform 141"/>
            <p:cNvSpPr>
              <a:spLocks/>
            </p:cNvSpPr>
            <p:nvPr/>
          </p:nvSpPr>
          <p:spPr bwMode="auto">
            <a:xfrm>
              <a:off x="2695" y="3376"/>
              <a:ext cx="84" cy="129"/>
            </a:xfrm>
            <a:custGeom>
              <a:avLst/>
              <a:gdLst>
                <a:gd name="T0" fmla="*/ 112 w 74"/>
                <a:gd name="T1" fmla="*/ 0 h 119"/>
                <a:gd name="T2" fmla="*/ 140 w 74"/>
                <a:gd name="T3" fmla="*/ 1 h 119"/>
                <a:gd name="T4" fmla="*/ 169 w 74"/>
                <a:gd name="T5" fmla="*/ 4 h 119"/>
                <a:gd name="T6" fmla="*/ 193 w 74"/>
                <a:gd name="T7" fmla="*/ 20 h 119"/>
                <a:gd name="T8" fmla="*/ 218 w 74"/>
                <a:gd name="T9" fmla="*/ 30 h 119"/>
                <a:gd name="T10" fmla="*/ 235 w 74"/>
                <a:gd name="T11" fmla="*/ 46 h 119"/>
                <a:gd name="T12" fmla="*/ 252 w 74"/>
                <a:gd name="T13" fmla="*/ 59 h 119"/>
                <a:gd name="T14" fmla="*/ 263 w 74"/>
                <a:gd name="T15" fmla="*/ 70 h 119"/>
                <a:gd name="T16" fmla="*/ 263 w 74"/>
                <a:gd name="T17" fmla="*/ 88 h 119"/>
                <a:gd name="T18" fmla="*/ 257 w 74"/>
                <a:gd name="T19" fmla="*/ 109 h 119"/>
                <a:gd name="T20" fmla="*/ 247 w 74"/>
                <a:gd name="T21" fmla="*/ 131 h 119"/>
                <a:gd name="T22" fmla="*/ 232 w 74"/>
                <a:gd name="T23" fmla="*/ 151 h 119"/>
                <a:gd name="T24" fmla="*/ 207 w 74"/>
                <a:gd name="T25" fmla="*/ 168 h 119"/>
                <a:gd name="T26" fmla="*/ 169 w 74"/>
                <a:gd name="T27" fmla="*/ 193 h 119"/>
                <a:gd name="T28" fmla="*/ 124 w 74"/>
                <a:gd name="T29" fmla="*/ 214 h 119"/>
                <a:gd name="T30" fmla="*/ 68 w 74"/>
                <a:gd name="T31" fmla="*/ 244 h 119"/>
                <a:gd name="T32" fmla="*/ 0 w 74"/>
                <a:gd name="T33" fmla="*/ 268 h 119"/>
                <a:gd name="T34" fmla="*/ 44 w 74"/>
                <a:gd name="T35" fmla="*/ 244 h 119"/>
                <a:gd name="T36" fmla="*/ 84 w 74"/>
                <a:gd name="T37" fmla="*/ 212 h 119"/>
                <a:gd name="T38" fmla="*/ 124 w 74"/>
                <a:gd name="T39" fmla="*/ 180 h 119"/>
                <a:gd name="T40" fmla="*/ 156 w 74"/>
                <a:gd name="T41" fmla="*/ 143 h 119"/>
                <a:gd name="T42" fmla="*/ 169 w 74"/>
                <a:gd name="T43" fmla="*/ 104 h 119"/>
                <a:gd name="T44" fmla="*/ 177 w 74"/>
                <a:gd name="T45" fmla="*/ 70 h 119"/>
                <a:gd name="T46" fmla="*/ 156 w 74"/>
                <a:gd name="T47" fmla="*/ 36 h 119"/>
                <a:gd name="T48" fmla="*/ 112 w 74"/>
                <a:gd name="T49" fmla="*/ 0 h 1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4"/>
                <a:gd name="T76" fmla="*/ 0 h 119"/>
                <a:gd name="T77" fmla="*/ 74 w 74"/>
                <a:gd name="T78" fmla="*/ 119 h 1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4" h="119">
                  <a:moveTo>
                    <a:pt x="32" y="0"/>
                  </a:moveTo>
                  <a:lnTo>
                    <a:pt x="39" y="1"/>
                  </a:lnTo>
                  <a:lnTo>
                    <a:pt x="48" y="4"/>
                  </a:lnTo>
                  <a:lnTo>
                    <a:pt x="55" y="9"/>
                  </a:lnTo>
                  <a:lnTo>
                    <a:pt x="61" y="14"/>
                  </a:lnTo>
                  <a:lnTo>
                    <a:pt x="66" y="20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4" y="39"/>
                  </a:lnTo>
                  <a:lnTo>
                    <a:pt x="72" y="49"/>
                  </a:lnTo>
                  <a:lnTo>
                    <a:pt x="69" y="59"/>
                  </a:lnTo>
                  <a:lnTo>
                    <a:pt x="65" y="67"/>
                  </a:lnTo>
                  <a:lnTo>
                    <a:pt x="58" y="76"/>
                  </a:lnTo>
                  <a:lnTo>
                    <a:pt x="48" y="86"/>
                  </a:lnTo>
                  <a:lnTo>
                    <a:pt x="35" y="96"/>
                  </a:lnTo>
                  <a:lnTo>
                    <a:pt x="19" y="108"/>
                  </a:lnTo>
                  <a:lnTo>
                    <a:pt x="0" y="119"/>
                  </a:lnTo>
                  <a:lnTo>
                    <a:pt x="12" y="108"/>
                  </a:lnTo>
                  <a:lnTo>
                    <a:pt x="23" y="95"/>
                  </a:lnTo>
                  <a:lnTo>
                    <a:pt x="35" y="80"/>
                  </a:lnTo>
                  <a:lnTo>
                    <a:pt x="43" y="65"/>
                  </a:lnTo>
                  <a:lnTo>
                    <a:pt x="48" y="47"/>
                  </a:lnTo>
                  <a:lnTo>
                    <a:pt x="49" y="31"/>
                  </a:lnTo>
                  <a:lnTo>
                    <a:pt x="43" y="1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5" name="Freeform 142"/>
            <p:cNvSpPr>
              <a:spLocks/>
            </p:cNvSpPr>
            <p:nvPr/>
          </p:nvSpPr>
          <p:spPr bwMode="auto">
            <a:xfrm>
              <a:off x="1322" y="3331"/>
              <a:ext cx="844" cy="117"/>
            </a:xfrm>
            <a:custGeom>
              <a:avLst/>
              <a:gdLst>
                <a:gd name="T0" fmla="*/ 0 w 950"/>
                <a:gd name="T1" fmla="*/ 0 h 148"/>
                <a:gd name="T2" fmla="*/ 4 w 950"/>
                <a:gd name="T3" fmla="*/ 2 h 148"/>
                <a:gd name="T4" fmla="*/ 11 w 950"/>
                <a:gd name="T5" fmla="*/ 3 h 148"/>
                <a:gd name="T6" fmla="*/ 20 w 950"/>
                <a:gd name="T7" fmla="*/ 5 h 148"/>
                <a:gd name="T8" fmla="*/ 29 w 950"/>
                <a:gd name="T9" fmla="*/ 6 h 148"/>
                <a:gd name="T10" fmla="*/ 41 w 950"/>
                <a:gd name="T11" fmla="*/ 8 h 148"/>
                <a:gd name="T12" fmla="*/ 53 w 950"/>
                <a:gd name="T13" fmla="*/ 10 h 148"/>
                <a:gd name="T14" fmla="*/ 68 w 950"/>
                <a:gd name="T15" fmla="*/ 11 h 148"/>
                <a:gd name="T16" fmla="*/ 83 w 950"/>
                <a:gd name="T17" fmla="*/ 13 h 148"/>
                <a:gd name="T18" fmla="*/ 99 w 950"/>
                <a:gd name="T19" fmla="*/ 13 h 148"/>
                <a:gd name="T20" fmla="*/ 116 w 950"/>
                <a:gd name="T21" fmla="*/ 13 h 148"/>
                <a:gd name="T22" fmla="*/ 135 w 950"/>
                <a:gd name="T23" fmla="*/ 13 h 148"/>
                <a:gd name="T24" fmla="*/ 155 w 950"/>
                <a:gd name="T25" fmla="*/ 13 h 148"/>
                <a:gd name="T26" fmla="*/ 174 w 950"/>
                <a:gd name="T27" fmla="*/ 13 h 148"/>
                <a:gd name="T28" fmla="*/ 195 w 950"/>
                <a:gd name="T29" fmla="*/ 10 h 148"/>
                <a:gd name="T30" fmla="*/ 216 w 950"/>
                <a:gd name="T31" fmla="*/ 8 h 148"/>
                <a:gd name="T32" fmla="*/ 237 w 950"/>
                <a:gd name="T33" fmla="*/ 5 h 148"/>
                <a:gd name="T34" fmla="*/ 243 w 950"/>
                <a:gd name="T35" fmla="*/ 4 h 148"/>
                <a:gd name="T36" fmla="*/ 249 w 950"/>
                <a:gd name="T37" fmla="*/ 3 h 148"/>
                <a:gd name="T38" fmla="*/ 255 w 950"/>
                <a:gd name="T39" fmla="*/ 3 h 148"/>
                <a:gd name="T40" fmla="*/ 262 w 950"/>
                <a:gd name="T41" fmla="*/ 2 h 148"/>
                <a:gd name="T42" fmla="*/ 271 w 950"/>
                <a:gd name="T43" fmla="*/ 2 h 148"/>
                <a:gd name="T44" fmla="*/ 277 w 950"/>
                <a:gd name="T45" fmla="*/ 3 h 148"/>
                <a:gd name="T46" fmla="*/ 285 w 950"/>
                <a:gd name="T47" fmla="*/ 4 h 148"/>
                <a:gd name="T48" fmla="*/ 291 w 950"/>
                <a:gd name="T49" fmla="*/ 5 h 148"/>
                <a:gd name="T50" fmla="*/ 284 w 950"/>
                <a:gd name="T51" fmla="*/ 2 h 148"/>
                <a:gd name="T52" fmla="*/ 275 w 950"/>
                <a:gd name="T53" fmla="*/ 2 h 148"/>
                <a:gd name="T54" fmla="*/ 267 w 950"/>
                <a:gd name="T55" fmla="*/ 2 h 148"/>
                <a:gd name="T56" fmla="*/ 259 w 950"/>
                <a:gd name="T57" fmla="*/ 2 h 148"/>
                <a:gd name="T58" fmla="*/ 252 w 950"/>
                <a:gd name="T59" fmla="*/ 2 h 148"/>
                <a:gd name="T60" fmla="*/ 244 w 950"/>
                <a:gd name="T61" fmla="*/ 2 h 148"/>
                <a:gd name="T62" fmla="*/ 237 w 950"/>
                <a:gd name="T63" fmla="*/ 2 h 148"/>
                <a:gd name="T64" fmla="*/ 231 w 950"/>
                <a:gd name="T65" fmla="*/ 3 h 148"/>
                <a:gd name="T66" fmla="*/ 214 w 950"/>
                <a:gd name="T67" fmla="*/ 6 h 148"/>
                <a:gd name="T68" fmla="*/ 196 w 950"/>
                <a:gd name="T69" fmla="*/ 8 h 148"/>
                <a:gd name="T70" fmla="*/ 179 w 950"/>
                <a:gd name="T71" fmla="*/ 8 h 148"/>
                <a:gd name="T72" fmla="*/ 161 w 950"/>
                <a:gd name="T73" fmla="*/ 10 h 148"/>
                <a:gd name="T74" fmla="*/ 144 w 950"/>
                <a:gd name="T75" fmla="*/ 10 h 148"/>
                <a:gd name="T76" fmla="*/ 128 w 950"/>
                <a:gd name="T77" fmla="*/ 10 h 148"/>
                <a:gd name="T78" fmla="*/ 112 w 950"/>
                <a:gd name="T79" fmla="*/ 10 h 148"/>
                <a:gd name="T80" fmla="*/ 97 w 950"/>
                <a:gd name="T81" fmla="*/ 10 h 148"/>
                <a:gd name="T82" fmla="*/ 82 w 950"/>
                <a:gd name="T83" fmla="*/ 10 h 148"/>
                <a:gd name="T84" fmla="*/ 68 w 950"/>
                <a:gd name="T85" fmla="*/ 8 h 148"/>
                <a:gd name="T86" fmla="*/ 53 w 950"/>
                <a:gd name="T87" fmla="*/ 8 h 148"/>
                <a:gd name="T88" fmla="*/ 41 w 950"/>
                <a:gd name="T89" fmla="*/ 6 h 148"/>
                <a:gd name="T90" fmla="*/ 29 w 950"/>
                <a:gd name="T91" fmla="*/ 5 h 148"/>
                <a:gd name="T92" fmla="*/ 18 w 950"/>
                <a:gd name="T93" fmla="*/ 3 h 148"/>
                <a:gd name="T94" fmla="*/ 9 w 950"/>
                <a:gd name="T95" fmla="*/ 2 h 148"/>
                <a:gd name="T96" fmla="*/ 0 w 950"/>
                <a:gd name="T97" fmla="*/ 0 h 1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0"/>
                <a:gd name="T148" fmla="*/ 0 h 148"/>
                <a:gd name="T149" fmla="*/ 950 w 950"/>
                <a:gd name="T150" fmla="*/ 148 h 14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0" h="148">
                  <a:moveTo>
                    <a:pt x="0" y="0"/>
                  </a:moveTo>
                  <a:lnTo>
                    <a:pt x="14" y="15"/>
                  </a:lnTo>
                  <a:lnTo>
                    <a:pt x="35" y="31"/>
                  </a:lnTo>
                  <a:lnTo>
                    <a:pt x="63" y="49"/>
                  </a:lnTo>
                  <a:lnTo>
                    <a:pt x="94" y="68"/>
                  </a:lnTo>
                  <a:lnTo>
                    <a:pt x="132" y="85"/>
                  </a:lnTo>
                  <a:lnTo>
                    <a:pt x="173" y="104"/>
                  </a:lnTo>
                  <a:lnTo>
                    <a:pt x="221" y="120"/>
                  </a:lnTo>
                  <a:lnTo>
                    <a:pt x="271" y="133"/>
                  </a:lnTo>
                  <a:lnTo>
                    <a:pt x="324" y="143"/>
                  </a:lnTo>
                  <a:lnTo>
                    <a:pt x="382" y="148"/>
                  </a:lnTo>
                  <a:lnTo>
                    <a:pt x="442" y="148"/>
                  </a:lnTo>
                  <a:lnTo>
                    <a:pt x="505" y="143"/>
                  </a:lnTo>
                  <a:lnTo>
                    <a:pt x="570" y="131"/>
                  </a:lnTo>
                  <a:lnTo>
                    <a:pt x="637" y="112"/>
                  </a:lnTo>
                  <a:lnTo>
                    <a:pt x="706" y="85"/>
                  </a:lnTo>
                  <a:lnTo>
                    <a:pt x="775" y="48"/>
                  </a:lnTo>
                  <a:lnTo>
                    <a:pt x="791" y="39"/>
                  </a:lnTo>
                  <a:lnTo>
                    <a:pt x="811" y="33"/>
                  </a:lnTo>
                  <a:lnTo>
                    <a:pt x="833" y="29"/>
                  </a:lnTo>
                  <a:lnTo>
                    <a:pt x="857" y="26"/>
                  </a:lnTo>
                  <a:lnTo>
                    <a:pt x="882" y="28"/>
                  </a:lnTo>
                  <a:lnTo>
                    <a:pt x="906" y="31"/>
                  </a:lnTo>
                  <a:lnTo>
                    <a:pt x="929" y="38"/>
                  </a:lnTo>
                  <a:lnTo>
                    <a:pt x="950" y="48"/>
                  </a:lnTo>
                  <a:lnTo>
                    <a:pt x="925" y="28"/>
                  </a:lnTo>
                  <a:lnTo>
                    <a:pt x="897" y="15"/>
                  </a:lnTo>
                  <a:lnTo>
                    <a:pt x="871" y="9"/>
                  </a:lnTo>
                  <a:lnTo>
                    <a:pt x="847" y="9"/>
                  </a:lnTo>
                  <a:lnTo>
                    <a:pt x="823" y="12"/>
                  </a:lnTo>
                  <a:lnTo>
                    <a:pt x="798" y="19"/>
                  </a:lnTo>
                  <a:lnTo>
                    <a:pt x="777" y="26"/>
                  </a:lnTo>
                  <a:lnTo>
                    <a:pt x="757" y="33"/>
                  </a:lnTo>
                  <a:lnTo>
                    <a:pt x="699" y="59"/>
                  </a:lnTo>
                  <a:lnTo>
                    <a:pt x="642" y="78"/>
                  </a:lnTo>
                  <a:lnTo>
                    <a:pt x="584" y="94"/>
                  </a:lnTo>
                  <a:lnTo>
                    <a:pt x="528" y="104"/>
                  </a:lnTo>
                  <a:lnTo>
                    <a:pt x="472" y="110"/>
                  </a:lnTo>
                  <a:lnTo>
                    <a:pt x="419" y="112"/>
                  </a:lnTo>
                  <a:lnTo>
                    <a:pt x="366" y="111"/>
                  </a:lnTo>
                  <a:lnTo>
                    <a:pt x="316" y="107"/>
                  </a:lnTo>
                  <a:lnTo>
                    <a:pt x="267" y="100"/>
                  </a:lnTo>
                  <a:lnTo>
                    <a:pt x="219" y="90"/>
                  </a:lnTo>
                  <a:lnTo>
                    <a:pt x="175" y="78"/>
                  </a:lnTo>
                  <a:lnTo>
                    <a:pt x="133" y="65"/>
                  </a:lnTo>
                  <a:lnTo>
                    <a:pt x="94" y="49"/>
                  </a:lnTo>
                  <a:lnTo>
                    <a:pt x="60" y="33"/>
                  </a:lnTo>
                  <a:lnTo>
                    <a:pt x="2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6" name="Freeform 143"/>
            <p:cNvSpPr>
              <a:spLocks/>
            </p:cNvSpPr>
            <p:nvPr/>
          </p:nvSpPr>
          <p:spPr bwMode="auto">
            <a:xfrm>
              <a:off x="1990" y="3355"/>
              <a:ext cx="330" cy="579"/>
            </a:xfrm>
            <a:custGeom>
              <a:avLst/>
              <a:gdLst>
                <a:gd name="T0" fmla="*/ 55 w 359"/>
                <a:gd name="T1" fmla="*/ 0 h 993"/>
                <a:gd name="T2" fmla="*/ 46 w 359"/>
                <a:gd name="T3" fmla="*/ 1 h 993"/>
                <a:gd name="T4" fmla="*/ 35 w 359"/>
                <a:gd name="T5" fmla="*/ 1 h 993"/>
                <a:gd name="T6" fmla="*/ 25 w 359"/>
                <a:gd name="T7" fmla="*/ 1 h 993"/>
                <a:gd name="T8" fmla="*/ 18 w 359"/>
                <a:gd name="T9" fmla="*/ 2 h 993"/>
                <a:gd name="T10" fmla="*/ 16 w 359"/>
                <a:gd name="T11" fmla="*/ 3 h 993"/>
                <a:gd name="T12" fmla="*/ 20 w 359"/>
                <a:gd name="T13" fmla="*/ 3 h 993"/>
                <a:gd name="T14" fmla="*/ 34 w 359"/>
                <a:gd name="T15" fmla="*/ 4 h 993"/>
                <a:gd name="T16" fmla="*/ 58 w 359"/>
                <a:gd name="T17" fmla="*/ 5 h 993"/>
                <a:gd name="T18" fmla="*/ 72 w 359"/>
                <a:gd name="T19" fmla="*/ 5 h 993"/>
                <a:gd name="T20" fmla="*/ 85 w 359"/>
                <a:gd name="T21" fmla="*/ 5 h 993"/>
                <a:gd name="T22" fmla="*/ 97 w 359"/>
                <a:gd name="T23" fmla="*/ 5 h 993"/>
                <a:gd name="T24" fmla="*/ 108 w 359"/>
                <a:gd name="T25" fmla="*/ 4 h 993"/>
                <a:gd name="T26" fmla="*/ 116 w 359"/>
                <a:gd name="T27" fmla="*/ 4 h 993"/>
                <a:gd name="T28" fmla="*/ 124 w 359"/>
                <a:gd name="T29" fmla="*/ 4 h 993"/>
                <a:gd name="T30" fmla="*/ 131 w 359"/>
                <a:gd name="T31" fmla="*/ 3 h 993"/>
                <a:gd name="T32" fmla="*/ 136 w 359"/>
                <a:gd name="T33" fmla="*/ 3 h 993"/>
                <a:gd name="T34" fmla="*/ 142 w 359"/>
                <a:gd name="T35" fmla="*/ 3 h 993"/>
                <a:gd name="T36" fmla="*/ 144 w 359"/>
                <a:gd name="T37" fmla="*/ 3 h 993"/>
                <a:gd name="T38" fmla="*/ 147 w 359"/>
                <a:gd name="T39" fmla="*/ 3 h 993"/>
                <a:gd name="T40" fmla="*/ 148 w 359"/>
                <a:gd name="T41" fmla="*/ 3 h 993"/>
                <a:gd name="T42" fmla="*/ 149 w 359"/>
                <a:gd name="T43" fmla="*/ 2 h 993"/>
                <a:gd name="T44" fmla="*/ 148 w 359"/>
                <a:gd name="T45" fmla="*/ 2 h 993"/>
                <a:gd name="T46" fmla="*/ 148 w 359"/>
                <a:gd name="T47" fmla="*/ 2 h 993"/>
                <a:gd name="T48" fmla="*/ 146 w 359"/>
                <a:gd name="T49" fmla="*/ 2 h 993"/>
                <a:gd name="T50" fmla="*/ 149 w 359"/>
                <a:gd name="T51" fmla="*/ 2 h 993"/>
                <a:gd name="T52" fmla="*/ 152 w 359"/>
                <a:gd name="T53" fmla="*/ 2 h 993"/>
                <a:gd name="T54" fmla="*/ 154 w 359"/>
                <a:gd name="T55" fmla="*/ 3 h 993"/>
                <a:gd name="T56" fmla="*/ 154 w 359"/>
                <a:gd name="T57" fmla="*/ 3 h 993"/>
                <a:gd name="T58" fmla="*/ 154 w 359"/>
                <a:gd name="T59" fmla="*/ 3 h 993"/>
                <a:gd name="T60" fmla="*/ 153 w 359"/>
                <a:gd name="T61" fmla="*/ 3 h 993"/>
                <a:gd name="T62" fmla="*/ 151 w 359"/>
                <a:gd name="T63" fmla="*/ 3 h 993"/>
                <a:gd name="T64" fmla="*/ 147 w 359"/>
                <a:gd name="T65" fmla="*/ 3 h 993"/>
                <a:gd name="T66" fmla="*/ 142 w 359"/>
                <a:gd name="T67" fmla="*/ 4 h 993"/>
                <a:gd name="T68" fmla="*/ 134 w 359"/>
                <a:gd name="T69" fmla="*/ 4 h 993"/>
                <a:gd name="T70" fmla="*/ 126 w 359"/>
                <a:gd name="T71" fmla="*/ 4 h 993"/>
                <a:gd name="T72" fmla="*/ 116 w 359"/>
                <a:gd name="T73" fmla="*/ 5 h 993"/>
                <a:gd name="T74" fmla="*/ 104 w 359"/>
                <a:gd name="T75" fmla="*/ 5 h 993"/>
                <a:gd name="T76" fmla="*/ 91 w 359"/>
                <a:gd name="T77" fmla="*/ 5 h 993"/>
                <a:gd name="T78" fmla="*/ 75 w 359"/>
                <a:gd name="T79" fmla="*/ 5 h 993"/>
                <a:gd name="T80" fmla="*/ 58 w 359"/>
                <a:gd name="T81" fmla="*/ 5 h 993"/>
                <a:gd name="T82" fmla="*/ 41 w 359"/>
                <a:gd name="T83" fmla="*/ 5 h 993"/>
                <a:gd name="T84" fmla="*/ 28 w 359"/>
                <a:gd name="T85" fmla="*/ 5 h 993"/>
                <a:gd name="T86" fmla="*/ 17 w 359"/>
                <a:gd name="T87" fmla="*/ 4 h 993"/>
                <a:gd name="T88" fmla="*/ 9 w 359"/>
                <a:gd name="T89" fmla="*/ 3 h 993"/>
                <a:gd name="T90" fmla="*/ 6 w 359"/>
                <a:gd name="T91" fmla="*/ 3 h 993"/>
                <a:gd name="T92" fmla="*/ 2 w 359"/>
                <a:gd name="T93" fmla="*/ 3 h 993"/>
                <a:gd name="T94" fmla="*/ 0 w 359"/>
                <a:gd name="T95" fmla="*/ 3 h 993"/>
                <a:gd name="T96" fmla="*/ 5 w 359"/>
                <a:gd name="T97" fmla="*/ 2 h 993"/>
                <a:gd name="T98" fmla="*/ 6 w 359"/>
                <a:gd name="T99" fmla="*/ 2 h 993"/>
                <a:gd name="T100" fmla="*/ 10 w 359"/>
                <a:gd name="T101" fmla="*/ 2 h 993"/>
                <a:gd name="T102" fmla="*/ 15 w 359"/>
                <a:gd name="T103" fmla="*/ 1 h 993"/>
                <a:gd name="T104" fmla="*/ 22 w 359"/>
                <a:gd name="T105" fmla="*/ 1 h 993"/>
                <a:gd name="T106" fmla="*/ 29 w 359"/>
                <a:gd name="T107" fmla="*/ 1 h 993"/>
                <a:gd name="T108" fmla="*/ 38 w 359"/>
                <a:gd name="T109" fmla="*/ 1 h 993"/>
                <a:gd name="T110" fmla="*/ 47 w 359"/>
                <a:gd name="T111" fmla="*/ 1 h 993"/>
                <a:gd name="T112" fmla="*/ 55 w 359"/>
                <a:gd name="T113" fmla="*/ 0 h 9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9"/>
                <a:gd name="T172" fmla="*/ 0 h 993"/>
                <a:gd name="T173" fmla="*/ 359 w 359"/>
                <a:gd name="T174" fmla="*/ 993 h 99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9" h="993">
                  <a:moveTo>
                    <a:pt x="128" y="0"/>
                  </a:moveTo>
                  <a:lnTo>
                    <a:pt x="107" y="52"/>
                  </a:lnTo>
                  <a:lnTo>
                    <a:pt x="81" y="157"/>
                  </a:lnTo>
                  <a:lnTo>
                    <a:pt x="58" y="299"/>
                  </a:lnTo>
                  <a:lnTo>
                    <a:pt x="42" y="460"/>
                  </a:lnTo>
                  <a:lnTo>
                    <a:pt x="36" y="622"/>
                  </a:lnTo>
                  <a:lnTo>
                    <a:pt x="46" y="769"/>
                  </a:lnTo>
                  <a:lnTo>
                    <a:pt x="78" y="882"/>
                  </a:lnTo>
                  <a:lnTo>
                    <a:pt x="134" y="944"/>
                  </a:lnTo>
                  <a:lnTo>
                    <a:pt x="167" y="954"/>
                  </a:lnTo>
                  <a:lnTo>
                    <a:pt x="197" y="953"/>
                  </a:lnTo>
                  <a:lnTo>
                    <a:pt x="224" y="943"/>
                  </a:lnTo>
                  <a:lnTo>
                    <a:pt x="249" y="924"/>
                  </a:lnTo>
                  <a:lnTo>
                    <a:pt x="269" y="898"/>
                  </a:lnTo>
                  <a:lnTo>
                    <a:pt x="288" y="867"/>
                  </a:lnTo>
                  <a:lnTo>
                    <a:pt x="303" y="828"/>
                  </a:lnTo>
                  <a:lnTo>
                    <a:pt x="316" y="786"/>
                  </a:lnTo>
                  <a:lnTo>
                    <a:pt x="328" y="740"/>
                  </a:lnTo>
                  <a:lnTo>
                    <a:pt x="335" y="691"/>
                  </a:lnTo>
                  <a:lnTo>
                    <a:pt x="341" y="641"/>
                  </a:lnTo>
                  <a:lnTo>
                    <a:pt x="345" y="589"/>
                  </a:lnTo>
                  <a:lnTo>
                    <a:pt x="347" y="539"/>
                  </a:lnTo>
                  <a:lnTo>
                    <a:pt x="345" y="490"/>
                  </a:lnTo>
                  <a:lnTo>
                    <a:pt x="342" y="443"/>
                  </a:lnTo>
                  <a:lnTo>
                    <a:pt x="338" y="398"/>
                  </a:lnTo>
                  <a:lnTo>
                    <a:pt x="347" y="447"/>
                  </a:lnTo>
                  <a:lnTo>
                    <a:pt x="352" y="497"/>
                  </a:lnTo>
                  <a:lnTo>
                    <a:pt x="357" y="551"/>
                  </a:lnTo>
                  <a:lnTo>
                    <a:pt x="359" y="604"/>
                  </a:lnTo>
                  <a:lnTo>
                    <a:pt x="358" y="658"/>
                  </a:lnTo>
                  <a:lnTo>
                    <a:pt x="355" y="711"/>
                  </a:lnTo>
                  <a:lnTo>
                    <a:pt x="349" y="762"/>
                  </a:lnTo>
                  <a:lnTo>
                    <a:pt x="341" y="811"/>
                  </a:lnTo>
                  <a:lnTo>
                    <a:pt x="328" y="855"/>
                  </a:lnTo>
                  <a:lnTo>
                    <a:pt x="312" y="895"/>
                  </a:lnTo>
                  <a:lnTo>
                    <a:pt x="293" y="930"/>
                  </a:lnTo>
                  <a:lnTo>
                    <a:pt x="269" y="957"/>
                  </a:lnTo>
                  <a:lnTo>
                    <a:pt x="242" y="979"/>
                  </a:lnTo>
                  <a:lnTo>
                    <a:pt x="210" y="990"/>
                  </a:lnTo>
                  <a:lnTo>
                    <a:pt x="174" y="993"/>
                  </a:lnTo>
                  <a:lnTo>
                    <a:pt x="134" y="986"/>
                  </a:lnTo>
                  <a:lnTo>
                    <a:pt x="95" y="966"/>
                  </a:lnTo>
                  <a:lnTo>
                    <a:pt x="64" y="931"/>
                  </a:lnTo>
                  <a:lnTo>
                    <a:pt x="39" y="885"/>
                  </a:lnTo>
                  <a:lnTo>
                    <a:pt x="20" y="828"/>
                  </a:lnTo>
                  <a:lnTo>
                    <a:pt x="9" y="763"/>
                  </a:lnTo>
                  <a:lnTo>
                    <a:pt x="2" y="691"/>
                  </a:lnTo>
                  <a:lnTo>
                    <a:pt x="0" y="615"/>
                  </a:lnTo>
                  <a:lnTo>
                    <a:pt x="5" y="535"/>
                  </a:lnTo>
                  <a:lnTo>
                    <a:pt x="10" y="453"/>
                  </a:lnTo>
                  <a:lnTo>
                    <a:pt x="22" y="372"/>
                  </a:lnTo>
                  <a:lnTo>
                    <a:pt x="35" y="295"/>
                  </a:lnTo>
                  <a:lnTo>
                    <a:pt x="51" y="220"/>
                  </a:lnTo>
                  <a:lnTo>
                    <a:pt x="68" y="151"/>
                  </a:lnTo>
                  <a:lnTo>
                    <a:pt x="88" y="91"/>
                  </a:lnTo>
                  <a:lnTo>
                    <a:pt x="108" y="4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7" name="Freeform 144"/>
            <p:cNvSpPr>
              <a:spLocks/>
            </p:cNvSpPr>
            <p:nvPr/>
          </p:nvSpPr>
          <p:spPr bwMode="auto">
            <a:xfrm>
              <a:off x="1104" y="3488"/>
              <a:ext cx="820" cy="426"/>
            </a:xfrm>
            <a:custGeom>
              <a:avLst/>
              <a:gdLst>
                <a:gd name="T0" fmla="*/ 2 w 1091"/>
                <a:gd name="T1" fmla="*/ 1 h 606"/>
                <a:gd name="T2" fmla="*/ 2 w 1091"/>
                <a:gd name="T3" fmla="*/ 1 h 606"/>
                <a:gd name="T4" fmla="*/ 2 w 1091"/>
                <a:gd name="T5" fmla="*/ 2 h 606"/>
                <a:gd name="T6" fmla="*/ 4 w 1091"/>
                <a:gd name="T7" fmla="*/ 4 h 606"/>
                <a:gd name="T8" fmla="*/ 5 w 1091"/>
                <a:gd name="T9" fmla="*/ 4 h 606"/>
                <a:gd name="T10" fmla="*/ 8 w 1091"/>
                <a:gd name="T11" fmla="*/ 6 h 606"/>
                <a:gd name="T12" fmla="*/ 10 w 1091"/>
                <a:gd name="T13" fmla="*/ 8 h 606"/>
                <a:gd name="T14" fmla="*/ 13 w 1091"/>
                <a:gd name="T15" fmla="*/ 9 h 606"/>
                <a:gd name="T16" fmla="*/ 16 w 1091"/>
                <a:gd name="T17" fmla="*/ 11 h 606"/>
                <a:gd name="T18" fmla="*/ 20 w 1091"/>
                <a:gd name="T19" fmla="*/ 13 h 606"/>
                <a:gd name="T20" fmla="*/ 24 w 1091"/>
                <a:gd name="T21" fmla="*/ 13 h 606"/>
                <a:gd name="T22" fmla="*/ 29 w 1091"/>
                <a:gd name="T23" fmla="*/ 15 h 606"/>
                <a:gd name="T24" fmla="*/ 35 w 1091"/>
                <a:gd name="T25" fmla="*/ 15 h 606"/>
                <a:gd name="T26" fmla="*/ 42 w 1091"/>
                <a:gd name="T27" fmla="*/ 16 h 606"/>
                <a:gd name="T28" fmla="*/ 50 w 1091"/>
                <a:gd name="T29" fmla="*/ 17 h 606"/>
                <a:gd name="T30" fmla="*/ 59 w 1091"/>
                <a:gd name="T31" fmla="*/ 18 h 606"/>
                <a:gd name="T32" fmla="*/ 60 w 1091"/>
                <a:gd name="T33" fmla="*/ 18 h 606"/>
                <a:gd name="T34" fmla="*/ 56 w 1091"/>
                <a:gd name="T35" fmla="*/ 18 h 606"/>
                <a:gd name="T36" fmla="*/ 52 w 1091"/>
                <a:gd name="T37" fmla="*/ 18 h 606"/>
                <a:gd name="T38" fmla="*/ 48 w 1091"/>
                <a:gd name="T39" fmla="*/ 18 h 606"/>
                <a:gd name="T40" fmla="*/ 43 w 1091"/>
                <a:gd name="T41" fmla="*/ 18 h 606"/>
                <a:gd name="T42" fmla="*/ 38 w 1091"/>
                <a:gd name="T43" fmla="*/ 18 h 606"/>
                <a:gd name="T44" fmla="*/ 33 w 1091"/>
                <a:gd name="T45" fmla="*/ 17 h 606"/>
                <a:gd name="T46" fmla="*/ 29 w 1091"/>
                <a:gd name="T47" fmla="*/ 15 h 606"/>
                <a:gd name="T48" fmla="*/ 24 w 1091"/>
                <a:gd name="T49" fmla="*/ 15 h 606"/>
                <a:gd name="T50" fmla="*/ 20 w 1091"/>
                <a:gd name="T51" fmla="*/ 14 h 606"/>
                <a:gd name="T52" fmla="*/ 17 w 1091"/>
                <a:gd name="T53" fmla="*/ 13 h 606"/>
                <a:gd name="T54" fmla="*/ 13 w 1091"/>
                <a:gd name="T55" fmla="*/ 11 h 606"/>
                <a:gd name="T56" fmla="*/ 8 w 1091"/>
                <a:gd name="T57" fmla="*/ 9 h 606"/>
                <a:gd name="T58" fmla="*/ 6 w 1091"/>
                <a:gd name="T59" fmla="*/ 6 h 606"/>
                <a:gd name="T60" fmla="*/ 3 w 1091"/>
                <a:gd name="T61" fmla="*/ 4 h 606"/>
                <a:gd name="T62" fmla="*/ 2 w 1091"/>
                <a:gd name="T63" fmla="*/ 1 h 60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91"/>
                <a:gd name="T97" fmla="*/ 0 h 606"/>
                <a:gd name="T98" fmla="*/ 1091 w 1091"/>
                <a:gd name="T99" fmla="*/ 606 h 60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91" h="606">
                  <a:moveTo>
                    <a:pt x="0" y="0"/>
                  </a:moveTo>
                  <a:lnTo>
                    <a:pt x="5" y="12"/>
                  </a:lnTo>
                  <a:lnTo>
                    <a:pt x="11" y="25"/>
                  </a:lnTo>
                  <a:lnTo>
                    <a:pt x="18" y="39"/>
                  </a:lnTo>
                  <a:lnTo>
                    <a:pt x="27" y="56"/>
                  </a:lnTo>
                  <a:lnTo>
                    <a:pt x="35" y="75"/>
                  </a:lnTo>
                  <a:lnTo>
                    <a:pt x="46" y="95"/>
                  </a:lnTo>
                  <a:lnTo>
                    <a:pt x="58" y="115"/>
                  </a:lnTo>
                  <a:lnTo>
                    <a:pt x="71" y="138"/>
                  </a:lnTo>
                  <a:lnTo>
                    <a:pt x="86" y="161"/>
                  </a:lnTo>
                  <a:lnTo>
                    <a:pt x="103" y="185"/>
                  </a:lnTo>
                  <a:lnTo>
                    <a:pt x="122" y="210"/>
                  </a:lnTo>
                  <a:lnTo>
                    <a:pt x="142" y="234"/>
                  </a:lnTo>
                  <a:lnTo>
                    <a:pt x="163" y="260"/>
                  </a:lnTo>
                  <a:lnTo>
                    <a:pt x="188" y="286"/>
                  </a:lnTo>
                  <a:lnTo>
                    <a:pt x="214" y="312"/>
                  </a:lnTo>
                  <a:lnTo>
                    <a:pt x="242" y="338"/>
                  </a:lnTo>
                  <a:lnTo>
                    <a:pt x="272" y="362"/>
                  </a:lnTo>
                  <a:lnTo>
                    <a:pt x="307" y="387"/>
                  </a:lnTo>
                  <a:lnTo>
                    <a:pt x="343" y="411"/>
                  </a:lnTo>
                  <a:lnTo>
                    <a:pt x="382" y="434"/>
                  </a:lnTo>
                  <a:lnTo>
                    <a:pt x="422" y="456"/>
                  </a:lnTo>
                  <a:lnTo>
                    <a:pt x="466" y="477"/>
                  </a:lnTo>
                  <a:lnTo>
                    <a:pt x="514" y="496"/>
                  </a:lnTo>
                  <a:lnTo>
                    <a:pt x="564" y="515"/>
                  </a:lnTo>
                  <a:lnTo>
                    <a:pt x="619" y="530"/>
                  </a:lnTo>
                  <a:lnTo>
                    <a:pt x="675" y="545"/>
                  </a:lnTo>
                  <a:lnTo>
                    <a:pt x="735" y="558"/>
                  </a:lnTo>
                  <a:lnTo>
                    <a:pt x="800" y="568"/>
                  </a:lnTo>
                  <a:lnTo>
                    <a:pt x="867" y="576"/>
                  </a:lnTo>
                  <a:lnTo>
                    <a:pt x="938" y="582"/>
                  </a:lnTo>
                  <a:lnTo>
                    <a:pt x="1012" y="585"/>
                  </a:lnTo>
                  <a:lnTo>
                    <a:pt x="1091" y="585"/>
                  </a:lnTo>
                  <a:lnTo>
                    <a:pt x="1057" y="592"/>
                  </a:lnTo>
                  <a:lnTo>
                    <a:pt x="1022" y="596"/>
                  </a:lnTo>
                  <a:lnTo>
                    <a:pt x="985" y="601"/>
                  </a:lnTo>
                  <a:lnTo>
                    <a:pt x="948" y="604"/>
                  </a:lnTo>
                  <a:lnTo>
                    <a:pt x="909" y="605"/>
                  </a:lnTo>
                  <a:lnTo>
                    <a:pt x="870" y="606"/>
                  </a:lnTo>
                  <a:lnTo>
                    <a:pt x="830" y="605"/>
                  </a:lnTo>
                  <a:lnTo>
                    <a:pt x="790" y="602"/>
                  </a:lnTo>
                  <a:lnTo>
                    <a:pt x="749" y="598"/>
                  </a:lnTo>
                  <a:lnTo>
                    <a:pt x="708" y="594"/>
                  </a:lnTo>
                  <a:lnTo>
                    <a:pt x="666" y="586"/>
                  </a:lnTo>
                  <a:lnTo>
                    <a:pt x="626" y="578"/>
                  </a:lnTo>
                  <a:lnTo>
                    <a:pt x="584" y="568"/>
                  </a:lnTo>
                  <a:lnTo>
                    <a:pt x="543" y="555"/>
                  </a:lnTo>
                  <a:lnTo>
                    <a:pt x="502" y="542"/>
                  </a:lnTo>
                  <a:lnTo>
                    <a:pt x="462" y="526"/>
                  </a:lnTo>
                  <a:lnTo>
                    <a:pt x="423" y="509"/>
                  </a:lnTo>
                  <a:lnTo>
                    <a:pt x="385" y="489"/>
                  </a:lnTo>
                  <a:lnTo>
                    <a:pt x="347" y="469"/>
                  </a:lnTo>
                  <a:lnTo>
                    <a:pt x="310" y="446"/>
                  </a:lnTo>
                  <a:lnTo>
                    <a:pt x="275" y="420"/>
                  </a:lnTo>
                  <a:lnTo>
                    <a:pt x="241" y="392"/>
                  </a:lnTo>
                  <a:lnTo>
                    <a:pt x="208" y="364"/>
                  </a:lnTo>
                  <a:lnTo>
                    <a:pt x="176" y="332"/>
                  </a:lnTo>
                  <a:lnTo>
                    <a:pt x="148" y="299"/>
                  </a:lnTo>
                  <a:lnTo>
                    <a:pt x="120" y="263"/>
                  </a:lnTo>
                  <a:lnTo>
                    <a:pt x="94" y="226"/>
                  </a:lnTo>
                  <a:lnTo>
                    <a:pt x="70" y="185"/>
                  </a:lnTo>
                  <a:lnTo>
                    <a:pt x="48" y="142"/>
                  </a:lnTo>
                  <a:lnTo>
                    <a:pt x="30" y="98"/>
                  </a:lnTo>
                  <a:lnTo>
                    <a:pt x="14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8" name="Freeform 145"/>
            <p:cNvSpPr>
              <a:spLocks/>
            </p:cNvSpPr>
            <p:nvPr/>
          </p:nvSpPr>
          <p:spPr bwMode="auto">
            <a:xfrm>
              <a:off x="3100" y="3256"/>
              <a:ext cx="776" cy="490"/>
            </a:xfrm>
            <a:custGeom>
              <a:avLst/>
              <a:gdLst>
                <a:gd name="T0" fmla="*/ 995 w 684"/>
                <a:gd name="T1" fmla="*/ 2 h 450"/>
                <a:gd name="T2" fmla="*/ 1157 w 684"/>
                <a:gd name="T3" fmla="*/ 3 h 450"/>
                <a:gd name="T4" fmla="*/ 1338 w 684"/>
                <a:gd name="T5" fmla="*/ 42 h 450"/>
                <a:gd name="T6" fmla="*/ 1504 w 684"/>
                <a:gd name="T7" fmla="*/ 124 h 450"/>
                <a:gd name="T8" fmla="*/ 1650 w 684"/>
                <a:gd name="T9" fmla="*/ 241 h 450"/>
                <a:gd name="T10" fmla="*/ 1758 w 684"/>
                <a:gd name="T11" fmla="*/ 313 h 450"/>
                <a:gd name="T12" fmla="*/ 1848 w 684"/>
                <a:gd name="T13" fmla="*/ 334 h 450"/>
                <a:gd name="T14" fmla="*/ 1974 w 684"/>
                <a:gd name="T15" fmla="*/ 330 h 450"/>
                <a:gd name="T16" fmla="*/ 2127 w 684"/>
                <a:gd name="T17" fmla="*/ 395 h 450"/>
                <a:gd name="T18" fmla="*/ 2232 w 684"/>
                <a:gd name="T19" fmla="*/ 549 h 450"/>
                <a:gd name="T20" fmla="*/ 2304 w 684"/>
                <a:gd name="T21" fmla="*/ 708 h 450"/>
                <a:gd name="T22" fmla="*/ 2367 w 684"/>
                <a:gd name="T23" fmla="*/ 877 h 450"/>
                <a:gd name="T24" fmla="*/ 2367 w 684"/>
                <a:gd name="T25" fmla="*/ 969 h 450"/>
                <a:gd name="T26" fmla="*/ 2268 w 684"/>
                <a:gd name="T27" fmla="*/ 944 h 450"/>
                <a:gd name="T28" fmla="*/ 2160 w 684"/>
                <a:gd name="T29" fmla="*/ 928 h 450"/>
                <a:gd name="T30" fmla="*/ 2040 w 684"/>
                <a:gd name="T31" fmla="*/ 917 h 450"/>
                <a:gd name="T32" fmla="*/ 1913 w 684"/>
                <a:gd name="T33" fmla="*/ 916 h 450"/>
                <a:gd name="T34" fmla="*/ 1782 w 684"/>
                <a:gd name="T35" fmla="*/ 917 h 450"/>
                <a:gd name="T36" fmla="*/ 1664 w 684"/>
                <a:gd name="T37" fmla="*/ 928 h 450"/>
                <a:gd name="T38" fmla="*/ 1550 w 684"/>
                <a:gd name="T39" fmla="*/ 944 h 450"/>
                <a:gd name="T40" fmla="*/ 1442 w 684"/>
                <a:gd name="T41" fmla="*/ 969 h 450"/>
                <a:gd name="T42" fmla="*/ 1317 w 684"/>
                <a:gd name="T43" fmla="*/ 993 h 450"/>
                <a:gd name="T44" fmla="*/ 1186 w 684"/>
                <a:gd name="T45" fmla="*/ 1014 h 450"/>
                <a:gd name="T46" fmla="*/ 1045 w 684"/>
                <a:gd name="T47" fmla="*/ 1030 h 450"/>
                <a:gd name="T48" fmla="*/ 910 w 684"/>
                <a:gd name="T49" fmla="*/ 1045 h 450"/>
                <a:gd name="T50" fmla="*/ 781 w 684"/>
                <a:gd name="T51" fmla="*/ 1055 h 450"/>
                <a:gd name="T52" fmla="*/ 676 w 684"/>
                <a:gd name="T53" fmla="*/ 1055 h 450"/>
                <a:gd name="T54" fmla="*/ 596 w 684"/>
                <a:gd name="T55" fmla="*/ 1050 h 450"/>
                <a:gd name="T56" fmla="*/ 514 w 684"/>
                <a:gd name="T57" fmla="*/ 1028 h 450"/>
                <a:gd name="T58" fmla="*/ 345 w 684"/>
                <a:gd name="T59" fmla="*/ 977 h 450"/>
                <a:gd name="T60" fmla="*/ 182 w 684"/>
                <a:gd name="T61" fmla="*/ 898 h 450"/>
                <a:gd name="T62" fmla="*/ 108 w 684"/>
                <a:gd name="T63" fmla="*/ 793 h 450"/>
                <a:gd name="T64" fmla="*/ 108 w 684"/>
                <a:gd name="T65" fmla="*/ 696 h 450"/>
                <a:gd name="T66" fmla="*/ 78 w 684"/>
                <a:gd name="T67" fmla="*/ 644 h 450"/>
                <a:gd name="T68" fmla="*/ 96 w 684"/>
                <a:gd name="T69" fmla="*/ 587 h 450"/>
                <a:gd name="T70" fmla="*/ 159 w 684"/>
                <a:gd name="T71" fmla="*/ 549 h 450"/>
                <a:gd name="T72" fmla="*/ 123 w 684"/>
                <a:gd name="T73" fmla="*/ 495 h 450"/>
                <a:gd name="T74" fmla="*/ 16 w 684"/>
                <a:gd name="T75" fmla="*/ 408 h 450"/>
                <a:gd name="T76" fmla="*/ 3 w 684"/>
                <a:gd name="T77" fmla="*/ 320 h 450"/>
                <a:gd name="T78" fmla="*/ 127 w 684"/>
                <a:gd name="T79" fmla="*/ 266 h 450"/>
                <a:gd name="T80" fmla="*/ 219 w 684"/>
                <a:gd name="T81" fmla="*/ 212 h 450"/>
                <a:gd name="T82" fmla="*/ 210 w 684"/>
                <a:gd name="T83" fmla="*/ 138 h 450"/>
                <a:gd name="T84" fmla="*/ 281 w 684"/>
                <a:gd name="T85" fmla="*/ 90 h 450"/>
                <a:gd name="T86" fmla="*/ 411 w 684"/>
                <a:gd name="T87" fmla="*/ 82 h 450"/>
                <a:gd name="T88" fmla="*/ 583 w 684"/>
                <a:gd name="T89" fmla="*/ 106 h 450"/>
                <a:gd name="T90" fmla="*/ 715 w 684"/>
                <a:gd name="T91" fmla="*/ 135 h 450"/>
                <a:gd name="T92" fmla="*/ 810 w 684"/>
                <a:gd name="T93" fmla="*/ 151 h 450"/>
                <a:gd name="T94" fmla="*/ 894 w 684"/>
                <a:gd name="T95" fmla="*/ 157 h 450"/>
                <a:gd name="T96" fmla="*/ 920 w 684"/>
                <a:gd name="T97" fmla="*/ 3 h 4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84"/>
                <a:gd name="T148" fmla="*/ 0 h 450"/>
                <a:gd name="T149" fmla="*/ 684 w 684"/>
                <a:gd name="T150" fmla="*/ 450 h 4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84" h="450">
                  <a:moveTo>
                    <a:pt x="260" y="3"/>
                  </a:moveTo>
                  <a:lnTo>
                    <a:pt x="281" y="2"/>
                  </a:lnTo>
                  <a:lnTo>
                    <a:pt x="303" y="0"/>
                  </a:lnTo>
                  <a:lnTo>
                    <a:pt x="327" y="3"/>
                  </a:lnTo>
                  <a:lnTo>
                    <a:pt x="352" y="9"/>
                  </a:lnTo>
                  <a:lnTo>
                    <a:pt x="378" y="18"/>
                  </a:lnTo>
                  <a:lnTo>
                    <a:pt x="402" y="32"/>
                  </a:lnTo>
                  <a:lnTo>
                    <a:pt x="425" y="52"/>
                  </a:lnTo>
                  <a:lnTo>
                    <a:pt x="448" y="78"/>
                  </a:lnTo>
                  <a:lnTo>
                    <a:pt x="467" y="102"/>
                  </a:lnTo>
                  <a:lnTo>
                    <a:pt x="482" y="121"/>
                  </a:lnTo>
                  <a:lnTo>
                    <a:pt x="497" y="133"/>
                  </a:lnTo>
                  <a:lnTo>
                    <a:pt x="510" y="140"/>
                  </a:lnTo>
                  <a:lnTo>
                    <a:pt x="523" y="143"/>
                  </a:lnTo>
                  <a:lnTo>
                    <a:pt x="538" y="143"/>
                  </a:lnTo>
                  <a:lnTo>
                    <a:pt x="559" y="140"/>
                  </a:lnTo>
                  <a:lnTo>
                    <a:pt x="583" y="136"/>
                  </a:lnTo>
                  <a:lnTo>
                    <a:pt x="603" y="169"/>
                  </a:lnTo>
                  <a:lnTo>
                    <a:pt x="619" y="202"/>
                  </a:lnTo>
                  <a:lnTo>
                    <a:pt x="632" y="233"/>
                  </a:lnTo>
                  <a:lnTo>
                    <a:pt x="642" y="266"/>
                  </a:lnTo>
                  <a:lnTo>
                    <a:pt x="652" y="301"/>
                  </a:lnTo>
                  <a:lnTo>
                    <a:pt x="661" y="337"/>
                  </a:lnTo>
                  <a:lnTo>
                    <a:pt x="671" y="375"/>
                  </a:lnTo>
                  <a:lnTo>
                    <a:pt x="684" y="419"/>
                  </a:lnTo>
                  <a:lnTo>
                    <a:pt x="671" y="413"/>
                  </a:lnTo>
                  <a:lnTo>
                    <a:pt x="658" y="407"/>
                  </a:lnTo>
                  <a:lnTo>
                    <a:pt x="643" y="403"/>
                  </a:lnTo>
                  <a:lnTo>
                    <a:pt x="628" y="398"/>
                  </a:lnTo>
                  <a:lnTo>
                    <a:pt x="612" y="396"/>
                  </a:lnTo>
                  <a:lnTo>
                    <a:pt x="594" y="393"/>
                  </a:lnTo>
                  <a:lnTo>
                    <a:pt x="577" y="391"/>
                  </a:lnTo>
                  <a:lnTo>
                    <a:pt x="559" y="390"/>
                  </a:lnTo>
                  <a:lnTo>
                    <a:pt x="541" y="390"/>
                  </a:lnTo>
                  <a:lnTo>
                    <a:pt x="523" y="390"/>
                  </a:lnTo>
                  <a:lnTo>
                    <a:pt x="505" y="391"/>
                  </a:lnTo>
                  <a:lnTo>
                    <a:pt x="488" y="393"/>
                  </a:lnTo>
                  <a:lnTo>
                    <a:pt x="471" y="396"/>
                  </a:lnTo>
                  <a:lnTo>
                    <a:pt x="454" y="398"/>
                  </a:lnTo>
                  <a:lnTo>
                    <a:pt x="438" y="403"/>
                  </a:lnTo>
                  <a:lnTo>
                    <a:pt x="424" y="407"/>
                  </a:lnTo>
                  <a:lnTo>
                    <a:pt x="408" y="413"/>
                  </a:lnTo>
                  <a:lnTo>
                    <a:pt x="392" y="417"/>
                  </a:lnTo>
                  <a:lnTo>
                    <a:pt x="373" y="423"/>
                  </a:lnTo>
                  <a:lnTo>
                    <a:pt x="355" y="427"/>
                  </a:lnTo>
                  <a:lnTo>
                    <a:pt x="336" y="432"/>
                  </a:lnTo>
                  <a:lnTo>
                    <a:pt x="316" y="436"/>
                  </a:lnTo>
                  <a:lnTo>
                    <a:pt x="296" y="440"/>
                  </a:lnTo>
                  <a:lnTo>
                    <a:pt x="276" y="443"/>
                  </a:lnTo>
                  <a:lnTo>
                    <a:pt x="257" y="446"/>
                  </a:lnTo>
                  <a:lnTo>
                    <a:pt x="238" y="449"/>
                  </a:lnTo>
                  <a:lnTo>
                    <a:pt x="221" y="450"/>
                  </a:lnTo>
                  <a:lnTo>
                    <a:pt x="205" y="450"/>
                  </a:lnTo>
                  <a:lnTo>
                    <a:pt x="191" y="450"/>
                  </a:lnTo>
                  <a:lnTo>
                    <a:pt x="178" y="450"/>
                  </a:lnTo>
                  <a:lnTo>
                    <a:pt x="168" y="449"/>
                  </a:lnTo>
                  <a:lnTo>
                    <a:pt x="161" y="446"/>
                  </a:lnTo>
                  <a:lnTo>
                    <a:pt x="145" y="439"/>
                  </a:lnTo>
                  <a:lnTo>
                    <a:pt x="122" y="429"/>
                  </a:lnTo>
                  <a:lnTo>
                    <a:pt x="97" y="417"/>
                  </a:lnTo>
                  <a:lnTo>
                    <a:pt x="73" y="403"/>
                  </a:lnTo>
                  <a:lnTo>
                    <a:pt x="51" y="384"/>
                  </a:lnTo>
                  <a:lnTo>
                    <a:pt x="36" y="364"/>
                  </a:lnTo>
                  <a:lnTo>
                    <a:pt x="30" y="338"/>
                  </a:lnTo>
                  <a:lnTo>
                    <a:pt x="37" y="309"/>
                  </a:lnTo>
                  <a:lnTo>
                    <a:pt x="30" y="298"/>
                  </a:lnTo>
                  <a:lnTo>
                    <a:pt x="26" y="286"/>
                  </a:lnTo>
                  <a:lnTo>
                    <a:pt x="23" y="275"/>
                  </a:lnTo>
                  <a:lnTo>
                    <a:pt x="24" y="263"/>
                  </a:lnTo>
                  <a:lnTo>
                    <a:pt x="27" y="252"/>
                  </a:lnTo>
                  <a:lnTo>
                    <a:pt x="34" y="242"/>
                  </a:lnTo>
                  <a:lnTo>
                    <a:pt x="44" y="233"/>
                  </a:lnTo>
                  <a:lnTo>
                    <a:pt x="57" y="227"/>
                  </a:lnTo>
                  <a:lnTo>
                    <a:pt x="34" y="212"/>
                  </a:lnTo>
                  <a:lnTo>
                    <a:pt x="17" y="193"/>
                  </a:lnTo>
                  <a:lnTo>
                    <a:pt x="4" y="174"/>
                  </a:lnTo>
                  <a:lnTo>
                    <a:pt x="0" y="154"/>
                  </a:lnTo>
                  <a:lnTo>
                    <a:pt x="3" y="137"/>
                  </a:lnTo>
                  <a:lnTo>
                    <a:pt x="14" y="123"/>
                  </a:lnTo>
                  <a:lnTo>
                    <a:pt x="36" y="114"/>
                  </a:lnTo>
                  <a:lnTo>
                    <a:pt x="70" y="113"/>
                  </a:lnTo>
                  <a:lnTo>
                    <a:pt x="62" y="91"/>
                  </a:lnTo>
                  <a:lnTo>
                    <a:pt x="59" y="74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79" y="39"/>
                  </a:lnTo>
                  <a:lnTo>
                    <a:pt x="96" y="35"/>
                  </a:lnTo>
                  <a:lnTo>
                    <a:pt x="116" y="35"/>
                  </a:lnTo>
                  <a:lnTo>
                    <a:pt x="141" y="39"/>
                  </a:lnTo>
                  <a:lnTo>
                    <a:pt x="165" y="45"/>
                  </a:lnTo>
                  <a:lnTo>
                    <a:pt x="185" y="51"/>
                  </a:lnTo>
                  <a:lnTo>
                    <a:pt x="202" y="57"/>
                  </a:lnTo>
                  <a:lnTo>
                    <a:pt x="217" y="61"/>
                  </a:lnTo>
                  <a:lnTo>
                    <a:pt x="228" y="65"/>
                  </a:lnTo>
                  <a:lnTo>
                    <a:pt x="240" y="67"/>
                  </a:lnTo>
                  <a:lnTo>
                    <a:pt x="253" y="67"/>
                  </a:lnTo>
                  <a:lnTo>
                    <a:pt x="266" y="64"/>
                  </a:lnTo>
                  <a:lnTo>
                    <a:pt x="260" y="3"/>
                  </a:lnTo>
                  <a:close/>
                </a:path>
              </a:pathLst>
            </a:custGeom>
            <a:solidFill>
              <a:srgbClr val="E5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79" name="Freeform 146"/>
            <p:cNvSpPr>
              <a:spLocks/>
            </p:cNvSpPr>
            <p:nvPr/>
          </p:nvSpPr>
          <p:spPr bwMode="auto">
            <a:xfrm>
              <a:off x="3433" y="3250"/>
              <a:ext cx="380" cy="190"/>
            </a:xfrm>
            <a:custGeom>
              <a:avLst/>
              <a:gdLst>
                <a:gd name="T0" fmla="*/ 677 w 335"/>
                <a:gd name="T1" fmla="*/ 388 h 174"/>
                <a:gd name="T2" fmla="*/ 715 w 335"/>
                <a:gd name="T3" fmla="*/ 407 h 174"/>
                <a:gd name="T4" fmla="*/ 768 w 335"/>
                <a:gd name="T5" fmla="*/ 419 h 174"/>
                <a:gd name="T6" fmla="*/ 839 w 335"/>
                <a:gd name="T7" fmla="*/ 419 h 174"/>
                <a:gd name="T8" fmla="*/ 921 w 335"/>
                <a:gd name="T9" fmla="*/ 404 h 174"/>
                <a:gd name="T10" fmla="*/ 997 w 335"/>
                <a:gd name="T11" fmla="*/ 388 h 174"/>
                <a:gd name="T12" fmla="*/ 1074 w 335"/>
                <a:gd name="T13" fmla="*/ 367 h 174"/>
                <a:gd name="T14" fmla="*/ 1137 w 335"/>
                <a:gd name="T15" fmla="*/ 342 h 174"/>
                <a:gd name="T16" fmla="*/ 1184 w 335"/>
                <a:gd name="T17" fmla="*/ 317 h 174"/>
                <a:gd name="T18" fmla="*/ 1143 w 335"/>
                <a:gd name="T19" fmla="*/ 325 h 174"/>
                <a:gd name="T20" fmla="*/ 1091 w 335"/>
                <a:gd name="T21" fmla="*/ 335 h 174"/>
                <a:gd name="T22" fmla="*/ 1022 w 335"/>
                <a:gd name="T23" fmla="*/ 342 h 174"/>
                <a:gd name="T24" fmla="*/ 954 w 335"/>
                <a:gd name="T25" fmla="*/ 351 h 174"/>
                <a:gd name="T26" fmla="*/ 884 w 335"/>
                <a:gd name="T27" fmla="*/ 356 h 174"/>
                <a:gd name="T28" fmla="*/ 822 w 335"/>
                <a:gd name="T29" fmla="*/ 358 h 174"/>
                <a:gd name="T30" fmla="*/ 778 w 335"/>
                <a:gd name="T31" fmla="*/ 356 h 174"/>
                <a:gd name="T32" fmla="*/ 741 w 335"/>
                <a:gd name="T33" fmla="*/ 343 h 174"/>
                <a:gd name="T34" fmla="*/ 717 w 335"/>
                <a:gd name="T35" fmla="*/ 317 h 174"/>
                <a:gd name="T36" fmla="*/ 677 w 335"/>
                <a:gd name="T37" fmla="*/ 282 h 174"/>
                <a:gd name="T38" fmla="*/ 630 w 335"/>
                <a:gd name="T39" fmla="*/ 235 h 174"/>
                <a:gd name="T40" fmla="*/ 572 w 335"/>
                <a:gd name="T41" fmla="*/ 180 h 174"/>
                <a:gd name="T42" fmla="*/ 505 w 335"/>
                <a:gd name="T43" fmla="*/ 128 h 174"/>
                <a:gd name="T44" fmla="*/ 444 w 335"/>
                <a:gd name="T45" fmla="*/ 80 h 174"/>
                <a:gd name="T46" fmla="*/ 385 w 335"/>
                <a:gd name="T47" fmla="*/ 41 h 174"/>
                <a:gd name="T48" fmla="*/ 326 w 335"/>
                <a:gd name="T49" fmla="*/ 17 h 174"/>
                <a:gd name="T50" fmla="*/ 292 w 335"/>
                <a:gd name="T51" fmla="*/ 3 h 174"/>
                <a:gd name="T52" fmla="*/ 257 w 335"/>
                <a:gd name="T53" fmla="*/ 1 h 174"/>
                <a:gd name="T54" fmla="*/ 219 w 335"/>
                <a:gd name="T55" fmla="*/ 0 h 174"/>
                <a:gd name="T56" fmla="*/ 176 w 335"/>
                <a:gd name="T57" fmla="*/ 1 h 174"/>
                <a:gd name="T58" fmla="*/ 127 w 335"/>
                <a:gd name="T59" fmla="*/ 3 h 174"/>
                <a:gd name="T60" fmla="*/ 85 w 335"/>
                <a:gd name="T61" fmla="*/ 5 h 174"/>
                <a:gd name="T62" fmla="*/ 37 w 335"/>
                <a:gd name="T63" fmla="*/ 19 h 174"/>
                <a:gd name="T64" fmla="*/ 0 w 335"/>
                <a:gd name="T65" fmla="*/ 29 h 174"/>
                <a:gd name="T66" fmla="*/ 48 w 335"/>
                <a:gd name="T67" fmla="*/ 29 h 174"/>
                <a:gd name="T68" fmla="*/ 100 w 335"/>
                <a:gd name="T69" fmla="*/ 32 h 174"/>
                <a:gd name="T70" fmla="*/ 144 w 335"/>
                <a:gd name="T71" fmla="*/ 32 h 174"/>
                <a:gd name="T72" fmla="*/ 185 w 335"/>
                <a:gd name="T73" fmla="*/ 38 h 174"/>
                <a:gd name="T74" fmla="*/ 221 w 335"/>
                <a:gd name="T75" fmla="*/ 44 h 174"/>
                <a:gd name="T76" fmla="*/ 253 w 335"/>
                <a:gd name="T77" fmla="*/ 48 h 174"/>
                <a:gd name="T78" fmla="*/ 281 w 335"/>
                <a:gd name="T79" fmla="*/ 57 h 174"/>
                <a:gd name="T80" fmla="*/ 305 w 335"/>
                <a:gd name="T81" fmla="*/ 64 h 174"/>
                <a:gd name="T82" fmla="*/ 337 w 335"/>
                <a:gd name="T83" fmla="*/ 81 h 174"/>
                <a:gd name="T84" fmla="*/ 373 w 335"/>
                <a:gd name="T85" fmla="*/ 114 h 174"/>
                <a:gd name="T86" fmla="*/ 431 w 335"/>
                <a:gd name="T87" fmla="*/ 154 h 174"/>
                <a:gd name="T88" fmla="*/ 489 w 335"/>
                <a:gd name="T89" fmla="*/ 204 h 174"/>
                <a:gd name="T90" fmla="*/ 544 w 335"/>
                <a:gd name="T91" fmla="*/ 258 h 174"/>
                <a:gd name="T92" fmla="*/ 597 w 335"/>
                <a:gd name="T93" fmla="*/ 309 h 174"/>
                <a:gd name="T94" fmla="*/ 641 w 335"/>
                <a:gd name="T95" fmla="*/ 352 h 174"/>
                <a:gd name="T96" fmla="*/ 677 w 335"/>
                <a:gd name="T97" fmla="*/ 388 h 1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35"/>
                <a:gd name="T148" fmla="*/ 0 h 174"/>
                <a:gd name="T149" fmla="*/ 335 w 335"/>
                <a:gd name="T150" fmla="*/ 174 h 17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35" h="174">
                  <a:moveTo>
                    <a:pt x="192" y="161"/>
                  </a:moveTo>
                  <a:lnTo>
                    <a:pt x="202" y="169"/>
                  </a:lnTo>
                  <a:lnTo>
                    <a:pt x="218" y="174"/>
                  </a:lnTo>
                  <a:lnTo>
                    <a:pt x="238" y="174"/>
                  </a:lnTo>
                  <a:lnTo>
                    <a:pt x="261" y="168"/>
                  </a:lnTo>
                  <a:lnTo>
                    <a:pt x="283" y="161"/>
                  </a:lnTo>
                  <a:lnTo>
                    <a:pt x="304" y="152"/>
                  </a:lnTo>
                  <a:lnTo>
                    <a:pt x="322" y="142"/>
                  </a:lnTo>
                  <a:lnTo>
                    <a:pt x="335" y="132"/>
                  </a:lnTo>
                  <a:lnTo>
                    <a:pt x="324" y="135"/>
                  </a:lnTo>
                  <a:lnTo>
                    <a:pt x="309" y="138"/>
                  </a:lnTo>
                  <a:lnTo>
                    <a:pt x="290" y="142"/>
                  </a:lnTo>
                  <a:lnTo>
                    <a:pt x="271" y="145"/>
                  </a:lnTo>
                  <a:lnTo>
                    <a:pt x="251" y="148"/>
                  </a:lnTo>
                  <a:lnTo>
                    <a:pt x="233" y="149"/>
                  </a:lnTo>
                  <a:lnTo>
                    <a:pt x="220" y="148"/>
                  </a:lnTo>
                  <a:lnTo>
                    <a:pt x="211" y="143"/>
                  </a:lnTo>
                  <a:lnTo>
                    <a:pt x="204" y="132"/>
                  </a:lnTo>
                  <a:lnTo>
                    <a:pt x="192" y="116"/>
                  </a:lnTo>
                  <a:lnTo>
                    <a:pt x="178" y="96"/>
                  </a:lnTo>
                  <a:lnTo>
                    <a:pt x="161" y="74"/>
                  </a:lnTo>
                  <a:lnTo>
                    <a:pt x="143" y="53"/>
                  </a:lnTo>
                  <a:lnTo>
                    <a:pt x="125" y="33"/>
                  </a:lnTo>
                  <a:lnTo>
                    <a:pt x="109" y="17"/>
                  </a:lnTo>
                  <a:lnTo>
                    <a:pt x="93" y="7"/>
                  </a:lnTo>
                  <a:lnTo>
                    <a:pt x="83" y="3"/>
                  </a:lnTo>
                  <a:lnTo>
                    <a:pt x="73" y="1"/>
                  </a:lnTo>
                  <a:lnTo>
                    <a:pt x="62" y="0"/>
                  </a:lnTo>
                  <a:lnTo>
                    <a:pt x="49" y="1"/>
                  </a:lnTo>
                  <a:lnTo>
                    <a:pt x="36" y="3"/>
                  </a:lnTo>
                  <a:lnTo>
                    <a:pt x="24" y="5"/>
                  </a:lnTo>
                  <a:lnTo>
                    <a:pt x="11" y="8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29" y="14"/>
                  </a:lnTo>
                  <a:lnTo>
                    <a:pt x="41" y="14"/>
                  </a:lnTo>
                  <a:lnTo>
                    <a:pt x="53" y="16"/>
                  </a:lnTo>
                  <a:lnTo>
                    <a:pt x="63" y="18"/>
                  </a:lnTo>
                  <a:lnTo>
                    <a:pt x="72" y="20"/>
                  </a:lnTo>
                  <a:lnTo>
                    <a:pt x="79" y="24"/>
                  </a:lnTo>
                  <a:lnTo>
                    <a:pt x="86" y="27"/>
                  </a:lnTo>
                  <a:lnTo>
                    <a:pt x="95" y="34"/>
                  </a:lnTo>
                  <a:lnTo>
                    <a:pt x="106" y="47"/>
                  </a:lnTo>
                  <a:lnTo>
                    <a:pt x="122" y="64"/>
                  </a:lnTo>
                  <a:lnTo>
                    <a:pt x="138" y="85"/>
                  </a:lnTo>
                  <a:lnTo>
                    <a:pt x="154" y="106"/>
                  </a:lnTo>
                  <a:lnTo>
                    <a:pt x="169" y="128"/>
                  </a:lnTo>
                  <a:lnTo>
                    <a:pt x="182" y="146"/>
                  </a:lnTo>
                  <a:lnTo>
                    <a:pt x="192" y="1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0" name="Freeform 147"/>
            <p:cNvSpPr>
              <a:spLocks/>
            </p:cNvSpPr>
            <p:nvPr/>
          </p:nvSpPr>
          <p:spPr bwMode="auto">
            <a:xfrm>
              <a:off x="3147" y="3284"/>
              <a:ext cx="341" cy="96"/>
            </a:xfrm>
            <a:custGeom>
              <a:avLst/>
              <a:gdLst>
                <a:gd name="T0" fmla="*/ 1049 w 301"/>
                <a:gd name="T1" fmla="*/ 80 h 88"/>
                <a:gd name="T2" fmla="*/ 1021 w 301"/>
                <a:gd name="T3" fmla="*/ 100 h 88"/>
                <a:gd name="T4" fmla="*/ 977 w 301"/>
                <a:gd name="T5" fmla="*/ 115 h 88"/>
                <a:gd name="T6" fmla="*/ 918 w 301"/>
                <a:gd name="T7" fmla="*/ 123 h 88"/>
                <a:gd name="T8" fmla="*/ 844 w 301"/>
                <a:gd name="T9" fmla="*/ 125 h 88"/>
                <a:gd name="T10" fmla="*/ 778 w 301"/>
                <a:gd name="T11" fmla="*/ 123 h 88"/>
                <a:gd name="T12" fmla="*/ 711 w 301"/>
                <a:gd name="T13" fmla="*/ 116 h 88"/>
                <a:gd name="T14" fmla="*/ 656 w 301"/>
                <a:gd name="T15" fmla="*/ 109 h 88"/>
                <a:gd name="T16" fmla="*/ 609 w 301"/>
                <a:gd name="T17" fmla="*/ 100 h 88"/>
                <a:gd name="T18" fmla="*/ 535 w 301"/>
                <a:gd name="T19" fmla="*/ 89 h 88"/>
                <a:gd name="T20" fmla="*/ 463 w 301"/>
                <a:gd name="T21" fmla="*/ 80 h 88"/>
                <a:gd name="T22" fmla="*/ 387 w 301"/>
                <a:gd name="T23" fmla="*/ 68 h 88"/>
                <a:gd name="T24" fmla="*/ 319 w 301"/>
                <a:gd name="T25" fmla="*/ 52 h 88"/>
                <a:gd name="T26" fmla="*/ 252 w 301"/>
                <a:gd name="T27" fmla="*/ 45 h 88"/>
                <a:gd name="T28" fmla="*/ 187 w 301"/>
                <a:gd name="T29" fmla="*/ 45 h 88"/>
                <a:gd name="T30" fmla="*/ 145 w 301"/>
                <a:gd name="T31" fmla="*/ 48 h 88"/>
                <a:gd name="T32" fmla="*/ 110 w 301"/>
                <a:gd name="T33" fmla="*/ 68 h 88"/>
                <a:gd name="T34" fmla="*/ 75 w 301"/>
                <a:gd name="T35" fmla="*/ 106 h 88"/>
                <a:gd name="T36" fmla="*/ 61 w 301"/>
                <a:gd name="T37" fmla="*/ 148 h 88"/>
                <a:gd name="T38" fmla="*/ 76 w 301"/>
                <a:gd name="T39" fmla="*/ 185 h 88"/>
                <a:gd name="T40" fmla="*/ 109 w 301"/>
                <a:gd name="T41" fmla="*/ 209 h 88"/>
                <a:gd name="T42" fmla="*/ 54 w 301"/>
                <a:gd name="T43" fmla="*/ 185 h 88"/>
                <a:gd name="T44" fmla="*/ 20 w 301"/>
                <a:gd name="T45" fmla="*/ 158 h 88"/>
                <a:gd name="T46" fmla="*/ 2 w 301"/>
                <a:gd name="T47" fmla="*/ 129 h 88"/>
                <a:gd name="T48" fmla="*/ 0 w 301"/>
                <a:gd name="T49" fmla="*/ 100 h 88"/>
                <a:gd name="T50" fmla="*/ 3 w 301"/>
                <a:gd name="T51" fmla="*/ 74 h 88"/>
                <a:gd name="T52" fmla="*/ 26 w 301"/>
                <a:gd name="T53" fmla="*/ 52 h 88"/>
                <a:gd name="T54" fmla="*/ 52 w 301"/>
                <a:gd name="T55" fmla="*/ 29 h 88"/>
                <a:gd name="T56" fmla="*/ 76 w 301"/>
                <a:gd name="T57" fmla="*/ 21 h 88"/>
                <a:gd name="T58" fmla="*/ 109 w 301"/>
                <a:gd name="T59" fmla="*/ 16 h 88"/>
                <a:gd name="T60" fmla="*/ 142 w 301"/>
                <a:gd name="T61" fmla="*/ 3 h 88"/>
                <a:gd name="T62" fmla="*/ 182 w 301"/>
                <a:gd name="T63" fmla="*/ 0 h 88"/>
                <a:gd name="T64" fmla="*/ 238 w 301"/>
                <a:gd name="T65" fmla="*/ 0 h 88"/>
                <a:gd name="T66" fmla="*/ 306 w 301"/>
                <a:gd name="T67" fmla="*/ 0 h 88"/>
                <a:gd name="T68" fmla="*/ 384 w 301"/>
                <a:gd name="T69" fmla="*/ 5 h 88"/>
                <a:gd name="T70" fmla="*/ 481 w 301"/>
                <a:gd name="T71" fmla="*/ 27 h 88"/>
                <a:gd name="T72" fmla="*/ 595 w 301"/>
                <a:gd name="T73" fmla="*/ 52 h 88"/>
                <a:gd name="T74" fmla="*/ 631 w 301"/>
                <a:gd name="T75" fmla="*/ 62 h 88"/>
                <a:gd name="T76" fmla="*/ 672 w 301"/>
                <a:gd name="T77" fmla="*/ 69 h 88"/>
                <a:gd name="T78" fmla="*/ 728 w 301"/>
                <a:gd name="T79" fmla="*/ 80 h 88"/>
                <a:gd name="T80" fmla="*/ 790 w 301"/>
                <a:gd name="T81" fmla="*/ 87 h 88"/>
                <a:gd name="T82" fmla="*/ 855 w 301"/>
                <a:gd name="T83" fmla="*/ 89 h 88"/>
                <a:gd name="T84" fmla="*/ 918 w 301"/>
                <a:gd name="T85" fmla="*/ 95 h 88"/>
                <a:gd name="T86" fmla="*/ 987 w 301"/>
                <a:gd name="T87" fmla="*/ 89 h 88"/>
                <a:gd name="T88" fmla="*/ 1049 w 301"/>
                <a:gd name="T89" fmla="*/ 80 h 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88"/>
                <a:gd name="T137" fmla="*/ 301 w 301"/>
                <a:gd name="T138" fmla="*/ 88 h 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88">
                  <a:moveTo>
                    <a:pt x="301" y="33"/>
                  </a:moveTo>
                  <a:lnTo>
                    <a:pt x="293" y="42"/>
                  </a:lnTo>
                  <a:lnTo>
                    <a:pt x="281" y="48"/>
                  </a:lnTo>
                  <a:lnTo>
                    <a:pt x="263" y="51"/>
                  </a:lnTo>
                  <a:lnTo>
                    <a:pt x="243" y="52"/>
                  </a:lnTo>
                  <a:lnTo>
                    <a:pt x="223" y="51"/>
                  </a:lnTo>
                  <a:lnTo>
                    <a:pt x="204" y="49"/>
                  </a:lnTo>
                  <a:lnTo>
                    <a:pt x="189" y="46"/>
                  </a:lnTo>
                  <a:lnTo>
                    <a:pt x="176" y="42"/>
                  </a:lnTo>
                  <a:lnTo>
                    <a:pt x="154" y="38"/>
                  </a:lnTo>
                  <a:lnTo>
                    <a:pt x="133" y="33"/>
                  </a:lnTo>
                  <a:lnTo>
                    <a:pt x="111" y="28"/>
                  </a:lnTo>
                  <a:lnTo>
                    <a:pt x="91" y="22"/>
                  </a:lnTo>
                  <a:lnTo>
                    <a:pt x="72" y="19"/>
                  </a:lnTo>
                  <a:lnTo>
                    <a:pt x="55" y="19"/>
                  </a:lnTo>
                  <a:lnTo>
                    <a:pt x="42" y="20"/>
                  </a:lnTo>
                  <a:lnTo>
                    <a:pt x="32" y="28"/>
                  </a:lnTo>
                  <a:lnTo>
                    <a:pt x="21" y="45"/>
                  </a:lnTo>
                  <a:lnTo>
                    <a:pt x="18" y="62"/>
                  </a:lnTo>
                  <a:lnTo>
                    <a:pt x="22" y="78"/>
                  </a:lnTo>
                  <a:lnTo>
                    <a:pt x="31" y="88"/>
                  </a:lnTo>
                  <a:lnTo>
                    <a:pt x="16" y="78"/>
                  </a:lnTo>
                  <a:lnTo>
                    <a:pt x="6" y="66"/>
                  </a:lnTo>
                  <a:lnTo>
                    <a:pt x="2" y="54"/>
                  </a:lnTo>
                  <a:lnTo>
                    <a:pt x="0" y="42"/>
                  </a:lnTo>
                  <a:lnTo>
                    <a:pt x="3" y="31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1" y="6"/>
                  </a:lnTo>
                  <a:lnTo>
                    <a:pt x="41" y="3"/>
                  </a:lnTo>
                  <a:lnTo>
                    <a:pt x="52" y="0"/>
                  </a:lnTo>
                  <a:lnTo>
                    <a:pt x="68" y="0"/>
                  </a:lnTo>
                  <a:lnTo>
                    <a:pt x="87" y="0"/>
                  </a:lnTo>
                  <a:lnTo>
                    <a:pt x="110" y="5"/>
                  </a:lnTo>
                  <a:lnTo>
                    <a:pt x="138" y="12"/>
                  </a:lnTo>
                  <a:lnTo>
                    <a:pt x="171" y="22"/>
                  </a:lnTo>
                  <a:lnTo>
                    <a:pt x="181" y="26"/>
                  </a:lnTo>
                  <a:lnTo>
                    <a:pt x="193" y="29"/>
                  </a:lnTo>
                  <a:lnTo>
                    <a:pt x="209" y="33"/>
                  </a:lnTo>
                  <a:lnTo>
                    <a:pt x="226" y="36"/>
                  </a:lnTo>
                  <a:lnTo>
                    <a:pt x="245" y="38"/>
                  </a:lnTo>
                  <a:lnTo>
                    <a:pt x="263" y="39"/>
                  </a:lnTo>
                  <a:lnTo>
                    <a:pt x="283" y="38"/>
                  </a:lnTo>
                  <a:lnTo>
                    <a:pt x="30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1" name="Freeform 148"/>
            <p:cNvSpPr>
              <a:spLocks/>
            </p:cNvSpPr>
            <p:nvPr/>
          </p:nvSpPr>
          <p:spPr bwMode="auto">
            <a:xfrm>
              <a:off x="3090" y="3383"/>
              <a:ext cx="133" cy="147"/>
            </a:xfrm>
            <a:custGeom>
              <a:avLst/>
              <a:gdLst>
                <a:gd name="T0" fmla="*/ 191 w 117"/>
                <a:gd name="T1" fmla="*/ 3 h 135"/>
                <a:gd name="T2" fmla="*/ 158 w 117"/>
                <a:gd name="T3" fmla="*/ 0 h 135"/>
                <a:gd name="T4" fmla="*/ 108 w 117"/>
                <a:gd name="T5" fmla="*/ 1 h 135"/>
                <a:gd name="T6" fmla="*/ 68 w 117"/>
                <a:gd name="T7" fmla="*/ 17 h 135"/>
                <a:gd name="T8" fmla="*/ 36 w 117"/>
                <a:gd name="T9" fmla="*/ 38 h 135"/>
                <a:gd name="T10" fmla="*/ 3 w 117"/>
                <a:gd name="T11" fmla="*/ 63 h 135"/>
                <a:gd name="T12" fmla="*/ 0 w 117"/>
                <a:gd name="T13" fmla="*/ 98 h 135"/>
                <a:gd name="T14" fmla="*/ 17 w 117"/>
                <a:gd name="T15" fmla="*/ 135 h 135"/>
                <a:gd name="T16" fmla="*/ 53 w 117"/>
                <a:gd name="T17" fmla="*/ 177 h 135"/>
                <a:gd name="T18" fmla="*/ 84 w 117"/>
                <a:gd name="T19" fmla="*/ 203 h 135"/>
                <a:gd name="T20" fmla="*/ 122 w 117"/>
                <a:gd name="T21" fmla="*/ 224 h 135"/>
                <a:gd name="T22" fmla="*/ 161 w 117"/>
                <a:gd name="T23" fmla="*/ 244 h 135"/>
                <a:gd name="T24" fmla="*/ 205 w 117"/>
                <a:gd name="T25" fmla="*/ 264 h 135"/>
                <a:gd name="T26" fmla="*/ 248 w 117"/>
                <a:gd name="T27" fmla="*/ 281 h 135"/>
                <a:gd name="T28" fmla="*/ 305 w 117"/>
                <a:gd name="T29" fmla="*/ 292 h 135"/>
                <a:gd name="T30" fmla="*/ 358 w 117"/>
                <a:gd name="T31" fmla="*/ 307 h 135"/>
                <a:gd name="T32" fmla="*/ 423 w 117"/>
                <a:gd name="T33" fmla="*/ 316 h 135"/>
                <a:gd name="T34" fmla="*/ 365 w 117"/>
                <a:gd name="T35" fmla="*/ 292 h 135"/>
                <a:gd name="T36" fmla="*/ 319 w 117"/>
                <a:gd name="T37" fmla="*/ 268 h 135"/>
                <a:gd name="T38" fmla="*/ 272 w 117"/>
                <a:gd name="T39" fmla="*/ 246 h 135"/>
                <a:gd name="T40" fmla="*/ 234 w 117"/>
                <a:gd name="T41" fmla="*/ 229 h 135"/>
                <a:gd name="T42" fmla="*/ 205 w 117"/>
                <a:gd name="T43" fmla="*/ 210 h 135"/>
                <a:gd name="T44" fmla="*/ 180 w 117"/>
                <a:gd name="T45" fmla="*/ 191 h 135"/>
                <a:gd name="T46" fmla="*/ 155 w 117"/>
                <a:gd name="T47" fmla="*/ 175 h 135"/>
                <a:gd name="T48" fmla="*/ 139 w 117"/>
                <a:gd name="T49" fmla="*/ 157 h 135"/>
                <a:gd name="T50" fmla="*/ 95 w 117"/>
                <a:gd name="T51" fmla="*/ 98 h 135"/>
                <a:gd name="T52" fmla="*/ 95 w 117"/>
                <a:gd name="T53" fmla="*/ 53 h 135"/>
                <a:gd name="T54" fmla="*/ 139 w 117"/>
                <a:gd name="T55" fmla="*/ 23 h 135"/>
                <a:gd name="T56" fmla="*/ 191 w 117"/>
                <a:gd name="T57" fmla="*/ 3 h 1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7"/>
                <a:gd name="T88" fmla="*/ 0 h 135"/>
                <a:gd name="T89" fmla="*/ 117 w 117"/>
                <a:gd name="T90" fmla="*/ 135 h 1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7" h="135">
                  <a:moveTo>
                    <a:pt x="53" y="3"/>
                  </a:moveTo>
                  <a:lnTo>
                    <a:pt x="43" y="0"/>
                  </a:lnTo>
                  <a:lnTo>
                    <a:pt x="30" y="1"/>
                  </a:lnTo>
                  <a:lnTo>
                    <a:pt x="19" y="7"/>
                  </a:lnTo>
                  <a:lnTo>
                    <a:pt x="10" y="16"/>
                  </a:lnTo>
                  <a:lnTo>
                    <a:pt x="3" y="27"/>
                  </a:lnTo>
                  <a:lnTo>
                    <a:pt x="0" y="42"/>
                  </a:lnTo>
                  <a:lnTo>
                    <a:pt x="4" y="57"/>
                  </a:lnTo>
                  <a:lnTo>
                    <a:pt x="15" y="76"/>
                  </a:lnTo>
                  <a:lnTo>
                    <a:pt x="23" y="86"/>
                  </a:lnTo>
                  <a:lnTo>
                    <a:pt x="33" y="96"/>
                  </a:lnTo>
                  <a:lnTo>
                    <a:pt x="45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5" y="125"/>
                  </a:lnTo>
                  <a:lnTo>
                    <a:pt x="99" y="131"/>
                  </a:lnTo>
                  <a:lnTo>
                    <a:pt x="117" y="135"/>
                  </a:lnTo>
                  <a:lnTo>
                    <a:pt x="101" y="125"/>
                  </a:lnTo>
                  <a:lnTo>
                    <a:pt x="88" y="115"/>
                  </a:lnTo>
                  <a:lnTo>
                    <a:pt x="76" y="106"/>
                  </a:lnTo>
                  <a:lnTo>
                    <a:pt x="65" y="98"/>
                  </a:lnTo>
                  <a:lnTo>
                    <a:pt x="56" y="90"/>
                  </a:lnTo>
                  <a:lnTo>
                    <a:pt x="49" y="82"/>
                  </a:lnTo>
                  <a:lnTo>
                    <a:pt x="42" y="75"/>
                  </a:lnTo>
                  <a:lnTo>
                    <a:pt x="38" y="67"/>
                  </a:lnTo>
                  <a:lnTo>
                    <a:pt x="26" y="42"/>
                  </a:lnTo>
                  <a:lnTo>
                    <a:pt x="26" y="23"/>
                  </a:lnTo>
                  <a:lnTo>
                    <a:pt x="38" y="1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2" name="Freeform 149"/>
            <p:cNvSpPr>
              <a:spLocks/>
            </p:cNvSpPr>
            <p:nvPr/>
          </p:nvSpPr>
          <p:spPr bwMode="auto">
            <a:xfrm>
              <a:off x="3198" y="3392"/>
              <a:ext cx="79" cy="42"/>
            </a:xfrm>
            <a:custGeom>
              <a:avLst/>
              <a:gdLst>
                <a:gd name="T0" fmla="*/ 0 w 70"/>
                <a:gd name="T1" fmla="*/ 0 h 39"/>
                <a:gd name="T2" fmla="*/ 16 w 70"/>
                <a:gd name="T3" fmla="*/ 3 h 39"/>
                <a:gd name="T4" fmla="*/ 37 w 70"/>
                <a:gd name="T5" fmla="*/ 18 h 39"/>
                <a:gd name="T6" fmla="*/ 68 w 70"/>
                <a:gd name="T7" fmla="*/ 26 h 39"/>
                <a:gd name="T8" fmla="*/ 109 w 70"/>
                <a:gd name="T9" fmla="*/ 40 h 39"/>
                <a:gd name="T10" fmla="*/ 144 w 70"/>
                <a:gd name="T11" fmla="*/ 52 h 39"/>
                <a:gd name="T12" fmla="*/ 179 w 70"/>
                <a:gd name="T13" fmla="*/ 65 h 39"/>
                <a:gd name="T14" fmla="*/ 211 w 70"/>
                <a:gd name="T15" fmla="*/ 74 h 39"/>
                <a:gd name="T16" fmla="*/ 235 w 70"/>
                <a:gd name="T17" fmla="*/ 81 h 39"/>
                <a:gd name="T18" fmla="*/ 208 w 70"/>
                <a:gd name="T19" fmla="*/ 81 h 39"/>
                <a:gd name="T20" fmla="*/ 177 w 70"/>
                <a:gd name="T21" fmla="*/ 80 h 39"/>
                <a:gd name="T22" fmla="*/ 141 w 70"/>
                <a:gd name="T23" fmla="*/ 74 h 39"/>
                <a:gd name="T24" fmla="*/ 109 w 70"/>
                <a:gd name="T25" fmla="*/ 65 h 39"/>
                <a:gd name="T26" fmla="*/ 76 w 70"/>
                <a:gd name="T27" fmla="*/ 52 h 39"/>
                <a:gd name="T28" fmla="*/ 43 w 70"/>
                <a:gd name="T29" fmla="*/ 37 h 39"/>
                <a:gd name="T30" fmla="*/ 20 w 70"/>
                <a:gd name="T31" fmla="*/ 19 h 39"/>
                <a:gd name="T32" fmla="*/ 0 w 70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39"/>
                <a:gd name="T53" fmla="*/ 70 w 7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39">
                  <a:moveTo>
                    <a:pt x="0" y="0"/>
                  </a:moveTo>
                  <a:lnTo>
                    <a:pt x="4" y="3"/>
                  </a:lnTo>
                  <a:lnTo>
                    <a:pt x="11" y="8"/>
                  </a:lnTo>
                  <a:lnTo>
                    <a:pt x="20" y="13"/>
                  </a:lnTo>
                  <a:lnTo>
                    <a:pt x="32" y="19"/>
                  </a:lnTo>
                  <a:lnTo>
                    <a:pt x="43" y="25"/>
                  </a:lnTo>
                  <a:lnTo>
                    <a:pt x="53" y="31"/>
                  </a:lnTo>
                  <a:lnTo>
                    <a:pt x="63" y="35"/>
                  </a:lnTo>
                  <a:lnTo>
                    <a:pt x="70" y="39"/>
                  </a:lnTo>
                  <a:lnTo>
                    <a:pt x="62" y="39"/>
                  </a:lnTo>
                  <a:lnTo>
                    <a:pt x="52" y="38"/>
                  </a:lnTo>
                  <a:lnTo>
                    <a:pt x="42" y="35"/>
                  </a:lnTo>
                  <a:lnTo>
                    <a:pt x="32" y="31"/>
                  </a:lnTo>
                  <a:lnTo>
                    <a:pt x="22" y="25"/>
                  </a:lnTo>
                  <a:lnTo>
                    <a:pt x="13" y="18"/>
                  </a:lnTo>
                  <a:lnTo>
                    <a:pt x="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3" name="Freeform 150"/>
            <p:cNvSpPr>
              <a:spLocks/>
            </p:cNvSpPr>
            <p:nvPr/>
          </p:nvSpPr>
          <p:spPr bwMode="auto">
            <a:xfrm>
              <a:off x="3119" y="3513"/>
              <a:ext cx="97" cy="120"/>
            </a:xfrm>
            <a:custGeom>
              <a:avLst/>
              <a:gdLst>
                <a:gd name="T0" fmla="*/ 111 w 86"/>
                <a:gd name="T1" fmla="*/ 0 h 111"/>
                <a:gd name="T2" fmla="*/ 68 w 86"/>
                <a:gd name="T3" fmla="*/ 17 h 111"/>
                <a:gd name="T4" fmla="*/ 26 w 86"/>
                <a:gd name="T5" fmla="*/ 43 h 111"/>
                <a:gd name="T6" fmla="*/ 1 w 86"/>
                <a:gd name="T7" fmla="*/ 71 h 111"/>
                <a:gd name="T8" fmla="*/ 0 w 86"/>
                <a:gd name="T9" fmla="*/ 101 h 111"/>
                <a:gd name="T10" fmla="*/ 2 w 86"/>
                <a:gd name="T11" fmla="*/ 123 h 111"/>
                <a:gd name="T12" fmla="*/ 23 w 86"/>
                <a:gd name="T13" fmla="*/ 142 h 111"/>
                <a:gd name="T14" fmla="*/ 47 w 86"/>
                <a:gd name="T15" fmla="*/ 157 h 111"/>
                <a:gd name="T16" fmla="*/ 77 w 86"/>
                <a:gd name="T17" fmla="*/ 177 h 111"/>
                <a:gd name="T18" fmla="*/ 111 w 86"/>
                <a:gd name="T19" fmla="*/ 191 h 111"/>
                <a:gd name="T20" fmla="*/ 159 w 86"/>
                <a:gd name="T21" fmla="*/ 206 h 111"/>
                <a:gd name="T22" fmla="*/ 212 w 86"/>
                <a:gd name="T23" fmla="*/ 221 h 111"/>
                <a:gd name="T24" fmla="*/ 288 w 86"/>
                <a:gd name="T25" fmla="*/ 241 h 111"/>
                <a:gd name="T26" fmla="*/ 240 w 86"/>
                <a:gd name="T27" fmla="*/ 221 h 111"/>
                <a:gd name="T28" fmla="*/ 189 w 86"/>
                <a:gd name="T29" fmla="*/ 200 h 111"/>
                <a:gd name="T30" fmla="*/ 157 w 86"/>
                <a:gd name="T31" fmla="*/ 171 h 111"/>
                <a:gd name="T32" fmla="*/ 113 w 86"/>
                <a:gd name="T33" fmla="*/ 142 h 111"/>
                <a:gd name="T34" fmla="*/ 86 w 86"/>
                <a:gd name="T35" fmla="*/ 109 h 111"/>
                <a:gd name="T36" fmla="*/ 77 w 86"/>
                <a:gd name="T37" fmla="*/ 77 h 111"/>
                <a:gd name="T38" fmla="*/ 79 w 86"/>
                <a:gd name="T39" fmla="*/ 37 h 111"/>
                <a:gd name="T40" fmla="*/ 111 w 86"/>
                <a:gd name="T41" fmla="*/ 0 h 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6"/>
                <a:gd name="T64" fmla="*/ 0 h 111"/>
                <a:gd name="T65" fmla="*/ 86 w 86"/>
                <a:gd name="T66" fmla="*/ 111 h 1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6" h="111">
                  <a:moveTo>
                    <a:pt x="33" y="0"/>
                  </a:moveTo>
                  <a:lnTo>
                    <a:pt x="20" y="7"/>
                  </a:lnTo>
                  <a:lnTo>
                    <a:pt x="8" y="19"/>
                  </a:lnTo>
                  <a:lnTo>
                    <a:pt x="1" y="32"/>
                  </a:lnTo>
                  <a:lnTo>
                    <a:pt x="0" y="46"/>
                  </a:lnTo>
                  <a:lnTo>
                    <a:pt x="2" y="56"/>
                  </a:lnTo>
                  <a:lnTo>
                    <a:pt x="7" y="65"/>
                  </a:lnTo>
                  <a:lnTo>
                    <a:pt x="14" y="72"/>
                  </a:lnTo>
                  <a:lnTo>
                    <a:pt x="23" y="81"/>
                  </a:lnTo>
                  <a:lnTo>
                    <a:pt x="33" y="88"/>
                  </a:lnTo>
                  <a:lnTo>
                    <a:pt x="47" y="95"/>
                  </a:lnTo>
                  <a:lnTo>
                    <a:pt x="64" y="102"/>
                  </a:lnTo>
                  <a:lnTo>
                    <a:pt x="86" y="111"/>
                  </a:lnTo>
                  <a:lnTo>
                    <a:pt x="73" y="102"/>
                  </a:lnTo>
                  <a:lnTo>
                    <a:pt x="58" y="92"/>
                  </a:lnTo>
                  <a:lnTo>
                    <a:pt x="46" y="79"/>
                  </a:lnTo>
                  <a:lnTo>
                    <a:pt x="34" y="65"/>
                  </a:lnTo>
                  <a:lnTo>
                    <a:pt x="25" y="50"/>
                  </a:lnTo>
                  <a:lnTo>
                    <a:pt x="23" y="35"/>
                  </a:lnTo>
                  <a:lnTo>
                    <a:pt x="24" y="1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4" name="Freeform 151"/>
            <p:cNvSpPr>
              <a:spLocks/>
            </p:cNvSpPr>
            <p:nvPr/>
          </p:nvSpPr>
          <p:spPr bwMode="auto">
            <a:xfrm>
              <a:off x="3128" y="3617"/>
              <a:ext cx="607" cy="143"/>
            </a:xfrm>
            <a:custGeom>
              <a:avLst/>
              <a:gdLst>
                <a:gd name="T0" fmla="*/ 78 w 535"/>
                <a:gd name="T1" fmla="*/ 3 h 131"/>
                <a:gd name="T2" fmla="*/ 23 w 535"/>
                <a:gd name="T3" fmla="*/ 0 h 131"/>
                <a:gd name="T4" fmla="*/ 0 w 535"/>
                <a:gd name="T5" fmla="*/ 19 h 131"/>
                <a:gd name="T6" fmla="*/ 0 w 535"/>
                <a:gd name="T7" fmla="*/ 52 h 131"/>
                <a:gd name="T8" fmla="*/ 42 w 535"/>
                <a:gd name="T9" fmla="*/ 111 h 131"/>
                <a:gd name="T10" fmla="*/ 68 w 535"/>
                <a:gd name="T11" fmla="*/ 132 h 131"/>
                <a:gd name="T12" fmla="*/ 108 w 535"/>
                <a:gd name="T13" fmla="*/ 157 h 131"/>
                <a:gd name="T14" fmla="*/ 160 w 535"/>
                <a:gd name="T15" fmla="*/ 182 h 131"/>
                <a:gd name="T16" fmla="*/ 212 w 535"/>
                <a:gd name="T17" fmla="*/ 204 h 131"/>
                <a:gd name="T18" fmla="*/ 269 w 535"/>
                <a:gd name="T19" fmla="*/ 227 h 131"/>
                <a:gd name="T20" fmla="*/ 323 w 535"/>
                <a:gd name="T21" fmla="*/ 248 h 131"/>
                <a:gd name="T22" fmla="*/ 373 w 535"/>
                <a:gd name="T23" fmla="*/ 265 h 131"/>
                <a:gd name="T24" fmla="*/ 415 w 535"/>
                <a:gd name="T25" fmla="*/ 283 h 131"/>
                <a:gd name="T26" fmla="*/ 489 w 535"/>
                <a:gd name="T27" fmla="*/ 296 h 131"/>
                <a:gd name="T28" fmla="*/ 575 w 535"/>
                <a:gd name="T29" fmla="*/ 309 h 131"/>
                <a:gd name="T30" fmla="*/ 672 w 535"/>
                <a:gd name="T31" fmla="*/ 314 h 131"/>
                <a:gd name="T32" fmla="*/ 773 w 535"/>
                <a:gd name="T33" fmla="*/ 314 h 131"/>
                <a:gd name="T34" fmla="*/ 882 w 535"/>
                <a:gd name="T35" fmla="*/ 311 h 131"/>
                <a:gd name="T36" fmla="*/ 977 w 535"/>
                <a:gd name="T37" fmla="*/ 308 h 131"/>
                <a:gd name="T38" fmla="*/ 1079 w 535"/>
                <a:gd name="T39" fmla="*/ 295 h 131"/>
                <a:gd name="T40" fmla="*/ 1171 w 535"/>
                <a:gd name="T41" fmla="*/ 283 h 131"/>
                <a:gd name="T42" fmla="*/ 1290 w 535"/>
                <a:gd name="T43" fmla="*/ 260 h 131"/>
                <a:gd name="T44" fmla="*/ 1408 w 535"/>
                <a:gd name="T45" fmla="*/ 242 h 131"/>
                <a:gd name="T46" fmla="*/ 1508 w 535"/>
                <a:gd name="T47" fmla="*/ 237 h 131"/>
                <a:gd name="T48" fmla="*/ 1604 w 535"/>
                <a:gd name="T49" fmla="*/ 236 h 131"/>
                <a:gd name="T50" fmla="*/ 1692 w 535"/>
                <a:gd name="T51" fmla="*/ 236 h 131"/>
                <a:gd name="T52" fmla="*/ 1765 w 535"/>
                <a:gd name="T53" fmla="*/ 237 h 131"/>
                <a:gd name="T54" fmla="*/ 1835 w 535"/>
                <a:gd name="T55" fmla="*/ 243 h 131"/>
                <a:gd name="T56" fmla="*/ 1891 w 535"/>
                <a:gd name="T57" fmla="*/ 259 h 131"/>
                <a:gd name="T58" fmla="*/ 1830 w 535"/>
                <a:gd name="T59" fmla="*/ 227 h 131"/>
                <a:gd name="T60" fmla="*/ 1759 w 535"/>
                <a:gd name="T61" fmla="*/ 204 h 131"/>
                <a:gd name="T62" fmla="*/ 1686 w 535"/>
                <a:gd name="T63" fmla="*/ 188 h 131"/>
                <a:gd name="T64" fmla="*/ 1600 w 535"/>
                <a:gd name="T65" fmla="*/ 182 h 131"/>
                <a:gd name="T66" fmla="*/ 1508 w 535"/>
                <a:gd name="T67" fmla="*/ 180 h 131"/>
                <a:gd name="T68" fmla="*/ 1408 w 535"/>
                <a:gd name="T69" fmla="*/ 184 h 131"/>
                <a:gd name="T70" fmla="*/ 1293 w 535"/>
                <a:gd name="T71" fmla="*/ 199 h 131"/>
                <a:gd name="T72" fmla="*/ 1174 w 535"/>
                <a:gd name="T73" fmla="*/ 219 h 131"/>
                <a:gd name="T74" fmla="*/ 1107 w 535"/>
                <a:gd name="T75" fmla="*/ 236 h 131"/>
                <a:gd name="T76" fmla="*/ 1021 w 535"/>
                <a:gd name="T77" fmla="*/ 243 h 131"/>
                <a:gd name="T78" fmla="*/ 920 w 535"/>
                <a:gd name="T79" fmla="*/ 259 h 131"/>
                <a:gd name="T80" fmla="*/ 812 w 535"/>
                <a:gd name="T81" fmla="*/ 264 h 131"/>
                <a:gd name="T82" fmla="*/ 709 w 535"/>
                <a:gd name="T83" fmla="*/ 265 h 131"/>
                <a:gd name="T84" fmla="*/ 605 w 535"/>
                <a:gd name="T85" fmla="*/ 264 h 131"/>
                <a:gd name="T86" fmla="*/ 519 w 535"/>
                <a:gd name="T87" fmla="*/ 259 h 131"/>
                <a:gd name="T88" fmla="*/ 447 w 535"/>
                <a:gd name="T89" fmla="*/ 239 h 131"/>
                <a:gd name="T90" fmla="*/ 402 w 535"/>
                <a:gd name="T91" fmla="*/ 219 h 131"/>
                <a:gd name="T92" fmla="*/ 337 w 535"/>
                <a:gd name="T93" fmla="*/ 201 h 131"/>
                <a:gd name="T94" fmla="*/ 258 w 535"/>
                <a:gd name="T95" fmla="*/ 172 h 131"/>
                <a:gd name="T96" fmla="*/ 185 w 535"/>
                <a:gd name="T97" fmla="*/ 141 h 131"/>
                <a:gd name="T98" fmla="*/ 124 w 535"/>
                <a:gd name="T99" fmla="*/ 107 h 131"/>
                <a:gd name="T100" fmla="*/ 77 w 535"/>
                <a:gd name="T101" fmla="*/ 74 h 131"/>
                <a:gd name="T102" fmla="*/ 60 w 535"/>
                <a:gd name="T103" fmla="*/ 38 h 131"/>
                <a:gd name="T104" fmla="*/ 78 w 535"/>
                <a:gd name="T105" fmla="*/ 3 h 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5"/>
                <a:gd name="T160" fmla="*/ 0 h 131"/>
                <a:gd name="T161" fmla="*/ 535 w 535"/>
                <a:gd name="T162" fmla="*/ 131 h 1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5" h="131">
                  <a:moveTo>
                    <a:pt x="23" y="3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0" y="22"/>
                  </a:lnTo>
                  <a:lnTo>
                    <a:pt x="12" y="46"/>
                  </a:lnTo>
                  <a:lnTo>
                    <a:pt x="19" y="55"/>
                  </a:lnTo>
                  <a:lnTo>
                    <a:pt x="30" y="65"/>
                  </a:lnTo>
                  <a:lnTo>
                    <a:pt x="45" y="75"/>
                  </a:lnTo>
                  <a:lnTo>
                    <a:pt x="61" y="85"/>
                  </a:lnTo>
                  <a:lnTo>
                    <a:pt x="76" y="95"/>
                  </a:lnTo>
                  <a:lnTo>
                    <a:pt x="92" y="104"/>
                  </a:lnTo>
                  <a:lnTo>
                    <a:pt x="106" y="111"/>
                  </a:lnTo>
                  <a:lnTo>
                    <a:pt x="118" y="117"/>
                  </a:lnTo>
                  <a:lnTo>
                    <a:pt x="138" y="124"/>
                  </a:lnTo>
                  <a:lnTo>
                    <a:pt x="163" y="128"/>
                  </a:lnTo>
                  <a:lnTo>
                    <a:pt x="190" y="131"/>
                  </a:lnTo>
                  <a:lnTo>
                    <a:pt x="219" y="131"/>
                  </a:lnTo>
                  <a:lnTo>
                    <a:pt x="249" y="130"/>
                  </a:lnTo>
                  <a:lnTo>
                    <a:pt x="277" y="127"/>
                  </a:lnTo>
                  <a:lnTo>
                    <a:pt x="305" y="123"/>
                  </a:lnTo>
                  <a:lnTo>
                    <a:pt x="331" y="117"/>
                  </a:lnTo>
                  <a:lnTo>
                    <a:pt x="365" y="108"/>
                  </a:lnTo>
                  <a:lnTo>
                    <a:pt x="398" y="101"/>
                  </a:lnTo>
                  <a:lnTo>
                    <a:pt x="427" y="98"/>
                  </a:lnTo>
                  <a:lnTo>
                    <a:pt x="454" y="97"/>
                  </a:lnTo>
                  <a:lnTo>
                    <a:pt x="479" y="97"/>
                  </a:lnTo>
                  <a:lnTo>
                    <a:pt x="500" y="98"/>
                  </a:lnTo>
                  <a:lnTo>
                    <a:pt x="519" y="102"/>
                  </a:lnTo>
                  <a:lnTo>
                    <a:pt x="535" y="107"/>
                  </a:lnTo>
                  <a:lnTo>
                    <a:pt x="517" y="95"/>
                  </a:lnTo>
                  <a:lnTo>
                    <a:pt x="497" y="85"/>
                  </a:lnTo>
                  <a:lnTo>
                    <a:pt x="477" y="79"/>
                  </a:lnTo>
                  <a:lnTo>
                    <a:pt x="453" y="75"/>
                  </a:lnTo>
                  <a:lnTo>
                    <a:pt x="427" y="74"/>
                  </a:lnTo>
                  <a:lnTo>
                    <a:pt x="398" y="77"/>
                  </a:lnTo>
                  <a:lnTo>
                    <a:pt x="366" y="82"/>
                  </a:lnTo>
                  <a:lnTo>
                    <a:pt x="332" y="92"/>
                  </a:lnTo>
                  <a:lnTo>
                    <a:pt x="313" y="97"/>
                  </a:lnTo>
                  <a:lnTo>
                    <a:pt x="289" y="102"/>
                  </a:lnTo>
                  <a:lnTo>
                    <a:pt x="260" y="107"/>
                  </a:lnTo>
                  <a:lnTo>
                    <a:pt x="230" y="110"/>
                  </a:lnTo>
                  <a:lnTo>
                    <a:pt x="200" y="111"/>
                  </a:lnTo>
                  <a:lnTo>
                    <a:pt x="171" y="110"/>
                  </a:lnTo>
                  <a:lnTo>
                    <a:pt x="147" y="107"/>
                  </a:lnTo>
                  <a:lnTo>
                    <a:pt x="127" y="100"/>
                  </a:lnTo>
                  <a:lnTo>
                    <a:pt x="114" y="92"/>
                  </a:lnTo>
                  <a:lnTo>
                    <a:pt x="95" y="84"/>
                  </a:lnTo>
                  <a:lnTo>
                    <a:pt x="73" y="72"/>
                  </a:lnTo>
                  <a:lnTo>
                    <a:pt x="53" y="59"/>
                  </a:lnTo>
                  <a:lnTo>
                    <a:pt x="35" y="45"/>
                  </a:lnTo>
                  <a:lnTo>
                    <a:pt x="22" y="31"/>
                  </a:lnTo>
                  <a:lnTo>
                    <a:pt x="17" y="16"/>
                  </a:lnTo>
                  <a:lnTo>
                    <a:pt x="23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5" name="Freeform 152"/>
            <p:cNvSpPr>
              <a:spLocks/>
            </p:cNvSpPr>
            <p:nvPr/>
          </p:nvSpPr>
          <p:spPr bwMode="auto">
            <a:xfrm>
              <a:off x="3717" y="3259"/>
              <a:ext cx="699" cy="111"/>
            </a:xfrm>
            <a:custGeom>
              <a:avLst/>
              <a:gdLst>
                <a:gd name="T0" fmla="*/ 0 w 769"/>
                <a:gd name="T1" fmla="*/ 23 h 128"/>
                <a:gd name="T2" fmla="*/ 5 w 769"/>
                <a:gd name="T3" fmla="*/ 20 h 128"/>
                <a:gd name="T4" fmla="*/ 6 w 769"/>
                <a:gd name="T5" fmla="*/ 16 h 128"/>
                <a:gd name="T6" fmla="*/ 13 w 769"/>
                <a:gd name="T7" fmla="*/ 15 h 128"/>
                <a:gd name="T8" fmla="*/ 19 w 769"/>
                <a:gd name="T9" fmla="*/ 13 h 128"/>
                <a:gd name="T10" fmla="*/ 26 w 769"/>
                <a:gd name="T11" fmla="*/ 12 h 128"/>
                <a:gd name="T12" fmla="*/ 35 w 769"/>
                <a:gd name="T13" fmla="*/ 12 h 128"/>
                <a:gd name="T14" fmla="*/ 45 w 769"/>
                <a:gd name="T15" fmla="*/ 13 h 128"/>
                <a:gd name="T16" fmla="*/ 54 w 769"/>
                <a:gd name="T17" fmla="*/ 15 h 128"/>
                <a:gd name="T18" fmla="*/ 61 w 769"/>
                <a:gd name="T19" fmla="*/ 16 h 128"/>
                <a:gd name="T20" fmla="*/ 70 w 769"/>
                <a:gd name="T21" fmla="*/ 17 h 128"/>
                <a:gd name="T22" fmla="*/ 81 w 769"/>
                <a:gd name="T23" fmla="*/ 19 h 128"/>
                <a:gd name="T24" fmla="*/ 95 w 769"/>
                <a:gd name="T25" fmla="*/ 20 h 128"/>
                <a:gd name="T26" fmla="*/ 109 w 769"/>
                <a:gd name="T27" fmla="*/ 22 h 128"/>
                <a:gd name="T28" fmla="*/ 124 w 769"/>
                <a:gd name="T29" fmla="*/ 23 h 128"/>
                <a:gd name="T30" fmla="*/ 141 w 769"/>
                <a:gd name="T31" fmla="*/ 23 h 128"/>
                <a:gd name="T32" fmla="*/ 159 w 769"/>
                <a:gd name="T33" fmla="*/ 23 h 128"/>
                <a:gd name="T34" fmla="*/ 177 w 769"/>
                <a:gd name="T35" fmla="*/ 23 h 128"/>
                <a:gd name="T36" fmla="*/ 195 w 769"/>
                <a:gd name="T37" fmla="*/ 23 h 128"/>
                <a:gd name="T38" fmla="*/ 214 w 769"/>
                <a:gd name="T39" fmla="*/ 20 h 128"/>
                <a:gd name="T40" fmla="*/ 233 w 769"/>
                <a:gd name="T41" fmla="*/ 19 h 128"/>
                <a:gd name="T42" fmla="*/ 250 w 769"/>
                <a:gd name="T43" fmla="*/ 15 h 128"/>
                <a:gd name="T44" fmla="*/ 268 w 769"/>
                <a:gd name="T45" fmla="*/ 11 h 128"/>
                <a:gd name="T46" fmla="*/ 282 w 769"/>
                <a:gd name="T47" fmla="*/ 7 h 128"/>
                <a:gd name="T48" fmla="*/ 295 w 769"/>
                <a:gd name="T49" fmla="*/ 0 h 128"/>
                <a:gd name="T50" fmla="*/ 293 w 769"/>
                <a:gd name="T51" fmla="*/ 5 h 128"/>
                <a:gd name="T52" fmla="*/ 286 w 769"/>
                <a:gd name="T53" fmla="*/ 9 h 128"/>
                <a:gd name="T54" fmla="*/ 278 w 769"/>
                <a:gd name="T55" fmla="*/ 13 h 128"/>
                <a:gd name="T56" fmla="*/ 268 w 769"/>
                <a:gd name="T57" fmla="*/ 17 h 128"/>
                <a:gd name="T58" fmla="*/ 256 w 769"/>
                <a:gd name="T59" fmla="*/ 20 h 128"/>
                <a:gd name="T60" fmla="*/ 244 w 769"/>
                <a:gd name="T61" fmla="*/ 23 h 128"/>
                <a:gd name="T62" fmla="*/ 228 w 769"/>
                <a:gd name="T63" fmla="*/ 27 h 128"/>
                <a:gd name="T64" fmla="*/ 213 w 769"/>
                <a:gd name="T65" fmla="*/ 27 h 128"/>
                <a:gd name="T66" fmla="*/ 195 w 769"/>
                <a:gd name="T67" fmla="*/ 30 h 128"/>
                <a:gd name="T68" fmla="*/ 177 w 769"/>
                <a:gd name="T69" fmla="*/ 31 h 128"/>
                <a:gd name="T70" fmla="*/ 159 w 769"/>
                <a:gd name="T71" fmla="*/ 31 h 128"/>
                <a:gd name="T72" fmla="*/ 139 w 769"/>
                <a:gd name="T73" fmla="*/ 31 h 128"/>
                <a:gd name="T74" fmla="*/ 118 w 769"/>
                <a:gd name="T75" fmla="*/ 31 h 128"/>
                <a:gd name="T76" fmla="*/ 97 w 769"/>
                <a:gd name="T77" fmla="*/ 27 h 128"/>
                <a:gd name="T78" fmla="*/ 77 w 769"/>
                <a:gd name="T79" fmla="*/ 27 h 128"/>
                <a:gd name="T80" fmla="*/ 55 w 769"/>
                <a:gd name="T81" fmla="*/ 23 h 128"/>
                <a:gd name="T82" fmla="*/ 49 w 769"/>
                <a:gd name="T83" fmla="*/ 22 h 128"/>
                <a:gd name="T84" fmla="*/ 41 w 769"/>
                <a:gd name="T85" fmla="*/ 20 h 128"/>
                <a:gd name="T86" fmla="*/ 35 w 769"/>
                <a:gd name="T87" fmla="*/ 20 h 128"/>
                <a:gd name="T88" fmla="*/ 29 w 769"/>
                <a:gd name="T89" fmla="*/ 19 h 128"/>
                <a:gd name="T90" fmla="*/ 23 w 769"/>
                <a:gd name="T91" fmla="*/ 18 h 128"/>
                <a:gd name="T92" fmla="*/ 16 w 769"/>
                <a:gd name="T93" fmla="*/ 19 h 128"/>
                <a:gd name="T94" fmla="*/ 9 w 769"/>
                <a:gd name="T95" fmla="*/ 20 h 128"/>
                <a:gd name="T96" fmla="*/ 0 w 769"/>
                <a:gd name="T97" fmla="*/ 23 h 1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69"/>
                <a:gd name="T148" fmla="*/ 0 h 128"/>
                <a:gd name="T149" fmla="*/ 769 w 769"/>
                <a:gd name="T150" fmla="*/ 128 h 1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69" h="128">
                  <a:moveTo>
                    <a:pt x="0" y="95"/>
                  </a:moveTo>
                  <a:lnTo>
                    <a:pt x="7" y="82"/>
                  </a:lnTo>
                  <a:lnTo>
                    <a:pt x="17" y="69"/>
                  </a:lnTo>
                  <a:lnTo>
                    <a:pt x="32" y="61"/>
                  </a:lnTo>
                  <a:lnTo>
                    <a:pt x="49" y="54"/>
                  </a:lnTo>
                  <a:lnTo>
                    <a:pt x="69" y="51"/>
                  </a:lnTo>
                  <a:lnTo>
                    <a:pt x="91" y="51"/>
                  </a:lnTo>
                  <a:lnTo>
                    <a:pt x="115" y="54"/>
                  </a:lnTo>
                  <a:lnTo>
                    <a:pt x="141" y="61"/>
                  </a:lnTo>
                  <a:lnTo>
                    <a:pt x="158" y="67"/>
                  </a:lnTo>
                  <a:lnTo>
                    <a:pt x="181" y="72"/>
                  </a:lnTo>
                  <a:lnTo>
                    <a:pt x="210" y="78"/>
                  </a:lnTo>
                  <a:lnTo>
                    <a:pt x="243" y="84"/>
                  </a:lnTo>
                  <a:lnTo>
                    <a:pt x="280" y="90"/>
                  </a:lnTo>
                  <a:lnTo>
                    <a:pt x="322" y="94"/>
                  </a:lnTo>
                  <a:lnTo>
                    <a:pt x="367" y="97"/>
                  </a:lnTo>
                  <a:lnTo>
                    <a:pt x="412" y="97"/>
                  </a:lnTo>
                  <a:lnTo>
                    <a:pt x="460" y="97"/>
                  </a:lnTo>
                  <a:lnTo>
                    <a:pt x="509" y="94"/>
                  </a:lnTo>
                  <a:lnTo>
                    <a:pt x="556" y="87"/>
                  </a:lnTo>
                  <a:lnTo>
                    <a:pt x="604" y="78"/>
                  </a:lnTo>
                  <a:lnTo>
                    <a:pt x="649" y="65"/>
                  </a:lnTo>
                  <a:lnTo>
                    <a:pt x="693" y="48"/>
                  </a:lnTo>
                  <a:lnTo>
                    <a:pt x="733" y="26"/>
                  </a:lnTo>
                  <a:lnTo>
                    <a:pt x="769" y="0"/>
                  </a:lnTo>
                  <a:lnTo>
                    <a:pt x="759" y="21"/>
                  </a:lnTo>
                  <a:lnTo>
                    <a:pt x="743" y="39"/>
                  </a:lnTo>
                  <a:lnTo>
                    <a:pt x="723" y="57"/>
                  </a:lnTo>
                  <a:lnTo>
                    <a:pt x="697" y="72"/>
                  </a:lnTo>
                  <a:lnTo>
                    <a:pt x="665" y="85"/>
                  </a:lnTo>
                  <a:lnTo>
                    <a:pt x="631" y="98"/>
                  </a:lnTo>
                  <a:lnTo>
                    <a:pt x="593" y="108"/>
                  </a:lnTo>
                  <a:lnTo>
                    <a:pt x="552" y="117"/>
                  </a:lnTo>
                  <a:lnTo>
                    <a:pt x="507" y="123"/>
                  </a:lnTo>
                  <a:lnTo>
                    <a:pt x="460" y="127"/>
                  </a:lnTo>
                  <a:lnTo>
                    <a:pt x="411" y="128"/>
                  </a:lnTo>
                  <a:lnTo>
                    <a:pt x="359" y="128"/>
                  </a:lnTo>
                  <a:lnTo>
                    <a:pt x="306" y="124"/>
                  </a:lnTo>
                  <a:lnTo>
                    <a:pt x="253" y="118"/>
                  </a:lnTo>
                  <a:lnTo>
                    <a:pt x="198" y="108"/>
                  </a:lnTo>
                  <a:lnTo>
                    <a:pt x="144" y="97"/>
                  </a:lnTo>
                  <a:lnTo>
                    <a:pt x="125" y="91"/>
                  </a:lnTo>
                  <a:lnTo>
                    <a:pt x="108" y="87"/>
                  </a:lnTo>
                  <a:lnTo>
                    <a:pt x="92" y="81"/>
                  </a:lnTo>
                  <a:lnTo>
                    <a:pt x="76" y="78"/>
                  </a:lnTo>
                  <a:lnTo>
                    <a:pt x="59" y="77"/>
                  </a:lnTo>
                  <a:lnTo>
                    <a:pt x="42" y="80"/>
                  </a:lnTo>
                  <a:lnTo>
                    <a:pt x="22" y="8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6" name="Freeform 153"/>
            <p:cNvSpPr>
              <a:spLocks/>
            </p:cNvSpPr>
            <p:nvPr/>
          </p:nvSpPr>
          <p:spPr bwMode="auto">
            <a:xfrm>
              <a:off x="3663" y="3331"/>
              <a:ext cx="218" cy="470"/>
            </a:xfrm>
            <a:custGeom>
              <a:avLst/>
              <a:gdLst>
                <a:gd name="T0" fmla="*/ 0 w 160"/>
                <a:gd name="T1" fmla="*/ 0 h 870"/>
                <a:gd name="T2" fmla="*/ 225 w 160"/>
                <a:gd name="T3" fmla="*/ 1 h 870"/>
                <a:gd name="T4" fmla="*/ 496 w 160"/>
                <a:gd name="T5" fmla="*/ 1 h 870"/>
                <a:gd name="T6" fmla="*/ 857 w 160"/>
                <a:gd name="T7" fmla="*/ 1 h 870"/>
                <a:gd name="T8" fmla="*/ 1214 w 160"/>
                <a:gd name="T9" fmla="*/ 1 h 870"/>
                <a:gd name="T10" fmla="*/ 1568 w 160"/>
                <a:gd name="T11" fmla="*/ 1 h 870"/>
                <a:gd name="T12" fmla="*/ 1927 w 160"/>
                <a:gd name="T13" fmla="*/ 1 h 870"/>
                <a:gd name="T14" fmla="*/ 2192 w 160"/>
                <a:gd name="T15" fmla="*/ 1 h 870"/>
                <a:gd name="T16" fmla="*/ 2451 w 160"/>
                <a:gd name="T17" fmla="*/ 1 h 870"/>
                <a:gd name="T18" fmla="*/ 2631 w 160"/>
                <a:gd name="T19" fmla="*/ 1 h 870"/>
                <a:gd name="T20" fmla="*/ 2720 w 160"/>
                <a:gd name="T21" fmla="*/ 1 h 870"/>
                <a:gd name="T22" fmla="*/ 2720 w 160"/>
                <a:gd name="T23" fmla="*/ 1 h 870"/>
                <a:gd name="T24" fmla="*/ 2545 w 160"/>
                <a:gd name="T25" fmla="*/ 2 h 870"/>
                <a:gd name="T26" fmla="*/ 2235 w 160"/>
                <a:gd name="T27" fmla="*/ 2 h 870"/>
                <a:gd name="T28" fmla="*/ 1740 w 160"/>
                <a:gd name="T29" fmla="*/ 2 h 870"/>
                <a:gd name="T30" fmla="*/ 1076 w 160"/>
                <a:gd name="T31" fmla="*/ 2 h 870"/>
                <a:gd name="T32" fmla="*/ 193 w 160"/>
                <a:gd name="T33" fmla="*/ 2 h 870"/>
                <a:gd name="T34" fmla="*/ 906 w 160"/>
                <a:gd name="T35" fmla="*/ 2 h 870"/>
                <a:gd name="T36" fmla="*/ 1519 w 160"/>
                <a:gd name="T37" fmla="*/ 2 h 870"/>
                <a:gd name="T38" fmla="*/ 2070 w 160"/>
                <a:gd name="T39" fmla="*/ 2 h 870"/>
                <a:gd name="T40" fmla="*/ 2545 w 160"/>
                <a:gd name="T41" fmla="*/ 2 h 870"/>
                <a:gd name="T42" fmla="*/ 2936 w 160"/>
                <a:gd name="T43" fmla="*/ 2 h 870"/>
                <a:gd name="T44" fmla="*/ 3230 w 160"/>
                <a:gd name="T45" fmla="*/ 2 h 870"/>
                <a:gd name="T46" fmla="*/ 3442 w 160"/>
                <a:gd name="T47" fmla="*/ 1 h 870"/>
                <a:gd name="T48" fmla="*/ 3533 w 160"/>
                <a:gd name="T49" fmla="*/ 1 h 870"/>
                <a:gd name="T50" fmla="*/ 3533 w 160"/>
                <a:gd name="T51" fmla="*/ 1 h 870"/>
                <a:gd name="T52" fmla="*/ 3394 w 160"/>
                <a:gd name="T53" fmla="*/ 1 h 870"/>
                <a:gd name="T54" fmla="*/ 3175 w 160"/>
                <a:gd name="T55" fmla="*/ 1 h 870"/>
                <a:gd name="T56" fmla="*/ 2812 w 160"/>
                <a:gd name="T57" fmla="*/ 1 h 870"/>
                <a:gd name="T58" fmla="*/ 2316 w 160"/>
                <a:gd name="T59" fmla="*/ 1 h 870"/>
                <a:gd name="T60" fmla="*/ 1700 w 160"/>
                <a:gd name="T61" fmla="*/ 1 h 870"/>
                <a:gd name="T62" fmla="*/ 921 w 160"/>
                <a:gd name="T63" fmla="*/ 1 h 870"/>
                <a:gd name="T64" fmla="*/ 0 w 160"/>
                <a:gd name="T65" fmla="*/ 0 h 8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0"/>
                <a:gd name="T100" fmla="*/ 0 h 870"/>
                <a:gd name="T101" fmla="*/ 160 w 160"/>
                <a:gd name="T102" fmla="*/ 870 h 8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0" h="870">
                  <a:moveTo>
                    <a:pt x="0" y="0"/>
                  </a:moveTo>
                  <a:lnTo>
                    <a:pt x="10" y="20"/>
                  </a:lnTo>
                  <a:lnTo>
                    <a:pt x="23" y="50"/>
                  </a:lnTo>
                  <a:lnTo>
                    <a:pt x="39" y="92"/>
                  </a:lnTo>
                  <a:lnTo>
                    <a:pt x="55" y="142"/>
                  </a:lnTo>
                  <a:lnTo>
                    <a:pt x="71" y="198"/>
                  </a:lnTo>
                  <a:lnTo>
                    <a:pt x="87" y="261"/>
                  </a:lnTo>
                  <a:lnTo>
                    <a:pt x="100" y="329"/>
                  </a:lnTo>
                  <a:lnTo>
                    <a:pt x="111" y="398"/>
                  </a:lnTo>
                  <a:lnTo>
                    <a:pt x="120" y="468"/>
                  </a:lnTo>
                  <a:lnTo>
                    <a:pt x="123" y="538"/>
                  </a:lnTo>
                  <a:lnTo>
                    <a:pt x="123" y="607"/>
                  </a:lnTo>
                  <a:lnTo>
                    <a:pt x="115" y="672"/>
                  </a:lnTo>
                  <a:lnTo>
                    <a:pt x="101" y="732"/>
                  </a:lnTo>
                  <a:lnTo>
                    <a:pt x="79" y="787"/>
                  </a:lnTo>
                  <a:lnTo>
                    <a:pt x="49" y="833"/>
                  </a:lnTo>
                  <a:lnTo>
                    <a:pt x="9" y="870"/>
                  </a:lnTo>
                  <a:lnTo>
                    <a:pt x="41" y="865"/>
                  </a:lnTo>
                  <a:lnTo>
                    <a:pt x="69" y="847"/>
                  </a:lnTo>
                  <a:lnTo>
                    <a:pt x="94" y="817"/>
                  </a:lnTo>
                  <a:lnTo>
                    <a:pt x="115" y="777"/>
                  </a:lnTo>
                  <a:lnTo>
                    <a:pt x="133" y="730"/>
                  </a:lnTo>
                  <a:lnTo>
                    <a:pt x="147" y="674"/>
                  </a:lnTo>
                  <a:lnTo>
                    <a:pt x="156" y="612"/>
                  </a:lnTo>
                  <a:lnTo>
                    <a:pt x="160" y="544"/>
                  </a:lnTo>
                  <a:lnTo>
                    <a:pt x="160" y="475"/>
                  </a:lnTo>
                  <a:lnTo>
                    <a:pt x="154" y="403"/>
                  </a:lnTo>
                  <a:lnTo>
                    <a:pt x="144" y="330"/>
                  </a:lnTo>
                  <a:lnTo>
                    <a:pt x="128" y="257"/>
                  </a:lnTo>
                  <a:lnTo>
                    <a:pt x="105" y="186"/>
                  </a:lnTo>
                  <a:lnTo>
                    <a:pt x="77" y="119"/>
                  </a:lnTo>
                  <a:lnTo>
                    <a:pt x="42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7" name="Freeform 154"/>
            <p:cNvSpPr>
              <a:spLocks/>
            </p:cNvSpPr>
            <p:nvPr/>
          </p:nvSpPr>
          <p:spPr bwMode="auto">
            <a:xfrm>
              <a:off x="3826" y="3383"/>
              <a:ext cx="926" cy="481"/>
            </a:xfrm>
            <a:custGeom>
              <a:avLst/>
              <a:gdLst>
                <a:gd name="T0" fmla="*/ 3 w 1086"/>
                <a:gd name="T1" fmla="*/ 19 h 682"/>
                <a:gd name="T2" fmla="*/ 9 w 1086"/>
                <a:gd name="T3" fmla="*/ 20 h 682"/>
                <a:gd name="T4" fmla="*/ 17 w 1086"/>
                <a:gd name="T5" fmla="*/ 20 h 682"/>
                <a:gd name="T6" fmla="*/ 27 w 1086"/>
                <a:gd name="T7" fmla="*/ 20 h 682"/>
                <a:gd name="T8" fmla="*/ 40 w 1086"/>
                <a:gd name="T9" fmla="*/ 20 h 682"/>
                <a:gd name="T10" fmla="*/ 52 w 1086"/>
                <a:gd name="T11" fmla="*/ 20 h 682"/>
                <a:gd name="T12" fmla="*/ 67 w 1086"/>
                <a:gd name="T13" fmla="*/ 20 h 682"/>
                <a:gd name="T14" fmla="*/ 83 w 1086"/>
                <a:gd name="T15" fmla="*/ 20 h 682"/>
                <a:gd name="T16" fmla="*/ 99 w 1086"/>
                <a:gd name="T17" fmla="*/ 18 h 682"/>
                <a:gd name="T18" fmla="*/ 116 w 1086"/>
                <a:gd name="T19" fmla="*/ 18 h 682"/>
                <a:gd name="T20" fmla="*/ 132 w 1086"/>
                <a:gd name="T21" fmla="*/ 16 h 682"/>
                <a:gd name="T22" fmla="*/ 149 w 1086"/>
                <a:gd name="T23" fmla="*/ 15 h 682"/>
                <a:gd name="T24" fmla="*/ 166 w 1086"/>
                <a:gd name="T25" fmla="*/ 13 h 682"/>
                <a:gd name="T26" fmla="*/ 183 w 1086"/>
                <a:gd name="T27" fmla="*/ 10 h 682"/>
                <a:gd name="T28" fmla="*/ 199 w 1086"/>
                <a:gd name="T29" fmla="*/ 6 h 682"/>
                <a:gd name="T30" fmla="*/ 213 w 1086"/>
                <a:gd name="T31" fmla="*/ 2 h 682"/>
                <a:gd name="T32" fmla="*/ 219 w 1086"/>
                <a:gd name="T33" fmla="*/ 1 h 682"/>
                <a:gd name="T34" fmla="*/ 215 w 1086"/>
                <a:gd name="T35" fmla="*/ 3 h 682"/>
                <a:gd name="T36" fmla="*/ 210 w 1086"/>
                <a:gd name="T37" fmla="*/ 5 h 682"/>
                <a:gd name="T38" fmla="*/ 202 w 1086"/>
                <a:gd name="T39" fmla="*/ 7 h 682"/>
                <a:gd name="T40" fmla="*/ 195 w 1086"/>
                <a:gd name="T41" fmla="*/ 9 h 682"/>
                <a:gd name="T42" fmla="*/ 184 w 1086"/>
                <a:gd name="T43" fmla="*/ 11 h 682"/>
                <a:gd name="T44" fmla="*/ 174 w 1086"/>
                <a:gd name="T45" fmla="*/ 13 h 682"/>
                <a:gd name="T46" fmla="*/ 160 w 1086"/>
                <a:gd name="T47" fmla="*/ 15 h 682"/>
                <a:gd name="T48" fmla="*/ 148 w 1086"/>
                <a:gd name="T49" fmla="*/ 16 h 682"/>
                <a:gd name="T50" fmla="*/ 132 w 1086"/>
                <a:gd name="T51" fmla="*/ 18 h 682"/>
                <a:gd name="T52" fmla="*/ 116 w 1086"/>
                <a:gd name="T53" fmla="*/ 20 h 682"/>
                <a:gd name="T54" fmla="*/ 98 w 1086"/>
                <a:gd name="T55" fmla="*/ 20 h 682"/>
                <a:gd name="T56" fmla="*/ 78 w 1086"/>
                <a:gd name="T57" fmla="*/ 21 h 682"/>
                <a:gd name="T58" fmla="*/ 58 w 1086"/>
                <a:gd name="T59" fmla="*/ 21 h 682"/>
                <a:gd name="T60" fmla="*/ 36 w 1086"/>
                <a:gd name="T61" fmla="*/ 21 h 682"/>
                <a:gd name="T62" fmla="*/ 12 w 1086"/>
                <a:gd name="T63" fmla="*/ 20 h 68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86"/>
                <a:gd name="T97" fmla="*/ 0 h 682"/>
                <a:gd name="T98" fmla="*/ 1086 w 1086"/>
                <a:gd name="T99" fmla="*/ 682 h 68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86" h="682">
                  <a:moveTo>
                    <a:pt x="0" y="625"/>
                  </a:moveTo>
                  <a:lnTo>
                    <a:pt x="11" y="625"/>
                  </a:lnTo>
                  <a:lnTo>
                    <a:pt x="25" y="626"/>
                  </a:lnTo>
                  <a:lnTo>
                    <a:pt x="43" y="629"/>
                  </a:lnTo>
                  <a:lnTo>
                    <a:pt x="63" y="632"/>
                  </a:lnTo>
                  <a:lnTo>
                    <a:pt x="84" y="635"/>
                  </a:lnTo>
                  <a:lnTo>
                    <a:pt x="109" y="638"/>
                  </a:lnTo>
                  <a:lnTo>
                    <a:pt x="136" y="641"/>
                  </a:lnTo>
                  <a:lnTo>
                    <a:pt x="163" y="644"/>
                  </a:lnTo>
                  <a:lnTo>
                    <a:pt x="195" y="645"/>
                  </a:lnTo>
                  <a:lnTo>
                    <a:pt x="227" y="646"/>
                  </a:lnTo>
                  <a:lnTo>
                    <a:pt x="260" y="645"/>
                  </a:lnTo>
                  <a:lnTo>
                    <a:pt x="296" y="644"/>
                  </a:lnTo>
                  <a:lnTo>
                    <a:pt x="331" y="641"/>
                  </a:lnTo>
                  <a:lnTo>
                    <a:pt x="369" y="636"/>
                  </a:lnTo>
                  <a:lnTo>
                    <a:pt x="408" y="631"/>
                  </a:lnTo>
                  <a:lnTo>
                    <a:pt x="446" y="621"/>
                  </a:lnTo>
                  <a:lnTo>
                    <a:pt x="487" y="611"/>
                  </a:lnTo>
                  <a:lnTo>
                    <a:pt x="528" y="596"/>
                  </a:lnTo>
                  <a:lnTo>
                    <a:pt x="568" y="579"/>
                  </a:lnTo>
                  <a:lnTo>
                    <a:pt x="610" y="559"/>
                  </a:lnTo>
                  <a:lnTo>
                    <a:pt x="652" y="536"/>
                  </a:lnTo>
                  <a:lnTo>
                    <a:pt x="693" y="510"/>
                  </a:lnTo>
                  <a:lnTo>
                    <a:pt x="735" y="480"/>
                  </a:lnTo>
                  <a:lnTo>
                    <a:pt x="777" y="445"/>
                  </a:lnTo>
                  <a:lnTo>
                    <a:pt x="818" y="407"/>
                  </a:lnTo>
                  <a:lnTo>
                    <a:pt x="859" y="363"/>
                  </a:lnTo>
                  <a:lnTo>
                    <a:pt x="899" y="316"/>
                  </a:lnTo>
                  <a:lnTo>
                    <a:pt x="939" y="263"/>
                  </a:lnTo>
                  <a:lnTo>
                    <a:pt x="976" y="205"/>
                  </a:lnTo>
                  <a:lnTo>
                    <a:pt x="1014" y="142"/>
                  </a:lnTo>
                  <a:lnTo>
                    <a:pt x="1051" y="75"/>
                  </a:lnTo>
                  <a:lnTo>
                    <a:pt x="1086" y="0"/>
                  </a:lnTo>
                  <a:lnTo>
                    <a:pt x="1077" y="29"/>
                  </a:lnTo>
                  <a:lnTo>
                    <a:pt x="1068" y="60"/>
                  </a:lnTo>
                  <a:lnTo>
                    <a:pt x="1057" y="92"/>
                  </a:lnTo>
                  <a:lnTo>
                    <a:pt x="1044" y="125"/>
                  </a:lnTo>
                  <a:lnTo>
                    <a:pt x="1030" y="158"/>
                  </a:lnTo>
                  <a:lnTo>
                    <a:pt x="1012" y="191"/>
                  </a:lnTo>
                  <a:lnTo>
                    <a:pt x="995" y="225"/>
                  </a:lnTo>
                  <a:lnTo>
                    <a:pt x="976" y="260"/>
                  </a:lnTo>
                  <a:lnTo>
                    <a:pt x="955" y="294"/>
                  </a:lnTo>
                  <a:lnTo>
                    <a:pt x="932" y="329"/>
                  </a:lnTo>
                  <a:lnTo>
                    <a:pt x="907" y="362"/>
                  </a:lnTo>
                  <a:lnTo>
                    <a:pt x="882" y="395"/>
                  </a:lnTo>
                  <a:lnTo>
                    <a:pt x="854" y="427"/>
                  </a:lnTo>
                  <a:lnTo>
                    <a:pt x="824" y="458"/>
                  </a:lnTo>
                  <a:lnTo>
                    <a:pt x="793" y="487"/>
                  </a:lnTo>
                  <a:lnTo>
                    <a:pt x="761" y="516"/>
                  </a:lnTo>
                  <a:lnTo>
                    <a:pt x="725" y="543"/>
                  </a:lnTo>
                  <a:lnTo>
                    <a:pt x="689" y="567"/>
                  </a:lnTo>
                  <a:lnTo>
                    <a:pt x="652" y="590"/>
                  </a:lnTo>
                  <a:lnTo>
                    <a:pt x="612" y="612"/>
                  </a:lnTo>
                  <a:lnTo>
                    <a:pt x="570" y="631"/>
                  </a:lnTo>
                  <a:lnTo>
                    <a:pt x="527" y="646"/>
                  </a:lnTo>
                  <a:lnTo>
                    <a:pt x="482" y="659"/>
                  </a:lnTo>
                  <a:lnTo>
                    <a:pt x="436" y="671"/>
                  </a:lnTo>
                  <a:lnTo>
                    <a:pt x="387" y="678"/>
                  </a:lnTo>
                  <a:lnTo>
                    <a:pt x="337" y="681"/>
                  </a:lnTo>
                  <a:lnTo>
                    <a:pt x="285" y="682"/>
                  </a:lnTo>
                  <a:lnTo>
                    <a:pt x="232" y="678"/>
                  </a:lnTo>
                  <a:lnTo>
                    <a:pt x="176" y="671"/>
                  </a:lnTo>
                  <a:lnTo>
                    <a:pt x="119" y="661"/>
                  </a:lnTo>
                  <a:lnTo>
                    <a:pt x="60" y="645"/>
                  </a:lnTo>
                  <a:lnTo>
                    <a:pt x="0" y="6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8" name="Freeform 155"/>
            <p:cNvSpPr>
              <a:spLocks/>
            </p:cNvSpPr>
            <p:nvPr/>
          </p:nvSpPr>
          <p:spPr bwMode="auto">
            <a:xfrm>
              <a:off x="3741" y="3249"/>
              <a:ext cx="994" cy="581"/>
            </a:xfrm>
            <a:custGeom>
              <a:avLst/>
              <a:gdLst>
                <a:gd name="T0" fmla="*/ 75 w 876"/>
                <a:gd name="T1" fmla="*/ 178 h 534"/>
                <a:gd name="T2" fmla="*/ 256 w 876"/>
                <a:gd name="T3" fmla="*/ 194 h 534"/>
                <a:gd name="T4" fmla="*/ 517 w 876"/>
                <a:gd name="T5" fmla="*/ 239 h 534"/>
                <a:gd name="T6" fmla="*/ 730 w 876"/>
                <a:gd name="T7" fmla="*/ 264 h 534"/>
                <a:gd name="T8" fmla="*/ 1002 w 876"/>
                <a:gd name="T9" fmla="*/ 268 h 534"/>
                <a:gd name="T10" fmla="*/ 1367 w 876"/>
                <a:gd name="T11" fmla="*/ 259 h 534"/>
                <a:gd name="T12" fmla="*/ 1632 w 876"/>
                <a:gd name="T13" fmla="*/ 226 h 534"/>
                <a:gd name="T14" fmla="*/ 1919 w 876"/>
                <a:gd name="T15" fmla="*/ 164 h 534"/>
                <a:gd name="T16" fmla="*/ 2081 w 876"/>
                <a:gd name="T17" fmla="*/ 82 h 534"/>
                <a:gd name="T18" fmla="*/ 2145 w 876"/>
                <a:gd name="T19" fmla="*/ 20 h 534"/>
                <a:gd name="T20" fmla="*/ 2387 w 876"/>
                <a:gd name="T21" fmla="*/ 3 h 534"/>
                <a:gd name="T22" fmla="*/ 2709 w 876"/>
                <a:gd name="T23" fmla="*/ 70 h 534"/>
                <a:gd name="T24" fmla="*/ 2925 w 876"/>
                <a:gd name="T25" fmla="*/ 175 h 534"/>
                <a:gd name="T26" fmla="*/ 3077 w 876"/>
                <a:gd name="T27" fmla="*/ 292 h 534"/>
                <a:gd name="T28" fmla="*/ 3041 w 876"/>
                <a:gd name="T29" fmla="*/ 376 h 534"/>
                <a:gd name="T30" fmla="*/ 2895 w 876"/>
                <a:gd name="T31" fmla="*/ 530 h 534"/>
                <a:gd name="T32" fmla="*/ 2735 w 876"/>
                <a:gd name="T33" fmla="*/ 683 h 534"/>
                <a:gd name="T34" fmla="*/ 2524 w 876"/>
                <a:gd name="T35" fmla="*/ 844 h 534"/>
                <a:gd name="T36" fmla="*/ 2230 w 876"/>
                <a:gd name="T37" fmla="*/ 986 h 534"/>
                <a:gd name="T38" fmla="*/ 1912 w 876"/>
                <a:gd name="T39" fmla="*/ 1101 h 534"/>
                <a:gd name="T40" fmla="*/ 1533 w 876"/>
                <a:gd name="T41" fmla="*/ 1198 h 534"/>
                <a:gd name="T42" fmla="*/ 1254 w 876"/>
                <a:gd name="T43" fmla="*/ 1232 h 534"/>
                <a:gd name="T44" fmla="*/ 839 w 876"/>
                <a:gd name="T45" fmla="*/ 1243 h 534"/>
                <a:gd name="T46" fmla="*/ 344 w 876"/>
                <a:gd name="T47" fmla="*/ 1216 h 534"/>
                <a:gd name="T48" fmla="*/ 39 w 876"/>
                <a:gd name="T49" fmla="*/ 1165 h 534"/>
                <a:gd name="T50" fmla="*/ 246 w 876"/>
                <a:gd name="T51" fmla="*/ 1099 h 534"/>
                <a:gd name="T52" fmla="*/ 382 w 876"/>
                <a:gd name="T53" fmla="*/ 998 h 534"/>
                <a:gd name="T54" fmla="*/ 456 w 876"/>
                <a:gd name="T55" fmla="*/ 848 h 534"/>
                <a:gd name="T56" fmla="*/ 446 w 876"/>
                <a:gd name="T57" fmla="*/ 656 h 534"/>
                <a:gd name="T58" fmla="*/ 323 w 876"/>
                <a:gd name="T59" fmla="*/ 479 h 534"/>
                <a:gd name="T60" fmla="*/ 108 w 876"/>
                <a:gd name="T61" fmla="*/ 307 h 534"/>
                <a:gd name="T62" fmla="*/ 2 w 876"/>
                <a:gd name="T63" fmla="*/ 219 h 5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76"/>
                <a:gd name="T97" fmla="*/ 0 h 534"/>
                <a:gd name="T98" fmla="*/ 876 w 876"/>
                <a:gd name="T99" fmla="*/ 534 h 5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76" h="534">
                  <a:moveTo>
                    <a:pt x="2" y="93"/>
                  </a:moveTo>
                  <a:lnTo>
                    <a:pt x="21" y="77"/>
                  </a:lnTo>
                  <a:lnTo>
                    <a:pt x="42" y="78"/>
                  </a:lnTo>
                  <a:lnTo>
                    <a:pt x="72" y="84"/>
                  </a:lnTo>
                  <a:lnTo>
                    <a:pt x="108" y="98"/>
                  </a:lnTo>
                  <a:lnTo>
                    <a:pt x="146" y="102"/>
                  </a:lnTo>
                  <a:lnTo>
                    <a:pt x="173" y="107"/>
                  </a:lnTo>
                  <a:lnTo>
                    <a:pt x="206" y="113"/>
                  </a:lnTo>
                  <a:lnTo>
                    <a:pt x="239" y="116"/>
                  </a:lnTo>
                  <a:lnTo>
                    <a:pt x="284" y="116"/>
                  </a:lnTo>
                  <a:lnTo>
                    <a:pt x="336" y="113"/>
                  </a:lnTo>
                  <a:lnTo>
                    <a:pt x="387" y="110"/>
                  </a:lnTo>
                  <a:lnTo>
                    <a:pt x="420" y="108"/>
                  </a:lnTo>
                  <a:lnTo>
                    <a:pt x="461" y="98"/>
                  </a:lnTo>
                  <a:lnTo>
                    <a:pt x="503" y="84"/>
                  </a:lnTo>
                  <a:lnTo>
                    <a:pt x="542" y="71"/>
                  </a:lnTo>
                  <a:lnTo>
                    <a:pt x="566" y="57"/>
                  </a:lnTo>
                  <a:lnTo>
                    <a:pt x="588" y="35"/>
                  </a:lnTo>
                  <a:lnTo>
                    <a:pt x="597" y="18"/>
                  </a:lnTo>
                  <a:lnTo>
                    <a:pt x="606" y="9"/>
                  </a:lnTo>
                  <a:lnTo>
                    <a:pt x="632" y="0"/>
                  </a:lnTo>
                  <a:lnTo>
                    <a:pt x="674" y="3"/>
                  </a:lnTo>
                  <a:lnTo>
                    <a:pt x="716" y="11"/>
                  </a:lnTo>
                  <a:lnTo>
                    <a:pt x="765" y="30"/>
                  </a:lnTo>
                  <a:lnTo>
                    <a:pt x="800" y="47"/>
                  </a:lnTo>
                  <a:lnTo>
                    <a:pt x="827" y="75"/>
                  </a:lnTo>
                  <a:lnTo>
                    <a:pt x="855" y="108"/>
                  </a:lnTo>
                  <a:lnTo>
                    <a:pt x="870" y="126"/>
                  </a:lnTo>
                  <a:lnTo>
                    <a:pt x="876" y="141"/>
                  </a:lnTo>
                  <a:lnTo>
                    <a:pt x="860" y="162"/>
                  </a:lnTo>
                  <a:lnTo>
                    <a:pt x="839" y="203"/>
                  </a:lnTo>
                  <a:lnTo>
                    <a:pt x="818" y="228"/>
                  </a:lnTo>
                  <a:lnTo>
                    <a:pt x="803" y="257"/>
                  </a:lnTo>
                  <a:lnTo>
                    <a:pt x="773" y="294"/>
                  </a:lnTo>
                  <a:lnTo>
                    <a:pt x="737" y="332"/>
                  </a:lnTo>
                  <a:lnTo>
                    <a:pt x="713" y="362"/>
                  </a:lnTo>
                  <a:lnTo>
                    <a:pt x="677" y="390"/>
                  </a:lnTo>
                  <a:lnTo>
                    <a:pt x="630" y="425"/>
                  </a:lnTo>
                  <a:lnTo>
                    <a:pt x="594" y="447"/>
                  </a:lnTo>
                  <a:lnTo>
                    <a:pt x="540" y="474"/>
                  </a:lnTo>
                  <a:lnTo>
                    <a:pt x="492" y="497"/>
                  </a:lnTo>
                  <a:lnTo>
                    <a:pt x="434" y="516"/>
                  </a:lnTo>
                  <a:lnTo>
                    <a:pt x="392" y="522"/>
                  </a:lnTo>
                  <a:lnTo>
                    <a:pt x="354" y="530"/>
                  </a:lnTo>
                  <a:lnTo>
                    <a:pt x="299" y="533"/>
                  </a:lnTo>
                  <a:lnTo>
                    <a:pt x="237" y="534"/>
                  </a:lnTo>
                  <a:lnTo>
                    <a:pt x="164" y="531"/>
                  </a:lnTo>
                  <a:lnTo>
                    <a:pt x="96" y="524"/>
                  </a:lnTo>
                  <a:lnTo>
                    <a:pt x="26" y="510"/>
                  </a:lnTo>
                  <a:lnTo>
                    <a:pt x="11" y="501"/>
                  </a:lnTo>
                  <a:lnTo>
                    <a:pt x="44" y="489"/>
                  </a:lnTo>
                  <a:lnTo>
                    <a:pt x="69" y="473"/>
                  </a:lnTo>
                  <a:lnTo>
                    <a:pt x="95" y="452"/>
                  </a:lnTo>
                  <a:lnTo>
                    <a:pt x="108" y="428"/>
                  </a:lnTo>
                  <a:lnTo>
                    <a:pt x="122" y="399"/>
                  </a:lnTo>
                  <a:lnTo>
                    <a:pt x="129" y="365"/>
                  </a:lnTo>
                  <a:lnTo>
                    <a:pt x="128" y="327"/>
                  </a:lnTo>
                  <a:lnTo>
                    <a:pt x="126" y="282"/>
                  </a:lnTo>
                  <a:lnTo>
                    <a:pt x="111" y="248"/>
                  </a:lnTo>
                  <a:lnTo>
                    <a:pt x="92" y="206"/>
                  </a:lnTo>
                  <a:lnTo>
                    <a:pt x="68" y="167"/>
                  </a:lnTo>
                  <a:lnTo>
                    <a:pt x="30" y="131"/>
                  </a:lnTo>
                  <a:lnTo>
                    <a:pt x="0" y="105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89" name="Freeform 156"/>
            <p:cNvSpPr>
              <a:spLocks/>
            </p:cNvSpPr>
            <p:nvPr/>
          </p:nvSpPr>
          <p:spPr bwMode="auto">
            <a:xfrm>
              <a:off x="1110" y="3337"/>
              <a:ext cx="981" cy="556"/>
            </a:xfrm>
            <a:custGeom>
              <a:avLst/>
              <a:gdLst>
                <a:gd name="T0" fmla="*/ 654 w 865"/>
                <a:gd name="T1" fmla="*/ 0 h 510"/>
                <a:gd name="T2" fmla="*/ 710 w 865"/>
                <a:gd name="T3" fmla="*/ 35 h 510"/>
                <a:gd name="T4" fmla="*/ 785 w 865"/>
                <a:gd name="T5" fmla="*/ 69 h 510"/>
                <a:gd name="T6" fmla="*/ 863 w 865"/>
                <a:gd name="T7" fmla="*/ 105 h 510"/>
                <a:gd name="T8" fmla="*/ 988 w 865"/>
                <a:gd name="T9" fmla="*/ 140 h 510"/>
                <a:gd name="T10" fmla="*/ 1123 w 865"/>
                <a:gd name="T11" fmla="*/ 177 h 510"/>
                <a:gd name="T12" fmla="*/ 1279 w 865"/>
                <a:gd name="T13" fmla="*/ 210 h 510"/>
                <a:gd name="T14" fmla="*/ 1384 w 865"/>
                <a:gd name="T15" fmla="*/ 235 h 510"/>
                <a:gd name="T16" fmla="*/ 1497 w 865"/>
                <a:gd name="T17" fmla="*/ 245 h 510"/>
                <a:gd name="T18" fmla="*/ 1624 w 865"/>
                <a:gd name="T19" fmla="*/ 259 h 510"/>
                <a:gd name="T20" fmla="*/ 1740 w 865"/>
                <a:gd name="T21" fmla="*/ 259 h 510"/>
                <a:gd name="T22" fmla="*/ 1891 w 865"/>
                <a:gd name="T23" fmla="*/ 256 h 510"/>
                <a:gd name="T24" fmla="*/ 2064 w 865"/>
                <a:gd name="T25" fmla="*/ 246 h 510"/>
                <a:gd name="T26" fmla="*/ 2227 w 865"/>
                <a:gd name="T27" fmla="*/ 226 h 510"/>
                <a:gd name="T28" fmla="*/ 2368 w 865"/>
                <a:gd name="T29" fmla="*/ 201 h 510"/>
                <a:gd name="T30" fmla="*/ 2504 w 865"/>
                <a:gd name="T31" fmla="*/ 170 h 510"/>
                <a:gd name="T32" fmla="*/ 2631 w 865"/>
                <a:gd name="T33" fmla="*/ 135 h 510"/>
                <a:gd name="T34" fmla="*/ 2733 w 865"/>
                <a:gd name="T35" fmla="*/ 106 h 510"/>
                <a:gd name="T36" fmla="*/ 2828 w 865"/>
                <a:gd name="T37" fmla="*/ 69 h 510"/>
                <a:gd name="T38" fmla="*/ 2957 w 865"/>
                <a:gd name="T39" fmla="*/ 48 h 510"/>
                <a:gd name="T40" fmla="*/ 3046 w 865"/>
                <a:gd name="T41" fmla="*/ 48 h 510"/>
                <a:gd name="T42" fmla="*/ 2993 w 865"/>
                <a:gd name="T43" fmla="*/ 97 h 510"/>
                <a:gd name="T44" fmla="*/ 2946 w 865"/>
                <a:gd name="T45" fmla="*/ 156 h 510"/>
                <a:gd name="T46" fmla="*/ 2885 w 865"/>
                <a:gd name="T47" fmla="*/ 235 h 510"/>
                <a:gd name="T48" fmla="*/ 2824 w 865"/>
                <a:gd name="T49" fmla="*/ 361 h 510"/>
                <a:gd name="T50" fmla="*/ 2775 w 865"/>
                <a:gd name="T51" fmla="*/ 484 h 510"/>
                <a:gd name="T52" fmla="*/ 2749 w 865"/>
                <a:gd name="T53" fmla="*/ 554 h 510"/>
                <a:gd name="T54" fmla="*/ 2730 w 865"/>
                <a:gd name="T55" fmla="*/ 627 h 510"/>
                <a:gd name="T56" fmla="*/ 2716 w 865"/>
                <a:gd name="T57" fmla="*/ 689 h 510"/>
                <a:gd name="T58" fmla="*/ 2708 w 865"/>
                <a:gd name="T59" fmla="*/ 788 h 510"/>
                <a:gd name="T60" fmla="*/ 2713 w 865"/>
                <a:gd name="T61" fmla="*/ 918 h 510"/>
                <a:gd name="T62" fmla="*/ 2728 w 865"/>
                <a:gd name="T63" fmla="*/ 1003 h 510"/>
                <a:gd name="T64" fmla="*/ 2737 w 865"/>
                <a:gd name="T65" fmla="*/ 1060 h 510"/>
                <a:gd name="T66" fmla="*/ 2775 w 865"/>
                <a:gd name="T67" fmla="*/ 1131 h 510"/>
                <a:gd name="T68" fmla="*/ 2821 w 865"/>
                <a:gd name="T69" fmla="*/ 1186 h 510"/>
                <a:gd name="T70" fmla="*/ 2713 w 865"/>
                <a:gd name="T71" fmla="*/ 1189 h 510"/>
                <a:gd name="T72" fmla="*/ 2569 w 865"/>
                <a:gd name="T73" fmla="*/ 1200 h 510"/>
                <a:gd name="T74" fmla="*/ 2447 w 865"/>
                <a:gd name="T75" fmla="*/ 1209 h 510"/>
                <a:gd name="T76" fmla="*/ 2265 w 865"/>
                <a:gd name="T77" fmla="*/ 1210 h 510"/>
                <a:gd name="T78" fmla="*/ 2145 w 865"/>
                <a:gd name="T79" fmla="*/ 1202 h 510"/>
                <a:gd name="T80" fmla="*/ 1938 w 865"/>
                <a:gd name="T81" fmla="*/ 1192 h 510"/>
                <a:gd name="T82" fmla="*/ 1710 w 865"/>
                <a:gd name="T83" fmla="*/ 1164 h 510"/>
                <a:gd name="T84" fmla="*/ 1497 w 865"/>
                <a:gd name="T85" fmla="*/ 1134 h 510"/>
                <a:gd name="T86" fmla="*/ 1226 w 865"/>
                <a:gd name="T87" fmla="*/ 1080 h 510"/>
                <a:gd name="T88" fmla="*/ 1066 w 865"/>
                <a:gd name="T89" fmla="*/ 1043 h 510"/>
                <a:gd name="T90" fmla="*/ 899 w 865"/>
                <a:gd name="T91" fmla="*/ 980 h 510"/>
                <a:gd name="T92" fmla="*/ 710 w 865"/>
                <a:gd name="T93" fmla="*/ 902 h 510"/>
                <a:gd name="T94" fmla="*/ 479 w 865"/>
                <a:gd name="T95" fmla="*/ 795 h 510"/>
                <a:gd name="T96" fmla="*/ 322 w 865"/>
                <a:gd name="T97" fmla="*/ 676 h 510"/>
                <a:gd name="T98" fmla="*/ 160 w 865"/>
                <a:gd name="T99" fmla="*/ 527 h 510"/>
                <a:gd name="T100" fmla="*/ 61 w 865"/>
                <a:gd name="T101" fmla="*/ 404 h 510"/>
                <a:gd name="T102" fmla="*/ 0 w 865"/>
                <a:gd name="T103" fmla="*/ 318 h 510"/>
                <a:gd name="T104" fmla="*/ 33 w 865"/>
                <a:gd name="T105" fmla="*/ 246 h 510"/>
                <a:gd name="T106" fmla="*/ 109 w 865"/>
                <a:gd name="T107" fmla="*/ 149 h 510"/>
                <a:gd name="T108" fmla="*/ 287 w 865"/>
                <a:gd name="T109" fmla="*/ 53 h 510"/>
                <a:gd name="T110" fmla="*/ 422 w 865"/>
                <a:gd name="T111" fmla="*/ 19 h 510"/>
                <a:gd name="T112" fmla="*/ 654 w 865"/>
                <a:gd name="T113" fmla="*/ 0 h 5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5"/>
                <a:gd name="T172" fmla="*/ 0 h 510"/>
                <a:gd name="T173" fmla="*/ 865 w 865"/>
                <a:gd name="T174" fmla="*/ 510 h 5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5" h="510">
                  <a:moveTo>
                    <a:pt x="187" y="0"/>
                  </a:moveTo>
                  <a:lnTo>
                    <a:pt x="201" y="15"/>
                  </a:lnTo>
                  <a:lnTo>
                    <a:pt x="223" y="29"/>
                  </a:lnTo>
                  <a:lnTo>
                    <a:pt x="246" y="44"/>
                  </a:lnTo>
                  <a:lnTo>
                    <a:pt x="280" y="59"/>
                  </a:lnTo>
                  <a:lnTo>
                    <a:pt x="319" y="75"/>
                  </a:lnTo>
                  <a:lnTo>
                    <a:pt x="363" y="89"/>
                  </a:lnTo>
                  <a:lnTo>
                    <a:pt x="393" y="98"/>
                  </a:lnTo>
                  <a:lnTo>
                    <a:pt x="426" y="104"/>
                  </a:lnTo>
                  <a:lnTo>
                    <a:pt x="462" y="108"/>
                  </a:lnTo>
                  <a:lnTo>
                    <a:pt x="495" y="108"/>
                  </a:lnTo>
                  <a:lnTo>
                    <a:pt x="537" y="107"/>
                  </a:lnTo>
                  <a:lnTo>
                    <a:pt x="586" y="105"/>
                  </a:lnTo>
                  <a:lnTo>
                    <a:pt x="633" y="96"/>
                  </a:lnTo>
                  <a:lnTo>
                    <a:pt x="673" y="84"/>
                  </a:lnTo>
                  <a:lnTo>
                    <a:pt x="712" y="72"/>
                  </a:lnTo>
                  <a:lnTo>
                    <a:pt x="748" y="57"/>
                  </a:lnTo>
                  <a:lnTo>
                    <a:pt x="777" y="45"/>
                  </a:lnTo>
                  <a:lnTo>
                    <a:pt x="804" y="29"/>
                  </a:lnTo>
                  <a:lnTo>
                    <a:pt x="840" y="20"/>
                  </a:lnTo>
                  <a:lnTo>
                    <a:pt x="865" y="20"/>
                  </a:lnTo>
                  <a:lnTo>
                    <a:pt x="850" y="41"/>
                  </a:lnTo>
                  <a:lnTo>
                    <a:pt x="837" y="66"/>
                  </a:lnTo>
                  <a:lnTo>
                    <a:pt x="820" y="98"/>
                  </a:lnTo>
                  <a:lnTo>
                    <a:pt x="802" y="153"/>
                  </a:lnTo>
                  <a:lnTo>
                    <a:pt x="789" y="204"/>
                  </a:lnTo>
                  <a:lnTo>
                    <a:pt x="780" y="234"/>
                  </a:lnTo>
                  <a:lnTo>
                    <a:pt x="775" y="263"/>
                  </a:lnTo>
                  <a:lnTo>
                    <a:pt x="772" y="291"/>
                  </a:lnTo>
                  <a:lnTo>
                    <a:pt x="769" y="332"/>
                  </a:lnTo>
                  <a:lnTo>
                    <a:pt x="771" y="387"/>
                  </a:lnTo>
                  <a:lnTo>
                    <a:pt x="774" y="423"/>
                  </a:lnTo>
                  <a:lnTo>
                    <a:pt x="778" y="447"/>
                  </a:lnTo>
                  <a:lnTo>
                    <a:pt x="789" y="476"/>
                  </a:lnTo>
                  <a:lnTo>
                    <a:pt x="801" y="500"/>
                  </a:lnTo>
                  <a:lnTo>
                    <a:pt x="771" y="501"/>
                  </a:lnTo>
                  <a:lnTo>
                    <a:pt x="729" y="506"/>
                  </a:lnTo>
                  <a:lnTo>
                    <a:pt x="696" y="509"/>
                  </a:lnTo>
                  <a:lnTo>
                    <a:pt x="643" y="510"/>
                  </a:lnTo>
                  <a:lnTo>
                    <a:pt x="609" y="507"/>
                  </a:lnTo>
                  <a:lnTo>
                    <a:pt x="550" y="503"/>
                  </a:lnTo>
                  <a:lnTo>
                    <a:pt x="486" y="492"/>
                  </a:lnTo>
                  <a:lnTo>
                    <a:pt x="426" y="479"/>
                  </a:lnTo>
                  <a:lnTo>
                    <a:pt x="348" y="456"/>
                  </a:lnTo>
                  <a:lnTo>
                    <a:pt x="304" y="440"/>
                  </a:lnTo>
                  <a:lnTo>
                    <a:pt x="255" y="414"/>
                  </a:lnTo>
                  <a:lnTo>
                    <a:pt x="201" y="381"/>
                  </a:lnTo>
                  <a:lnTo>
                    <a:pt x="136" y="335"/>
                  </a:lnTo>
                  <a:lnTo>
                    <a:pt x="91" y="285"/>
                  </a:lnTo>
                  <a:lnTo>
                    <a:pt x="45" y="221"/>
                  </a:lnTo>
                  <a:lnTo>
                    <a:pt x="18" y="170"/>
                  </a:lnTo>
                  <a:lnTo>
                    <a:pt x="0" y="135"/>
                  </a:lnTo>
                  <a:lnTo>
                    <a:pt x="10" y="105"/>
                  </a:lnTo>
                  <a:lnTo>
                    <a:pt x="31" y="63"/>
                  </a:lnTo>
                  <a:lnTo>
                    <a:pt x="82" y="23"/>
                  </a:lnTo>
                  <a:lnTo>
                    <a:pt x="120" y="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0" name="Freeform 157"/>
            <p:cNvSpPr>
              <a:spLocks/>
            </p:cNvSpPr>
            <p:nvPr/>
          </p:nvSpPr>
          <p:spPr bwMode="auto">
            <a:xfrm>
              <a:off x="2035" y="3654"/>
              <a:ext cx="267" cy="250"/>
            </a:xfrm>
            <a:custGeom>
              <a:avLst/>
              <a:gdLst>
                <a:gd name="T0" fmla="*/ 0 w 235"/>
                <a:gd name="T1" fmla="*/ 174 h 230"/>
                <a:gd name="T2" fmla="*/ 57 w 235"/>
                <a:gd name="T3" fmla="*/ 138 h 230"/>
                <a:gd name="T4" fmla="*/ 117 w 235"/>
                <a:gd name="T5" fmla="*/ 116 h 230"/>
                <a:gd name="T6" fmla="*/ 183 w 235"/>
                <a:gd name="T7" fmla="*/ 95 h 230"/>
                <a:gd name="T8" fmla="*/ 258 w 235"/>
                <a:gd name="T9" fmla="*/ 76 h 230"/>
                <a:gd name="T10" fmla="*/ 352 w 235"/>
                <a:gd name="T11" fmla="*/ 53 h 230"/>
                <a:gd name="T12" fmla="*/ 425 w 235"/>
                <a:gd name="T13" fmla="*/ 33 h 230"/>
                <a:gd name="T14" fmla="*/ 551 w 235"/>
                <a:gd name="T15" fmla="*/ 3 h 230"/>
                <a:gd name="T16" fmla="*/ 653 w 235"/>
                <a:gd name="T17" fmla="*/ 0 h 230"/>
                <a:gd name="T18" fmla="*/ 790 w 235"/>
                <a:gd name="T19" fmla="*/ 16 h 230"/>
                <a:gd name="T20" fmla="*/ 841 w 235"/>
                <a:gd name="T21" fmla="*/ 49 h 230"/>
                <a:gd name="T22" fmla="*/ 828 w 235"/>
                <a:gd name="T23" fmla="*/ 122 h 230"/>
                <a:gd name="T24" fmla="*/ 819 w 235"/>
                <a:gd name="T25" fmla="*/ 242 h 230"/>
                <a:gd name="T26" fmla="*/ 757 w 235"/>
                <a:gd name="T27" fmla="*/ 322 h 230"/>
                <a:gd name="T28" fmla="*/ 700 w 235"/>
                <a:gd name="T29" fmla="*/ 404 h 230"/>
                <a:gd name="T30" fmla="*/ 589 w 235"/>
                <a:gd name="T31" fmla="*/ 488 h 230"/>
                <a:gd name="T32" fmla="*/ 504 w 235"/>
                <a:gd name="T33" fmla="*/ 520 h 230"/>
                <a:gd name="T34" fmla="*/ 391 w 235"/>
                <a:gd name="T35" fmla="*/ 530 h 230"/>
                <a:gd name="T36" fmla="*/ 283 w 235"/>
                <a:gd name="T37" fmla="*/ 520 h 230"/>
                <a:gd name="T38" fmla="*/ 195 w 235"/>
                <a:gd name="T39" fmla="*/ 501 h 230"/>
                <a:gd name="T40" fmla="*/ 117 w 235"/>
                <a:gd name="T41" fmla="*/ 453 h 230"/>
                <a:gd name="T42" fmla="*/ 57 w 235"/>
                <a:gd name="T43" fmla="*/ 398 h 230"/>
                <a:gd name="T44" fmla="*/ 16 w 235"/>
                <a:gd name="T45" fmla="*/ 311 h 230"/>
                <a:gd name="T46" fmla="*/ 0 w 235"/>
                <a:gd name="T47" fmla="*/ 232 h 230"/>
                <a:gd name="T48" fmla="*/ 0 w 235"/>
                <a:gd name="T49" fmla="*/ 174 h 2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35"/>
                <a:gd name="T76" fmla="*/ 0 h 230"/>
                <a:gd name="T77" fmla="*/ 235 w 235"/>
                <a:gd name="T78" fmla="*/ 230 h 2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35" h="230">
                  <a:moveTo>
                    <a:pt x="0" y="75"/>
                  </a:moveTo>
                  <a:lnTo>
                    <a:pt x="16" y="60"/>
                  </a:lnTo>
                  <a:lnTo>
                    <a:pt x="33" y="50"/>
                  </a:lnTo>
                  <a:lnTo>
                    <a:pt x="51" y="41"/>
                  </a:lnTo>
                  <a:lnTo>
                    <a:pt x="72" y="33"/>
                  </a:lnTo>
                  <a:lnTo>
                    <a:pt x="99" y="23"/>
                  </a:lnTo>
                  <a:lnTo>
                    <a:pt x="118" y="15"/>
                  </a:lnTo>
                  <a:lnTo>
                    <a:pt x="153" y="3"/>
                  </a:lnTo>
                  <a:lnTo>
                    <a:pt x="183" y="0"/>
                  </a:lnTo>
                  <a:lnTo>
                    <a:pt x="220" y="6"/>
                  </a:lnTo>
                  <a:lnTo>
                    <a:pt x="235" y="21"/>
                  </a:lnTo>
                  <a:lnTo>
                    <a:pt x="231" y="53"/>
                  </a:lnTo>
                  <a:lnTo>
                    <a:pt x="229" y="105"/>
                  </a:lnTo>
                  <a:lnTo>
                    <a:pt x="211" y="140"/>
                  </a:lnTo>
                  <a:lnTo>
                    <a:pt x="196" y="176"/>
                  </a:lnTo>
                  <a:lnTo>
                    <a:pt x="165" y="212"/>
                  </a:lnTo>
                  <a:lnTo>
                    <a:pt x="141" y="227"/>
                  </a:lnTo>
                  <a:lnTo>
                    <a:pt x="109" y="230"/>
                  </a:lnTo>
                  <a:lnTo>
                    <a:pt x="79" y="227"/>
                  </a:lnTo>
                  <a:lnTo>
                    <a:pt x="55" y="218"/>
                  </a:lnTo>
                  <a:lnTo>
                    <a:pt x="33" y="197"/>
                  </a:lnTo>
                  <a:lnTo>
                    <a:pt x="16" y="173"/>
                  </a:lnTo>
                  <a:lnTo>
                    <a:pt x="4" y="135"/>
                  </a:lnTo>
                  <a:lnTo>
                    <a:pt x="0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1" name="Freeform 158"/>
            <p:cNvSpPr>
              <a:spLocks/>
            </p:cNvSpPr>
            <p:nvPr/>
          </p:nvSpPr>
          <p:spPr bwMode="auto">
            <a:xfrm>
              <a:off x="2205" y="3473"/>
              <a:ext cx="579" cy="221"/>
            </a:xfrm>
            <a:custGeom>
              <a:avLst/>
              <a:gdLst>
                <a:gd name="T0" fmla="*/ 1718 w 510"/>
                <a:gd name="T1" fmla="*/ 16 h 203"/>
                <a:gd name="T2" fmla="*/ 1770 w 510"/>
                <a:gd name="T3" fmla="*/ 0 h 203"/>
                <a:gd name="T4" fmla="*/ 1809 w 510"/>
                <a:gd name="T5" fmla="*/ 16 h 203"/>
                <a:gd name="T6" fmla="*/ 1814 w 510"/>
                <a:gd name="T7" fmla="*/ 50 h 203"/>
                <a:gd name="T8" fmla="*/ 1793 w 510"/>
                <a:gd name="T9" fmla="*/ 111 h 203"/>
                <a:gd name="T10" fmla="*/ 1770 w 510"/>
                <a:gd name="T11" fmla="*/ 136 h 203"/>
                <a:gd name="T12" fmla="*/ 1739 w 510"/>
                <a:gd name="T13" fmla="*/ 161 h 203"/>
                <a:gd name="T14" fmla="*/ 1696 w 510"/>
                <a:gd name="T15" fmla="*/ 191 h 203"/>
                <a:gd name="T16" fmla="*/ 1646 w 510"/>
                <a:gd name="T17" fmla="*/ 222 h 203"/>
                <a:gd name="T18" fmla="*/ 1594 w 510"/>
                <a:gd name="T19" fmla="*/ 251 h 203"/>
                <a:gd name="T20" fmla="*/ 1546 w 510"/>
                <a:gd name="T21" fmla="*/ 282 h 203"/>
                <a:gd name="T22" fmla="*/ 1496 w 510"/>
                <a:gd name="T23" fmla="*/ 306 h 203"/>
                <a:gd name="T24" fmla="*/ 1461 w 510"/>
                <a:gd name="T25" fmla="*/ 320 h 203"/>
                <a:gd name="T26" fmla="*/ 1394 w 510"/>
                <a:gd name="T27" fmla="*/ 344 h 203"/>
                <a:gd name="T28" fmla="*/ 1312 w 510"/>
                <a:gd name="T29" fmla="*/ 366 h 203"/>
                <a:gd name="T30" fmla="*/ 1220 w 510"/>
                <a:gd name="T31" fmla="*/ 383 h 203"/>
                <a:gd name="T32" fmla="*/ 1121 w 510"/>
                <a:gd name="T33" fmla="*/ 396 h 203"/>
                <a:gd name="T34" fmla="*/ 1018 w 510"/>
                <a:gd name="T35" fmla="*/ 408 h 203"/>
                <a:gd name="T36" fmla="*/ 912 w 510"/>
                <a:gd name="T37" fmla="*/ 413 h 203"/>
                <a:gd name="T38" fmla="*/ 809 w 510"/>
                <a:gd name="T39" fmla="*/ 413 h 203"/>
                <a:gd name="T40" fmla="*/ 714 w 510"/>
                <a:gd name="T41" fmla="*/ 408 h 203"/>
                <a:gd name="T42" fmla="*/ 587 w 510"/>
                <a:gd name="T43" fmla="*/ 398 h 203"/>
                <a:gd name="T44" fmla="*/ 477 w 510"/>
                <a:gd name="T45" fmla="*/ 398 h 203"/>
                <a:gd name="T46" fmla="*/ 366 w 510"/>
                <a:gd name="T47" fmla="*/ 405 h 203"/>
                <a:gd name="T48" fmla="*/ 280 w 510"/>
                <a:gd name="T49" fmla="*/ 414 h 203"/>
                <a:gd name="T50" fmla="*/ 185 w 510"/>
                <a:gd name="T51" fmla="*/ 425 h 203"/>
                <a:gd name="T52" fmla="*/ 115 w 510"/>
                <a:gd name="T53" fmla="*/ 444 h 203"/>
                <a:gd name="T54" fmla="*/ 50 w 510"/>
                <a:gd name="T55" fmla="*/ 457 h 203"/>
                <a:gd name="T56" fmla="*/ 0 w 510"/>
                <a:gd name="T57" fmla="*/ 474 h 203"/>
                <a:gd name="T58" fmla="*/ 57 w 510"/>
                <a:gd name="T59" fmla="*/ 444 h 203"/>
                <a:gd name="T60" fmla="*/ 115 w 510"/>
                <a:gd name="T61" fmla="*/ 413 h 203"/>
                <a:gd name="T62" fmla="*/ 184 w 510"/>
                <a:gd name="T63" fmla="*/ 383 h 203"/>
                <a:gd name="T64" fmla="*/ 268 w 510"/>
                <a:gd name="T65" fmla="*/ 364 h 203"/>
                <a:gd name="T66" fmla="*/ 349 w 510"/>
                <a:gd name="T67" fmla="*/ 349 h 203"/>
                <a:gd name="T68" fmla="*/ 455 w 510"/>
                <a:gd name="T69" fmla="*/ 342 h 203"/>
                <a:gd name="T70" fmla="*/ 573 w 510"/>
                <a:gd name="T71" fmla="*/ 344 h 203"/>
                <a:gd name="T72" fmla="*/ 699 w 510"/>
                <a:gd name="T73" fmla="*/ 349 h 203"/>
                <a:gd name="T74" fmla="*/ 762 w 510"/>
                <a:gd name="T75" fmla="*/ 352 h 203"/>
                <a:gd name="T76" fmla="*/ 858 w 510"/>
                <a:gd name="T77" fmla="*/ 360 h 203"/>
                <a:gd name="T78" fmla="*/ 963 w 510"/>
                <a:gd name="T79" fmla="*/ 352 h 203"/>
                <a:gd name="T80" fmla="*/ 1065 w 510"/>
                <a:gd name="T81" fmla="*/ 346 h 203"/>
                <a:gd name="T82" fmla="*/ 1175 w 510"/>
                <a:gd name="T83" fmla="*/ 342 h 203"/>
                <a:gd name="T84" fmla="*/ 1273 w 510"/>
                <a:gd name="T85" fmla="*/ 326 h 203"/>
                <a:gd name="T86" fmla="*/ 1362 w 510"/>
                <a:gd name="T87" fmla="*/ 307 h 203"/>
                <a:gd name="T88" fmla="*/ 1420 w 510"/>
                <a:gd name="T89" fmla="*/ 284 h 203"/>
                <a:gd name="T90" fmla="*/ 1461 w 510"/>
                <a:gd name="T91" fmla="*/ 263 h 203"/>
                <a:gd name="T92" fmla="*/ 1522 w 510"/>
                <a:gd name="T93" fmla="*/ 237 h 203"/>
                <a:gd name="T94" fmla="*/ 1583 w 510"/>
                <a:gd name="T95" fmla="*/ 195 h 203"/>
                <a:gd name="T96" fmla="*/ 1648 w 510"/>
                <a:gd name="T97" fmla="*/ 160 h 203"/>
                <a:gd name="T98" fmla="*/ 1709 w 510"/>
                <a:gd name="T99" fmla="*/ 115 h 203"/>
                <a:gd name="T100" fmla="*/ 1742 w 510"/>
                <a:gd name="T101" fmla="*/ 76 h 203"/>
                <a:gd name="T102" fmla="*/ 1744 w 510"/>
                <a:gd name="T103" fmla="*/ 42 h 203"/>
                <a:gd name="T104" fmla="*/ 1718 w 510"/>
                <a:gd name="T105" fmla="*/ 16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10"/>
                <a:gd name="T160" fmla="*/ 0 h 203"/>
                <a:gd name="T161" fmla="*/ 510 w 510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10" h="203">
                  <a:moveTo>
                    <a:pt x="483" y="6"/>
                  </a:moveTo>
                  <a:lnTo>
                    <a:pt x="498" y="0"/>
                  </a:lnTo>
                  <a:lnTo>
                    <a:pt x="508" y="6"/>
                  </a:lnTo>
                  <a:lnTo>
                    <a:pt x="510" y="22"/>
                  </a:lnTo>
                  <a:lnTo>
                    <a:pt x="504" y="48"/>
                  </a:lnTo>
                  <a:lnTo>
                    <a:pt x="498" y="58"/>
                  </a:lnTo>
                  <a:lnTo>
                    <a:pt x="488" y="69"/>
                  </a:lnTo>
                  <a:lnTo>
                    <a:pt x="477" y="82"/>
                  </a:lnTo>
                  <a:lnTo>
                    <a:pt x="462" y="95"/>
                  </a:lnTo>
                  <a:lnTo>
                    <a:pt x="448" y="108"/>
                  </a:lnTo>
                  <a:lnTo>
                    <a:pt x="434" y="120"/>
                  </a:lnTo>
                  <a:lnTo>
                    <a:pt x="421" y="130"/>
                  </a:lnTo>
                  <a:lnTo>
                    <a:pt x="411" y="137"/>
                  </a:lnTo>
                  <a:lnTo>
                    <a:pt x="392" y="147"/>
                  </a:lnTo>
                  <a:lnTo>
                    <a:pt x="369" y="157"/>
                  </a:lnTo>
                  <a:lnTo>
                    <a:pt x="343" y="164"/>
                  </a:lnTo>
                  <a:lnTo>
                    <a:pt x="315" y="170"/>
                  </a:lnTo>
                  <a:lnTo>
                    <a:pt x="286" y="174"/>
                  </a:lnTo>
                  <a:lnTo>
                    <a:pt x="256" y="176"/>
                  </a:lnTo>
                  <a:lnTo>
                    <a:pt x="227" y="176"/>
                  </a:lnTo>
                  <a:lnTo>
                    <a:pt x="201" y="174"/>
                  </a:lnTo>
                  <a:lnTo>
                    <a:pt x="165" y="171"/>
                  </a:lnTo>
                  <a:lnTo>
                    <a:pt x="134" y="171"/>
                  </a:lnTo>
                  <a:lnTo>
                    <a:pt x="103" y="173"/>
                  </a:lnTo>
                  <a:lnTo>
                    <a:pt x="78" y="177"/>
                  </a:lnTo>
                  <a:lnTo>
                    <a:pt x="53" y="181"/>
                  </a:lnTo>
                  <a:lnTo>
                    <a:pt x="33" y="189"/>
                  </a:lnTo>
                  <a:lnTo>
                    <a:pt x="14" y="196"/>
                  </a:lnTo>
                  <a:lnTo>
                    <a:pt x="0" y="203"/>
                  </a:lnTo>
                  <a:lnTo>
                    <a:pt x="16" y="189"/>
                  </a:lnTo>
                  <a:lnTo>
                    <a:pt x="33" y="176"/>
                  </a:lnTo>
                  <a:lnTo>
                    <a:pt x="52" y="164"/>
                  </a:lnTo>
                  <a:lnTo>
                    <a:pt x="75" y="156"/>
                  </a:lnTo>
                  <a:lnTo>
                    <a:pt x="99" y="150"/>
                  </a:lnTo>
                  <a:lnTo>
                    <a:pt x="128" y="146"/>
                  </a:lnTo>
                  <a:lnTo>
                    <a:pt x="161" y="147"/>
                  </a:lnTo>
                  <a:lnTo>
                    <a:pt x="197" y="150"/>
                  </a:lnTo>
                  <a:lnTo>
                    <a:pt x="215" y="151"/>
                  </a:lnTo>
                  <a:lnTo>
                    <a:pt x="241" y="153"/>
                  </a:lnTo>
                  <a:lnTo>
                    <a:pt x="270" y="151"/>
                  </a:lnTo>
                  <a:lnTo>
                    <a:pt x="300" y="148"/>
                  </a:lnTo>
                  <a:lnTo>
                    <a:pt x="330" y="146"/>
                  </a:lnTo>
                  <a:lnTo>
                    <a:pt x="358" y="140"/>
                  </a:lnTo>
                  <a:lnTo>
                    <a:pt x="382" y="131"/>
                  </a:lnTo>
                  <a:lnTo>
                    <a:pt x="399" y="121"/>
                  </a:lnTo>
                  <a:lnTo>
                    <a:pt x="411" y="112"/>
                  </a:lnTo>
                  <a:lnTo>
                    <a:pt x="427" y="100"/>
                  </a:lnTo>
                  <a:lnTo>
                    <a:pt x="445" y="84"/>
                  </a:lnTo>
                  <a:lnTo>
                    <a:pt x="464" y="68"/>
                  </a:lnTo>
                  <a:lnTo>
                    <a:pt x="480" y="49"/>
                  </a:lnTo>
                  <a:lnTo>
                    <a:pt x="490" y="33"/>
                  </a:lnTo>
                  <a:lnTo>
                    <a:pt x="491" y="18"/>
                  </a:lnTo>
                  <a:lnTo>
                    <a:pt x="48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2" name="Freeform 159"/>
            <p:cNvSpPr>
              <a:spLocks/>
            </p:cNvSpPr>
            <p:nvPr/>
          </p:nvSpPr>
          <p:spPr bwMode="auto">
            <a:xfrm>
              <a:off x="1737" y="3921"/>
              <a:ext cx="111" cy="351"/>
            </a:xfrm>
            <a:custGeom>
              <a:avLst/>
              <a:gdLst>
                <a:gd name="T0" fmla="*/ 39 w 111"/>
                <a:gd name="T1" fmla="*/ 351 h 351"/>
                <a:gd name="T2" fmla="*/ 33 w 111"/>
                <a:gd name="T3" fmla="*/ 333 h 351"/>
                <a:gd name="T4" fmla="*/ 21 w 111"/>
                <a:gd name="T5" fmla="*/ 294 h 351"/>
                <a:gd name="T6" fmla="*/ 12 w 111"/>
                <a:gd name="T7" fmla="*/ 254 h 351"/>
                <a:gd name="T8" fmla="*/ 12 w 111"/>
                <a:gd name="T9" fmla="*/ 231 h 351"/>
                <a:gd name="T10" fmla="*/ 33 w 111"/>
                <a:gd name="T11" fmla="*/ 192 h 351"/>
                <a:gd name="T12" fmla="*/ 45 w 111"/>
                <a:gd name="T13" fmla="*/ 168 h 351"/>
                <a:gd name="T14" fmla="*/ 62 w 111"/>
                <a:gd name="T15" fmla="*/ 126 h 351"/>
                <a:gd name="T16" fmla="*/ 72 w 111"/>
                <a:gd name="T17" fmla="*/ 101 h 351"/>
                <a:gd name="T18" fmla="*/ 90 w 111"/>
                <a:gd name="T19" fmla="*/ 59 h 351"/>
                <a:gd name="T20" fmla="*/ 104 w 111"/>
                <a:gd name="T21" fmla="*/ 20 h 351"/>
                <a:gd name="T22" fmla="*/ 111 w 111"/>
                <a:gd name="T23" fmla="*/ 0 h 351"/>
                <a:gd name="T24" fmla="*/ 90 w 111"/>
                <a:gd name="T25" fmla="*/ 29 h 351"/>
                <a:gd name="T26" fmla="*/ 77 w 111"/>
                <a:gd name="T27" fmla="*/ 63 h 351"/>
                <a:gd name="T28" fmla="*/ 59 w 111"/>
                <a:gd name="T29" fmla="*/ 102 h 351"/>
                <a:gd name="T30" fmla="*/ 38 w 111"/>
                <a:gd name="T31" fmla="*/ 152 h 351"/>
                <a:gd name="T32" fmla="*/ 6 w 111"/>
                <a:gd name="T33" fmla="*/ 216 h 351"/>
                <a:gd name="T34" fmla="*/ 0 w 111"/>
                <a:gd name="T35" fmla="*/ 246 h 351"/>
                <a:gd name="T36" fmla="*/ 3 w 111"/>
                <a:gd name="T37" fmla="*/ 279 h 351"/>
                <a:gd name="T38" fmla="*/ 20 w 111"/>
                <a:gd name="T39" fmla="*/ 321 h 351"/>
                <a:gd name="T40" fmla="*/ 39 w 111"/>
                <a:gd name="T41" fmla="*/ 351 h 3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351"/>
                <a:gd name="T65" fmla="*/ 111 w 111"/>
                <a:gd name="T66" fmla="*/ 351 h 3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351">
                  <a:moveTo>
                    <a:pt x="39" y="351"/>
                  </a:moveTo>
                  <a:lnTo>
                    <a:pt x="33" y="333"/>
                  </a:lnTo>
                  <a:lnTo>
                    <a:pt x="21" y="294"/>
                  </a:lnTo>
                  <a:lnTo>
                    <a:pt x="12" y="254"/>
                  </a:lnTo>
                  <a:lnTo>
                    <a:pt x="12" y="231"/>
                  </a:lnTo>
                  <a:lnTo>
                    <a:pt x="33" y="192"/>
                  </a:lnTo>
                  <a:lnTo>
                    <a:pt x="45" y="168"/>
                  </a:lnTo>
                  <a:lnTo>
                    <a:pt x="62" y="126"/>
                  </a:lnTo>
                  <a:lnTo>
                    <a:pt x="72" y="101"/>
                  </a:lnTo>
                  <a:lnTo>
                    <a:pt x="90" y="59"/>
                  </a:lnTo>
                  <a:lnTo>
                    <a:pt x="104" y="20"/>
                  </a:lnTo>
                  <a:lnTo>
                    <a:pt x="111" y="0"/>
                  </a:lnTo>
                  <a:lnTo>
                    <a:pt x="90" y="29"/>
                  </a:lnTo>
                  <a:lnTo>
                    <a:pt x="77" y="63"/>
                  </a:lnTo>
                  <a:lnTo>
                    <a:pt x="59" y="102"/>
                  </a:lnTo>
                  <a:lnTo>
                    <a:pt x="38" y="152"/>
                  </a:lnTo>
                  <a:lnTo>
                    <a:pt x="6" y="216"/>
                  </a:lnTo>
                  <a:lnTo>
                    <a:pt x="0" y="246"/>
                  </a:lnTo>
                  <a:lnTo>
                    <a:pt x="3" y="279"/>
                  </a:lnTo>
                  <a:lnTo>
                    <a:pt x="20" y="321"/>
                  </a:lnTo>
                  <a:lnTo>
                    <a:pt x="39" y="3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3" name="Freeform 160"/>
            <p:cNvSpPr>
              <a:spLocks/>
            </p:cNvSpPr>
            <p:nvPr/>
          </p:nvSpPr>
          <p:spPr bwMode="auto">
            <a:xfrm>
              <a:off x="3789" y="3824"/>
              <a:ext cx="99" cy="304"/>
            </a:xfrm>
            <a:custGeom>
              <a:avLst/>
              <a:gdLst>
                <a:gd name="T0" fmla="*/ 99 w 99"/>
                <a:gd name="T1" fmla="*/ 304 h 304"/>
                <a:gd name="T2" fmla="*/ 89 w 99"/>
                <a:gd name="T3" fmla="*/ 279 h 304"/>
                <a:gd name="T4" fmla="*/ 77 w 99"/>
                <a:gd name="T5" fmla="*/ 258 h 304"/>
                <a:gd name="T6" fmla="*/ 66 w 99"/>
                <a:gd name="T7" fmla="*/ 234 h 304"/>
                <a:gd name="T8" fmla="*/ 57 w 99"/>
                <a:gd name="T9" fmla="*/ 208 h 304"/>
                <a:gd name="T10" fmla="*/ 48 w 99"/>
                <a:gd name="T11" fmla="*/ 177 h 304"/>
                <a:gd name="T12" fmla="*/ 27 w 99"/>
                <a:gd name="T13" fmla="*/ 111 h 304"/>
                <a:gd name="T14" fmla="*/ 15 w 99"/>
                <a:gd name="T15" fmla="*/ 58 h 304"/>
                <a:gd name="T16" fmla="*/ 2 w 99"/>
                <a:gd name="T17" fmla="*/ 12 h 304"/>
                <a:gd name="T18" fmla="*/ 0 w 99"/>
                <a:gd name="T19" fmla="*/ 0 h 304"/>
                <a:gd name="T20" fmla="*/ 12 w 99"/>
                <a:gd name="T21" fmla="*/ 25 h 304"/>
                <a:gd name="T22" fmla="*/ 29 w 99"/>
                <a:gd name="T23" fmla="*/ 72 h 304"/>
                <a:gd name="T24" fmla="*/ 42 w 99"/>
                <a:gd name="T25" fmla="*/ 112 h 304"/>
                <a:gd name="T26" fmla="*/ 56 w 99"/>
                <a:gd name="T27" fmla="*/ 156 h 304"/>
                <a:gd name="T28" fmla="*/ 69 w 99"/>
                <a:gd name="T29" fmla="*/ 193 h 304"/>
                <a:gd name="T30" fmla="*/ 95 w 99"/>
                <a:gd name="T31" fmla="*/ 271 h 304"/>
                <a:gd name="T32" fmla="*/ 99 w 99"/>
                <a:gd name="T33" fmla="*/ 304 h 3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9"/>
                <a:gd name="T52" fmla="*/ 0 h 304"/>
                <a:gd name="T53" fmla="*/ 99 w 99"/>
                <a:gd name="T54" fmla="*/ 304 h 3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9" h="304">
                  <a:moveTo>
                    <a:pt x="99" y="304"/>
                  </a:moveTo>
                  <a:lnTo>
                    <a:pt x="89" y="279"/>
                  </a:lnTo>
                  <a:lnTo>
                    <a:pt x="77" y="258"/>
                  </a:lnTo>
                  <a:lnTo>
                    <a:pt x="66" y="234"/>
                  </a:lnTo>
                  <a:lnTo>
                    <a:pt x="57" y="208"/>
                  </a:lnTo>
                  <a:lnTo>
                    <a:pt x="48" y="177"/>
                  </a:lnTo>
                  <a:lnTo>
                    <a:pt x="27" y="111"/>
                  </a:lnTo>
                  <a:lnTo>
                    <a:pt x="15" y="58"/>
                  </a:lnTo>
                  <a:lnTo>
                    <a:pt x="2" y="12"/>
                  </a:lnTo>
                  <a:lnTo>
                    <a:pt x="0" y="0"/>
                  </a:lnTo>
                  <a:lnTo>
                    <a:pt x="12" y="25"/>
                  </a:lnTo>
                  <a:lnTo>
                    <a:pt x="29" y="72"/>
                  </a:lnTo>
                  <a:lnTo>
                    <a:pt x="42" y="112"/>
                  </a:lnTo>
                  <a:lnTo>
                    <a:pt x="56" y="156"/>
                  </a:lnTo>
                  <a:lnTo>
                    <a:pt x="69" y="193"/>
                  </a:lnTo>
                  <a:lnTo>
                    <a:pt x="95" y="271"/>
                  </a:lnTo>
                  <a:lnTo>
                    <a:pt x="99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4" name="Freeform 161"/>
            <p:cNvSpPr>
              <a:spLocks/>
            </p:cNvSpPr>
            <p:nvPr/>
          </p:nvSpPr>
          <p:spPr bwMode="auto">
            <a:xfrm>
              <a:off x="1996" y="1601"/>
              <a:ext cx="505" cy="421"/>
            </a:xfrm>
            <a:custGeom>
              <a:avLst/>
              <a:gdLst>
                <a:gd name="T0" fmla="*/ 190 w 505"/>
                <a:gd name="T1" fmla="*/ 354 h 421"/>
                <a:gd name="T2" fmla="*/ 240 w 505"/>
                <a:gd name="T3" fmla="*/ 392 h 421"/>
                <a:gd name="T4" fmla="*/ 281 w 505"/>
                <a:gd name="T5" fmla="*/ 420 h 421"/>
                <a:gd name="T6" fmla="*/ 311 w 505"/>
                <a:gd name="T7" fmla="*/ 421 h 421"/>
                <a:gd name="T8" fmla="*/ 343 w 505"/>
                <a:gd name="T9" fmla="*/ 421 h 421"/>
                <a:gd name="T10" fmla="*/ 377 w 505"/>
                <a:gd name="T11" fmla="*/ 420 h 421"/>
                <a:gd name="T12" fmla="*/ 404 w 505"/>
                <a:gd name="T13" fmla="*/ 418 h 421"/>
                <a:gd name="T14" fmla="*/ 448 w 505"/>
                <a:gd name="T15" fmla="*/ 417 h 421"/>
                <a:gd name="T16" fmla="*/ 487 w 505"/>
                <a:gd name="T17" fmla="*/ 421 h 421"/>
                <a:gd name="T18" fmla="*/ 505 w 505"/>
                <a:gd name="T19" fmla="*/ 412 h 421"/>
                <a:gd name="T20" fmla="*/ 503 w 505"/>
                <a:gd name="T21" fmla="*/ 379 h 421"/>
                <a:gd name="T22" fmla="*/ 492 w 505"/>
                <a:gd name="T23" fmla="*/ 341 h 421"/>
                <a:gd name="T24" fmla="*/ 471 w 505"/>
                <a:gd name="T25" fmla="*/ 299 h 421"/>
                <a:gd name="T26" fmla="*/ 442 w 505"/>
                <a:gd name="T27" fmla="*/ 254 h 421"/>
                <a:gd name="T28" fmla="*/ 407 w 505"/>
                <a:gd name="T29" fmla="*/ 208 h 421"/>
                <a:gd name="T30" fmla="*/ 364 w 505"/>
                <a:gd name="T31" fmla="*/ 161 h 421"/>
                <a:gd name="T32" fmla="*/ 316 w 505"/>
                <a:gd name="T33" fmla="*/ 118 h 421"/>
                <a:gd name="T34" fmla="*/ 266 w 505"/>
                <a:gd name="T35" fmla="*/ 81 h 421"/>
                <a:gd name="T36" fmla="*/ 216 w 505"/>
                <a:gd name="T37" fmla="*/ 48 h 421"/>
                <a:gd name="T38" fmla="*/ 169 w 505"/>
                <a:gd name="T39" fmla="*/ 24 h 421"/>
                <a:gd name="T40" fmla="*/ 126 w 505"/>
                <a:gd name="T41" fmla="*/ 9 h 421"/>
                <a:gd name="T42" fmla="*/ 85 w 505"/>
                <a:gd name="T43" fmla="*/ 0 h 421"/>
                <a:gd name="T44" fmla="*/ 52 w 505"/>
                <a:gd name="T45" fmla="*/ 1 h 421"/>
                <a:gd name="T46" fmla="*/ 26 w 505"/>
                <a:gd name="T47" fmla="*/ 11 h 421"/>
                <a:gd name="T48" fmla="*/ 8 w 505"/>
                <a:gd name="T49" fmla="*/ 30 h 421"/>
                <a:gd name="T50" fmla="*/ 0 w 505"/>
                <a:gd name="T51" fmla="*/ 58 h 421"/>
                <a:gd name="T52" fmla="*/ 2 w 505"/>
                <a:gd name="T53" fmla="*/ 92 h 421"/>
                <a:gd name="T54" fmla="*/ 15 w 505"/>
                <a:gd name="T55" fmla="*/ 132 h 421"/>
                <a:gd name="T56" fmla="*/ 34 w 505"/>
                <a:gd name="T57" fmla="*/ 172 h 421"/>
                <a:gd name="T58" fmla="*/ 63 w 505"/>
                <a:gd name="T59" fmla="*/ 217 h 421"/>
                <a:gd name="T60" fmla="*/ 100 w 505"/>
                <a:gd name="T61" fmla="*/ 264 h 421"/>
                <a:gd name="T62" fmla="*/ 141 w 505"/>
                <a:gd name="T63" fmla="*/ 310 h 42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05"/>
                <a:gd name="T97" fmla="*/ 0 h 421"/>
                <a:gd name="T98" fmla="*/ 505 w 505"/>
                <a:gd name="T99" fmla="*/ 421 h 42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05" h="421">
                  <a:moveTo>
                    <a:pt x="166" y="332"/>
                  </a:moveTo>
                  <a:lnTo>
                    <a:pt x="190" y="354"/>
                  </a:lnTo>
                  <a:lnTo>
                    <a:pt x="215" y="373"/>
                  </a:lnTo>
                  <a:lnTo>
                    <a:pt x="240" y="392"/>
                  </a:lnTo>
                  <a:lnTo>
                    <a:pt x="264" y="408"/>
                  </a:lnTo>
                  <a:lnTo>
                    <a:pt x="281" y="420"/>
                  </a:lnTo>
                  <a:lnTo>
                    <a:pt x="298" y="420"/>
                  </a:lnTo>
                  <a:lnTo>
                    <a:pt x="311" y="421"/>
                  </a:lnTo>
                  <a:lnTo>
                    <a:pt x="328" y="421"/>
                  </a:lnTo>
                  <a:lnTo>
                    <a:pt x="343" y="421"/>
                  </a:lnTo>
                  <a:lnTo>
                    <a:pt x="356" y="420"/>
                  </a:lnTo>
                  <a:lnTo>
                    <a:pt x="377" y="420"/>
                  </a:lnTo>
                  <a:lnTo>
                    <a:pt x="391" y="418"/>
                  </a:lnTo>
                  <a:lnTo>
                    <a:pt x="404" y="418"/>
                  </a:lnTo>
                  <a:lnTo>
                    <a:pt x="425" y="417"/>
                  </a:lnTo>
                  <a:lnTo>
                    <a:pt x="448" y="417"/>
                  </a:lnTo>
                  <a:lnTo>
                    <a:pt x="475" y="418"/>
                  </a:lnTo>
                  <a:lnTo>
                    <a:pt x="487" y="421"/>
                  </a:lnTo>
                  <a:lnTo>
                    <a:pt x="499" y="420"/>
                  </a:lnTo>
                  <a:lnTo>
                    <a:pt x="505" y="412"/>
                  </a:lnTo>
                  <a:lnTo>
                    <a:pt x="505" y="396"/>
                  </a:lnTo>
                  <a:lnTo>
                    <a:pt x="503" y="379"/>
                  </a:lnTo>
                  <a:lnTo>
                    <a:pt x="499" y="360"/>
                  </a:lnTo>
                  <a:lnTo>
                    <a:pt x="492" y="341"/>
                  </a:lnTo>
                  <a:lnTo>
                    <a:pt x="482" y="320"/>
                  </a:lnTo>
                  <a:lnTo>
                    <a:pt x="471" y="299"/>
                  </a:lnTo>
                  <a:lnTo>
                    <a:pt x="458" y="277"/>
                  </a:lnTo>
                  <a:lnTo>
                    <a:pt x="442" y="254"/>
                  </a:lnTo>
                  <a:lnTo>
                    <a:pt x="425" y="230"/>
                  </a:lnTo>
                  <a:lnTo>
                    <a:pt x="407" y="208"/>
                  </a:lnTo>
                  <a:lnTo>
                    <a:pt x="386" y="185"/>
                  </a:lnTo>
                  <a:lnTo>
                    <a:pt x="364" y="161"/>
                  </a:lnTo>
                  <a:lnTo>
                    <a:pt x="341" y="140"/>
                  </a:lnTo>
                  <a:lnTo>
                    <a:pt x="316" y="118"/>
                  </a:lnTo>
                  <a:lnTo>
                    <a:pt x="290" y="98"/>
                  </a:lnTo>
                  <a:lnTo>
                    <a:pt x="266" y="81"/>
                  </a:lnTo>
                  <a:lnTo>
                    <a:pt x="241" y="63"/>
                  </a:lnTo>
                  <a:lnTo>
                    <a:pt x="216" y="48"/>
                  </a:lnTo>
                  <a:lnTo>
                    <a:pt x="193" y="37"/>
                  </a:lnTo>
                  <a:lnTo>
                    <a:pt x="169" y="24"/>
                  </a:lnTo>
                  <a:lnTo>
                    <a:pt x="146" y="15"/>
                  </a:lnTo>
                  <a:lnTo>
                    <a:pt x="126" y="9"/>
                  </a:lnTo>
                  <a:lnTo>
                    <a:pt x="105" y="3"/>
                  </a:lnTo>
                  <a:lnTo>
                    <a:pt x="85" y="0"/>
                  </a:lnTo>
                  <a:lnTo>
                    <a:pt x="68" y="0"/>
                  </a:lnTo>
                  <a:lnTo>
                    <a:pt x="52" y="1"/>
                  </a:lnTo>
                  <a:lnTo>
                    <a:pt x="38" y="6"/>
                  </a:lnTo>
                  <a:lnTo>
                    <a:pt x="26" y="11"/>
                  </a:lnTo>
                  <a:lnTo>
                    <a:pt x="16" y="20"/>
                  </a:lnTo>
                  <a:lnTo>
                    <a:pt x="8" y="30"/>
                  </a:lnTo>
                  <a:lnTo>
                    <a:pt x="3" y="44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2" y="92"/>
                  </a:lnTo>
                  <a:lnTo>
                    <a:pt x="7" y="112"/>
                  </a:lnTo>
                  <a:lnTo>
                    <a:pt x="15" y="132"/>
                  </a:lnTo>
                  <a:lnTo>
                    <a:pt x="23" y="151"/>
                  </a:lnTo>
                  <a:lnTo>
                    <a:pt x="34" y="172"/>
                  </a:lnTo>
                  <a:lnTo>
                    <a:pt x="49" y="195"/>
                  </a:lnTo>
                  <a:lnTo>
                    <a:pt x="63" y="217"/>
                  </a:lnTo>
                  <a:lnTo>
                    <a:pt x="80" y="241"/>
                  </a:lnTo>
                  <a:lnTo>
                    <a:pt x="100" y="264"/>
                  </a:lnTo>
                  <a:lnTo>
                    <a:pt x="119" y="286"/>
                  </a:lnTo>
                  <a:lnTo>
                    <a:pt x="141" y="310"/>
                  </a:lnTo>
                  <a:lnTo>
                    <a:pt x="166" y="332"/>
                  </a:lnTo>
                  <a:close/>
                </a:path>
              </a:pathLst>
            </a:custGeom>
            <a:solidFill>
              <a:srgbClr val="F7C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5" name="Freeform 162"/>
            <p:cNvSpPr>
              <a:spLocks/>
            </p:cNvSpPr>
            <p:nvPr/>
          </p:nvSpPr>
          <p:spPr bwMode="auto">
            <a:xfrm rot="2533008">
              <a:off x="2007" y="1719"/>
              <a:ext cx="598" cy="131"/>
            </a:xfrm>
            <a:custGeom>
              <a:avLst/>
              <a:gdLst>
                <a:gd name="T0" fmla="*/ 74 w 598"/>
                <a:gd name="T1" fmla="*/ 65 h 131"/>
                <a:gd name="T2" fmla="*/ 68 w 598"/>
                <a:gd name="T3" fmla="*/ 67 h 131"/>
                <a:gd name="T4" fmla="*/ 55 w 598"/>
                <a:gd name="T5" fmla="*/ 70 h 131"/>
                <a:gd name="T6" fmla="*/ 37 w 598"/>
                <a:gd name="T7" fmla="*/ 74 h 131"/>
                <a:gd name="T8" fmla="*/ 20 w 598"/>
                <a:gd name="T9" fmla="*/ 81 h 131"/>
                <a:gd name="T10" fmla="*/ 6 w 598"/>
                <a:gd name="T11" fmla="*/ 90 h 131"/>
                <a:gd name="T12" fmla="*/ 0 w 598"/>
                <a:gd name="T13" fmla="*/ 98 h 131"/>
                <a:gd name="T14" fmla="*/ 4 w 598"/>
                <a:gd name="T15" fmla="*/ 108 h 131"/>
                <a:gd name="T16" fmla="*/ 26 w 598"/>
                <a:gd name="T17" fmla="*/ 119 h 131"/>
                <a:gd name="T18" fmla="*/ 27 w 598"/>
                <a:gd name="T19" fmla="*/ 119 h 131"/>
                <a:gd name="T20" fmla="*/ 33 w 598"/>
                <a:gd name="T21" fmla="*/ 118 h 131"/>
                <a:gd name="T22" fmla="*/ 43 w 598"/>
                <a:gd name="T23" fmla="*/ 115 h 131"/>
                <a:gd name="T24" fmla="*/ 54 w 598"/>
                <a:gd name="T25" fmla="*/ 112 h 131"/>
                <a:gd name="T26" fmla="*/ 68 w 598"/>
                <a:gd name="T27" fmla="*/ 110 h 131"/>
                <a:gd name="T28" fmla="*/ 85 w 598"/>
                <a:gd name="T29" fmla="*/ 107 h 131"/>
                <a:gd name="T30" fmla="*/ 102 w 598"/>
                <a:gd name="T31" fmla="*/ 104 h 131"/>
                <a:gd name="T32" fmla="*/ 122 w 598"/>
                <a:gd name="T33" fmla="*/ 101 h 131"/>
                <a:gd name="T34" fmla="*/ 142 w 598"/>
                <a:gd name="T35" fmla="*/ 100 h 131"/>
                <a:gd name="T36" fmla="*/ 162 w 598"/>
                <a:gd name="T37" fmla="*/ 98 h 131"/>
                <a:gd name="T38" fmla="*/ 182 w 598"/>
                <a:gd name="T39" fmla="*/ 97 h 131"/>
                <a:gd name="T40" fmla="*/ 202 w 598"/>
                <a:gd name="T41" fmla="*/ 97 h 131"/>
                <a:gd name="T42" fmla="*/ 220 w 598"/>
                <a:gd name="T43" fmla="*/ 98 h 131"/>
                <a:gd name="T44" fmla="*/ 237 w 598"/>
                <a:gd name="T45" fmla="*/ 101 h 131"/>
                <a:gd name="T46" fmla="*/ 253 w 598"/>
                <a:gd name="T47" fmla="*/ 107 h 131"/>
                <a:gd name="T48" fmla="*/ 266 w 598"/>
                <a:gd name="T49" fmla="*/ 112 h 131"/>
                <a:gd name="T50" fmla="*/ 270 w 598"/>
                <a:gd name="T51" fmla="*/ 114 h 131"/>
                <a:gd name="T52" fmla="*/ 284 w 598"/>
                <a:gd name="T53" fmla="*/ 118 h 131"/>
                <a:gd name="T54" fmla="*/ 305 w 598"/>
                <a:gd name="T55" fmla="*/ 124 h 131"/>
                <a:gd name="T56" fmla="*/ 334 w 598"/>
                <a:gd name="T57" fmla="*/ 128 h 131"/>
                <a:gd name="T58" fmla="*/ 365 w 598"/>
                <a:gd name="T59" fmla="*/ 131 h 131"/>
                <a:gd name="T60" fmla="*/ 402 w 598"/>
                <a:gd name="T61" fmla="*/ 128 h 131"/>
                <a:gd name="T62" fmla="*/ 440 w 598"/>
                <a:gd name="T63" fmla="*/ 119 h 131"/>
                <a:gd name="T64" fmla="*/ 479 w 598"/>
                <a:gd name="T65" fmla="*/ 104 h 131"/>
                <a:gd name="T66" fmla="*/ 483 w 598"/>
                <a:gd name="T67" fmla="*/ 104 h 131"/>
                <a:gd name="T68" fmla="*/ 496 w 598"/>
                <a:gd name="T69" fmla="*/ 102 h 131"/>
                <a:gd name="T70" fmla="*/ 513 w 598"/>
                <a:gd name="T71" fmla="*/ 102 h 131"/>
                <a:gd name="T72" fmla="*/ 533 w 598"/>
                <a:gd name="T73" fmla="*/ 102 h 131"/>
                <a:gd name="T74" fmla="*/ 554 w 598"/>
                <a:gd name="T75" fmla="*/ 104 h 131"/>
                <a:gd name="T76" fmla="*/ 574 w 598"/>
                <a:gd name="T77" fmla="*/ 108 h 131"/>
                <a:gd name="T78" fmla="*/ 590 w 598"/>
                <a:gd name="T79" fmla="*/ 112 h 131"/>
                <a:gd name="T80" fmla="*/ 598 w 598"/>
                <a:gd name="T81" fmla="*/ 119 h 131"/>
                <a:gd name="T82" fmla="*/ 595 w 598"/>
                <a:gd name="T83" fmla="*/ 117 h 131"/>
                <a:gd name="T84" fmla="*/ 587 w 598"/>
                <a:gd name="T85" fmla="*/ 110 h 131"/>
                <a:gd name="T86" fmla="*/ 572 w 598"/>
                <a:gd name="T87" fmla="*/ 100 h 131"/>
                <a:gd name="T88" fmla="*/ 554 w 598"/>
                <a:gd name="T89" fmla="*/ 87 h 131"/>
                <a:gd name="T90" fmla="*/ 531 w 598"/>
                <a:gd name="T91" fmla="*/ 71 h 131"/>
                <a:gd name="T92" fmla="*/ 503 w 598"/>
                <a:gd name="T93" fmla="*/ 56 h 131"/>
                <a:gd name="T94" fmla="*/ 472 w 598"/>
                <a:gd name="T95" fmla="*/ 40 h 131"/>
                <a:gd name="T96" fmla="*/ 438 w 598"/>
                <a:gd name="T97" fmla="*/ 26 h 131"/>
                <a:gd name="T98" fmla="*/ 399 w 598"/>
                <a:gd name="T99" fmla="*/ 14 h 131"/>
                <a:gd name="T100" fmla="*/ 358 w 598"/>
                <a:gd name="T101" fmla="*/ 6 h 131"/>
                <a:gd name="T102" fmla="*/ 315 w 598"/>
                <a:gd name="T103" fmla="*/ 0 h 131"/>
                <a:gd name="T104" fmla="*/ 270 w 598"/>
                <a:gd name="T105" fmla="*/ 0 h 131"/>
                <a:gd name="T106" fmla="*/ 223 w 598"/>
                <a:gd name="T107" fmla="*/ 4 h 131"/>
                <a:gd name="T108" fmla="*/ 173 w 598"/>
                <a:gd name="T109" fmla="*/ 17 h 131"/>
                <a:gd name="T110" fmla="*/ 124 w 598"/>
                <a:gd name="T111" fmla="*/ 37 h 131"/>
                <a:gd name="T112" fmla="*/ 74 w 598"/>
                <a:gd name="T113" fmla="*/ 65 h 13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98"/>
                <a:gd name="T172" fmla="*/ 0 h 131"/>
                <a:gd name="T173" fmla="*/ 598 w 598"/>
                <a:gd name="T174" fmla="*/ 131 h 13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98" h="131">
                  <a:moveTo>
                    <a:pt x="74" y="65"/>
                  </a:moveTo>
                  <a:lnTo>
                    <a:pt x="68" y="67"/>
                  </a:lnTo>
                  <a:lnTo>
                    <a:pt x="55" y="70"/>
                  </a:lnTo>
                  <a:lnTo>
                    <a:pt x="37" y="74"/>
                  </a:lnTo>
                  <a:lnTo>
                    <a:pt x="20" y="81"/>
                  </a:lnTo>
                  <a:lnTo>
                    <a:pt x="6" y="90"/>
                  </a:lnTo>
                  <a:lnTo>
                    <a:pt x="0" y="98"/>
                  </a:lnTo>
                  <a:lnTo>
                    <a:pt x="4" y="108"/>
                  </a:lnTo>
                  <a:lnTo>
                    <a:pt x="26" y="119"/>
                  </a:lnTo>
                  <a:lnTo>
                    <a:pt x="27" y="119"/>
                  </a:lnTo>
                  <a:lnTo>
                    <a:pt x="33" y="118"/>
                  </a:lnTo>
                  <a:lnTo>
                    <a:pt x="43" y="115"/>
                  </a:lnTo>
                  <a:lnTo>
                    <a:pt x="54" y="112"/>
                  </a:lnTo>
                  <a:lnTo>
                    <a:pt x="68" y="110"/>
                  </a:lnTo>
                  <a:lnTo>
                    <a:pt x="85" y="107"/>
                  </a:lnTo>
                  <a:lnTo>
                    <a:pt x="102" y="104"/>
                  </a:lnTo>
                  <a:lnTo>
                    <a:pt x="122" y="101"/>
                  </a:lnTo>
                  <a:lnTo>
                    <a:pt x="142" y="100"/>
                  </a:lnTo>
                  <a:lnTo>
                    <a:pt x="162" y="98"/>
                  </a:lnTo>
                  <a:lnTo>
                    <a:pt x="182" y="97"/>
                  </a:lnTo>
                  <a:lnTo>
                    <a:pt x="202" y="97"/>
                  </a:lnTo>
                  <a:lnTo>
                    <a:pt x="220" y="98"/>
                  </a:lnTo>
                  <a:lnTo>
                    <a:pt x="237" y="101"/>
                  </a:lnTo>
                  <a:lnTo>
                    <a:pt x="253" y="107"/>
                  </a:lnTo>
                  <a:lnTo>
                    <a:pt x="266" y="112"/>
                  </a:lnTo>
                  <a:lnTo>
                    <a:pt x="270" y="114"/>
                  </a:lnTo>
                  <a:lnTo>
                    <a:pt x="284" y="118"/>
                  </a:lnTo>
                  <a:lnTo>
                    <a:pt x="305" y="124"/>
                  </a:lnTo>
                  <a:lnTo>
                    <a:pt x="334" y="128"/>
                  </a:lnTo>
                  <a:lnTo>
                    <a:pt x="365" y="131"/>
                  </a:lnTo>
                  <a:lnTo>
                    <a:pt x="402" y="128"/>
                  </a:lnTo>
                  <a:lnTo>
                    <a:pt x="440" y="119"/>
                  </a:lnTo>
                  <a:lnTo>
                    <a:pt x="479" y="104"/>
                  </a:lnTo>
                  <a:lnTo>
                    <a:pt x="483" y="104"/>
                  </a:lnTo>
                  <a:lnTo>
                    <a:pt x="496" y="102"/>
                  </a:lnTo>
                  <a:lnTo>
                    <a:pt x="513" y="102"/>
                  </a:lnTo>
                  <a:lnTo>
                    <a:pt x="533" y="102"/>
                  </a:lnTo>
                  <a:lnTo>
                    <a:pt x="554" y="104"/>
                  </a:lnTo>
                  <a:lnTo>
                    <a:pt x="574" y="108"/>
                  </a:lnTo>
                  <a:lnTo>
                    <a:pt x="590" y="112"/>
                  </a:lnTo>
                  <a:lnTo>
                    <a:pt x="598" y="119"/>
                  </a:lnTo>
                  <a:lnTo>
                    <a:pt x="595" y="117"/>
                  </a:lnTo>
                  <a:lnTo>
                    <a:pt x="587" y="110"/>
                  </a:lnTo>
                  <a:lnTo>
                    <a:pt x="572" y="100"/>
                  </a:lnTo>
                  <a:lnTo>
                    <a:pt x="554" y="87"/>
                  </a:lnTo>
                  <a:lnTo>
                    <a:pt x="531" y="71"/>
                  </a:lnTo>
                  <a:lnTo>
                    <a:pt x="503" y="56"/>
                  </a:lnTo>
                  <a:lnTo>
                    <a:pt x="472" y="40"/>
                  </a:lnTo>
                  <a:lnTo>
                    <a:pt x="438" y="26"/>
                  </a:lnTo>
                  <a:lnTo>
                    <a:pt x="399" y="14"/>
                  </a:lnTo>
                  <a:lnTo>
                    <a:pt x="358" y="6"/>
                  </a:lnTo>
                  <a:lnTo>
                    <a:pt x="315" y="0"/>
                  </a:lnTo>
                  <a:lnTo>
                    <a:pt x="270" y="0"/>
                  </a:lnTo>
                  <a:lnTo>
                    <a:pt x="223" y="4"/>
                  </a:lnTo>
                  <a:lnTo>
                    <a:pt x="173" y="17"/>
                  </a:lnTo>
                  <a:lnTo>
                    <a:pt x="124" y="37"/>
                  </a:lnTo>
                  <a:lnTo>
                    <a:pt x="74" y="65"/>
                  </a:lnTo>
                  <a:close/>
                </a:path>
              </a:pathLst>
            </a:custGeom>
            <a:solidFill>
              <a:srgbClr val="F2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6" name="Freeform 163"/>
            <p:cNvSpPr>
              <a:spLocks/>
            </p:cNvSpPr>
            <p:nvPr/>
          </p:nvSpPr>
          <p:spPr bwMode="auto">
            <a:xfrm rot="2533008">
              <a:off x="1992" y="1555"/>
              <a:ext cx="96" cy="184"/>
            </a:xfrm>
            <a:custGeom>
              <a:avLst/>
              <a:gdLst>
                <a:gd name="T0" fmla="*/ 96 w 96"/>
                <a:gd name="T1" fmla="*/ 184 h 184"/>
                <a:gd name="T2" fmla="*/ 88 w 96"/>
                <a:gd name="T3" fmla="*/ 181 h 184"/>
                <a:gd name="T4" fmla="*/ 67 w 96"/>
                <a:gd name="T5" fmla="*/ 172 h 184"/>
                <a:gd name="T6" fmla="*/ 40 w 96"/>
                <a:gd name="T7" fmla="*/ 158 h 184"/>
                <a:gd name="T8" fmla="*/ 14 w 96"/>
                <a:gd name="T9" fmla="*/ 138 h 184"/>
                <a:gd name="T10" fmla="*/ 0 w 96"/>
                <a:gd name="T11" fmla="*/ 113 h 184"/>
                <a:gd name="T12" fmla="*/ 1 w 96"/>
                <a:gd name="T13" fmla="*/ 80 h 184"/>
                <a:gd name="T14" fmla="*/ 28 w 96"/>
                <a:gd name="T15" fmla="*/ 43 h 184"/>
                <a:gd name="T16" fmla="*/ 88 w 96"/>
                <a:gd name="T17" fmla="*/ 0 h 184"/>
                <a:gd name="T18" fmla="*/ 82 w 96"/>
                <a:gd name="T19" fmla="*/ 6 h 184"/>
                <a:gd name="T20" fmla="*/ 68 w 96"/>
                <a:gd name="T21" fmla="*/ 19 h 184"/>
                <a:gd name="T22" fmla="*/ 51 w 96"/>
                <a:gd name="T23" fmla="*/ 40 h 184"/>
                <a:gd name="T24" fmla="*/ 35 w 96"/>
                <a:gd name="T25" fmla="*/ 66 h 184"/>
                <a:gd name="T26" fmla="*/ 27 w 96"/>
                <a:gd name="T27" fmla="*/ 95 h 184"/>
                <a:gd name="T28" fmla="*/ 31 w 96"/>
                <a:gd name="T29" fmla="*/ 127 h 184"/>
                <a:gd name="T30" fmla="*/ 52 w 96"/>
                <a:gd name="T31" fmla="*/ 157 h 184"/>
                <a:gd name="T32" fmla="*/ 96 w 96"/>
                <a:gd name="T33" fmla="*/ 184 h 1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184"/>
                <a:gd name="T53" fmla="*/ 96 w 96"/>
                <a:gd name="T54" fmla="*/ 184 h 1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184">
                  <a:moveTo>
                    <a:pt x="96" y="184"/>
                  </a:moveTo>
                  <a:lnTo>
                    <a:pt x="88" y="181"/>
                  </a:lnTo>
                  <a:lnTo>
                    <a:pt x="67" y="172"/>
                  </a:lnTo>
                  <a:lnTo>
                    <a:pt x="40" y="158"/>
                  </a:lnTo>
                  <a:lnTo>
                    <a:pt x="14" y="138"/>
                  </a:lnTo>
                  <a:lnTo>
                    <a:pt x="0" y="113"/>
                  </a:lnTo>
                  <a:lnTo>
                    <a:pt x="1" y="80"/>
                  </a:lnTo>
                  <a:lnTo>
                    <a:pt x="28" y="43"/>
                  </a:lnTo>
                  <a:lnTo>
                    <a:pt x="88" y="0"/>
                  </a:lnTo>
                  <a:lnTo>
                    <a:pt x="82" y="6"/>
                  </a:lnTo>
                  <a:lnTo>
                    <a:pt x="68" y="19"/>
                  </a:lnTo>
                  <a:lnTo>
                    <a:pt x="51" y="40"/>
                  </a:lnTo>
                  <a:lnTo>
                    <a:pt x="35" y="66"/>
                  </a:lnTo>
                  <a:lnTo>
                    <a:pt x="27" y="95"/>
                  </a:lnTo>
                  <a:lnTo>
                    <a:pt x="31" y="127"/>
                  </a:lnTo>
                  <a:lnTo>
                    <a:pt x="52" y="157"/>
                  </a:lnTo>
                  <a:lnTo>
                    <a:pt x="96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7" name="Freeform 164"/>
            <p:cNvSpPr>
              <a:spLocks/>
            </p:cNvSpPr>
            <p:nvPr/>
          </p:nvSpPr>
          <p:spPr bwMode="auto">
            <a:xfrm rot="2533008">
              <a:off x="2113" y="1701"/>
              <a:ext cx="413" cy="81"/>
            </a:xfrm>
            <a:custGeom>
              <a:avLst/>
              <a:gdLst>
                <a:gd name="T0" fmla="*/ 0 w 413"/>
                <a:gd name="T1" fmla="*/ 81 h 81"/>
                <a:gd name="T2" fmla="*/ 1 w 413"/>
                <a:gd name="T3" fmla="*/ 80 h 81"/>
                <a:gd name="T4" fmla="*/ 4 w 413"/>
                <a:gd name="T5" fmla="*/ 74 h 81"/>
                <a:gd name="T6" fmla="*/ 10 w 413"/>
                <a:gd name="T7" fmla="*/ 67 h 81"/>
                <a:gd name="T8" fmla="*/ 18 w 413"/>
                <a:gd name="T9" fmla="*/ 57 h 81"/>
                <a:gd name="T10" fmla="*/ 30 w 413"/>
                <a:gd name="T11" fmla="*/ 47 h 81"/>
                <a:gd name="T12" fmla="*/ 45 w 413"/>
                <a:gd name="T13" fmla="*/ 36 h 81"/>
                <a:gd name="T14" fmla="*/ 62 w 413"/>
                <a:gd name="T15" fmla="*/ 26 h 81"/>
                <a:gd name="T16" fmla="*/ 85 w 413"/>
                <a:gd name="T17" fmla="*/ 16 h 81"/>
                <a:gd name="T18" fmla="*/ 111 w 413"/>
                <a:gd name="T19" fmla="*/ 8 h 81"/>
                <a:gd name="T20" fmla="*/ 139 w 413"/>
                <a:gd name="T21" fmla="*/ 2 h 81"/>
                <a:gd name="T22" fmla="*/ 173 w 413"/>
                <a:gd name="T23" fmla="*/ 0 h 81"/>
                <a:gd name="T24" fmla="*/ 212 w 413"/>
                <a:gd name="T25" fmla="*/ 0 h 81"/>
                <a:gd name="T26" fmla="*/ 254 w 413"/>
                <a:gd name="T27" fmla="*/ 8 h 81"/>
                <a:gd name="T28" fmla="*/ 302 w 413"/>
                <a:gd name="T29" fmla="*/ 18 h 81"/>
                <a:gd name="T30" fmla="*/ 355 w 413"/>
                <a:gd name="T31" fmla="*/ 35 h 81"/>
                <a:gd name="T32" fmla="*/ 413 w 413"/>
                <a:gd name="T33" fmla="*/ 59 h 81"/>
                <a:gd name="T34" fmla="*/ 410 w 413"/>
                <a:gd name="T35" fmla="*/ 57 h 81"/>
                <a:gd name="T36" fmla="*/ 403 w 413"/>
                <a:gd name="T37" fmla="*/ 54 h 81"/>
                <a:gd name="T38" fmla="*/ 391 w 413"/>
                <a:gd name="T39" fmla="*/ 50 h 81"/>
                <a:gd name="T40" fmla="*/ 375 w 413"/>
                <a:gd name="T41" fmla="*/ 45 h 81"/>
                <a:gd name="T42" fmla="*/ 354 w 413"/>
                <a:gd name="T43" fmla="*/ 37 h 81"/>
                <a:gd name="T44" fmla="*/ 331 w 413"/>
                <a:gd name="T45" fmla="*/ 32 h 81"/>
                <a:gd name="T46" fmla="*/ 304 w 413"/>
                <a:gd name="T47" fmla="*/ 26 h 81"/>
                <a:gd name="T48" fmla="*/ 275 w 413"/>
                <a:gd name="T49" fmla="*/ 22 h 81"/>
                <a:gd name="T50" fmla="*/ 244 w 413"/>
                <a:gd name="T51" fmla="*/ 19 h 81"/>
                <a:gd name="T52" fmla="*/ 212 w 413"/>
                <a:gd name="T53" fmla="*/ 18 h 81"/>
                <a:gd name="T54" fmla="*/ 177 w 413"/>
                <a:gd name="T55" fmla="*/ 19 h 81"/>
                <a:gd name="T56" fmla="*/ 142 w 413"/>
                <a:gd name="T57" fmla="*/ 23 h 81"/>
                <a:gd name="T58" fmla="*/ 106 w 413"/>
                <a:gd name="T59" fmla="*/ 32 h 81"/>
                <a:gd name="T60" fmla="*/ 71 w 413"/>
                <a:gd name="T61" fmla="*/ 43 h 81"/>
                <a:gd name="T62" fmla="*/ 35 w 413"/>
                <a:gd name="T63" fmla="*/ 60 h 81"/>
                <a:gd name="T64" fmla="*/ 0 w 413"/>
                <a:gd name="T65" fmla="*/ 81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3"/>
                <a:gd name="T100" fmla="*/ 0 h 81"/>
                <a:gd name="T101" fmla="*/ 413 w 413"/>
                <a:gd name="T102" fmla="*/ 81 h 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3" h="81">
                  <a:moveTo>
                    <a:pt x="0" y="81"/>
                  </a:moveTo>
                  <a:lnTo>
                    <a:pt x="1" y="80"/>
                  </a:lnTo>
                  <a:lnTo>
                    <a:pt x="4" y="74"/>
                  </a:lnTo>
                  <a:lnTo>
                    <a:pt x="10" y="67"/>
                  </a:lnTo>
                  <a:lnTo>
                    <a:pt x="18" y="57"/>
                  </a:lnTo>
                  <a:lnTo>
                    <a:pt x="30" y="47"/>
                  </a:lnTo>
                  <a:lnTo>
                    <a:pt x="45" y="36"/>
                  </a:lnTo>
                  <a:lnTo>
                    <a:pt x="62" y="26"/>
                  </a:lnTo>
                  <a:lnTo>
                    <a:pt x="85" y="16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3" y="0"/>
                  </a:lnTo>
                  <a:lnTo>
                    <a:pt x="212" y="0"/>
                  </a:lnTo>
                  <a:lnTo>
                    <a:pt x="254" y="8"/>
                  </a:lnTo>
                  <a:lnTo>
                    <a:pt x="302" y="18"/>
                  </a:lnTo>
                  <a:lnTo>
                    <a:pt x="355" y="35"/>
                  </a:lnTo>
                  <a:lnTo>
                    <a:pt x="413" y="59"/>
                  </a:lnTo>
                  <a:lnTo>
                    <a:pt x="410" y="57"/>
                  </a:lnTo>
                  <a:lnTo>
                    <a:pt x="403" y="54"/>
                  </a:lnTo>
                  <a:lnTo>
                    <a:pt x="391" y="50"/>
                  </a:lnTo>
                  <a:lnTo>
                    <a:pt x="375" y="45"/>
                  </a:lnTo>
                  <a:lnTo>
                    <a:pt x="354" y="37"/>
                  </a:lnTo>
                  <a:lnTo>
                    <a:pt x="331" y="32"/>
                  </a:lnTo>
                  <a:lnTo>
                    <a:pt x="304" y="26"/>
                  </a:lnTo>
                  <a:lnTo>
                    <a:pt x="275" y="22"/>
                  </a:lnTo>
                  <a:lnTo>
                    <a:pt x="244" y="19"/>
                  </a:lnTo>
                  <a:lnTo>
                    <a:pt x="212" y="18"/>
                  </a:lnTo>
                  <a:lnTo>
                    <a:pt x="177" y="19"/>
                  </a:lnTo>
                  <a:lnTo>
                    <a:pt x="142" y="23"/>
                  </a:lnTo>
                  <a:lnTo>
                    <a:pt x="106" y="32"/>
                  </a:lnTo>
                  <a:lnTo>
                    <a:pt x="71" y="43"/>
                  </a:lnTo>
                  <a:lnTo>
                    <a:pt x="35" y="6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1957" name="AutoShape 165"/>
          <p:cNvSpPr>
            <a:spLocks noChangeArrowheads="1"/>
          </p:cNvSpPr>
          <p:nvPr/>
        </p:nvSpPr>
        <p:spPr bwMode="auto">
          <a:xfrm>
            <a:off x="5867400" y="304800"/>
            <a:ext cx="3276600" cy="2057400"/>
          </a:xfrm>
          <a:prstGeom prst="cloudCallout">
            <a:avLst>
              <a:gd name="adj1" fmla="val -60176"/>
              <a:gd name="adj2" fmla="val -37421"/>
            </a:avLst>
          </a:prstGeom>
          <a:solidFill>
            <a:srgbClr val="FFFFFF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CG Omega"/>
              </a:rPr>
              <a:t>I’ve paid double for my groceries</a:t>
            </a:r>
          </a:p>
        </p:txBody>
      </p:sp>
    </p:spTree>
    <p:extLst>
      <p:ext uri="{BB962C8B-B14F-4D97-AF65-F5344CB8AC3E}">
        <p14:creationId xmlns:p14="http://schemas.microsoft.com/office/powerpoint/2010/main" val="19423355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957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6" name="Group 3"/>
          <p:cNvGrpSpPr>
            <a:grpSpLocks/>
          </p:cNvGrpSpPr>
          <p:nvPr/>
        </p:nvGrpSpPr>
        <p:grpSpPr bwMode="auto">
          <a:xfrm>
            <a:off x="1752600" y="228600"/>
            <a:ext cx="5791200" cy="6565900"/>
            <a:chOff x="1104" y="144"/>
            <a:chExt cx="3648" cy="4136"/>
          </a:xfrm>
        </p:grpSpPr>
        <p:sp>
          <p:nvSpPr>
            <p:cNvPr id="144387" name="Freeform 4"/>
            <p:cNvSpPr>
              <a:spLocks/>
            </p:cNvSpPr>
            <p:nvPr/>
          </p:nvSpPr>
          <p:spPr bwMode="auto">
            <a:xfrm>
              <a:off x="1158" y="1600"/>
              <a:ext cx="3568" cy="2262"/>
            </a:xfrm>
            <a:custGeom>
              <a:avLst/>
              <a:gdLst>
                <a:gd name="T0" fmla="*/ 0 w 3145"/>
                <a:gd name="T1" fmla="*/ 3715 h 2078"/>
                <a:gd name="T2" fmla="*/ 20 w 3145"/>
                <a:gd name="T3" fmla="*/ 3509 h 2078"/>
                <a:gd name="T4" fmla="*/ 60 w 3145"/>
                <a:gd name="T5" fmla="*/ 3142 h 2078"/>
                <a:gd name="T6" fmla="*/ 99 w 3145"/>
                <a:gd name="T7" fmla="*/ 2876 h 2078"/>
                <a:gd name="T8" fmla="*/ 141 w 3145"/>
                <a:gd name="T9" fmla="*/ 2506 h 2078"/>
                <a:gd name="T10" fmla="*/ 182 w 3145"/>
                <a:gd name="T11" fmla="*/ 2243 h 2078"/>
                <a:gd name="T12" fmla="*/ 301 w 3145"/>
                <a:gd name="T13" fmla="*/ 1846 h 2078"/>
                <a:gd name="T14" fmla="*/ 498 w 3145"/>
                <a:gd name="T15" fmla="*/ 1477 h 2078"/>
                <a:gd name="T16" fmla="*/ 778 w 3145"/>
                <a:gd name="T17" fmla="*/ 1215 h 2078"/>
                <a:gd name="T18" fmla="*/ 1020 w 3145"/>
                <a:gd name="T19" fmla="*/ 1031 h 2078"/>
                <a:gd name="T20" fmla="*/ 1856 w 3145"/>
                <a:gd name="T21" fmla="*/ 765 h 2078"/>
                <a:gd name="T22" fmla="*/ 3015 w 3145"/>
                <a:gd name="T23" fmla="*/ 344 h 2078"/>
                <a:gd name="T24" fmla="*/ 4093 w 3145"/>
                <a:gd name="T25" fmla="*/ 186 h 2078"/>
                <a:gd name="T26" fmla="*/ 4965 w 3145"/>
                <a:gd name="T27" fmla="*/ 344 h 2078"/>
                <a:gd name="T28" fmla="*/ 5365 w 3145"/>
                <a:gd name="T29" fmla="*/ 107 h 2078"/>
                <a:gd name="T30" fmla="*/ 5768 w 3145"/>
                <a:gd name="T31" fmla="*/ 79 h 2078"/>
                <a:gd name="T32" fmla="*/ 6526 w 3145"/>
                <a:gd name="T33" fmla="*/ 0 h 2078"/>
                <a:gd name="T34" fmla="*/ 7640 w 3145"/>
                <a:gd name="T35" fmla="*/ 79 h 2078"/>
                <a:gd name="T36" fmla="*/ 9078 w 3145"/>
                <a:gd name="T37" fmla="*/ 369 h 2078"/>
                <a:gd name="T38" fmla="*/ 9953 w 3145"/>
                <a:gd name="T39" fmla="*/ 1266 h 2078"/>
                <a:gd name="T40" fmla="*/ 10271 w 3145"/>
                <a:gd name="T41" fmla="*/ 1691 h 2078"/>
                <a:gd name="T42" fmla="*/ 10553 w 3145"/>
                <a:gd name="T43" fmla="*/ 2325 h 2078"/>
                <a:gd name="T44" fmla="*/ 10749 w 3145"/>
                <a:gd name="T45" fmla="*/ 2798 h 2078"/>
                <a:gd name="T46" fmla="*/ 10910 w 3145"/>
                <a:gd name="T47" fmla="*/ 3218 h 2078"/>
                <a:gd name="T48" fmla="*/ 11033 w 3145"/>
                <a:gd name="T49" fmla="*/ 3537 h 2078"/>
                <a:gd name="T50" fmla="*/ 11109 w 3145"/>
                <a:gd name="T51" fmla="*/ 3746 h 2078"/>
                <a:gd name="T52" fmla="*/ 10509 w 3145"/>
                <a:gd name="T53" fmla="*/ 4355 h 2078"/>
                <a:gd name="T54" fmla="*/ 9673 w 3145"/>
                <a:gd name="T55" fmla="*/ 4619 h 2078"/>
                <a:gd name="T56" fmla="*/ 9312 w 3145"/>
                <a:gd name="T57" fmla="*/ 4672 h 2078"/>
                <a:gd name="T58" fmla="*/ 8477 w 3145"/>
                <a:gd name="T59" fmla="*/ 4697 h 2078"/>
                <a:gd name="T60" fmla="*/ 7404 w 3145"/>
                <a:gd name="T61" fmla="*/ 4778 h 2078"/>
                <a:gd name="T62" fmla="*/ 5566 w 3145"/>
                <a:gd name="T63" fmla="*/ 4853 h 2078"/>
                <a:gd name="T64" fmla="*/ 3609 w 3145"/>
                <a:gd name="T65" fmla="*/ 4804 h 2078"/>
                <a:gd name="T66" fmla="*/ 2335 w 3145"/>
                <a:gd name="T67" fmla="*/ 4830 h 2078"/>
                <a:gd name="T68" fmla="*/ 1137 w 3145"/>
                <a:gd name="T69" fmla="*/ 4723 h 2078"/>
                <a:gd name="T70" fmla="*/ 341 w 3145"/>
                <a:gd name="T71" fmla="*/ 4404 h 2078"/>
                <a:gd name="T72" fmla="*/ 60 w 3145"/>
                <a:gd name="T73" fmla="*/ 4117 h 2078"/>
                <a:gd name="T74" fmla="*/ 0 w 3145"/>
                <a:gd name="T75" fmla="*/ 3715 h 20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145"/>
                <a:gd name="T115" fmla="*/ 0 h 2078"/>
                <a:gd name="T116" fmla="*/ 3145 w 3145"/>
                <a:gd name="T117" fmla="*/ 2078 h 20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145" h="2078">
                  <a:moveTo>
                    <a:pt x="0" y="1590"/>
                  </a:moveTo>
                  <a:lnTo>
                    <a:pt x="6" y="1502"/>
                  </a:lnTo>
                  <a:lnTo>
                    <a:pt x="17" y="1344"/>
                  </a:lnTo>
                  <a:lnTo>
                    <a:pt x="28" y="1231"/>
                  </a:lnTo>
                  <a:lnTo>
                    <a:pt x="40" y="1073"/>
                  </a:lnTo>
                  <a:lnTo>
                    <a:pt x="51" y="960"/>
                  </a:lnTo>
                  <a:lnTo>
                    <a:pt x="85" y="791"/>
                  </a:lnTo>
                  <a:lnTo>
                    <a:pt x="141" y="633"/>
                  </a:lnTo>
                  <a:lnTo>
                    <a:pt x="220" y="520"/>
                  </a:lnTo>
                  <a:lnTo>
                    <a:pt x="288" y="441"/>
                  </a:lnTo>
                  <a:lnTo>
                    <a:pt x="525" y="328"/>
                  </a:lnTo>
                  <a:lnTo>
                    <a:pt x="853" y="147"/>
                  </a:lnTo>
                  <a:lnTo>
                    <a:pt x="1158" y="79"/>
                  </a:lnTo>
                  <a:lnTo>
                    <a:pt x="1406" y="147"/>
                  </a:lnTo>
                  <a:lnTo>
                    <a:pt x="1519" y="46"/>
                  </a:lnTo>
                  <a:lnTo>
                    <a:pt x="1632" y="34"/>
                  </a:lnTo>
                  <a:lnTo>
                    <a:pt x="1847" y="0"/>
                  </a:lnTo>
                  <a:lnTo>
                    <a:pt x="2163" y="34"/>
                  </a:lnTo>
                  <a:lnTo>
                    <a:pt x="2569" y="158"/>
                  </a:lnTo>
                  <a:lnTo>
                    <a:pt x="2818" y="542"/>
                  </a:lnTo>
                  <a:lnTo>
                    <a:pt x="2908" y="723"/>
                  </a:lnTo>
                  <a:lnTo>
                    <a:pt x="2987" y="994"/>
                  </a:lnTo>
                  <a:lnTo>
                    <a:pt x="3044" y="1198"/>
                  </a:lnTo>
                  <a:lnTo>
                    <a:pt x="3089" y="1378"/>
                  </a:lnTo>
                  <a:lnTo>
                    <a:pt x="3123" y="1514"/>
                  </a:lnTo>
                  <a:lnTo>
                    <a:pt x="3145" y="1604"/>
                  </a:lnTo>
                  <a:lnTo>
                    <a:pt x="2976" y="1864"/>
                  </a:lnTo>
                  <a:lnTo>
                    <a:pt x="2739" y="1977"/>
                  </a:lnTo>
                  <a:lnTo>
                    <a:pt x="2637" y="1999"/>
                  </a:lnTo>
                  <a:lnTo>
                    <a:pt x="2400" y="2011"/>
                  </a:lnTo>
                  <a:lnTo>
                    <a:pt x="2095" y="2045"/>
                  </a:lnTo>
                  <a:lnTo>
                    <a:pt x="1576" y="2078"/>
                  </a:lnTo>
                  <a:lnTo>
                    <a:pt x="1022" y="2056"/>
                  </a:lnTo>
                  <a:lnTo>
                    <a:pt x="661" y="2067"/>
                  </a:lnTo>
                  <a:lnTo>
                    <a:pt x="322" y="2022"/>
                  </a:lnTo>
                  <a:lnTo>
                    <a:pt x="96" y="1886"/>
                  </a:lnTo>
                  <a:lnTo>
                    <a:pt x="17" y="1762"/>
                  </a:lnTo>
                  <a:lnTo>
                    <a:pt x="0" y="159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88" name="Freeform 5"/>
            <p:cNvSpPr>
              <a:spLocks/>
            </p:cNvSpPr>
            <p:nvPr/>
          </p:nvSpPr>
          <p:spPr bwMode="auto">
            <a:xfrm>
              <a:off x="3064" y="1398"/>
              <a:ext cx="1377" cy="565"/>
            </a:xfrm>
            <a:custGeom>
              <a:avLst/>
              <a:gdLst>
                <a:gd name="T0" fmla="*/ 173 w 1377"/>
                <a:gd name="T1" fmla="*/ 533 h 565"/>
                <a:gd name="T2" fmla="*/ 125 w 1377"/>
                <a:gd name="T3" fmla="*/ 491 h 565"/>
                <a:gd name="T4" fmla="*/ 96 w 1377"/>
                <a:gd name="T5" fmla="*/ 473 h 565"/>
                <a:gd name="T6" fmla="*/ 62 w 1377"/>
                <a:gd name="T7" fmla="*/ 381 h 565"/>
                <a:gd name="T8" fmla="*/ 14 w 1377"/>
                <a:gd name="T9" fmla="*/ 243 h 565"/>
                <a:gd name="T10" fmla="*/ 0 w 1377"/>
                <a:gd name="T11" fmla="*/ 77 h 565"/>
                <a:gd name="T12" fmla="*/ 14 w 1377"/>
                <a:gd name="T13" fmla="*/ 40 h 565"/>
                <a:gd name="T14" fmla="*/ 43 w 1377"/>
                <a:gd name="T15" fmla="*/ 31 h 565"/>
                <a:gd name="T16" fmla="*/ 163 w 1377"/>
                <a:gd name="T17" fmla="*/ 54 h 565"/>
                <a:gd name="T18" fmla="*/ 293 w 1377"/>
                <a:gd name="T19" fmla="*/ 95 h 565"/>
                <a:gd name="T20" fmla="*/ 369 w 1377"/>
                <a:gd name="T21" fmla="*/ 123 h 565"/>
                <a:gd name="T22" fmla="*/ 480 w 1377"/>
                <a:gd name="T23" fmla="*/ 141 h 565"/>
                <a:gd name="T24" fmla="*/ 513 w 1377"/>
                <a:gd name="T25" fmla="*/ 104 h 565"/>
                <a:gd name="T26" fmla="*/ 595 w 1377"/>
                <a:gd name="T27" fmla="*/ 54 h 565"/>
                <a:gd name="T28" fmla="*/ 720 w 1377"/>
                <a:gd name="T29" fmla="*/ 12 h 565"/>
                <a:gd name="T30" fmla="*/ 820 w 1377"/>
                <a:gd name="T31" fmla="*/ 17 h 565"/>
                <a:gd name="T32" fmla="*/ 849 w 1377"/>
                <a:gd name="T33" fmla="*/ 26 h 565"/>
                <a:gd name="T34" fmla="*/ 940 w 1377"/>
                <a:gd name="T35" fmla="*/ 21 h 565"/>
                <a:gd name="T36" fmla="*/ 969 w 1377"/>
                <a:gd name="T37" fmla="*/ 12 h 565"/>
                <a:gd name="T38" fmla="*/ 1065 w 1377"/>
                <a:gd name="T39" fmla="*/ 40 h 565"/>
                <a:gd name="T40" fmla="*/ 1113 w 1377"/>
                <a:gd name="T41" fmla="*/ 150 h 565"/>
                <a:gd name="T42" fmla="*/ 1138 w 1377"/>
                <a:gd name="T43" fmla="*/ 167 h 565"/>
                <a:gd name="T44" fmla="*/ 1159 w 1377"/>
                <a:gd name="T45" fmla="*/ 179 h 565"/>
                <a:gd name="T46" fmla="*/ 1175 w 1377"/>
                <a:gd name="T47" fmla="*/ 209 h 565"/>
                <a:gd name="T48" fmla="*/ 1187 w 1377"/>
                <a:gd name="T49" fmla="*/ 218 h 565"/>
                <a:gd name="T50" fmla="*/ 1213 w 1377"/>
                <a:gd name="T51" fmla="*/ 231 h 565"/>
                <a:gd name="T52" fmla="*/ 1231 w 1377"/>
                <a:gd name="T53" fmla="*/ 249 h 565"/>
                <a:gd name="T54" fmla="*/ 1279 w 1377"/>
                <a:gd name="T55" fmla="*/ 273 h 565"/>
                <a:gd name="T56" fmla="*/ 1319 w 1377"/>
                <a:gd name="T57" fmla="*/ 291 h 565"/>
                <a:gd name="T58" fmla="*/ 1330 w 1377"/>
                <a:gd name="T59" fmla="*/ 311 h 565"/>
                <a:gd name="T60" fmla="*/ 1354 w 1377"/>
                <a:gd name="T61" fmla="*/ 327 h 565"/>
                <a:gd name="T62" fmla="*/ 1377 w 1377"/>
                <a:gd name="T63" fmla="*/ 408 h 565"/>
                <a:gd name="T64" fmla="*/ 1367 w 1377"/>
                <a:gd name="T65" fmla="*/ 422 h 565"/>
                <a:gd name="T66" fmla="*/ 1353 w 1377"/>
                <a:gd name="T67" fmla="*/ 427 h 565"/>
                <a:gd name="T68" fmla="*/ 1334 w 1377"/>
                <a:gd name="T69" fmla="*/ 445 h 565"/>
                <a:gd name="T70" fmla="*/ 1300 w 1377"/>
                <a:gd name="T71" fmla="*/ 477 h 565"/>
                <a:gd name="T72" fmla="*/ 1252 w 1377"/>
                <a:gd name="T73" fmla="*/ 514 h 565"/>
                <a:gd name="T74" fmla="*/ 1142 w 1377"/>
                <a:gd name="T75" fmla="*/ 565 h 565"/>
                <a:gd name="T76" fmla="*/ 504 w 1377"/>
                <a:gd name="T77" fmla="*/ 542 h 565"/>
                <a:gd name="T78" fmla="*/ 216 w 1377"/>
                <a:gd name="T79" fmla="*/ 537 h 565"/>
                <a:gd name="T80" fmla="*/ 168 w 1377"/>
                <a:gd name="T81" fmla="*/ 524 h 565"/>
                <a:gd name="T82" fmla="*/ 173 w 1377"/>
                <a:gd name="T83" fmla="*/ 533 h 56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77"/>
                <a:gd name="T127" fmla="*/ 0 h 565"/>
                <a:gd name="T128" fmla="*/ 1377 w 1377"/>
                <a:gd name="T129" fmla="*/ 565 h 56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77" h="565">
                  <a:moveTo>
                    <a:pt x="173" y="533"/>
                  </a:moveTo>
                  <a:cubicBezTo>
                    <a:pt x="165" y="511"/>
                    <a:pt x="144" y="502"/>
                    <a:pt x="125" y="491"/>
                  </a:cubicBezTo>
                  <a:cubicBezTo>
                    <a:pt x="115" y="485"/>
                    <a:pt x="96" y="473"/>
                    <a:pt x="96" y="473"/>
                  </a:cubicBezTo>
                  <a:cubicBezTo>
                    <a:pt x="78" y="447"/>
                    <a:pt x="72" y="410"/>
                    <a:pt x="62" y="381"/>
                  </a:cubicBezTo>
                  <a:cubicBezTo>
                    <a:pt x="45" y="332"/>
                    <a:pt x="21" y="296"/>
                    <a:pt x="14" y="243"/>
                  </a:cubicBezTo>
                  <a:cubicBezTo>
                    <a:pt x="18" y="189"/>
                    <a:pt x="34" y="124"/>
                    <a:pt x="0" y="77"/>
                  </a:cubicBezTo>
                  <a:cubicBezTo>
                    <a:pt x="2" y="68"/>
                    <a:pt x="3" y="46"/>
                    <a:pt x="14" y="40"/>
                  </a:cubicBezTo>
                  <a:cubicBezTo>
                    <a:pt x="22" y="35"/>
                    <a:pt x="43" y="31"/>
                    <a:pt x="43" y="31"/>
                  </a:cubicBezTo>
                  <a:cubicBezTo>
                    <a:pt x="102" y="34"/>
                    <a:pt x="128" y="20"/>
                    <a:pt x="163" y="54"/>
                  </a:cubicBezTo>
                  <a:cubicBezTo>
                    <a:pt x="178" y="94"/>
                    <a:pt x="259" y="92"/>
                    <a:pt x="293" y="95"/>
                  </a:cubicBezTo>
                  <a:cubicBezTo>
                    <a:pt x="318" y="101"/>
                    <a:pt x="345" y="118"/>
                    <a:pt x="369" y="123"/>
                  </a:cubicBezTo>
                  <a:cubicBezTo>
                    <a:pt x="406" y="129"/>
                    <a:pt x="443" y="132"/>
                    <a:pt x="480" y="141"/>
                  </a:cubicBezTo>
                  <a:cubicBezTo>
                    <a:pt x="502" y="109"/>
                    <a:pt x="489" y="120"/>
                    <a:pt x="513" y="104"/>
                  </a:cubicBezTo>
                  <a:cubicBezTo>
                    <a:pt x="526" y="66"/>
                    <a:pt x="558" y="61"/>
                    <a:pt x="595" y="54"/>
                  </a:cubicBezTo>
                  <a:cubicBezTo>
                    <a:pt x="627" y="8"/>
                    <a:pt x="662" y="20"/>
                    <a:pt x="720" y="12"/>
                  </a:cubicBezTo>
                  <a:cubicBezTo>
                    <a:pt x="753" y="14"/>
                    <a:pt x="787" y="14"/>
                    <a:pt x="820" y="17"/>
                  </a:cubicBezTo>
                  <a:cubicBezTo>
                    <a:pt x="830" y="18"/>
                    <a:pt x="849" y="26"/>
                    <a:pt x="849" y="26"/>
                  </a:cubicBezTo>
                  <a:cubicBezTo>
                    <a:pt x="880" y="25"/>
                    <a:pt x="910" y="25"/>
                    <a:pt x="940" y="21"/>
                  </a:cubicBezTo>
                  <a:cubicBezTo>
                    <a:pt x="950" y="20"/>
                    <a:pt x="969" y="12"/>
                    <a:pt x="969" y="12"/>
                  </a:cubicBezTo>
                  <a:cubicBezTo>
                    <a:pt x="1011" y="15"/>
                    <a:pt x="1051" y="0"/>
                    <a:pt x="1065" y="40"/>
                  </a:cubicBezTo>
                  <a:cubicBezTo>
                    <a:pt x="1068" y="78"/>
                    <a:pt x="1067" y="135"/>
                    <a:pt x="1113" y="150"/>
                  </a:cubicBezTo>
                  <a:cubicBezTo>
                    <a:pt x="1120" y="160"/>
                    <a:pt x="1132" y="158"/>
                    <a:pt x="1138" y="167"/>
                  </a:cubicBezTo>
                  <a:cubicBezTo>
                    <a:pt x="1138" y="167"/>
                    <a:pt x="1156" y="176"/>
                    <a:pt x="1159" y="179"/>
                  </a:cubicBezTo>
                  <a:cubicBezTo>
                    <a:pt x="1167" y="187"/>
                    <a:pt x="1175" y="209"/>
                    <a:pt x="1175" y="209"/>
                  </a:cubicBezTo>
                  <a:cubicBezTo>
                    <a:pt x="1178" y="213"/>
                    <a:pt x="1182" y="213"/>
                    <a:pt x="1187" y="218"/>
                  </a:cubicBezTo>
                  <a:cubicBezTo>
                    <a:pt x="1192" y="222"/>
                    <a:pt x="1209" y="226"/>
                    <a:pt x="1213" y="231"/>
                  </a:cubicBezTo>
                  <a:cubicBezTo>
                    <a:pt x="1232" y="254"/>
                    <a:pt x="1204" y="226"/>
                    <a:pt x="1231" y="249"/>
                  </a:cubicBezTo>
                  <a:cubicBezTo>
                    <a:pt x="1245" y="262"/>
                    <a:pt x="1263" y="263"/>
                    <a:pt x="1279" y="273"/>
                  </a:cubicBezTo>
                  <a:cubicBezTo>
                    <a:pt x="1279" y="273"/>
                    <a:pt x="1313" y="288"/>
                    <a:pt x="1319" y="291"/>
                  </a:cubicBezTo>
                  <a:cubicBezTo>
                    <a:pt x="1324" y="293"/>
                    <a:pt x="1330" y="311"/>
                    <a:pt x="1330" y="311"/>
                  </a:cubicBezTo>
                  <a:cubicBezTo>
                    <a:pt x="1352" y="343"/>
                    <a:pt x="1330" y="312"/>
                    <a:pt x="1354" y="327"/>
                  </a:cubicBezTo>
                  <a:cubicBezTo>
                    <a:pt x="1364" y="369"/>
                    <a:pt x="1367" y="393"/>
                    <a:pt x="1377" y="408"/>
                  </a:cubicBezTo>
                  <a:cubicBezTo>
                    <a:pt x="1374" y="413"/>
                    <a:pt x="1372" y="419"/>
                    <a:pt x="1367" y="422"/>
                  </a:cubicBezTo>
                  <a:cubicBezTo>
                    <a:pt x="1364" y="425"/>
                    <a:pt x="1356" y="424"/>
                    <a:pt x="1353" y="427"/>
                  </a:cubicBezTo>
                  <a:cubicBezTo>
                    <a:pt x="1327" y="451"/>
                    <a:pt x="1372" y="433"/>
                    <a:pt x="1334" y="445"/>
                  </a:cubicBezTo>
                  <a:cubicBezTo>
                    <a:pt x="1329" y="459"/>
                    <a:pt x="1300" y="477"/>
                    <a:pt x="1300" y="477"/>
                  </a:cubicBezTo>
                  <a:cubicBezTo>
                    <a:pt x="1291" y="493"/>
                    <a:pt x="1270" y="508"/>
                    <a:pt x="1252" y="514"/>
                  </a:cubicBezTo>
                  <a:cubicBezTo>
                    <a:pt x="1227" y="551"/>
                    <a:pt x="1183" y="554"/>
                    <a:pt x="1142" y="565"/>
                  </a:cubicBezTo>
                  <a:cubicBezTo>
                    <a:pt x="920" y="559"/>
                    <a:pt x="737" y="545"/>
                    <a:pt x="504" y="542"/>
                  </a:cubicBezTo>
                  <a:cubicBezTo>
                    <a:pt x="395" y="539"/>
                    <a:pt x="315" y="531"/>
                    <a:pt x="216" y="537"/>
                  </a:cubicBezTo>
                  <a:cubicBezTo>
                    <a:pt x="190" y="545"/>
                    <a:pt x="184" y="539"/>
                    <a:pt x="168" y="524"/>
                  </a:cubicBezTo>
                  <a:cubicBezTo>
                    <a:pt x="165" y="520"/>
                    <a:pt x="171" y="530"/>
                    <a:pt x="173" y="53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389" name="Freeform 6"/>
            <p:cNvSpPr>
              <a:spLocks/>
            </p:cNvSpPr>
            <p:nvPr/>
          </p:nvSpPr>
          <p:spPr bwMode="auto">
            <a:xfrm>
              <a:off x="1754" y="3727"/>
              <a:ext cx="2127" cy="553"/>
            </a:xfrm>
            <a:custGeom>
              <a:avLst/>
              <a:gdLst>
                <a:gd name="T0" fmla="*/ 77 w 2270"/>
                <a:gd name="T1" fmla="*/ 239 h 508"/>
                <a:gd name="T2" fmla="*/ 159 w 2270"/>
                <a:gd name="T3" fmla="*/ 239 h 508"/>
                <a:gd name="T4" fmla="*/ 313 w 2270"/>
                <a:gd name="T5" fmla="*/ 160 h 508"/>
                <a:gd name="T6" fmla="*/ 524 w 2270"/>
                <a:gd name="T7" fmla="*/ 160 h 508"/>
                <a:gd name="T8" fmla="*/ 677 w 2270"/>
                <a:gd name="T9" fmla="*/ 106 h 508"/>
                <a:gd name="T10" fmla="*/ 855 w 2270"/>
                <a:gd name="T11" fmla="*/ 0 h 508"/>
                <a:gd name="T12" fmla="*/ 1020 w 2270"/>
                <a:gd name="T13" fmla="*/ 53 h 508"/>
                <a:gd name="T14" fmla="*/ 1120 w 2270"/>
                <a:gd name="T15" fmla="*/ 106 h 508"/>
                <a:gd name="T16" fmla="*/ 1150 w 2270"/>
                <a:gd name="T17" fmla="*/ 529 h 508"/>
                <a:gd name="T18" fmla="*/ 1183 w 2270"/>
                <a:gd name="T19" fmla="*/ 898 h 508"/>
                <a:gd name="T20" fmla="*/ 1049 w 2270"/>
                <a:gd name="T21" fmla="*/ 1109 h 508"/>
                <a:gd name="T22" fmla="*/ 908 w 2270"/>
                <a:gd name="T23" fmla="*/ 1109 h 508"/>
                <a:gd name="T24" fmla="*/ 683 w 2270"/>
                <a:gd name="T25" fmla="*/ 1138 h 508"/>
                <a:gd name="T26" fmla="*/ 536 w 2270"/>
                <a:gd name="T27" fmla="*/ 1162 h 508"/>
                <a:gd name="T28" fmla="*/ 430 w 2270"/>
                <a:gd name="T29" fmla="*/ 1162 h 508"/>
                <a:gd name="T30" fmla="*/ 295 w 2270"/>
                <a:gd name="T31" fmla="*/ 1187 h 508"/>
                <a:gd name="T32" fmla="*/ 159 w 2270"/>
                <a:gd name="T33" fmla="*/ 1162 h 508"/>
                <a:gd name="T34" fmla="*/ 13 w 2270"/>
                <a:gd name="T35" fmla="*/ 1138 h 508"/>
                <a:gd name="T36" fmla="*/ 0 w 2270"/>
                <a:gd name="T37" fmla="*/ 951 h 508"/>
                <a:gd name="T38" fmla="*/ 77 w 2270"/>
                <a:gd name="T39" fmla="*/ 239 h 5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70"/>
                <a:gd name="T61" fmla="*/ 0 h 508"/>
                <a:gd name="T62" fmla="*/ 2270 w 2270"/>
                <a:gd name="T63" fmla="*/ 508 h 5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70" h="508">
                  <a:moveTo>
                    <a:pt x="147" y="102"/>
                  </a:moveTo>
                  <a:lnTo>
                    <a:pt x="305" y="102"/>
                  </a:lnTo>
                  <a:lnTo>
                    <a:pt x="599" y="68"/>
                  </a:lnTo>
                  <a:lnTo>
                    <a:pt x="1005" y="68"/>
                  </a:lnTo>
                  <a:lnTo>
                    <a:pt x="1299" y="45"/>
                  </a:lnTo>
                  <a:lnTo>
                    <a:pt x="1638" y="0"/>
                  </a:lnTo>
                  <a:lnTo>
                    <a:pt x="1954" y="23"/>
                  </a:lnTo>
                  <a:lnTo>
                    <a:pt x="2146" y="45"/>
                  </a:lnTo>
                  <a:lnTo>
                    <a:pt x="2203" y="226"/>
                  </a:lnTo>
                  <a:lnTo>
                    <a:pt x="2270" y="384"/>
                  </a:lnTo>
                  <a:lnTo>
                    <a:pt x="2011" y="475"/>
                  </a:lnTo>
                  <a:lnTo>
                    <a:pt x="1739" y="475"/>
                  </a:lnTo>
                  <a:lnTo>
                    <a:pt x="1310" y="486"/>
                  </a:lnTo>
                  <a:lnTo>
                    <a:pt x="1028" y="497"/>
                  </a:lnTo>
                  <a:lnTo>
                    <a:pt x="825" y="497"/>
                  </a:lnTo>
                  <a:lnTo>
                    <a:pt x="565" y="508"/>
                  </a:lnTo>
                  <a:lnTo>
                    <a:pt x="305" y="497"/>
                  </a:lnTo>
                  <a:lnTo>
                    <a:pt x="23" y="486"/>
                  </a:lnTo>
                  <a:lnTo>
                    <a:pt x="0" y="407"/>
                  </a:lnTo>
                  <a:lnTo>
                    <a:pt x="147" y="1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0" name="Freeform 7"/>
            <p:cNvSpPr>
              <a:spLocks/>
            </p:cNvSpPr>
            <p:nvPr/>
          </p:nvSpPr>
          <p:spPr bwMode="auto">
            <a:xfrm>
              <a:off x="2776" y="1950"/>
              <a:ext cx="144" cy="854"/>
            </a:xfrm>
            <a:custGeom>
              <a:avLst/>
              <a:gdLst>
                <a:gd name="T0" fmla="*/ 0 w 127"/>
                <a:gd name="T1" fmla="*/ 0 h 785"/>
                <a:gd name="T2" fmla="*/ 23 w 127"/>
                <a:gd name="T3" fmla="*/ 102 h 785"/>
                <a:gd name="T4" fmla="*/ 61 w 127"/>
                <a:gd name="T5" fmla="*/ 272 h 785"/>
                <a:gd name="T6" fmla="*/ 113 w 127"/>
                <a:gd name="T7" fmla="*/ 504 h 785"/>
                <a:gd name="T8" fmla="*/ 181 w 127"/>
                <a:gd name="T9" fmla="*/ 763 h 785"/>
                <a:gd name="T10" fmla="*/ 248 w 127"/>
                <a:gd name="T11" fmla="*/ 1051 h 785"/>
                <a:gd name="T12" fmla="*/ 313 w 127"/>
                <a:gd name="T13" fmla="*/ 1329 h 785"/>
                <a:gd name="T14" fmla="*/ 372 w 127"/>
                <a:gd name="T15" fmla="*/ 1593 h 785"/>
                <a:gd name="T16" fmla="*/ 422 w 127"/>
                <a:gd name="T17" fmla="*/ 1822 h 785"/>
                <a:gd name="T18" fmla="*/ 446 w 127"/>
                <a:gd name="T19" fmla="*/ 1667 h 785"/>
                <a:gd name="T20" fmla="*/ 432 w 127"/>
                <a:gd name="T21" fmla="*/ 1451 h 785"/>
                <a:gd name="T22" fmla="*/ 393 w 127"/>
                <a:gd name="T23" fmla="*/ 1196 h 785"/>
                <a:gd name="T24" fmla="*/ 330 w 127"/>
                <a:gd name="T25" fmla="*/ 921 h 785"/>
                <a:gd name="T26" fmla="*/ 251 w 127"/>
                <a:gd name="T27" fmla="*/ 644 h 785"/>
                <a:gd name="T28" fmla="*/ 163 w 127"/>
                <a:gd name="T29" fmla="*/ 387 h 785"/>
                <a:gd name="T30" fmla="*/ 78 w 127"/>
                <a:gd name="T31" fmla="*/ 163 h 785"/>
                <a:gd name="T32" fmla="*/ 0 w 127"/>
                <a:gd name="T33" fmla="*/ 0 h 7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7"/>
                <a:gd name="T52" fmla="*/ 0 h 785"/>
                <a:gd name="T53" fmla="*/ 127 w 127"/>
                <a:gd name="T54" fmla="*/ 785 h 7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7" h="785">
                  <a:moveTo>
                    <a:pt x="0" y="0"/>
                  </a:moveTo>
                  <a:lnTo>
                    <a:pt x="7" y="44"/>
                  </a:lnTo>
                  <a:lnTo>
                    <a:pt x="18" y="118"/>
                  </a:lnTo>
                  <a:lnTo>
                    <a:pt x="33" y="216"/>
                  </a:lnTo>
                  <a:lnTo>
                    <a:pt x="51" y="329"/>
                  </a:lnTo>
                  <a:lnTo>
                    <a:pt x="70" y="452"/>
                  </a:lnTo>
                  <a:lnTo>
                    <a:pt x="89" y="572"/>
                  </a:lnTo>
                  <a:lnTo>
                    <a:pt x="106" y="686"/>
                  </a:lnTo>
                  <a:lnTo>
                    <a:pt x="120" y="785"/>
                  </a:lnTo>
                  <a:lnTo>
                    <a:pt x="127" y="717"/>
                  </a:lnTo>
                  <a:lnTo>
                    <a:pt x="123" y="624"/>
                  </a:lnTo>
                  <a:lnTo>
                    <a:pt x="112" y="515"/>
                  </a:lnTo>
                  <a:lnTo>
                    <a:pt x="94" y="397"/>
                  </a:lnTo>
                  <a:lnTo>
                    <a:pt x="71" y="278"/>
                  </a:lnTo>
                  <a:lnTo>
                    <a:pt x="47" y="167"/>
                  </a:lnTo>
                  <a:lnTo>
                    <a:pt x="23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1" name="Freeform 8"/>
            <p:cNvSpPr>
              <a:spLocks/>
            </p:cNvSpPr>
            <p:nvPr/>
          </p:nvSpPr>
          <p:spPr bwMode="auto">
            <a:xfrm>
              <a:off x="2326" y="1617"/>
              <a:ext cx="607" cy="266"/>
            </a:xfrm>
            <a:custGeom>
              <a:avLst/>
              <a:gdLst>
                <a:gd name="T0" fmla="*/ 0 w 535"/>
                <a:gd name="T1" fmla="*/ 0 h 245"/>
                <a:gd name="T2" fmla="*/ 69 w 535"/>
                <a:gd name="T3" fmla="*/ 104 h 245"/>
                <a:gd name="T4" fmla="*/ 165 w 535"/>
                <a:gd name="T5" fmla="*/ 197 h 245"/>
                <a:gd name="T6" fmla="*/ 281 w 535"/>
                <a:gd name="T7" fmla="*/ 271 h 245"/>
                <a:gd name="T8" fmla="*/ 403 w 535"/>
                <a:gd name="T9" fmla="*/ 341 h 245"/>
                <a:gd name="T10" fmla="*/ 545 w 535"/>
                <a:gd name="T11" fmla="*/ 393 h 245"/>
                <a:gd name="T12" fmla="*/ 692 w 535"/>
                <a:gd name="T13" fmla="*/ 436 h 245"/>
                <a:gd name="T14" fmla="*/ 842 w 535"/>
                <a:gd name="T15" fmla="*/ 471 h 245"/>
                <a:gd name="T16" fmla="*/ 996 w 535"/>
                <a:gd name="T17" fmla="*/ 491 h 245"/>
                <a:gd name="T18" fmla="*/ 1140 w 535"/>
                <a:gd name="T19" fmla="*/ 498 h 245"/>
                <a:gd name="T20" fmla="*/ 1290 w 535"/>
                <a:gd name="T21" fmla="*/ 498 h 245"/>
                <a:gd name="T22" fmla="*/ 1426 w 535"/>
                <a:gd name="T23" fmla="*/ 493 h 245"/>
                <a:gd name="T24" fmla="*/ 1552 w 535"/>
                <a:gd name="T25" fmla="*/ 472 h 245"/>
                <a:gd name="T26" fmla="*/ 1664 w 535"/>
                <a:gd name="T27" fmla="*/ 446 h 245"/>
                <a:gd name="T28" fmla="*/ 1759 w 535"/>
                <a:gd name="T29" fmla="*/ 408 h 245"/>
                <a:gd name="T30" fmla="*/ 1830 w 535"/>
                <a:gd name="T31" fmla="*/ 367 h 245"/>
                <a:gd name="T32" fmla="*/ 1882 w 535"/>
                <a:gd name="T33" fmla="*/ 313 h 245"/>
                <a:gd name="T34" fmla="*/ 1891 w 535"/>
                <a:gd name="T35" fmla="*/ 376 h 245"/>
                <a:gd name="T36" fmla="*/ 1857 w 535"/>
                <a:gd name="T37" fmla="*/ 434 h 245"/>
                <a:gd name="T38" fmla="*/ 1780 w 535"/>
                <a:gd name="T39" fmla="*/ 478 h 245"/>
                <a:gd name="T40" fmla="*/ 1683 w 535"/>
                <a:gd name="T41" fmla="*/ 514 h 245"/>
                <a:gd name="T42" fmla="*/ 1550 w 535"/>
                <a:gd name="T43" fmla="*/ 537 h 245"/>
                <a:gd name="T44" fmla="*/ 1405 w 535"/>
                <a:gd name="T45" fmla="*/ 555 h 245"/>
                <a:gd name="T46" fmla="*/ 1233 w 535"/>
                <a:gd name="T47" fmla="*/ 558 h 245"/>
                <a:gd name="T48" fmla="*/ 1060 w 535"/>
                <a:gd name="T49" fmla="*/ 547 h 245"/>
                <a:gd name="T50" fmla="*/ 882 w 535"/>
                <a:gd name="T51" fmla="*/ 528 h 245"/>
                <a:gd name="T52" fmla="*/ 699 w 535"/>
                <a:gd name="T53" fmla="*/ 495 h 245"/>
                <a:gd name="T54" fmla="*/ 533 w 535"/>
                <a:gd name="T55" fmla="*/ 446 h 245"/>
                <a:gd name="T56" fmla="*/ 373 w 535"/>
                <a:gd name="T57" fmla="*/ 388 h 245"/>
                <a:gd name="T58" fmla="*/ 238 w 535"/>
                <a:gd name="T59" fmla="*/ 313 h 245"/>
                <a:gd name="T60" fmla="*/ 127 w 535"/>
                <a:gd name="T61" fmla="*/ 224 h 245"/>
                <a:gd name="T62" fmla="*/ 47 w 535"/>
                <a:gd name="T63" fmla="*/ 118 h 245"/>
                <a:gd name="T64" fmla="*/ 0 w 535"/>
                <a:gd name="T65" fmla="*/ 0 h 2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245"/>
                <a:gd name="T101" fmla="*/ 535 w 535"/>
                <a:gd name="T102" fmla="*/ 245 h 24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245">
                  <a:moveTo>
                    <a:pt x="0" y="0"/>
                  </a:moveTo>
                  <a:lnTo>
                    <a:pt x="20" y="46"/>
                  </a:lnTo>
                  <a:lnTo>
                    <a:pt x="48" y="87"/>
                  </a:lnTo>
                  <a:lnTo>
                    <a:pt x="79" y="120"/>
                  </a:lnTo>
                  <a:lnTo>
                    <a:pt x="115" y="150"/>
                  </a:lnTo>
                  <a:lnTo>
                    <a:pt x="154" y="173"/>
                  </a:lnTo>
                  <a:lnTo>
                    <a:pt x="196" y="192"/>
                  </a:lnTo>
                  <a:lnTo>
                    <a:pt x="239" y="206"/>
                  </a:lnTo>
                  <a:lnTo>
                    <a:pt x="282" y="215"/>
                  </a:lnTo>
                  <a:lnTo>
                    <a:pt x="323" y="220"/>
                  </a:lnTo>
                  <a:lnTo>
                    <a:pt x="365" y="220"/>
                  </a:lnTo>
                  <a:lnTo>
                    <a:pt x="404" y="216"/>
                  </a:lnTo>
                  <a:lnTo>
                    <a:pt x="440" y="207"/>
                  </a:lnTo>
                  <a:lnTo>
                    <a:pt x="471" y="196"/>
                  </a:lnTo>
                  <a:lnTo>
                    <a:pt x="497" y="180"/>
                  </a:lnTo>
                  <a:lnTo>
                    <a:pt x="517" y="160"/>
                  </a:lnTo>
                  <a:lnTo>
                    <a:pt x="532" y="137"/>
                  </a:lnTo>
                  <a:lnTo>
                    <a:pt x="535" y="166"/>
                  </a:lnTo>
                  <a:lnTo>
                    <a:pt x="526" y="190"/>
                  </a:lnTo>
                  <a:lnTo>
                    <a:pt x="504" y="210"/>
                  </a:lnTo>
                  <a:lnTo>
                    <a:pt x="476" y="226"/>
                  </a:lnTo>
                  <a:lnTo>
                    <a:pt x="438" y="236"/>
                  </a:lnTo>
                  <a:lnTo>
                    <a:pt x="397" y="243"/>
                  </a:lnTo>
                  <a:lnTo>
                    <a:pt x="349" y="245"/>
                  </a:lnTo>
                  <a:lnTo>
                    <a:pt x="299" y="240"/>
                  </a:lnTo>
                  <a:lnTo>
                    <a:pt x="249" y="232"/>
                  </a:lnTo>
                  <a:lnTo>
                    <a:pt x="198" y="217"/>
                  </a:lnTo>
                  <a:lnTo>
                    <a:pt x="151" y="196"/>
                  </a:lnTo>
                  <a:lnTo>
                    <a:pt x="106" y="170"/>
                  </a:lnTo>
                  <a:lnTo>
                    <a:pt x="68" y="137"/>
                  </a:lnTo>
                  <a:lnTo>
                    <a:pt x="36" y="98"/>
                  </a:lnTo>
                  <a:lnTo>
                    <a:pt x="13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2" name="Freeform 9"/>
            <p:cNvSpPr>
              <a:spLocks/>
            </p:cNvSpPr>
            <p:nvPr/>
          </p:nvSpPr>
          <p:spPr bwMode="auto">
            <a:xfrm>
              <a:off x="2785" y="1602"/>
              <a:ext cx="74" cy="200"/>
            </a:xfrm>
            <a:custGeom>
              <a:avLst/>
              <a:gdLst>
                <a:gd name="T0" fmla="*/ 25 w 65"/>
                <a:gd name="T1" fmla="*/ 0 h 183"/>
                <a:gd name="T2" fmla="*/ 2 w 65"/>
                <a:gd name="T3" fmla="*/ 68 h 183"/>
                <a:gd name="T4" fmla="*/ 0 w 65"/>
                <a:gd name="T5" fmla="*/ 134 h 183"/>
                <a:gd name="T6" fmla="*/ 2 w 65"/>
                <a:gd name="T7" fmla="*/ 196 h 183"/>
                <a:gd name="T8" fmla="*/ 25 w 65"/>
                <a:gd name="T9" fmla="*/ 256 h 183"/>
                <a:gd name="T10" fmla="*/ 61 w 65"/>
                <a:gd name="T11" fmla="*/ 308 h 183"/>
                <a:gd name="T12" fmla="*/ 109 w 65"/>
                <a:gd name="T13" fmla="*/ 360 h 183"/>
                <a:gd name="T14" fmla="*/ 167 w 65"/>
                <a:gd name="T15" fmla="*/ 407 h 183"/>
                <a:gd name="T16" fmla="*/ 237 w 65"/>
                <a:gd name="T17" fmla="*/ 445 h 183"/>
                <a:gd name="T18" fmla="*/ 216 w 65"/>
                <a:gd name="T19" fmla="*/ 407 h 183"/>
                <a:gd name="T20" fmla="*/ 190 w 65"/>
                <a:gd name="T21" fmla="*/ 360 h 183"/>
                <a:gd name="T22" fmla="*/ 158 w 65"/>
                <a:gd name="T23" fmla="*/ 306 h 183"/>
                <a:gd name="T24" fmla="*/ 122 w 65"/>
                <a:gd name="T25" fmla="*/ 242 h 183"/>
                <a:gd name="T26" fmla="*/ 90 w 65"/>
                <a:gd name="T27" fmla="*/ 181 h 183"/>
                <a:gd name="T28" fmla="*/ 57 w 65"/>
                <a:gd name="T29" fmla="*/ 116 h 183"/>
                <a:gd name="T30" fmla="*/ 36 w 65"/>
                <a:gd name="T31" fmla="*/ 52 h 183"/>
                <a:gd name="T32" fmla="*/ 25 w 65"/>
                <a:gd name="T33" fmla="*/ 0 h 1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83"/>
                <a:gd name="T53" fmla="*/ 65 w 65"/>
                <a:gd name="T54" fmla="*/ 183 h 1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83">
                  <a:moveTo>
                    <a:pt x="7" y="0"/>
                  </a:moveTo>
                  <a:lnTo>
                    <a:pt x="2" y="28"/>
                  </a:lnTo>
                  <a:lnTo>
                    <a:pt x="0" y="55"/>
                  </a:lnTo>
                  <a:lnTo>
                    <a:pt x="2" y="80"/>
                  </a:lnTo>
                  <a:lnTo>
                    <a:pt x="7" y="104"/>
                  </a:lnTo>
                  <a:lnTo>
                    <a:pt x="17" y="127"/>
                  </a:lnTo>
                  <a:lnTo>
                    <a:pt x="30" y="148"/>
                  </a:lnTo>
                  <a:lnTo>
                    <a:pt x="46" y="167"/>
                  </a:lnTo>
                  <a:lnTo>
                    <a:pt x="65" y="183"/>
                  </a:lnTo>
                  <a:lnTo>
                    <a:pt x="59" y="167"/>
                  </a:lnTo>
                  <a:lnTo>
                    <a:pt x="52" y="148"/>
                  </a:lnTo>
                  <a:lnTo>
                    <a:pt x="43" y="125"/>
                  </a:lnTo>
                  <a:lnTo>
                    <a:pt x="33" y="100"/>
                  </a:lnTo>
                  <a:lnTo>
                    <a:pt x="25" y="74"/>
                  </a:lnTo>
                  <a:lnTo>
                    <a:pt x="16" y="48"/>
                  </a:lnTo>
                  <a:lnTo>
                    <a:pt x="10" y="2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4393" name="Group 10"/>
            <p:cNvGrpSpPr>
              <a:grpSpLocks/>
            </p:cNvGrpSpPr>
            <p:nvPr/>
          </p:nvGrpSpPr>
          <p:grpSpPr bwMode="auto">
            <a:xfrm>
              <a:off x="1987" y="144"/>
              <a:ext cx="1567" cy="1690"/>
              <a:chOff x="1594" y="681"/>
              <a:chExt cx="1184" cy="1352"/>
            </a:xfrm>
          </p:grpSpPr>
          <p:sp>
            <p:nvSpPr>
              <p:cNvPr id="144521" name="Freeform 11"/>
              <p:cNvSpPr>
                <a:spLocks/>
              </p:cNvSpPr>
              <p:nvPr/>
            </p:nvSpPr>
            <p:spPr bwMode="auto">
              <a:xfrm>
                <a:off x="1777" y="920"/>
                <a:ext cx="811" cy="1113"/>
              </a:xfrm>
              <a:custGeom>
                <a:avLst/>
                <a:gdLst>
                  <a:gd name="T0" fmla="*/ 74 w 811"/>
                  <a:gd name="T1" fmla="*/ 261 h 1113"/>
                  <a:gd name="T2" fmla="*/ 34 w 811"/>
                  <a:gd name="T3" fmla="*/ 277 h 1113"/>
                  <a:gd name="T4" fmla="*/ 3 w 811"/>
                  <a:gd name="T5" fmla="*/ 323 h 1113"/>
                  <a:gd name="T6" fmla="*/ 10 w 811"/>
                  <a:gd name="T7" fmla="*/ 402 h 1113"/>
                  <a:gd name="T8" fmla="*/ 118 w 811"/>
                  <a:gd name="T9" fmla="*/ 546 h 1113"/>
                  <a:gd name="T10" fmla="*/ 138 w 811"/>
                  <a:gd name="T11" fmla="*/ 689 h 1113"/>
                  <a:gd name="T12" fmla="*/ 149 w 811"/>
                  <a:gd name="T13" fmla="*/ 856 h 1113"/>
                  <a:gd name="T14" fmla="*/ 136 w 811"/>
                  <a:gd name="T15" fmla="*/ 912 h 1113"/>
                  <a:gd name="T16" fmla="*/ 131 w 811"/>
                  <a:gd name="T17" fmla="*/ 945 h 1113"/>
                  <a:gd name="T18" fmla="*/ 165 w 811"/>
                  <a:gd name="T19" fmla="*/ 1000 h 1113"/>
                  <a:gd name="T20" fmla="*/ 204 w 811"/>
                  <a:gd name="T21" fmla="*/ 1044 h 1113"/>
                  <a:gd name="T22" fmla="*/ 247 w 811"/>
                  <a:gd name="T23" fmla="*/ 1079 h 1113"/>
                  <a:gd name="T24" fmla="*/ 296 w 811"/>
                  <a:gd name="T25" fmla="*/ 1102 h 1113"/>
                  <a:gd name="T26" fmla="*/ 352 w 811"/>
                  <a:gd name="T27" fmla="*/ 1112 h 1113"/>
                  <a:gd name="T28" fmla="*/ 415 w 811"/>
                  <a:gd name="T29" fmla="*/ 1112 h 1113"/>
                  <a:gd name="T30" fmla="*/ 487 w 811"/>
                  <a:gd name="T31" fmla="*/ 1099 h 1113"/>
                  <a:gd name="T32" fmla="*/ 567 w 811"/>
                  <a:gd name="T33" fmla="*/ 1073 h 1113"/>
                  <a:gd name="T34" fmla="*/ 553 w 811"/>
                  <a:gd name="T35" fmla="*/ 1036 h 1113"/>
                  <a:gd name="T36" fmla="*/ 533 w 811"/>
                  <a:gd name="T37" fmla="*/ 988 h 1113"/>
                  <a:gd name="T38" fmla="*/ 524 w 811"/>
                  <a:gd name="T39" fmla="*/ 931 h 1113"/>
                  <a:gd name="T40" fmla="*/ 541 w 811"/>
                  <a:gd name="T41" fmla="*/ 862 h 1113"/>
                  <a:gd name="T42" fmla="*/ 592 w 811"/>
                  <a:gd name="T43" fmla="*/ 847 h 1113"/>
                  <a:gd name="T44" fmla="*/ 633 w 811"/>
                  <a:gd name="T45" fmla="*/ 832 h 1113"/>
                  <a:gd name="T46" fmla="*/ 668 w 811"/>
                  <a:gd name="T47" fmla="*/ 811 h 1113"/>
                  <a:gd name="T48" fmla="*/ 692 w 811"/>
                  <a:gd name="T49" fmla="*/ 786 h 1113"/>
                  <a:gd name="T50" fmla="*/ 728 w 811"/>
                  <a:gd name="T51" fmla="*/ 655 h 1113"/>
                  <a:gd name="T52" fmla="*/ 775 w 811"/>
                  <a:gd name="T53" fmla="*/ 471 h 1113"/>
                  <a:gd name="T54" fmla="*/ 807 w 811"/>
                  <a:gd name="T55" fmla="*/ 286 h 1113"/>
                  <a:gd name="T56" fmla="*/ 803 w 811"/>
                  <a:gd name="T57" fmla="*/ 150 h 1113"/>
                  <a:gd name="T58" fmla="*/ 786 w 811"/>
                  <a:gd name="T59" fmla="*/ 107 h 1113"/>
                  <a:gd name="T60" fmla="*/ 764 w 811"/>
                  <a:gd name="T61" fmla="*/ 70 h 1113"/>
                  <a:gd name="T62" fmla="*/ 737 w 811"/>
                  <a:gd name="T63" fmla="*/ 40 h 1113"/>
                  <a:gd name="T64" fmla="*/ 702 w 811"/>
                  <a:gd name="T65" fmla="*/ 18 h 1113"/>
                  <a:gd name="T66" fmla="*/ 659 w 811"/>
                  <a:gd name="T67" fmla="*/ 4 h 1113"/>
                  <a:gd name="T68" fmla="*/ 607 w 811"/>
                  <a:gd name="T69" fmla="*/ 0 h 1113"/>
                  <a:gd name="T70" fmla="*/ 546 w 811"/>
                  <a:gd name="T71" fmla="*/ 2 h 1113"/>
                  <a:gd name="T72" fmla="*/ 471 w 811"/>
                  <a:gd name="T73" fmla="*/ 15 h 1113"/>
                  <a:gd name="T74" fmla="*/ 392 w 811"/>
                  <a:gd name="T75" fmla="*/ 33 h 1113"/>
                  <a:gd name="T76" fmla="*/ 319 w 811"/>
                  <a:gd name="T77" fmla="*/ 51 h 1113"/>
                  <a:gd name="T78" fmla="*/ 251 w 811"/>
                  <a:gd name="T79" fmla="*/ 71 h 1113"/>
                  <a:gd name="T80" fmla="*/ 192 w 811"/>
                  <a:gd name="T81" fmla="*/ 96 h 1113"/>
                  <a:gd name="T82" fmla="*/ 145 w 811"/>
                  <a:gd name="T83" fmla="*/ 125 h 1113"/>
                  <a:gd name="T84" fmla="*/ 110 w 811"/>
                  <a:gd name="T85" fmla="*/ 162 h 1113"/>
                  <a:gd name="T86" fmla="*/ 90 w 811"/>
                  <a:gd name="T87" fmla="*/ 207 h 1113"/>
                  <a:gd name="T88" fmla="*/ 89 w 811"/>
                  <a:gd name="T89" fmla="*/ 263 h 111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11"/>
                  <a:gd name="T136" fmla="*/ 0 h 1113"/>
                  <a:gd name="T137" fmla="*/ 811 w 811"/>
                  <a:gd name="T138" fmla="*/ 1113 h 111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11" h="1113">
                    <a:moveTo>
                      <a:pt x="89" y="263"/>
                    </a:moveTo>
                    <a:lnTo>
                      <a:pt x="74" y="261"/>
                    </a:lnTo>
                    <a:lnTo>
                      <a:pt x="54" y="265"/>
                    </a:lnTo>
                    <a:lnTo>
                      <a:pt x="34" y="277"/>
                    </a:lnTo>
                    <a:lnTo>
                      <a:pt x="16" y="297"/>
                    </a:lnTo>
                    <a:lnTo>
                      <a:pt x="3" y="323"/>
                    </a:lnTo>
                    <a:lnTo>
                      <a:pt x="0" y="359"/>
                    </a:lnTo>
                    <a:lnTo>
                      <a:pt x="10" y="402"/>
                    </a:lnTo>
                    <a:lnTo>
                      <a:pt x="37" y="454"/>
                    </a:lnTo>
                    <a:lnTo>
                      <a:pt x="118" y="546"/>
                    </a:lnTo>
                    <a:lnTo>
                      <a:pt x="123" y="590"/>
                    </a:lnTo>
                    <a:lnTo>
                      <a:pt x="138" y="689"/>
                    </a:lnTo>
                    <a:lnTo>
                      <a:pt x="149" y="794"/>
                    </a:lnTo>
                    <a:lnTo>
                      <a:pt x="149" y="856"/>
                    </a:lnTo>
                    <a:lnTo>
                      <a:pt x="142" y="883"/>
                    </a:lnTo>
                    <a:lnTo>
                      <a:pt x="136" y="912"/>
                    </a:lnTo>
                    <a:lnTo>
                      <a:pt x="132" y="935"/>
                    </a:lnTo>
                    <a:lnTo>
                      <a:pt x="131" y="945"/>
                    </a:lnTo>
                    <a:lnTo>
                      <a:pt x="148" y="974"/>
                    </a:lnTo>
                    <a:lnTo>
                      <a:pt x="165" y="1000"/>
                    </a:lnTo>
                    <a:lnTo>
                      <a:pt x="184" y="1024"/>
                    </a:lnTo>
                    <a:lnTo>
                      <a:pt x="204" y="1044"/>
                    </a:lnTo>
                    <a:lnTo>
                      <a:pt x="225" y="1063"/>
                    </a:lnTo>
                    <a:lnTo>
                      <a:pt x="247" y="1079"/>
                    </a:lnTo>
                    <a:lnTo>
                      <a:pt x="271" y="1092"/>
                    </a:lnTo>
                    <a:lnTo>
                      <a:pt x="296" y="1102"/>
                    </a:lnTo>
                    <a:lnTo>
                      <a:pt x="323" y="1109"/>
                    </a:lnTo>
                    <a:lnTo>
                      <a:pt x="352" y="1112"/>
                    </a:lnTo>
                    <a:lnTo>
                      <a:pt x="382" y="1113"/>
                    </a:lnTo>
                    <a:lnTo>
                      <a:pt x="415" y="1112"/>
                    </a:lnTo>
                    <a:lnTo>
                      <a:pt x="449" y="1107"/>
                    </a:lnTo>
                    <a:lnTo>
                      <a:pt x="487" y="1099"/>
                    </a:lnTo>
                    <a:lnTo>
                      <a:pt x="526" y="1087"/>
                    </a:lnTo>
                    <a:lnTo>
                      <a:pt x="567" y="1073"/>
                    </a:lnTo>
                    <a:lnTo>
                      <a:pt x="561" y="1056"/>
                    </a:lnTo>
                    <a:lnTo>
                      <a:pt x="553" y="1036"/>
                    </a:lnTo>
                    <a:lnTo>
                      <a:pt x="543" y="1014"/>
                    </a:lnTo>
                    <a:lnTo>
                      <a:pt x="533" y="988"/>
                    </a:lnTo>
                    <a:lnTo>
                      <a:pt x="526" y="961"/>
                    </a:lnTo>
                    <a:lnTo>
                      <a:pt x="524" y="931"/>
                    </a:lnTo>
                    <a:lnTo>
                      <a:pt x="528" y="898"/>
                    </a:lnTo>
                    <a:lnTo>
                      <a:pt x="541" y="862"/>
                    </a:lnTo>
                    <a:lnTo>
                      <a:pt x="567" y="855"/>
                    </a:lnTo>
                    <a:lnTo>
                      <a:pt x="592" y="847"/>
                    </a:lnTo>
                    <a:lnTo>
                      <a:pt x="613" y="840"/>
                    </a:lnTo>
                    <a:lnTo>
                      <a:pt x="633" y="832"/>
                    </a:lnTo>
                    <a:lnTo>
                      <a:pt x="652" y="821"/>
                    </a:lnTo>
                    <a:lnTo>
                      <a:pt x="668" y="811"/>
                    </a:lnTo>
                    <a:lnTo>
                      <a:pt x="681" y="798"/>
                    </a:lnTo>
                    <a:lnTo>
                      <a:pt x="692" y="786"/>
                    </a:lnTo>
                    <a:lnTo>
                      <a:pt x="708" y="731"/>
                    </a:lnTo>
                    <a:lnTo>
                      <a:pt x="728" y="655"/>
                    </a:lnTo>
                    <a:lnTo>
                      <a:pt x="753" y="567"/>
                    </a:lnTo>
                    <a:lnTo>
                      <a:pt x="775" y="471"/>
                    </a:lnTo>
                    <a:lnTo>
                      <a:pt x="794" y="376"/>
                    </a:lnTo>
                    <a:lnTo>
                      <a:pt x="807" y="286"/>
                    </a:lnTo>
                    <a:lnTo>
                      <a:pt x="811" y="208"/>
                    </a:lnTo>
                    <a:lnTo>
                      <a:pt x="803" y="150"/>
                    </a:lnTo>
                    <a:lnTo>
                      <a:pt x="794" y="127"/>
                    </a:lnTo>
                    <a:lnTo>
                      <a:pt x="786" y="107"/>
                    </a:lnTo>
                    <a:lnTo>
                      <a:pt x="775" y="87"/>
                    </a:lnTo>
                    <a:lnTo>
                      <a:pt x="764" y="70"/>
                    </a:lnTo>
                    <a:lnTo>
                      <a:pt x="751" y="54"/>
                    </a:lnTo>
                    <a:lnTo>
                      <a:pt x="737" y="40"/>
                    </a:lnTo>
                    <a:lnTo>
                      <a:pt x="721" y="28"/>
                    </a:lnTo>
                    <a:lnTo>
                      <a:pt x="702" y="18"/>
                    </a:lnTo>
                    <a:lnTo>
                      <a:pt x="682" y="10"/>
                    </a:lnTo>
                    <a:lnTo>
                      <a:pt x="659" y="4"/>
                    </a:lnTo>
                    <a:lnTo>
                      <a:pt x="635" y="1"/>
                    </a:lnTo>
                    <a:lnTo>
                      <a:pt x="607" y="0"/>
                    </a:lnTo>
                    <a:lnTo>
                      <a:pt x="577" y="0"/>
                    </a:lnTo>
                    <a:lnTo>
                      <a:pt x="546" y="2"/>
                    </a:lnTo>
                    <a:lnTo>
                      <a:pt x="510" y="8"/>
                    </a:lnTo>
                    <a:lnTo>
                      <a:pt x="471" y="15"/>
                    </a:lnTo>
                    <a:lnTo>
                      <a:pt x="431" y="24"/>
                    </a:lnTo>
                    <a:lnTo>
                      <a:pt x="392" y="33"/>
                    </a:lnTo>
                    <a:lnTo>
                      <a:pt x="355" y="43"/>
                    </a:lnTo>
                    <a:lnTo>
                      <a:pt x="319" y="51"/>
                    </a:lnTo>
                    <a:lnTo>
                      <a:pt x="283" y="61"/>
                    </a:lnTo>
                    <a:lnTo>
                      <a:pt x="251" y="71"/>
                    </a:lnTo>
                    <a:lnTo>
                      <a:pt x="220" y="83"/>
                    </a:lnTo>
                    <a:lnTo>
                      <a:pt x="192" y="96"/>
                    </a:lnTo>
                    <a:lnTo>
                      <a:pt x="166" y="110"/>
                    </a:lnTo>
                    <a:lnTo>
                      <a:pt x="145" y="125"/>
                    </a:lnTo>
                    <a:lnTo>
                      <a:pt x="125" y="142"/>
                    </a:lnTo>
                    <a:lnTo>
                      <a:pt x="110" y="162"/>
                    </a:lnTo>
                    <a:lnTo>
                      <a:pt x="99" y="184"/>
                    </a:lnTo>
                    <a:lnTo>
                      <a:pt x="90" y="207"/>
                    </a:lnTo>
                    <a:lnTo>
                      <a:pt x="87" y="234"/>
                    </a:lnTo>
                    <a:lnTo>
                      <a:pt x="89" y="263"/>
                    </a:lnTo>
                    <a:close/>
                  </a:path>
                </a:pathLst>
              </a:custGeom>
              <a:solidFill>
                <a:srgbClr val="E5B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522" name="Group 12"/>
              <p:cNvGrpSpPr>
                <a:grpSpLocks/>
              </p:cNvGrpSpPr>
              <p:nvPr/>
            </p:nvGrpSpPr>
            <p:grpSpPr bwMode="auto">
              <a:xfrm>
                <a:off x="1594" y="681"/>
                <a:ext cx="1184" cy="1154"/>
                <a:chOff x="1594" y="681"/>
                <a:chExt cx="1184" cy="1154"/>
              </a:xfrm>
            </p:grpSpPr>
            <p:sp>
              <p:nvSpPr>
                <p:cNvPr id="144523" name="Freeform 13"/>
                <p:cNvSpPr>
                  <a:spLocks/>
                </p:cNvSpPr>
                <p:nvPr/>
              </p:nvSpPr>
              <p:spPr bwMode="auto">
                <a:xfrm>
                  <a:off x="1600" y="688"/>
                  <a:ext cx="1162" cy="1120"/>
                </a:xfrm>
                <a:custGeom>
                  <a:avLst/>
                  <a:gdLst>
                    <a:gd name="T0" fmla="*/ 118 w 1162"/>
                    <a:gd name="T1" fmla="*/ 292 h 1120"/>
                    <a:gd name="T2" fmla="*/ 83 w 1162"/>
                    <a:gd name="T3" fmla="*/ 370 h 1120"/>
                    <a:gd name="T4" fmla="*/ 58 w 1162"/>
                    <a:gd name="T5" fmla="*/ 473 h 1120"/>
                    <a:gd name="T6" fmla="*/ 50 w 1162"/>
                    <a:gd name="T7" fmla="*/ 587 h 1120"/>
                    <a:gd name="T8" fmla="*/ 65 w 1162"/>
                    <a:gd name="T9" fmla="*/ 697 h 1120"/>
                    <a:gd name="T10" fmla="*/ 62 w 1162"/>
                    <a:gd name="T11" fmla="*/ 825 h 1120"/>
                    <a:gd name="T12" fmla="*/ 43 w 1162"/>
                    <a:gd name="T13" fmla="*/ 951 h 1120"/>
                    <a:gd name="T14" fmla="*/ 14 w 1162"/>
                    <a:gd name="T15" fmla="*/ 1055 h 1120"/>
                    <a:gd name="T16" fmla="*/ 71 w 1162"/>
                    <a:gd name="T17" fmla="*/ 1078 h 1120"/>
                    <a:gd name="T18" fmla="*/ 227 w 1162"/>
                    <a:gd name="T19" fmla="*/ 1088 h 1120"/>
                    <a:gd name="T20" fmla="*/ 368 w 1162"/>
                    <a:gd name="T21" fmla="*/ 1081 h 1120"/>
                    <a:gd name="T22" fmla="*/ 480 w 1162"/>
                    <a:gd name="T23" fmla="*/ 1075 h 1120"/>
                    <a:gd name="T24" fmla="*/ 424 w 1162"/>
                    <a:gd name="T25" fmla="*/ 1000 h 1120"/>
                    <a:gd name="T26" fmla="*/ 362 w 1162"/>
                    <a:gd name="T27" fmla="*/ 907 h 1120"/>
                    <a:gd name="T28" fmla="*/ 316 w 1162"/>
                    <a:gd name="T29" fmla="*/ 812 h 1120"/>
                    <a:gd name="T30" fmla="*/ 285 w 1162"/>
                    <a:gd name="T31" fmla="*/ 755 h 1120"/>
                    <a:gd name="T32" fmla="*/ 237 w 1162"/>
                    <a:gd name="T33" fmla="*/ 720 h 1120"/>
                    <a:gd name="T34" fmla="*/ 190 w 1162"/>
                    <a:gd name="T35" fmla="*/ 673 h 1120"/>
                    <a:gd name="T36" fmla="*/ 158 w 1162"/>
                    <a:gd name="T37" fmla="*/ 608 h 1120"/>
                    <a:gd name="T38" fmla="*/ 155 w 1162"/>
                    <a:gd name="T39" fmla="*/ 542 h 1120"/>
                    <a:gd name="T40" fmla="*/ 171 w 1162"/>
                    <a:gd name="T41" fmla="*/ 503 h 1120"/>
                    <a:gd name="T42" fmla="*/ 201 w 1162"/>
                    <a:gd name="T43" fmla="*/ 483 h 1120"/>
                    <a:gd name="T44" fmla="*/ 241 w 1162"/>
                    <a:gd name="T45" fmla="*/ 484 h 1120"/>
                    <a:gd name="T46" fmla="*/ 297 w 1162"/>
                    <a:gd name="T47" fmla="*/ 446 h 1120"/>
                    <a:gd name="T48" fmla="*/ 470 w 1162"/>
                    <a:gd name="T49" fmla="*/ 414 h 1120"/>
                    <a:gd name="T50" fmla="*/ 588 w 1162"/>
                    <a:gd name="T51" fmla="*/ 404 h 1120"/>
                    <a:gd name="T52" fmla="*/ 741 w 1162"/>
                    <a:gd name="T53" fmla="*/ 385 h 1120"/>
                    <a:gd name="T54" fmla="*/ 869 w 1162"/>
                    <a:gd name="T55" fmla="*/ 382 h 1120"/>
                    <a:gd name="T56" fmla="*/ 990 w 1162"/>
                    <a:gd name="T57" fmla="*/ 414 h 1120"/>
                    <a:gd name="T58" fmla="*/ 994 w 1162"/>
                    <a:gd name="T59" fmla="*/ 510 h 1120"/>
                    <a:gd name="T60" fmla="*/ 987 w 1162"/>
                    <a:gd name="T61" fmla="*/ 693 h 1120"/>
                    <a:gd name="T62" fmla="*/ 947 w 1162"/>
                    <a:gd name="T63" fmla="*/ 893 h 1120"/>
                    <a:gd name="T64" fmla="*/ 856 w 1162"/>
                    <a:gd name="T65" fmla="*/ 1041 h 1120"/>
                    <a:gd name="T66" fmla="*/ 1050 w 1162"/>
                    <a:gd name="T67" fmla="*/ 1052 h 1120"/>
                    <a:gd name="T68" fmla="*/ 1144 w 1162"/>
                    <a:gd name="T69" fmla="*/ 1030 h 1120"/>
                    <a:gd name="T70" fmla="*/ 1105 w 1162"/>
                    <a:gd name="T71" fmla="*/ 890 h 1120"/>
                    <a:gd name="T72" fmla="*/ 1075 w 1162"/>
                    <a:gd name="T73" fmla="*/ 723 h 1120"/>
                    <a:gd name="T74" fmla="*/ 1069 w 1162"/>
                    <a:gd name="T75" fmla="*/ 562 h 1120"/>
                    <a:gd name="T76" fmla="*/ 1092 w 1162"/>
                    <a:gd name="T77" fmla="*/ 436 h 1120"/>
                    <a:gd name="T78" fmla="*/ 1098 w 1162"/>
                    <a:gd name="T79" fmla="*/ 335 h 1120"/>
                    <a:gd name="T80" fmla="*/ 1086 w 1162"/>
                    <a:gd name="T81" fmla="*/ 256 h 1120"/>
                    <a:gd name="T82" fmla="*/ 1062 w 1162"/>
                    <a:gd name="T83" fmla="*/ 196 h 1120"/>
                    <a:gd name="T84" fmla="*/ 1039 w 1162"/>
                    <a:gd name="T85" fmla="*/ 158 h 1120"/>
                    <a:gd name="T86" fmla="*/ 1021 w 1162"/>
                    <a:gd name="T87" fmla="*/ 128 h 1120"/>
                    <a:gd name="T88" fmla="*/ 996 w 1162"/>
                    <a:gd name="T89" fmla="*/ 95 h 1120"/>
                    <a:gd name="T90" fmla="*/ 960 w 1162"/>
                    <a:gd name="T91" fmla="*/ 61 h 1120"/>
                    <a:gd name="T92" fmla="*/ 909 w 1162"/>
                    <a:gd name="T93" fmla="*/ 30 h 1120"/>
                    <a:gd name="T94" fmla="*/ 840 w 1162"/>
                    <a:gd name="T95" fmla="*/ 9 h 1120"/>
                    <a:gd name="T96" fmla="*/ 749 w 1162"/>
                    <a:gd name="T97" fmla="*/ 0 h 1120"/>
                    <a:gd name="T98" fmla="*/ 629 w 1162"/>
                    <a:gd name="T99" fmla="*/ 7 h 1120"/>
                    <a:gd name="T100" fmla="*/ 527 w 1162"/>
                    <a:gd name="T101" fmla="*/ 25 h 1120"/>
                    <a:gd name="T102" fmla="*/ 467 w 1162"/>
                    <a:gd name="T103" fmla="*/ 39 h 1120"/>
                    <a:gd name="T104" fmla="*/ 411 w 1162"/>
                    <a:gd name="T105" fmla="*/ 59 h 1120"/>
                    <a:gd name="T106" fmla="*/ 359 w 1162"/>
                    <a:gd name="T107" fmla="*/ 84 h 1120"/>
                    <a:gd name="T108" fmla="*/ 309 w 1162"/>
                    <a:gd name="T109" fmla="*/ 114 h 1120"/>
                    <a:gd name="T110" fmla="*/ 260 w 1162"/>
                    <a:gd name="T111" fmla="*/ 150 h 1120"/>
                    <a:gd name="T112" fmla="*/ 211 w 1162"/>
                    <a:gd name="T113" fmla="*/ 191 h 1120"/>
                    <a:gd name="T114" fmla="*/ 161 w 1162"/>
                    <a:gd name="T115" fmla="*/ 242 h 112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162"/>
                    <a:gd name="T175" fmla="*/ 0 h 1120"/>
                    <a:gd name="T176" fmla="*/ 1162 w 1162"/>
                    <a:gd name="T177" fmla="*/ 1120 h 112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162" h="1120">
                      <a:moveTo>
                        <a:pt x="135" y="270"/>
                      </a:moveTo>
                      <a:lnTo>
                        <a:pt x="118" y="292"/>
                      </a:lnTo>
                      <a:lnTo>
                        <a:pt x="99" y="326"/>
                      </a:lnTo>
                      <a:lnTo>
                        <a:pt x="83" y="370"/>
                      </a:lnTo>
                      <a:lnTo>
                        <a:pt x="69" y="418"/>
                      </a:lnTo>
                      <a:lnTo>
                        <a:pt x="58" y="473"/>
                      </a:lnTo>
                      <a:lnTo>
                        <a:pt x="52" y="529"/>
                      </a:lnTo>
                      <a:lnTo>
                        <a:pt x="50" y="587"/>
                      </a:lnTo>
                      <a:lnTo>
                        <a:pt x="58" y="641"/>
                      </a:lnTo>
                      <a:lnTo>
                        <a:pt x="65" y="697"/>
                      </a:lnTo>
                      <a:lnTo>
                        <a:pt x="66" y="760"/>
                      </a:lnTo>
                      <a:lnTo>
                        <a:pt x="62" y="825"/>
                      </a:lnTo>
                      <a:lnTo>
                        <a:pt x="55" y="890"/>
                      </a:lnTo>
                      <a:lnTo>
                        <a:pt x="43" y="951"/>
                      </a:lnTo>
                      <a:lnTo>
                        <a:pt x="29" y="1007"/>
                      </a:lnTo>
                      <a:lnTo>
                        <a:pt x="14" y="1055"/>
                      </a:lnTo>
                      <a:lnTo>
                        <a:pt x="0" y="1091"/>
                      </a:lnTo>
                      <a:lnTo>
                        <a:pt x="71" y="1078"/>
                      </a:lnTo>
                      <a:lnTo>
                        <a:pt x="175" y="1120"/>
                      </a:lnTo>
                      <a:lnTo>
                        <a:pt x="227" y="1088"/>
                      </a:lnTo>
                      <a:lnTo>
                        <a:pt x="316" y="1120"/>
                      </a:lnTo>
                      <a:lnTo>
                        <a:pt x="368" y="1081"/>
                      </a:lnTo>
                      <a:lnTo>
                        <a:pt x="501" y="1101"/>
                      </a:lnTo>
                      <a:lnTo>
                        <a:pt x="480" y="1075"/>
                      </a:lnTo>
                      <a:lnTo>
                        <a:pt x="453" y="1041"/>
                      </a:lnTo>
                      <a:lnTo>
                        <a:pt x="424" y="1000"/>
                      </a:lnTo>
                      <a:lnTo>
                        <a:pt x="392" y="954"/>
                      </a:lnTo>
                      <a:lnTo>
                        <a:pt x="362" y="907"/>
                      </a:lnTo>
                      <a:lnTo>
                        <a:pt x="336" y="858"/>
                      </a:lnTo>
                      <a:lnTo>
                        <a:pt x="316" y="812"/>
                      </a:lnTo>
                      <a:lnTo>
                        <a:pt x="303" y="769"/>
                      </a:lnTo>
                      <a:lnTo>
                        <a:pt x="285" y="755"/>
                      </a:lnTo>
                      <a:lnTo>
                        <a:pt x="263" y="739"/>
                      </a:lnTo>
                      <a:lnTo>
                        <a:pt x="237" y="720"/>
                      </a:lnTo>
                      <a:lnTo>
                        <a:pt x="213" y="699"/>
                      </a:lnTo>
                      <a:lnTo>
                        <a:pt x="190" y="673"/>
                      </a:lnTo>
                      <a:lnTo>
                        <a:pt x="171" y="643"/>
                      </a:lnTo>
                      <a:lnTo>
                        <a:pt x="158" y="608"/>
                      </a:lnTo>
                      <a:lnTo>
                        <a:pt x="154" y="568"/>
                      </a:lnTo>
                      <a:lnTo>
                        <a:pt x="155" y="542"/>
                      </a:lnTo>
                      <a:lnTo>
                        <a:pt x="162" y="520"/>
                      </a:lnTo>
                      <a:lnTo>
                        <a:pt x="171" y="503"/>
                      </a:lnTo>
                      <a:lnTo>
                        <a:pt x="184" y="490"/>
                      </a:lnTo>
                      <a:lnTo>
                        <a:pt x="201" y="483"/>
                      </a:lnTo>
                      <a:lnTo>
                        <a:pt x="220" y="480"/>
                      </a:lnTo>
                      <a:lnTo>
                        <a:pt x="241" y="484"/>
                      </a:lnTo>
                      <a:lnTo>
                        <a:pt x="266" y="495"/>
                      </a:lnTo>
                      <a:lnTo>
                        <a:pt x="297" y="446"/>
                      </a:lnTo>
                      <a:lnTo>
                        <a:pt x="387" y="401"/>
                      </a:lnTo>
                      <a:lnTo>
                        <a:pt x="470" y="414"/>
                      </a:lnTo>
                      <a:lnTo>
                        <a:pt x="530" y="341"/>
                      </a:lnTo>
                      <a:lnTo>
                        <a:pt x="588" y="404"/>
                      </a:lnTo>
                      <a:lnTo>
                        <a:pt x="674" y="344"/>
                      </a:lnTo>
                      <a:lnTo>
                        <a:pt x="741" y="385"/>
                      </a:lnTo>
                      <a:lnTo>
                        <a:pt x="807" y="331"/>
                      </a:lnTo>
                      <a:lnTo>
                        <a:pt x="869" y="382"/>
                      </a:lnTo>
                      <a:lnTo>
                        <a:pt x="935" y="334"/>
                      </a:lnTo>
                      <a:lnTo>
                        <a:pt x="990" y="414"/>
                      </a:lnTo>
                      <a:lnTo>
                        <a:pt x="993" y="447"/>
                      </a:lnTo>
                      <a:lnTo>
                        <a:pt x="994" y="510"/>
                      </a:lnTo>
                      <a:lnTo>
                        <a:pt x="994" y="595"/>
                      </a:lnTo>
                      <a:lnTo>
                        <a:pt x="987" y="693"/>
                      </a:lnTo>
                      <a:lnTo>
                        <a:pt x="971" y="795"/>
                      </a:lnTo>
                      <a:lnTo>
                        <a:pt x="947" y="893"/>
                      </a:lnTo>
                      <a:lnTo>
                        <a:pt x="909" y="977"/>
                      </a:lnTo>
                      <a:lnTo>
                        <a:pt x="856" y="1041"/>
                      </a:lnTo>
                      <a:lnTo>
                        <a:pt x="1006" y="1081"/>
                      </a:lnTo>
                      <a:lnTo>
                        <a:pt x="1050" y="1052"/>
                      </a:lnTo>
                      <a:lnTo>
                        <a:pt x="1162" y="1081"/>
                      </a:lnTo>
                      <a:lnTo>
                        <a:pt x="1144" y="1030"/>
                      </a:lnTo>
                      <a:lnTo>
                        <a:pt x="1123" y="966"/>
                      </a:lnTo>
                      <a:lnTo>
                        <a:pt x="1105" y="890"/>
                      </a:lnTo>
                      <a:lnTo>
                        <a:pt x="1088" y="808"/>
                      </a:lnTo>
                      <a:lnTo>
                        <a:pt x="1075" y="723"/>
                      </a:lnTo>
                      <a:lnTo>
                        <a:pt x="1067" y="640"/>
                      </a:lnTo>
                      <a:lnTo>
                        <a:pt x="1069" y="562"/>
                      </a:lnTo>
                      <a:lnTo>
                        <a:pt x="1079" y="495"/>
                      </a:lnTo>
                      <a:lnTo>
                        <a:pt x="1092" y="436"/>
                      </a:lnTo>
                      <a:lnTo>
                        <a:pt x="1098" y="382"/>
                      </a:lnTo>
                      <a:lnTo>
                        <a:pt x="1098" y="335"/>
                      </a:lnTo>
                      <a:lnTo>
                        <a:pt x="1095" y="293"/>
                      </a:lnTo>
                      <a:lnTo>
                        <a:pt x="1086" y="256"/>
                      </a:lnTo>
                      <a:lnTo>
                        <a:pt x="1076" y="224"/>
                      </a:lnTo>
                      <a:lnTo>
                        <a:pt x="1062" y="196"/>
                      </a:lnTo>
                      <a:lnTo>
                        <a:pt x="1047" y="171"/>
                      </a:lnTo>
                      <a:lnTo>
                        <a:pt x="1039" y="158"/>
                      </a:lnTo>
                      <a:lnTo>
                        <a:pt x="1030" y="144"/>
                      </a:lnTo>
                      <a:lnTo>
                        <a:pt x="1021" y="128"/>
                      </a:lnTo>
                      <a:lnTo>
                        <a:pt x="1010" y="112"/>
                      </a:lnTo>
                      <a:lnTo>
                        <a:pt x="996" y="95"/>
                      </a:lnTo>
                      <a:lnTo>
                        <a:pt x="980" y="78"/>
                      </a:lnTo>
                      <a:lnTo>
                        <a:pt x="960" y="61"/>
                      </a:lnTo>
                      <a:lnTo>
                        <a:pt x="937" y="45"/>
                      </a:lnTo>
                      <a:lnTo>
                        <a:pt x="909" y="30"/>
                      </a:lnTo>
                      <a:lnTo>
                        <a:pt x="878" y="19"/>
                      </a:lnTo>
                      <a:lnTo>
                        <a:pt x="840" y="9"/>
                      </a:lnTo>
                      <a:lnTo>
                        <a:pt x="797" y="3"/>
                      </a:lnTo>
                      <a:lnTo>
                        <a:pt x="749" y="0"/>
                      </a:lnTo>
                      <a:lnTo>
                        <a:pt x="692" y="2"/>
                      </a:lnTo>
                      <a:lnTo>
                        <a:pt x="629" y="7"/>
                      </a:lnTo>
                      <a:lnTo>
                        <a:pt x="559" y="18"/>
                      </a:lnTo>
                      <a:lnTo>
                        <a:pt x="527" y="25"/>
                      </a:lnTo>
                      <a:lnTo>
                        <a:pt x="496" y="32"/>
                      </a:lnTo>
                      <a:lnTo>
                        <a:pt x="467" y="39"/>
                      </a:lnTo>
                      <a:lnTo>
                        <a:pt x="438" y="49"/>
                      </a:lnTo>
                      <a:lnTo>
                        <a:pt x="411" y="59"/>
                      </a:lnTo>
                      <a:lnTo>
                        <a:pt x="385" y="71"/>
                      </a:lnTo>
                      <a:lnTo>
                        <a:pt x="359" y="84"/>
                      </a:lnTo>
                      <a:lnTo>
                        <a:pt x="333" y="98"/>
                      </a:lnTo>
                      <a:lnTo>
                        <a:pt x="309" y="114"/>
                      </a:lnTo>
                      <a:lnTo>
                        <a:pt x="285" y="130"/>
                      </a:lnTo>
                      <a:lnTo>
                        <a:pt x="260" y="150"/>
                      </a:lnTo>
                      <a:lnTo>
                        <a:pt x="236" y="170"/>
                      </a:lnTo>
                      <a:lnTo>
                        <a:pt x="211" y="191"/>
                      </a:lnTo>
                      <a:lnTo>
                        <a:pt x="187" y="216"/>
                      </a:lnTo>
                      <a:lnTo>
                        <a:pt x="161" y="242"/>
                      </a:lnTo>
                      <a:lnTo>
                        <a:pt x="135" y="270"/>
                      </a:lnTo>
                      <a:close/>
                    </a:path>
                  </a:pathLst>
                </a:custGeom>
                <a:solidFill>
                  <a:srgbClr val="512B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24" name="Freeform 14"/>
                <p:cNvSpPr>
                  <a:spLocks/>
                </p:cNvSpPr>
                <p:nvPr/>
              </p:nvSpPr>
              <p:spPr bwMode="auto">
                <a:xfrm>
                  <a:off x="2482" y="1172"/>
                  <a:ext cx="37" cy="85"/>
                </a:xfrm>
                <a:custGeom>
                  <a:avLst/>
                  <a:gdLst>
                    <a:gd name="T0" fmla="*/ 19 w 37"/>
                    <a:gd name="T1" fmla="*/ 0 h 85"/>
                    <a:gd name="T2" fmla="*/ 30 w 37"/>
                    <a:gd name="T3" fmla="*/ 13 h 85"/>
                    <a:gd name="T4" fmla="*/ 37 w 37"/>
                    <a:gd name="T5" fmla="*/ 42 h 85"/>
                    <a:gd name="T6" fmla="*/ 35 w 37"/>
                    <a:gd name="T7" fmla="*/ 72 h 85"/>
                    <a:gd name="T8" fmla="*/ 20 w 37"/>
                    <a:gd name="T9" fmla="*/ 85 h 85"/>
                    <a:gd name="T10" fmla="*/ 6 w 37"/>
                    <a:gd name="T11" fmla="*/ 71 h 85"/>
                    <a:gd name="T12" fmla="*/ 0 w 37"/>
                    <a:gd name="T13" fmla="*/ 42 h 85"/>
                    <a:gd name="T14" fmla="*/ 4 w 37"/>
                    <a:gd name="T15" fmla="*/ 13 h 85"/>
                    <a:gd name="T16" fmla="*/ 19 w 37"/>
                    <a:gd name="T17" fmla="*/ 0 h 8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7"/>
                    <a:gd name="T28" fmla="*/ 0 h 85"/>
                    <a:gd name="T29" fmla="*/ 37 w 37"/>
                    <a:gd name="T30" fmla="*/ 85 h 8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7" h="85">
                      <a:moveTo>
                        <a:pt x="19" y="0"/>
                      </a:moveTo>
                      <a:lnTo>
                        <a:pt x="30" y="13"/>
                      </a:lnTo>
                      <a:lnTo>
                        <a:pt x="37" y="42"/>
                      </a:lnTo>
                      <a:lnTo>
                        <a:pt x="35" y="72"/>
                      </a:lnTo>
                      <a:lnTo>
                        <a:pt x="20" y="85"/>
                      </a:lnTo>
                      <a:lnTo>
                        <a:pt x="6" y="71"/>
                      </a:lnTo>
                      <a:lnTo>
                        <a:pt x="0" y="42"/>
                      </a:lnTo>
                      <a:lnTo>
                        <a:pt x="4" y="1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25" name="Freeform 15"/>
                <p:cNvSpPr>
                  <a:spLocks/>
                </p:cNvSpPr>
                <p:nvPr/>
              </p:nvSpPr>
              <p:spPr bwMode="auto">
                <a:xfrm>
                  <a:off x="2150" y="1201"/>
                  <a:ext cx="38" cy="85"/>
                </a:xfrm>
                <a:custGeom>
                  <a:avLst/>
                  <a:gdLst>
                    <a:gd name="T0" fmla="*/ 19 w 38"/>
                    <a:gd name="T1" fmla="*/ 0 h 85"/>
                    <a:gd name="T2" fmla="*/ 32 w 38"/>
                    <a:gd name="T3" fmla="*/ 13 h 85"/>
                    <a:gd name="T4" fmla="*/ 38 w 38"/>
                    <a:gd name="T5" fmla="*/ 42 h 85"/>
                    <a:gd name="T6" fmla="*/ 35 w 38"/>
                    <a:gd name="T7" fmla="*/ 72 h 85"/>
                    <a:gd name="T8" fmla="*/ 20 w 38"/>
                    <a:gd name="T9" fmla="*/ 85 h 85"/>
                    <a:gd name="T10" fmla="*/ 6 w 38"/>
                    <a:gd name="T11" fmla="*/ 71 h 85"/>
                    <a:gd name="T12" fmla="*/ 0 w 38"/>
                    <a:gd name="T13" fmla="*/ 42 h 85"/>
                    <a:gd name="T14" fmla="*/ 5 w 38"/>
                    <a:gd name="T15" fmla="*/ 13 h 85"/>
                    <a:gd name="T16" fmla="*/ 19 w 38"/>
                    <a:gd name="T17" fmla="*/ 0 h 8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"/>
                    <a:gd name="T28" fmla="*/ 0 h 85"/>
                    <a:gd name="T29" fmla="*/ 38 w 38"/>
                    <a:gd name="T30" fmla="*/ 85 h 8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" h="85">
                      <a:moveTo>
                        <a:pt x="19" y="0"/>
                      </a:moveTo>
                      <a:lnTo>
                        <a:pt x="32" y="13"/>
                      </a:lnTo>
                      <a:lnTo>
                        <a:pt x="38" y="42"/>
                      </a:lnTo>
                      <a:lnTo>
                        <a:pt x="35" y="72"/>
                      </a:lnTo>
                      <a:lnTo>
                        <a:pt x="20" y="85"/>
                      </a:lnTo>
                      <a:lnTo>
                        <a:pt x="6" y="71"/>
                      </a:lnTo>
                      <a:lnTo>
                        <a:pt x="0" y="42"/>
                      </a:lnTo>
                      <a:lnTo>
                        <a:pt x="5" y="13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26" name="Freeform 16"/>
                <p:cNvSpPr>
                  <a:spLocks/>
                </p:cNvSpPr>
                <p:nvPr/>
              </p:nvSpPr>
              <p:spPr bwMode="auto">
                <a:xfrm>
                  <a:off x="2050" y="1035"/>
                  <a:ext cx="556" cy="760"/>
                </a:xfrm>
                <a:custGeom>
                  <a:avLst/>
                  <a:gdLst>
                    <a:gd name="T0" fmla="*/ 0 w 556"/>
                    <a:gd name="T1" fmla="*/ 617 h 760"/>
                    <a:gd name="T2" fmla="*/ 4 w 556"/>
                    <a:gd name="T3" fmla="*/ 625 h 760"/>
                    <a:gd name="T4" fmla="*/ 13 w 556"/>
                    <a:gd name="T5" fmla="*/ 636 h 760"/>
                    <a:gd name="T6" fmla="*/ 26 w 556"/>
                    <a:gd name="T7" fmla="*/ 649 h 760"/>
                    <a:gd name="T8" fmla="*/ 43 w 556"/>
                    <a:gd name="T9" fmla="*/ 663 h 760"/>
                    <a:gd name="T10" fmla="*/ 62 w 556"/>
                    <a:gd name="T11" fmla="*/ 681 h 760"/>
                    <a:gd name="T12" fmla="*/ 84 w 556"/>
                    <a:gd name="T13" fmla="*/ 696 h 760"/>
                    <a:gd name="T14" fmla="*/ 110 w 556"/>
                    <a:gd name="T15" fmla="*/ 712 h 760"/>
                    <a:gd name="T16" fmla="*/ 138 w 556"/>
                    <a:gd name="T17" fmla="*/ 728 h 760"/>
                    <a:gd name="T18" fmla="*/ 166 w 556"/>
                    <a:gd name="T19" fmla="*/ 741 h 760"/>
                    <a:gd name="T20" fmla="*/ 198 w 556"/>
                    <a:gd name="T21" fmla="*/ 751 h 760"/>
                    <a:gd name="T22" fmla="*/ 230 w 556"/>
                    <a:gd name="T23" fmla="*/ 757 h 760"/>
                    <a:gd name="T24" fmla="*/ 263 w 556"/>
                    <a:gd name="T25" fmla="*/ 760 h 760"/>
                    <a:gd name="T26" fmla="*/ 297 w 556"/>
                    <a:gd name="T27" fmla="*/ 757 h 760"/>
                    <a:gd name="T28" fmla="*/ 330 w 556"/>
                    <a:gd name="T29" fmla="*/ 748 h 760"/>
                    <a:gd name="T30" fmla="*/ 365 w 556"/>
                    <a:gd name="T31" fmla="*/ 734 h 760"/>
                    <a:gd name="T32" fmla="*/ 398 w 556"/>
                    <a:gd name="T33" fmla="*/ 711 h 760"/>
                    <a:gd name="T34" fmla="*/ 454 w 556"/>
                    <a:gd name="T35" fmla="*/ 648 h 760"/>
                    <a:gd name="T36" fmla="*/ 495 w 556"/>
                    <a:gd name="T37" fmla="*/ 564 h 760"/>
                    <a:gd name="T38" fmla="*/ 525 w 556"/>
                    <a:gd name="T39" fmla="*/ 467 h 760"/>
                    <a:gd name="T40" fmla="*/ 546 w 556"/>
                    <a:gd name="T41" fmla="*/ 360 h 760"/>
                    <a:gd name="T42" fmla="*/ 556 w 556"/>
                    <a:gd name="T43" fmla="*/ 254 h 760"/>
                    <a:gd name="T44" fmla="*/ 556 w 556"/>
                    <a:gd name="T45" fmla="*/ 153 h 760"/>
                    <a:gd name="T46" fmla="*/ 548 w 556"/>
                    <a:gd name="T47" fmla="*/ 67 h 760"/>
                    <a:gd name="T48" fmla="*/ 534 w 556"/>
                    <a:gd name="T49" fmla="*/ 0 h 760"/>
                    <a:gd name="T50" fmla="*/ 536 w 556"/>
                    <a:gd name="T51" fmla="*/ 41 h 760"/>
                    <a:gd name="T52" fmla="*/ 536 w 556"/>
                    <a:gd name="T53" fmla="*/ 116 h 760"/>
                    <a:gd name="T54" fmla="*/ 533 w 556"/>
                    <a:gd name="T55" fmla="*/ 214 h 760"/>
                    <a:gd name="T56" fmla="*/ 524 w 556"/>
                    <a:gd name="T57" fmla="*/ 324 h 760"/>
                    <a:gd name="T58" fmla="*/ 508 w 556"/>
                    <a:gd name="T59" fmla="*/ 438 h 760"/>
                    <a:gd name="T60" fmla="*/ 480 w 556"/>
                    <a:gd name="T61" fmla="*/ 544 h 760"/>
                    <a:gd name="T62" fmla="*/ 438 w 556"/>
                    <a:gd name="T63" fmla="*/ 632 h 760"/>
                    <a:gd name="T64" fmla="*/ 380 w 556"/>
                    <a:gd name="T65" fmla="*/ 692 h 760"/>
                    <a:gd name="T66" fmla="*/ 347 w 556"/>
                    <a:gd name="T67" fmla="*/ 711 h 760"/>
                    <a:gd name="T68" fmla="*/ 314 w 556"/>
                    <a:gd name="T69" fmla="*/ 724 h 760"/>
                    <a:gd name="T70" fmla="*/ 283 w 556"/>
                    <a:gd name="T71" fmla="*/ 732 h 760"/>
                    <a:gd name="T72" fmla="*/ 253 w 556"/>
                    <a:gd name="T73" fmla="*/ 735 h 760"/>
                    <a:gd name="T74" fmla="*/ 222 w 556"/>
                    <a:gd name="T75" fmla="*/ 735 h 760"/>
                    <a:gd name="T76" fmla="*/ 194 w 556"/>
                    <a:gd name="T77" fmla="*/ 731 h 760"/>
                    <a:gd name="T78" fmla="*/ 166 w 556"/>
                    <a:gd name="T79" fmla="*/ 725 h 760"/>
                    <a:gd name="T80" fmla="*/ 141 w 556"/>
                    <a:gd name="T81" fmla="*/ 715 h 760"/>
                    <a:gd name="T82" fmla="*/ 116 w 556"/>
                    <a:gd name="T83" fmla="*/ 705 h 760"/>
                    <a:gd name="T84" fmla="*/ 93 w 556"/>
                    <a:gd name="T85" fmla="*/ 692 h 760"/>
                    <a:gd name="T86" fmla="*/ 72 w 556"/>
                    <a:gd name="T87" fmla="*/ 679 h 760"/>
                    <a:gd name="T88" fmla="*/ 53 w 556"/>
                    <a:gd name="T89" fmla="*/ 665 h 760"/>
                    <a:gd name="T90" fmla="*/ 36 w 556"/>
                    <a:gd name="T91" fmla="*/ 652 h 760"/>
                    <a:gd name="T92" fmla="*/ 21 w 556"/>
                    <a:gd name="T93" fmla="*/ 639 h 760"/>
                    <a:gd name="T94" fmla="*/ 10 w 556"/>
                    <a:gd name="T95" fmla="*/ 627 h 760"/>
                    <a:gd name="T96" fmla="*/ 0 w 556"/>
                    <a:gd name="T97" fmla="*/ 617 h 76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56"/>
                    <a:gd name="T148" fmla="*/ 0 h 760"/>
                    <a:gd name="T149" fmla="*/ 556 w 556"/>
                    <a:gd name="T150" fmla="*/ 760 h 76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56" h="760">
                      <a:moveTo>
                        <a:pt x="0" y="617"/>
                      </a:moveTo>
                      <a:lnTo>
                        <a:pt x="4" y="625"/>
                      </a:lnTo>
                      <a:lnTo>
                        <a:pt x="13" y="636"/>
                      </a:lnTo>
                      <a:lnTo>
                        <a:pt x="26" y="649"/>
                      </a:lnTo>
                      <a:lnTo>
                        <a:pt x="43" y="663"/>
                      </a:lnTo>
                      <a:lnTo>
                        <a:pt x="62" y="681"/>
                      </a:lnTo>
                      <a:lnTo>
                        <a:pt x="84" y="696"/>
                      </a:lnTo>
                      <a:lnTo>
                        <a:pt x="110" y="712"/>
                      </a:lnTo>
                      <a:lnTo>
                        <a:pt x="138" y="728"/>
                      </a:lnTo>
                      <a:lnTo>
                        <a:pt x="166" y="741"/>
                      </a:lnTo>
                      <a:lnTo>
                        <a:pt x="198" y="751"/>
                      </a:lnTo>
                      <a:lnTo>
                        <a:pt x="230" y="757"/>
                      </a:lnTo>
                      <a:lnTo>
                        <a:pt x="263" y="760"/>
                      </a:lnTo>
                      <a:lnTo>
                        <a:pt x="297" y="757"/>
                      </a:lnTo>
                      <a:lnTo>
                        <a:pt x="330" y="748"/>
                      </a:lnTo>
                      <a:lnTo>
                        <a:pt x="365" y="734"/>
                      </a:lnTo>
                      <a:lnTo>
                        <a:pt x="398" y="711"/>
                      </a:lnTo>
                      <a:lnTo>
                        <a:pt x="454" y="648"/>
                      </a:lnTo>
                      <a:lnTo>
                        <a:pt x="495" y="564"/>
                      </a:lnTo>
                      <a:lnTo>
                        <a:pt x="525" y="467"/>
                      </a:lnTo>
                      <a:lnTo>
                        <a:pt x="546" y="360"/>
                      </a:lnTo>
                      <a:lnTo>
                        <a:pt x="556" y="254"/>
                      </a:lnTo>
                      <a:lnTo>
                        <a:pt x="556" y="153"/>
                      </a:lnTo>
                      <a:lnTo>
                        <a:pt x="548" y="67"/>
                      </a:lnTo>
                      <a:lnTo>
                        <a:pt x="534" y="0"/>
                      </a:lnTo>
                      <a:lnTo>
                        <a:pt x="536" y="41"/>
                      </a:lnTo>
                      <a:lnTo>
                        <a:pt x="536" y="116"/>
                      </a:lnTo>
                      <a:lnTo>
                        <a:pt x="533" y="214"/>
                      </a:lnTo>
                      <a:lnTo>
                        <a:pt x="524" y="324"/>
                      </a:lnTo>
                      <a:lnTo>
                        <a:pt x="508" y="438"/>
                      </a:lnTo>
                      <a:lnTo>
                        <a:pt x="480" y="544"/>
                      </a:lnTo>
                      <a:lnTo>
                        <a:pt x="438" y="632"/>
                      </a:lnTo>
                      <a:lnTo>
                        <a:pt x="380" y="692"/>
                      </a:lnTo>
                      <a:lnTo>
                        <a:pt x="347" y="711"/>
                      </a:lnTo>
                      <a:lnTo>
                        <a:pt x="314" y="724"/>
                      </a:lnTo>
                      <a:lnTo>
                        <a:pt x="283" y="732"/>
                      </a:lnTo>
                      <a:lnTo>
                        <a:pt x="253" y="735"/>
                      </a:lnTo>
                      <a:lnTo>
                        <a:pt x="222" y="735"/>
                      </a:lnTo>
                      <a:lnTo>
                        <a:pt x="194" y="731"/>
                      </a:lnTo>
                      <a:lnTo>
                        <a:pt x="166" y="725"/>
                      </a:lnTo>
                      <a:lnTo>
                        <a:pt x="141" y="715"/>
                      </a:lnTo>
                      <a:lnTo>
                        <a:pt x="116" y="705"/>
                      </a:lnTo>
                      <a:lnTo>
                        <a:pt x="93" y="692"/>
                      </a:lnTo>
                      <a:lnTo>
                        <a:pt x="72" y="679"/>
                      </a:lnTo>
                      <a:lnTo>
                        <a:pt x="53" y="665"/>
                      </a:lnTo>
                      <a:lnTo>
                        <a:pt x="36" y="652"/>
                      </a:lnTo>
                      <a:lnTo>
                        <a:pt x="21" y="639"/>
                      </a:lnTo>
                      <a:lnTo>
                        <a:pt x="10" y="627"/>
                      </a:lnTo>
                      <a:lnTo>
                        <a:pt x="0" y="6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27" name="Freeform 17"/>
                <p:cNvSpPr>
                  <a:spLocks/>
                </p:cNvSpPr>
                <p:nvPr/>
              </p:nvSpPr>
              <p:spPr bwMode="auto">
                <a:xfrm>
                  <a:off x="2409" y="1095"/>
                  <a:ext cx="166" cy="79"/>
                </a:xfrm>
                <a:custGeom>
                  <a:avLst/>
                  <a:gdLst>
                    <a:gd name="T0" fmla="*/ 166 w 166"/>
                    <a:gd name="T1" fmla="*/ 46 h 79"/>
                    <a:gd name="T2" fmla="*/ 149 w 166"/>
                    <a:gd name="T3" fmla="*/ 36 h 79"/>
                    <a:gd name="T4" fmla="*/ 131 w 166"/>
                    <a:gd name="T5" fmla="*/ 27 h 79"/>
                    <a:gd name="T6" fmla="*/ 112 w 166"/>
                    <a:gd name="T7" fmla="*/ 23 h 79"/>
                    <a:gd name="T8" fmla="*/ 90 w 166"/>
                    <a:gd name="T9" fmla="*/ 23 h 79"/>
                    <a:gd name="T10" fmla="*/ 69 w 166"/>
                    <a:gd name="T11" fmla="*/ 27 h 79"/>
                    <a:gd name="T12" fmla="*/ 46 w 166"/>
                    <a:gd name="T13" fmla="*/ 37 h 79"/>
                    <a:gd name="T14" fmla="*/ 23 w 166"/>
                    <a:gd name="T15" fmla="*/ 54 h 79"/>
                    <a:gd name="T16" fmla="*/ 0 w 166"/>
                    <a:gd name="T17" fmla="*/ 79 h 79"/>
                    <a:gd name="T18" fmla="*/ 11 w 166"/>
                    <a:gd name="T19" fmla="*/ 44 h 79"/>
                    <a:gd name="T20" fmla="*/ 31 w 166"/>
                    <a:gd name="T21" fmla="*/ 21 h 79"/>
                    <a:gd name="T22" fmla="*/ 59 w 166"/>
                    <a:gd name="T23" fmla="*/ 7 h 79"/>
                    <a:gd name="T24" fmla="*/ 89 w 166"/>
                    <a:gd name="T25" fmla="*/ 0 h 79"/>
                    <a:gd name="T26" fmla="*/ 118 w 166"/>
                    <a:gd name="T27" fmla="*/ 3 h 79"/>
                    <a:gd name="T28" fmla="*/ 142 w 166"/>
                    <a:gd name="T29" fmla="*/ 11 h 79"/>
                    <a:gd name="T30" fmla="*/ 159 w 166"/>
                    <a:gd name="T31" fmla="*/ 26 h 79"/>
                    <a:gd name="T32" fmla="*/ 166 w 166"/>
                    <a:gd name="T33" fmla="*/ 46 h 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6"/>
                    <a:gd name="T52" fmla="*/ 0 h 79"/>
                    <a:gd name="T53" fmla="*/ 166 w 166"/>
                    <a:gd name="T54" fmla="*/ 79 h 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6" h="79">
                      <a:moveTo>
                        <a:pt x="166" y="46"/>
                      </a:moveTo>
                      <a:lnTo>
                        <a:pt x="149" y="36"/>
                      </a:lnTo>
                      <a:lnTo>
                        <a:pt x="131" y="27"/>
                      </a:lnTo>
                      <a:lnTo>
                        <a:pt x="112" y="23"/>
                      </a:lnTo>
                      <a:lnTo>
                        <a:pt x="90" y="23"/>
                      </a:lnTo>
                      <a:lnTo>
                        <a:pt x="69" y="27"/>
                      </a:lnTo>
                      <a:lnTo>
                        <a:pt x="46" y="37"/>
                      </a:lnTo>
                      <a:lnTo>
                        <a:pt x="23" y="54"/>
                      </a:lnTo>
                      <a:lnTo>
                        <a:pt x="0" y="79"/>
                      </a:lnTo>
                      <a:lnTo>
                        <a:pt x="11" y="44"/>
                      </a:lnTo>
                      <a:lnTo>
                        <a:pt x="31" y="21"/>
                      </a:lnTo>
                      <a:lnTo>
                        <a:pt x="59" y="7"/>
                      </a:lnTo>
                      <a:lnTo>
                        <a:pt x="89" y="0"/>
                      </a:lnTo>
                      <a:lnTo>
                        <a:pt x="118" y="3"/>
                      </a:lnTo>
                      <a:lnTo>
                        <a:pt x="142" y="11"/>
                      </a:lnTo>
                      <a:lnTo>
                        <a:pt x="159" y="26"/>
                      </a:lnTo>
                      <a:lnTo>
                        <a:pt x="166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28" name="Freeform 18"/>
                <p:cNvSpPr>
                  <a:spLocks/>
                </p:cNvSpPr>
                <p:nvPr/>
              </p:nvSpPr>
              <p:spPr bwMode="auto">
                <a:xfrm>
                  <a:off x="2074" y="1119"/>
                  <a:ext cx="188" cy="78"/>
                </a:xfrm>
                <a:custGeom>
                  <a:avLst/>
                  <a:gdLst>
                    <a:gd name="T0" fmla="*/ 188 w 188"/>
                    <a:gd name="T1" fmla="*/ 45 h 78"/>
                    <a:gd name="T2" fmla="*/ 170 w 188"/>
                    <a:gd name="T3" fmla="*/ 35 h 78"/>
                    <a:gd name="T4" fmla="*/ 148 w 188"/>
                    <a:gd name="T5" fmla="*/ 26 h 78"/>
                    <a:gd name="T6" fmla="*/ 127 w 188"/>
                    <a:gd name="T7" fmla="*/ 22 h 78"/>
                    <a:gd name="T8" fmla="*/ 104 w 188"/>
                    <a:gd name="T9" fmla="*/ 22 h 78"/>
                    <a:gd name="T10" fmla="*/ 78 w 188"/>
                    <a:gd name="T11" fmla="*/ 26 h 78"/>
                    <a:gd name="T12" fmla="*/ 53 w 188"/>
                    <a:gd name="T13" fmla="*/ 38 h 78"/>
                    <a:gd name="T14" fmla="*/ 27 w 188"/>
                    <a:gd name="T15" fmla="*/ 53 h 78"/>
                    <a:gd name="T16" fmla="*/ 0 w 188"/>
                    <a:gd name="T17" fmla="*/ 78 h 78"/>
                    <a:gd name="T18" fmla="*/ 13 w 188"/>
                    <a:gd name="T19" fmla="*/ 45 h 78"/>
                    <a:gd name="T20" fmla="*/ 36 w 188"/>
                    <a:gd name="T21" fmla="*/ 20 h 78"/>
                    <a:gd name="T22" fmla="*/ 66 w 188"/>
                    <a:gd name="T23" fmla="*/ 6 h 78"/>
                    <a:gd name="T24" fmla="*/ 99 w 188"/>
                    <a:gd name="T25" fmla="*/ 0 h 78"/>
                    <a:gd name="T26" fmla="*/ 132 w 188"/>
                    <a:gd name="T27" fmla="*/ 2 h 78"/>
                    <a:gd name="T28" fmla="*/ 161 w 188"/>
                    <a:gd name="T29" fmla="*/ 10 h 78"/>
                    <a:gd name="T30" fmla="*/ 181 w 188"/>
                    <a:gd name="T31" fmla="*/ 25 h 78"/>
                    <a:gd name="T32" fmla="*/ 188 w 188"/>
                    <a:gd name="T33" fmla="*/ 45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8"/>
                    <a:gd name="T52" fmla="*/ 0 h 78"/>
                    <a:gd name="T53" fmla="*/ 188 w 188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8" h="78">
                      <a:moveTo>
                        <a:pt x="188" y="45"/>
                      </a:moveTo>
                      <a:lnTo>
                        <a:pt x="170" y="35"/>
                      </a:lnTo>
                      <a:lnTo>
                        <a:pt x="148" y="26"/>
                      </a:lnTo>
                      <a:lnTo>
                        <a:pt x="127" y="22"/>
                      </a:lnTo>
                      <a:lnTo>
                        <a:pt x="104" y="22"/>
                      </a:lnTo>
                      <a:lnTo>
                        <a:pt x="78" y="26"/>
                      </a:lnTo>
                      <a:lnTo>
                        <a:pt x="53" y="38"/>
                      </a:lnTo>
                      <a:lnTo>
                        <a:pt x="27" y="53"/>
                      </a:lnTo>
                      <a:lnTo>
                        <a:pt x="0" y="78"/>
                      </a:lnTo>
                      <a:lnTo>
                        <a:pt x="13" y="45"/>
                      </a:lnTo>
                      <a:lnTo>
                        <a:pt x="36" y="20"/>
                      </a:lnTo>
                      <a:lnTo>
                        <a:pt x="66" y="6"/>
                      </a:lnTo>
                      <a:lnTo>
                        <a:pt x="99" y="0"/>
                      </a:lnTo>
                      <a:lnTo>
                        <a:pt x="132" y="2"/>
                      </a:lnTo>
                      <a:lnTo>
                        <a:pt x="161" y="10"/>
                      </a:lnTo>
                      <a:lnTo>
                        <a:pt x="181" y="25"/>
                      </a:lnTo>
                      <a:lnTo>
                        <a:pt x="188" y="4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29" name="Freeform 19"/>
                <p:cNvSpPr>
                  <a:spLocks/>
                </p:cNvSpPr>
                <p:nvPr/>
              </p:nvSpPr>
              <p:spPr bwMode="auto">
                <a:xfrm>
                  <a:off x="2245" y="1503"/>
                  <a:ext cx="203" cy="37"/>
                </a:xfrm>
                <a:custGeom>
                  <a:avLst/>
                  <a:gdLst>
                    <a:gd name="T0" fmla="*/ 0 w 203"/>
                    <a:gd name="T1" fmla="*/ 19 h 37"/>
                    <a:gd name="T2" fmla="*/ 10 w 203"/>
                    <a:gd name="T3" fmla="*/ 20 h 37"/>
                    <a:gd name="T4" fmla="*/ 22 w 203"/>
                    <a:gd name="T5" fmla="*/ 20 h 37"/>
                    <a:gd name="T6" fmla="*/ 36 w 203"/>
                    <a:gd name="T7" fmla="*/ 20 h 37"/>
                    <a:gd name="T8" fmla="*/ 50 w 203"/>
                    <a:gd name="T9" fmla="*/ 19 h 37"/>
                    <a:gd name="T10" fmla="*/ 63 w 203"/>
                    <a:gd name="T11" fmla="*/ 17 h 37"/>
                    <a:gd name="T12" fmla="*/ 76 w 203"/>
                    <a:gd name="T13" fmla="*/ 14 h 37"/>
                    <a:gd name="T14" fmla="*/ 85 w 203"/>
                    <a:gd name="T15" fmla="*/ 11 h 37"/>
                    <a:gd name="T16" fmla="*/ 91 w 203"/>
                    <a:gd name="T17" fmla="*/ 9 h 37"/>
                    <a:gd name="T18" fmla="*/ 95 w 203"/>
                    <a:gd name="T19" fmla="*/ 6 h 37"/>
                    <a:gd name="T20" fmla="*/ 102 w 203"/>
                    <a:gd name="T21" fmla="*/ 3 h 37"/>
                    <a:gd name="T22" fmla="*/ 109 w 203"/>
                    <a:gd name="T23" fmla="*/ 1 h 37"/>
                    <a:gd name="T24" fmla="*/ 116 w 203"/>
                    <a:gd name="T25" fmla="*/ 1 h 37"/>
                    <a:gd name="T26" fmla="*/ 125 w 203"/>
                    <a:gd name="T27" fmla="*/ 1 h 37"/>
                    <a:gd name="T28" fmla="*/ 132 w 203"/>
                    <a:gd name="T29" fmla="*/ 3 h 37"/>
                    <a:gd name="T30" fmla="*/ 139 w 203"/>
                    <a:gd name="T31" fmla="*/ 7 h 37"/>
                    <a:gd name="T32" fmla="*/ 145 w 203"/>
                    <a:gd name="T33" fmla="*/ 11 h 37"/>
                    <a:gd name="T34" fmla="*/ 152 w 203"/>
                    <a:gd name="T35" fmla="*/ 6 h 37"/>
                    <a:gd name="T36" fmla="*/ 160 w 203"/>
                    <a:gd name="T37" fmla="*/ 1 h 37"/>
                    <a:gd name="T38" fmla="*/ 168 w 203"/>
                    <a:gd name="T39" fmla="*/ 0 h 37"/>
                    <a:gd name="T40" fmla="*/ 177 w 203"/>
                    <a:gd name="T41" fmla="*/ 0 h 37"/>
                    <a:gd name="T42" fmla="*/ 184 w 203"/>
                    <a:gd name="T43" fmla="*/ 3 h 37"/>
                    <a:gd name="T44" fmla="*/ 191 w 203"/>
                    <a:gd name="T45" fmla="*/ 6 h 37"/>
                    <a:gd name="T46" fmla="*/ 198 w 203"/>
                    <a:gd name="T47" fmla="*/ 10 h 37"/>
                    <a:gd name="T48" fmla="*/ 203 w 203"/>
                    <a:gd name="T49" fmla="*/ 14 h 37"/>
                    <a:gd name="T50" fmla="*/ 203 w 203"/>
                    <a:gd name="T51" fmla="*/ 22 h 37"/>
                    <a:gd name="T52" fmla="*/ 190 w 203"/>
                    <a:gd name="T53" fmla="*/ 27 h 37"/>
                    <a:gd name="T54" fmla="*/ 168 w 203"/>
                    <a:gd name="T55" fmla="*/ 33 h 37"/>
                    <a:gd name="T56" fmla="*/ 139 w 203"/>
                    <a:gd name="T57" fmla="*/ 36 h 37"/>
                    <a:gd name="T58" fmla="*/ 105 w 203"/>
                    <a:gd name="T59" fmla="*/ 37 h 37"/>
                    <a:gd name="T60" fmla="*/ 69 w 203"/>
                    <a:gd name="T61" fmla="*/ 34 h 37"/>
                    <a:gd name="T62" fmla="*/ 33 w 203"/>
                    <a:gd name="T63" fmla="*/ 29 h 37"/>
                    <a:gd name="T64" fmla="*/ 0 w 203"/>
                    <a:gd name="T65" fmla="*/ 19 h 3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3"/>
                    <a:gd name="T100" fmla="*/ 0 h 37"/>
                    <a:gd name="T101" fmla="*/ 203 w 203"/>
                    <a:gd name="T102" fmla="*/ 37 h 3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3" h="37">
                      <a:moveTo>
                        <a:pt x="0" y="19"/>
                      </a:moveTo>
                      <a:lnTo>
                        <a:pt x="10" y="20"/>
                      </a:lnTo>
                      <a:lnTo>
                        <a:pt x="22" y="20"/>
                      </a:lnTo>
                      <a:lnTo>
                        <a:pt x="36" y="20"/>
                      </a:lnTo>
                      <a:lnTo>
                        <a:pt x="50" y="19"/>
                      </a:lnTo>
                      <a:lnTo>
                        <a:pt x="63" y="17"/>
                      </a:lnTo>
                      <a:lnTo>
                        <a:pt x="76" y="14"/>
                      </a:lnTo>
                      <a:lnTo>
                        <a:pt x="85" y="11"/>
                      </a:lnTo>
                      <a:lnTo>
                        <a:pt x="91" y="9"/>
                      </a:lnTo>
                      <a:lnTo>
                        <a:pt x="95" y="6"/>
                      </a:lnTo>
                      <a:lnTo>
                        <a:pt x="102" y="3"/>
                      </a:lnTo>
                      <a:lnTo>
                        <a:pt x="109" y="1"/>
                      </a:lnTo>
                      <a:lnTo>
                        <a:pt x="116" y="1"/>
                      </a:lnTo>
                      <a:lnTo>
                        <a:pt x="125" y="1"/>
                      </a:lnTo>
                      <a:lnTo>
                        <a:pt x="132" y="3"/>
                      </a:lnTo>
                      <a:lnTo>
                        <a:pt x="139" y="7"/>
                      </a:lnTo>
                      <a:lnTo>
                        <a:pt x="145" y="11"/>
                      </a:lnTo>
                      <a:lnTo>
                        <a:pt x="152" y="6"/>
                      </a:lnTo>
                      <a:lnTo>
                        <a:pt x="160" y="1"/>
                      </a:lnTo>
                      <a:lnTo>
                        <a:pt x="168" y="0"/>
                      </a:lnTo>
                      <a:lnTo>
                        <a:pt x="177" y="0"/>
                      </a:lnTo>
                      <a:lnTo>
                        <a:pt x="184" y="3"/>
                      </a:lnTo>
                      <a:lnTo>
                        <a:pt x="191" y="6"/>
                      </a:lnTo>
                      <a:lnTo>
                        <a:pt x="198" y="10"/>
                      </a:lnTo>
                      <a:lnTo>
                        <a:pt x="203" y="14"/>
                      </a:lnTo>
                      <a:lnTo>
                        <a:pt x="203" y="22"/>
                      </a:lnTo>
                      <a:lnTo>
                        <a:pt x="190" y="27"/>
                      </a:lnTo>
                      <a:lnTo>
                        <a:pt x="168" y="33"/>
                      </a:lnTo>
                      <a:lnTo>
                        <a:pt x="139" y="36"/>
                      </a:lnTo>
                      <a:lnTo>
                        <a:pt x="105" y="37"/>
                      </a:lnTo>
                      <a:lnTo>
                        <a:pt x="69" y="34"/>
                      </a:lnTo>
                      <a:lnTo>
                        <a:pt x="33" y="2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30" name="Freeform 20"/>
                <p:cNvSpPr>
                  <a:spLocks/>
                </p:cNvSpPr>
                <p:nvPr/>
              </p:nvSpPr>
              <p:spPr bwMode="auto">
                <a:xfrm>
                  <a:off x="2271" y="1547"/>
                  <a:ext cx="151" cy="67"/>
                </a:xfrm>
                <a:custGeom>
                  <a:avLst/>
                  <a:gdLst>
                    <a:gd name="T0" fmla="*/ 0 w 151"/>
                    <a:gd name="T1" fmla="*/ 0 h 67"/>
                    <a:gd name="T2" fmla="*/ 29 w 151"/>
                    <a:gd name="T3" fmla="*/ 22 h 67"/>
                    <a:gd name="T4" fmla="*/ 55 w 151"/>
                    <a:gd name="T5" fmla="*/ 34 h 67"/>
                    <a:gd name="T6" fmla="*/ 79 w 151"/>
                    <a:gd name="T7" fmla="*/ 39 h 67"/>
                    <a:gd name="T8" fmla="*/ 102 w 151"/>
                    <a:gd name="T9" fmla="*/ 39 h 67"/>
                    <a:gd name="T10" fmla="*/ 121 w 151"/>
                    <a:gd name="T11" fmla="*/ 36 h 67"/>
                    <a:gd name="T12" fmla="*/ 135 w 151"/>
                    <a:gd name="T13" fmla="*/ 34 h 67"/>
                    <a:gd name="T14" fmla="*/ 145 w 151"/>
                    <a:gd name="T15" fmla="*/ 35 h 67"/>
                    <a:gd name="T16" fmla="*/ 151 w 151"/>
                    <a:gd name="T17" fmla="*/ 39 h 67"/>
                    <a:gd name="T18" fmla="*/ 149 w 151"/>
                    <a:gd name="T19" fmla="*/ 54 h 67"/>
                    <a:gd name="T20" fmla="*/ 138 w 151"/>
                    <a:gd name="T21" fmla="*/ 62 h 67"/>
                    <a:gd name="T22" fmla="*/ 118 w 151"/>
                    <a:gd name="T23" fmla="*/ 67 h 67"/>
                    <a:gd name="T24" fmla="*/ 95 w 151"/>
                    <a:gd name="T25" fmla="*/ 67 h 67"/>
                    <a:gd name="T26" fmla="*/ 67 w 151"/>
                    <a:gd name="T27" fmla="*/ 61 h 67"/>
                    <a:gd name="T28" fmla="*/ 42 w 151"/>
                    <a:gd name="T29" fmla="*/ 48 h 67"/>
                    <a:gd name="T30" fmla="*/ 19 w 151"/>
                    <a:gd name="T31" fmla="*/ 28 h 67"/>
                    <a:gd name="T32" fmla="*/ 0 w 151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1"/>
                    <a:gd name="T52" fmla="*/ 0 h 67"/>
                    <a:gd name="T53" fmla="*/ 151 w 151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1" h="67">
                      <a:moveTo>
                        <a:pt x="0" y="0"/>
                      </a:moveTo>
                      <a:lnTo>
                        <a:pt x="29" y="22"/>
                      </a:lnTo>
                      <a:lnTo>
                        <a:pt x="55" y="34"/>
                      </a:lnTo>
                      <a:lnTo>
                        <a:pt x="79" y="39"/>
                      </a:lnTo>
                      <a:lnTo>
                        <a:pt x="102" y="39"/>
                      </a:lnTo>
                      <a:lnTo>
                        <a:pt x="121" y="36"/>
                      </a:lnTo>
                      <a:lnTo>
                        <a:pt x="135" y="34"/>
                      </a:lnTo>
                      <a:lnTo>
                        <a:pt x="145" y="35"/>
                      </a:lnTo>
                      <a:lnTo>
                        <a:pt x="151" y="39"/>
                      </a:lnTo>
                      <a:lnTo>
                        <a:pt x="149" y="54"/>
                      </a:lnTo>
                      <a:lnTo>
                        <a:pt x="138" y="62"/>
                      </a:lnTo>
                      <a:lnTo>
                        <a:pt x="118" y="67"/>
                      </a:lnTo>
                      <a:lnTo>
                        <a:pt x="95" y="67"/>
                      </a:lnTo>
                      <a:lnTo>
                        <a:pt x="67" y="61"/>
                      </a:lnTo>
                      <a:lnTo>
                        <a:pt x="42" y="48"/>
                      </a:lnTo>
                      <a:lnTo>
                        <a:pt x="19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31" name="Freeform 21"/>
                <p:cNvSpPr>
                  <a:spLocks/>
                </p:cNvSpPr>
                <p:nvPr/>
              </p:nvSpPr>
              <p:spPr bwMode="auto">
                <a:xfrm>
                  <a:off x="2334" y="1178"/>
                  <a:ext cx="117" cy="270"/>
                </a:xfrm>
                <a:custGeom>
                  <a:avLst/>
                  <a:gdLst>
                    <a:gd name="T0" fmla="*/ 20 w 117"/>
                    <a:gd name="T1" fmla="*/ 0 h 270"/>
                    <a:gd name="T2" fmla="*/ 20 w 117"/>
                    <a:gd name="T3" fmla="*/ 20 h 270"/>
                    <a:gd name="T4" fmla="*/ 23 w 117"/>
                    <a:gd name="T5" fmla="*/ 48 h 270"/>
                    <a:gd name="T6" fmla="*/ 30 w 117"/>
                    <a:gd name="T7" fmla="*/ 78 h 270"/>
                    <a:gd name="T8" fmla="*/ 39 w 117"/>
                    <a:gd name="T9" fmla="*/ 111 h 270"/>
                    <a:gd name="T10" fmla="*/ 49 w 117"/>
                    <a:gd name="T11" fmla="*/ 144 h 270"/>
                    <a:gd name="T12" fmla="*/ 62 w 117"/>
                    <a:gd name="T13" fmla="*/ 174 h 270"/>
                    <a:gd name="T14" fmla="*/ 76 w 117"/>
                    <a:gd name="T15" fmla="*/ 201 h 270"/>
                    <a:gd name="T16" fmla="*/ 92 w 117"/>
                    <a:gd name="T17" fmla="*/ 223 h 270"/>
                    <a:gd name="T18" fmla="*/ 95 w 117"/>
                    <a:gd name="T19" fmla="*/ 233 h 270"/>
                    <a:gd name="T20" fmla="*/ 91 w 117"/>
                    <a:gd name="T21" fmla="*/ 242 h 270"/>
                    <a:gd name="T22" fmla="*/ 81 w 117"/>
                    <a:gd name="T23" fmla="*/ 249 h 270"/>
                    <a:gd name="T24" fmla="*/ 66 w 117"/>
                    <a:gd name="T25" fmla="*/ 253 h 270"/>
                    <a:gd name="T26" fmla="*/ 49 w 117"/>
                    <a:gd name="T27" fmla="*/ 256 h 270"/>
                    <a:gd name="T28" fmla="*/ 32 w 117"/>
                    <a:gd name="T29" fmla="*/ 257 h 270"/>
                    <a:gd name="T30" fmla="*/ 15 w 117"/>
                    <a:gd name="T31" fmla="*/ 256 h 270"/>
                    <a:gd name="T32" fmla="*/ 0 w 117"/>
                    <a:gd name="T33" fmla="*/ 252 h 270"/>
                    <a:gd name="T34" fmla="*/ 13 w 117"/>
                    <a:gd name="T35" fmla="*/ 262 h 270"/>
                    <a:gd name="T36" fmla="*/ 30 w 117"/>
                    <a:gd name="T37" fmla="*/ 267 h 270"/>
                    <a:gd name="T38" fmla="*/ 52 w 117"/>
                    <a:gd name="T39" fmla="*/ 270 h 270"/>
                    <a:gd name="T40" fmla="*/ 72 w 117"/>
                    <a:gd name="T41" fmla="*/ 269 h 270"/>
                    <a:gd name="T42" fmla="*/ 92 w 117"/>
                    <a:gd name="T43" fmla="*/ 263 h 270"/>
                    <a:gd name="T44" fmla="*/ 106 w 117"/>
                    <a:gd name="T45" fmla="*/ 255 h 270"/>
                    <a:gd name="T46" fmla="*/ 117 w 117"/>
                    <a:gd name="T47" fmla="*/ 243 h 270"/>
                    <a:gd name="T48" fmla="*/ 117 w 117"/>
                    <a:gd name="T49" fmla="*/ 229 h 270"/>
                    <a:gd name="T50" fmla="*/ 111 w 117"/>
                    <a:gd name="T51" fmla="*/ 216 h 270"/>
                    <a:gd name="T52" fmla="*/ 101 w 117"/>
                    <a:gd name="T53" fmla="*/ 197 h 270"/>
                    <a:gd name="T54" fmla="*/ 86 w 117"/>
                    <a:gd name="T55" fmla="*/ 173 h 270"/>
                    <a:gd name="T56" fmla="*/ 71 w 117"/>
                    <a:gd name="T57" fmla="*/ 144 h 270"/>
                    <a:gd name="T58" fmla="*/ 55 w 117"/>
                    <a:gd name="T59" fmla="*/ 112 h 270"/>
                    <a:gd name="T60" fmla="*/ 40 w 117"/>
                    <a:gd name="T61" fmla="*/ 76 h 270"/>
                    <a:gd name="T62" fmla="*/ 27 w 117"/>
                    <a:gd name="T63" fmla="*/ 39 h 270"/>
                    <a:gd name="T64" fmla="*/ 20 w 117"/>
                    <a:gd name="T65" fmla="*/ 0 h 27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7"/>
                    <a:gd name="T100" fmla="*/ 0 h 270"/>
                    <a:gd name="T101" fmla="*/ 117 w 117"/>
                    <a:gd name="T102" fmla="*/ 270 h 27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7" h="270">
                      <a:moveTo>
                        <a:pt x="20" y="0"/>
                      </a:moveTo>
                      <a:lnTo>
                        <a:pt x="20" y="20"/>
                      </a:lnTo>
                      <a:lnTo>
                        <a:pt x="23" y="48"/>
                      </a:lnTo>
                      <a:lnTo>
                        <a:pt x="30" y="78"/>
                      </a:lnTo>
                      <a:lnTo>
                        <a:pt x="39" y="111"/>
                      </a:lnTo>
                      <a:lnTo>
                        <a:pt x="49" y="144"/>
                      </a:lnTo>
                      <a:lnTo>
                        <a:pt x="62" y="174"/>
                      </a:lnTo>
                      <a:lnTo>
                        <a:pt x="76" y="201"/>
                      </a:lnTo>
                      <a:lnTo>
                        <a:pt x="92" y="223"/>
                      </a:lnTo>
                      <a:lnTo>
                        <a:pt x="95" y="233"/>
                      </a:lnTo>
                      <a:lnTo>
                        <a:pt x="91" y="242"/>
                      </a:lnTo>
                      <a:lnTo>
                        <a:pt x="81" y="249"/>
                      </a:lnTo>
                      <a:lnTo>
                        <a:pt x="66" y="253"/>
                      </a:lnTo>
                      <a:lnTo>
                        <a:pt x="49" y="256"/>
                      </a:lnTo>
                      <a:lnTo>
                        <a:pt x="32" y="257"/>
                      </a:lnTo>
                      <a:lnTo>
                        <a:pt x="15" y="256"/>
                      </a:lnTo>
                      <a:lnTo>
                        <a:pt x="0" y="252"/>
                      </a:lnTo>
                      <a:lnTo>
                        <a:pt x="13" y="262"/>
                      </a:lnTo>
                      <a:lnTo>
                        <a:pt x="30" y="267"/>
                      </a:lnTo>
                      <a:lnTo>
                        <a:pt x="52" y="270"/>
                      </a:lnTo>
                      <a:lnTo>
                        <a:pt x="72" y="269"/>
                      </a:lnTo>
                      <a:lnTo>
                        <a:pt x="92" y="263"/>
                      </a:lnTo>
                      <a:lnTo>
                        <a:pt x="106" y="255"/>
                      </a:lnTo>
                      <a:lnTo>
                        <a:pt x="117" y="243"/>
                      </a:lnTo>
                      <a:lnTo>
                        <a:pt x="117" y="229"/>
                      </a:lnTo>
                      <a:lnTo>
                        <a:pt x="111" y="216"/>
                      </a:lnTo>
                      <a:lnTo>
                        <a:pt x="101" y="197"/>
                      </a:lnTo>
                      <a:lnTo>
                        <a:pt x="86" y="173"/>
                      </a:lnTo>
                      <a:lnTo>
                        <a:pt x="71" y="144"/>
                      </a:lnTo>
                      <a:lnTo>
                        <a:pt x="55" y="112"/>
                      </a:lnTo>
                      <a:lnTo>
                        <a:pt x="40" y="76"/>
                      </a:lnTo>
                      <a:lnTo>
                        <a:pt x="27" y="39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32" name="Freeform 22"/>
                <p:cNvSpPr>
                  <a:spLocks/>
                </p:cNvSpPr>
                <p:nvPr/>
              </p:nvSpPr>
              <p:spPr bwMode="auto">
                <a:xfrm>
                  <a:off x="2522" y="731"/>
                  <a:ext cx="176" cy="324"/>
                </a:xfrm>
                <a:custGeom>
                  <a:avLst/>
                  <a:gdLst>
                    <a:gd name="T0" fmla="*/ 0 w 176"/>
                    <a:gd name="T1" fmla="*/ 0 h 324"/>
                    <a:gd name="T2" fmla="*/ 38 w 176"/>
                    <a:gd name="T3" fmla="*/ 21 h 324"/>
                    <a:gd name="T4" fmla="*/ 72 w 176"/>
                    <a:gd name="T5" fmla="*/ 48 h 324"/>
                    <a:gd name="T6" fmla="*/ 105 w 176"/>
                    <a:gd name="T7" fmla="*/ 84 h 324"/>
                    <a:gd name="T8" fmla="*/ 132 w 176"/>
                    <a:gd name="T9" fmla="*/ 125 h 324"/>
                    <a:gd name="T10" fmla="*/ 155 w 176"/>
                    <a:gd name="T11" fmla="*/ 173 h 324"/>
                    <a:gd name="T12" fmla="*/ 170 w 176"/>
                    <a:gd name="T13" fmla="*/ 222 h 324"/>
                    <a:gd name="T14" fmla="*/ 176 w 176"/>
                    <a:gd name="T15" fmla="*/ 272 h 324"/>
                    <a:gd name="T16" fmla="*/ 170 w 176"/>
                    <a:gd name="T17" fmla="*/ 324 h 324"/>
                    <a:gd name="T18" fmla="*/ 161 w 176"/>
                    <a:gd name="T19" fmla="*/ 275 h 324"/>
                    <a:gd name="T20" fmla="*/ 150 w 176"/>
                    <a:gd name="T21" fmla="*/ 227 h 324"/>
                    <a:gd name="T22" fmla="*/ 134 w 176"/>
                    <a:gd name="T23" fmla="*/ 183 h 324"/>
                    <a:gd name="T24" fmla="*/ 115 w 176"/>
                    <a:gd name="T25" fmla="*/ 141 h 324"/>
                    <a:gd name="T26" fmla="*/ 92 w 176"/>
                    <a:gd name="T27" fmla="*/ 102 h 324"/>
                    <a:gd name="T28" fmla="*/ 65 w 176"/>
                    <a:gd name="T29" fmla="*/ 66 h 324"/>
                    <a:gd name="T30" fmla="*/ 35 w 176"/>
                    <a:gd name="T31" fmla="*/ 32 h 324"/>
                    <a:gd name="T32" fmla="*/ 0 w 176"/>
                    <a:gd name="T33" fmla="*/ 0 h 3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6"/>
                    <a:gd name="T52" fmla="*/ 0 h 324"/>
                    <a:gd name="T53" fmla="*/ 176 w 176"/>
                    <a:gd name="T54" fmla="*/ 324 h 3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6" h="324">
                      <a:moveTo>
                        <a:pt x="0" y="0"/>
                      </a:moveTo>
                      <a:lnTo>
                        <a:pt x="38" y="21"/>
                      </a:lnTo>
                      <a:lnTo>
                        <a:pt x="72" y="48"/>
                      </a:lnTo>
                      <a:lnTo>
                        <a:pt x="105" y="84"/>
                      </a:lnTo>
                      <a:lnTo>
                        <a:pt x="132" y="125"/>
                      </a:lnTo>
                      <a:lnTo>
                        <a:pt x="155" y="173"/>
                      </a:lnTo>
                      <a:lnTo>
                        <a:pt x="170" y="222"/>
                      </a:lnTo>
                      <a:lnTo>
                        <a:pt x="176" y="272"/>
                      </a:lnTo>
                      <a:lnTo>
                        <a:pt x="170" y="324"/>
                      </a:lnTo>
                      <a:lnTo>
                        <a:pt x="161" y="275"/>
                      </a:lnTo>
                      <a:lnTo>
                        <a:pt x="150" y="227"/>
                      </a:lnTo>
                      <a:lnTo>
                        <a:pt x="134" y="183"/>
                      </a:lnTo>
                      <a:lnTo>
                        <a:pt x="115" y="141"/>
                      </a:lnTo>
                      <a:lnTo>
                        <a:pt x="92" y="102"/>
                      </a:lnTo>
                      <a:lnTo>
                        <a:pt x="65" y="66"/>
                      </a:lnTo>
                      <a:lnTo>
                        <a:pt x="35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33" name="Freeform 23"/>
                <p:cNvSpPr>
                  <a:spLocks/>
                </p:cNvSpPr>
                <p:nvPr/>
              </p:nvSpPr>
              <p:spPr bwMode="auto">
                <a:xfrm>
                  <a:off x="2449" y="747"/>
                  <a:ext cx="138" cy="275"/>
                </a:xfrm>
                <a:custGeom>
                  <a:avLst/>
                  <a:gdLst>
                    <a:gd name="T0" fmla="*/ 0 w 138"/>
                    <a:gd name="T1" fmla="*/ 0 h 275"/>
                    <a:gd name="T2" fmla="*/ 23 w 138"/>
                    <a:gd name="T3" fmla="*/ 13 h 275"/>
                    <a:gd name="T4" fmla="*/ 47 w 138"/>
                    <a:gd name="T5" fmla="*/ 35 h 275"/>
                    <a:gd name="T6" fmla="*/ 73 w 138"/>
                    <a:gd name="T7" fmla="*/ 63 h 275"/>
                    <a:gd name="T8" fmla="*/ 98 w 138"/>
                    <a:gd name="T9" fmla="*/ 99 h 275"/>
                    <a:gd name="T10" fmla="*/ 118 w 138"/>
                    <a:gd name="T11" fmla="*/ 140 h 275"/>
                    <a:gd name="T12" fmla="*/ 132 w 138"/>
                    <a:gd name="T13" fmla="*/ 184 h 275"/>
                    <a:gd name="T14" fmla="*/ 138 w 138"/>
                    <a:gd name="T15" fmla="*/ 229 h 275"/>
                    <a:gd name="T16" fmla="*/ 134 w 138"/>
                    <a:gd name="T17" fmla="*/ 275 h 275"/>
                    <a:gd name="T18" fmla="*/ 129 w 138"/>
                    <a:gd name="T19" fmla="*/ 240 h 275"/>
                    <a:gd name="T20" fmla="*/ 119 w 138"/>
                    <a:gd name="T21" fmla="*/ 204 h 275"/>
                    <a:gd name="T22" fmla="*/ 105 w 138"/>
                    <a:gd name="T23" fmla="*/ 167 h 275"/>
                    <a:gd name="T24" fmla="*/ 88 w 138"/>
                    <a:gd name="T25" fmla="*/ 128 h 275"/>
                    <a:gd name="T26" fmla="*/ 66 w 138"/>
                    <a:gd name="T27" fmla="*/ 92 h 275"/>
                    <a:gd name="T28" fmla="*/ 45 w 138"/>
                    <a:gd name="T29" fmla="*/ 58 h 275"/>
                    <a:gd name="T30" fmla="*/ 22 w 138"/>
                    <a:gd name="T31" fmla="*/ 26 h 275"/>
                    <a:gd name="T32" fmla="*/ 0 w 138"/>
                    <a:gd name="T33" fmla="*/ 0 h 27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8"/>
                    <a:gd name="T52" fmla="*/ 0 h 275"/>
                    <a:gd name="T53" fmla="*/ 138 w 138"/>
                    <a:gd name="T54" fmla="*/ 275 h 27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8" h="275">
                      <a:moveTo>
                        <a:pt x="0" y="0"/>
                      </a:moveTo>
                      <a:lnTo>
                        <a:pt x="23" y="13"/>
                      </a:lnTo>
                      <a:lnTo>
                        <a:pt x="47" y="35"/>
                      </a:lnTo>
                      <a:lnTo>
                        <a:pt x="73" y="63"/>
                      </a:lnTo>
                      <a:lnTo>
                        <a:pt x="98" y="99"/>
                      </a:lnTo>
                      <a:lnTo>
                        <a:pt x="118" y="140"/>
                      </a:lnTo>
                      <a:lnTo>
                        <a:pt x="132" y="184"/>
                      </a:lnTo>
                      <a:lnTo>
                        <a:pt x="138" y="229"/>
                      </a:lnTo>
                      <a:lnTo>
                        <a:pt x="134" y="275"/>
                      </a:lnTo>
                      <a:lnTo>
                        <a:pt x="129" y="240"/>
                      </a:lnTo>
                      <a:lnTo>
                        <a:pt x="119" y="204"/>
                      </a:lnTo>
                      <a:lnTo>
                        <a:pt x="105" y="167"/>
                      </a:lnTo>
                      <a:lnTo>
                        <a:pt x="88" y="128"/>
                      </a:lnTo>
                      <a:lnTo>
                        <a:pt x="66" y="92"/>
                      </a:lnTo>
                      <a:lnTo>
                        <a:pt x="45" y="58"/>
                      </a:lnTo>
                      <a:lnTo>
                        <a:pt x="22" y="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34" name="Freeform 24"/>
                <p:cNvSpPr>
                  <a:spLocks/>
                </p:cNvSpPr>
                <p:nvPr/>
              </p:nvSpPr>
              <p:spPr bwMode="auto">
                <a:xfrm>
                  <a:off x="2334" y="767"/>
                  <a:ext cx="124" cy="280"/>
                </a:xfrm>
                <a:custGeom>
                  <a:avLst/>
                  <a:gdLst>
                    <a:gd name="T0" fmla="*/ 0 w 124"/>
                    <a:gd name="T1" fmla="*/ 0 h 280"/>
                    <a:gd name="T2" fmla="*/ 26 w 124"/>
                    <a:gd name="T3" fmla="*/ 18 h 280"/>
                    <a:gd name="T4" fmla="*/ 50 w 124"/>
                    <a:gd name="T5" fmla="*/ 45 h 280"/>
                    <a:gd name="T6" fmla="*/ 71 w 124"/>
                    <a:gd name="T7" fmla="*/ 81 h 280"/>
                    <a:gd name="T8" fmla="*/ 89 w 124"/>
                    <a:gd name="T9" fmla="*/ 120 h 280"/>
                    <a:gd name="T10" fmla="*/ 102 w 124"/>
                    <a:gd name="T11" fmla="*/ 163 h 280"/>
                    <a:gd name="T12" fmla="*/ 111 w 124"/>
                    <a:gd name="T13" fmla="*/ 204 h 280"/>
                    <a:gd name="T14" fmla="*/ 112 w 124"/>
                    <a:gd name="T15" fmla="*/ 245 h 280"/>
                    <a:gd name="T16" fmla="*/ 106 w 124"/>
                    <a:gd name="T17" fmla="*/ 280 h 280"/>
                    <a:gd name="T18" fmla="*/ 118 w 124"/>
                    <a:gd name="T19" fmla="*/ 256 h 280"/>
                    <a:gd name="T20" fmla="*/ 124 w 124"/>
                    <a:gd name="T21" fmla="*/ 223 h 280"/>
                    <a:gd name="T22" fmla="*/ 124 w 124"/>
                    <a:gd name="T23" fmla="*/ 183 h 280"/>
                    <a:gd name="T24" fmla="*/ 118 w 124"/>
                    <a:gd name="T25" fmla="*/ 140 h 280"/>
                    <a:gd name="T26" fmla="*/ 102 w 124"/>
                    <a:gd name="T27" fmla="*/ 98 h 280"/>
                    <a:gd name="T28" fmla="*/ 79 w 124"/>
                    <a:gd name="T29" fmla="*/ 58 h 280"/>
                    <a:gd name="T30" fmla="*/ 45 w 124"/>
                    <a:gd name="T31" fmla="*/ 25 h 280"/>
                    <a:gd name="T32" fmla="*/ 0 w 124"/>
                    <a:gd name="T33" fmla="*/ 0 h 28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4"/>
                    <a:gd name="T52" fmla="*/ 0 h 280"/>
                    <a:gd name="T53" fmla="*/ 124 w 124"/>
                    <a:gd name="T54" fmla="*/ 280 h 28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4" h="280">
                      <a:moveTo>
                        <a:pt x="0" y="0"/>
                      </a:moveTo>
                      <a:lnTo>
                        <a:pt x="26" y="18"/>
                      </a:lnTo>
                      <a:lnTo>
                        <a:pt x="50" y="45"/>
                      </a:lnTo>
                      <a:lnTo>
                        <a:pt x="71" y="81"/>
                      </a:lnTo>
                      <a:lnTo>
                        <a:pt x="89" y="120"/>
                      </a:lnTo>
                      <a:lnTo>
                        <a:pt x="102" y="163"/>
                      </a:lnTo>
                      <a:lnTo>
                        <a:pt x="111" y="204"/>
                      </a:lnTo>
                      <a:lnTo>
                        <a:pt x="112" y="245"/>
                      </a:lnTo>
                      <a:lnTo>
                        <a:pt x="106" y="280"/>
                      </a:lnTo>
                      <a:lnTo>
                        <a:pt x="118" y="256"/>
                      </a:lnTo>
                      <a:lnTo>
                        <a:pt x="124" y="223"/>
                      </a:lnTo>
                      <a:lnTo>
                        <a:pt x="124" y="183"/>
                      </a:lnTo>
                      <a:lnTo>
                        <a:pt x="118" y="140"/>
                      </a:lnTo>
                      <a:lnTo>
                        <a:pt x="102" y="98"/>
                      </a:lnTo>
                      <a:lnTo>
                        <a:pt x="79" y="58"/>
                      </a:lnTo>
                      <a:lnTo>
                        <a:pt x="45" y="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35" name="Freeform 25"/>
                <p:cNvSpPr>
                  <a:spLocks/>
                </p:cNvSpPr>
                <p:nvPr/>
              </p:nvSpPr>
              <p:spPr bwMode="auto">
                <a:xfrm>
                  <a:off x="2211" y="796"/>
                  <a:ext cx="178" cy="218"/>
                </a:xfrm>
                <a:custGeom>
                  <a:avLst/>
                  <a:gdLst>
                    <a:gd name="T0" fmla="*/ 0 w 178"/>
                    <a:gd name="T1" fmla="*/ 0 h 218"/>
                    <a:gd name="T2" fmla="*/ 17 w 178"/>
                    <a:gd name="T3" fmla="*/ 10 h 218"/>
                    <a:gd name="T4" fmla="*/ 41 w 178"/>
                    <a:gd name="T5" fmla="*/ 23 h 218"/>
                    <a:gd name="T6" fmla="*/ 70 w 178"/>
                    <a:gd name="T7" fmla="*/ 42 h 218"/>
                    <a:gd name="T8" fmla="*/ 100 w 178"/>
                    <a:gd name="T9" fmla="*/ 63 h 218"/>
                    <a:gd name="T10" fmla="*/ 130 w 178"/>
                    <a:gd name="T11" fmla="*/ 92 h 218"/>
                    <a:gd name="T12" fmla="*/ 155 w 178"/>
                    <a:gd name="T13" fmla="*/ 128 h 218"/>
                    <a:gd name="T14" fmla="*/ 172 w 178"/>
                    <a:gd name="T15" fmla="*/ 170 h 218"/>
                    <a:gd name="T16" fmla="*/ 178 w 178"/>
                    <a:gd name="T17" fmla="*/ 218 h 218"/>
                    <a:gd name="T18" fmla="*/ 162 w 178"/>
                    <a:gd name="T19" fmla="*/ 178 h 218"/>
                    <a:gd name="T20" fmla="*/ 142 w 178"/>
                    <a:gd name="T21" fmla="*/ 142 h 218"/>
                    <a:gd name="T22" fmla="*/ 119 w 178"/>
                    <a:gd name="T23" fmla="*/ 111 h 218"/>
                    <a:gd name="T24" fmla="*/ 93 w 178"/>
                    <a:gd name="T25" fmla="*/ 83 h 218"/>
                    <a:gd name="T26" fmla="*/ 67 w 178"/>
                    <a:gd name="T27" fmla="*/ 59 h 218"/>
                    <a:gd name="T28" fmla="*/ 43 w 178"/>
                    <a:gd name="T29" fmla="*/ 37 h 218"/>
                    <a:gd name="T30" fmla="*/ 20 w 178"/>
                    <a:gd name="T31" fmla="*/ 17 h 218"/>
                    <a:gd name="T32" fmla="*/ 0 w 178"/>
                    <a:gd name="T33" fmla="*/ 0 h 2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8"/>
                    <a:gd name="T52" fmla="*/ 0 h 218"/>
                    <a:gd name="T53" fmla="*/ 178 w 178"/>
                    <a:gd name="T54" fmla="*/ 218 h 21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8" h="218">
                      <a:moveTo>
                        <a:pt x="0" y="0"/>
                      </a:moveTo>
                      <a:lnTo>
                        <a:pt x="17" y="10"/>
                      </a:lnTo>
                      <a:lnTo>
                        <a:pt x="41" y="23"/>
                      </a:lnTo>
                      <a:lnTo>
                        <a:pt x="70" y="42"/>
                      </a:lnTo>
                      <a:lnTo>
                        <a:pt x="100" y="63"/>
                      </a:lnTo>
                      <a:lnTo>
                        <a:pt x="130" y="92"/>
                      </a:lnTo>
                      <a:lnTo>
                        <a:pt x="155" y="128"/>
                      </a:lnTo>
                      <a:lnTo>
                        <a:pt x="172" y="170"/>
                      </a:lnTo>
                      <a:lnTo>
                        <a:pt x="178" y="218"/>
                      </a:lnTo>
                      <a:lnTo>
                        <a:pt x="162" y="178"/>
                      </a:lnTo>
                      <a:lnTo>
                        <a:pt x="142" y="142"/>
                      </a:lnTo>
                      <a:lnTo>
                        <a:pt x="119" y="111"/>
                      </a:lnTo>
                      <a:lnTo>
                        <a:pt x="93" y="83"/>
                      </a:lnTo>
                      <a:lnTo>
                        <a:pt x="67" y="59"/>
                      </a:lnTo>
                      <a:lnTo>
                        <a:pt x="43" y="37"/>
                      </a:lnTo>
                      <a:lnTo>
                        <a:pt x="20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36" name="Freeform 26"/>
                <p:cNvSpPr>
                  <a:spLocks/>
                </p:cNvSpPr>
                <p:nvPr/>
              </p:nvSpPr>
              <p:spPr bwMode="auto">
                <a:xfrm>
                  <a:off x="2165" y="815"/>
                  <a:ext cx="20" cy="258"/>
                </a:xfrm>
                <a:custGeom>
                  <a:avLst/>
                  <a:gdLst>
                    <a:gd name="T0" fmla="*/ 20 w 20"/>
                    <a:gd name="T1" fmla="*/ 0 h 258"/>
                    <a:gd name="T2" fmla="*/ 18 w 20"/>
                    <a:gd name="T3" fmla="*/ 51 h 258"/>
                    <a:gd name="T4" fmla="*/ 20 w 20"/>
                    <a:gd name="T5" fmla="*/ 126 h 258"/>
                    <a:gd name="T6" fmla="*/ 20 w 20"/>
                    <a:gd name="T7" fmla="*/ 204 h 258"/>
                    <a:gd name="T8" fmla="*/ 13 w 20"/>
                    <a:gd name="T9" fmla="*/ 258 h 258"/>
                    <a:gd name="T10" fmla="*/ 3 w 20"/>
                    <a:gd name="T11" fmla="*/ 207 h 258"/>
                    <a:gd name="T12" fmla="*/ 0 w 20"/>
                    <a:gd name="T13" fmla="*/ 136 h 258"/>
                    <a:gd name="T14" fmla="*/ 5 w 20"/>
                    <a:gd name="T15" fmla="*/ 62 h 258"/>
                    <a:gd name="T16" fmla="*/ 20 w 20"/>
                    <a:gd name="T17" fmla="*/ 0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0"/>
                    <a:gd name="T28" fmla="*/ 0 h 258"/>
                    <a:gd name="T29" fmla="*/ 20 w 20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0" h="258">
                      <a:moveTo>
                        <a:pt x="20" y="0"/>
                      </a:moveTo>
                      <a:lnTo>
                        <a:pt x="18" y="51"/>
                      </a:lnTo>
                      <a:lnTo>
                        <a:pt x="20" y="126"/>
                      </a:lnTo>
                      <a:lnTo>
                        <a:pt x="20" y="204"/>
                      </a:lnTo>
                      <a:lnTo>
                        <a:pt x="13" y="258"/>
                      </a:lnTo>
                      <a:lnTo>
                        <a:pt x="3" y="207"/>
                      </a:lnTo>
                      <a:lnTo>
                        <a:pt x="0" y="136"/>
                      </a:lnTo>
                      <a:lnTo>
                        <a:pt x="5" y="6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37" name="Freeform 27"/>
                <p:cNvSpPr>
                  <a:spLocks/>
                </p:cNvSpPr>
                <p:nvPr/>
              </p:nvSpPr>
              <p:spPr bwMode="auto">
                <a:xfrm>
                  <a:off x="2031" y="802"/>
                  <a:ext cx="70" cy="266"/>
                </a:xfrm>
                <a:custGeom>
                  <a:avLst/>
                  <a:gdLst>
                    <a:gd name="T0" fmla="*/ 70 w 70"/>
                    <a:gd name="T1" fmla="*/ 0 h 266"/>
                    <a:gd name="T2" fmla="*/ 59 w 70"/>
                    <a:gd name="T3" fmla="*/ 20 h 266"/>
                    <a:gd name="T4" fmla="*/ 49 w 70"/>
                    <a:gd name="T5" fmla="*/ 50 h 266"/>
                    <a:gd name="T6" fmla="*/ 39 w 70"/>
                    <a:gd name="T7" fmla="*/ 85 h 266"/>
                    <a:gd name="T8" fmla="*/ 32 w 70"/>
                    <a:gd name="T9" fmla="*/ 123 h 266"/>
                    <a:gd name="T10" fmla="*/ 26 w 70"/>
                    <a:gd name="T11" fmla="*/ 164 h 266"/>
                    <a:gd name="T12" fmla="*/ 23 w 70"/>
                    <a:gd name="T13" fmla="*/ 202 h 266"/>
                    <a:gd name="T14" fmla="*/ 24 w 70"/>
                    <a:gd name="T15" fmla="*/ 237 h 266"/>
                    <a:gd name="T16" fmla="*/ 32 w 70"/>
                    <a:gd name="T17" fmla="*/ 266 h 266"/>
                    <a:gd name="T18" fmla="*/ 17 w 70"/>
                    <a:gd name="T19" fmla="*/ 254 h 266"/>
                    <a:gd name="T20" fmla="*/ 6 w 70"/>
                    <a:gd name="T21" fmla="*/ 230 h 266"/>
                    <a:gd name="T22" fmla="*/ 0 w 70"/>
                    <a:gd name="T23" fmla="*/ 197 h 266"/>
                    <a:gd name="T24" fmla="*/ 0 w 70"/>
                    <a:gd name="T25" fmla="*/ 158 h 266"/>
                    <a:gd name="T26" fmla="*/ 6 w 70"/>
                    <a:gd name="T27" fmla="*/ 116 h 266"/>
                    <a:gd name="T28" fmla="*/ 19 w 70"/>
                    <a:gd name="T29" fmla="*/ 73 h 266"/>
                    <a:gd name="T30" fmla="*/ 40 w 70"/>
                    <a:gd name="T31" fmla="*/ 34 h 266"/>
                    <a:gd name="T32" fmla="*/ 70 w 70"/>
                    <a:gd name="T33" fmla="*/ 0 h 26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0"/>
                    <a:gd name="T52" fmla="*/ 0 h 266"/>
                    <a:gd name="T53" fmla="*/ 70 w 70"/>
                    <a:gd name="T54" fmla="*/ 266 h 26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0" h="266">
                      <a:moveTo>
                        <a:pt x="70" y="0"/>
                      </a:moveTo>
                      <a:lnTo>
                        <a:pt x="59" y="20"/>
                      </a:lnTo>
                      <a:lnTo>
                        <a:pt x="49" y="50"/>
                      </a:lnTo>
                      <a:lnTo>
                        <a:pt x="39" y="85"/>
                      </a:lnTo>
                      <a:lnTo>
                        <a:pt x="32" y="123"/>
                      </a:lnTo>
                      <a:lnTo>
                        <a:pt x="26" y="164"/>
                      </a:lnTo>
                      <a:lnTo>
                        <a:pt x="23" y="202"/>
                      </a:lnTo>
                      <a:lnTo>
                        <a:pt x="24" y="237"/>
                      </a:lnTo>
                      <a:lnTo>
                        <a:pt x="32" y="266"/>
                      </a:lnTo>
                      <a:lnTo>
                        <a:pt x="17" y="254"/>
                      </a:lnTo>
                      <a:lnTo>
                        <a:pt x="6" y="230"/>
                      </a:lnTo>
                      <a:lnTo>
                        <a:pt x="0" y="197"/>
                      </a:lnTo>
                      <a:lnTo>
                        <a:pt x="0" y="158"/>
                      </a:lnTo>
                      <a:lnTo>
                        <a:pt x="6" y="116"/>
                      </a:lnTo>
                      <a:lnTo>
                        <a:pt x="19" y="73"/>
                      </a:lnTo>
                      <a:lnTo>
                        <a:pt x="40" y="34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38" name="Freeform 28"/>
                <p:cNvSpPr>
                  <a:spLocks/>
                </p:cNvSpPr>
                <p:nvPr/>
              </p:nvSpPr>
              <p:spPr bwMode="auto">
                <a:xfrm>
                  <a:off x="1874" y="872"/>
                  <a:ext cx="123" cy="288"/>
                </a:xfrm>
                <a:custGeom>
                  <a:avLst/>
                  <a:gdLst>
                    <a:gd name="T0" fmla="*/ 123 w 123"/>
                    <a:gd name="T1" fmla="*/ 0 h 288"/>
                    <a:gd name="T2" fmla="*/ 120 w 123"/>
                    <a:gd name="T3" fmla="*/ 30 h 288"/>
                    <a:gd name="T4" fmla="*/ 114 w 123"/>
                    <a:gd name="T5" fmla="*/ 68 h 288"/>
                    <a:gd name="T6" fmla="*/ 105 w 123"/>
                    <a:gd name="T7" fmla="*/ 108 h 288"/>
                    <a:gd name="T8" fmla="*/ 92 w 123"/>
                    <a:gd name="T9" fmla="*/ 150 h 288"/>
                    <a:gd name="T10" fmla="*/ 77 w 123"/>
                    <a:gd name="T11" fmla="*/ 191 h 288"/>
                    <a:gd name="T12" fmla="*/ 55 w 123"/>
                    <a:gd name="T13" fmla="*/ 230 h 288"/>
                    <a:gd name="T14" fmla="*/ 31 w 123"/>
                    <a:gd name="T15" fmla="*/ 263 h 288"/>
                    <a:gd name="T16" fmla="*/ 0 w 123"/>
                    <a:gd name="T17" fmla="*/ 288 h 288"/>
                    <a:gd name="T18" fmla="*/ 12 w 123"/>
                    <a:gd name="T19" fmla="*/ 259 h 288"/>
                    <a:gd name="T20" fmla="*/ 28 w 123"/>
                    <a:gd name="T21" fmla="*/ 224 h 288"/>
                    <a:gd name="T22" fmla="*/ 46 w 123"/>
                    <a:gd name="T23" fmla="*/ 186 h 288"/>
                    <a:gd name="T24" fmla="*/ 65 w 123"/>
                    <a:gd name="T25" fmla="*/ 145 h 288"/>
                    <a:gd name="T26" fmla="*/ 84 w 123"/>
                    <a:gd name="T27" fmla="*/ 105 h 288"/>
                    <a:gd name="T28" fmla="*/ 101 w 123"/>
                    <a:gd name="T29" fmla="*/ 66 h 288"/>
                    <a:gd name="T30" fmla="*/ 114 w 123"/>
                    <a:gd name="T31" fmla="*/ 30 h 288"/>
                    <a:gd name="T32" fmla="*/ 123 w 123"/>
                    <a:gd name="T33" fmla="*/ 0 h 2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3"/>
                    <a:gd name="T52" fmla="*/ 0 h 288"/>
                    <a:gd name="T53" fmla="*/ 123 w 123"/>
                    <a:gd name="T54" fmla="*/ 288 h 2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3" h="288">
                      <a:moveTo>
                        <a:pt x="123" y="0"/>
                      </a:moveTo>
                      <a:lnTo>
                        <a:pt x="120" y="30"/>
                      </a:lnTo>
                      <a:lnTo>
                        <a:pt x="114" y="68"/>
                      </a:lnTo>
                      <a:lnTo>
                        <a:pt x="105" y="108"/>
                      </a:lnTo>
                      <a:lnTo>
                        <a:pt x="92" y="150"/>
                      </a:lnTo>
                      <a:lnTo>
                        <a:pt x="77" y="191"/>
                      </a:lnTo>
                      <a:lnTo>
                        <a:pt x="55" y="230"/>
                      </a:lnTo>
                      <a:lnTo>
                        <a:pt x="31" y="263"/>
                      </a:lnTo>
                      <a:lnTo>
                        <a:pt x="0" y="288"/>
                      </a:lnTo>
                      <a:lnTo>
                        <a:pt x="12" y="259"/>
                      </a:lnTo>
                      <a:lnTo>
                        <a:pt x="28" y="224"/>
                      </a:lnTo>
                      <a:lnTo>
                        <a:pt x="46" y="186"/>
                      </a:lnTo>
                      <a:lnTo>
                        <a:pt x="65" y="145"/>
                      </a:lnTo>
                      <a:lnTo>
                        <a:pt x="84" y="105"/>
                      </a:lnTo>
                      <a:lnTo>
                        <a:pt x="101" y="66"/>
                      </a:lnTo>
                      <a:lnTo>
                        <a:pt x="114" y="30"/>
                      </a:lnTo>
                      <a:lnTo>
                        <a:pt x="12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39" name="Freeform 29"/>
                <p:cNvSpPr>
                  <a:spLocks/>
                </p:cNvSpPr>
                <p:nvPr/>
              </p:nvSpPr>
              <p:spPr bwMode="auto">
                <a:xfrm>
                  <a:off x="1735" y="1157"/>
                  <a:ext cx="152" cy="264"/>
                </a:xfrm>
                <a:custGeom>
                  <a:avLst/>
                  <a:gdLst>
                    <a:gd name="T0" fmla="*/ 152 w 152"/>
                    <a:gd name="T1" fmla="*/ 44 h 264"/>
                    <a:gd name="T2" fmla="*/ 142 w 152"/>
                    <a:gd name="T3" fmla="*/ 30 h 264"/>
                    <a:gd name="T4" fmla="*/ 129 w 152"/>
                    <a:gd name="T5" fmla="*/ 18 h 264"/>
                    <a:gd name="T6" fmla="*/ 114 w 152"/>
                    <a:gd name="T7" fmla="*/ 8 h 264"/>
                    <a:gd name="T8" fmla="*/ 95 w 152"/>
                    <a:gd name="T9" fmla="*/ 3 h 264"/>
                    <a:gd name="T10" fmla="*/ 76 w 152"/>
                    <a:gd name="T11" fmla="*/ 0 h 264"/>
                    <a:gd name="T12" fmla="*/ 56 w 152"/>
                    <a:gd name="T13" fmla="*/ 3 h 264"/>
                    <a:gd name="T14" fmla="*/ 37 w 152"/>
                    <a:gd name="T15" fmla="*/ 11 h 264"/>
                    <a:gd name="T16" fmla="*/ 19 w 152"/>
                    <a:gd name="T17" fmla="*/ 26 h 264"/>
                    <a:gd name="T18" fmla="*/ 6 w 152"/>
                    <a:gd name="T19" fmla="*/ 47 h 264"/>
                    <a:gd name="T20" fmla="*/ 0 w 152"/>
                    <a:gd name="T21" fmla="*/ 76 h 264"/>
                    <a:gd name="T22" fmla="*/ 3 w 152"/>
                    <a:gd name="T23" fmla="*/ 109 h 264"/>
                    <a:gd name="T24" fmla="*/ 15 w 152"/>
                    <a:gd name="T25" fmla="*/ 143 h 264"/>
                    <a:gd name="T26" fmla="*/ 33 w 152"/>
                    <a:gd name="T27" fmla="*/ 179 h 264"/>
                    <a:gd name="T28" fmla="*/ 58 w 152"/>
                    <a:gd name="T29" fmla="*/ 212 h 264"/>
                    <a:gd name="T30" fmla="*/ 89 w 152"/>
                    <a:gd name="T31" fmla="*/ 241 h 264"/>
                    <a:gd name="T32" fmla="*/ 127 w 152"/>
                    <a:gd name="T33" fmla="*/ 264 h 264"/>
                    <a:gd name="T34" fmla="*/ 104 w 152"/>
                    <a:gd name="T35" fmla="*/ 243 h 264"/>
                    <a:gd name="T36" fmla="*/ 81 w 152"/>
                    <a:gd name="T37" fmla="*/ 218 h 264"/>
                    <a:gd name="T38" fmla="*/ 60 w 152"/>
                    <a:gd name="T39" fmla="*/ 191 h 264"/>
                    <a:gd name="T40" fmla="*/ 43 w 152"/>
                    <a:gd name="T41" fmla="*/ 161 h 264"/>
                    <a:gd name="T42" fmla="*/ 32 w 152"/>
                    <a:gd name="T43" fmla="*/ 130 h 264"/>
                    <a:gd name="T44" fmla="*/ 27 w 152"/>
                    <a:gd name="T45" fmla="*/ 102 h 264"/>
                    <a:gd name="T46" fmla="*/ 30 w 152"/>
                    <a:gd name="T47" fmla="*/ 73 h 264"/>
                    <a:gd name="T48" fmla="*/ 45 w 152"/>
                    <a:gd name="T49" fmla="*/ 47 h 264"/>
                    <a:gd name="T50" fmla="*/ 56 w 152"/>
                    <a:gd name="T51" fmla="*/ 36 h 264"/>
                    <a:gd name="T52" fmla="*/ 69 w 152"/>
                    <a:gd name="T53" fmla="*/ 27 h 264"/>
                    <a:gd name="T54" fmla="*/ 83 w 152"/>
                    <a:gd name="T55" fmla="*/ 24 h 264"/>
                    <a:gd name="T56" fmla="*/ 98 w 152"/>
                    <a:gd name="T57" fmla="*/ 24 h 264"/>
                    <a:gd name="T58" fmla="*/ 112 w 152"/>
                    <a:gd name="T59" fmla="*/ 27 h 264"/>
                    <a:gd name="T60" fmla="*/ 127 w 152"/>
                    <a:gd name="T61" fmla="*/ 31 h 264"/>
                    <a:gd name="T62" fmla="*/ 139 w 152"/>
                    <a:gd name="T63" fmla="*/ 37 h 264"/>
                    <a:gd name="T64" fmla="*/ 152 w 152"/>
                    <a:gd name="T65" fmla="*/ 44 h 26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2"/>
                    <a:gd name="T100" fmla="*/ 0 h 264"/>
                    <a:gd name="T101" fmla="*/ 152 w 152"/>
                    <a:gd name="T102" fmla="*/ 264 h 26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2" h="264">
                      <a:moveTo>
                        <a:pt x="152" y="44"/>
                      </a:moveTo>
                      <a:lnTo>
                        <a:pt x="142" y="30"/>
                      </a:lnTo>
                      <a:lnTo>
                        <a:pt x="129" y="18"/>
                      </a:lnTo>
                      <a:lnTo>
                        <a:pt x="114" y="8"/>
                      </a:lnTo>
                      <a:lnTo>
                        <a:pt x="95" y="3"/>
                      </a:lnTo>
                      <a:lnTo>
                        <a:pt x="76" y="0"/>
                      </a:lnTo>
                      <a:lnTo>
                        <a:pt x="56" y="3"/>
                      </a:lnTo>
                      <a:lnTo>
                        <a:pt x="37" y="11"/>
                      </a:lnTo>
                      <a:lnTo>
                        <a:pt x="19" y="26"/>
                      </a:lnTo>
                      <a:lnTo>
                        <a:pt x="6" y="47"/>
                      </a:lnTo>
                      <a:lnTo>
                        <a:pt x="0" y="76"/>
                      </a:lnTo>
                      <a:lnTo>
                        <a:pt x="3" y="109"/>
                      </a:lnTo>
                      <a:lnTo>
                        <a:pt x="15" y="143"/>
                      </a:lnTo>
                      <a:lnTo>
                        <a:pt x="33" y="179"/>
                      </a:lnTo>
                      <a:lnTo>
                        <a:pt x="58" y="212"/>
                      </a:lnTo>
                      <a:lnTo>
                        <a:pt x="89" y="241"/>
                      </a:lnTo>
                      <a:lnTo>
                        <a:pt x="127" y="264"/>
                      </a:lnTo>
                      <a:lnTo>
                        <a:pt x="104" y="243"/>
                      </a:lnTo>
                      <a:lnTo>
                        <a:pt x="81" y="218"/>
                      </a:lnTo>
                      <a:lnTo>
                        <a:pt x="60" y="191"/>
                      </a:lnTo>
                      <a:lnTo>
                        <a:pt x="43" y="161"/>
                      </a:lnTo>
                      <a:lnTo>
                        <a:pt x="32" y="130"/>
                      </a:lnTo>
                      <a:lnTo>
                        <a:pt x="27" y="102"/>
                      </a:lnTo>
                      <a:lnTo>
                        <a:pt x="30" y="73"/>
                      </a:lnTo>
                      <a:lnTo>
                        <a:pt x="45" y="47"/>
                      </a:lnTo>
                      <a:lnTo>
                        <a:pt x="56" y="36"/>
                      </a:lnTo>
                      <a:lnTo>
                        <a:pt x="69" y="27"/>
                      </a:lnTo>
                      <a:lnTo>
                        <a:pt x="83" y="24"/>
                      </a:lnTo>
                      <a:lnTo>
                        <a:pt x="98" y="24"/>
                      </a:lnTo>
                      <a:lnTo>
                        <a:pt x="112" y="27"/>
                      </a:lnTo>
                      <a:lnTo>
                        <a:pt x="127" y="31"/>
                      </a:lnTo>
                      <a:lnTo>
                        <a:pt x="139" y="37"/>
                      </a:lnTo>
                      <a:lnTo>
                        <a:pt x="152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40" name="Freeform 30"/>
                <p:cNvSpPr>
                  <a:spLocks/>
                </p:cNvSpPr>
                <p:nvPr/>
              </p:nvSpPr>
              <p:spPr bwMode="auto">
                <a:xfrm>
                  <a:off x="1903" y="1457"/>
                  <a:ext cx="157" cy="307"/>
                </a:xfrm>
                <a:custGeom>
                  <a:avLst/>
                  <a:gdLst>
                    <a:gd name="T0" fmla="*/ 0 w 157"/>
                    <a:gd name="T1" fmla="*/ 0 h 307"/>
                    <a:gd name="T2" fmla="*/ 13 w 157"/>
                    <a:gd name="T3" fmla="*/ 37 h 307"/>
                    <a:gd name="T4" fmla="*/ 29 w 157"/>
                    <a:gd name="T5" fmla="*/ 80 h 307"/>
                    <a:gd name="T6" fmla="*/ 49 w 157"/>
                    <a:gd name="T7" fmla="*/ 125 h 307"/>
                    <a:gd name="T8" fmla="*/ 71 w 157"/>
                    <a:gd name="T9" fmla="*/ 171 h 307"/>
                    <a:gd name="T10" fmla="*/ 92 w 157"/>
                    <a:gd name="T11" fmla="*/ 214 h 307"/>
                    <a:gd name="T12" fmla="*/ 115 w 157"/>
                    <a:gd name="T13" fmla="*/ 253 h 307"/>
                    <a:gd name="T14" fmla="*/ 137 w 157"/>
                    <a:gd name="T15" fmla="*/ 284 h 307"/>
                    <a:gd name="T16" fmla="*/ 157 w 157"/>
                    <a:gd name="T17" fmla="*/ 307 h 307"/>
                    <a:gd name="T18" fmla="*/ 135 w 157"/>
                    <a:gd name="T19" fmla="*/ 299 h 307"/>
                    <a:gd name="T20" fmla="*/ 109 w 157"/>
                    <a:gd name="T21" fmla="*/ 276 h 307"/>
                    <a:gd name="T22" fmla="*/ 85 w 157"/>
                    <a:gd name="T23" fmla="*/ 243 h 307"/>
                    <a:gd name="T24" fmla="*/ 59 w 157"/>
                    <a:gd name="T25" fmla="*/ 200 h 307"/>
                    <a:gd name="T26" fmla="*/ 38 w 157"/>
                    <a:gd name="T27" fmla="*/ 151 h 307"/>
                    <a:gd name="T28" fmla="*/ 19 w 157"/>
                    <a:gd name="T29" fmla="*/ 101 h 307"/>
                    <a:gd name="T30" fmla="*/ 6 w 157"/>
                    <a:gd name="T31" fmla="*/ 49 h 307"/>
                    <a:gd name="T32" fmla="*/ 0 w 157"/>
                    <a:gd name="T33" fmla="*/ 0 h 3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7"/>
                    <a:gd name="T52" fmla="*/ 0 h 307"/>
                    <a:gd name="T53" fmla="*/ 157 w 157"/>
                    <a:gd name="T54" fmla="*/ 307 h 3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7" h="307">
                      <a:moveTo>
                        <a:pt x="0" y="0"/>
                      </a:moveTo>
                      <a:lnTo>
                        <a:pt x="13" y="37"/>
                      </a:lnTo>
                      <a:lnTo>
                        <a:pt x="29" y="80"/>
                      </a:lnTo>
                      <a:lnTo>
                        <a:pt x="49" y="125"/>
                      </a:lnTo>
                      <a:lnTo>
                        <a:pt x="71" y="171"/>
                      </a:lnTo>
                      <a:lnTo>
                        <a:pt x="92" y="214"/>
                      </a:lnTo>
                      <a:lnTo>
                        <a:pt x="115" y="253"/>
                      </a:lnTo>
                      <a:lnTo>
                        <a:pt x="137" y="284"/>
                      </a:lnTo>
                      <a:lnTo>
                        <a:pt x="157" y="307"/>
                      </a:lnTo>
                      <a:lnTo>
                        <a:pt x="135" y="299"/>
                      </a:lnTo>
                      <a:lnTo>
                        <a:pt x="109" y="276"/>
                      </a:lnTo>
                      <a:lnTo>
                        <a:pt x="85" y="243"/>
                      </a:lnTo>
                      <a:lnTo>
                        <a:pt x="59" y="200"/>
                      </a:lnTo>
                      <a:lnTo>
                        <a:pt x="38" y="151"/>
                      </a:lnTo>
                      <a:lnTo>
                        <a:pt x="19" y="101"/>
                      </a:lnTo>
                      <a:lnTo>
                        <a:pt x="6" y="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41" name="Freeform 31"/>
                <p:cNvSpPr>
                  <a:spLocks/>
                </p:cNvSpPr>
                <p:nvPr/>
              </p:nvSpPr>
              <p:spPr bwMode="auto">
                <a:xfrm>
                  <a:off x="1811" y="1438"/>
                  <a:ext cx="95" cy="347"/>
                </a:xfrm>
                <a:custGeom>
                  <a:avLst/>
                  <a:gdLst>
                    <a:gd name="T0" fmla="*/ 0 w 95"/>
                    <a:gd name="T1" fmla="*/ 0 h 347"/>
                    <a:gd name="T2" fmla="*/ 3 w 95"/>
                    <a:gd name="T3" fmla="*/ 22 h 347"/>
                    <a:gd name="T4" fmla="*/ 10 w 95"/>
                    <a:gd name="T5" fmla="*/ 59 h 347"/>
                    <a:gd name="T6" fmla="*/ 19 w 95"/>
                    <a:gd name="T7" fmla="*/ 107 h 347"/>
                    <a:gd name="T8" fmla="*/ 30 w 95"/>
                    <a:gd name="T9" fmla="*/ 160 h 347"/>
                    <a:gd name="T10" fmla="*/ 45 w 95"/>
                    <a:gd name="T11" fmla="*/ 214 h 347"/>
                    <a:gd name="T12" fmla="*/ 61 w 95"/>
                    <a:gd name="T13" fmla="*/ 266 h 347"/>
                    <a:gd name="T14" fmla="*/ 78 w 95"/>
                    <a:gd name="T15" fmla="*/ 312 h 347"/>
                    <a:gd name="T16" fmla="*/ 95 w 95"/>
                    <a:gd name="T17" fmla="*/ 347 h 347"/>
                    <a:gd name="T18" fmla="*/ 94 w 95"/>
                    <a:gd name="T19" fmla="*/ 318 h 347"/>
                    <a:gd name="T20" fmla="*/ 86 w 95"/>
                    <a:gd name="T21" fmla="*/ 279 h 347"/>
                    <a:gd name="T22" fmla="*/ 76 w 95"/>
                    <a:gd name="T23" fmla="*/ 233 h 347"/>
                    <a:gd name="T24" fmla="*/ 63 w 95"/>
                    <a:gd name="T25" fmla="*/ 183 h 347"/>
                    <a:gd name="T26" fmla="*/ 48 w 95"/>
                    <a:gd name="T27" fmla="*/ 131 h 347"/>
                    <a:gd name="T28" fmla="*/ 32 w 95"/>
                    <a:gd name="T29" fmla="*/ 82 h 347"/>
                    <a:gd name="T30" fmla="*/ 16 w 95"/>
                    <a:gd name="T31" fmla="*/ 38 h 347"/>
                    <a:gd name="T32" fmla="*/ 0 w 95"/>
                    <a:gd name="T33" fmla="*/ 0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5"/>
                    <a:gd name="T52" fmla="*/ 0 h 347"/>
                    <a:gd name="T53" fmla="*/ 95 w 95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5" h="347">
                      <a:moveTo>
                        <a:pt x="0" y="0"/>
                      </a:moveTo>
                      <a:lnTo>
                        <a:pt x="3" y="22"/>
                      </a:lnTo>
                      <a:lnTo>
                        <a:pt x="10" y="59"/>
                      </a:lnTo>
                      <a:lnTo>
                        <a:pt x="19" y="107"/>
                      </a:lnTo>
                      <a:lnTo>
                        <a:pt x="30" y="160"/>
                      </a:lnTo>
                      <a:lnTo>
                        <a:pt x="45" y="214"/>
                      </a:lnTo>
                      <a:lnTo>
                        <a:pt x="61" y="266"/>
                      </a:lnTo>
                      <a:lnTo>
                        <a:pt x="78" y="312"/>
                      </a:lnTo>
                      <a:lnTo>
                        <a:pt x="95" y="347"/>
                      </a:lnTo>
                      <a:lnTo>
                        <a:pt x="94" y="318"/>
                      </a:lnTo>
                      <a:lnTo>
                        <a:pt x="86" y="279"/>
                      </a:lnTo>
                      <a:lnTo>
                        <a:pt x="76" y="233"/>
                      </a:lnTo>
                      <a:lnTo>
                        <a:pt x="63" y="183"/>
                      </a:lnTo>
                      <a:lnTo>
                        <a:pt x="48" y="131"/>
                      </a:lnTo>
                      <a:lnTo>
                        <a:pt x="32" y="82"/>
                      </a:lnTo>
                      <a:lnTo>
                        <a:pt x="16" y="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42" name="Freeform 32"/>
                <p:cNvSpPr>
                  <a:spLocks/>
                </p:cNvSpPr>
                <p:nvPr/>
              </p:nvSpPr>
              <p:spPr bwMode="auto">
                <a:xfrm>
                  <a:off x="1712" y="1309"/>
                  <a:ext cx="55" cy="483"/>
                </a:xfrm>
                <a:custGeom>
                  <a:avLst/>
                  <a:gdLst>
                    <a:gd name="T0" fmla="*/ 3 w 55"/>
                    <a:gd name="T1" fmla="*/ 0 h 483"/>
                    <a:gd name="T2" fmla="*/ 2 w 55"/>
                    <a:gd name="T3" fmla="*/ 32 h 483"/>
                    <a:gd name="T4" fmla="*/ 0 w 55"/>
                    <a:gd name="T5" fmla="*/ 83 h 483"/>
                    <a:gd name="T6" fmla="*/ 3 w 55"/>
                    <a:gd name="T7" fmla="*/ 147 h 483"/>
                    <a:gd name="T8" fmla="*/ 7 w 55"/>
                    <a:gd name="T9" fmla="*/ 220 h 483"/>
                    <a:gd name="T10" fmla="*/ 13 w 55"/>
                    <a:gd name="T11" fmla="*/ 295 h 483"/>
                    <a:gd name="T12" fmla="*/ 23 w 55"/>
                    <a:gd name="T13" fmla="*/ 368 h 483"/>
                    <a:gd name="T14" fmla="*/ 36 w 55"/>
                    <a:gd name="T15" fmla="*/ 432 h 483"/>
                    <a:gd name="T16" fmla="*/ 53 w 55"/>
                    <a:gd name="T17" fmla="*/ 483 h 483"/>
                    <a:gd name="T18" fmla="*/ 55 w 55"/>
                    <a:gd name="T19" fmla="*/ 444 h 483"/>
                    <a:gd name="T20" fmla="*/ 53 w 55"/>
                    <a:gd name="T21" fmla="*/ 389 h 483"/>
                    <a:gd name="T22" fmla="*/ 48 w 55"/>
                    <a:gd name="T23" fmla="*/ 322 h 483"/>
                    <a:gd name="T24" fmla="*/ 42 w 55"/>
                    <a:gd name="T25" fmla="*/ 250 h 483"/>
                    <a:gd name="T26" fmla="*/ 32 w 55"/>
                    <a:gd name="T27" fmla="*/ 175 h 483"/>
                    <a:gd name="T28" fmla="*/ 23 w 55"/>
                    <a:gd name="T29" fmla="*/ 106 h 483"/>
                    <a:gd name="T30" fmla="*/ 13 w 55"/>
                    <a:gd name="T31" fmla="*/ 46 h 483"/>
                    <a:gd name="T32" fmla="*/ 3 w 55"/>
                    <a:gd name="T33" fmla="*/ 0 h 4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5"/>
                    <a:gd name="T52" fmla="*/ 0 h 483"/>
                    <a:gd name="T53" fmla="*/ 55 w 55"/>
                    <a:gd name="T54" fmla="*/ 483 h 4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5" h="483">
                      <a:moveTo>
                        <a:pt x="3" y="0"/>
                      </a:moveTo>
                      <a:lnTo>
                        <a:pt x="2" y="32"/>
                      </a:lnTo>
                      <a:lnTo>
                        <a:pt x="0" y="83"/>
                      </a:lnTo>
                      <a:lnTo>
                        <a:pt x="3" y="147"/>
                      </a:lnTo>
                      <a:lnTo>
                        <a:pt x="7" y="220"/>
                      </a:lnTo>
                      <a:lnTo>
                        <a:pt x="13" y="295"/>
                      </a:lnTo>
                      <a:lnTo>
                        <a:pt x="23" y="368"/>
                      </a:lnTo>
                      <a:lnTo>
                        <a:pt x="36" y="432"/>
                      </a:lnTo>
                      <a:lnTo>
                        <a:pt x="53" y="483"/>
                      </a:lnTo>
                      <a:lnTo>
                        <a:pt x="55" y="444"/>
                      </a:lnTo>
                      <a:lnTo>
                        <a:pt x="53" y="389"/>
                      </a:lnTo>
                      <a:lnTo>
                        <a:pt x="48" y="322"/>
                      </a:lnTo>
                      <a:lnTo>
                        <a:pt x="42" y="250"/>
                      </a:lnTo>
                      <a:lnTo>
                        <a:pt x="32" y="175"/>
                      </a:lnTo>
                      <a:lnTo>
                        <a:pt x="23" y="106"/>
                      </a:lnTo>
                      <a:lnTo>
                        <a:pt x="13" y="4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43" name="Freeform 33"/>
                <p:cNvSpPr>
                  <a:spLocks/>
                </p:cNvSpPr>
                <p:nvPr/>
              </p:nvSpPr>
              <p:spPr bwMode="auto">
                <a:xfrm>
                  <a:off x="1594" y="1022"/>
                  <a:ext cx="92" cy="765"/>
                </a:xfrm>
                <a:custGeom>
                  <a:avLst/>
                  <a:gdLst>
                    <a:gd name="T0" fmla="*/ 92 w 92"/>
                    <a:gd name="T1" fmla="*/ 0 h 765"/>
                    <a:gd name="T2" fmla="*/ 79 w 92"/>
                    <a:gd name="T3" fmla="*/ 30 h 765"/>
                    <a:gd name="T4" fmla="*/ 66 w 92"/>
                    <a:gd name="T5" fmla="*/ 64 h 765"/>
                    <a:gd name="T6" fmla="*/ 54 w 92"/>
                    <a:gd name="T7" fmla="*/ 105 h 765"/>
                    <a:gd name="T8" fmla="*/ 43 w 92"/>
                    <a:gd name="T9" fmla="*/ 149 h 765"/>
                    <a:gd name="T10" fmla="*/ 35 w 92"/>
                    <a:gd name="T11" fmla="*/ 198 h 765"/>
                    <a:gd name="T12" fmla="*/ 32 w 92"/>
                    <a:gd name="T13" fmla="*/ 250 h 765"/>
                    <a:gd name="T14" fmla="*/ 33 w 92"/>
                    <a:gd name="T15" fmla="*/ 304 h 765"/>
                    <a:gd name="T16" fmla="*/ 42 w 92"/>
                    <a:gd name="T17" fmla="*/ 362 h 765"/>
                    <a:gd name="T18" fmla="*/ 52 w 92"/>
                    <a:gd name="T19" fmla="*/ 421 h 765"/>
                    <a:gd name="T20" fmla="*/ 58 w 92"/>
                    <a:gd name="T21" fmla="*/ 480 h 765"/>
                    <a:gd name="T22" fmla="*/ 61 w 92"/>
                    <a:gd name="T23" fmla="*/ 538 h 765"/>
                    <a:gd name="T24" fmla="*/ 58 w 92"/>
                    <a:gd name="T25" fmla="*/ 594 h 765"/>
                    <a:gd name="T26" fmla="*/ 52 w 92"/>
                    <a:gd name="T27" fmla="*/ 648 h 765"/>
                    <a:gd name="T28" fmla="*/ 41 w 92"/>
                    <a:gd name="T29" fmla="*/ 695 h 765"/>
                    <a:gd name="T30" fmla="*/ 25 w 92"/>
                    <a:gd name="T31" fmla="*/ 734 h 765"/>
                    <a:gd name="T32" fmla="*/ 5 w 92"/>
                    <a:gd name="T33" fmla="*/ 765 h 765"/>
                    <a:gd name="T34" fmla="*/ 22 w 92"/>
                    <a:gd name="T35" fmla="*/ 688 h 765"/>
                    <a:gd name="T36" fmla="*/ 29 w 92"/>
                    <a:gd name="T37" fmla="*/ 587 h 765"/>
                    <a:gd name="T38" fmla="*/ 26 w 92"/>
                    <a:gd name="T39" fmla="*/ 480 h 765"/>
                    <a:gd name="T40" fmla="*/ 9 w 92"/>
                    <a:gd name="T41" fmla="*/ 380 h 765"/>
                    <a:gd name="T42" fmla="*/ 2 w 92"/>
                    <a:gd name="T43" fmla="*/ 339 h 765"/>
                    <a:gd name="T44" fmla="*/ 0 w 92"/>
                    <a:gd name="T45" fmla="*/ 290 h 765"/>
                    <a:gd name="T46" fmla="*/ 3 w 92"/>
                    <a:gd name="T47" fmla="*/ 235 h 765"/>
                    <a:gd name="T48" fmla="*/ 10 w 92"/>
                    <a:gd name="T49" fmla="*/ 179 h 765"/>
                    <a:gd name="T50" fmla="*/ 23 w 92"/>
                    <a:gd name="T51" fmla="*/ 123 h 765"/>
                    <a:gd name="T52" fmla="*/ 41 w 92"/>
                    <a:gd name="T53" fmla="*/ 73 h 765"/>
                    <a:gd name="T54" fmla="*/ 64 w 92"/>
                    <a:gd name="T55" fmla="*/ 31 h 765"/>
                    <a:gd name="T56" fmla="*/ 92 w 92"/>
                    <a:gd name="T57" fmla="*/ 0 h 76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2"/>
                    <a:gd name="T88" fmla="*/ 0 h 765"/>
                    <a:gd name="T89" fmla="*/ 92 w 92"/>
                    <a:gd name="T90" fmla="*/ 765 h 76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2" h="765">
                      <a:moveTo>
                        <a:pt x="92" y="0"/>
                      </a:moveTo>
                      <a:lnTo>
                        <a:pt x="79" y="30"/>
                      </a:lnTo>
                      <a:lnTo>
                        <a:pt x="66" y="64"/>
                      </a:lnTo>
                      <a:lnTo>
                        <a:pt x="54" y="105"/>
                      </a:lnTo>
                      <a:lnTo>
                        <a:pt x="43" y="149"/>
                      </a:lnTo>
                      <a:lnTo>
                        <a:pt x="35" y="198"/>
                      </a:lnTo>
                      <a:lnTo>
                        <a:pt x="32" y="250"/>
                      </a:lnTo>
                      <a:lnTo>
                        <a:pt x="33" y="304"/>
                      </a:lnTo>
                      <a:lnTo>
                        <a:pt x="42" y="362"/>
                      </a:lnTo>
                      <a:lnTo>
                        <a:pt x="52" y="421"/>
                      </a:lnTo>
                      <a:lnTo>
                        <a:pt x="58" y="480"/>
                      </a:lnTo>
                      <a:lnTo>
                        <a:pt x="61" y="538"/>
                      </a:lnTo>
                      <a:lnTo>
                        <a:pt x="58" y="594"/>
                      </a:lnTo>
                      <a:lnTo>
                        <a:pt x="52" y="648"/>
                      </a:lnTo>
                      <a:lnTo>
                        <a:pt x="41" y="695"/>
                      </a:lnTo>
                      <a:lnTo>
                        <a:pt x="25" y="734"/>
                      </a:lnTo>
                      <a:lnTo>
                        <a:pt x="5" y="765"/>
                      </a:lnTo>
                      <a:lnTo>
                        <a:pt x="22" y="688"/>
                      </a:lnTo>
                      <a:lnTo>
                        <a:pt x="29" y="587"/>
                      </a:lnTo>
                      <a:lnTo>
                        <a:pt x="26" y="480"/>
                      </a:lnTo>
                      <a:lnTo>
                        <a:pt x="9" y="380"/>
                      </a:lnTo>
                      <a:lnTo>
                        <a:pt x="2" y="339"/>
                      </a:lnTo>
                      <a:lnTo>
                        <a:pt x="0" y="290"/>
                      </a:lnTo>
                      <a:lnTo>
                        <a:pt x="3" y="235"/>
                      </a:lnTo>
                      <a:lnTo>
                        <a:pt x="10" y="179"/>
                      </a:lnTo>
                      <a:lnTo>
                        <a:pt x="23" y="123"/>
                      </a:lnTo>
                      <a:lnTo>
                        <a:pt x="41" y="73"/>
                      </a:lnTo>
                      <a:lnTo>
                        <a:pt x="64" y="31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44" name="Freeform 34"/>
                <p:cNvSpPr>
                  <a:spLocks/>
                </p:cNvSpPr>
                <p:nvPr/>
              </p:nvSpPr>
              <p:spPr bwMode="auto">
                <a:xfrm>
                  <a:off x="2632" y="1405"/>
                  <a:ext cx="86" cy="345"/>
                </a:xfrm>
                <a:custGeom>
                  <a:avLst/>
                  <a:gdLst>
                    <a:gd name="T0" fmla="*/ 5 w 86"/>
                    <a:gd name="T1" fmla="*/ 0 h 345"/>
                    <a:gd name="T2" fmla="*/ 5 w 86"/>
                    <a:gd name="T3" fmla="*/ 28 h 345"/>
                    <a:gd name="T4" fmla="*/ 11 w 86"/>
                    <a:gd name="T5" fmla="*/ 68 h 345"/>
                    <a:gd name="T6" fmla="*/ 20 w 86"/>
                    <a:gd name="T7" fmla="*/ 118 h 345"/>
                    <a:gd name="T8" fmla="*/ 31 w 86"/>
                    <a:gd name="T9" fmla="*/ 173 h 345"/>
                    <a:gd name="T10" fmla="*/ 44 w 86"/>
                    <a:gd name="T11" fmla="*/ 226 h 345"/>
                    <a:gd name="T12" fmla="*/ 58 w 86"/>
                    <a:gd name="T13" fmla="*/ 276 h 345"/>
                    <a:gd name="T14" fmla="*/ 73 w 86"/>
                    <a:gd name="T15" fmla="*/ 318 h 345"/>
                    <a:gd name="T16" fmla="*/ 86 w 86"/>
                    <a:gd name="T17" fmla="*/ 345 h 345"/>
                    <a:gd name="T18" fmla="*/ 70 w 86"/>
                    <a:gd name="T19" fmla="*/ 335 h 345"/>
                    <a:gd name="T20" fmla="*/ 53 w 86"/>
                    <a:gd name="T21" fmla="*/ 308 h 345"/>
                    <a:gd name="T22" fmla="*/ 35 w 86"/>
                    <a:gd name="T23" fmla="*/ 267 h 345"/>
                    <a:gd name="T24" fmla="*/ 21 w 86"/>
                    <a:gd name="T25" fmla="*/ 217 h 345"/>
                    <a:gd name="T26" fmla="*/ 10 w 86"/>
                    <a:gd name="T27" fmla="*/ 163 h 345"/>
                    <a:gd name="T28" fmla="*/ 2 w 86"/>
                    <a:gd name="T29" fmla="*/ 105 h 345"/>
                    <a:gd name="T30" fmla="*/ 0 w 86"/>
                    <a:gd name="T31" fmla="*/ 49 h 345"/>
                    <a:gd name="T32" fmla="*/ 5 w 86"/>
                    <a:gd name="T33" fmla="*/ 0 h 3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6"/>
                    <a:gd name="T52" fmla="*/ 0 h 345"/>
                    <a:gd name="T53" fmla="*/ 86 w 86"/>
                    <a:gd name="T54" fmla="*/ 345 h 3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6" h="345">
                      <a:moveTo>
                        <a:pt x="5" y="0"/>
                      </a:moveTo>
                      <a:lnTo>
                        <a:pt x="5" y="28"/>
                      </a:lnTo>
                      <a:lnTo>
                        <a:pt x="11" y="68"/>
                      </a:lnTo>
                      <a:lnTo>
                        <a:pt x="20" y="118"/>
                      </a:lnTo>
                      <a:lnTo>
                        <a:pt x="31" y="173"/>
                      </a:lnTo>
                      <a:lnTo>
                        <a:pt x="44" y="226"/>
                      </a:lnTo>
                      <a:lnTo>
                        <a:pt x="58" y="276"/>
                      </a:lnTo>
                      <a:lnTo>
                        <a:pt x="73" y="318"/>
                      </a:lnTo>
                      <a:lnTo>
                        <a:pt x="86" y="345"/>
                      </a:lnTo>
                      <a:lnTo>
                        <a:pt x="70" y="335"/>
                      </a:lnTo>
                      <a:lnTo>
                        <a:pt x="53" y="308"/>
                      </a:lnTo>
                      <a:lnTo>
                        <a:pt x="35" y="267"/>
                      </a:lnTo>
                      <a:lnTo>
                        <a:pt x="21" y="217"/>
                      </a:lnTo>
                      <a:lnTo>
                        <a:pt x="10" y="163"/>
                      </a:lnTo>
                      <a:lnTo>
                        <a:pt x="2" y="105"/>
                      </a:lnTo>
                      <a:lnTo>
                        <a:pt x="0" y="4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45" name="Freeform 35"/>
                <p:cNvSpPr>
                  <a:spLocks/>
                </p:cNvSpPr>
                <p:nvPr/>
              </p:nvSpPr>
              <p:spPr bwMode="auto">
                <a:xfrm>
                  <a:off x="2564" y="1622"/>
                  <a:ext cx="29" cy="128"/>
                </a:xfrm>
                <a:custGeom>
                  <a:avLst/>
                  <a:gdLst>
                    <a:gd name="T0" fmla="*/ 4 w 29"/>
                    <a:gd name="T1" fmla="*/ 0 h 128"/>
                    <a:gd name="T2" fmla="*/ 9 w 29"/>
                    <a:gd name="T3" fmla="*/ 26 h 128"/>
                    <a:gd name="T4" fmla="*/ 14 w 29"/>
                    <a:gd name="T5" fmla="*/ 63 h 128"/>
                    <a:gd name="T6" fmla="*/ 22 w 29"/>
                    <a:gd name="T7" fmla="*/ 101 h 128"/>
                    <a:gd name="T8" fmla="*/ 29 w 29"/>
                    <a:gd name="T9" fmla="*/ 128 h 128"/>
                    <a:gd name="T10" fmla="*/ 7 w 29"/>
                    <a:gd name="T11" fmla="*/ 115 h 128"/>
                    <a:gd name="T12" fmla="*/ 0 w 29"/>
                    <a:gd name="T13" fmla="*/ 89 h 128"/>
                    <a:gd name="T14" fmla="*/ 0 w 29"/>
                    <a:gd name="T15" fmla="*/ 50 h 128"/>
                    <a:gd name="T16" fmla="*/ 4 w 29"/>
                    <a:gd name="T17" fmla="*/ 0 h 12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"/>
                    <a:gd name="T28" fmla="*/ 0 h 128"/>
                    <a:gd name="T29" fmla="*/ 29 w 29"/>
                    <a:gd name="T30" fmla="*/ 128 h 12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" h="128">
                      <a:moveTo>
                        <a:pt x="4" y="0"/>
                      </a:moveTo>
                      <a:lnTo>
                        <a:pt x="9" y="26"/>
                      </a:lnTo>
                      <a:lnTo>
                        <a:pt x="14" y="63"/>
                      </a:lnTo>
                      <a:lnTo>
                        <a:pt x="22" y="101"/>
                      </a:lnTo>
                      <a:lnTo>
                        <a:pt x="29" y="128"/>
                      </a:lnTo>
                      <a:lnTo>
                        <a:pt x="7" y="115"/>
                      </a:lnTo>
                      <a:lnTo>
                        <a:pt x="0" y="89"/>
                      </a:lnTo>
                      <a:lnTo>
                        <a:pt x="0" y="5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46" name="Freeform 36"/>
                <p:cNvSpPr>
                  <a:spLocks/>
                </p:cNvSpPr>
                <p:nvPr/>
              </p:nvSpPr>
              <p:spPr bwMode="auto">
                <a:xfrm>
                  <a:off x="1735" y="681"/>
                  <a:ext cx="773" cy="277"/>
                </a:xfrm>
                <a:custGeom>
                  <a:avLst/>
                  <a:gdLst>
                    <a:gd name="T0" fmla="*/ 773 w 773"/>
                    <a:gd name="T1" fmla="*/ 35 h 277"/>
                    <a:gd name="T2" fmla="*/ 751 w 773"/>
                    <a:gd name="T3" fmla="*/ 27 h 277"/>
                    <a:gd name="T4" fmla="*/ 724 w 773"/>
                    <a:gd name="T5" fmla="*/ 20 h 277"/>
                    <a:gd name="T6" fmla="*/ 688 w 773"/>
                    <a:gd name="T7" fmla="*/ 13 h 277"/>
                    <a:gd name="T8" fmla="*/ 648 w 773"/>
                    <a:gd name="T9" fmla="*/ 7 h 277"/>
                    <a:gd name="T10" fmla="*/ 602 w 773"/>
                    <a:gd name="T11" fmla="*/ 2 h 277"/>
                    <a:gd name="T12" fmla="*/ 553 w 773"/>
                    <a:gd name="T13" fmla="*/ 0 h 277"/>
                    <a:gd name="T14" fmla="*/ 500 w 773"/>
                    <a:gd name="T15" fmla="*/ 0 h 277"/>
                    <a:gd name="T16" fmla="*/ 444 w 773"/>
                    <a:gd name="T17" fmla="*/ 4 h 277"/>
                    <a:gd name="T18" fmla="*/ 387 w 773"/>
                    <a:gd name="T19" fmla="*/ 14 h 277"/>
                    <a:gd name="T20" fmla="*/ 328 w 773"/>
                    <a:gd name="T21" fmla="*/ 29 h 277"/>
                    <a:gd name="T22" fmla="*/ 270 w 773"/>
                    <a:gd name="T23" fmla="*/ 50 h 277"/>
                    <a:gd name="T24" fmla="*/ 211 w 773"/>
                    <a:gd name="T25" fmla="*/ 79 h 277"/>
                    <a:gd name="T26" fmla="*/ 155 w 773"/>
                    <a:gd name="T27" fmla="*/ 115 h 277"/>
                    <a:gd name="T28" fmla="*/ 101 w 773"/>
                    <a:gd name="T29" fmla="*/ 160 h 277"/>
                    <a:gd name="T30" fmla="*/ 49 w 773"/>
                    <a:gd name="T31" fmla="*/ 213 h 277"/>
                    <a:gd name="T32" fmla="*/ 0 w 773"/>
                    <a:gd name="T33" fmla="*/ 277 h 277"/>
                    <a:gd name="T34" fmla="*/ 23 w 773"/>
                    <a:gd name="T35" fmla="*/ 259 h 277"/>
                    <a:gd name="T36" fmla="*/ 48 w 773"/>
                    <a:gd name="T37" fmla="*/ 237 h 277"/>
                    <a:gd name="T38" fmla="*/ 73 w 773"/>
                    <a:gd name="T39" fmla="*/ 214 h 277"/>
                    <a:gd name="T40" fmla="*/ 101 w 773"/>
                    <a:gd name="T41" fmla="*/ 190 h 277"/>
                    <a:gd name="T42" fmla="*/ 132 w 773"/>
                    <a:gd name="T43" fmla="*/ 165 h 277"/>
                    <a:gd name="T44" fmla="*/ 165 w 773"/>
                    <a:gd name="T45" fmla="*/ 141 h 277"/>
                    <a:gd name="T46" fmla="*/ 203 w 773"/>
                    <a:gd name="T47" fmla="*/ 118 h 277"/>
                    <a:gd name="T48" fmla="*/ 243 w 773"/>
                    <a:gd name="T49" fmla="*/ 95 h 277"/>
                    <a:gd name="T50" fmla="*/ 289 w 773"/>
                    <a:gd name="T51" fmla="*/ 75 h 277"/>
                    <a:gd name="T52" fmla="*/ 339 w 773"/>
                    <a:gd name="T53" fmla="*/ 56 h 277"/>
                    <a:gd name="T54" fmla="*/ 395 w 773"/>
                    <a:gd name="T55" fmla="*/ 42 h 277"/>
                    <a:gd name="T56" fmla="*/ 457 w 773"/>
                    <a:gd name="T57" fmla="*/ 30 h 277"/>
                    <a:gd name="T58" fmla="*/ 526 w 773"/>
                    <a:gd name="T59" fmla="*/ 23 h 277"/>
                    <a:gd name="T60" fmla="*/ 601 w 773"/>
                    <a:gd name="T61" fmla="*/ 22 h 277"/>
                    <a:gd name="T62" fmla="*/ 682 w 773"/>
                    <a:gd name="T63" fmla="*/ 25 h 277"/>
                    <a:gd name="T64" fmla="*/ 773 w 773"/>
                    <a:gd name="T65" fmla="*/ 35 h 27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3"/>
                    <a:gd name="T100" fmla="*/ 0 h 277"/>
                    <a:gd name="T101" fmla="*/ 773 w 773"/>
                    <a:gd name="T102" fmla="*/ 277 h 27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3" h="277">
                      <a:moveTo>
                        <a:pt x="773" y="35"/>
                      </a:moveTo>
                      <a:lnTo>
                        <a:pt x="751" y="27"/>
                      </a:lnTo>
                      <a:lnTo>
                        <a:pt x="724" y="20"/>
                      </a:lnTo>
                      <a:lnTo>
                        <a:pt x="688" y="13"/>
                      </a:lnTo>
                      <a:lnTo>
                        <a:pt x="648" y="7"/>
                      </a:lnTo>
                      <a:lnTo>
                        <a:pt x="602" y="2"/>
                      </a:lnTo>
                      <a:lnTo>
                        <a:pt x="553" y="0"/>
                      </a:lnTo>
                      <a:lnTo>
                        <a:pt x="500" y="0"/>
                      </a:lnTo>
                      <a:lnTo>
                        <a:pt x="444" y="4"/>
                      </a:lnTo>
                      <a:lnTo>
                        <a:pt x="387" y="14"/>
                      </a:lnTo>
                      <a:lnTo>
                        <a:pt x="328" y="29"/>
                      </a:lnTo>
                      <a:lnTo>
                        <a:pt x="270" y="50"/>
                      </a:lnTo>
                      <a:lnTo>
                        <a:pt x="211" y="79"/>
                      </a:lnTo>
                      <a:lnTo>
                        <a:pt x="155" y="115"/>
                      </a:lnTo>
                      <a:lnTo>
                        <a:pt x="101" y="160"/>
                      </a:lnTo>
                      <a:lnTo>
                        <a:pt x="49" y="213"/>
                      </a:lnTo>
                      <a:lnTo>
                        <a:pt x="0" y="277"/>
                      </a:lnTo>
                      <a:lnTo>
                        <a:pt x="23" y="259"/>
                      </a:lnTo>
                      <a:lnTo>
                        <a:pt x="48" y="237"/>
                      </a:lnTo>
                      <a:lnTo>
                        <a:pt x="73" y="214"/>
                      </a:lnTo>
                      <a:lnTo>
                        <a:pt x="101" y="190"/>
                      </a:lnTo>
                      <a:lnTo>
                        <a:pt x="132" y="165"/>
                      </a:lnTo>
                      <a:lnTo>
                        <a:pt x="165" y="141"/>
                      </a:lnTo>
                      <a:lnTo>
                        <a:pt x="203" y="118"/>
                      </a:lnTo>
                      <a:lnTo>
                        <a:pt x="243" y="95"/>
                      </a:lnTo>
                      <a:lnTo>
                        <a:pt x="289" y="75"/>
                      </a:lnTo>
                      <a:lnTo>
                        <a:pt x="339" y="56"/>
                      </a:lnTo>
                      <a:lnTo>
                        <a:pt x="395" y="42"/>
                      </a:lnTo>
                      <a:lnTo>
                        <a:pt x="457" y="30"/>
                      </a:lnTo>
                      <a:lnTo>
                        <a:pt x="526" y="23"/>
                      </a:lnTo>
                      <a:lnTo>
                        <a:pt x="601" y="22"/>
                      </a:lnTo>
                      <a:lnTo>
                        <a:pt x="682" y="25"/>
                      </a:lnTo>
                      <a:lnTo>
                        <a:pt x="773" y="3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547" name="Freeform 37"/>
                <p:cNvSpPr>
                  <a:spLocks/>
                </p:cNvSpPr>
                <p:nvPr/>
              </p:nvSpPr>
              <p:spPr bwMode="auto">
                <a:xfrm>
                  <a:off x="2373" y="1793"/>
                  <a:ext cx="405" cy="42"/>
                </a:xfrm>
                <a:custGeom>
                  <a:avLst/>
                  <a:gdLst>
                    <a:gd name="T0" fmla="*/ 0 w 405"/>
                    <a:gd name="T1" fmla="*/ 27 h 42"/>
                    <a:gd name="T2" fmla="*/ 11 w 405"/>
                    <a:gd name="T3" fmla="*/ 27 h 42"/>
                    <a:gd name="T4" fmla="*/ 27 w 405"/>
                    <a:gd name="T5" fmla="*/ 26 h 42"/>
                    <a:gd name="T6" fmla="*/ 46 w 405"/>
                    <a:gd name="T7" fmla="*/ 23 h 42"/>
                    <a:gd name="T8" fmla="*/ 66 w 405"/>
                    <a:gd name="T9" fmla="*/ 19 h 42"/>
                    <a:gd name="T10" fmla="*/ 90 w 405"/>
                    <a:gd name="T11" fmla="*/ 15 h 42"/>
                    <a:gd name="T12" fmla="*/ 116 w 405"/>
                    <a:gd name="T13" fmla="*/ 10 h 42"/>
                    <a:gd name="T14" fmla="*/ 144 w 405"/>
                    <a:gd name="T15" fmla="*/ 7 h 42"/>
                    <a:gd name="T16" fmla="*/ 172 w 405"/>
                    <a:gd name="T17" fmla="*/ 3 h 42"/>
                    <a:gd name="T18" fmla="*/ 202 w 405"/>
                    <a:gd name="T19" fmla="*/ 2 h 42"/>
                    <a:gd name="T20" fmla="*/ 233 w 405"/>
                    <a:gd name="T21" fmla="*/ 0 h 42"/>
                    <a:gd name="T22" fmla="*/ 264 w 405"/>
                    <a:gd name="T23" fmla="*/ 0 h 42"/>
                    <a:gd name="T24" fmla="*/ 294 w 405"/>
                    <a:gd name="T25" fmla="*/ 3 h 42"/>
                    <a:gd name="T26" fmla="*/ 323 w 405"/>
                    <a:gd name="T27" fmla="*/ 7 h 42"/>
                    <a:gd name="T28" fmla="*/ 352 w 405"/>
                    <a:gd name="T29" fmla="*/ 15 h 42"/>
                    <a:gd name="T30" fmla="*/ 379 w 405"/>
                    <a:gd name="T31" fmla="*/ 25 h 42"/>
                    <a:gd name="T32" fmla="*/ 405 w 405"/>
                    <a:gd name="T33" fmla="*/ 38 h 42"/>
                    <a:gd name="T34" fmla="*/ 358 w 405"/>
                    <a:gd name="T35" fmla="*/ 30 h 42"/>
                    <a:gd name="T36" fmla="*/ 316 w 405"/>
                    <a:gd name="T37" fmla="*/ 26 h 42"/>
                    <a:gd name="T38" fmla="*/ 279 w 405"/>
                    <a:gd name="T39" fmla="*/ 23 h 42"/>
                    <a:gd name="T40" fmla="*/ 244 w 405"/>
                    <a:gd name="T41" fmla="*/ 23 h 42"/>
                    <a:gd name="T42" fmla="*/ 214 w 405"/>
                    <a:gd name="T43" fmla="*/ 25 h 42"/>
                    <a:gd name="T44" fmla="*/ 188 w 405"/>
                    <a:gd name="T45" fmla="*/ 26 h 42"/>
                    <a:gd name="T46" fmla="*/ 164 w 405"/>
                    <a:gd name="T47" fmla="*/ 29 h 42"/>
                    <a:gd name="T48" fmla="*/ 141 w 405"/>
                    <a:gd name="T49" fmla="*/ 32 h 42"/>
                    <a:gd name="T50" fmla="*/ 121 w 405"/>
                    <a:gd name="T51" fmla="*/ 36 h 42"/>
                    <a:gd name="T52" fmla="*/ 102 w 405"/>
                    <a:gd name="T53" fmla="*/ 39 h 42"/>
                    <a:gd name="T54" fmla="*/ 85 w 405"/>
                    <a:gd name="T55" fmla="*/ 40 h 42"/>
                    <a:gd name="T56" fmla="*/ 67 w 405"/>
                    <a:gd name="T57" fmla="*/ 42 h 42"/>
                    <a:gd name="T58" fmla="*/ 52 w 405"/>
                    <a:gd name="T59" fmla="*/ 42 h 42"/>
                    <a:gd name="T60" fmla="*/ 34 w 405"/>
                    <a:gd name="T61" fmla="*/ 39 h 42"/>
                    <a:gd name="T62" fmla="*/ 19 w 405"/>
                    <a:gd name="T63" fmla="*/ 35 h 42"/>
                    <a:gd name="T64" fmla="*/ 0 w 405"/>
                    <a:gd name="T65" fmla="*/ 27 h 4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05"/>
                    <a:gd name="T100" fmla="*/ 0 h 42"/>
                    <a:gd name="T101" fmla="*/ 405 w 405"/>
                    <a:gd name="T102" fmla="*/ 42 h 4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05" h="42">
                      <a:moveTo>
                        <a:pt x="0" y="27"/>
                      </a:moveTo>
                      <a:lnTo>
                        <a:pt x="11" y="27"/>
                      </a:lnTo>
                      <a:lnTo>
                        <a:pt x="27" y="26"/>
                      </a:lnTo>
                      <a:lnTo>
                        <a:pt x="46" y="23"/>
                      </a:lnTo>
                      <a:lnTo>
                        <a:pt x="66" y="19"/>
                      </a:lnTo>
                      <a:lnTo>
                        <a:pt x="90" y="15"/>
                      </a:lnTo>
                      <a:lnTo>
                        <a:pt x="116" y="10"/>
                      </a:lnTo>
                      <a:lnTo>
                        <a:pt x="144" y="7"/>
                      </a:lnTo>
                      <a:lnTo>
                        <a:pt x="172" y="3"/>
                      </a:lnTo>
                      <a:lnTo>
                        <a:pt x="202" y="2"/>
                      </a:lnTo>
                      <a:lnTo>
                        <a:pt x="233" y="0"/>
                      </a:lnTo>
                      <a:lnTo>
                        <a:pt x="264" y="0"/>
                      </a:lnTo>
                      <a:lnTo>
                        <a:pt x="294" y="3"/>
                      </a:lnTo>
                      <a:lnTo>
                        <a:pt x="323" y="7"/>
                      </a:lnTo>
                      <a:lnTo>
                        <a:pt x="352" y="15"/>
                      </a:lnTo>
                      <a:lnTo>
                        <a:pt x="379" y="25"/>
                      </a:lnTo>
                      <a:lnTo>
                        <a:pt x="405" y="38"/>
                      </a:lnTo>
                      <a:lnTo>
                        <a:pt x="358" y="30"/>
                      </a:lnTo>
                      <a:lnTo>
                        <a:pt x="316" y="26"/>
                      </a:lnTo>
                      <a:lnTo>
                        <a:pt x="279" y="23"/>
                      </a:lnTo>
                      <a:lnTo>
                        <a:pt x="244" y="23"/>
                      </a:lnTo>
                      <a:lnTo>
                        <a:pt x="214" y="25"/>
                      </a:lnTo>
                      <a:lnTo>
                        <a:pt x="188" y="26"/>
                      </a:lnTo>
                      <a:lnTo>
                        <a:pt x="164" y="29"/>
                      </a:lnTo>
                      <a:lnTo>
                        <a:pt x="141" y="32"/>
                      </a:lnTo>
                      <a:lnTo>
                        <a:pt x="121" y="36"/>
                      </a:lnTo>
                      <a:lnTo>
                        <a:pt x="102" y="39"/>
                      </a:lnTo>
                      <a:lnTo>
                        <a:pt x="85" y="40"/>
                      </a:lnTo>
                      <a:lnTo>
                        <a:pt x="67" y="42"/>
                      </a:lnTo>
                      <a:lnTo>
                        <a:pt x="52" y="42"/>
                      </a:lnTo>
                      <a:lnTo>
                        <a:pt x="34" y="39"/>
                      </a:lnTo>
                      <a:lnTo>
                        <a:pt x="19" y="35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4394" name="Freeform 38"/>
            <p:cNvSpPr>
              <a:spLocks/>
            </p:cNvSpPr>
            <p:nvPr/>
          </p:nvSpPr>
          <p:spPr bwMode="auto">
            <a:xfrm>
              <a:off x="1104" y="1868"/>
              <a:ext cx="769" cy="1575"/>
            </a:xfrm>
            <a:custGeom>
              <a:avLst/>
              <a:gdLst>
                <a:gd name="T0" fmla="*/ 2390 w 678"/>
                <a:gd name="T1" fmla="*/ 0 h 1447"/>
                <a:gd name="T2" fmla="*/ 2340 w 678"/>
                <a:gd name="T3" fmla="*/ 16 h 1447"/>
                <a:gd name="T4" fmla="*/ 2271 w 678"/>
                <a:gd name="T5" fmla="*/ 27 h 1447"/>
                <a:gd name="T6" fmla="*/ 2181 w 678"/>
                <a:gd name="T7" fmla="*/ 42 h 1447"/>
                <a:gd name="T8" fmla="*/ 2082 w 678"/>
                <a:gd name="T9" fmla="*/ 53 h 1447"/>
                <a:gd name="T10" fmla="*/ 1966 w 678"/>
                <a:gd name="T11" fmla="*/ 75 h 1447"/>
                <a:gd name="T12" fmla="*/ 1841 w 678"/>
                <a:gd name="T13" fmla="*/ 98 h 1447"/>
                <a:gd name="T14" fmla="*/ 1708 w 678"/>
                <a:gd name="T15" fmla="*/ 126 h 1447"/>
                <a:gd name="T16" fmla="*/ 1566 w 678"/>
                <a:gd name="T17" fmla="*/ 161 h 1447"/>
                <a:gd name="T18" fmla="*/ 1422 w 678"/>
                <a:gd name="T19" fmla="*/ 205 h 1447"/>
                <a:gd name="T20" fmla="*/ 1278 w 678"/>
                <a:gd name="T21" fmla="*/ 260 h 1447"/>
                <a:gd name="T22" fmla="*/ 1134 w 678"/>
                <a:gd name="T23" fmla="*/ 321 h 1447"/>
                <a:gd name="T24" fmla="*/ 996 w 678"/>
                <a:gd name="T25" fmla="*/ 397 h 1447"/>
                <a:gd name="T26" fmla="*/ 862 w 678"/>
                <a:gd name="T27" fmla="*/ 491 h 1447"/>
                <a:gd name="T28" fmla="*/ 737 w 678"/>
                <a:gd name="T29" fmla="*/ 599 h 1447"/>
                <a:gd name="T30" fmla="*/ 626 w 678"/>
                <a:gd name="T31" fmla="*/ 712 h 1447"/>
                <a:gd name="T32" fmla="*/ 522 w 678"/>
                <a:gd name="T33" fmla="*/ 847 h 1447"/>
                <a:gd name="T34" fmla="*/ 355 w 678"/>
                <a:gd name="T35" fmla="*/ 1157 h 1447"/>
                <a:gd name="T36" fmla="*/ 219 w 678"/>
                <a:gd name="T37" fmla="*/ 1478 h 1447"/>
                <a:gd name="T38" fmla="*/ 113 w 678"/>
                <a:gd name="T39" fmla="*/ 1823 h 1447"/>
                <a:gd name="T40" fmla="*/ 47 w 678"/>
                <a:gd name="T41" fmla="*/ 2162 h 1447"/>
                <a:gd name="T42" fmla="*/ 3 w 678"/>
                <a:gd name="T43" fmla="*/ 2502 h 1447"/>
                <a:gd name="T44" fmla="*/ 0 w 678"/>
                <a:gd name="T45" fmla="*/ 2826 h 1447"/>
                <a:gd name="T46" fmla="*/ 20 w 678"/>
                <a:gd name="T47" fmla="*/ 3122 h 1447"/>
                <a:gd name="T48" fmla="*/ 68 w 678"/>
                <a:gd name="T49" fmla="*/ 3379 h 1447"/>
                <a:gd name="T50" fmla="*/ 112 w 678"/>
                <a:gd name="T51" fmla="*/ 3139 h 1447"/>
                <a:gd name="T52" fmla="*/ 145 w 678"/>
                <a:gd name="T53" fmla="*/ 2844 h 1447"/>
                <a:gd name="T54" fmla="*/ 184 w 678"/>
                <a:gd name="T55" fmla="*/ 2517 h 1447"/>
                <a:gd name="T56" fmla="*/ 229 w 678"/>
                <a:gd name="T57" fmla="*/ 2161 h 1447"/>
                <a:gd name="T58" fmla="*/ 285 w 678"/>
                <a:gd name="T59" fmla="*/ 1804 h 1447"/>
                <a:gd name="T60" fmla="*/ 366 w 678"/>
                <a:gd name="T61" fmla="*/ 1456 h 1447"/>
                <a:gd name="T62" fmla="*/ 481 w 678"/>
                <a:gd name="T63" fmla="*/ 1149 h 1447"/>
                <a:gd name="T64" fmla="*/ 632 w 678"/>
                <a:gd name="T65" fmla="*/ 878 h 1447"/>
                <a:gd name="T66" fmla="*/ 727 w 678"/>
                <a:gd name="T67" fmla="*/ 764 h 1447"/>
                <a:gd name="T68" fmla="*/ 825 w 678"/>
                <a:gd name="T69" fmla="*/ 662 h 1447"/>
                <a:gd name="T70" fmla="*/ 936 w 678"/>
                <a:gd name="T71" fmla="*/ 575 h 1447"/>
                <a:gd name="T72" fmla="*/ 1045 w 678"/>
                <a:gd name="T73" fmla="*/ 494 h 1447"/>
                <a:gd name="T74" fmla="*/ 1157 w 678"/>
                <a:gd name="T75" fmla="*/ 427 h 1447"/>
                <a:gd name="T76" fmla="*/ 1278 w 678"/>
                <a:gd name="T77" fmla="*/ 364 h 1447"/>
                <a:gd name="T78" fmla="*/ 1391 w 678"/>
                <a:gd name="T79" fmla="*/ 311 h 1447"/>
                <a:gd name="T80" fmla="*/ 1513 w 678"/>
                <a:gd name="T81" fmla="*/ 260 h 1447"/>
                <a:gd name="T82" fmla="*/ 1636 w 678"/>
                <a:gd name="T83" fmla="*/ 220 h 1447"/>
                <a:gd name="T84" fmla="*/ 1751 w 678"/>
                <a:gd name="T85" fmla="*/ 185 h 1447"/>
                <a:gd name="T86" fmla="*/ 1870 w 678"/>
                <a:gd name="T87" fmla="*/ 149 h 1447"/>
                <a:gd name="T88" fmla="*/ 1985 w 678"/>
                <a:gd name="T89" fmla="*/ 115 h 1447"/>
                <a:gd name="T90" fmla="*/ 2095 w 678"/>
                <a:gd name="T91" fmla="*/ 89 h 1447"/>
                <a:gd name="T92" fmla="*/ 2198 w 678"/>
                <a:gd name="T93" fmla="*/ 58 h 1447"/>
                <a:gd name="T94" fmla="*/ 2298 w 678"/>
                <a:gd name="T95" fmla="*/ 29 h 1447"/>
                <a:gd name="T96" fmla="*/ 2390 w 678"/>
                <a:gd name="T97" fmla="*/ 0 h 144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8"/>
                <a:gd name="T148" fmla="*/ 0 h 1447"/>
                <a:gd name="T149" fmla="*/ 678 w 678"/>
                <a:gd name="T150" fmla="*/ 1447 h 144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8" h="1447">
                  <a:moveTo>
                    <a:pt x="678" y="0"/>
                  </a:moveTo>
                  <a:lnTo>
                    <a:pt x="664" y="6"/>
                  </a:lnTo>
                  <a:lnTo>
                    <a:pt x="645" y="12"/>
                  </a:lnTo>
                  <a:lnTo>
                    <a:pt x="619" y="18"/>
                  </a:lnTo>
                  <a:lnTo>
                    <a:pt x="591" y="23"/>
                  </a:lnTo>
                  <a:lnTo>
                    <a:pt x="558" y="32"/>
                  </a:lnTo>
                  <a:lnTo>
                    <a:pt x="523" y="42"/>
                  </a:lnTo>
                  <a:lnTo>
                    <a:pt x="484" y="54"/>
                  </a:lnTo>
                  <a:lnTo>
                    <a:pt x="444" y="69"/>
                  </a:lnTo>
                  <a:lnTo>
                    <a:pt x="404" y="88"/>
                  </a:lnTo>
                  <a:lnTo>
                    <a:pt x="362" y="111"/>
                  </a:lnTo>
                  <a:lnTo>
                    <a:pt x="322" y="138"/>
                  </a:lnTo>
                  <a:lnTo>
                    <a:pt x="282" y="171"/>
                  </a:lnTo>
                  <a:lnTo>
                    <a:pt x="245" y="210"/>
                  </a:lnTo>
                  <a:lnTo>
                    <a:pt x="209" y="255"/>
                  </a:lnTo>
                  <a:lnTo>
                    <a:pt x="177" y="305"/>
                  </a:lnTo>
                  <a:lnTo>
                    <a:pt x="148" y="364"/>
                  </a:lnTo>
                  <a:lnTo>
                    <a:pt x="101" y="495"/>
                  </a:lnTo>
                  <a:lnTo>
                    <a:pt x="62" y="634"/>
                  </a:lnTo>
                  <a:lnTo>
                    <a:pt x="33" y="781"/>
                  </a:lnTo>
                  <a:lnTo>
                    <a:pt x="13" y="927"/>
                  </a:lnTo>
                  <a:lnTo>
                    <a:pt x="3" y="1072"/>
                  </a:lnTo>
                  <a:lnTo>
                    <a:pt x="0" y="1210"/>
                  </a:lnTo>
                  <a:lnTo>
                    <a:pt x="6" y="1337"/>
                  </a:lnTo>
                  <a:lnTo>
                    <a:pt x="19" y="1447"/>
                  </a:lnTo>
                  <a:lnTo>
                    <a:pt x="32" y="1345"/>
                  </a:lnTo>
                  <a:lnTo>
                    <a:pt x="42" y="1219"/>
                  </a:lnTo>
                  <a:lnTo>
                    <a:pt x="52" y="1077"/>
                  </a:lnTo>
                  <a:lnTo>
                    <a:pt x="65" y="926"/>
                  </a:lnTo>
                  <a:lnTo>
                    <a:pt x="81" y="773"/>
                  </a:lnTo>
                  <a:lnTo>
                    <a:pt x="104" y="625"/>
                  </a:lnTo>
                  <a:lnTo>
                    <a:pt x="137" y="492"/>
                  </a:lnTo>
                  <a:lnTo>
                    <a:pt x="180" y="377"/>
                  </a:lnTo>
                  <a:lnTo>
                    <a:pt x="206" y="328"/>
                  </a:lnTo>
                  <a:lnTo>
                    <a:pt x="234" y="285"/>
                  </a:lnTo>
                  <a:lnTo>
                    <a:pt x="265" y="246"/>
                  </a:lnTo>
                  <a:lnTo>
                    <a:pt x="296" y="212"/>
                  </a:lnTo>
                  <a:lnTo>
                    <a:pt x="328" y="182"/>
                  </a:lnTo>
                  <a:lnTo>
                    <a:pt x="362" y="156"/>
                  </a:lnTo>
                  <a:lnTo>
                    <a:pt x="395" y="133"/>
                  </a:lnTo>
                  <a:lnTo>
                    <a:pt x="430" y="111"/>
                  </a:lnTo>
                  <a:lnTo>
                    <a:pt x="464" y="94"/>
                  </a:lnTo>
                  <a:lnTo>
                    <a:pt x="497" y="78"/>
                  </a:lnTo>
                  <a:lnTo>
                    <a:pt x="530" y="64"/>
                  </a:lnTo>
                  <a:lnTo>
                    <a:pt x="563" y="49"/>
                  </a:lnTo>
                  <a:lnTo>
                    <a:pt x="594" y="38"/>
                  </a:lnTo>
                  <a:lnTo>
                    <a:pt x="624" y="25"/>
                  </a:lnTo>
                  <a:lnTo>
                    <a:pt x="652" y="13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5" name="Freeform 39"/>
            <p:cNvSpPr>
              <a:spLocks/>
            </p:cNvSpPr>
            <p:nvPr/>
          </p:nvSpPr>
          <p:spPr bwMode="auto">
            <a:xfrm>
              <a:off x="2019" y="2189"/>
              <a:ext cx="138" cy="720"/>
            </a:xfrm>
            <a:custGeom>
              <a:avLst/>
              <a:gdLst>
                <a:gd name="T0" fmla="*/ 59 w 121"/>
                <a:gd name="T1" fmla="*/ 0 h 661"/>
                <a:gd name="T2" fmla="*/ 33 w 121"/>
                <a:gd name="T3" fmla="*/ 98 h 661"/>
                <a:gd name="T4" fmla="*/ 3 w 121"/>
                <a:gd name="T5" fmla="*/ 273 h 661"/>
                <a:gd name="T6" fmla="*/ 0 w 121"/>
                <a:gd name="T7" fmla="*/ 498 h 661"/>
                <a:gd name="T8" fmla="*/ 17 w 121"/>
                <a:gd name="T9" fmla="*/ 748 h 661"/>
                <a:gd name="T10" fmla="*/ 59 w 121"/>
                <a:gd name="T11" fmla="*/ 999 h 661"/>
                <a:gd name="T12" fmla="*/ 139 w 121"/>
                <a:gd name="T13" fmla="*/ 1236 h 661"/>
                <a:gd name="T14" fmla="*/ 268 w 121"/>
                <a:gd name="T15" fmla="*/ 1428 h 661"/>
                <a:gd name="T16" fmla="*/ 450 w 121"/>
                <a:gd name="T17" fmla="*/ 1552 h 661"/>
                <a:gd name="T18" fmla="*/ 389 w 121"/>
                <a:gd name="T19" fmla="*/ 1464 h 661"/>
                <a:gd name="T20" fmla="*/ 322 w 121"/>
                <a:gd name="T21" fmla="*/ 1353 h 661"/>
                <a:gd name="T22" fmla="*/ 262 w 121"/>
                <a:gd name="T23" fmla="*/ 1228 h 661"/>
                <a:gd name="T24" fmla="*/ 208 w 121"/>
                <a:gd name="T25" fmla="*/ 1067 h 661"/>
                <a:gd name="T26" fmla="*/ 160 w 121"/>
                <a:gd name="T27" fmla="*/ 872 h 661"/>
                <a:gd name="T28" fmla="*/ 120 w 121"/>
                <a:gd name="T29" fmla="*/ 633 h 661"/>
                <a:gd name="T30" fmla="*/ 84 w 121"/>
                <a:gd name="T31" fmla="*/ 345 h 661"/>
                <a:gd name="T32" fmla="*/ 59 w 121"/>
                <a:gd name="T33" fmla="*/ 0 h 6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1"/>
                <a:gd name="T52" fmla="*/ 0 h 661"/>
                <a:gd name="T53" fmla="*/ 121 w 121"/>
                <a:gd name="T54" fmla="*/ 661 h 6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1" h="661">
                  <a:moveTo>
                    <a:pt x="16" y="0"/>
                  </a:moveTo>
                  <a:lnTo>
                    <a:pt x="9" y="42"/>
                  </a:lnTo>
                  <a:lnTo>
                    <a:pt x="3" y="117"/>
                  </a:lnTo>
                  <a:lnTo>
                    <a:pt x="0" y="212"/>
                  </a:lnTo>
                  <a:lnTo>
                    <a:pt x="4" y="318"/>
                  </a:lnTo>
                  <a:lnTo>
                    <a:pt x="16" y="426"/>
                  </a:lnTo>
                  <a:lnTo>
                    <a:pt x="37" y="526"/>
                  </a:lnTo>
                  <a:lnTo>
                    <a:pt x="72" y="608"/>
                  </a:lnTo>
                  <a:lnTo>
                    <a:pt x="121" y="661"/>
                  </a:lnTo>
                  <a:lnTo>
                    <a:pt x="104" y="622"/>
                  </a:lnTo>
                  <a:lnTo>
                    <a:pt x="86" y="576"/>
                  </a:lnTo>
                  <a:lnTo>
                    <a:pt x="70" y="522"/>
                  </a:lnTo>
                  <a:lnTo>
                    <a:pt x="56" y="454"/>
                  </a:lnTo>
                  <a:lnTo>
                    <a:pt x="43" y="371"/>
                  </a:lnTo>
                  <a:lnTo>
                    <a:pt x="32" y="269"/>
                  </a:lnTo>
                  <a:lnTo>
                    <a:pt x="23" y="14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6" name="Freeform 40"/>
            <p:cNvSpPr>
              <a:spLocks/>
            </p:cNvSpPr>
            <p:nvPr/>
          </p:nvSpPr>
          <p:spPr bwMode="auto">
            <a:xfrm>
              <a:off x="4425" y="2234"/>
              <a:ext cx="327" cy="1107"/>
            </a:xfrm>
            <a:custGeom>
              <a:avLst/>
              <a:gdLst>
                <a:gd name="T0" fmla="*/ 0 w 240"/>
                <a:gd name="T1" fmla="*/ 0 h 1017"/>
                <a:gd name="T2" fmla="*/ 165 w 240"/>
                <a:gd name="T3" fmla="*/ 53 h 1017"/>
                <a:gd name="T4" fmla="*/ 364 w 240"/>
                <a:gd name="T5" fmla="*/ 139 h 1017"/>
                <a:gd name="T6" fmla="*/ 676 w 240"/>
                <a:gd name="T7" fmla="*/ 263 h 1017"/>
                <a:gd name="T8" fmla="*/ 1038 w 240"/>
                <a:gd name="T9" fmla="*/ 407 h 1017"/>
                <a:gd name="T10" fmla="*/ 1465 w 240"/>
                <a:gd name="T11" fmla="*/ 575 h 1017"/>
                <a:gd name="T12" fmla="*/ 1891 w 240"/>
                <a:gd name="T13" fmla="*/ 755 h 1017"/>
                <a:gd name="T14" fmla="*/ 2330 w 240"/>
                <a:gd name="T15" fmla="*/ 950 h 1017"/>
                <a:gd name="T16" fmla="*/ 2820 w 240"/>
                <a:gd name="T17" fmla="*/ 1149 h 1017"/>
                <a:gd name="T18" fmla="*/ 3267 w 240"/>
                <a:gd name="T19" fmla="*/ 1351 h 1017"/>
                <a:gd name="T20" fmla="*/ 3706 w 240"/>
                <a:gd name="T21" fmla="*/ 1548 h 1017"/>
                <a:gd name="T22" fmla="*/ 4070 w 240"/>
                <a:gd name="T23" fmla="*/ 1736 h 1017"/>
                <a:gd name="T24" fmla="*/ 4429 w 240"/>
                <a:gd name="T25" fmla="*/ 1910 h 1017"/>
                <a:gd name="T26" fmla="*/ 4725 w 240"/>
                <a:gd name="T27" fmla="*/ 2066 h 1017"/>
                <a:gd name="T28" fmla="*/ 4946 w 240"/>
                <a:gd name="T29" fmla="*/ 2203 h 1017"/>
                <a:gd name="T30" fmla="*/ 5051 w 240"/>
                <a:gd name="T31" fmla="*/ 2303 h 1017"/>
                <a:gd name="T32" fmla="*/ 5101 w 240"/>
                <a:gd name="T33" fmla="*/ 2375 h 1017"/>
                <a:gd name="T34" fmla="*/ 5240 w 240"/>
                <a:gd name="T35" fmla="*/ 2298 h 1017"/>
                <a:gd name="T36" fmla="*/ 5296 w 240"/>
                <a:gd name="T37" fmla="*/ 2188 h 1017"/>
                <a:gd name="T38" fmla="*/ 5240 w 240"/>
                <a:gd name="T39" fmla="*/ 2065 h 1017"/>
                <a:gd name="T40" fmla="*/ 5101 w 240"/>
                <a:gd name="T41" fmla="*/ 1918 h 1017"/>
                <a:gd name="T42" fmla="*/ 4912 w 240"/>
                <a:gd name="T43" fmla="*/ 1750 h 1017"/>
                <a:gd name="T44" fmla="*/ 4624 w 240"/>
                <a:gd name="T45" fmla="*/ 1575 h 1017"/>
                <a:gd name="T46" fmla="*/ 4285 w 240"/>
                <a:gd name="T47" fmla="*/ 1389 h 1017"/>
                <a:gd name="T48" fmla="*/ 3898 w 240"/>
                <a:gd name="T49" fmla="*/ 1205 h 1017"/>
                <a:gd name="T50" fmla="*/ 3481 w 240"/>
                <a:gd name="T51" fmla="*/ 1009 h 1017"/>
                <a:gd name="T52" fmla="*/ 2987 w 240"/>
                <a:gd name="T53" fmla="*/ 826 h 1017"/>
                <a:gd name="T54" fmla="*/ 2545 w 240"/>
                <a:gd name="T55" fmla="*/ 651 h 1017"/>
                <a:gd name="T56" fmla="*/ 2023 w 240"/>
                <a:gd name="T57" fmla="*/ 482 h 1017"/>
                <a:gd name="T58" fmla="*/ 1466 w 240"/>
                <a:gd name="T59" fmla="*/ 331 h 1017"/>
                <a:gd name="T60" fmla="*/ 977 w 240"/>
                <a:gd name="T61" fmla="*/ 192 h 1017"/>
                <a:gd name="T62" fmla="*/ 480 w 240"/>
                <a:gd name="T63" fmla="*/ 83 h 1017"/>
                <a:gd name="T64" fmla="*/ 0 w 240"/>
                <a:gd name="T65" fmla="*/ 0 h 10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0"/>
                <a:gd name="T100" fmla="*/ 0 h 1017"/>
                <a:gd name="T101" fmla="*/ 240 w 240"/>
                <a:gd name="T102" fmla="*/ 1017 h 10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0" h="1017">
                  <a:moveTo>
                    <a:pt x="0" y="0"/>
                  </a:moveTo>
                  <a:lnTo>
                    <a:pt x="7" y="23"/>
                  </a:lnTo>
                  <a:lnTo>
                    <a:pt x="17" y="60"/>
                  </a:lnTo>
                  <a:lnTo>
                    <a:pt x="31" y="112"/>
                  </a:lnTo>
                  <a:lnTo>
                    <a:pt x="47" y="174"/>
                  </a:lnTo>
                  <a:lnTo>
                    <a:pt x="66" y="246"/>
                  </a:lnTo>
                  <a:lnTo>
                    <a:pt x="86" y="323"/>
                  </a:lnTo>
                  <a:lnTo>
                    <a:pt x="106" y="407"/>
                  </a:lnTo>
                  <a:lnTo>
                    <a:pt x="128" y="492"/>
                  </a:lnTo>
                  <a:lnTo>
                    <a:pt x="148" y="578"/>
                  </a:lnTo>
                  <a:lnTo>
                    <a:pt x="168" y="662"/>
                  </a:lnTo>
                  <a:lnTo>
                    <a:pt x="185" y="743"/>
                  </a:lnTo>
                  <a:lnTo>
                    <a:pt x="201" y="818"/>
                  </a:lnTo>
                  <a:lnTo>
                    <a:pt x="214" y="885"/>
                  </a:lnTo>
                  <a:lnTo>
                    <a:pt x="224" y="943"/>
                  </a:lnTo>
                  <a:lnTo>
                    <a:pt x="230" y="987"/>
                  </a:lnTo>
                  <a:lnTo>
                    <a:pt x="231" y="1017"/>
                  </a:lnTo>
                  <a:lnTo>
                    <a:pt x="238" y="984"/>
                  </a:lnTo>
                  <a:lnTo>
                    <a:pt x="240" y="938"/>
                  </a:lnTo>
                  <a:lnTo>
                    <a:pt x="238" y="884"/>
                  </a:lnTo>
                  <a:lnTo>
                    <a:pt x="231" y="821"/>
                  </a:lnTo>
                  <a:lnTo>
                    <a:pt x="223" y="750"/>
                  </a:lnTo>
                  <a:lnTo>
                    <a:pt x="210" y="674"/>
                  </a:lnTo>
                  <a:lnTo>
                    <a:pt x="194" y="595"/>
                  </a:lnTo>
                  <a:lnTo>
                    <a:pt x="177" y="515"/>
                  </a:lnTo>
                  <a:lnTo>
                    <a:pt x="158" y="433"/>
                  </a:lnTo>
                  <a:lnTo>
                    <a:pt x="136" y="354"/>
                  </a:lnTo>
                  <a:lnTo>
                    <a:pt x="115" y="277"/>
                  </a:lnTo>
                  <a:lnTo>
                    <a:pt x="92" y="206"/>
                  </a:lnTo>
                  <a:lnTo>
                    <a:pt x="67" y="141"/>
                  </a:lnTo>
                  <a:lnTo>
                    <a:pt x="44" y="83"/>
                  </a:lnTo>
                  <a:lnTo>
                    <a:pt x="21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7" name="Freeform 41"/>
            <p:cNvSpPr>
              <a:spLocks/>
            </p:cNvSpPr>
            <p:nvPr/>
          </p:nvSpPr>
          <p:spPr bwMode="auto">
            <a:xfrm>
              <a:off x="3073" y="1575"/>
              <a:ext cx="676" cy="332"/>
            </a:xfrm>
            <a:custGeom>
              <a:avLst/>
              <a:gdLst>
                <a:gd name="T0" fmla="*/ 0 w 596"/>
                <a:gd name="T1" fmla="*/ 19 h 305"/>
                <a:gd name="T2" fmla="*/ 54 w 596"/>
                <a:gd name="T3" fmla="*/ 19 h 305"/>
                <a:gd name="T4" fmla="*/ 138 w 596"/>
                <a:gd name="T5" fmla="*/ 21 h 305"/>
                <a:gd name="T6" fmla="*/ 233 w 596"/>
                <a:gd name="T7" fmla="*/ 27 h 305"/>
                <a:gd name="T8" fmla="*/ 347 w 596"/>
                <a:gd name="T9" fmla="*/ 38 h 305"/>
                <a:gd name="T10" fmla="*/ 489 w 596"/>
                <a:gd name="T11" fmla="*/ 50 h 305"/>
                <a:gd name="T12" fmla="*/ 629 w 596"/>
                <a:gd name="T13" fmla="*/ 73 h 305"/>
                <a:gd name="T14" fmla="*/ 787 w 596"/>
                <a:gd name="T15" fmla="*/ 98 h 305"/>
                <a:gd name="T16" fmla="*/ 939 w 596"/>
                <a:gd name="T17" fmla="*/ 128 h 305"/>
                <a:gd name="T18" fmla="*/ 1105 w 596"/>
                <a:gd name="T19" fmla="*/ 170 h 305"/>
                <a:gd name="T20" fmla="*/ 1271 w 596"/>
                <a:gd name="T21" fmla="*/ 218 h 305"/>
                <a:gd name="T22" fmla="*/ 1435 w 596"/>
                <a:gd name="T23" fmla="*/ 271 h 305"/>
                <a:gd name="T24" fmla="*/ 1583 w 596"/>
                <a:gd name="T25" fmla="*/ 341 h 305"/>
                <a:gd name="T26" fmla="*/ 1738 w 596"/>
                <a:gd name="T27" fmla="*/ 414 h 305"/>
                <a:gd name="T28" fmla="*/ 1873 w 596"/>
                <a:gd name="T29" fmla="*/ 505 h 305"/>
                <a:gd name="T30" fmla="*/ 1996 w 596"/>
                <a:gd name="T31" fmla="*/ 602 h 305"/>
                <a:gd name="T32" fmla="*/ 2099 w 596"/>
                <a:gd name="T33" fmla="*/ 712 h 305"/>
                <a:gd name="T34" fmla="*/ 2098 w 596"/>
                <a:gd name="T35" fmla="*/ 652 h 305"/>
                <a:gd name="T36" fmla="*/ 2067 w 596"/>
                <a:gd name="T37" fmla="*/ 586 h 305"/>
                <a:gd name="T38" fmla="*/ 2019 w 596"/>
                <a:gd name="T39" fmla="*/ 519 h 305"/>
                <a:gd name="T40" fmla="*/ 1961 w 596"/>
                <a:gd name="T41" fmla="*/ 451 h 305"/>
                <a:gd name="T42" fmla="*/ 1873 w 596"/>
                <a:gd name="T43" fmla="*/ 383 h 305"/>
                <a:gd name="T44" fmla="*/ 1776 w 596"/>
                <a:gd name="T45" fmla="*/ 320 h 305"/>
                <a:gd name="T46" fmla="*/ 1661 w 596"/>
                <a:gd name="T47" fmla="*/ 260 h 305"/>
                <a:gd name="T48" fmla="*/ 1528 w 596"/>
                <a:gd name="T49" fmla="*/ 201 h 305"/>
                <a:gd name="T50" fmla="*/ 1383 w 596"/>
                <a:gd name="T51" fmla="*/ 149 h 305"/>
                <a:gd name="T52" fmla="*/ 1219 w 596"/>
                <a:gd name="T53" fmla="*/ 102 h 305"/>
                <a:gd name="T54" fmla="*/ 1046 w 596"/>
                <a:gd name="T55" fmla="*/ 59 h 305"/>
                <a:gd name="T56" fmla="*/ 860 w 596"/>
                <a:gd name="T57" fmla="*/ 29 h 305"/>
                <a:gd name="T58" fmla="*/ 656 w 596"/>
                <a:gd name="T59" fmla="*/ 5 h 305"/>
                <a:gd name="T60" fmla="*/ 448 w 596"/>
                <a:gd name="T61" fmla="*/ 0 h 305"/>
                <a:gd name="T62" fmla="*/ 229 w 596"/>
                <a:gd name="T63" fmla="*/ 2 h 305"/>
                <a:gd name="T64" fmla="*/ 0 w 596"/>
                <a:gd name="T65" fmla="*/ 19 h 3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6"/>
                <a:gd name="T100" fmla="*/ 0 h 305"/>
                <a:gd name="T101" fmla="*/ 596 w 596"/>
                <a:gd name="T102" fmla="*/ 305 h 3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6" h="305">
                  <a:moveTo>
                    <a:pt x="0" y="8"/>
                  </a:moveTo>
                  <a:lnTo>
                    <a:pt x="16" y="8"/>
                  </a:lnTo>
                  <a:lnTo>
                    <a:pt x="39" y="9"/>
                  </a:lnTo>
                  <a:lnTo>
                    <a:pt x="66" y="12"/>
                  </a:lnTo>
                  <a:lnTo>
                    <a:pt x="99" y="16"/>
                  </a:lnTo>
                  <a:lnTo>
                    <a:pt x="138" y="22"/>
                  </a:lnTo>
                  <a:lnTo>
                    <a:pt x="178" y="31"/>
                  </a:lnTo>
                  <a:lnTo>
                    <a:pt x="223" y="42"/>
                  </a:lnTo>
                  <a:lnTo>
                    <a:pt x="267" y="55"/>
                  </a:lnTo>
                  <a:lnTo>
                    <a:pt x="313" y="72"/>
                  </a:lnTo>
                  <a:lnTo>
                    <a:pt x="361" y="92"/>
                  </a:lnTo>
                  <a:lnTo>
                    <a:pt x="407" y="117"/>
                  </a:lnTo>
                  <a:lnTo>
                    <a:pt x="450" y="146"/>
                  </a:lnTo>
                  <a:lnTo>
                    <a:pt x="493" y="177"/>
                  </a:lnTo>
                  <a:lnTo>
                    <a:pt x="532" y="215"/>
                  </a:lnTo>
                  <a:lnTo>
                    <a:pt x="566" y="258"/>
                  </a:lnTo>
                  <a:lnTo>
                    <a:pt x="596" y="305"/>
                  </a:lnTo>
                  <a:lnTo>
                    <a:pt x="595" y="278"/>
                  </a:lnTo>
                  <a:lnTo>
                    <a:pt x="586" y="251"/>
                  </a:lnTo>
                  <a:lnTo>
                    <a:pt x="573" y="222"/>
                  </a:lnTo>
                  <a:lnTo>
                    <a:pt x="556" y="193"/>
                  </a:lnTo>
                  <a:lnTo>
                    <a:pt x="532" y="164"/>
                  </a:lnTo>
                  <a:lnTo>
                    <a:pt x="504" y="137"/>
                  </a:lnTo>
                  <a:lnTo>
                    <a:pt x="471" y="111"/>
                  </a:lnTo>
                  <a:lnTo>
                    <a:pt x="434" y="85"/>
                  </a:lnTo>
                  <a:lnTo>
                    <a:pt x="392" y="64"/>
                  </a:lnTo>
                  <a:lnTo>
                    <a:pt x="346" y="44"/>
                  </a:lnTo>
                  <a:lnTo>
                    <a:pt x="297" y="26"/>
                  </a:lnTo>
                  <a:lnTo>
                    <a:pt x="244" y="13"/>
                  </a:lnTo>
                  <a:lnTo>
                    <a:pt x="187" y="5"/>
                  </a:lnTo>
                  <a:lnTo>
                    <a:pt x="128" y="0"/>
                  </a:lnTo>
                  <a:lnTo>
                    <a:pt x="65" y="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8" name="Freeform 42"/>
            <p:cNvSpPr>
              <a:spLocks/>
            </p:cNvSpPr>
            <p:nvPr/>
          </p:nvSpPr>
          <p:spPr bwMode="auto">
            <a:xfrm>
              <a:off x="3316" y="1859"/>
              <a:ext cx="189" cy="899"/>
            </a:xfrm>
            <a:custGeom>
              <a:avLst/>
              <a:gdLst>
                <a:gd name="T0" fmla="*/ 183 w 167"/>
                <a:gd name="T1" fmla="*/ 0 h 826"/>
                <a:gd name="T2" fmla="*/ 86 w 167"/>
                <a:gd name="T3" fmla="*/ 107 h 826"/>
                <a:gd name="T4" fmla="*/ 23 w 167"/>
                <a:gd name="T5" fmla="*/ 223 h 826"/>
                <a:gd name="T6" fmla="*/ 0 w 167"/>
                <a:gd name="T7" fmla="*/ 345 h 826"/>
                <a:gd name="T8" fmla="*/ 2 w 167"/>
                <a:gd name="T9" fmla="*/ 470 h 826"/>
                <a:gd name="T10" fmla="*/ 33 w 167"/>
                <a:gd name="T11" fmla="*/ 602 h 826"/>
                <a:gd name="T12" fmla="*/ 78 w 167"/>
                <a:gd name="T13" fmla="*/ 732 h 826"/>
                <a:gd name="T14" fmla="*/ 139 w 167"/>
                <a:gd name="T15" fmla="*/ 867 h 826"/>
                <a:gd name="T16" fmla="*/ 207 w 167"/>
                <a:gd name="T17" fmla="*/ 1001 h 826"/>
                <a:gd name="T18" fmla="*/ 272 w 167"/>
                <a:gd name="T19" fmla="*/ 1137 h 826"/>
                <a:gd name="T20" fmla="*/ 340 w 167"/>
                <a:gd name="T21" fmla="*/ 1264 h 826"/>
                <a:gd name="T22" fmla="*/ 396 w 167"/>
                <a:gd name="T23" fmla="*/ 1389 h 826"/>
                <a:gd name="T24" fmla="*/ 437 w 167"/>
                <a:gd name="T25" fmla="*/ 1510 h 826"/>
                <a:gd name="T26" fmla="*/ 453 w 167"/>
                <a:gd name="T27" fmla="*/ 1630 h 826"/>
                <a:gd name="T28" fmla="*/ 449 w 167"/>
                <a:gd name="T29" fmla="*/ 1735 h 826"/>
                <a:gd name="T30" fmla="*/ 411 w 167"/>
                <a:gd name="T31" fmla="*/ 1837 h 826"/>
                <a:gd name="T32" fmla="*/ 340 w 167"/>
                <a:gd name="T33" fmla="*/ 1924 h 826"/>
                <a:gd name="T34" fmla="*/ 453 w 167"/>
                <a:gd name="T35" fmla="*/ 1848 h 826"/>
                <a:gd name="T36" fmla="*/ 531 w 167"/>
                <a:gd name="T37" fmla="*/ 1763 h 826"/>
                <a:gd name="T38" fmla="*/ 573 w 167"/>
                <a:gd name="T39" fmla="*/ 1661 h 826"/>
                <a:gd name="T40" fmla="*/ 575 w 167"/>
                <a:gd name="T41" fmla="*/ 1553 h 826"/>
                <a:gd name="T42" fmla="*/ 558 w 167"/>
                <a:gd name="T43" fmla="*/ 1430 h 826"/>
                <a:gd name="T44" fmla="*/ 524 w 167"/>
                <a:gd name="T45" fmla="*/ 1306 h 826"/>
                <a:gd name="T46" fmla="*/ 465 w 167"/>
                <a:gd name="T47" fmla="*/ 1169 h 826"/>
                <a:gd name="T48" fmla="*/ 397 w 167"/>
                <a:gd name="T49" fmla="*/ 1037 h 826"/>
                <a:gd name="T50" fmla="*/ 329 w 167"/>
                <a:gd name="T51" fmla="*/ 900 h 826"/>
                <a:gd name="T52" fmla="*/ 270 w 167"/>
                <a:gd name="T53" fmla="*/ 760 h 826"/>
                <a:gd name="T54" fmla="*/ 203 w 167"/>
                <a:gd name="T55" fmla="*/ 623 h 826"/>
                <a:gd name="T56" fmla="*/ 157 w 167"/>
                <a:gd name="T57" fmla="*/ 487 h 826"/>
                <a:gd name="T58" fmla="*/ 124 w 167"/>
                <a:gd name="T59" fmla="*/ 354 h 826"/>
                <a:gd name="T60" fmla="*/ 113 w 167"/>
                <a:gd name="T61" fmla="*/ 230 h 826"/>
                <a:gd name="T62" fmla="*/ 138 w 167"/>
                <a:gd name="T63" fmla="*/ 110 h 826"/>
                <a:gd name="T64" fmla="*/ 183 w 167"/>
                <a:gd name="T65" fmla="*/ 0 h 8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7"/>
                <a:gd name="T100" fmla="*/ 0 h 826"/>
                <a:gd name="T101" fmla="*/ 167 w 167"/>
                <a:gd name="T102" fmla="*/ 826 h 8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7" h="826">
                  <a:moveTo>
                    <a:pt x="53" y="0"/>
                  </a:moveTo>
                  <a:lnTo>
                    <a:pt x="25" y="46"/>
                  </a:lnTo>
                  <a:lnTo>
                    <a:pt x="7" y="96"/>
                  </a:lnTo>
                  <a:lnTo>
                    <a:pt x="0" y="148"/>
                  </a:lnTo>
                  <a:lnTo>
                    <a:pt x="2" y="202"/>
                  </a:lnTo>
                  <a:lnTo>
                    <a:pt x="10" y="258"/>
                  </a:lnTo>
                  <a:lnTo>
                    <a:pt x="23" y="314"/>
                  </a:lnTo>
                  <a:lnTo>
                    <a:pt x="40" y="372"/>
                  </a:lnTo>
                  <a:lnTo>
                    <a:pt x="60" y="429"/>
                  </a:lnTo>
                  <a:lnTo>
                    <a:pt x="79" y="487"/>
                  </a:lnTo>
                  <a:lnTo>
                    <a:pt x="98" y="541"/>
                  </a:lnTo>
                  <a:lnTo>
                    <a:pt x="115" y="596"/>
                  </a:lnTo>
                  <a:lnTo>
                    <a:pt x="127" y="648"/>
                  </a:lnTo>
                  <a:lnTo>
                    <a:pt x="132" y="698"/>
                  </a:lnTo>
                  <a:lnTo>
                    <a:pt x="131" y="744"/>
                  </a:lnTo>
                  <a:lnTo>
                    <a:pt x="119" y="787"/>
                  </a:lnTo>
                  <a:lnTo>
                    <a:pt x="98" y="826"/>
                  </a:lnTo>
                  <a:lnTo>
                    <a:pt x="132" y="793"/>
                  </a:lnTo>
                  <a:lnTo>
                    <a:pt x="154" y="755"/>
                  </a:lnTo>
                  <a:lnTo>
                    <a:pt x="165" y="712"/>
                  </a:lnTo>
                  <a:lnTo>
                    <a:pt x="167" y="665"/>
                  </a:lnTo>
                  <a:lnTo>
                    <a:pt x="162" y="613"/>
                  </a:lnTo>
                  <a:lnTo>
                    <a:pt x="151" y="560"/>
                  </a:lnTo>
                  <a:lnTo>
                    <a:pt x="135" y="502"/>
                  </a:lnTo>
                  <a:lnTo>
                    <a:pt x="116" y="445"/>
                  </a:lnTo>
                  <a:lnTo>
                    <a:pt x="96" y="386"/>
                  </a:lnTo>
                  <a:lnTo>
                    <a:pt x="78" y="326"/>
                  </a:lnTo>
                  <a:lnTo>
                    <a:pt x="59" y="267"/>
                  </a:lnTo>
                  <a:lnTo>
                    <a:pt x="45" y="209"/>
                  </a:lnTo>
                  <a:lnTo>
                    <a:pt x="36" y="152"/>
                  </a:lnTo>
                  <a:lnTo>
                    <a:pt x="33" y="99"/>
                  </a:lnTo>
                  <a:lnTo>
                    <a:pt x="39" y="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99" name="AutoShape 43"/>
            <p:cNvSpPr>
              <a:spLocks noChangeArrowheads="1"/>
            </p:cNvSpPr>
            <p:nvPr/>
          </p:nvSpPr>
          <p:spPr bwMode="auto">
            <a:xfrm>
              <a:off x="3218" y="1812"/>
              <a:ext cx="1228" cy="1989"/>
            </a:xfrm>
            <a:prstGeom prst="cube">
              <a:avLst>
                <a:gd name="adj" fmla="val 14713"/>
              </a:avLst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44400" name="Line 44"/>
            <p:cNvSpPr>
              <a:spLocks noChangeShapeType="1"/>
            </p:cNvSpPr>
            <p:nvPr/>
          </p:nvSpPr>
          <p:spPr bwMode="auto">
            <a:xfrm>
              <a:off x="4370" y="1907"/>
              <a:ext cx="0" cy="1452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1" name="Line 45"/>
            <p:cNvSpPr>
              <a:spLocks noChangeShapeType="1"/>
            </p:cNvSpPr>
            <p:nvPr/>
          </p:nvSpPr>
          <p:spPr bwMode="auto">
            <a:xfrm flipH="1">
              <a:off x="4269" y="3359"/>
              <a:ext cx="101" cy="442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2" name="Line 46"/>
            <p:cNvSpPr>
              <a:spLocks noChangeShapeType="1"/>
            </p:cNvSpPr>
            <p:nvPr/>
          </p:nvSpPr>
          <p:spPr bwMode="auto">
            <a:xfrm>
              <a:off x="4370" y="3359"/>
              <a:ext cx="76" cy="272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3" name="Line 47"/>
            <p:cNvSpPr>
              <a:spLocks noChangeShapeType="1"/>
            </p:cNvSpPr>
            <p:nvPr/>
          </p:nvSpPr>
          <p:spPr bwMode="auto">
            <a:xfrm>
              <a:off x="3218" y="3433"/>
              <a:ext cx="1049" cy="0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4" name="AutoShape 48"/>
            <p:cNvSpPr>
              <a:spLocks noChangeArrowheads="1"/>
            </p:cNvSpPr>
            <p:nvPr/>
          </p:nvSpPr>
          <p:spPr bwMode="auto">
            <a:xfrm>
              <a:off x="3218" y="1812"/>
              <a:ext cx="1228" cy="168"/>
            </a:xfrm>
            <a:prstGeom prst="parallelogram">
              <a:avLst>
                <a:gd name="adj" fmla="val 103755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44405" name="Freeform 49"/>
            <p:cNvSpPr>
              <a:spLocks/>
            </p:cNvSpPr>
            <p:nvPr/>
          </p:nvSpPr>
          <p:spPr bwMode="auto">
            <a:xfrm>
              <a:off x="3125" y="1447"/>
              <a:ext cx="112" cy="54"/>
            </a:xfrm>
            <a:custGeom>
              <a:avLst/>
              <a:gdLst>
                <a:gd name="T0" fmla="*/ 1 w 186"/>
                <a:gd name="T1" fmla="*/ 1 h 107"/>
                <a:gd name="T2" fmla="*/ 1 w 186"/>
                <a:gd name="T3" fmla="*/ 1 h 107"/>
                <a:gd name="T4" fmla="*/ 1 w 186"/>
                <a:gd name="T5" fmla="*/ 1 h 107"/>
                <a:gd name="T6" fmla="*/ 1 w 186"/>
                <a:gd name="T7" fmla="*/ 1 h 107"/>
                <a:gd name="T8" fmla="*/ 1 w 186"/>
                <a:gd name="T9" fmla="*/ 1 h 107"/>
                <a:gd name="T10" fmla="*/ 1 w 186"/>
                <a:gd name="T11" fmla="*/ 1 h 107"/>
                <a:gd name="T12" fmla="*/ 1 w 186"/>
                <a:gd name="T13" fmla="*/ 1 h 107"/>
                <a:gd name="T14" fmla="*/ 1 w 186"/>
                <a:gd name="T15" fmla="*/ 1 h 107"/>
                <a:gd name="T16" fmla="*/ 1 w 186"/>
                <a:gd name="T17" fmla="*/ 1 h 107"/>
                <a:gd name="T18" fmla="*/ 1 w 186"/>
                <a:gd name="T19" fmla="*/ 1 h 107"/>
                <a:gd name="T20" fmla="*/ 1 w 186"/>
                <a:gd name="T21" fmla="*/ 1 h 107"/>
                <a:gd name="T22" fmla="*/ 1 w 186"/>
                <a:gd name="T23" fmla="*/ 1 h 107"/>
                <a:gd name="T24" fmla="*/ 1 w 186"/>
                <a:gd name="T25" fmla="*/ 1 h 107"/>
                <a:gd name="T26" fmla="*/ 1 w 186"/>
                <a:gd name="T27" fmla="*/ 1 h 107"/>
                <a:gd name="T28" fmla="*/ 1 w 186"/>
                <a:gd name="T29" fmla="*/ 1 h 107"/>
                <a:gd name="T30" fmla="*/ 1 w 186"/>
                <a:gd name="T31" fmla="*/ 1 h 107"/>
                <a:gd name="T32" fmla="*/ 0 w 186"/>
                <a:gd name="T33" fmla="*/ 1 h 107"/>
                <a:gd name="T34" fmla="*/ 1 w 186"/>
                <a:gd name="T35" fmla="*/ 1 h 107"/>
                <a:gd name="T36" fmla="*/ 1 w 186"/>
                <a:gd name="T37" fmla="*/ 0 h 107"/>
                <a:gd name="T38" fmla="*/ 1 w 186"/>
                <a:gd name="T39" fmla="*/ 1 h 107"/>
                <a:gd name="T40" fmla="*/ 1 w 186"/>
                <a:gd name="T41" fmla="*/ 1 h 107"/>
                <a:gd name="T42" fmla="*/ 1 w 186"/>
                <a:gd name="T43" fmla="*/ 1 h 107"/>
                <a:gd name="T44" fmla="*/ 1 w 186"/>
                <a:gd name="T45" fmla="*/ 1 h 107"/>
                <a:gd name="T46" fmla="*/ 1 w 186"/>
                <a:gd name="T47" fmla="*/ 1 h 107"/>
                <a:gd name="T48" fmla="*/ 1 w 186"/>
                <a:gd name="T49" fmla="*/ 1 h 107"/>
                <a:gd name="T50" fmla="*/ 1 w 186"/>
                <a:gd name="T51" fmla="*/ 1 h 10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86"/>
                <a:gd name="T79" fmla="*/ 0 h 107"/>
                <a:gd name="T80" fmla="*/ 186 w 186"/>
                <a:gd name="T81" fmla="*/ 107 h 10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86" h="107">
                  <a:moveTo>
                    <a:pt x="186" y="97"/>
                  </a:moveTo>
                  <a:lnTo>
                    <a:pt x="165" y="106"/>
                  </a:lnTo>
                  <a:lnTo>
                    <a:pt x="144" y="107"/>
                  </a:lnTo>
                  <a:lnTo>
                    <a:pt x="124" y="104"/>
                  </a:lnTo>
                  <a:lnTo>
                    <a:pt x="106" y="97"/>
                  </a:lnTo>
                  <a:lnTo>
                    <a:pt x="89" y="87"/>
                  </a:lnTo>
                  <a:lnTo>
                    <a:pt x="71" y="74"/>
                  </a:lnTo>
                  <a:lnTo>
                    <a:pt x="54" y="62"/>
                  </a:lnTo>
                  <a:lnTo>
                    <a:pt x="37" y="51"/>
                  </a:lnTo>
                  <a:lnTo>
                    <a:pt x="33" y="45"/>
                  </a:lnTo>
                  <a:lnTo>
                    <a:pt x="30" y="39"/>
                  </a:lnTo>
                  <a:lnTo>
                    <a:pt x="25" y="34"/>
                  </a:lnTo>
                  <a:lnTo>
                    <a:pt x="21" y="28"/>
                  </a:lnTo>
                  <a:lnTo>
                    <a:pt x="15" y="23"/>
                  </a:lnTo>
                  <a:lnTo>
                    <a:pt x="10" y="19"/>
                  </a:lnTo>
                  <a:lnTo>
                    <a:pt x="4" y="14"/>
                  </a:lnTo>
                  <a:lnTo>
                    <a:pt x="0" y="9"/>
                  </a:lnTo>
                  <a:lnTo>
                    <a:pt x="4" y="2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4" y="4"/>
                  </a:lnTo>
                  <a:lnTo>
                    <a:pt x="31" y="7"/>
                  </a:lnTo>
                  <a:lnTo>
                    <a:pt x="38" y="12"/>
                  </a:lnTo>
                  <a:lnTo>
                    <a:pt x="45" y="15"/>
                  </a:lnTo>
                  <a:lnTo>
                    <a:pt x="51" y="17"/>
                  </a:lnTo>
                  <a:lnTo>
                    <a:pt x="186" y="97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6" name="Freeform 50"/>
            <p:cNvSpPr>
              <a:spLocks/>
            </p:cNvSpPr>
            <p:nvPr/>
          </p:nvSpPr>
          <p:spPr bwMode="auto">
            <a:xfrm>
              <a:off x="3124" y="1462"/>
              <a:ext cx="57" cy="59"/>
            </a:xfrm>
            <a:custGeom>
              <a:avLst/>
              <a:gdLst>
                <a:gd name="T0" fmla="*/ 1 w 98"/>
                <a:gd name="T1" fmla="*/ 1 h 117"/>
                <a:gd name="T2" fmla="*/ 1 w 98"/>
                <a:gd name="T3" fmla="*/ 1 h 117"/>
                <a:gd name="T4" fmla="*/ 1 w 98"/>
                <a:gd name="T5" fmla="*/ 1 h 117"/>
                <a:gd name="T6" fmla="*/ 1 w 98"/>
                <a:gd name="T7" fmla="*/ 1 h 117"/>
                <a:gd name="T8" fmla="*/ 1 w 98"/>
                <a:gd name="T9" fmla="*/ 1 h 117"/>
                <a:gd name="T10" fmla="*/ 1 w 98"/>
                <a:gd name="T11" fmla="*/ 1 h 117"/>
                <a:gd name="T12" fmla="*/ 1 w 98"/>
                <a:gd name="T13" fmla="*/ 1 h 117"/>
                <a:gd name="T14" fmla="*/ 1 w 98"/>
                <a:gd name="T15" fmla="*/ 1 h 117"/>
                <a:gd name="T16" fmla="*/ 1 w 98"/>
                <a:gd name="T17" fmla="*/ 1 h 117"/>
                <a:gd name="T18" fmla="*/ 1 w 98"/>
                <a:gd name="T19" fmla="*/ 1 h 117"/>
                <a:gd name="T20" fmla="*/ 1 w 98"/>
                <a:gd name="T21" fmla="*/ 1 h 117"/>
                <a:gd name="T22" fmla="*/ 1 w 98"/>
                <a:gd name="T23" fmla="*/ 1 h 117"/>
                <a:gd name="T24" fmla="*/ 0 w 98"/>
                <a:gd name="T25" fmla="*/ 0 h 117"/>
                <a:gd name="T26" fmla="*/ 1 w 98"/>
                <a:gd name="T27" fmla="*/ 1 h 117"/>
                <a:gd name="T28" fmla="*/ 1 w 98"/>
                <a:gd name="T29" fmla="*/ 1 h 117"/>
                <a:gd name="T30" fmla="*/ 1 w 98"/>
                <a:gd name="T31" fmla="*/ 1 h 117"/>
                <a:gd name="T32" fmla="*/ 1 w 98"/>
                <a:gd name="T33" fmla="*/ 1 h 117"/>
                <a:gd name="T34" fmla="*/ 1 w 98"/>
                <a:gd name="T35" fmla="*/ 1 h 117"/>
                <a:gd name="T36" fmla="*/ 1 w 98"/>
                <a:gd name="T37" fmla="*/ 1 h 117"/>
                <a:gd name="T38" fmla="*/ 1 w 98"/>
                <a:gd name="T39" fmla="*/ 1 h 117"/>
                <a:gd name="T40" fmla="*/ 1 w 98"/>
                <a:gd name="T41" fmla="*/ 1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8"/>
                <a:gd name="T64" fmla="*/ 0 h 117"/>
                <a:gd name="T65" fmla="*/ 98 w 98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8" h="117">
                  <a:moveTo>
                    <a:pt x="98" y="83"/>
                  </a:moveTo>
                  <a:lnTo>
                    <a:pt x="90" y="87"/>
                  </a:lnTo>
                  <a:lnTo>
                    <a:pt x="83" y="91"/>
                  </a:lnTo>
                  <a:lnTo>
                    <a:pt x="75" y="96"/>
                  </a:lnTo>
                  <a:lnTo>
                    <a:pt x="67" y="102"/>
                  </a:lnTo>
                  <a:lnTo>
                    <a:pt x="58" y="106"/>
                  </a:lnTo>
                  <a:lnTo>
                    <a:pt x="50" y="110"/>
                  </a:lnTo>
                  <a:lnTo>
                    <a:pt x="41" y="114"/>
                  </a:lnTo>
                  <a:lnTo>
                    <a:pt x="33" y="117"/>
                  </a:lnTo>
                  <a:lnTo>
                    <a:pt x="22" y="87"/>
                  </a:lnTo>
                  <a:lnTo>
                    <a:pt x="12" y="58"/>
                  </a:lnTo>
                  <a:lnTo>
                    <a:pt x="4" y="28"/>
                  </a:lnTo>
                  <a:lnTo>
                    <a:pt x="0" y="0"/>
                  </a:lnTo>
                  <a:lnTo>
                    <a:pt x="12" y="12"/>
                  </a:lnTo>
                  <a:lnTo>
                    <a:pt x="23" y="23"/>
                  </a:lnTo>
                  <a:lnTo>
                    <a:pt x="35" y="35"/>
                  </a:lnTo>
                  <a:lnTo>
                    <a:pt x="47" y="45"/>
                  </a:lnTo>
                  <a:lnTo>
                    <a:pt x="60" y="56"/>
                  </a:lnTo>
                  <a:lnTo>
                    <a:pt x="73" y="65"/>
                  </a:lnTo>
                  <a:lnTo>
                    <a:pt x="86" y="74"/>
                  </a:lnTo>
                  <a:lnTo>
                    <a:pt x="98" y="83"/>
                  </a:lnTo>
                  <a:close/>
                </a:path>
              </a:pathLst>
            </a:custGeom>
            <a:solidFill>
              <a:srgbClr val="30A8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7" name="Freeform 51"/>
            <p:cNvSpPr>
              <a:spLocks/>
            </p:cNvSpPr>
            <p:nvPr/>
          </p:nvSpPr>
          <p:spPr bwMode="auto">
            <a:xfrm>
              <a:off x="3103" y="1466"/>
              <a:ext cx="29" cy="79"/>
            </a:xfrm>
            <a:custGeom>
              <a:avLst/>
              <a:gdLst>
                <a:gd name="T0" fmla="*/ 1 w 47"/>
                <a:gd name="T1" fmla="*/ 0 h 162"/>
                <a:gd name="T2" fmla="*/ 1 w 47"/>
                <a:gd name="T3" fmla="*/ 0 h 162"/>
                <a:gd name="T4" fmla="*/ 1 w 47"/>
                <a:gd name="T5" fmla="*/ 0 h 162"/>
                <a:gd name="T6" fmla="*/ 1 w 47"/>
                <a:gd name="T7" fmla="*/ 0 h 162"/>
                <a:gd name="T8" fmla="*/ 1 w 47"/>
                <a:gd name="T9" fmla="*/ 0 h 162"/>
                <a:gd name="T10" fmla="*/ 1 w 47"/>
                <a:gd name="T11" fmla="*/ 0 h 162"/>
                <a:gd name="T12" fmla="*/ 1 w 47"/>
                <a:gd name="T13" fmla="*/ 0 h 162"/>
                <a:gd name="T14" fmla="*/ 1 w 47"/>
                <a:gd name="T15" fmla="*/ 0 h 162"/>
                <a:gd name="T16" fmla="*/ 1 w 47"/>
                <a:gd name="T17" fmla="*/ 0 h 162"/>
                <a:gd name="T18" fmla="*/ 1 w 47"/>
                <a:gd name="T19" fmla="*/ 0 h 162"/>
                <a:gd name="T20" fmla="*/ 0 w 47"/>
                <a:gd name="T21" fmla="*/ 0 h 162"/>
                <a:gd name="T22" fmla="*/ 0 w 47"/>
                <a:gd name="T23" fmla="*/ 0 h 162"/>
                <a:gd name="T24" fmla="*/ 1 w 47"/>
                <a:gd name="T25" fmla="*/ 0 h 162"/>
                <a:gd name="T26" fmla="*/ 1 w 47"/>
                <a:gd name="T27" fmla="*/ 0 h 162"/>
                <a:gd name="T28" fmla="*/ 1 w 47"/>
                <a:gd name="T29" fmla="*/ 0 h 162"/>
                <a:gd name="T30" fmla="*/ 1 w 47"/>
                <a:gd name="T31" fmla="*/ 0 h 162"/>
                <a:gd name="T32" fmla="*/ 1 w 47"/>
                <a:gd name="T33" fmla="*/ 0 h 162"/>
                <a:gd name="T34" fmla="*/ 1 w 47"/>
                <a:gd name="T35" fmla="*/ 0 h 162"/>
                <a:gd name="T36" fmla="*/ 1 w 47"/>
                <a:gd name="T37" fmla="*/ 0 h 162"/>
                <a:gd name="T38" fmla="*/ 1 w 47"/>
                <a:gd name="T39" fmla="*/ 0 h 162"/>
                <a:gd name="T40" fmla="*/ 1 w 47"/>
                <a:gd name="T41" fmla="*/ 0 h 1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162"/>
                <a:gd name="T65" fmla="*/ 47 w 47"/>
                <a:gd name="T66" fmla="*/ 162 h 1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162">
                  <a:moveTo>
                    <a:pt x="47" y="149"/>
                  </a:moveTo>
                  <a:lnTo>
                    <a:pt x="42" y="152"/>
                  </a:lnTo>
                  <a:lnTo>
                    <a:pt x="38" y="154"/>
                  </a:lnTo>
                  <a:lnTo>
                    <a:pt x="32" y="158"/>
                  </a:lnTo>
                  <a:lnTo>
                    <a:pt x="29" y="162"/>
                  </a:lnTo>
                  <a:lnTo>
                    <a:pt x="24" y="142"/>
                  </a:lnTo>
                  <a:lnTo>
                    <a:pt x="19" y="122"/>
                  </a:lnTo>
                  <a:lnTo>
                    <a:pt x="13" y="103"/>
                  </a:lnTo>
                  <a:lnTo>
                    <a:pt x="7" y="83"/>
                  </a:lnTo>
                  <a:lnTo>
                    <a:pt x="2" y="63"/>
                  </a:lnTo>
                  <a:lnTo>
                    <a:pt x="0" y="43"/>
                  </a:lnTo>
                  <a:lnTo>
                    <a:pt x="0" y="22"/>
                  </a:lnTo>
                  <a:lnTo>
                    <a:pt x="4" y="0"/>
                  </a:lnTo>
                  <a:lnTo>
                    <a:pt x="13" y="17"/>
                  </a:lnTo>
                  <a:lnTo>
                    <a:pt x="19" y="36"/>
                  </a:lnTo>
                  <a:lnTo>
                    <a:pt x="25" y="53"/>
                  </a:lnTo>
                  <a:lnTo>
                    <a:pt x="31" y="71"/>
                  </a:lnTo>
                  <a:lnTo>
                    <a:pt x="37" y="91"/>
                  </a:lnTo>
                  <a:lnTo>
                    <a:pt x="40" y="109"/>
                  </a:lnTo>
                  <a:lnTo>
                    <a:pt x="44" y="129"/>
                  </a:lnTo>
                  <a:lnTo>
                    <a:pt x="47" y="149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8" name="Freeform 52"/>
            <p:cNvSpPr>
              <a:spLocks/>
            </p:cNvSpPr>
            <p:nvPr/>
          </p:nvSpPr>
          <p:spPr bwMode="auto">
            <a:xfrm>
              <a:off x="3277" y="1501"/>
              <a:ext cx="699" cy="179"/>
            </a:xfrm>
            <a:custGeom>
              <a:avLst/>
              <a:gdLst>
                <a:gd name="T0" fmla="*/ 2 w 1181"/>
                <a:gd name="T1" fmla="*/ 0 h 362"/>
                <a:gd name="T2" fmla="*/ 3 w 1181"/>
                <a:gd name="T3" fmla="*/ 0 h 362"/>
                <a:gd name="T4" fmla="*/ 4 w 1181"/>
                <a:gd name="T5" fmla="*/ 0 h 362"/>
                <a:gd name="T6" fmla="*/ 4 w 1181"/>
                <a:gd name="T7" fmla="*/ 0 h 362"/>
                <a:gd name="T8" fmla="*/ 5 w 1181"/>
                <a:gd name="T9" fmla="*/ 0 h 362"/>
                <a:gd name="T10" fmla="*/ 5 w 1181"/>
                <a:gd name="T11" fmla="*/ 0 h 362"/>
                <a:gd name="T12" fmla="*/ 5 w 1181"/>
                <a:gd name="T13" fmla="*/ 0 h 362"/>
                <a:gd name="T14" fmla="*/ 6 w 1181"/>
                <a:gd name="T15" fmla="*/ 0 h 362"/>
                <a:gd name="T16" fmla="*/ 7 w 1181"/>
                <a:gd name="T17" fmla="*/ 0 h 362"/>
                <a:gd name="T18" fmla="*/ 7 w 1181"/>
                <a:gd name="T19" fmla="*/ 0 h 362"/>
                <a:gd name="T20" fmla="*/ 7 w 1181"/>
                <a:gd name="T21" fmla="*/ 0 h 362"/>
                <a:gd name="T22" fmla="*/ 6 w 1181"/>
                <a:gd name="T23" fmla="*/ 0 h 362"/>
                <a:gd name="T24" fmla="*/ 6 w 1181"/>
                <a:gd name="T25" fmla="*/ 0 h 362"/>
                <a:gd name="T26" fmla="*/ 5 w 1181"/>
                <a:gd name="T27" fmla="*/ 0 h 362"/>
                <a:gd name="T28" fmla="*/ 5 w 1181"/>
                <a:gd name="T29" fmla="*/ 0 h 362"/>
                <a:gd name="T30" fmla="*/ 5 w 1181"/>
                <a:gd name="T31" fmla="*/ 0 h 362"/>
                <a:gd name="T32" fmla="*/ 5 w 1181"/>
                <a:gd name="T33" fmla="*/ 0 h 362"/>
                <a:gd name="T34" fmla="*/ 5 w 1181"/>
                <a:gd name="T35" fmla="*/ 0 h 362"/>
                <a:gd name="T36" fmla="*/ 4 w 1181"/>
                <a:gd name="T37" fmla="*/ 0 h 362"/>
                <a:gd name="T38" fmla="*/ 4 w 1181"/>
                <a:gd name="T39" fmla="*/ 0 h 362"/>
                <a:gd name="T40" fmla="*/ 4 w 1181"/>
                <a:gd name="T41" fmla="*/ 0 h 362"/>
                <a:gd name="T42" fmla="*/ 4 w 1181"/>
                <a:gd name="T43" fmla="*/ 0 h 362"/>
                <a:gd name="T44" fmla="*/ 3 w 1181"/>
                <a:gd name="T45" fmla="*/ 0 h 362"/>
                <a:gd name="T46" fmla="*/ 3 w 1181"/>
                <a:gd name="T47" fmla="*/ 0 h 362"/>
                <a:gd name="T48" fmla="*/ 2 w 1181"/>
                <a:gd name="T49" fmla="*/ 0 h 362"/>
                <a:gd name="T50" fmla="*/ 2 w 1181"/>
                <a:gd name="T51" fmla="*/ 0 h 362"/>
                <a:gd name="T52" fmla="*/ 2 w 1181"/>
                <a:gd name="T53" fmla="*/ 0 h 362"/>
                <a:gd name="T54" fmla="*/ 2 w 1181"/>
                <a:gd name="T55" fmla="*/ 0 h 362"/>
                <a:gd name="T56" fmla="*/ 1 w 1181"/>
                <a:gd name="T57" fmla="*/ 0 h 362"/>
                <a:gd name="T58" fmla="*/ 1 w 1181"/>
                <a:gd name="T59" fmla="*/ 0 h 362"/>
                <a:gd name="T60" fmla="*/ 1 w 1181"/>
                <a:gd name="T61" fmla="*/ 0 h 362"/>
                <a:gd name="T62" fmla="*/ 1 w 1181"/>
                <a:gd name="T63" fmla="*/ 0 h 362"/>
                <a:gd name="T64" fmla="*/ 1 w 1181"/>
                <a:gd name="T65" fmla="*/ 0 h 362"/>
                <a:gd name="T66" fmla="*/ 1 w 1181"/>
                <a:gd name="T67" fmla="*/ 0 h 362"/>
                <a:gd name="T68" fmla="*/ 1 w 1181"/>
                <a:gd name="T69" fmla="*/ 0 h 362"/>
                <a:gd name="T70" fmla="*/ 1 w 1181"/>
                <a:gd name="T71" fmla="*/ 0 h 362"/>
                <a:gd name="T72" fmla="*/ 0 w 1181"/>
                <a:gd name="T73" fmla="*/ 0 h 362"/>
                <a:gd name="T74" fmla="*/ 1 w 1181"/>
                <a:gd name="T75" fmla="*/ 0 h 362"/>
                <a:gd name="T76" fmla="*/ 1 w 1181"/>
                <a:gd name="T77" fmla="*/ 0 h 362"/>
                <a:gd name="T78" fmla="*/ 1 w 1181"/>
                <a:gd name="T79" fmla="*/ 0 h 362"/>
                <a:gd name="T80" fmla="*/ 1 w 1181"/>
                <a:gd name="T81" fmla="*/ 0 h 362"/>
                <a:gd name="T82" fmla="*/ 1 w 1181"/>
                <a:gd name="T83" fmla="*/ 0 h 362"/>
                <a:gd name="T84" fmla="*/ 2 w 1181"/>
                <a:gd name="T85" fmla="*/ 0 h 362"/>
                <a:gd name="T86" fmla="*/ 2 w 1181"/>
                <a:gd name="T87" fmla="*/ 0 h 362"/>
                <a:gd name="T88" fmla="*/ 2 w 1181"/>
                <a:gd name="T89" fmla="*/ 0 h 3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81"/>
                <a:gd name="T136" fmla="*/ 0 h 362"/>
                <a:gd name="T137" fmla="*/ 1181 w 1181"/>
                <a:gd name="T138" fmla="*/ 362 h 36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81" h="362">
                  <a:moveTo>
                    <a:pt x="432" y="159"/>
                  </a:moveTo>
                  <a:lnTo>
                    <a:pt x="475" y="166"/>
                  </a:lnTo>
                  <a:lnTo>
                    <a:pt x="520" y="172"/>
                  </a:lnTo>
                  <a:lnTo>
                    <a:pt x="566" y="178"/>
                  </a:lnTo>
                  <a:lnTo>
                    <a:pt x="612" y="184"/>
                  </a:lnTo>
                  <a:lnTo>
                    <a:pt x="660" y="190"/>
                  </a:lnTo>
                  <a:lnTo>
                    <a:pt x="707" y="193"/>
                  </a:lnTo>
                  <a:lnTo>
                    <a:pt x="754" y="197"/>
                  </a:lnTo>
                  <a:lnTo>
                    <a:pt x="802" y="199"/>
                  </a:lnTo>
                  <a:lnTo>
                    <a:pt x="850" y="199"/>
                  </a:lnTo>
                  <a:lnTo>
                    <a:pt x="897" y="197"/>
                  </a:lnTo>
                  <a:lnTo>
                    <a:pt x="943" y="193"/>
                  </a:lnTo>
                  <a:lnTo>
                    <a:pt x="989" y="187"/>
                  </a:lnTo>
                  <a:lnTo>
                    <a:pt x="1034" y="179"/>
                  </a:lnTo>
                  <a:lnTo>
                    <a:pt x="1078" y="169"/>
                  </a:lnTo>
                  <a:lnTo>
                    <a:pt x="1121" y="155"/>
                  </a:lnTo>
                  <a:lnTo>
                    <a:pt x="1163" y="139"/>
                  </a:lnTo>
                  <a:lnTo>
                    <a:pt x="1180" y="139"/>
                  </a:lnTo>
                  <a:lnTo>
                    <a:pt x="1181" y="155"/>
                  </a:lnTo>
                  <a:lnTo>
                    <a:pt x="1178" y="170"/>
                  </a:lnTo>
                  <a:lnTo>
                    <a:pt x="1169" y="185"/>
                  </a:lnTo>
                  <a:lnTo>
                    <a:pt x="1157" y="198"/>
                  </a:lnTo>
                  <a:lnTo>
                    <a:pt x="1143" y="210"/>
                  </a:lnTo>
                  <a:lnTo>
                    <a:pt x="1128" y="222"/>
                  </a:lnTo>
                  <a:lnTo>
                    <a:pt x="1115" y="232"/>
                  </a:lnTo>
                  <a:lnTo>
                    <a:pt x="1102" y="242"/>
                  </a:lnTo>
                  <a:lnTo>
                    <a:pt x="1080" y="255"/>
                  </a:lnTo>
                  <a:lnTo>
                    <a:pt x="1057" y="269"/>
                  </a:lnTo>
                  <a:lnTo>
                    <a:pt x="1035" y="281"/>
                  </a:lnTo>
                  <a:lnTo>
                    <a:pt x="1012" y="292"/>
                  </a:lnTo>
                  <a:lnTo>
                    <a:pt x="988" y="304"/>
                  </a:lnTo>
                  <a:lnTo>
                    <a:pt x="965" y="313"/>
                  </a:lnTo>
                  <a:lnTo>
                    <a:pt x="941" y="322"/>
                  </a:lnTo>
                  <a:lnTo>
                    <a:pt x="916" y="331"/>
                  </a:lnTo>
                  <a:lnTo>
                    <a:pt x="891" y="338"/>
                  </a:lnTo>
                  <a:lnTo>
                    <a:pt x="866" y="345"/>
                  </a:lnTo>
                  <a:lnTo>
                    <a:pt x="840" y="350"/>
                  </a:lnTo>
                  <a:lnTo>
                    <a:pt x="814" y="354"/>
                  </a:lnTo>
                  <a:lnTo>
                    <a:pt x="787" y="358"/>
                  </a:lnTo>
                  <a:lnTo>
                    <a:pt x="761" y="360"/>
                  </a:lnTo>
                  <a:lnTo>
                    <a:pt x="733" y="362"/>
                  </a:lnTo>
                  <a:lnTo>
                    <a:pt x="706" y="362"/>
                  </a:lnTo>
                  <a:lnTo>
                    <a:pt x="675" y="357"/>
                  </a:lnTo>
                  <a:lnTo>
                    <a:pt x="645" y="351"/>
                  </a:lnTo>
                  <a:lnTo>
                    <a:pt x="615" y="342"/>
                  </a:lnTo>
                  <a:lnTo>
                    <a:pt x="585" y="333"/>
                  </a:lnTo>
                  <a:lnTo>
                    <a:pt x="556" y="322"/>
                  </a:lnTo>
                  <a:lnTo>
                    <a:pt x="526" y="311"/>
                  </a:lnTo>
                  <a:lnTo>
                    <a:pt x="497" y="299"/>
                  </a:lnTo>
                  <a:lnTo>
                    <a:pt x="468" y="286"/>
                  </a:lnTo>
                  <a:lnTo>
                    <a:pt x="440" y="273"/>
                  </a:lnTo>
                  <a:lnTo>
                    <a:pt x="411" y="259"/>
                  </a:lnTo>
                  <a:lnTo>
                    <a:pt x="383" y="244"/>
                  </a:lnTo>
                  <a:lnTo>
                    <a:pt x="354" y="230"/>
                  </a:lnTo>
                  <a:lnTo>
                    <a:pt x="327" y="215"/>
                  </a:lnTo>
                  <a:lnTo>
                    <a:pt x="298" y="201"/>
                  </a:lnTo>
                  <a:lnTo>
                    <a:pt x="270" y="186"/>
                  </a:lnTo>
                  <a:lnTo>
                    <a:pt x="241" y="172"/>
                  </a:lnTo>
                  <a:lnTo>
                    <a:pt x="225" y="163"/>
                  </a:lnTo>
                  <a:lnTo>
                    <a:pt x="209" y="154"/>
                  </a:lnTo>
                  <a:lnTo>
                    <a:pt x="194" y="144"/>
                  </a:lnTo>
                  <a:lnTo>
                    <a:pt x="178" y="134"/>
                  </a:lnTo>
                  <a:lnTo>
                    <a:pt x="162" y="124"/>
                  </a:lnTo>
                  <a:lnTo>
                    <a:pt x="147" y="114"/>
                  </a:lnTo>
                  <a:lnTo>
                    <a:pt x="131" y="102"/>
                  </a:lnTo>
                  <a:lnTo>
                    <a:pt x="116" y="92"/>
                  </a:lnTo>
                  <a:lnTo>
                    <a:pt x="101" y="80"/>
                  </a:lnTo>
                  <a:lnTo>
                    <a:pt x="86" y="70"/>
                  </a:lnTo>
                  <a:lnTo>
                    <a:pt x="71" y="58"/>
                  </a:lnTo>
                  <a:lnTo>
                    <a:pt x="56" y="47"/>
                  </a:lnTo>
                  <a:lnTo>
                    <a:pt x="41" y="35"/>
                  </a:lnTo>
                  <a:lnTo>
                    <a:pt x="27" y="24"/>
                  </a:lnTo>
                  <a:lnTo>
                    <a:pt x="13" y="11"/>
                  </a:lnTo>
                  <a:lnTo>
                    <a:pt x="0" y="0"/>
                  </a:lnTo>
                  <a:lnTo>
                    <a:pt x="26" y="10"/>
                  </a:lnTo>
                  <a:lnTo>
                    <a:pt x="54" y="20"/>
                  </a:lnTo>
                  <a:lnTo>
                    <a:pt x="80" y="31"/>
                  </a:lnTo>
                  <a:lnTo>
                    <a:pt x="106" y="42"/>
                  </a:lnTo>
                  <a:lnTo>
                    <a:pt x="132" y="54"/>
                  </a:lnTo>
                  <a:lnTo>
                    <a:pt x="159" y="65"/>
                  </a:lnTo>
                  <a:lnTo>
                    <a:pt x="185" y="77"/>
                  </a:lnTo>
                  <a:lnTo>
                    <a:pt x="212" y="87"/>
                  </a:lnTo>
                  <a:lnTo>
                    <a:pt x="238" y="99"/>
                  </a:lnTo>
                  <a:lnTo>
                    <a:pt x="264" y="109"/>
                  </a:lnTo>
                  <a:lnTo>
                    <a:pt x="292" y="119"/>
                  </a:lnTo>
                  <a:lnTo>
                    <a:pt x="319" y="129"/>
                  </a:lnTo>
                  <a:lnTo>
                    <a:pt x="346" y="138"/>
                  </a:lnTo>
                  <a:lnTo>
                    <a:pt x="375" y="146"/>
                  </a:lnTo>
                  <a:lnTo>
                    <a:pt x="403" y="153"/>
                  </a:lnTo>
                  <a:lnTo>
                    <a:pt x="432" y="159"/>
                  </a:lnTo>
                  <a:close/>
                </a:path>
              </a:pathLst>
            </a:custGeom>
            <a:solidFill>
              <a:srgbClr val="FFE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09" name="Freeform 53"/>
            <p:cNvSpPr>
              <a:spLocks/>
            </p:cNvSpPr>
            <p:nvPr/>
          </p:nvSpPr>
          <p:spPr bwMode="auto">
            <a:xfrm>
              <a:off x="3160" y="1508"/>
              <a:ext cx="786" cy="258"/>
            </a:xfrm>
            <a:custGeom>
              <a:avLst/>
              <a:gdLst>
                <a:gd name="T0" fmla="*/ 2 w 1326"/>
                <a:gd name="T1" fmla="*/ 0 h 523"/>
                <a:gd name="T2" fmla="*/ 3 w 1326"/>
                <a:gd name="T3" fmla="*/ 0 h 523"/>
                <a:gd name="T4" fmla="*/ 3 w 1326"/>
                <a:gd name="T5" fmla="*/ 0 h 523"/>
                <a:gd name="T6" fmla="*/ 4 w 1326"/>
                <a:gd name="T7" fmla="*/ 0 h 523"/>
                <a:gd name="T8" fmla="*/ 4 w 1326"/>
                <a:gd name="T9" fmla="*/ 0 h 523"/>
                <a:gd name="T10" fmla="*/ 4 w 1326"/>
                <a:gd name="T11" fmla="*/ 0 h 523"/>
                <a:gd name="T12" fmla="*/ 5 w 1326"/>
                <a:gd name="T13" fmla="*/ 0 h 523"/>
                <a:gd name="T14" fmla="*/ 5 w 1326"/>
                <a:gd name="T15" fmla="*/ 0 h 523"/>
                <a:gd name="T16" fmla="*/ 5 w 1326"/>
                <a:gd name="T17" fmla="*/ 0 h 523"/>
                <a:gd name="T18" fmla="*/ 5 w 1326"/>
                <a:gd name="T19" fmla="*/ 0 h 523"/>
                <a:gd name="T20" fmla="*/ 5 w 1326"/>
                <a:gd name="T21" fmla="*/ 0 h 523"/>
                <a:gd name="T22" fmla="*/ 6 w 1326"/>
                <a:gd name="T23" fmla="*/ 0 h 523"/>
                <a:gd name="T24" fmla="*/ 6 w 1326"/>
                <a:gd name="T25" fmla="*/ 0 h 523"/>
                <a:gd name="T26" fmla="*/ 7 w 1326"/>
                <a:gd name="T27" fmla="*/ 0 h 523"/>
                <a:gd name="T28" fmla="*/ 7 w 1326"/>
                <a:gd name="T29" fmla="*/ 0 h 523"/>
                <a:gd name="T30" fmla="*/ 7 w 1326"/>
                <a:gd name="T31" fmla="*/ 0 h 523"/>
                <a:gd name="T32" fmla="*/ 7 w 1326"/>
                <a:gd name="T33" fmla="*/ 0 h 523"/>
                <a:gd name="T34" fmla="*/ 7 w 1326"/>
                <a:gd name="T35" fmla="*/ 0 h 523"/>
                <a:gd name="T36" fmla="*/ 7 w 1326"/>
                <a:gd name="T37" fmla="*/ 0 h 523"/>
                <a:gd name="T38" fmla="*/ 7 w 1326"/>
                <a:gd name="T39" fmla="*/ 0 h 523"/>
                <a:gd name="T40" fmla="*/ 6 w 1326"/>
                <a:gd name="T41" fmla="*/ 0 h 523"/>
                <a:gd name="T42" fmla="*/ 6 w 1326"/>
                <a:gd name="T43" fmla="*/ 0 h 523"/>
                <a:gd name="T44" fmla="*/ 5 w 1326"/>
                <a:gd name="T45" fmla="*/ 0 h 523"/>
                <a:gd name="T46" fmla="*/ 5 w 1326"/>
                <a:gd name="T47" fmla="*/ 0 h 523"/>
                <a:gd name="T48" fmla="*/ 5 w 1326"/>
                <a:gd name="T49" fmla="*/ 0 h 523"/>
                <a:gd name="T50" fmla="*/ 5 w 1326"/>
                <a:gd name="T51" fmla="*/ 0 h 523"/>
                <a:gd name="T52" fmla="*/ 4 w 1326"/>
                <a:gd name="T53" fmla="*/ 0 h 523"/>
                <a:gd name="T54" fmla="*/ 4 w 1326"/>
                <a:gd name="T55" fmla="*/ 0 h 523"/>
                <a:gd name="T56" fmla="*/ 4 w 1326"/>
                <a:gd name="T57" fmla="*/ 0 h 523"/>
                <a:gd name="T58" fmla="*/ 4 w 1326"/>
                <a:gd name="T59" fmla="*/ 0 h 523"/>
                <a:gd name="T60" fmla="*/ 3 w 1326"/>
                <a:gd name="T61" fmla="*/ 0 h 523"/>
                <a:gd name="T62" fmla="*/ 3 w 1326"/>
                <a:gd name="T63" fmla="*/ 0 h 523"/>
                <a:gd name="T64" fmla="*/ 3 w 1326"/>
                <a:gd name="T65" fmla="*/ 0 h 523"/>
                <a:gd name="T66" fmla="*/ 2 w 1326"/>
                <a:gd name="T67" fmla="*/ 0 h 523"/>
                <a:gd name="T68" fmla="*/ 2 w 1326"/>
                <a:gd name="T69" fmla="*/ 0 h 523"/>
                <a:gd name="T70" fmla="*/ 2 w 1326"/>
                <a:gd name="T71" fmla="*/ 0 h 523"/>
                <a:gd name="T72" fmla="*/ 2 w 1326"/>
                <a:gd name="T73" fmla="*/ 0 h 523"/>
                <a:gd name="T74" fmla="*/ 1 w 1326"/>
                <a:gd name="T75" fmla="*/ 0 h 523"/>
                <a:gd name="T76" fmla="*/ 1 w 1326"/>
                <a:gd name="T77" fmla="*/ 0 h 523"/>
                <a:gd name="T78" fmla="*/ 1 w 1326"/>
                <a:gd name="T79" fmla="*/ 0 h 523"/>
                <a:gd name="T80" fmla="*/ 1 w 1326"/>
                <a:gd name="T81" fmla="*/ 0 h 523"/>
                <a:gd name="T82" fmla="*/ 1 w 1326"/>
                <a:gd name="T83" fmla="*/ 0 h 523"/>
                <a:gd name="T84" fmla="*/ 1 w 1326"/>
                <a:gd name="T85" fmla="*/ 0 h 523"/>
                <a:gd name="T86" fmla="*/ 1 w 1326"/>
                <a:gd name="T87" fmla="*/ 0 h 523"/>
                <a:gd name="T88" fmla="*/ 1 w 1326"/>
                <a:gd name="T89" fmla="*/ 0 h 523"/>
                <a:gd name="T90" fmla="*/ 2 w 1326"/>
                <a:gd name="T91" fmla="*/ 0 h 52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26"/>
                <a:gd name="T139" fmla="*/ 0 h 523"/>
                <a:gd name="T140" fmla="*/ 1326 w 1326"/>
                <a:gd name="T141" fmla="*/ 523 h 52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26" h="523">
                  <a:moveTo>
                    <a:pt x="409" y="165"/>
                  </a:moveTo>
                  <a:lnTo>
                    <a:pt x="442" y="181"/>
                  </a:lnTo>
                  <a:lnTo>
                    <a:pt x="474" y="198"/>
                  </a:lnTo>
                  <a:lnTo>
                    <a:pt x="508" y="215"/>
                  </a:lnTo>
                  <a:lnTo>
                    <a:pt x="541" y="232"/>
                  </a:lnTo>
                  <a:lnTo>
                    <a:pt x="573" y="248"/>
                  </a:lnTo>
                  <a:lnTo>
                    <a:pt x="607" y="264"/>
                  </a:lnTo>
                  <a:lnTo>
                    <a:pt x="640" y="280"/>
                  </a:lnTo>
                  <a:lnTo>
                    <a:pt x="674" y="295"/>
                  </a:lnTo>
                  <a:lnTo>
                    <a:pt x="707" y="310"/>
                  </a:lnTo>
                  <a:lnTo>
                    <a:pt x="740" y="324"/>
                  </a:lnTo>
                  <a:lnTo>
                    <a:pt x="775" y="338"/>
                  </a:lnTo>
                  <a:lnTo>
                    <a:pt x="809" y="349"/>
                  </a:lnTo>
                  <a:lnTo>
                    <a:pt x="845" y="361"/>
                  </a:lnTo>
                  <a:lnTo>
                    <a:pt x="881" y="371"/>
                  </a:lnTo>
                  <a:lnTo>
                    <a:pt x="917" y="380"/>
                  </a:lnTo>
                  <a:lnTo>
                    <a:pt x="953" y="387"/>
                  </a:lnTo>
                  <a:lnTo>
                    <a:pt x="972" y="394"/>
                  </a:lnTo>
                  <a:lnTo>
                    <a:pt x="991" y="400"/>
                  </a:lnTo>
                  <a:lnTo>
                    <a:pt x="1011" y="406"/>
                  </a:lnTo>
                  <a:lnTo>
                    <a:pt x="1032" y="409"/>
                  </a:lnTo>
                  <a:lnTo>
                    <a:pt x="1053" y="413"/>
                  </a:lnTo>
                  <a:lnTo>
                    <a:pt x="1073" y="415"/>
                  </a:lnTo>
                  <a:lnTo>
                    <a:pt x="1095" y="416"/>
                  </a:lnTo>
                  <a:lnTo>
                    <a:pt x="1116" y="418"/>
                  </a:lnTo>
                  <a:lnTo>
                    <a:pt x="1138" y="418"/>
                  </a:lnTo>
                  <a:lnTo>
                    <a:pt x="1158" y="420"/>
                  </a:lnTo>
                  <a:lnTo>
                    <a:pt x="1180" y="421"/>
                  </a:lnTo>
                  <a:lnTo>
                    <a:pt x="1201" y="421"/>
                  </a:lnTo>
                  <a:lnTo>
                    <a:pt x="1222" y="422"/>
                  </a:lnTo>
                  <a:lnTo>
                    <a:pt x="1241" y="422"/>
                  </a:lnTo>
                  <a:lnTo>
                    <a:pt x="1261" y="424"/>
                  </a:lnTo>
                  <a:lnTo>
                    <a:pt x="1279" y="425"/>
                  </a:lnTo>
                  <a:lnTo>
                    <a:pt x="1326" y="471"/>
                  </a:lnTo>
                  <a:lnTo>
                    <a:pt x="1305" y="483"/>
                  </a:lnTo>
                  <a:lnTo>
                    <a:pt x="1282" y="492"/>
                  </a:lnTo>
                  <a:lnTo>
                    <a:pt x="1260" y="500"/>
                  </a:lnTo>
                  <a:lnTo>
                    <a:pt x="1237" y="507"/>
                  </a:lnTo>
                  <a:lnTo>
                    <a:pt x="1213" y="513"/>
                  </a:lnTo>
                  <a:lnTo>
                    <a:pt x="1188" y="516"/>
                  </a:lnTo>
                  <a:lnTo>
                    <a:pt x="1164" y="519"/>
                  </a:lnTo>
                  <a:lnTo>
                    <a:pt x="1139" y="521"/>
                  </a:lnTo>
                  <a:lnTo>
                    <a:pt x="1115" y="522"/>
                  </a:lnTo>
                  <a:lnTo>
                    <a:pt x="1089" y="522"/>
                  </a:lnTo>
                  <a:lnTo>
                    <a:pt x="1063" y="523"/>
                  </a:lnTo>
                  <a:lnTo>
                    <a:pt x="1038" y="522"/>
                  </a:lnTo>
                  <a:lnTo>
                    <a:pt x="1012" y="522"/>
                  </a:lnTo>
                  <a:lnTo>
                    <a:pt x="986" y="522"/>
                  </a:lnTo>
                  <a:lnTo>
                    <a:pt x="960" y="522"/>
                  </a:lnTo>
                  <a:lnTo>
                    <a:pt x="935" y="522"/>
                  </a:lnTo>
                  <a:lnTo>
                    <a:pt x="909" y="519"/>
                  </a:lnTo>
                  <a:lnTo>
                    <a:pt x="882" y="515"/>
                  </a:lnTo>
                  <a:lnTo>
                    <a:pt x="856" y="512"/>
                  </a:lnTo>
                  <a:lnTo>
                    <a:pt x="829" y="508"/>
                  </a:lnTo>
                  <a:lnTo>
                    <a:pt x="803" y="504"/>
                  </a:lnTo>
                  <a:lnTo>
                    <a:pt x="776" y="500"/>
                  </a:lnTo>
                  <a:lnTo>
                    <a:pt x="751" y="496"/>
                  </a:lnTo>
                  <a:lnTo>
                    <a:pt x="724" y="490"/>
                  </a:lnTo>
                  <a:lnTo>
                    <a:pt x="699" y="484"/>
                  </a:lnTo>
                  <a:lnTo>
                    <a:pt x="674" y="476"/>
                  </a:lnTo>
                  <a:lnTo>
                    <a:pt x="649" y="468"/>
                  </a:lnTo>
                  <a:lnTo>
                    <a:pt x="625" y="459"/>
                  </a:lnTo>
                  <a:lnTo>
                    <a:pt x="601" y="448"/>
                  </a:lnTo>
                  <a:lnTo>
                    <a:pt x="579" y="436"/>
                  </a:lnTo>
                  <a:lnTo>
                    <a:pt x="556" y="422"/>
                  </a:lnTo>
                  <a:lnTo>
                    <a:pt x="535" y="406"/>
                  </a:lnTo>
                  <a:lnTo>
                    <a:pt x="504" y="395"/>
                  </a:lnTo>
                  <a:lnTo>
                    <a:pt x="474" y="384"/>
                  </a:lnTo>
                  <a:lnTo>
                    <a:pt x="446" y="371"/>
                  </a:lnTo>
                  <a:lnTo>
                    <a:pt x="417" y="357"/>
                  </a:lnTo>
                  <a:lnTo>
                    <a:pt x="388" y="342"/>
                  </a:lnTo>
                  <a:lnTo>
                    <a:pt x="360" y="326"/>
                  </a:lnTo>
                  <a:lnTo>
                    <a:pt x="333" y="309"/>
                  </a:lnTo>
                  <a:lnTo>
                    <a:pt x="305" y="291"/>
                  </a:lnTo>
                  <a:lnTo>
                    <a:pt x="279" y="272"/>
                  </a:lnTo>
                  <a:lnTo>
                    <a:pt x="251" y="253"/>
                  </a:lnTo>
                  <a:lnTo>
                    <a:pt x="224" y="233"/>
                  </a:lnTo>
                  <a:lnTo>
                    <a:pt x="198" y="213"/>
                  </a:lnTo>
                  <a:lnTo>
                    <a:pt x="171" y="193"/>
                  </a:lnTo>
                  <a:lnTo>
                    <a:pt x="146" y="172"/>
                  </a:lnTo>
                  <a:lnTo>
                    <a:pt x="120" y="152"/>
                  </a:lnTo>
                  <a:lnTo>
                    <a:pt x="93" y="132"/>
                  </a:lnTo>
                  <a:lnTo>
                    <a:pt x="0" y="44"/>
                  </a:lnTo>
                  <a:lnTo>
                    <a:pt x="21" y="35"/>
                  </a:lnTo>
                  <a:lnTo>
                    <a:pt x="42" y="26"/>
                  </a:lnTo>
                  <a:lnTo>
                    <a:pt x="64" y="17"/>
                  </a:lnTo>
                  <a:lnTo>
                    <a:pt x="88" y="8"/>
                  </a:lnTo>
                  <a:lnTo>
                    <a:pt x="111" y="3"/>
                  </a:lnTo>
                  <a:lnTo>
                    <a:pt x="136" y="0"/>
                  </a:lnTo>
                  <a:lnTo>
                    <a:pt x="159" y="3"/>
                  </a:lnTo>
                  <a:lnTo>
                    <a:pt x="182" y="11"/>
                  </a:lnTo>
                  <a:lnTo>
                    <a:pt x="409" y="165"/>
                  </a:lnTo>
                  <a:close/>
                </a:path>
              </a:pathLst>
            </a:custGeom>
            <a:solidFill>
              <a:srgbClr val="FFC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0" name="Freeform 54"/>
            <p:cNvSpPr>
              <a:spLocks/>
            </p:cNvSpPr>
            <p:nvPr/>
          </p:nvSpPr>
          <p:spPr bwMode="auto">
            <a:xfrm>
              <a:off x="3133" y="1536"/>
              <a:ext cx="821" cy="310"/>
            </a:xfrm>
            <a:custGeom>
              <a:avLst/>
              <a:gdLst>
                <a:gd name="T0" fmla="*/ 1 w 1385"/>
                <a:gd name="T1" fmla="*/ 0 h 631"/>
                <a:gd name="T2" fmla="*/ 1 w 1385"/>
                <a:gd name="T3" fmla="*/ 0 h 631"/>
                <a:gd name="T4" fmla="*/ 1 w 1385"/>
                <a:gd name="T5" fmla="*/ 0 h 631"/>
                <a:gd name="T6" fmla="*/ 1 w 1385"/>
                <a:gd name="T7" fmla="*/ 0 h 631"/>
                <a:gd name="T8" fmla="*/ 2 w 1385"/>
                <a:gd name="T9" fmla="*/ 0 h 631"/>
                <a:gd name="T10" fmla="*/ 2 w 1385"/>
                <a:gd name="T11" fmla="*/ 0 h 631"/>
                <a:gd name="T12" fmla="*/ 3 w 1385"/>
                <a:gd name="T13" fmla="*/ 0 h 631"/>
                <a:gd name="T14" fmla="*/ 3 w 1385"/>
                <a:gd name="T15" fmla="*/ 0 h 631"/>
                <a:gd name="T16" fmla="*/ 4 w 1385"/>
                <a:gd name="T17" fmla="*/ 0 h 631"/>
                <a:gd name="T18" fmla="*/ 4 w 1385"/>
                <a:gd name="T19" fmla="*/ 0 h 631"/>
                <a:gd name="T20" fmla="*/ 4 w 1385"/>
                <a:gd name="T21" fmla="*/ 0 h 631"/>
                <a:gd name="T22" fmla="*/ 4 w 1385"/>
                <a:gd name="T23" fmla="*/ 0 h 631"/>
                <a:gd name="T24" fmla="*/ 5 w 1385"/>
                <a:gd name="T25" fmla="*/ 0 h 631"/>
                <a:gd name="T26" fmla="*/ 5 w 1385"/>
                <a:gd name="T27" fmla="*/ 0 h 631"/>
                <a:gd name="T28" fmla="*/ 5 w 1385"/>
                <a:gd name="T29" fmla="*/ 0 h 631"/>
                <a:gd name="T30" fmla="*/ 5 w 1385"/>
                <a:gd name="T31" fmla="*/ 0 h 631"/>
                <a:gd name="T32" fmla="*/ 6 w 1385"/>
                <a:gd name="T33" fmla="*/ 0 h 631"/>
                <a:gd name="T34" fmla="*/ 7 w 1385"/>
                <a:gd name="T35" fmla="*/ 0 h 631"/>
                <a:gd name="T36" fmla="*/ 7 w 1385"/>
                <a:gd name="T37" fmla="*/ 0 h 631"/>
                <a:gd name="T38" fmla="*/ 7 w 1385"/>
                <a:gd name="T39" fmla="*/ 0 h 631"/>
                <a:gd name="T40" fmla="*/ 7 w 1385"/>
                <a:gd name="T41" fmla="*/ 0 h 631"/>
                <a:gd name="T42" fmla="*/ 7 w 1385"/>
                <a:gd name="T43" fmla="*/ 0 h 631"/>
                <a:gd name="T44" fmla="*/ 7 w 1385"/>
                <a:gd name="T45" fmla="*/ 0 h 631"/>
                <a:gd name="T46" fmla="*/ 7 w 1385"/>
                <a:gd name="T47" fmla="*/ 0 h 631"/>
                <a:gd name="T48" fmla="*/ 7 w 1385"/>
                <a:gd name="T49" fmla="*/ 0 h 631"/>
                <a:gd name="T50" fmla="*/ 7 w 1385"/>
                <a:gd name="T51" fmla="*/ 0 h 631"/>
                <a:gd name="T52" fmla="*/ 7 w 1385"/>
                <a:gd name="T53" fmla="*/ 0 h 631"/>
                <a:gd name="T54" fmla="*/ 7 w 1385"/>
                <a:gd name="T55" fmla="*/ 0 h 631"/>
                <a:gd name="T56" fmla="*/ 7 w 1385"/>
                <a:gd name="T57" fmla="*/ 0 h 631"/>
                <a:gd name="T58" fmla="*/ 7 w 1385"/>
                <a:gd name="T59" fmla="*/ 0 h 631"/>
                <a:gd name="T60" fmla="*/ 7 w 1385"/>
                <a:gd name="T61" fmla="*/ 0 h 631"/>
                <a:gd name="T62" fmla="*/ 7 w 1385"/>
                <a:gd name="T63" fmla="*/ 0 h 631"/>
                <a:gd name="T64" fmla="*/ 7 w 1385"/>
                <a:gd name="T65" fmla="*/ 0 h 631"/>
                <a:gd name="T66" fmla="*/ 7 w 1385"/>
                <a:gd name="T67" fmla="*/ 0 h 631"/>
                <a:gd name="T68" fmla="*/ 7 w 1385"/>
                <a:gd name="T69" fmla="*/ 0 h 631"/>
                <a:gd name="T70" fmla="*/ 6 w 1385"/>
                <a:gd name="T71" fmla="*/ 0 h 631"/>
                <a:gd name="T72" fmla="*/ 6 w 1385"/>
                <a:gd name="T73" fmla="*/ 0 h 631"/>
                <a:gd name="T74" fmla="*/ 6 w 1385"/>
                <a:gd name="T75" fmla="*/ 0 h 631"/>
                <a:gd name="T76" fmla="*/ 6 w 1385"/>
                <a:gd name="T77" fmla="*/ 0 h 631"/>
                <a:gd name="T78" fmla="*/ 5 w 1385"/>
                <a:gd name="T79" fmla="*/ 0 h 631"/>
                <a:gd name="T80" fmla="*/ 5 w 1385"/>
                <a:gd name="T81" fmla="*/ 0 h 631"/>
                <a:gd name="T82" fmla="*/ 5 w 1385"/>
                <a:gd name="T83" fmla="*/ 0 h 631"/>
                <a:gd name="T84" fmla="*/ 5 w 1385"/>
                <a:gd name="T85" fmla="*/ 0 h 631"/>
                <a:gd name="T86" fmla="*/ 5 w 1385"/>
                <a:gd name="T87" fmla="*/ 0 h 631"/>
                <a:gd name="T88" fmla="*/ 5 w 1385"/>
                <a:gd name="T89" fmla="*/ 0 h 631"/>
                <a:gd name="T90" fmla="*/ 5 w 1385"/>
                <a:gd name="T91" fmla="*/ 0 h 631"/>
                <a:gd name="T92" fmla="*/ 4 w 1385"/>
                <a:gd name="T93" fmla="*/ 0 h 631"/>
                <a:gd name="T94" fmla="*/ 4 w 1385"/>
                <a:gd name="T95" fmla="*/ 0 h 631"/>
                <a:gd name="T96" fmla="*/ 3 w 1385"/>
                <a:gd name="T97" fmla="*/ 0 h 631"/>
                <a:gd name="T98" fmla="*/ 3 w 1385"/>
                <a:gd name="T99" fmla="*/ 0 h 631"/>
                <a:gd name="T100" fmla="*/ 2 w 1385"/>
                <a:gd name="T101" fmla="*/ 0 h 631"/>
                <a:gd name="T102" fmla="*/ 2 w 1385"/>
                <a:gd name="T103" fmla="*/ 0 h 631"/>
                <a:gd name="T104" fmla="*/ 2 w 1385"/>
                <a:gd name="T105" fmla="*/ 0 h 631"/>
                <a:gd name="T106" fmla="*/ 1 w 1385"/>
                <a:gd name="T107" fmla="*/ 0 h 631"/>
                <a:gd name="T108" fmla="*/ 1 w 1385"/>
                <a:gd name="T109" fmla="*/ 0 h 631"/>
                <a:gd name="T110" fmla="*/ 1 w 1385"/>
                <a:gd name="T111" fmla="*/ 0 h 631"/>
                <a:gd name="T112" fmla="*/ 1 w 1385"/>
                <a:gd name="T113" fmla="*/ 0 h 631"/>
                <a:gd name="T114" fmla="*/ 1 w 1385"/>
                <a:gd name="T115" fmla="*/ 0 h 631"/>
                <a:gd name="T116" fmla="*/ 0 w 1385"/>
                <a:gd name="T117" fmla="*/ 0 h 631"/>
                <a:gd name="T118" fmla="*/ 1 w 1385"/>
                <a:gd name="T119" fmla="*/ 0 h 631"/>
                <a:gd name="T120" fmla="*/ 1 w 1385"/>
                <a:gd name="T121" fmla="*/ 0 h 631"/>
                <a:gd name="T122" fmla="*/ 1 w 1385"/>
                <a:gd name="T123" fmla="*/ 0 h 631"/>
                <a:gd name="T124" fmla="*/ 1 w 1385"/>
                <a:gd name="T125" fmla="*/ 0 h 6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85"/>
                <a:gd name="T190" fmla="*/ 0 h 631"/>
                <a:gd name="T191" fmla="*/ 1385 w 1385"/>
                <a:gd name="T192" fmla="*/ 631 h 6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85" h="631">
                  <a:moveTo>
                    <a:pt x="50" y="10"/>
                  </a:moveTo>
                  <a:lnTo>
                    <a:pt x="80" y="42"/>
                  </a:lnTo>
                  <a:lnTo>
                    <a:pt x="111" y="74"/>
                  </a:lnTo>
                  <a:lnTo>
                    <a:pt x="144" y="103"/>
                  </a:lnTo>
                  <a:lnTo>
                    <a:pt x="177" y="131"/>
                  </a:lnTo>
                  <a:lnTo>
                    <a:pt x="210" y="159"/>
                  </a:lnTo>
                  <a:lnTo>
                    <a:pt x="245" y="185"/>
                  </a:lnTo>
                  <a:lnTo>
                    <a:pt x="280" y="211"/>
                  </a:lnTo>
                  <a:lnTo>
                    <a:pt x="315" y="234"/>
                  </a:lnTo>
                  <a:lnTo>
                    <a:pt x="351" y="257"/>
                  </a:lnTo>
                  <a:lnTo>
                    <a:pt x="388" y="279"/>
                  </a:lnTo>
                  <a:lnTo>
                    <a:pt x="425" y="300"/>
                  </a:lnTo>
                  <a:lnTo>
                    <a:pt x="462" y="320"/>
                  </a:lnTo>
                  <a:lnTo>
                    <a:pt x="500" y="340"/>
                  </a:lnTo>
                  <a:lnTo>
                    <a:pt x="538" y="357"/>
                  </a:lnTo>
                  <a:lnTo>
                    <a:pt x="576" y="375"/>
                  </a:lnTo>
                  <a:lnTo>
                    <a:pt x="614" y="391"/>
                  </a:lnTo>
                  <a:lnTo>
                    <a:pt x="640" y="406"/>
                  </a:lnTo>
                  <a:lnTo>
                    <a:pt x="668" y="420"/>
                  </a:lnTo>
                  <a:lnTo>
                    <a:pt x="697" y="432"/>
                  </a:lnTo>
                  <a:lnTo>
                    <a:pt x="725" y="441"/>
                  </a:lnTo>
                  <a:lnTo>
                    <a:pt x="755" y="449"/>
                  </a:lnTo>
                  <a:lnTo>
                    <a:pt x="785" y="456"/>
                  </a:lnTo>
                  <a:lnTo>
                    <a:pt x="816" y="462"/>
                  </a:lnTo>
                  <a:lnTo>
                    <a:pt x="847" y="466"/>
                  </a:lnTo>
                  <a:lnTo>
                    <a:pt x="879" y="470"/>
                  </a:lnTo>
                  <a:lnTo>
                    <a:pt x="911" y="473"/>
                  </a:lnTo>
                  <a:lnTo>
                    <a:pt x="942" y="475"/>
                  </a:lnTo>
                  <a:lnTo>
                    <a:pt x="974" y="478"/>
                  </a:lnTo>
                  <a:lnTo>
                    <a:pt x="1006" y="480"/>
                  </a:lnTo>
                  <a:lnTo>
                    <a:pt x="1039" y="482"/>
                  </a:lnTo>
                  <a:lnTo>
                    <a:pt x="1071" y="485"/>
                  </a:lnTo>
                  <a:lnTo>
                    <a:pt x="1102" y="488"/>
                  </a:lnTo>
                  <a:lnTo>
                    <a:pt x="1119" y="486"/>
                  </a:lnTo>
                  <a:lnTo>
                    <a:pt x="1138" y="483"/>
                  </a:lnTo>
                  <a:lnTo>
                    <a:pt x="1155" y="482"/>
                  </a:lnTo>
                  <a:lnTo>
                    <a:pt x="1173" y="481"/>
                  </a:lnTo>
                  <a:lnTo>
                    <a:pt x="1192" y="480"/>
                  </a:lnTo>
                  <a:lnTo>
                    <a:pt x="1210" y="479"/>
                  </a:lnTo>
                  <a:lnTo>
                    <a:pt x="1228" y="478"/>
                  </a:lnTo>
                  <a:lnTo>
                    <a:pt x="1246" y="475"/>
                  </a:lnTo>
                  <a:lnTo>
                    <a:pt x="1264" y="474"/>
                  </a:lnTo>
                  <a:lnTo>
                    <a:pt x="1282" y="472"/>
                  </a:lnTo>
                  <a:lnTo>
                    <a:pt x="1299" y="469"/>
                  </a:lnTo>
                  <a:lnTo>
                    <a:pt x="1316" y="465"/>
                  </a:lnTo>
                  <a:lnTo>
                    <a:pt x="1333" y="460"/>
                  </a:lnTo>
                  <a:lnTo>
                    <a:pt x="1350" y="456"/>
                  </a:lnTo>
                  <a:lnTo>
                    <a:pt x="1366" y="449"/>
                  </a:lnTo>
                  <a:lnTo>
                    <a:pt x="1381" y="442"/>
                  </a:lnTo>
                  <a:lnTo>
                    <a:pt x="1384" y="447"/>
                  </a:lnTo>
                  <a:lnTo>
                    <a:pt x="1385" y="452"/>
                  </a:lnTo>
                  <a:lnTo>
                    <a:pt x="1385" y="458"/>
                  </a:lnTo>
                  <a:lnTo>
                    <a:pt x="1385" y="465"/>
                  </a:lnTo>
                  <a:lnTo>
                    <a:pt x="1373" y="479"/>
                  </a:lnTo>
                  <a:lnTo>
                    <a:pt x="1360" y="492"/>
                  </a:lnTo>
                  <a:lnTo>
                    <a:pt x="1347" y="504"/>
                  </a:lnTo>
                  <a:lnTo>
                    <a:pt x="1335" y="517"/>
                  </a:lnTo>
                  <a:lnTo>
                    <a:pt x="1322" y="528"/>
                  </a:lnTo>
                  <a:lnTo>
                    <a:pt x="1309" y="540"/>
                  </a:lnTo>
                  <a:lnTo>
                    <a:pt x="1295" y="550"/>
                  </a:lnTo>
                  <a:lnTo>
                    <a:pt x="1282" y="561"/>
                  </a:lnTo>
                  <a:lnTo>
                    <a:pt x="1268" y="570"/>
                  </a:lnTo>
                  <a:lnTo>
                    <a:pt x="1254" y="578"/>
                  </a:lnTo>
                  <a:lnTo>
                    <a:pt x="1239" y="586"/>
                  </a:lnTo>
                  <a:lnTo>
                    <a:pt x="1224" y="593"/>
                  </a:lnTo>
                  <a:lnTo>
                    <a:pt x="1208" y="599"/>
                  </a:lnTo>
                  <a:lnTo>
                    <a:pt x="1192" y="603"/>
                  </a:lnTo>
                  <a:lnTo>
                    <a:pt x="1175" y="607"/>
                  </a:lnTo>
                  <a:lnTo>
                    <a:pt x="1157" y="610"/>
                  </a:lnTo>
                  <a:lnTo>
                    <a:pt x="1150" y="617"/>
                  </a:lnTo>
                  <a:lnTo>
                    <a:pt x="1142" y="619"/>
                  </a:lnTo>
                  <a:lnTo>
                    <a:pt x="1135" y="618"/>
                  </a:lnTo>
                  <a:lnTo>
                    <a:pt x="1128" y="615"/>
                  </a:lnTo>
                  <a:lnTo>
                    <a:pt x="1120" y="611"/>
                  </a:lnTo>
                  <a:lnTo>
                    <a:pt x="1113" y="607"/>
                  </a:lnTo>
                  <a:lnTo>
                    <a:pt x="1105" y="604"/>
                  </a:lnTo>
                  <a:lnTo>
                    <a:pt x="1097" y="604"/>
                  </a:lnTo>
                  <a:lnTo>
                    <a:pt x="1077" y="601"/>
                  </a:lnTo>
                  <a:lnTo>
                    <a:pt x="1058" y="603"/>
                  </a:lnTo>
                  <a:lnTo>
                    <a:pt x="1042" y="610"/>
                  </a:lnTo>
                  <a:lnTo>
                    <a:pt x="1026" y="618"/>
                  </a:lnTo>
                  <a:lnTo>
                    <a:pt x="1011" y="626"/>
                  </a:lnTo>
                  <a:lnTo>
                    <a:pt x="995" y="631"/>
                  </a:lnTo>
                  <a:lnTo>
                    <a:pt x="978" y="631"/>
                  </a:lnTo>
                  <a:lnTo>
                    <a:pt x="958" y="624"/>
                  </a:lnTo>
                  <a:lnTo>
                    <a:pt x="946" y="612"/>
                  </a:lnTo>
                  <a:lnTo>
                    <a:pt x="933" y="604"/>
                  </a:lnTo>
                  <a:lnTo>
                    <a:pt x="918" y="599"/>
                  </a:lnTo>
                  <a:lnTo>
                    <a:pt x="902" y="596"/>
                  </a:lnTo>
                  <a:lnTo>
                    <a:pt x="885" y="596"/>
                  </a:lnTo>
                  <a:lnTo>
                    <a:pt x="869" y="597"/>
                  </a:lnTo>
                  <a:lnTo>
                    <a:pt x="853" y="599"/>
                  </a:lnTo>
                  <a:lnTo>
                    <a:pt x="837" y="601"/>
                  </a:lnTo>
                  <a:lnTo>
                    <a:pt x="813" y="619"/>
                  </a:lnTo>
                  <a:lnTo>
                    <a:pt x="766" y="617"/>
                  </a:lnTo>
                  <a:lnTo>
                    <a:pt x="720" y="612"/>
                  </a:lnTo>
                  <a:lnTo>
                    <a:pt x="674" y="604"/>
                  </a:lnTo>
                  <a:lnTo>
                    <a:pt x="630" y="595"/>
                  </a:lnTo>
                  <a:lnTo>
                    <a:pt x="586" y="583"/>
                  </a:lnTo>
                  <a:lnTo>
                    <a:pt x="543" y="568"/>
                  </a:lnTo>
                  <a:lnTo>
                    <a:pt x="502" y="550"/>
                  </a:lnTo>
                  <a:lnTo>
                    <a:pt x="462" y="531"/>
                  </a:lnTo>
                  <a:lnTo>
                    <a:pt x="421" y="510"/>
                  </a:lnTo>
                  <a:lnTo>
                    <a:pt x="382" y="487"/>
                  </a:lnTo>
                  <a:lnTo>
                    <a:pt x="344" y="462"/>
                  </a:lnTo>
                  <a:lnTo>
                    <a:pt x="306" y="435"/>
                  </a:lnTo>
                  <a:lnTo>
                    <a:pt x="269" y="406"/>
                  </a:lnTo>
                  <a:lnTo>
                    <a:pt x="232" y="376"/>
                  </a:lnTo>
                  <a:lnTo>
                    <a:pt x="197" y="345"/>
                  </a:lnTo>
                  <a:lnTo>
                    <a:pt x="162" y="312"/>
                  </a:lnTo>
                  <a:lnTo>
                    <a:pt x="137" y="280"/>
                  </a:lnTo>
                  <a:lnTo>
                    <a:pt x="113" y="246"/>
                  </a:lnTo>
                  <a:lnTo>
                    <a:pt x="90" y="213"/>
                  </a:lnTo>
                  <a:lnTo>
                    <a:pt x="68" y="178"/>
                  </a:lnTo>
                  <a:lnTo>
                    <a:pt x="48" y="143"/>
                  </a:lnTo>
                  <a:lnTo>
                    <a:pt x="30" y="107"/>
                  </a:lnTo>
                  <a:lnTo>
                    <a:pt x="14" y="71"/>
                  </a:lnTo>
                  <a:lnTo>
                    <a:pt x="0" y="33"/>
                  </a:lnTo>
                  <a:lnTo>
                    <a:pt x="4" y="27"/>
                  </a:lnTo>
                  <a:lnTo>
                    <a:pt x="9" y="21"/>
                  </a:lnTo>
                  <a:lnTo>
                    <a:pt x="15" y="12"/>
                  </a:lnTo>
                  <a:lnTo>
                    <a:pt x="22" y="6"/>
                  </a:lnTo>
                  <a:lnTo>
                    <a:pt x="28" y="1"/>
                  </a:lnTo>
                  <a:lnTo>
                    <a:pt x="35" y="0"/>
                  </a:lnTo>
                  <a:lnTo>
                    <a:pt x="43" y="2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rgbClr val="FFE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1" name="Freeform 55"/>
            <p:cNvSpPr>
              <a:spLocks/>
            </p:cNvSpPr>
            <p:nvPr/>
          </p:nvSpPr>
          <p:spPr bwMode="auto">
            <a:xfrm>
              <a:off x="3112" y="1582"/>
              <a:ext cx="266" cy="395"/>
            </a:xfrm>
            <a:custGeom>
              <a:avLst/>
              <a:gdLst>
                <a:gd name="T0" fmla="*/ 1 w 449"/>
                <a:gd name="T1" fmla="*/ 0 h 800"/>
                <a:gd name="T2" fmla="*/ 1 w 449"/>
                <a:gd name="T3" fmla="*/ 0 h 800"/>
                <a:gd name="T4" fmla="*/ 1 w 449"/>
                <a:gd name="T5" fmla="*/ 0 h 800"/>
                <a:gd name="T6" fmla="*/ 1 w 449"/>
                <a:gd name="T7" fmla="*/ 0 h 800"/>
                <a:gd name="T8" fmla="*/ 2 w 449"/>
                <a:gd name="T9" fmla="*/ 0 h 800"/>
                <a:gd name="T10" fmla="*/ 2 w 449"/>
                <a:gd name="T11" fmla="*/ 0 h 800"/>
                <a:gd name="T12" fmla="*/ 2 w 449"/>
                <a:gd name="T13" fmla="*/ 0 h 800"/>
                <a:gd name="T14" fmla="*/ 2 w 449"/>
                <a:gd name="T15" fmla="*/ 0 h 800"/>
                <a:gd name="T16" fmla="*/ 2 w 449"/>
                <a:gd name="T17" fmla="*/ 0 h 800"/>
                <a:gd name="T18" fmla="*/ 2 w 449"/>
                <a:gd name="T19" fmla="*/ 0 h 800"/>
                <a:gd name="T20" fmla="*/ 2 w 449"/>
                <a:gd name="T21" fmla="*/ 0 h 800"/>
                <a:gd name="T22" fmla="*/ 2 w 449"/>
                <a:gd name="T23" fmla="*/ 0 h 800"/>
                <a:gd name="T24" fmla="*/ 2 w 449"/>
                <a:gd name="T25" fmla="*/ 0 h 800"/>
                <a:gd name="T26" fmla="*/ 2 w 449"/>
                <a:gd name="T27" fmla="*/ 0 h 800"/>
                <a:gd name="T28" fmla="*/ 2 w 449"/>
                <a:gd name="T29" fmla="*/ 0 h 800"/>
                <a:gd name="T30" fmla="*/ 2 w 449"/>
                <a:gd name="T31" fmla="*/ 0 h 800"/>
                <a:gd name="T32" fmla="*/ 2 w 449"/>
                <a:gd name="T33" fmla="*/ 0 h 800"/>
                <a:gd name="T34" fmla="*/ 2 w 449"/>
                <a:gd name="T35" fmla="*/ 0 h 800"/>
                <a:gd name="T36" fmla="*/ 2 w 449"/>
                <a:gd name="T37" fmla="*/ 0 h 800"/>
                <a:gd name="T38" fmla="*/ 2 w 449"/>
                <a:gd name="T39" fmla="*/ 0 h 800"/>
                <a:gd name="T40" fmla="*/ 2 w 449"/>
                <a:gd name="T41" fmla="*/ 0 h 800"/>
                <a:gd name="T42" fmla="*/ 1 w 449"/>
                <a:gd name="T43" fmla="*/ 0 h 800"/>
                <a:gd name="T44" fmla="*/ 1 w 449"/>
                <a:gd name="T45" fmla="*/ 0 h 800"/>
                <a:gd name="T46" fmla="*/ 1 w 449"/>
                <a:gd name="T47" fmla="*/ 0 h 800"/>
                <a:gd name="T48" fmla="*/ 1 w 449"/>
                <a:gd name="T49" fmla="*/ 0 h 800"/>
                <a:gd name="T50" fmla="*/ 1 w 449"/>
                <a:gd name="T51" fmla="*/ 0 h 800"/>
                <a:gd name="T52" fmla="*/ 1 w 449"/>
                <a:gd name="T53" fmla="*/ 0 h 800"/>
                <a:gd name="T54" fmla="*/ 1 w 449"/>
                <a:gd name="T55" fmla="*/ 0 h 800"/>
                <a:gd name="T56" fmla="*/ 1 w 449"/>
                <a:gd name="T57" fmla="*/ 0 h 800"/>
                <a:gd name="T58" fmla="*/ 1 w 449"/>
                <a:gd name="T59" fmla="*/ 0 h 800"/>
                <a:gd name="T60" fmla="*/ 1 w 449"/>
                <a:gd name="T61" fmla="*/ 0 h 800"/>
                <a:gd name="T62" fmla="*/ 1 w 449"/>
                <a:gd name="T63" fmla="*/ 0 h 800"/>
                <a:gd name="T64" fmla="*/ 1 w 449"/>
                <a:gd name="T65" fmla="*/ 0 h 800"/>
                <a:gd name="T66" fmla="*/ 1 w 449"/>
                <a:gd name="T67" fmla="*/ 0 h 800"/>
                <a:gd name="T68" fmla="*/ 1 w 449"/>
                <a:gd name="T69" fmla="*/ 0 h 800"/>
                <a:gd name="T70" fmla="*/ 1 w 449"/>
                <a:gd name="T71" fmla="*/ 0 h 800"/>
                <a:gd name="T72" fmla="*/ 1 w 449"/>
                <a:gd name="T73" fmla="*/ 0 h 800"/>
                <a:gd name="T74" fmla="*/ 1 w 449"/>
                <a:gd name="T75" fmla="*/ 0 h 800"/>
                <a:gd name="T76" fmla="*/ 1 w 449"/>
                <a:gd name="T77" fmla="*/ 0 h 800"/>
                <a:gd name="T78" fmla="*/ 0 w 449"/>
                <a:gd name="T79" fmla="*/ 0 h 800"/>
                <a:gd name="T80" fmla="*/ 1 w 449"/>
                <a:gd name="T81" fmla="*/ 0 h 800"/>
                <a:gd name="T82" fmla="*/ 1 w 449"/>
                <a:gd name="T83" fmla="*/ 0 h 800"/>
                <a:gd name="T84" fmla="*/ 1 w 449"/>
                <a:gd name="T85" fmla="*/ 0 h 800"/>
                <a:gd name="T86" fmla="*/ 1 w 449"/>
                <a:gd name="T87" fmla="*/ 0 h 800"/>
                <a:gd name="T88" fmla="*/ 1 w 449"/>
                <a:gd name="T89" fmla="*/ 0 h 800"/>
                <a:gd name="T90" fmla="*/ 1 w 449"/>
                <a:gd name="T91" fmla="*/ 0 h 800"/>
                <a:gd name="T92" fmla="*/ 1 w 449"/>
                <a:gd name="T93" fmla="*/ 0 h 800"/>
                <a:gd name="T94" fmla="*/ 1 w 449"/>
                <a:gd name="T95" fmla="*/ 0 h 800"/>
                <a:gd name="T96" fmla="*/ 1 w 449"/>
                <a:gd name="T97" fmla="*/ 0 h 800"/>
                <a:gd name="T98" fmla="*/ 1 w 449"/>
                <a:gd name="T99" fmla="*/ 0 h 800"/>
                <a:gd name="T100" fmla="*/ 1 w 449"/>
                <a:gd name="T101" fmla="*/ 0 h 800"/>
                <a:gd name="T102" fmla="*/ 1 w 449"/>
                <a:gd name="T103" fmla="*/ 0 h 800"/>
                <a:gd name="T104" fmla="*/ 1 w 449"/>
                <a:gd name="T105" fmla="*/ 0 h 800"/>
                <a:gd name="T106" fmla="*/ 1 w 449"/>
                <a:gd name="T107" fmla="*/ 0 h 800"/>
                <a:gd name="T108" fmla="*/ 1 w 449"/>
                <a:gd name="T109" fmla="*/ 0 h 800"/>
                <a:gd name="T110" fmla="*/ 1 w 449"/>
                <a:gd name="T111" fmla="*/ 0 h 800"/>
                <a:gd name="T112" fmla="*/ 1 w 449"/>
                <a:gd name="T113" fmla="*/ 0 h 800"/>
                <a:gd name="T114" fmla="*/ 1 w 449"/>
                <a:gd name="T115" fmla="*/ 0 h 8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49"/>
                <a:gd name="T175" fmla="*/ 0 h 800"/>
                <a:gd name="T176" fmla="*/ 449 w 449"/>
                <a:gd name="T177" fmla="*/ 800 h 8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49" h="800">
                  <a:moveTo>
                    <a:pt x="255" y="526"/>
                  </a:moveTo>
                  <a:lnTo>
                    <a:pt x="265" y="544"/>
                  </a:lnTo>
                  <a:lnTo>
                    <a:pt x="276" y="561"/>
                  </a:lnTo>
                  <a:lnTo>
                    <a:pt x="288" y="579"/>
                  </a:lnTo>
                  <a:lnTo>
                    <a:pt x="299" y="597"/>
                  </a:lnTo>
                  <a:lnTo>
                    <a:pt x="311" y="613"/>
                  </a:lnTo>
                  <a:lnTo>
                    <a:pt x="324" y="630"/>
                  </a:lnTo>
                  <a:lnTo>
                    <a:pt x="336" y="647"/>
                  </a:lnTo>
                  <a:lnTo>
                    <a:pt x="349" y="665"/>
                  </a:lnTo>
                  <a:lnTo>
                    <a:pt x="362" y="681"/>
                  </a:lnTo>
                  <a:lnTo>
                    <a:pt x="374" y="698"/>
                  </a:lnTo>
                  <a:lnTo>
                    <a:pt x="387" y="715"/>
                  </a:lnTo>
                  <a:lnTo>
                    <a:pt x="400" y="733"/>
                  </a:lnTo>
                  <a:lnTo>
                    <a:pt x="412" y="749"/>
                  </a:lnTo>
                  <a:lnTo>
                    <a:pt x="425" y="766"/>
                  </a:lnTo>
                  <a:lnTo>
                    <a:pt x="437" y="783"/>
                  </a:lnTo>
                  <a:lnTo>
                    <a:pt x="449" y="800"/>
                  </a:lnTo>
                  <a:lnTo>
                    <a:pt x="411" y="795"/>
                  </a:lnTo>
                  <a:lnTo>
                    <a:pt x="377" y="784"/>
                  </a:lnTo>
                  <a:lnTo>
                    <a:pt x="343" y="769"/>
                  </a:lnTo>
                  <a:lnTo>
                    <a:pt x="313" y="751"/>
                  </a:lnTo>
                  <a:lnTo>
                    <a:pt x="286" y="729"/>
                  </a:lnTo>
                  <a:lnTo>
                    <a:pt x="260" y="705"/>
                  </a:lnTo>
                  <a:lnTo>
                    <a:pt x="236" y="677"/>
                  </a:lnTo>
                  <a:lnTo>
                    <a:pt x="214" y="647"/>
                  </a:lnTo>
                  <a:lnTo>
                    <a:pt x="193" y="616"/>
                  </a:lnTo>
                  <a:lnTo>
                    <a:pt x="174" y="584"/>
                  </a:lnTo>
                  <a:lnTo>
                    <a:pt x="155" y="551"/>
                  </a:lnTo>
                  <a:lnTo>
                    <a:pt x="137" y="518"/>
                  </a:lnTo>
                  <a:lnTo>
                    <a:pt x="121" y="485"/>
                  </a:lnTo>
                  <a:lnTo>
                    <a:pt x="105" y="453"/>
                  </a:lnTo>
                  <a:lnTo>
                    <a:pt x="89" y="422"/>
                  </a:lnTo>
                  <a:lnTo>
                    <a:pt x="73" y="392"/>
                  </a:lnTo>
                  <a:lnTo>
                    <a:pt x="60" y="349"/>
                  </a:lnTo>
                  <a:lnTo>
                    <a:pt x="45" y="306"/>
                  </a:lnTo>
                  <a:lnTo>
                    <a:pt x="31" y="264"/>
                  </a:lnTo>
                  <a:lnTo>
                    <a:pt x="17" y="220"/>
                  </a:lnTo>
                  <a:lnTo>
                    <a:pt x="7" y="175"/>
                  </a:lnTo>
                  <a:lnTo>
                    <a:pt x="1" y="130"/>
                  </a:lnTo>
                  <a:lnTo>
                    <a:pt x="0" y="83"/>
                  </a:lnTo>
                  <a:lnTo>
                    <a:pt x="7" y="34"/>
                  </a:lnTo>
                  <a:lnTo>
                    <a:pt x="36" y="0"/>
                  </a:lnTo>
                  <a:lnTo>
                    <a:pt x="54" y="31"/>
                  </a:lnTo>
                  <a:lnTo>
                    <a:pt x="70" y="63"/>
                  </a:lnTo>
                  <a:lnTo>
                    <a:pt x="84" y="96"/>
                  </a:lnTo>
                  <a:lnTo>
                    <a:pt x="98" y="129"/>
                  </a:lnTo>
                  <a:lnTo>
                    <a:pt x="111" y="162"/>
                  </a:lnTo>
                  <a:lnTo>
                    <a:pt x="122" y="196"/>
                  </a:lnTo>
                  <a:lnTo>
                    <a:pt x="134" y="229"/>
                  </a:lnTo>
                  <a:lnTo>
                    <a:pt x="145" y="264"/>
                  </a:lnTo>
                  <a:lnTo>
                    <a:pt x="155" y="297"/>
                  </a:lnTo>
                  <a:lnTo>
                    <a:pt x="167" y="332"/>
                  </a:lnTo>
                  <a:lnTo>
                    <a:pt x="179" y="365"/>
                  </a:lnTo>
                  <a:lnTo>
                    <a:pt x="191" y="399"/>
                  </a:lnTo>
                  <a:lnTo>
                    <a:pt x="205" y="431"/>
                  </a:lnTo>
                  <a:lnTo>
                    <a:pt x="220" y="463"/>
                  </a:lnTo>
                  <a:lnTo>
                    <a:pt x="236" y="495"/>
                  </a:lnTo>
                  <a:lnTo>
                    <a:pt x="255" y="526"/>
                  </a:lnTo>
                  <a:close/>
                </a:path>
              </a:pathLst>
            </a:custGeom>
            <a:solidFill>
              <a:srgbClr val="FFE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2" name="Freeform 56"/>
            <p:cNvSpPr>
              <a:spLocks/>
            </p:cNvSpPr>
            <p:nvPr/>
          </p:nvSpPr>
          <p:spPr bwMode="auto">
            <a:xfrm>
              <a:off x="3725" y="1597"/>
              <a:ext cx="251" cy="111"/>
            </a:xfrm>
            <a:custGeom>
              <a:avLst/>
              <a:gdLst>
                <a:gd name="T0" fmla="*/ 2 w 423"/>
                <a:gd name="T1" fmla="*/ 0 h 223"/>
                <a:gd name="T2" fmla="*/ 2 w 423"/>
                <a:gd name="T3" fmla="*/ 0 h 223"/>
                <a:gd name="T4" fmla="*/ 1 w 423"/>
                <a:gd name="T5" fmla="*/ 0 h 223"/>
                <a:gd name="T6" fmla="*/ 1 w 423"/>
                <a:gd name="T7" fmla="*/ 0 h 223"/>
                <a:gd name="T8" fmla="*/ 1 w 423"/>
                <a:gd name="T9" fmla="*/ 0 h 223"/>
                <a:gd name="T10" fmla="*/ 1 w 423"/>
                <a:gd name="T11" fmla="*/ 0 h 223"/>
                <a:gd name="T12" fmla="*/ 1 w 423"/>
                <a:gd name="T13" fmla="*/ 0 h 223"/>
                <a:gd name="T14" fmla="*/ 1 w 423"/>
                <a:gd name="T15" fmla="*/ 0 h 223"/>
                <a:gd name="T16" fmla="*/ 1 w 423"/>
                <a:gd name="T17" fmla="*/ 0 h 223"/>
                <a:gd name="T18" fmla="*/ 1 w 423"/>
                <a:gd name="T19" fmla="*/ 0 h 223"/>
                <a:gd name="T20" fmla="*/ 1 w 423"/>
                <a:gd name="T21" fmla="*/ 0 h 223"/>
                <a:gd name="T22" fmla="*/ 1 w 423"/>
                <a:gd name="T23" fmla="*/ 0 h 223"/>
                <a:gd name="T24" fmla="*/ 1 w 423"/>
                <a:gd name="T25" fmla="*/ 0 h 223"/>
                <a:gd name="T26" fmla="*/ 1 w 423"/>
                <a:gd name="T27" fmla="*/ 0 h 223"/>
                <a:gd name="T28" fmla="*/ 1 w 423"/>
                <a:gd name="T29" fmla="*/ 0 h 223"/>
                <a:gd name="T30" fmla="*/ 1 w 423"/>
                <a:gd name="T31" fmla="*/ 0 h 223"/>
                <a:gd name="T32" fmla="*/ 1 w 423"/>
                <a:gd name="T33" fmla="*/ 0 h 223"/>
                <a:gd name="T34" fmla="*/ 0 w 423"/>
                <a:gd name="T35" fmla="*/ 0 h 223"/>
                <a:gd name="T36" fmla="*/ 1 w 423"/>
                <a:gd name="T37" fmla="*/ 0 h 223"/>
                <a:gd name="T38" fmla="*/ 1 w 423"/>
                <a:gd name="T39" fmla="*/ 0 h 223"/>
                <a:gd name="T40" fmla="*/ 1 w 423"/>
                <a:gd name="T41" fmla="*/ 0 h 223"/>
                <a:gd name="T42" fmla="*/ 1 w 423"/>
                <a:gd name="T43" fmla="*/ 0 h 223"/>
                <a:gd name="T44" fmla="*/ 1 w 423"/>
                <a:gd name="T45" fmla="*/ 0 h 223"/>
                <a:gd name="T46" fmla="*/ 1 w 423"/>
                <a:gd name="T47" fmla="*/ 0 h 223"/>
                <a:gd name="T48" fmla="*/ 1 w 423"/>
                <a:gd name="T49" fmla="*/ 0 h 223"/>
                <a:gd name="T50" fmla="*/ 1 w 423"/>
                <a:gd name="T51" fmla="*/ 0 h 223"/>
                <a:gd name="T52" fmla="*/ 1 w 423"/>
                <a:gd name="T53" fmla="*/ 0 h 223"/>
                <a:gd name="T54" fmla="*/ 1 w 423"/>
                <a:gd name="T55" fmla="*/ 0 h 223"/>
                <a:gd name="T56" fmla="*/ 2 w 423"/>
                <a:gd name="T57" fmla="*/ 0 h 223"/>
                <a:gd name="T58" fmla="*/ 2 w 423"/>
                <a:gd name="T59" fmla="*/ 0 h 223"/>
                <a:gd name="T60" fmla="*/ 2 w 423"/>
                <a:gd name="T61" fmla="*/ 0 h 223"/>
                <a:gd name="T62" fmla="*/ 2 w 423"/>
                <a:gd name="T63" fmla="*/ 0 h 223"/>
                <a:gd name="T64" fmla="*/ 2 w 423"/>
                <a:gd name="T65" fmla="*/ 0 h 223"/>
                <a:gd name="T66" fmla="*/ 2 w 423"/>
                <a:gd name="T67" fmla="*/ 0 h 223"/>
                <a:gd name="T68" fmla="*/ 2 w 423"/>
                <a:gd name="T69" fmla="*/ 0 h 223"/>
                <a:gd name="T70" fmla="*/ 2 w 423"/>
                <a:gd name="T71" fmla="*/ 0 h 223"/>
                <a:gd name="T72" fmla="*/ 2 w 423"/>
                <a:gd name="T73" fmla="*/ 0 h 223"/>
                <a:gd name="T74" fmla="*/ 2 w 423"/>
                <a:gd name="T75" fmla="*/ 0 h 223"/>
                <a:gd name="T76" fmla="*/ 2 w 423"/>
                <a:gd name="T77" fmla="*/ 0 h 223"/>
                <a:gd name="T78" fmla="*/ 2 w 423"/>
                <a:gd name="T79" fmla="*/ 0 h 223"/>
                <a:gd name="T80" fmla="*/ 2 w 423"/>
                <a:gd name="T81" fmla="*/ 0 h 223"/>
                <a:gd name="T82" fmla="*/ 2 w 423"/>
                <a:gd name="T83" fmla="*/ 0 h 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3"/>
                <a:gd name="T127" fmla="*/ 0 h 223"/>
                <a:gd name="T128" fmla="*/ 423 w 423"/>
                <a:gd name="T129" fmla="*/ 223 h 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3" h="223">
                  <a:moveTo>
                    <a:pt x="321" y="195"/>
                  </a:moveTo>
                  <a:lnTo>
                    <a:pt x="308" y="204"/>
                  </a:lnTo>
                  <a:lnTo>
                    <a:pt x="294" y="211"/>
                  </a:lnTo>
                  <a:lnTo>
                    <a:pt x="280" y="216"/>
                  </a:lnTo>
                  <a:lnTo>
                    <a:pt x="265" y="219"/>
                  </a:lnTo>
                  <a:lnTo>
                    <a:pt x="250" y="222"/>
                  </a:lnTo>
                  <a:lnTo>
                    <a:pt x="234" y="223"/>
                  </a:lnTo>
                  <a:lnTo>
                    <a:pt x="218" y="223"/>
                  </a:lnTo>
                  <a:lnTo>
                    <a:pt x="202" y="222"/>
                  </a:lnTo>
                  <a:lnTo>
                    <a:pt x="186" y="221"/>
                  </a:lnTo>
                  <a:lnTo>
                    <a:pt x="170" y="219"/>
                  </a:lnTo>
                  <a:lnTo>
                    <a:pt x="154" y="217"/>
                  </a:lnTo>
                  <a:lnTo>
                    <a:pt x="138" y="215"/>
                  </a:lnTo>
                  <a:lnTo>
                    <a:pt x="121" y="213"/>
                  </a:lnTo>
                  <a:lnTo>
                    <a:pt x="105" y="210"/>
                  </a:lnTo>
                  <a:lnTo>
                    <a:pt x="90" y="209"/>
                  </a:lnTo>
                  <a:lnTo>
                    <a:pt x="75" y="208"/>
                  </a:lnTo>
                  <a:lnTo>
                    <a:pt x="0" y="185"/>
                  </a:lnTo>
                  <a:lnTo>
                    <a:pt x="28" y="181"/>
                  </a:lnTo>
                  <a:lnTo>
                    <a:pt x="56" y="178"/>
                  </a:lnTo>
                  <a:lnTo>
                    <a:pt x="85" y="173"/>
                  </a:lnTo>
                  <a:lnTo>
                    <a:pt x="112" y="166"/>
                  </a:lnTo>
                  <a:lnTo>
                    <a:pt x="140" y="160"/>
                  </a:lnTo>
                  <a:lnTo>
                    <a:pt x="167" y="152"/>
                  </a:lnTo>
                  <a:lnTo>
                    <a:pt x="195" y="142"/>
                  </a:lnTo>
                  <a:lnTo>
                    <a:pt x="223" y="131"/>
                  </a:lnTo>
                  <a:lnTo>
                    <a:pt x="249" y="119"/>
                  </a:lnTo>
                  <a:lnTo>
                    <a:pt x="276" y="105"/>
                  </a:lnTo>
                  <a:lnTo>
                    <a:pt x="302" y="92"/>
                  </a:lnTo>
                  <a:lnTo>
                    <a:pt x="328" y="76"/>
                  </a:lnTo>
                  <a:lnTo>
                    <a:pt x="353" y="58"/>
                  </a:lnTo>
                  <a:lnTo>
                    <a:pt x="377" y="40"/>
                  </a:lnTo>
                  <a:lnTo>
                    <a:pt x="400" y="20"/>
                  </a:lnTo>
                  <a:lnTo>
                    <a:pt x="423" y="0"/>
                  </a:lnTo>
                  <a:lnTo>
                    <a:pt x="420" y="28"/>
                  </a:lnTo>
                  <a:lnTo>
                    <a:pt x="415" y="56"/>
                  </a:lnTo>
                  <a:lnTo>
                    <a:pt x="406" y="82"/>
                  </a:lnTo>
                  <a:lnTo>
                    <a:pt x="396" y="108"/>
                  </a:lnTo>
                  <a:lnTo>
                    <a:pt x="382" y="132"/>
                  </a:lnTo>
                  <a:lnTo>
                    <a:pt x="364" y="155"/>
                  </a:lnTo>
                  <a:lnTo>
                    <a:pt x="344" y="176"/>
                  </a:lnTo>
                  <a:lnTo>
                    <a:pt x="321" y="195"/>
                  </a:lnTo>
                  <a:close/>
                </a:path>
              </a:pathLst>
            </a:custGeom>
            <a:solidFill>
              <a:srgbClr val="FFC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3" name="Freeform 57"/>
            <p:cNvSpPr>
              <a:spLocks/>
            </p:cNvSpPr>
            <p:nvPr/>
          </p:nvSpPr>
          <p:spPr bwMode="auto">
            <a:xfrm>
              <a:off x="3191" y="1667"/>
              <a:ext cx="273" cy="306"/>
            </a:xfrm>
            <a:custGeom>
              <a:avLst/>
              <a:gdLst>
                <a:gd name="T0" fmla="*/ 1 w 459"/>
                <a:gd name="T1" fmla="*/ 0 h 623"/>
                <a:gd name="T2" fmla="*/ 1 w 459"/>
                <a:gd name="T3" fmla="*/ 0 h 623"/>
                <a:gd name="T4" fmla="*/ 1 w 459"/>
                <a:gd name="T5" fmla="*/ 0 h 623"/>
                <a:gd name="T6" fmla="*/ 1 w 459"/>
                <a:gd name="T7" fmla="*/ 0 h 623"/>
                <a:gd name="T8" fmla="*/ 1 w 459"/>
                <a:gd name="T9" fmla="*/ 0 h 623"/>
                <a:gd name="T10" fmla="*/ 1 w 459"/>
                <a:gd name="T11" fmla="*/ 0 h 623"/>
                <a:gd name="T12" fmla="*/ 1 w 459"/>
                <a:gd name="T13" fmla="*/ 0 h 623"/>
                <a:gd name="T14" fmla="*/ 2 w 459"/>
                <a:gd name="T15" fmla="*/ 0 h 623"/>
                <a:gd name="T16" fmla="*/ 2 w 459"/>
                <a:gd name="T17" fmla="*/ 0 h 623"/>
                <a:gd name="T18" fmla="*/ 2 w 459"/>
                <a:gd name="T19" fmla="*/ 0 h 623"/>
                <a:gd name="T20" fmla="*/ 2 w 459"/>
                <a:gd name="T21" fmla="*/ 0 h 623"/>
                <a:gd name="T22" fmla="*/ 2 w 459"/>
                <a:gd name="T23" fmla="*/ 0 h 623"/>
                <a:gd name="T24" fmla="*/ 2 w 459"/>
                <a:gd name="T25" fmla="*/ 0 h 623"/>
                <a:gd name="T26" fmla="*/ 2 w 459"/>
                <a:gd name="T27" fmla="*/ 0 h 623"/>
                <a:gd name="T28" fmla="*/ 2 w 459"/>
                <a:gd name="T29" fmla="*/ 0 h 623"/>
                <a:gd name="T30" fmla="*/ 2 w 459"/>
                <a:gd name="T31" fmla="*/ 0 h 623"/>
                <a:gd name="T32" fmla="*/ 2 w 459"/>
                <a:gd name="T33" fmla="*/ 0 h 623"/>
                <a:gd name="T34" fmla="*/ 2 w 459"/>
                <a:gd name="T35" fmla="*/ 0 h 623"/>
                <a:gd name="T36" fmla="*/ 2 w 459"/>
                <a:gd name="T37" fmla="*/ 0 h 623"/>
                <a:gd name="T38" fmla="*/ 2 w 459"/>
                <a:gd name="T39" fmla="*/ 0 h 623"/>
                <a:gd name="T40" fmla="*/ 2 w 459"/>
                <a:gd name="T41" fmla="*/ 0 h 623"/>
                <a:gd name="T42" fmla="*/ 2 w 459"/>
                <a:gd name="T43" fmla="*/ 0 h 623"/>
                <a:gd name="T44" fmla="*/ 2 w 459"/>
                <a:gd name="T45" fmla="*/ 0 h 623"/>
                <a:gd name="T46" fmla="*/ 2 w 459"/>
                <a:gd name="T47" fmla="*/ 0 h 623"/>
                <a:gd name="T48" fmla="*/ 2 w 459"/>
                <a:gd name="T49" fmla="*/ 0 h 623"/>
                <a:gd name="T50" fmla="*/ 2 w 459"/>
                <a:gd name="T51" fmla="*/ 0 h 623"/>
                <a:gd name="T52" fmla="*/ 2 w 459"/>
                <a:gd name="T53" fmla="*/ 0 h 623"/>
                <a:gd name="T54" fmla="*/ 1 w 459"/>
                <a:gd name="T55" fmla="*/ 0 h 623"/>
                <a:gd name="T56" fmla="*/ 1 w 459"/>
                <a:gd name="T57" fmla="*/ 0 h 623"/>
                <a:gd name="T58" fmla="*/ 1 w 459"/>
                <a:gd name="T59" fmla="*/ 0 h 623"/>
                <a:gd name="T60" fmla="*/ 1 w 459"/>
                <a:gd name="T61" fmla="*/ 0 h 623"/>
                <a:gd name="T62" fmla="*/ 1 w 459"/>
                <a:gd name="T63" fmla="*/ 0 h 623"/>
                <a:gd name="T64" fmla="*/ 1 w 459"/>
                <a:gd name="T65" fmla="*/ 0 h 623"/>
                <a:gd name="T66" fmla="*/ 1 w 459"/>
                <a:gd name="T67" fmla="*/ 0 h 623"/>
                <a:gd name="T68" fmla="*/ 1 w 459"/>
                <a:gd name="T69" fmla="*/ 0 h 623"/>
                <a:gd name="T70" fmla="*/ 1 w 459"/>
                <a:gd name="T71" fmla="*/ 0 h 623"/>
                <a:gd name="T72" fmla="*/ 1 w 459"/>
                <a:gd name="T73" fmla="*/ 0 h 623"/>
                <a:gd name="T74" fmla="*/ 1 w 459"/>
                <a:gd name="T75" fmla="*/ 0 h 623"/>
                <a:gd name="T76" fmla="*/ 1 w 459"/>
                <a:gd name="T77" fmla="*/ 0 h 623"/>
                <a:gd name="T78" fmla="*/ 1 w 459"/>
                <a:gd name="T79" fmla="*/ 0 h 623"/>
                <a:gd name="T80" fmla="*/ 1 w 459"/>
                <a:gd name="T81" fmla="*/ 0 h 623"/>
                <a:gd name="T82" fmla="*/ 0 w 459"/>
                <a:gd name="T83" fmla="*/ 0 h 623"/>
                <a:gd name="T84" fmla="*/ 1 w 459"/>
                <a:gd name="T85" fmla="*/ 0 h 623"/>
                <a:gd name="T86" fmla="*/ 1 w 459"/>
                <a:gd name="T87" fmla="*/ 0 h 623"/>
                <a:gd name="T88" fmla="*/ 1 w 459"/>
                <a:gd name="T89" fmla="*/ 0 h 623"/>
                <a:gd name="T90" fmla="*/ 1 w 459"/>
                <a:gd name="T91" fmla="*/ 0 h 623"/>
                <a:gd name="T92" fmla="*/ 1 w 459"/>
                <a:gd name="T93" fmla="*/ 0 h 623"/>
                <a:gd name="T94" fmla="*/ 1 w 459"/>
                <a:gd name="T95" fmla="*/ 0 h 623"/>
                <a:gd name="T96" fmla="*/ 1 w 459"/>
                <a:gd name="T97" fmla="*/ 0 h 623"/>
                <a:gd name="T98" fmla="*/ 1 w 459"/>
                <a:gd name="T99" fmla="*/ 0 h 623"/>
                <a:gd name="T100" fmla="*/ 1 w 459"/>
                <a:gd name="T101" fmla="*/ 0 h 623"/>
                <a:gd name="T102" fmla="*/ 1 w 459"/>
                <a:gd name="T103" fmla="*/ 0 h 623"/>
                <a:gd name="T104" fmla="*/ 1 w 459"/>
                <a:gd name="T105" fmla="*/ 0 h 623"/>
                <a:gd name="T106" fmla="*/ 1 w 459"/>
                <a:gd name="T107" fmla="*/ 0 h 623"/>
                <a:gd name="T108" fmla="*/ 1 w 459"/>
                <a:gd name="T109" fmla="*/ 0 h 623"/>
                <a:gd name="T110" fmla="*/ 1 w 459"/>
                <a:gd name="T111" fmla="*/ 0 h 623"/>
                <a:gd name="T112" fmla="*/ 1 w 459"/>
                <a:gd name="T113" fmla="*/ 0 h 623"/>
                <a:gd name="T114" fmla="*/ 1 w 459"/>
                <a:gd name="T115" fmla="*/ 0 h 6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9"/>
                <a:gd name="T175" fmla="*/ 0 h 623"/>
                <a:gd name="T176" fmla="*/ 459 w 459"/>
                <a:gd name="T177" fmla="*/ 623 h 6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9" h="623">
                  <a:moveTo>
                    <a:pt x="199" y="185"/>
                  </a:moveTo>
                  <a:lnTo>
                    <a:pt x="213" y="207"/>
                  </a:lnTo>
                  <a:lnTo>
                    <a:pt x="227" y="229"/>
                  </a:lnTo>
                  <a:lnTo>
                    <a:pt x="241" y="251"/>
                  </a:lnTo>
                  <a:lnTo>
                    <a:pt x="258" y="273"/>
                  </a:lnTo>
                  <a:lnTo>
                    <a:pt x="273" y="295"/>
                  </a:lnTo>
                  <a:lnTo>
                    <a:pt x="289" y="315"/>
                  </a:lnTo>
                  <a:lnTo>
                    <a:pt x="305" y="337"/>
                  </a:lnTo>
                  <a:lnTo>
                    <a:pt x="321" y="358"/>
                  </a:lnTo>
                  <a:lnTo>
                    <a:pt x="338" y="379"/>
                  </a:lnTo>
                  <a:lnTo>
                    <a:pt x="356" y="399"/>
                  </a:lnTo>
                  <a:lnTo>
                    <a:pt x="372" y="420"/>
                  </a:lnTo>
                  <a:lnTo>
                    <a:pt x="389" y="441"/>
                  </a:lnTo>
                  <a:lnTo>
                    <a:pt x="406" y="460"/>
                  </a:lnTo>
                  <a:lnTo>
                    <a:pt x="425" y="481"/>
                  </a:lnTo>
                  <a:lnTo>
                    <a:pt x="442" y="501"/>
                  </a:lnTo>
                  <a:lnTo>
                    <a:pt x="459" y="520"/>
                  </a:lnTo>
                  <a:lnTo>
                    <a:pt x="427" y="586"/>
                  </a:lnTo>
                  <a:lnTo>
                    <a:pt x="417" y="589"/>
                  </a:lnTo>
                  <a:lnTo>
                    <a:pt x="406" y="595"/>
                  </a:lnTo>
                  <a:lnTo>
                    <a:pt x="397" y="601"/>
                  </a:lnTo>
                  <a:lnTo>
                    <a:pt x="387" y="608"/>
                  </a:lnTo>
                  <a:lnTo>
                    <a:pt x="377" y="614"/>
                  </a:lnTo>
                  <a:lnTo>
                    <a:pt x="368" y="618"/>
                  </a:lnTo>
                  <a:lnTo>
                    <a:pt x="358" y="622"/>
                  </a:lnTo>
                  <a:lnTo>
                    <a:pt x="349" y="623"/>
                  </a:lnTo>
                  <a:lnTo>
                    <a:pt x="316" y="588"/>
                  </a:lnTo>
                  <a:lnTo>
                    <a:pt x="285" y="553"/>
                  </a:lnTo>
                  <a:lnTo>
                    <a:pt x="256" y="517"/>
                  </a:lnTo>
                  <a:lnTo>
                    <a:pt x="229" y="481"/>
                  </a:lnTo>
                  <a:lnTo>
                    <a:pt x="202" y="443"/>
                  </a:lnTo>
                  <a:lnTo>
                    <a:pt x="177" y="406"/>
                  </a:lnTo>
                  <a:lnTo>
                    <a:pt x="153" y="368"/>
                  </a:lnTo>
                  <a:lnTo>
                    <a:pt x="131" y="329"/>
                  </a:lnTo>
                  <a:lnTo>
                    <a:pt x="110" y="290"/>
                  </a:lnTo>
                  <a:lnTo>
                    <a:pt x="91" y="250"/>
                  </a:lnTo>
                  <a:lnTo>
                    <a:pt x="72" y="209"/>
                  </a:lnTo>
                  <a:lnTo>
                    <a:pt x="55" y="169"/>
                  </a:lnTo>
                  <a:lnTo>
                    <a:pt x="40" y="128"/>
                  </a:lnTo>
                  <a:lnTo>
                    <a:pt x="25" y="85"/>
                  </a:lnTo>
                  <a:lnTo>
                    <a:pt x="11" y="42"/>
                  </a:lnTo>
                  <a:lnTo>
                    <a:pt x="0" y="0"/>
                  </a:lnTo>
                  <a:lnTo>
                    <a:pt x="10" y="13"/>
                  </a:lnTo>
                  <a:lnTo>
                    <a:pt x="21" y="24"/>
                  </a:lnTo>
                  <a:lnTo>
                    <a:pt x="33" y="37"/>
                  </a:lnTo>
                  <a:lnTo>
                    <a:pt x="45" y="49"/>
                  </a:lnTo>
                  <a:lnTo>
                    <a:pt x="57" y="62"/>
                  </a:lnTo>
                  <a:lnTo>
                    <a:pt x="69" y="74"/>
                  </a:lnTo>
                  <a:lnTo>
                    <a:pt x="81" y="86"/>
                  </a:lnTo>
                  <a:lnTo>
                    <a:pt x="94" y="98"/>
                  </a:lnTo>
                  <a:lnTo>
                    <a:pt x="107" y="109"/>
                  </a:lnTo>
                  <a:lnTo>
                    <a:pt x="119" y="121"/>
                  </a:lnTo>
                  <a:lnTo>
                    <a:pt x="133" y="132"/>
                  </a:lnTo>
                  <a:lnTo>
                    <a:pt x="146" y="144"/>
                  </a:lnTo>
                  <a:lnTo>
                    <a:pt x="160" y="154"/>
                  </a:lnTo>
                  <a:lnTo>
                    <a:pt x="172" y="165"/>
                  </a:lnTo>
                  <a:lnTo>
                    <a:pt x="186" y="175"/>
                  </a:lnTo>
                  <a:lnTo>
                    <a:pt x="199" y="185"/>
                  </a:lnTo>
                  <a:close/>
                </a:path>
              </a:pathLst>
            </a:custGeom>
            <a:solidFill>
              <a:srgbClr val="FFC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4" name="Freeform 58"/>
            <p:cNvSpPr>
              <a:spLocks/>
            </p:cNvSpPr>
            <p:nvPr/>
          </p:nvSpPr>
          <p:spPr bwMode="auto">
            <a:xfrm>
              <a:off x="3341" y="1780"/>
              <a:ext cx="150" cy="123"/>
            </a:xfrm>
            <a:custGeom>
              <a:avLst/>
              <a:gdLst>
                <a:gd name="T0" fmla="*/ 1 w 255"/>
                <a:gd name="T1" fmla="*/ 0 h 250"/>
                <a:gd name="T2" fmla="*/ 1 w 255"/>
                <a:gd name="T3" fmla="*/ 0 h 250"/>
                <a:gd name="T4" fmla="*/ 1 w 255"/>
                <a:gd name="T5" fmla="*/ 0 h 250"/>
                <a:gd name="T6" fmla="*/ 1 w 255"/>
                <a:gd name="T7" fmla="*/ 0 h 250"/>
                <a:gd name="T8" fmla="*/ 1 w 255"/>
                <a:gd name="T9" fmla="*/ 0 h 250"/>
                <a:gd name="T10" fmla="*/ 1 w 255"/>
                <a:gd name="T11" fmla="*/ 0 h 250"/>
                <a:gd name="T12" fmla="*/ 1 w 255"/>
                <a:gd name="T13" fmla="*/ 0 h 250"/>
                <a:gd name="T14" fmla="*/ 1 w 255"/>
                <a:gd name="T15" fmla="*/ 0 h 250"/>
                <a:gd name="T16" fmla="*/ 1 w 255"/>
                <a:gd name="T17" fmla="*/ 0 h 250"/>
                <a:gd name="T18" fmla="*/ 1 w 255"/>
                <a:gd name="T19" fmla="*/ 0 h 250"/>
                <a:gd name="T20" fmla="*/ 1 w 255"/>
                <a:gd name="T21" fmla="*/ 0 h 250"/>
                <a:gd name="T22" fmla="*/ 1 w 255"/>
                <a:gd name="T23" fmla="*/ 0 h 250"/>
                <a:gd name="T24" fmla="*/ 1 w 255"/>
                <a:gd name="T25" fmla="*/ 0 h 250"/>
                <a:gd name="T26" fmla="*/ 1 w 255"/>
                <a:gd name="T27" fmla="*/ 0 h 250"/>
                <a:gd name="T28" fmla="*/ 1 w 255"/>
                <a:gd name="T29" fmla="*/ 0 h 250"/>
                <a:gd name="T30" fmla="*/ 1 w 255"/>
                <a:gd name="T31" fmla="*/ 0 h 250"/>
                <a:gd name="T32" fmla="*/ 1 w 255"/>
                <a:gd name="T33" fmla="*/ 0 h 250"/>
                <a:gd name="T34" fmla="*/ 1 w 255"/>
                <a:gd name="T35" fmla="*/ 0 h 250"/>
                <a:gd name="T36" fmla="*/ 1 w 255"/>
                <a:gd name="T37" fmla="*/ 0 h 250"/>
                <a:gd name="T38" fmla="*/ 1 w 255"/>
                <a:gd name="T39" fmla="*/ 0 h 250"/>
                <a:gd name="T40" fmla="*/ 1 w 255"/>
                <a:gd name="T41" fmla="*/ 0 h 250"/>
                <a:gd name="T42" fmla="*/ 1 w 255"/>
                <a:gd name="T43" fmla="*/ 0 h 250"/>
                <a:gd name="T44" fmla="*/ 1 w 255"/>
                <a:gd name="T45" fmla="*/ 0 h 250"/>
                <a:gd name="T46" fmla="*/ 1 w 255"/>
                <a:gd name="T47" fmla="*/ 0 h 250"/>
                <a:gd name="T48" fmla="*/ 1 w 255"/>
                <a:gd name="T49" fmla="*/ 0 h 250"/>
                <a:gd name="T50" fmla="*/ 0 w 255"/>
                <a:gd name="T51" fmla="*/ 0 h 250"/>
                <a:gd name="T52" fmla="*/ 1 w 255"/>
                <a:gd name="T53" fmla="*/ 0 h 250"/>
                <a:gd name="T54" fmla="*/ 1 w 255"/>
                <a:gd name="T55" fmla="*/ 0 h 250"/>
                <a:gd name="T56" fmla="*/ 1 w 255"/>
                <a:gd name="T57" fmla="*/ 0 h 250"/>
                <a:gd name="T58" fmla="*/ 1 w 255"/>
                <a:gd name="T59" fmla="*/ 0 h 250"/>
                <a:gd name="T60" fmla="*/ 1 w 255"/>
                <a:gd name="T61" fmla="*/ 0 h 250"/>
                <a:gd name="T62" fmla="*/ 1 w 255"/>
                <a:gd name="T63" fmla="*/ 0 h 250"/>
                <a:gd name="T64" fmla="*/ 1 w 255"/>
                <a:gd name="T65" fmla="*/ 0 h 250"/>
                <a:gd name="T66" fmla="*/ 1 w 255"/>
                <a:gd name="T67" fmla="*/ 0 h 250"/>
                <a:gd name="T68" fmla="*/ 1 w 255"/>
                <a:gd name="T69" fmla="*/ 0 h 250"/>
                <a:gd name="T70" fmla="*/ 1 w 255"/>
                <a:gd name="T71" fmla="*/ 0 h 250"/>
                <a:gd name="T72" fmla="*/ 1 w 255"/>
                <a:gd name="T73" fmla="*/ 0 h 250"/>
                <a:gd name="T74" fmla="*/ 1 w 255"/>
                <a:gd name="T75" fmla="*/ 0 h 250"/>
                <a:gd name="T76" fmla="*/ 1 w 255"/>
                <a:gd name="T77" fmla="*/ 0 h 250"/>
                <a:gd name="T78" fmla="*/ 1 w 255"/>
                <a:gd name="T79" fmla="*/ 0 h 250"/>
                <a:gd name="T80" fmla="*/ 1 w 255"/>
                <a:gd name="T81" fmla="*/ 0 h 250"/>
                <a:gd name="T82" fmla="*/ 1 w 255"/>
                <a:gd name="T83" fmla="*/ 0 h 25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5"/>
                <a:gd name="T127" fmla="*/ 0 h 250"/>
                <a:gd name="T128" fmla="*/ 255 w 255"/>
                <a:gd name="T129" fmla="*/ 250 h 25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5" h="250">
                  <a:moveTo>
                    <a:pt x="255" y="204"/>
                  </a:moveTo>
                  <a:lnTo>
                    <a:pt x="250" y="209"/>
                  </a:lnTo>
                  <a:lnTo>
                    <a:pt x="244" y="215"/>
                  </a:lnTo>
                  <a:lnTo>
                    <a:pt x="237" y="220"/>
                  </a:lnTo>
                  <a:lnTo>
                    <a:pt x="230" y="224"/>
                  </a:lnTo>
                  <a:lnTo>
                    <a:pt x="224" y="230"/>
                  </a:lnTo>
                  <a:lnTo>
                    <a:pt x="220" y="236"/>
                  </a:lnTo>
                  <a:lnTo>
                    <a:pt x="216" y="243"/>
                  </a:lnTo>
                  <a:lnTo>
                    <a:pt x="214" y="250"/>
                  </a:lnTo>
                  <a:lnTo>
                    <a:pt x="199" y="246"/>
                  </a:lnTo>
                  <a:lnTo>
                    <a:pt x="185" y="231"/>
                  </a:lnTo>
                  <a:lnTo>
                    <a:pt x="170" y="216"/>
                  </a:lnTo>
                  <a:lnTo>
                    <a:pt x="156" y="203"/>
                  </a:lnTo>
                  <a:lnTo>
                    <a:pt x="143" y="188"/>
                  </a:lnTo>
                  <a:lnTo>
                    <a:pt x="129" y="173"/>
                  </a:lnTo>
                  <a:lnTo>
                    <a:pt x="116" y="156"/>
                  </a:lnTo>
                  <a:lnTo>
                    <a:pt x="102" y="142"/>
                  </a:lnTo>
                  <a:lnTo>
                    <a:pt x="90" y="127"/>
                  </a:lnTo>
                  <a:lnTo>
                    <a:pt x="77" y="112"/>
                  </a:lnTo>
                  <a:lnTo>
                    <a:pt x="65" y="95"/>
                  </a:lnTo>
                  <a:lnTo>
                    <a:pt x="54" y="80"/>
                  </a:lnTo>
                  <a:lnTo>
                    <a:pt x="42" y="64"/>
                  </a:lnTo>
                  <a:lnTo>
                    <a:pt x="31" y="48"/>
                  </a:lnTo>
                  <a:lnTo>
                    <a:pt x="20" y="32"/>
                  </a:lnTo>
                  <a:lnTo>
                    <a:pt x="10" y="16"/>
                  </a:lnTo>
                  <a:lnTo>
                    <a:pt x="0" y="0"/>
                  </a:lnTo>
                  <a:lnTo>
                    <a:pt x="19" y="7"/>
                  </a:lnTo>
                  <a:lnTo>
                    <a:pt x="37" y="16"/>
                  </a:lnTo>
                  <a:lnTo>
                    <a:pt x="54" y="26"/>
                  </a:lnTo>
                  <a:lnTo>
                    <a:pt x="71" y="38"/>
                  </a:lnTo>
                  <a:lnTo>
                    <a:pt x="86" y="51"/>
                  </a:lnTo>
                  <a:lnTo>
                    <a:pt x="101" y="64"/>
                  </a:lnTo>
                  <a:lnTo>
                    <a:pt x="116" y="78"/>
                  </a:lnTo>
                  <a:lnTo>
                    <a:pt x="131" y="93"/>
                  </a:lnTo>
                  <a:lnTo>
                    <a:pt x="145" y="108"/>
                  </a:lnTo>
                  <a:lnTo>
                    <a:pt x="160" y="122"/>
                  </a:lnTo>
                  <a:lnTo>
                    <a:pt x="174" y="137"/>
                  </a:lnTo>
                  <a:lnTo>
                    <a:pt x="189" y="152"/>
                  </a:lnTo>
                  <a:lnTo>
                    <a:pt x="205" y="166"/>
                  </a:lnTo>
                  <a:lnTo>
                    <a:pt x="221" y="180"/>
                  </a:lnTo>
                  <a:lnTo>
                    <a:pt x="238" y="192"/>
                  </a:lnTo>
                  <a:lnTo>
                    <a:pt x="255" y="204"/>
                  </a:lnTo>
                  <a:close/>
                </a:path>
              </a:pathLst>
            </a:custGeom>
            <a:solidFill>
              <a:srgbClr val="FFC1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5" name="Freeform 59"/>
            <p:cNvSpPr>
              <a:spLocks/>
            </p:cNvSpPr>
            <p:nvPr/>
          </p:nvSpPr>
          <p:spPr bwMode="auto">
            <a:xfrm>
              <a:off x="3427" y="1820"/>
              <a:ext cx="141" cy="61"/>
            </a:xfrm>
            <a:custGeom>
              <a:avLst/>
              <a:gdLst>
                <a:gd name="T0" fmla="*/ 1 w 236"/>
                <a:gd name="T1" fmla="*/ 0 h 124"/>
                <a:gd name="T2" fmla="*/ 1 w 236"/>
                <a:gd name="T3" fmla="*/ 0 h 124"/>
                <a:gd name="T4" fmla="*/ 1 w 236"/>
                <a:gd name="T5" fmla="*/ 0 h 124"/>
                <a:gd name="T6" fmla="*/ 1 w 236"/>
                <a:gd name="T7" fmla="*/ 0 h 124"/>
                <a:gd name="T8" fmla="*/ 1 w 236"/>
                <a:gd name="T9" fmla="*/ 0 h 124"/>
                <a:gd name="T10" fmla="*/ 1 w 236"/>
                <a:gd name="T11" fmla="*/ 0 h 124"/>
                <a:gd name="T12" fmla="*/ 1 w 236"/>
                <a:gd name="T13" fmla="*/ 0 h 124"/>
                <a:gd name="T14" fmla="*/ 1 w 236"/>
                <a:gd name="T15" fmla="*/ 0 h 124"/>
                <a:gd name="T16" fmla="*/ 1 w 236"/>
                <a:gd name="T17" fmla="*/ 0 h 124"/>
                <a:gd name="T18" fmla="*/ 1 w 236"/>
                <a:gd name="T19" fmla="*/ 0 h 124"/>
                <a:gd name="T20" fmla="*/ 1 w 236"/>
                <a:gd name="T21" fmla="*/ 0 h 124"/>
                <a:gd name="T22" fmla="*/ 1 w 236"/>
                <a:gd name="T23" fmla="*/ 0 h 124"/>
                <a:gd name="T24" fmla="*/ 1 w 236"/>
                <a:gd name="T25" fmla="*/ 0 h 124"/>
                <a:gd name="T26" fmla="*/ 1 w 236"/>
                <a:gd name="T27" fmla="*/ 0 h 124"/>
                <a:gd name="T28" fmla="*/ 1 w 236"/>
                <a:gd name="T29" fmla="*/ 0 h 124"/>
                <a:gd name="T30" fmla="*/ 1 w 236"/>
                <a:gd name="T31" fmla="*/ 0 h 124"/>
                <a:gd name="T32" fmla="*/ 0 w 236"/>
                <a:gd name="T33" fmla="*/ 0 h 124"/>
                <a:gd name="T34" fmla="*/ 1 w 236"/>
                <a:gd name="T35" fmla="*/ 0 h 124"/>
                <a:gd name="T36" fmla="*/ 1 w 236"/>
                <a:gd name="T37" fmla="*/ 0 h 124"/>
                <a:gd name="T38" fmla="*/ 1 w 236"/>
                <a:gd name="T39" fmla="*/ 0 h 124"/>
                <a:gd name="T40" fmla="*/ 1 w 236"/>
                <a:gd name="T41" fmla="*/ 0 h 124"/>
                <a:gd name="T42" fmla="*/ 1 w 236"/>
                <a:gd name="T43" fmla="*/ 0 h 124"/>
                <a:gd name="T44" fmla="*/ 1 w 236"/>
                <a:gd name="T45" fmla="*/ 0 h 124"/>
                <a:gd name="T46" fmla="*/ 1 w 236"/>
                <a:gd name="T47" fmla="*/ 0 h 124"/>
                <a:gd name="T48" fmla="*/ 1 w 236"/>
                <a:gd name="T49" fmla="*/ 0 h 124"/>
                <a:gd name="T50" fmla="*/ 1 w 236"/>
                <a:gd name="T51" fmla="*/ 0 h 124"/>
                <a:gd name="T52" fmla="*/ 1 w 236"/>
                <a:gd name="T53" fmla="*/ 0 h 124"/>
                <a:gd name="T54" fmla="*/ 1 w 236"/>
                <a:gd name="T55" fmla="*/ 0 h 124"/>
                <a:gd name="T56" fmla="*/ 1 w 236"/>
                <a:gd name="T57" fmla="*/ 0 h 124"/>
                <a:gd name="T58" fmla="*/ 1 w 236"/>
                <a:gd name="T59" fmla="*/ 0 h 124"/>
                <a:gd name="T60" fmla="*/ 1 w 236"/>
                <a:gd name="T61" fmla="*/ 0 h 124"/>
                <a:gd name="T62" fmla="*/ 1 w 236"/>
                <a:gd name="T63" fmla="*/ 0 h 124"/>
                <a:gd name="T64" fmla="*/ 1 w 236"/>
                <a:gd name="T65" fmla="*/ 0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6"/>
                <a:gd name="T100" fmla="*/ 0 h 124"/>
                <a:gd name="T101" fmla="*/ 236 w 236"/>
                <a:gd name="T102" fmla="*/ 124 h 1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6" h="124">
                  <a:moveTo>
                    <a:pt x="236" y="55"/>
                  </a:moveTo>
                  <a:lnTo>
                    <a:pt x="233" y="68"/>
                  </a:lnTo>
                  <a:lnTo>
                    <a:pt x="226" y="77"/>
                  </a:lnTo>
                  <a:lnTo>
                    <a:pt x="217" y="85"/>
                  </a:lnTo>
                  <a:lnTo>
                    <a:pt x="206" y="92"/>
                  </a:lnTo>
                  <a:lnTo>
                    <a:pt x="195" y="99"/>
                  </a:lnTo>
                  <a:lnTo>
                    <a:pt x="183" y="106"/>
                  </a:lnTo>
                  <a:lnTo>
                    <a:pt x="174" y="114"/>
                  </a:lnTo>
                  <a:lnTo>
                    <a:pt x="167" y="124"/>
                  </a:lnTo>
                  <a:lnTo>
                    <a:pt x="143" y="116"/>
                  </a:lnTo>
                  <a:lnTo>
                    <a:pt x="120" y="105"/>
                  </a:lnTo>
                  <a:lnTo>
                    <a:pt x="98" y="90"/>
                  </a:lnTo>
                  <a:lnTo>
                    <a:pt x="77" y="74"/>
                  </a:lnTo>
                  <a:lnTo>
                    <a:pt x="57" y="56"/>
                  </a:lnTo>
                  <a:lnTo>
                    <a:pt x="37" y="37"/>
                  </a:lnTo>
                  <a:lnTo>
                    <a:pt x="19" y="18"/>
                  </a:lnTo>
                  <a:lnTo>
                    <a:pt x="0" y="0"/>
                  </a:lnTo>
                  <a:lnTo>
                    <a:pt x="15" y="5"/>
                  </a:lnTo>
                  <a:lnTo>
                    <a:pt x="29" y="9"/>
                  </a:lnTo>
                  <a:lnTo>
                    <a:pt x="44" y="14"/>
                  </a:lnTo>
                  <a:lnTo>
                    <a:pt x="58" y="17"/>
                  </a:lnTo>
                  <a:lnTo>
                    <a:pt x="73" y="22"/>
                  </a:lnTo>
                  <a:lnTo>
                    <a:pt x="88" y="25"/>
                  </a:lnTo>
                  <a:lnTo>
                    <a:pt x="103" y="29"/>
                  </a:lnTo>
                  <a:lnTo>
                    <a:pt x="117" y="32"/>
                  </a:lnTo>
                  <a:lnTo>
                    <a:pt x="132" y="36"/>
                  </a:lnTo>
                  <a:lnTo>
                    <a:pt x="147" y="39"/>
                  </a:lnTo>
                  <a:lnTo>
                    <a:pt x="162" y="43"/>
                  </a:lnTo>
                  <a:lnTo>
                    <a:pt x="177" y="45"/>
                  </a:lnTo>
                  <a:lnTo>
                    <a:pt x="191" y="48"/>
                  </a:lnTo>
                  <a:lnTo>
                    <a:pt x="206" y="51"/>
                  </a:lnTo>
                  <a:lnTo>
                    <a:pt x="221" y="53"/>
                  </a:lnTo>
                  <a:lnTo>
                    <a:pt x="236" y="55"/>
                  </a:lnTo>
                  <a:close/>
                </a:path>
              </a:pathLst>
            </a:custGeom>
            <a:solidFill>
              <a:srgbClr val="FF7F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6" name="Freeform 60"/>
            <p:cNvSpPr>
              <a:spLocks/>
            </p:cNvSpPr>
            <p:nvPr/>
          </p:nvSpPr>
          <p:spPr bwMode="auto">
            <a:xfrm>
              <a:off x="4080" y="1415"/>
              <a:ext cx="24" cy="17"/>
            </a:xfrm>
            <a:custGeom>
              <a:avLst/>
              <a:gdLst>
                <a:gd name="T0" fmla="*/ 1 w 33"/>
                <a:gd name="T1" fmla="*/ 1 h 31"/>
                <a:gd name="T2" fmla="*/ 1 w 33"/>
                <a:gd name="T3" fmla="*/ 1 h 31"/>
                <a:gd name="T4" fmla="*/ 1 w 33"/>
                <a:gd name="T5" fmla="*/ 1 h 31"/>
                <a:gd name="T6" fmla="*/ 1 w 33"/>
                <a:gd name="T7" fmla="*/ 1 h 31"/>
                <a:gd name="T8" fmla="*/ 0 w 33"/>
                <a:gd name="T9" fmla="*/ 1 h 31"/>
                <a:gd name="T10" fmla="*/ 0 w 33"/>
                <a:gd name="T11" fmla="*/ 1 h 31"/>
                <a:gd name="T12" fmla="*/ 1 w 33"/>
                <a:gd name="T13" fmla="*/ 1 h 31"/>
                <a:gd name="T14" fmla="*/ 1 w 33"/>
                <a:gd name="T15" fmla="*/ 1 h 31"/>
                <a:gd name="T16" fmla="*/ 1 w 33"/>
                <a:gd name="T17" fmla="*/ 1 h 31"/>
                <a:gd name="T18" fmla="*/ 1 w 33"/>
                <a:gd name="T19" fmla="*/ 1 h 31"/>
                <a:gd name="T20" fmla="*/ 1 w 33"/>
                <a:gd name="T21" fmla="*/ 1 h 31"/>
                <a:gd name="T22" fmla="*/ 1 w 33"/>
                <a:gd name="T23" fmla="*/ 1 h 31"/>
                <a:gd name="T24" fmla="*/ 1 w 33"/>
                <a:gd name="T25" fmla="*/ 0 h 31"/>
                <a:gd name="T26" fmla="*/ 1 w 33"/>
                <a:gd name="T27" fmla="*/ 1 h 31"/>
                <a:gd name="T28" fmla="*/ 1 w 33"/>
                <a:gd name="T29" fmla="*/ 1 h 31"/>
                <a:gd name="T30" fmla="*/ 1 w 33"/>
                <a:gd name="T31" fmla="*/ 1 h 31"/>
                <a:gd name="T32" fmla="*/ 1 w 33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"/>
                <a:gd name="T52" fmla="*/ 0 h 31"/>
                <a:gd name="T53" fmla="*/ 33 w 33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" h="31">
                  <a:moveTo>
                    <a:pt x="25" y="31"/>
                  </a:moveTo>
                  <a:lnTo>
                    <a:pt x="18" y="26"/>
                  </a:lnTo>
                  <a:lnTo>
                    <a:pt x="12" y="24"/>
                  </a:lnTo>
                  <a:lnTo>
                    <a:pt x="5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5" y="8"/>
                  </a:lnTo>
                  <a:lnTo>
                    <a:pt x="10" y="7"/>
                  </a:lnTo>
                  <a:lnTo>
                    <a:pt x="16" y="4"/>
                  </a:lnTo>
                  <a:lnTo>
                    <a:pt x="21" y="3"/>
                  </a:lnTo>
                  <a:lnTo>
                    <a:pt x="27" y="2"/>
                  </a:lnTo>
                  <a:lnTo>
                    <a:pt x="32" y="0"/>
                  </a:lnTo>
                  <a:lnTo>
                    <a:pt x="33" y="4"/>
                  </a:lnTo>
                  <a:lnTo>
                    <a:pt x="31" y="12"/>
                  </a:lnTo>
                  <a:lnTo>
                    <a:pt x="26" y="22"/>
                  </a:lnTo>
                  <a:lnTo>
                    <a:pt x="25" y="31"/>
                  </a:lnTo>
                  <a:close/>
                </a:path>
              </a:pathLst>
            </a:custGeom>
            <a:solidFill>
              <a:srgbClr val="3AB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7" name="Freeform 61"/>
            <p:cNvSpPr>
              <a:spLocks/>
            </p:cNvSpPr>
            <p:nvPr/>
          </p:nvSpPr>
          <p:spPr bwMode="auto">
            <a:xfrm>
              <a:off x="3776" y="1427"/>
              <a:ext cx="96" cy="52"/>
            </a:xfrm>
            <a:custGeom>
              <a:avLst/>
              <a:gdLst>
                <a:gd name="T0" fmla="*/ 5 w 132"/>
                <a:gd name="T1" fmla="*/ 1 h 91"/>
                <a:gd name="T2" fmla="*/ 6 w 132"/>
                <a:gd name="T3" fmla="*/ 1 h 91"/>
                <a:gd name="T4" fmla="*/ 5 w 132"/>
                <a:gd name="T5" fmla="*/ 1 h 91"/>
                <a:gd name="T6" fmla="*/ 4 w 132"/>
                <a:gd name="T7" fmla="*/ 1 h 91"/>
                <a:gd name="T8" fmla="*/ 4 w 132"/>
                <a:gd name="T9" fmla="*/ 1 h 91"/>
                <a:gd name="T10" fmla="*/ 4 w 132"/>
                <a:gd name="T11" fmla="*/ 1 h 91"/>
                <a:gd name="T12" fmla="*/ 3 w 132"/>
                <a:gd name="T13" fmla="*/ 1 h 91"/>
                <a:gd name="T14" fmla="*/ 3 w 132"/>
                <a:gd name="T15" fmla="*/ 1 h 91"/>
                <a:gd name="T16" fmla="*/ 2 w 132"/>
                <a:gd name="T17" fmla="*/ 1 h 91"/>
                <a:gd name="T18" fmla="*/ 1 w 132"/>
                <a:gd name="T19" fmla="*/ 1 h 91"/>
                <a:gd name="T20" fmla="*/ 1 w 132"/>
                <a:gd name="T21" fmla="*/ 1 h 91"/>
                <a:gd name="T22" fmla="*/ 1 w 132"/>
                <a:gd name="T23" fmla="*/ 1 h 91"/>
                <a:gd name="T24" fmla="*/ 1 w 132"/>
                <a:gd name="T25" fmla="*/ 1 h 91"/>
                <a:gd name="T26" fmla="*/ 1 w 132"/>
                <a:gd name="T27" fmla="*/ 1 h 91"/>
                <a:gd name="T28" fmla="*/ 1 w 132"/>
                <a:gd name="T29" fmla="*/ 1 h 91"/>
                <a:gd name="T30" fmla="*/ 0 w 132"/>
                <a:gd name="T31" fmla="*/ 1 h 91"/>
                <a:gd name="T32" fmla="*/ 1 w 132"/>
                <a:gd name="T33" fmla="*/ 1 h 91"/>
                <a:gd name="T34" fmla="*/ 1 w 132"/>
                <a:gd name="T35" fmla="*/ 1 h 91"/>
                <a:gd name="T36" fmla="*/ 1 w 132"/>
                <a:gd name="T37" fmla="*/ 1 h 91"/>
                <a:gd name="T38" fmla="*/ 1 w 132"/>
                <a:gd name="T39" fmla="*/ 0 h 91"/>
                <a:gd name="T40" fmla="*/ 3 w 132"/>
                <a:gd name="T41" fmla="*/ 1 h 91"/>
                <a:gd name="T42" fmla="*/ 3 w 132"/>
                <a:gd name="T43" fmla="*/ 1 h 91"/>
                <a:gd name="T44" fmla="*/ 4 w 132"/>
                <a:gd name="T45" fmla="*/ 1 h 91"/>
                <a:gd name="T46" fmla="*/ 4 w 132"/>
                <a:gd name="T47" fmla="*/ 1 h 91"/>
                <a:gd name="T48" fmla="*/ 5 w 132"/>
                <a:gd name="T49" fmla="*/ 1 h 91"/>
                <a:gd name="T50" fmla="*/ 5 w 132"/>
                <a:gd name="T51" fmla="*/ 1 h 9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2"/>
                <a:gd name="T79" fmla="*/ 0 h 91"/>
                <a:gd name="T80" fmla="*/ 132 w 132"/>
                <a:gd name="T81" fmla="*/ 91 h 9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2" h="91">
                  <a:moveTo>
                    <a:pt x="127" y="46"/>
                  </a:moveTo>
                  <a:lnTo>
                    <a:pt x="132" y="69"/>
                  </a:lnTo>
                  <a:lnTo>
                    <a:pt x="118" y="69"/>
                  </a:lnTo>
                  <a:lnTo>
                    <a:pt x="105" y="71"/>
                  </a:lnTo>
                  <a:lnTo>
                    <a:pt x="92" y="76"/>
                  </a:lnTo>
                  <a:lnTo>
                    <a:pt x="81" y="82"/>
                  </a:lnTo>
                  <a:lnTo>
                    <a:pt x="69" y="87"/>
                  </a:lnTo>
                  <a:lnTo>
                    <a:pt x="58" y="91"/>
                  </a:lnTo>
                  <a:lnTo>
                    <a:pt x="46" y="91"/>
                  </a:lnTo>
                  <a:lnTo>
                    <a:pt x="34" y="87"/>
                  </a:lnTo>
                  <a:lnTo>
                    <a:pt x="27" y="78"/>
                  </a:lnTo>
                  <a:lnTo>
                    <a:pt x="20" y="70"/>
                  </a:lnTo>
                  <a:lnTo>
                    <a:pt x="13" y="61"/>
                  </a:lnTo>
                  <a:lnTo>
                    <a:pt x="6" y="52"/>
                  </a:lnTo>
                  <a:lnTo>
                    <a:pt x="3" y="41"/>
                  </a:lnTo>
                  <a:lnTo>
                    <a:pt x="0" y="31"/>
                  </a:lnTo>
                  <a:lnTo>
                    <a:pt x="1" y="21"/>
                  </a:lnTo>
                  <a:lnTo>
                    <a:pt x="6" y="9"/>
                  </a:lnTo>
                  <a:lnTo>
                    <a:pt x="22" y="2"/>
                  </a:lnTo>
                  <a:lnTo>
                    <a:pt x="39" y="0"/>
                  </a:lnTo>
                  <a:lnTo>
                    <a:pt x="57" y="1"/>
                  </a:lnTo>
                  <a:lnTo>
                    <a:pt x="74" y="4"/>
                  </a:lnTo>
                  <a:lnTo>
                    <a:pt x="89" y="10"/>
                  </a:lnTo>
                  <a:lnTo>
                    <a:pt x="104" y="21"/>
                  </a:lnTo>
                  <a:lnTo>
                    <a:pt x="117" y="32"/>
                  </a:lnTo>
                  <a:lnTo>
                    <a:pt x="127" y="46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8" name="Freeform 62"/>
            <p:cNvSpPr>
              <a:spLocks/>
            </p:cNvSpPr>
            <p:nvPr/>
          </p:nvSpPr>
          <p:spPr bwMode="auto">
            <a:xfrm>
              <a:off x="3904" y="1435"/>
              <a:ext cx="122" cy="64"/>
            </a:xfrm>
            <a:custGeom>
              <a:avLst/>
              <a:gdLst>
                <a:gd name="T0" fmla="*/ 7 w 167"/>
                <a:gd name="T1" fmla="*/ 1 h 114"/>
                <a:gd name="T2" fmla="*/ 7 w 167"/>
                <a:gd name="T3" fmla="*/ 1 h 114"/>
                <a:gd name="T4" fmla="*/ 7 w 167"/>
                <a:gd name="T5" fmla="*/ 1 h 114"/>
                <a:gd name="T6" fmla="*/ 7 w 167"/>
                <a:gd name="T7" fmla="*/ 1 h 114"/>
                <a:gd name="T8" fmla="*/ 7 w 167"/>
                <a:gd name="T9" fmla="*/ 1 h 114"/>
                <a:gd name="T10" fmla="*/ 7 w 167"/>
                <a:gd name="T11" fmla="*/ 1 h 114"/>
                <a:gd name="T12" fmla="*/ 6 w 167"/>
                <a:gd name="T13" fmla="*/ 1 h 114"/>
                <a:gd name="T14" fmla="*/ 6 w 167"/>
                <a:gd name="T15" fmla="*/ 1 h 114"/>
                <a:gd name="T16" fmla="*/ 5 w 167"/>
                <a:gd name="T17" fmla="*/ 1 h 114"/>
                <a:gd name="T18" fmla="*/ 4 w 167"/>
                <a:gd name="T19" fmla="*/ 1 h 114"/>
                <a:gd name="T20" fmla="*/ 4 w 167"/>
                <a:gd name="T21" fmla="*/ 1 h 114"/>
                <a:gd name="T22" fmla="*/ 3 w 167"/>
                <a:gd name="T23" fmla="*/ 1 h 114"/>
                <a:gd name="T24" fmla="*/ 2 w 167"/>
                <a:gd name="T25" fmla="*/ 1 h 114"/>
                <a:gd name="T26" fmla="*/ 1 w 167"/>
                <a:gd name="T27" fmla="*/ 1 h 114"/>
                <a:gd name="T28" fmla="*/ 1 w 167"/>
                <a:gd name="T29" fmla="*/ 1 h 114"/>
                <a:gd name="T30" fmla="*/ 1 w 167"/>
                <a:gd name="T31" fmla="*/ 1 h 114"/>
                <a:gd name="T32" fmla="*/ 0 w 167"/>
                <a:gd name="T33" fmla="*/ 1 h 114"/>
                <a:gd name="T34" fmla="*/ 0 w 167"/>
                <a:gd name="T35" fmla="*/ 1 h 114"/>
                <a:gd name="T36" fmla="*/ 1 w 167"/>
                <a:gd name="T37" fmla="*/ 1 h 114"/>
                <a:gd name="T38" fmla="*/ 1 w 167"/>
                <a:gd name="T39" fmla="*/ 1 h 114"/>
                <a:gd name="T40" fmla="*/ 1 w 167"/>
                <a:gd name="T41" fmla="*/ 1 h 114"/>
                <a:gd name="T42" fmla="*/ 1 w 167"/>
                <a:gd name="T43" fmla="*/ 1 h 114"/>
                <a:gd name="T44" fmla="*/ 1 w 167"/>
                <a:gd name="T45" fmla="*/ 1 h 114"/>
                <a:gd name="T46" fmla="*/ 1 w 167"/>
                <a:gd name="T47" fmla="*/ 1 h 114"/>
                <a:gd name="T48" fmla="*/ 1 w 167"/>
                <a:gd name="T49" fmla="*/ 1 h 114"/>
                <a:gd name="T50" fmla="*/ 2 w 167"/>
                <a:gd name="T51" fmla="*/ 0 h 114"/>
                <a:gd name="T52" fmla="*/ 3 w 167"/>
                <a:gd name="T53" fmla="*/ 0 h 114"/>
                <a:gd name="T54" fmla="*/ 4 w 167"/>
                <a:gd name="T55" fmla="*/ 1 h 114"/>
                <a:gd name="T56" fmla="*/ 5 w 167"/>
                <a:gd name="T57" fmla="*/ 1 h 114"/>
                <a:gd name="T58" fmla="*/ 6 w 167"/>
                <a:gd name="T59" fmla="*/ 1 h 114"/>
                <a:gd name="T60" fmla="*/ 7 w 167"/>
                <a:gd name="T61" fmla="*/ 1 h 114"/>
                <a:gd name="T62" fmla="*/ 7 w 167"/>
                <a:gd name="T63" fmla="*/ 1 h 114"/>
                <a:gd name="T64" fmla="*/ 7 w 167"/>
                <a:gd name="T65" fmla="*/ 1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7"/>
                <a:gd name="T100" fmla="*/ 0 h 114"/>
                <a:gd name="T101" fmla="*/ 167 w 167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7" h="114">
                  <a:moveTo>
                    <a:pt x="167" y="52"/>
                  </a:moveTo>
                  <a:lnTo>
                    <a:pt x="167" y="64"/>
                  </a:lnTo>
                  <a:lnTo>
                    <a:pt x="164" y="74"/>
                  </a:lnTo>
                  <a:lnTo>
                    <a:pt x="160" y="82"/>
                  </a:lnTo>
                  <a:lnTo>
                    <a:pt x="154" y="90"/>
                  </a:lnTo>
                  <a:lnTo>
                    <a:pt x="147" y="97"/>
                  </a:lnTo>
                  <a:lnTo>
                    <a:pt x="138" y="103"/>
                  </a:lnTo>
                  <a:lnTo>
                    <a:pt x="130" y="108"/>
                  </a:lnTo>
                  <a:lnTo>
                    <a:pt x="121" y="113"/>
                  </a:lnTo>
                  <a:lnTo>
                    <a:pt x="101" y="114"/>
                  </a:lnTo>
                  <a:lnTo>
                    <a:pt x="83" y="113"/>
                  </a:lnTo>
                  <a:lnTo>
                    <a:pt x="66" y="109"/>
                  </a:lnTo>
                  <a:lnTo>
                    <a:pt x="50" y="102"/>
                  </a:lnTo>
                  <a:lnTo>
                    <a:pt x="35" y="93"/>
                  </a:lnTo>
                  <a:lnTo>
                    <a:pt x="23" y="81"/>
                  </a:lnTo>
                  <a:lnTo>
                    <a:pt x="10" y="67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8"/>
                  </a:lnTo>
                  <a:lnTo>
                    <a:pt x="10" y="22"/>
                  </a:lnTo>
                  <a:lnTo>
                    <a:pt x="16" y="17"/>
                  </a:lnTo>
                  <a:lnTo>
                    <a:pt x="23" y="12"/>
                  </a:lnTo>
                  <a:lnTo>
                    <a:pt x="30" y="7"/>
                  </a:lnTo>
                  <a:lnTo>
                    <a:pt x="37" y="2"/>
                  </a:lnTo>
                  <a:lnTo>
                    <a:pt x="55" y="0"/>
                  </a:lnTo>
                  <a:lnTo>
                    <a:pt x="73" y="0"/>
                  </a:lnTo>
                  <a:lnTo>
                    <a:pt x="92" y="3"/>
                  </a:lnTo>
                  <a:lnTo>
                    <a:pt x="110" y="6"/>
                  </a:lnTo>
                  <a:lnTo>
                    <a:pt x="128" y="13"/>
                  </a:lnTo>
                  <a:lnTo>
                    <a:pt x="143" y="22"/>
                  </a:lnTo>
                  <a:lnTo>
                    <a:pt x="156" y="35"/>
                  </a:lnTo>
                  <a:lnTo>
                    <a:pt x="167" y="52"/>
                  </a:lnTo>
                  <a:close/>
                </a:path>
              </a:pathLst>
            </a:custGeom>
            <a:solidFill>
              <a:srgbClr val="C6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19" name="Freeform 63"/>
            <p:cNvSpPr>
              <a:spLocks/>
            </p:cNvSpPr>
            <p:nvPr/>
          </p:nvSpPr>
          <p:spPr bwMode="auto">
            <a:xfrm>
              <a:off x="4019" y="1435"/>
              <a:ext cx="85" cy="40"/>
            </a:xfrm>
            <a:custGeom>
              <a:avLst/>
              <a:gdLst>
                <a:gd name="T0" fmla="*/ 5 w 117"/>
                <a:gd name="T1" fmla="*/ 1 h 72"/>
                <a:gd name="T2" fmla="*/ 5 w 117"/>
                <a:gd name="T3" fmla="*/ 1 h 72"/>
                <a:gd name="T4" fmla="*/ 4 w 117"/>
                <a:gd name="T5" fmla="*/ 1 h 72"/>
                <a:gd name="T6" fmla="*/ 4 w 117"/>
                <a:gd name="T7" fmla="*/ 1 h 72"/>
                <a:gd name="T8" fmla="*/ 3 w 117"/>
                <a:gd name="T9" fmla="*/ 1 h 72"/>
                <a:gd name="T10" fmla="*/ 3 w 117"/>
                <a:gd name="T11" fmla="*/ 1 h 72"/>
                <a:gd name="T12" fmla="*/ 2 w 117"/>
                <a:gd name="T13" fmla="*/ 1 h 72"/>
                <a:gd name="T14" fmla="*/ 1 w 117"/>
                <a:gd name="T15" fmla="*/ 1 h 72"/>
                <a:gd name="T16" fmla="*/ 1 w 117"/>
                <a:gd name="T17" fmla="*/ 1 h 72"/>
                <a:gd name="T18" fmla="*/ 1 w 117"/>
                <a:gd name="T19" fmla="*/ 1 h 72"/>
                <a:gd name="T20" fmla="*/ 1 w 117"/>
                <a:gd name="T21" fmla="*/ 1 h 72"/>
                <a:gd name="T22" fmla="*/ 1 w 117"/>
                <a:gd name="T23" fmla="*/ 1 h 72"/>
                <a:gd name="T24" fmla="*/ 0 w 117"/>
                <a:gd name="T25" fmla="*/ 1 h 72"/>
                <a:gd name="T26" fmla="*/ 0 w 117"/>
                <a:gd name="T27" fmla="*/ 1 h 72"/>
                <a:gd name="T28" fmla="*/ 1 w 117"/>
                <a:gd name="T29" fmla="*/ 0 h 72"/>
                <a:gd name="T30" fmla="*/ 1 w 117"/>
                <a:gd name="T31" fmla="*/ 0 h 72"/>
                <a:gd name="T32" fmla="*/ 2 w 117"/>
                <a:gd name="T33" fmla="*/ 1 h 72"/>
                <a:gd name="T34" fmla="*/ 3 w 117"/>
                <a:gd name="T35" fmla="*/ 1 h 72"/>
                <a:gd name="T36" fmla="*/ 4 w 117"/>
                <a:gd name="T37" fmla="*/ 1 h 72"/>
                <a:gd name="T38" fmla="*/ 4 w 117"/>
                <a:gd name="T39" fmla="*/ 1 h 72"/>
                <a:gd name="T40" fmla="*/ 5 w 117"/>
                <a:gd name="T41" fmla="*/ 1 h 72"/>
                <a:gd name="T42" fmla="*/ 5 w 117"/>
                <a:gd name="T43" fmla="*/ 1 h 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7"/>
                <a:gd name="T67" fmla="*/ 0 h 72"/>
                <a:gd name="T68" fmla="*/ 117 w 117"/>
                <a:gd name="T69" fmla="*/ 72 h 7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7" h="72">
                  <a:moveTo>
                    <a:pt x="117" y="45"/>
                  </a:moveTo>
                  <a:lnTo>
                    <a:pt x="117" y="68"/>
                  </a:lnTo>
                  <a:lnTo>
                    <a:pt x="103" y="65"/>
                  </a:lnTo>
                  <a:lnTo>
                    <a:pt x="88" y="66"/>
                  </a:lnTo>
                  <a:lnTo>
                    <a:pt x="73" y="68"/>
                  </a:lnTo>
                  <a:lnTo>
                    <a:pt x="58" y="71"/>
                  </a:lnTo>
                  <a:lnTo>
                    <a:pt x="45" y="72"/>
                  </a:lnTo>
                  <a:lnTo>
                    <a:pt x="35" y="67"/>
                  </a:lnTo>
                  <a:lnTo>
                    <a:pt x="27" y="58"/>
                  </a:lnTo>
                  <a:lnTo>
                    <a:pt x="25" y="39"/>
                  </a:lnTo>
                  <a:lnTo>
                    <a:pt x="17" y="31"/>
                  </a:lnTo>
                  <a:lnTo>
                    <a:pt x="7" y="23"/>
                  </a:lnTo>
                  <a:lnTo>
                    <a:pt x="0" y="14"/>
                  </a:lnTo>
                  <a:lnTo>
                    <a:pt x="0" y="3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49" y="1"/>
                  </a:lnTo>
                  <a:lnTo>
                    <a:pt x="65" y="4"/>
                  </a:lnTo>
                  <a:lnTo>
                    <a:pt x="80" y="10"/>
                  </a:lnTo>
                  <a:lnTo>
                    <a:pt x="94" y="18"/>
                  </a:lnTo>
                  <a:lnTo>
                    <a:pt x="106" y="30"/>
                  </a:lnTo>
                  <a:lnTo>
                    <a:pt x="117" y="45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0" name="Freeform 64"/>
            <p:cNvSpPr>
              <a:spLocks/>
            </p:cNvSpPr>
            <p:nvPr/>
          </p:nvSpPr>
          <p:spPr bwMode="auto">
            <a:xfrm>
              <a:off x="3719" y="1439"/>
              <a:ext cx="43" cy="22"/>
            </a:xfrm>
            <a:custGeom>
              <a:avLst/>
              <a:gdLst>
                <a:gd name="T0" fmla="*/ 2 w 60"/>
                <a:gd name="T1" fmla="*/ 1 h 38"/>
                <a:gd name="T2" fmla="*/ 2 w 60"/>
                <a:gd name="T3" fmla="*/ 1 h 38"/>
                <a:gd name="T4" fmla="*/ 2 w 60"/>
                <a:gd name="T5" fmla="*/ 1 h 38"/>
                <a:gd name="T6" fmla="*/ 1 w 60"/>
                <a:gd name="T7" fmla="*/ 1 h 38"/>
                <a:gd name="T8" fmla="*/ 1 w 60"/>
                <a:gd name="T9" fmla="*/ 1 h 38"/>
                <a:gd name="T10" fmla="*/ 1 w 60"/>
                <a:gd name="T11" fmla="*/ 1 h 38"/>
                <a:gd name="T12" fmla="*/ 1 w 60"/>
                <a:gd name="T13" fmla="*/ 1 h 38"/>
                <a:gd name="T14" fmla="*/ 1 w 60"/>
                <a:gd name="T15" fmla="*/ 1 h 38"/>
                <a:gd name="T16" fmla="*/ 1 w 60"/>
                <a:gd name="T17" fmla="*/ 1 h 38"/>
                <a:gd name="T18" fmla="*/ 0 w 60"/>
                <a:gd name="T19" fmla="*/ 1 h 38"/>
                <a:gd name="T20" fmla="*/ 1 w 60"/>
                <a:gd name="T21" fmla="*/ 1 h 38"/>
                <a:gd name="T22" fmla="*/ 1 w 60"/>
                <a:gd name="T23" fmla="*/ 1 h 38"/>
                <a:gd name="T24" fmla="*/ 1 w 60"/>
                <a:gd name="T25" fmla="*/ 0 h 38"/>
                <a:gd name="T26" fmla="*/ 1 w 60"/>
                <a:gd name="T27" fmla="*/ 0 h 38"/>
                <a:gd name="T28" fmla="*/ 1 w 60"/>
                <a:gd name="T29" fmla="*/ 1 h 38"/>
                <a:gd name="T30" fmla="*/ 2 w 60"/>
                <a:gd name="T31" fmla="*/ 1 h 38"/>
                <a:gd name="T32" fmla="*/ 2 w 60"/>
                <a:gd name="T33" fmla="*/ 1 h 38"/>
                <a:gd name="T34" fmla="*/ 2 w 60"/>
                <a:gd name="T35" fmla="*/ 1 h 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"/>
                <a:gd name="T55" fmla="*/ 0 h 38"/>
                <a:gd name="T56" fmla="*/ 60 w 60"/>
                <a:gd name="T57" fmla="*/ 38 h 3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" h="38">
                  <a:moveTo>
                    <a:pt x="60" y="28"/>
                  </a:moveTo>
                  <a:lnTo>
                    <a:pt x="60" y="38"/>
                  </a:lnTo>
                  <a:lnTo>
                    <a:pt x="52" y="36"/>
                  </a:lnTo>
                  <a:lnTo>
                    <a:pt x="44" y="34"/>
                  </a:lnTo>
                  <a:lnTo>
                    <a:pt x="35" y="32"/>
                  </a:lnTo>
                  <a:lnTo>
                    <a:pt x="25" y="31"/>
                  </a:lnTo>
                  <a:lnTo>
                    <a:pt x="16" y="29"/>
                  </a:lnTo>
                  <a:lnTo>
                    <a:pt x="9" y="26"/>
                  </a:lnTo>
                  <a:lnTo>
                    <a:pt x="3" y="21"/>
                  </a:lnTo>
                  <a:lnTo>
                    <a:pt x="0" y="14"/>
                  </a:lnTo>
                  <a:lnTo>
                    <a:pt x="7" y="7"/>
                  </a:lnTo>
                  <a:lnTo>
                    <a:pt x="16" y="1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48" y="4"/>
                  </a:lnTo>
                  <a:lnTo>
                    <a:pt x="56" y="8"/>
                  </a:lnTo>
                  <a:lnTo>
                    <a:pt x="60" y="17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1" name="Freeform 65"/>
            <p:cNvSpPr>
              <a:spLocks/>
            </p:cNvSpPr>
            <p:nvPr/>
          </p:nvSpPr>
          <p:spPr bwMode="auto">
            <a:xfrm>
              <a:off x="3669" y="1466"/>
              <a:ext cx="120" cy="69"/>
            </a:xfrm>
            <a:custGeom>
              <a:avLst/>
              <a:gdLst>
                <a:gd name="T0" fmla="*/ 7 w 165"/>
                <a:gd name="T1" fmla="*/ 1 h 126"/>
                <a:gd name="T2" fmla="*/ 7 w 165"/>
                <a:gd name="T3" fmla="*/ 1 h 126"/>
                <a:gd name="T4" fmla="*/ 7 w 165"/>
                <a:gd name="T5" fmla="*/ 1 h 126"/>
                <a:gd name="T6" fmla="*/ 6 w 165"/>
                <a:gd name="T7" fmla="*/ 1 h 126"/>
                <a:gd name="T8" fmla="*/ 5 w 165"/>
                <a:gd name="T9" fmla="*/ 1 h 126"/>
                <a:gd name="T10" fmla="*/ 5 w 165"/>
                <a:gd name="T11" fmla="*/ 1 h 126"/>
                <a:gd name="T12" fmla="*/ 4 w 165"/>
                <a:gd name="T13" fmla="*/ 1 h 126"/>
                <a:gd name="T14" fmla="*/ 4 w 165"/>
                <a:gd name="T15" fmla="*/ 1 h 126"/>
                <a:gd name="T16" fmla="*/ 4 w 165"/>
                <a:gd name="T17" fmla="*/ 1 h 126"/>
                <a:gd name="T18" fmla="*/ 3 w 165"/>
                <a:gd name="T19" fmla="*/ 1 h 126"/>
                <a:gd name="T20" fmla="*/ 3 w 165"/>
                <a:gd name="T21" fmla="*/ 1 h 126"/>
                <a:gd name="T22" fmla="*/ 2 w 165"/>
                <a:gd name="T23" fmla="*/ 1 h 126"/>
                <a:gd name="T24" fmla="*/ 1 w 165"/>
                <a:gd name="T25" fmla="*/ 1 h 126"/>
                <a:gd name="T26" fmla="*/ 1 w 165"/>
                <a:gd name="T27" fmla="*/ 1 h 126"/>
                <a:gd name="T28" fmla="*/ 1 w 165"/>
                <a:gd name="T29" fmla="*/ 1 h 126"/>
                <a:gd name="T30" fmla="*/ 1 w 165"/>
                <a:gd name="T31" fmla="*/ 1 h 126"/>
                <a:gd name="T32" fmla="*/ 0 w 165"/>
                <a:gd name="T33" fmla="*/ 1 h 126"/>
                <a:gd name="T34" fmla="*/ 1 w 165"/>
                <a:gd name="T35" fmla="*/ 1 h 126"/>
                <a:gd name="T36" fmla="*/ 1 w 165"/>
                <a:gd name="T37" fmla="*/ 1 h 126"/>
                <a:gd name="T38" fmla="*/ 1 w 165"/>
                <a:gd name="T39" fmla="*/ 1 h 126"/>
                <a:gd name="T40" fmla="*/ 1 w 165"/>
                <a:gd name="T41" fmla="*/ 1 h 126"/>
                <a:gd name="T42" fmla="*/ 2 w 165"/>
                <a:gd name="T43" fmla="*/ 0 h 126"/>
                <a:gd name="T44" fmla="*/ 3 w 165"/>
                <a:gd name="T45" fmla="*/ 0 h 126"/>
                <a:gd name="T46" fmla="*/ 4 w 165"/>
                <a:gd name="T47" fmla="*/ 1 h 126"/>
                <a:gd name="T48" fmla="*/ 4 w 165"/>
                <a:gd name="T49" fmla="*/ 1 h 126"/>
                <a:gd name="T50" fmla="*/ 4 w 165"/>
                <a:gd name="T51" fmla="*/ 1 h 126"/>
                <a:gd name="T52" fmla="*/ 5 w 165"/>
                <a:gd name="T53" fmla="*/ 1 h 126"/>
                <a:gd name="T54" fmla="*/ 5 w 165"/>
                <a:gd name="T55" fmla="*/ 1 h 126"/>
                <a:gd name="T56" fmla="*/ 6 w 165"/>
                <a:gd name="T57" fmla="*/ 1 h 126"/>
                <a:gd name="T58" fmla="*/ 6 w 165"/>
                <a:gd name="T59" fmla="*/ 1 h 126"/>
                <a:gd name="T60" fmla="*/ 7 w 165"/>
                <a:gd name="T61" fmla="*/ 1 h 126"/>
                <a:gd name="T62" fmla="*/ 7 w 165"/>
                <a:gd name="T63" fmla="*/ 1 h 126"/>
                <a:gd name="T64" fmla="*/ 7 w 165"/>
                <a:gd name="T65" fmla="*/ 1 h 126"/>
                <a:gd name="T66" fmla="*/ 7 w 165"/>
                <a:gd name="T67" fmla="*/ 1 h 1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5"/>
                <a:gd name="T103" fmla="*/ 0 h 126"/>
                <a:gd name="T104" fmla="*/ 165 w 165"/>
                <a:gd name="T105" fmla="*/ 126 h 1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5" h="126">
                  <a:moveTo>
                    <a:pt x="165" y="52"/>
                  </a:moveTo>
                  <a:lnTo>
                    <a:pt x="161" y="107"/>
                  </a:lnTo>
                  <a:lnTo>
                    <a:pt x="151" y="110"/>
                  </a:lnTo>
                  <a:lnTo>
                    <a:pt x="139" y="112"/>
                  </a:lnTo>
                  <a:lnTo>
                    <a:pt x="128" y="113"/>
                  </a:lnTo>
                  <a:lnTo>
                    <a:pt x="115" y="114"/>
                  </a:lnTo>
                  <a:lnTo>
                    <a:pt x="103" y="117"/>
                  </a:lnTo>
                  <a:lnTo>
                    <a:pt x="91" y="119"/>
                  </a:lnTo>
                  <a:lnTo>
                    <a:pt x="78" y="122"/>
                  </a:lnTo>
                  <a:lnTo>
                    <a:pt x="68" y="126"/>
                  </a:lnTo>
                  <a:lnTo>
                    <a:pt x="60" y="111"/>
                  </a:lnTo>
                  <a:lnTo>
                    <a:pt x="47" y="98"/>
                  </a:lnTo>
                  <a:lnTo>
                    <a:pt x="33" y="88"/>
                  </a:lnTo>
                  <a:lnTo>
                    <a:pt x="20" y="77"/>
                  </a:lnTo>
                  <a:lnTo>
                    <a:pt x="8" y="67"/>
                  </a:lnTo>
                  <a:lnTo>
                    <a:pt x="1" y="54"/>
                  </a:lnTo>
                  <a:lnTo>
                    <a:pt x="0" y="38"/>
                  </a:lnTo>
                  <a:lnTo>
                    <a:pt x="7" y="19"/>
                  </a:lnTo>
                  <a:lnTo>
                    <a:pt x="17" y="11"/>
                  </a:lnTo>
                  <a:lnTo>
                    <a:pt x="28" y="6"/>
                  </a:lnTo>
                  <a:lnTo>
                    <a:pt x="40" y="3"/>
                  </a:lnTo>
                  <a:lnTo>
                    <a:pt x="53" y="0"/>
                  </a:lnTo>
                  <a:lnTo>
                    <a:pt x="67" y="0"/>
                  </a:lnTo>
                  <a:lnTo>
                    <a:pt x="79" y="1"/>
                  </a:lnTo>
                  <a:lnTo>
                    <a:pt x="92" y="3"/>
                  </a:lnTo>
                  <a:lnTo>
                    <a:pt x="105" y="5"/>
                  </a:lnTo>
                  <a:lnTo>
                    <a:pt x="114" y="8"/>
                  </a:lnTo>
                  <a:lnTo>
                    <a:pt x="123" y="12"/>
                  </a:lnTo>
                  <a:lnTo>
                    <a:pt x="132" y="15"/>
                  </a:lnTo>
                  <a:lnTo>
                    <a:pt x="141" y="21"/>
                  </a:lnTo>
                  <a:lnTo>
                    <a:pt x="149" y="27"/>
                  </a:lnTo>
                  <a:lnTo>
                    <a:pt x="156" y="34"/>
                  </a:lnTo>
                  <a:lnTo>
                    <a:pt x="161" y="42"/>
                  </a:lnTo>
                  <a:lnTo>
                    <a:pt x="165" y="52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2" name="Freeform 66"/>
            <p:cNvSpPr>
              <a:spLocks/>
            </p:cNvSpPr>
            <p:nvPr/>
          </p:nvSpPr>
          <p:spPr bwMode="auto">
            <a:xfrm>
              <a:off x="3803" y="1478"/>
              <a:ext cx="165" cy="75"/>
            </a:xfrm>
            <a:custGeom>
              <a:avLst/>
              <a:gdLst>
                <a:gd name="T0" fmla="*/ 9 w 227"/>
                <a:gd name="T1" fmla="*/ 1 h 131"/>
                <a:gd name="T2" fmla="*/ 9 w 227"/>
                <a:gd name="T3" fmla="*/ 1 h 131"/>
                <a:gd name="T4" fmla="*/ 9 w 227"/>
                <a:gd name="T5" fmla="*/ 1 h 131"/>
                <a:gd name="T6" fmla="*/ 9 w 227"/>
                <a:gd name="T7" fmla="*/ 1 h 131"/>
                <a:gd name="T8" fmla="*/ 9 w 227"/>
                <a:gd name="T9" fmla="*/ 1 h 131"/>
                <a:gd name="T10" fmla="*/ 9 w 227"/>
                <a:gd name="T11" fmla="*/ 1 h 131"/>
                <a:gd name="T12" fmla="*/ 9 w 227"/>
                <a:gd name="T13" fmla="*/ 1 h 131"/>
                <a:gd name="T14" fmla="*/ 8 w 227"/>
                <a:gd name="T15" fmla="*/ 1 h 131"/>
                <a:gd name="T16" fmla="*/ 8 w 227"/>
                <a:gd name="T17" fmla="*/ 1 h 131"/>
                <a:gd name="T18" fmla="*/ 7 w 227"/>
                <a:gd name="T19" fmla="*/ 1 h 131"/>
                <a:gd name="T20" fmla="*/ 7 w 227"/>
                <a:gd name="T21" fmla="*/ 1 h 131"/>
                <a:gd name="T22" fmla="*/ 7 w 227"/>
                <a:gd name="T23" fmla="*/ 1 h 131"/>
                <a:gd name="T24" fmla="*/ 6 w 227"/>
                <a:gd name="T25" fmla="*/ 1 h 131"/>
                <a:gd name="T26" fmla="*/ 5 w 227"/>
                <a:gd name="T27" fmla="*/ 1 h 131"/>
                <a:gd name="T28" fmla="*/ 5 w 227"/>
                <a:gd name="T29" fmla="*/ 1 h 131"/>
                <a:gd name="T30" fmla="*/ 4 w 227"/>
                <a:gd name="T31" fmla="*/ 1 h 131"/>
                <a:gd name="T32" fmla="*/ 4 w 227"/>
                <a:gd name="T33" fmla="*/ 1 h 131"/>
                <a:gd name="T34" fmla="*/ 3 w 227"/>
                <a:gd name="T35" fmla="*/ 1 h 131"/>
                <a:gd name="T36" fmla="*/ 3 w 227"/>
                <a:gd name="T37" fmla="*/ 1 h 131"/>
                <a:gd name="T38" fmla="*/ 2 w 227"/>
                <a:gd name="T39" fmla="*/ 1 h 131"/>
                <a:gd name="T40" fmla="*/ 1 w 227"/>
                <a:gd name="T41" fmla="*/ 1 h 131"/>
                <a:gd name="T42" fmla="*/ 1 w 227"/>
                <a:gd name="T43" fmla="*/ 1 h 131"/>
                <a:gd name="T44" fmla="*/ 1 w 227"/>
                <a:gd name="T45" fmla="*/ 1 h 131"/>
                <a:gd name="T46" fmla="*/ 1 w 227"/>
                <a:gd name="T47" fmla="*/ 1 h 131"/>
                <a:gd name="T48" fmla="*/ 1 w 227"/>
                <a:gd name="T49" fmla="*/ 1 h 131"/>
                <a:gd name="T50" fmla="*/ 0 w 227"/>
                <a:gd name="T51" fmla="*/ 1 h 131"/>
                <a:gd name="T52" fmla="*/ 0 w 227"/>
                <a:gd name="T53" fmla="*/ 1 h 131"/>
                <a:gd name="T54" fmla="*/ 1 w 227"/>
                <a:gd name="T55" fmla="*/ 1 h 131"/>
                <a:gd name="T56" fmla="*/ 1 w 227"/>
                <a:gd name="T57" fmla="*/ 1 h 131"/>
                <a:gd name="T58" fmla="*/ 1 w 227"/>
                <a:gd name="T59" fmla="*/ 1 h 131"/>
                <a:gd name="T60" fmla="*/ 1 w 227"/>
                <a:gd name="T61" fmla="*/ 1 h 131"/>
                <a:gd name="T62" fmla="*/ 1 w 227"/>
                <a:gd name="T63" fmla="*/ 1 h 131"/>
                <a:gd name="T64" fmla="*/ 1 w 227"/>
                <a:gd name="T65" fmla="*/ 1 h 131"/>
                <a:gd name="T66" fmla="*/ 2 w 227"/>
                <a:gd name="T67" fmla="*/ 1 h 131"/>
                <a:gd name="T68" fmla="*/ 3 w 227"/>
                <a:gd name="T69" fmla="*/ 1 h 131"/>
                <a:gd name="T70" fmla="*/ 4 w 227"/>
                <a:gd name="T71" fmla="*/ 0 h 131"/>
                <a:gd name="T72" fmla="*/ 4 w 227"/>
                <a:gd name="T73" fmla="*/ 0 h 131"/>
                <a:gd name="T74" fmla="*/ 4 w 227"/>
                <a:gd name="T75" fmla="*/ 1 h 131"/>
                <a:gd name="T76" fmla="*/ 5 w 227"/>
                <a:gd name="T77" fmla="*/ 1 h 131"/>
                <a:gd name="T78" fmla="*/ 5 w 227"/>
                <a:gd name="T79" fmla="*/ 1 h 131"/>
                <a:gd name="T80" fmla="*/ 6 w 227"/>
                <a:gd name="T81" fmla="*/ 1 h 131"/>
                <a:gd name="T82" fmla="*/ 7 w 227"/>
                <a:gd name="T83" fmla="*/ 1 h 131"/>
                <a:gd name="T84" fmla="*/ 7 w 227"/>
                <a:gd name="T85" fmla="*/ 1 h 131"/>
                <a:gd name="T86" fmla="*/ 7 w 227"/>
                <a:gd name="T87" fmla="*/ 1 h 131"/>
                <a:gd name="T88" fmla="*/ 7 w 227"/>
                <a:gd name="T89" fmla="*/ 1 h 131"/>
                <a:gd name="T90" fmla="*/ 8 w 227"/>
                <a:gd name="T91" fmla="*/ 1 h 131"/>
                <a:gd name="T92" fmla="*/ 9 w 227"/>
                <a:gd name="T93" fmla="*/ 1 h 131"/>
                <a:gd name="T94" fmla="*/ 9 w 227"/>
                <a:gd name="T95" fmla="*/ 1 h 131"/>
                <a:gd name="T96" fmla="*/ 9 w 227"/>
                <a:gd name="T97" fmla="*/ 1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7"/>
                <a:gd name="T148" fmla="*/ 0 h 131"/>
                <a:gd name="T149" fmla="*/ 227 w 227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7" h="131">
                  <a:moveTo>
                    <a:pt x="225" y="58"/>
                  </a:moveTo>
                  <a:lnTo>
                    <a:pt x="227" y="68"/>
                  </a:lnTo>
                  <a:lnTo>
                    <a:pt x="227" y="76"/>
                  </a:lnTo>
                  <a:lnTo>
                    <a:pt x="224" y="84"/>
                  </a:lnTo>
                  <a:lnTo>
                    <a:pt x="219" y="91"/>
                  </a:lnTo>
                  <a:lnTo>
                    <a:pt x="211" y="97"/>
                  </a:lnTo>
                  <a:lnTo>
                    <a:pt x="204" y="103"/>
                  </a:lnTo>
                  <a:lnTo>
                    <a:pt x="196" y="109"/>
                  </a:lnTo>
                  <a:lnTo>
                    <a:pt x="188" y="114"/>
                  </a:lnTo>
                  <a:lnTo>
                    <a:pt x="176" y="117"/>
                  </a:lnTo>
                  <a:lnTo>
                    <a:pt x="164" y="121"/>
                  </a:lnTo>
                  <a:lnTo>
                    <a:pt x="152" y="123"/>
                  </a:lnTo>
                  <a:lnTo>
                    <a:pt x="140" y="125"/>
                  </a:lnTo>
                  <a:lnTo>
                    <a:pt x="126" y="127"/>
                  </a:lnTo>
                  <a:lnTo>
                    <a:pt x="113" y="130"/>
                  </a:lnTo>
                  <a:lnTo>
                    <a:pt x="100" y="131"/>
                  </a:lnTo>
                  <a:lnTo>
                    <a:pt x="88" y="131"/>
                  </a:lnTo>
                  <a:lnTo>
                    <a:pt x="75" y="130"/>
                  </a:lnTo>
                  <a:lnTo>
                    <a:pt x="64" y="129"/>
                  </a:lnTo>
                  <a:lnTo>
                    <a:pt x="51" y="125"/>
                  </a:lnTo>
                  <a:lnTo>
                    <a:pt x="39" y="122"/>
                  </a:lnTo>
                  <a:lnTo>
                    <a:pt x="29" y="116"/>
                  </a:lnTo>
                  <a:lnTo>
                    <a:pt x="19" y="109"/>
                  </a:lnTo>
                  <a:lnTo>
                    <a:pt x="9" y="101"/>
                  </a:lnTo>
                  <a:lnTo>
                    <a:pt x="1" y="91"/>
                  </a:lnTo>
                  <a:lnTo>
                    <a:pt x="0" y="80"/>
                  </a:lnTo>
                  <a:lnTo>
                    <a:pt x="0" y="69"/>
                  </a:lnTo>
                  <a:lnTo>
                    <a:pt x="2" y="57"/>
                  </a:lnTo>
                  <a:lnTo>
                    <a:pt x="6" y="46"/>
                  </a:lnTo>
                  <a:lnTo>
                    <a:pt x="11" y="35"/>
                  </a:lnTo>
                  <a:lnTo>
                    <a:pt x="17" y="26"/>
                  </a:lnTo>
                  <a:lnTo>
                    <a:pt x="27" y="18"/>
                  </a:lnTo>
                  <a:lnTo>
                    <a:pt x="38" y="12"/>
                  </a:lnTo>
                  <a:lnTo>
                    <a:pt x="52" y="5"/>
                  </a:lnTo>
                  <a:lnTo>
                    <a:pt x="65" y="2"/>
                  </a:lnTo>
                  <a:lnTo>
                    <a:pt x="77" y="0"/>
                  </a:lnTo>
                  <a:lnTo>
                    <a:pt x="90" y="0"/>
                  </a:lnTo>
                  <a:lnTo>
                    <a:pt x="102" y="2"/>
                  </a:lnTo>
                  <a:lnTo>
                    <a:pt x="113" y="4"/>
                  </a:lnTo>
                  <a:lnTo>
                    <a:pt x="125" y="9"/>
                  </a:lnTo>
                  <a:lnTo>
                    <a:pt x="136" y="15"/>
                  </a:lnTo>
                  <a:lnTo>
                    <a:pt x="146" y="20"/>
                  </a:lnTo>
                  <a:lnTo>
                    <a:pt x="158" y="27"/>
                  </a:lnTo>
                  <a:lnTo>
                    <a:pt x="168" y="33"/>
                  </a:lnTo>
                  <a:lnTo>
                    <a:pt x="180" y="40"/>
                  </a:lnTo>
                  <a:lnTo>
                    <a:pt x="190" y="46"/>
                  </a:lnTo>
                  <a:lnTo>
                    <a:pt x="202" y="51"/>
                  </a:lnTo>
                  <a:lnTo>
                    <a:pt x="213" y="55"/>
                  </a:lnTo>
                  <a:lnTo>
                    <a:pt x="225" y="58"/>
                  </a:lnTo>
                  <a:close/>
                </a:path>
              </a:pathLst>
            </a:custGeom>
            <a:solidFill>
              <a:srgbClr val="AFF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3" name="Freeform 67"/>
            <p:cNvSpPr>
              <a:spLocks/>
            </p:cNvSpPr>
            <p:nvPr/>
          </p:nvSpPr>
          <p:spPr bwMode="auto">
            <a:xfrm>
              <a:off x="3989" y="1482"/>
              <a:ext cx="133" cy="96"/>
            </a:xfrm>
            <a:custGeom>
              <a:avLst/>
              <a:gdLst>
                <a:gd name="T0" fmla="*/ 8 w 182"/>
                <a:gd name="T1" fmla="*/ 1 h 165"/>
                <a:gd name="T2" fmla="*/ 8 w 182"/>
                <a:gd name="T3" fmla="*/ 1 h 165"/>
                <a:gd name="T4" fmla="*/ 7 w 182"/>
                <a:gd name="T5" fmla="*/ 1 h 165"/>
                <a:gd name="T6" fmla="*/ 6 w 182"/>
                <a:gd name="T7" fmla="*/ 1 h 165"/>
                <a:gd name="T8" fmla="*/ 5 w 182"/>
                <a:gd name="T9" fmla="*/ 1 h 165"/>
                <a:gd name="T10" fmla="*/ 5 w 182"/>
                <a:gd name="T11" fmla="*/ 1 h 165"/>
                <a:gd name="T12" fmla="*/ 4 w 182"/>
                <a:gd name="T13" fmla="*/ 1 h 165"/>
                <a:gd name="T14" fmla="*/ 3 w 182"/>
                <a:gd name="T15" fmla="*/ 1 h 165"/>
                <a:gd name="T16" fmla="*/ 2 w 182"/>
                <a:gd name="T17" fmla="*/ 1 h 165"/>
                <a:gd name="T18" fmla="*/ 1 w 182"/>
                <a:gd name="T19" fmla="*/ 1 h 165"/>
                <a:gd name="T20" fmla="*/ 1 w 182"/>
                <a:gd name="T21" fmla="*/ 1 h 165"/>
                <a:gd name="T22" fmla="*/ 0 w 182"/>
                <a:gd name="T23" fmla="*/ 1 h 165"/>
                <a:gd name="T24" fmla="*/ 1 w 182"/>
                <a:gd name="T25" fmla="*/ 1 h 165"/>
                <a:gd name="T26" fmla="*/ 1 w 182"/>
                <a:gd name="T27" fmla="*/ 1 h 165"/>
                <a:gd name="T28" fmla="*/ 1 w 182"/>
                <a:gd name="T29" fmla="*/ 1 h 165"/>
                <a:gd name="T30" fmla="*/ 2 w 182"/>
                <a:gd name="T31" fmla="*/ 1 h 165"/>
                <a:gd name="T32" fmla="*/ 3 w 182"/>
                <a:gd name="T33" fmla="*/ 1 h 165"/>
                <a:gd name="T34" fmla="*/ 4 w 182"/>
                <a:gd name="T35" fmla="*/ 1 h 165"/>
                <a:gd name="T36" fmla="*/ 5 w 182"/>
                <a:gd name="T37" fmla="*/ 1 h 165"/>
                <a:gd name="T38" fmla="*/ 6 w 182"/>
                <a:gd name="T39" fmla="*/ 0 h 165"/>
                <a:gd name="T40" fmla="*/ 7 w 182"/>
                <a:gd name="T41" fmla="*/ 1 h 165"/>
                <a:gd name="T42" fmla="*/ 8 w 182"/>
                <a:gd name="T43" fmla="*/ 1 h 1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82"/>
                <a:gd name="T67" fmla="*/ 0 h 165"/>
                <a:gd name="T68" fmla="*/ 182 w 182"/>
                <a:gd name="T69" fmla="*/ 165 h 1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82" h="165">
                  <a:moveTo>
                    <a:pt x="182" y="23"/>
                  </a:moveTo>
                  <a:lnTo>
                    <a:pt x="182" y="78"/>
                  </a:lnTo>
                  <a:lnTo>
                    <a:pt x="160" y="88"/>
                  </a:lnTo>
                  <a:lnTo>
                    <a:pt x="141" y="104"/>
                  </a:lnTo>
                  <a:lnTo>
                    <a:pt x="122" y="124"/>
                  </a:lnTo>
                  <a:lnTo>
                    <a:pt x="105" y="144"/>
                  </a:lnTo>
                  <a:lnTo>
                    <a:pt x="85" y="159"/>
                  </a:lnTo>
                  <a:lnTo>
                    <a:pt x="66" y="165"/>
                  </a:lnTo>
                  <a:lnTo>
                    <a:pt x="41" y="162"/>
                  </a:lnTo>
                  <a:lnTo>
                    <a:pt x="14" y="144"/>
                  </a:lnTo>
                  <a:lnTo>
                    <a:pt x="3" y="127"/>
                  </a:lnTo>
                  <a:lnTo>
                    <a:pt x="0" y="109"/>
                  </a:lnTo>
                  <a:lnTo>
                    <a:pt x="1" y="89"/>
                  </a:lnTo>
                  <a:lnTo>
                    <a:pt x="9" y="73"/>
                  </a:lnTo>
                  <a:lnTo>
                    <a:pt x="27" y="56"/>
                  </a:lnTo>
                  <a:lnTo>
                    <a:pt x="45" y="39"/>
                  </a:lnTo>
                  <a:lnTo>
                    <a:pt x="67" y="23"/>
                  </a:lnTo>
                  <a:lnTo>
                    <a:pt x="89" y="10"/>
                  </a:lnTo>
                  <a:lnTo>
                    <a:pt x="112" y="1"/>
                  </a:lnTo>
                  <a:lnTo>
                    <a:pt x="136" y="0"/>
                  </a:lnTo>
                  <a:lnTo>
                    <a:pt x="159" y="7"/>
                  </a:lnTo>
                  <a:lnTo>
                    <a:pt x="182" y="23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4" name="Freeform 68"/>
            <p:cNvSpPr>
              <a:spLocks/>
            </p:cNvSpPr>
            <p:nvPr/>
          </p:nvSpPr>
          <p:spPr bwMode="auto">
            <a:xfrm>
              <a:off x="3594" y="1487"/>
              <a:ext cx="61" cy="31"/>
            </a:xfrm>
            <a:custGeom>
              <a:avLst/>
              <a:gdLst>
                <a:gd name="T0" fmla="*/ 4 w 84"/>
                <a:gd name="T1" fmla="*/ 1 h 56"/>
                <a:gd name="T2" fmla="*/ 4 w 84"/>
                <a:gd name="T3" fmla="*/ 1 h 56"/>
                <a:gd name="T4" fmla="*/ 3 w 84"/>
                <a:gd name="T5" fmla="*/ 1 h 56"/>
                <a:gd name="T6" fmla="*/ 3 w 84"/>
                <a:gd name="T7" fmla="*/ 1 h 56"/>
                <a:gd name="T8" fmla="*/ 3 w 84"/>
                <a:gd name="T9" fmla="*/ 1 h 56"/>
                <a:gd name="T10" fmla="*/ 2 w 84"/>
                <a:gd name="T11" fmla="*/ 1 h 56"/>
                <a:gd name="T12" fmla="*/ 2 w 84"/>
                <a:gd name="T13" fmla="*/ 1 h 56"/>
                <a:gd name="T14" fmla="*/ 2 w 84"/>
                <a:gd name="T15" fmla="*/ 1 h 56"/>
                <a:gd name="T16" fmla="*/ 1 w 84"/>
                <a:gd name="T17" fmla="*/ 1 h 56"/>
                <a:gd name="T18" fmla="*/ 1 w 84"/>
                <a:gd name="T19" fmla="*/ 1 h 56"/>
                <a:gd name="T20" fmla="*/ 1 w 84"/>
                <a:gd name="T21" fmla="*/ 1 h 56"/>
                <a:gd name="T22" fmla="*/ 0 w 84"/>
                <a:gd name="T23" fmla="*/ 1 h 56"/>
                <a:gd name="T24" fmla="*/ 1 w 84"/>
                <a:gd name="T25" fmla="*/ 1 h 56"/>
                <a:gd name="T26" fmla="*/ 1 w 84"/>
                <a:gd name="T27" fmla="*/ 1 h 56"/>
                <a:gd name="T28" fmla="*/ 1 w 84"/>
                <a:gd name="T29" fmla="*/ 1 h 56"/>
                <a:gd name="T30" fmla="*/ 1 w 84"/>
                <a:gd name="T31" fmla="*/ 1 h 56"/>
                <a:gd name="T32" fmla="*/ 1 w 84"/>
                <a:gd name="T33" fmla="*/ 1 h 56"/>
                <a:gd name="T34" fmla="*/ 1 w 84"/>
                <a:gd name="T35" fmla="*/ 0 h 56"/>
                <a:gd name="T36" fmla="*/ 2 w 84"/>
                <a:gd name="T37" fmla="*/ 1 h 56"/>
                <a:gd name="T38" fmla="*/ 2 w 84"/>
                <a:gd name="T39" fmla="*/ 1 h 56"/>
                <a:gd name="T40" fmla="*/ 3 w 84"/>
                <a:gd name="T41" fmla="*/ 1 h 56"/>
                <a:gd name="T42" fmla="*/ 3 w 84"/>
                <a:gd name="T43" fmla="*/ 1 h 56"/>
                <a:gd name="T44" fmla="*/ 3 w 84"/>
                <a:gd name="T45" fmla="*/ 1 h 56"/>
                <a:gd name="T46" fmla="*/ 4 w 84"/>
                <a:gd name="T47" fmla="*/ 1 h 56"/>
                <a:gd name="T48" fmla="*/ 4 w 84"/>
                <a:gd name="T49" fmla="*/ 1 h 56"/>
                <a:gd name="T50" fmla="*/ 4 w 84"/>
                <a:gd name="T51" fmla="*/ 1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"/>
                <a:gd name="T79" fmla="*/ 0 h 56"/>
                <a:gd name="T80" fmla="*/ 84 w 84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" h="56">
                  <a:moveTo>
                    <a:pt x="84" y="23"/>
                  </a:moveTo>
                  <a:lnTo>
                    <a:pt x="81" y="28"/>
                  </a:lnTo>
                  <a:lnTo>
                    <a:pt x="76" y="30"/>
                  </a:lnTo>
                  <a:lnTo>
                    <a:pt x="70" y="34"/>
                  </a:lnTo>
                  <a:lnTo>
                    <a:pt x="64" y="35"/>
                  </a:lnTo>
                  <a:lnTo>
                    <a:pt x="55" y="37"/>
                  </a:lnTo>
                  <a:lnTo>
                    <a:pt x="49" y="38"/>
                  </a:lnTo>
                  <a:lnTo>
                    <a:pt x="41" y="39"/>
                  </a:lnTo>
                  <a:lnTo>
                    <a:pt x="34" y="42"/>
                  </a:lnTo>
                  <a:lnTo>
                    <a:pt x="6" y="56"/>
                  </a:lnTo>
                  <a:lnTo>
                    <a:pt x="1" y="47"/>
                  </a:lnTo>
                  <a:lnTo>
                    <a:pt x="0" y="39"/>
                  </a:lnTo>
                  <a:lnTo>
                    <a:pt x="3" y="30"/>
                  </a:lnTo>
                  <a:lnTo>
                    <a:pt x="7" y="22"/>
                  </a:lnTo>
                  <a:lnTo>
                    <a:pt x="14" y="15"/>
                  </a:lnTo>
                  <a:lnTo>
                    <a:pt x="21" y="8"/>
                  </a:lnTo>
                  <a:lnTo>
                    <a:pt x="29" y="4"/>
                  </a:lnTo>
                  <a:lnTo>
                    <a:pt x="37" y="0"/>
                  </a:lnTo>
                  <a:lnTo>
                    <a:pt x="44" y="3"/>
                  </a:lnTo>
                  <a:lnTo>
                    <a:pt x="51" y="4"/>
                  </a:lnTo>
                  <a:lnTo>
                    <a:pt x="59" y="5"/>
                  </a:lnTo>
                  <a:lnTo>
                    <a:pt x="66" y="6"/>
                  </a:lnTo>
                  <a:lnTo>
                    <a:pt x="73" y="8"/>
                  </a:lnTo>
                  <a:lnTo>
                    <a:pt x="79" y="12"/>
                  </a:lnTo>
                  <a:lnTo>
                    <a:pt x="83" y="16"/>
                  </a:lnTo>
                  <a:lnTo>
                    <a:pt x="84" y="23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5" name="Freeform 69"/>
            <p:cNvSpPr>
              <a:spLocks/>
            </p:cNvSpPr>
            <p:nvPr/>
          </p:nvSpPr>
          <p:spPr bwMode="auto">
            <a:xfrm>
              <a:off x="3573" y="1518"/>
              <a:ext cx="128" cy="61"/>
            </a:xfrm>
            <a:custGeom>
              <a:avLst/>
              <a:gdLst>
                <a:gd name="T0" fmla="*/ 7 w 177"/>
                <a:gd name="T1" fmla="*/ 1 h 107"/>
                <a:gd name="T2" fmla="*/ 7 w 177"/>
                <a:gd name="T3" fmla="*/ 1 h 107"/>
                <a:gd name="T4" fmla="*/ 7 w 177"/>
                <a:gd name="T5" fmla="*/ 1 h 107"/>
                <a:gd name="T6" fmla="*/ 7 w 177"/>
                <a:gd name="T7" fmla="*/ 1 h 107"/>
                <a:gd name="T8" fmla="*/ 6 w 177"/>
                <a:gd name="T9" fmla="*/ 1 h 107"/>
                <a:gd name="T10" fmla="*/ 5 w 177"/>
                <a:gd name="T11" fmla="*/ 1 h 107"/>
                <a:gd name="T12" fmla="*/ 5 w 177"/>
                <a:gd name="T13" fmla="*/ 1 h 107"/>
                <a:gd name="T14" fmla="*/ 5 w 177"/>
                <a:gd name="T15" fmla="*/ 1 h 107"/>
                <a:gd name="T16" fmla="*/ 5 w 177"/>
                <a:gd name="T17" fmla="*/ 1 h 107"/>
                <a:gd name="T18" fmla="*/ 4 w 177"/>
                <a:gd name="T19" fmla="*/ 1 h 107"/>
                <a:gd name="T20" fmla="*/ 4 w 177"/>
                <a:gd name="T21" fmla="*/ 1 h 107"/>
                <a:gd name="T22" fmla="*/ 3 w 177"/>
                <a:gd name="T23" fmla="*/ 1 h 107"/>
                <a:gd name="T24" fmla="*/ 3 w 177"/>
                <a:gd name="T25" fmla="*/ 1 h 107"/>
                <a:gd name="T26" fmla="*/ 2 w 177"/>
                <a:gd name="T27" fmla="*/ 1 h 107"/>
                <a:gd name="T28" fmla="*/ 1 w 177"/>
                <a:gd name="T29" fmla="*/ 1 h 107"/>
                <a:gd name="T30" fmla="*/ 1 w 177"/>
                <a:gd name="T31" fmla="*/ 1 h 107"/>
                <a:gd name="T32" fmla="*/ 0 w 177"/>
                <a:gd name="T33" fmla="*/ 1 h 107"/>
                <a:gd name="T34" fmla="*/ 0 w 177"/>
                <a:gd name="T35" fmla="*/ 1 h 107"/>
                <a:gd name="T36" fmla="*/ 1 w 177"/>
                <a:gd name="T37" fmla="*/ 1 h 107"/>
                <a:gd name="T38" fmla="*/ 1 w 177"/>
                <a:gd name="T39" fmla="*/ 1 h 107"/>
                <a:gd name="T40" fmla="*/ 1 w 177"/>
                <a:gd name="T41" fmla="*/ 1 h 107"/>
                <a:gd name="T42" fmla="*/ 1 w 177"/>
                <a:gd name="T43" fmla="*/ 1 h 107"/>
                <a:gd name="T44" fmla="*/ 1 w 177"/>
                <a:gd name="T45" fmla="*/ 1 h 107"/>
                <a:gd name="T46" fmla="*/ 2 w 177"/>
                <a:gd name="T47" fmla="*/ 1 h 107"/>
                <a:gd name="T48" fmla="*/ 2 w 177"/>
                <a:gd name="T49" fmla="*/ 1 h 107"/>
                <a:gd name="T50" fmla="*/ 3 w 177"/>
                <a:gd name="T51" fmla="*/ 1 h 107"/>
                <a:gd name="T52" fmla="*/ 4 w 177"/>
                <a:gd name="T53" fmla="*/ 1 h 107"/>
                <a:gd name="T54" fmla="*/ 4 w 177"/>
                <a:gd name="T55" fmla="*/ 0 h 107"/>
                <a:gd name="T56" fmla="*/ 5 w 177"/>
                <a:gd name="T57" fmla="*/ 1 h 107"/>
                <a:gd name="T58" fmla="*/ 5 w 177"/>
                <a:gd name="T59" fmla="*/ 1 h 107"/>
                <a:gd name="T60" fmla="*/ 7 w 177"/>
                <a:gd name="T61" fmla="*/ 1 h 107"/>
                <a:gd name="T62" fmla="*/ 7 w 177"/>
                <a:gd name="T63" fmla="*/ 1 h 107"/>
                <a:gd name="T64" fmla="*/ 7 w 177"/>
                <a:gd name="T65" fmla="*/ 1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7"/>
                <a:gd name="T100" fmla="*/ 0 h 107"/>
                <a:gd name="T101" fmla="*/ 177 w 177"/>
                <a:gd name="T102" fmla="*/ 107 h 1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7" h="107">
                  <a:moveTo>
                    <a:pt x="177" y="38"/>
                  </a:moveTo>
                  <a:lnTo>
                    <a:pt x="171" y="46"/>
                  </a:lnTo>
                  <a:lnTo>
                    <a:pt x="163" y="54"/>
                  </a:lnTo>
                  <a:lnTo>
                    <a:pt x="155" y="63"/>
                  </a:lnTo>
                  <a:lnTo>
                    <a:pt x="146" y="72"/>
                  </a:lnTo>
                  <a:lnTo>
                    <a:pt x="137" y="81"/>
                  </a:lnTo>
                  <a:lnTo>
                    <a:pt x="127" y="91"/>
                  </a:lnTo>
                  <a:lnTo>
                    <a:pt x="119" y="99"/>
                  </a:lnTo>
                  <a:lnTo>
                    <a:pt x="111" y="107"/>
                  </a:lnTo>
                  <a:lnTo>
                    <a:pt x="99" y="99"/>
                  </a:lnTo>
                  <a:lnTo>
                    <a:pt x="87" y="92"/>
                  </a:lnTo>
                  <a:lnTo>
                    <a:pt x="74" y="85"/>
                  </a:lnTo>
                  <a:lnTo>
                    <a:pt x="61" y="80"/>
                  </a:lnTo>
                  <a:lnTo>
                    <a:pt x="47" y="76"/>
                  </a:lnTo>
                  <a:lnTo>
                    <a:pt x="32" y="73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0" y="64"/>
                  </a:lnTo>
                  <a:lnTo>
                    <a:pt x="3" y="54"/>
                  </a:lnTo>
                  <a:lnTo>
                    <a:pt x="9" y="46"/>
                  </a:lnTo>
                  <a:lnTo>
                    <a:pt x="18" y="38"/>
                  </a:lnTo>
                  <a:lnTo>
                    <a:pt x="27" y="29"/>
                  </a:lnTo>
                  <a:lnTo>
                    <a:pt x="38" y="23"/>
                  </a:lnTo>
                  <a:lnTo>
                    <a:pt x="47" y="16"/>
                  </a:lnTo>
                  <a:lnTo>
                    <a:pt x="56" y="9"/>
                  </a:lnTo>
                  <a:lnTo>
                    <a:pt x="72" y="3"/>
                  </a:lnTo>
                  <a:lnTo>
                    <a:pt x="88" y="1"/>
                  </a:lnTo>
                  <a:lnTo>
                    <a:pt x="106" y="0"/>
                  </a:lnTo>
                  <a:lnTo>
                    <a:pt x="122" y="2"/>
                  </a:lnTo>
                  <a:lnTo>
                    <a:pt x="138" y="6"/>
                  </a:lnTo>
                  <a:lnTo>
                    <a:pt x="153" y="15"/>
                  </a:lnTo>
                  <a:lnTo>
                    <a:pt x="167" y="25"/>
                  </a:lnTo>
                  <a:lnTo>
                    <a:pt x="177" y="38"/>
                  </a:lnTo>
                  <a:close/>
                </a:path>
              </a:pathLst>
            </a:custGeom>
            <a:solidFill>
              <a:srgbClr val="AFF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6" name="Freeform 70"/>
            <p:cNvSpPr>
              <a:spLocks/>
            </p:cNvSpPr>
            <p:nvPr/>
          </p:nvSpPr>
          <p:spPr bwMode="auto">
            <a:xfrm>
              <a:off x="3671" y="1539"/>
              <a:ext cx="153" cy="75"/>
            </a:xfrm>
            <a:custGeom>
              <a:avLst/>
              <a:gdLst>
                <a:gd name="T0" fmla="*/ 9 w 211"/>
                <a:gd name="T1" fmla="*/ 1 h 132"/>
                <a:gd name="T2" fmla="*/ 9 w 211"/>
                <a:gd name="T3" fmla="*/ 1 h 132"/>
                <a:gd name="T4" fmla="*/ 9 w 211"/>
                <a:gd name="T5" fmla="*/ 1 h 132"/>
                <a:gd name="T6" fmla="*/ 8 w 211"/>
                <a:gd name="T7" fmla="*/ 1 h 132"/>
                <a:gd name="T8" fmla="*/ 8 w 211"/>
                <a:gd name="T9" fmla="*/ 1 h 132"/>
                <a:gd name="T10" fmla="*/ 8 w 211"/>
                <a:gd name="T11" fmla="*/ 1 h 132"/>
                <a:gd name="T12" fmla="*/ 7 w 211"/>
                <a:gd name="T13" fmla="*/ 1 h 132"/>
                <a:gd name="T14" fmla="*/ 7 w 211"/>
                <a:gd name="T15" fmla="*/ 1 h 132"/>
                <a:gd name="T16" fmla="*/ 7 w 211"/>
                <a:gd name="T17" fmla="*/ 1 h 132"/>
                <a:gd name="T18" fmla="*/ 6 w 211"/>
                <a:gd name="T19" fmla="*/ 1 h 132"/>
                <a:gd name="T20" fmla="*/ 5 w 211"/>
                <a:gd name="T21" fmla="*/ 1 h 132"/>
                <a:gd name="T22" fmla="*/ 4 w 211"/>
                <a:gd name="T23" fmla="*/ 1 h 132"/>
                <a:gd name="T24" fmla="*/ 3 w 211"/>
                <a:gd name="T25" fmla="*/ 1 h 132"/>
                <a:gd name="T26" fmla="*/ 2 w 211"/>
                <a:gd name="T27" fmla="*/ 1 h 132"/>
                <a:gd name="T28" fmla="*/ 1 w 211"/>
                <a:gd name="T29" fmla="*/ 1 h 132"/>
                <a:gd name="T30" fmla="*/ 1 w 211"/>
                <a:gd name="T31" fmla="*/ 1 h 132"/>
                <a:gd name="T32" fmla="*/ 1 w 211"/>
                <a:gd name="T33" fmla="*/ 1 h 132"/>
                <a:gd name="T34" fmla="*/ 0 w 211"/>
                <a:gd name="T35" fmla="*/ 1 h 132"/>
                <a:gd name="T36" fmla="*/ 1 w 211"/>
                <a:gd name="T37" fmla="*/ 1 h 132"/>
                <a:gd name="T38" fmla="*/ 1 w 211"/>
                <a:gd name="T39" fmla="*/ 1 h 132"/>
                <a:gd name="T40" fmla="*/ 1 w 211"/>
                <a:gd name="T41" fmla="*/ 1 h 132"/>
                <a:gd name="T42" fmla="*/ 1 w 211"/>
                <a:gd name="T43" fmla="*/ 1 h 132"/>
                <a:gd name="T44" fmla="*/ 1 w 211"/>
                <a:gd name="T45" fmla="*/ 1 h 132"/>
                <a:gd name="T46" fmla="*/ 2 w 211"/>
                <a:gd name="T47" fmla="*/ 1 h 132"/>
                <a:gd name="T48" fmla="*/ 2 w 211"/>
                <a:gd name="T49" fmla="*/ 1 h 132"/>
                <a:gd name="T50" fmla="*/ 3 w 211"/>
                <a:gd name="T51" fmla="*/ 1 h 132"/>
                <a:gd name="T52" fmla="*/ 4 w 211"/>
                <a:gd name="T53" fmla="*/ 1 h 132"/>
                <a:gd name="T54" fmla="*/ 5 w 211"/>
                <a:gd name="T55" fmla="*/ 1 h 132"/>
                <a:gd name="T56" fmla="*/ 6 w 211"/>
                <a:gd name="T57" fmla="*/ 0 h 132"/>
                <a:gd name="T58" fmla="*/ 7 w 211"/>
                <a:gd name="T59" fmla="*/ 1 h 132"/>
                <a:gd name="T60" fmla="*/ 7 w 211"/>
                <a:gd name="T61" fmla="*/ 1 h 132"/>
                <a:gd name="T62" fmla="*/ 8 w 211"/>
                <a:gd name="T63" fmla="*/ 1 h 132"/>
                <a:gd name="T64" fmla="*/ 9 w 211"/>
                <a:gd name="T65" fmla="*/ 1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1"/>
                <a:gd name="T100" fmla="*/ 0 h 132"/>
                <a:gd name="T101" fmla="*/ 211 w 211"/>
                <a:gd name="T102" fmla="*/ 132 h 13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1" h="132">
                  <a:moveTo>
                    <a:pt x="211" y="35"/>
                  </a:moveTo>
                  <a:lnTo>
                    <a:pt x="210" y="48"/>
                  </a:lnTo>
                  <a:lnTo>
                    <a:pt x="205" y="60"/>
                  </a:lnTo>
                  <a:lnTo>
                    <a:pt x="199" y="71"/>
                  </a:lnTo>
                  <a:lnTo>
                    <a:pt x="193" y="81"/>
                  </a:lnTo>
                  <a:lnTo>
                    <a:pt x="183" y="91"/>
                  </a:lnTo>
                  <a:lnTo>
                    <a:pt x="174" y="100"/>
                  </a:lnTo>
                  <a:lnTo>
                    <a:pt x="165" y="108"/>
                  </a:lnTo>
                  <a:lnTo>
                    <a:pt x="156" y="115"/>
                  </a:lnTo>
                  <a:lnTo>
                    <a:pt x="135" y="118"/>
                  </a:lnTo>
                  <a:lnTo>
                    <a:pt x="115" y="123"/>
                  </a:lnTo>
                  <a:lnTo>
                    <a:pt x="95" y="128"/>
                  </a:lnTo>
                  <a:lnTo>
                    <a:pt x="74" y="132"/>
                  </a:lnTo>
                  <a:lnTo>
                    <a:pt x="54" y="132"/>
                  </a:lnTo>
                  <a:lnTo>
                    <a:pt x="35" y="130"/>
                  </a:lnTo>
                  <a:lnTo>
                    <a:pt x="17" y="121"/>
                  </a:lnTo>
                  <a:lnTo>
                    <a:pt x="1" y="104"/>
                  </a:lnTo>
                  <a:lnTo>
                    <a:pt x="0" y="92"/>
                  </a:lnTo>
                  <a:lnTo>
                    <a:pt x="4" y="80"/>
                  </a:lnTo>
                  <a:lnTo>
                    <a:pt x="8" y="69"/>
                  </a:lnTo>
                  <a:lnTo>
                    <a:pt x="15" y="60"/>
                  </a:lnTo>
                  <a:lnTo>
                    <a:pt x="24" y="50"/>
                  </a:lnTo>
                  <a:lnTo>
                    <a:pt x="34" y="41"/>
                  </a:lnTo>
                  <a:lnTo>
                    <a:pt x="44" y="33"/>
                  </a:lnTo>
                  <a:lnTo>
                    <a:pt x="53" y="25"/>
                  </a:lnTo>
                  <a:lnTo>
                    <a:pt x="72" y="14"/>
                  </a:lnTo>
                  <a:lnTo>
                    <a:pt x="91" y="5"/>
                  </a:lnTo>
                  <a:lnTo>
                    <a:pt x="112" y="1"/>
                  </a:lnTo>
                  <a:lnTo>
                    <a:pt x="134" y="0"/>
                  </a:lnTo>
                  <a:lnTo>
                    <a:pt x="155" y="3"/>
                  </a:lnTo>
                  <a:lnTo>
                    <a:pt x="175" y="9"/>
                  </a:lnTo>
                  <a:lnTo>
                    <a:pt x="194" y="20"/>
                  </a:lnTo>
                  <a:lnTo>
                    <a:pt x="211" y="35"/>
                  </a:lnTo>
                  <a:close/>
                </a:path>
              </a:pathLst>
            </a:custGeom>
            <a:solidFill>
              <a:srgbClr val="C6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7" name="Freeform 71"/>
            <p:cNvSpPr>
              <a:spLocks/>
            </p:cNvSpPr>
            <p:nvPr/>
          </p:nvSpPr>
          <p:spPr bwMode="auto">
            <a:xfrm>
              <a:off x="4074" y="1539"/>
              <a:ext cx="91" cy="100"/>
            </a:xfrm>
            <a:custGeom>
              <a:avLst/>
              <a:gdLst>
                <a:gd name="T0" fmla="*/ 5 w 126"/>
                <a:gd name="T1" fmla="*/ 1 h 174"/>
                <a:gd name="T2" fmla="*/ 5 w 126"/>
                <a:gd name="T3" fmla="*/ 1 h 174"/>
                <a:gd name="T4" fmla="*/ 5 w 126"/>
                <a:gd name="T5" fmla="*/ 1 h 174"/>
                <a:gd name="T6" fmla="*/ 5 w 126"/>
                <a:gd name="T7" fmla="*/ 1 h 174"/>
                <a:gd name="T8" fmla="*/ 5 w 126"/>
                <a:gd name="T9" fmla="*/ 1 h 174"/>
                <a:gd name="T10" fmla="*/ 5 w 126"/>
                <a:gd name="T11" fmla="*/ 1 h 174"/>
                <a:gd name="T12" fmla="*/ 5 w 126"/>
                <a:gd name="T13" fmla="*/ 1 h 174"/>
                <a:gd name="T14" fmla="*/ 4 w 126"/>
                <a:gd name="T15" fmla="*/ 1 h 174"/>
                <a:gd name="T16" fmla="*/ 4 w 126"/>
                <a:gd name="T17" fmla="*/ 1 h 174"/>
                <a:gd name="T18" fmla="*/ 4 w 126"/>
                <a:gd name="T19" fmla="*/ 1 h 174"/>
                <a:gd name="T20" fmla="*/ 4 w 126"/>
                <a:gd name="T21" fmla="*/ 1 h 174"/>
                <a:gd name="T22" fmla="*/ 3 w 126"/>
                <a:gd name="T23" fmla="*/ 1 h 174"/>
                <a:gd name="T24" fmla="*/ 3 w 126"/>
                <a:gd name="T25" fmla="*/ 1 h 174"/>
                <a:gd name="T26" fmla="*/ 3 w 126"/>
                <a:gd name="T27" fmla="*/ 1 h 174"/>
                <a:gd name="T28" fmla="*/ 2 w 126"/>
                <a:gd name="T29" fmla="*/ 1 h 174"/>
                <a:gd name="T30" fmla="*/ 1 w 126"/>
                <a:gd name="T31" fmla="*/ 1 h 174"/>
                <a:gd name="T32" fmla="*/ 1 w 126"/>
                <a:gd name="T33" fmla="*/ 1 h 174"/>
                <a:gd name="T34" fmla="*/ 1 w 126"/>
                <a:gd name="T35" fmla="*/ 1 h 174"/>
                <a:gd name="T36" fmla="*/ 1 w 126"/>
                <a:gd name="T37" fmla="*/ 1 h 174"/>
                <a:gd name="T38" fmla="*/ 1 w 126"/>
                <a:gd name="T39" fmla="*/ 1 h 174"/>
                <a:gd name="T40" fmla="*/ 1 w 126"/>
                <a:gd name="T41" fmla="*/ 1 h 174"/>
                <a:gd name="T42" fmla="*/ 0 w 126"/>
                <a:gd name="T43" fmla="*/ 1 h 174"/>
                <a:gd name="T44" fmla="*/ 1 w 126"/>
                <a:gd name="T45" fmla="*/ 1 h 174"/>
                <a:gd name="T46" fmla="*/ 1 w 126"/>
                <a:gd name="T47" fmla="*/ 1 h 174"/>
                <a:gd name="T48" fmla="*/ 1 w 126"/>
                <a:gd name="T49" fmla="*/ 1 h 174"/>
                <a:gd name="T50" fmla="*/ 1 w 126"/>
                <a:gd name="T51" fmla="*/ 1 h 174"/>
                <a:gd name="T52" fmla="*/ 1 w 126"/>
                <a:gd name="T53" fmla="*/ 1 h 174"/>
                <a:gd name="T54" fmla="*/ 1 w 126"/>
                <a:gd name="T55" fmla="*/ 1 h 174"/>
                <a:gd name="T56" fmla="*/ 1 w 126"/>
                <a:gd name="T57" fmla="*/ 1 h 174"/>
                <a:gd name="T58" fmla="*/ 1 w 126"/>
                <a:gd name="T59" fmla="*/ 1 h 174"/>
                <a:gd name="T60" fmla="*/ 1 w 126"/>
                <a:gd name="T61" fmla="*/ 1 h 174"/>
                <a:gd name="T62" fmla="*/ 2 w 126"/>
                <a:gd name="T63" fmla="*/ 1 h 174"/>
                <a:gd name="T64" fmla="*/ 2 w 126"/>
                <a:gd name="T65" fmla="*/ 1 h 174"/>
                <a:gd name="T66" fmla="*/ 3 w 126"/>
                <a:gd name="T67" fmla="*/ 0 h 174"/>
                <a:gd name="T68" fmla="*/ 4 w 126"/>
                <a:gd name="T69" fmla="*/ 1 h 174"/>
                <a:gd name="T70" fmla="*/ 4 w 126"/>
                <a:gd name="T71" fmla="*/ 1 h 174"/>
                <a:gd name="T72" fmla="*/ 4 w 126"/>
                <a:gd name="T73" fmla="*/ 1 h 174"/>
                <a:gd name="T74" fmla="*/ 4 w 126"/>
                <a:gd name="T75" fmla="*/ 1 h 174"/>
                <a:gd name="T76" fmla="*/ 5 w 126"/>
                <a:gd name="T77" fmla="*/ 1 h 174"/>
                <a:gd name="T78" fmla="*/ 5 w 126"/>
                <a:gd name="T79" fmla="*/ 1 h 174"/>
                <a:gd name="T80" fmla="*/ 5 w 126"/>
                <a:gd name="T81" fmla="*/ 1 h 1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6"/>
                <a:gd name="T124" fmla="*/ 0 h 174"/>
                <a:gd name="T125" fmla="*/ 126 w 126"/>
                <a:gd name="T126" fmla="*/ 174 h 17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6" h="174">
                  <a:moveTo>
                    <a:pt x="120" y="57"/>
                  </a:moveTo>
                  <a:lnTo>
                    <a:pt x="124" y="70"/>
                  </a:lnTo>
                  <a:lnTo>
                    <a:pt x="126" y="83"/>
                  </a:lnTo>
                  <a:lnTo>
                    <a:pt x="125" y="95"/>
                  </a:lnTo>
                  <a:lnTo>
                    <a:pt x="122" y="107"/>
                  </a:lnTo>
                  <a:lnTo>
                    <a:pt x="118" y="118"/>
                  </a:lnTo>
                  <a:lnTo>
                    <a:pt x="112" y="130"/>
                  </a:lnTo>
                  <a:lnTo>
                    <a:pt x="105" y="140"/>
                  </a:lnTo>
                  <a:lnTo>
                    <a:pt x="97" y="151"/>
                  </a:lnTo>
                  <a:lnTo>
                    <a:pt x="91" y="160"/>
                  </a:lnTo>
                  <a:lnTo>
                    <a:pt x="83" y="166"/>
                  </a:lnTo>
                  <a:lnTo>
                    <a:pt x="75" y="170"/>
                  </a:lnTo>
                  <a:lnTo>
                    <a:pt x="66" y="173"/>
                  </a:lnTo>
                  <a:lnTo>
                    <a:pt x="57" y="174"/>
                  </a:lnTo>
                  <a:lnTo>
                    <a:pt x="46" y="174"/>
                  </a:lnTo>
                  <a:lnTo>
                    <a:pt x="37" y="171"/>
                  </a:lnTo>
                  <a:lnTo>
                    <a:pt x="28" y="169"/>
                  </a:lnTo>
                  <a:lnTo>
                    <a:pt x="16" y="160"/>
                  </a:lnTo>
                  <a:lnTo>
                    <a:pt x="8" y="150"/>
                  </a:lnTo>
                  <a:lnTo>
                    <a:pt x="4" y="136"/>
                  </a:lnTo>
                  <a:lnTo>
                    <a:pt x="1" y="122"/>
                  </a:lnTo>
                  <a:lnTo>
                    <a:pt x="0" y="107"/>
                  </a:lnTo>
                  <a:lnTo>
                    <a:pt x="1" y="91"/>
                  </a:lnTo>
                  <a:lnTo>
                    <a:pt x="3" y="76"/>
                  </a:lnTo>
                  <a:lnTo>
                    <a:pt x="5" y="62"/>
                  </a:lnTo>
                  <a:lnTo>
                    <a:pt x="10" y="54"/>
                  </a:lnTo>
                  <a:lnTo>
                    <a:pt x="14" y="45"/>
                  </a:lnTo>
                  <a:lnTo>
                    <a:pt x="20" y="37"/>
                  </a:lnTo>
                  <a:lnTo>
                    <a:pt x="26" y="29"/>
                  </a:lnTo>
                  <a:lnTo>
                    <a:pt x="31" y="21"/>
                  </a:lnTo>
                  <a:lnTo>
                    <a:pt x="40" y="14"/>
                  </a:lnTo>
                  <a:lnTo>
                    <a:pt x="46" y="7"/>
                  </a:lnTo>
                  <a:lnTo>
                    <a:pt x="56" y="1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8"/>
                  </a:lnTo>
                  <a:lnTo>
                    <a:pt x="101" y="15"/>
                  </a:lnTo>
                  <a:lnTo>
                    <a:pt x="107" y="24"/>
                  </a:lnTo>
                  <a:lnTo>
                    <a:pt x="113" y="36"/>
                  </a:lnTo>
                  <a:lnTo>
                    <a:pt x="118" y="46"/>
                  </a:lnTo>
                  <a:lnTo>
                    <a:pt x="120" y="57"/>
                  </a:lnTo>
                  <a:close/>
                </a:path>
              </a:pathLst>
            </a:custGeom>
            <a:solidFill>
              <a:srgbClr val="C6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8" name="Freeform 72"/>
            <p:cNvSpPr>
              <a:spLocks/>
            </p:cNvSpPr>
            <p:nvPr/>
          </p:nvSpPr>
          <p:spPr bwMode="auto">
            <a:xfrm>
              <a:off x="3840" y="1556"/>
              <a:ext cx="104" cy="80"/>
            </a:xfrm>
            <a:custGeom>
              <a:avLst/>
              <a:gdLst>
                <a:gd name="T0" fmla="*/ 5 w 144"/>
                <a:gd name="T1" fmla="*/ 0 h 140"/>
                <a:gd name="T2" fmla="*/ 5 w 144"/>
                <a:gd name="T3" fmla="*/ 1 h 140"/>
                <a:gd name="T4" fmla="*/ 5 w 144"/>
                <a:gd name="T5" fmla="*/ 1 h 140"/>
                <a:gd name="T6" fmla="*/ 5 w 144"/>
                <a:gd name="T7" fmla="*/ 1 h 140"/>
                <a:gd name="T8" fmla="*/ 5 w 144"/>
                <a:gd name="T9" fmla="*/ 1 h 140"/>
                <a:gd name="T10" fmla="*/ 5 w 144"/>
                <a:gd name="T11" fmla="*/ 1 h 140"/>
                <a:gd name="T12" fmla="*/ 5 w 144"/>
                <a:gd name="T13" fmla="*/ 1 h 140"/>
                <a:gd name="T14" fmla="*/ 4 w 144"/>
                <a:gd name="T15" fmla="*/ 1 h 140"/>
                <a:gd name="T16" fmla="*/ 4 w 144"/>
                <a:gd name="T17" fmla="*/ 1 h 140"/>
                <a:gd name="T18" fmla="*/ 3 w 144"/>
                <a:gd name="T19" fmla="*/ 1 h 140"/>
                <a:gd name="T20" fmla="*/ 3 w 144"/>
                <a:gd name="T21" fmla="*/ 1 h 140"/>
                <a:gd name="T22" fmla="*/ 2 w 144"/>
                <a:gd name="T23" fmla="*/ 1 h 140"/>
                <a:gd name="T24" fmla="*/ 1 w 144"/>
                <a:gd name="T25" fmla="*/ 1 h 140"/>
                <a:gd name="T26" fmla="*/ 1 w 144"/>
                <a:gd name="T27" fmla="*/ 1 h 140"/>
                <a:gd name="T28" fmla="*/ 1 w 144"/>
                <a:gd name="T29" fmla="*/ 1 h 140"/>
                <a:gd name="T30" fmla="*/ 1 w 144"/>
                <a:gd name="T31" fmla="*/ 1 h 140"/>
                <a:gd name="T32" fmla="*/ 1 w 144"/>
                <a:gd name="T33" fmla="*/ 1 h 140"/>
                <a:gd name="T34" fmla="*/ 0 w 144"/>
                <a:gd name="T35" fmla="*/ 1 h 140"/>
                <a:gd name="T36" fmla="*/ 1 w 144"/>
                <a:gd name="T37" fmla="*/ 1 h 140"/>
                <a:gd name="T38" fmla="*/ 1 w 144"/>
                <a:gd name="T39" fmla="*/ 1 h 140"/>
                <a:gd name="T40" fmla="*/ 1 w 144"/>
                <a:gd name="T41" fmla="*/ 1 h 140"/>
                <a:gd name="T42" fmla="*/ 1 w 144"/>
                <a:gd name="T43" fmla="*/ 1 h 140"/>
                <a:gd name="T44" fmla="*/ 2 w 144"/>
                <a:gd name="T45" fmla="*/ 1 h 140"/>
                <a:gd name="T46" fmla="*/ 3 w 144"/>
                <a:gd name="T47" fmla="*/ 1 h 140"/>
                <a:gd name="T48" fmla="*/ 3 w 144"/>
                <a:gd name="T49" fmla="*/ 1 h 140"/>
                <a:gd name="T50" fmla="*/ 4 w 144"/>
                <a:gd name="T51" fmla="*/ 1 h 140"/>
                <a:gd name="T52" fmla="*/ 5 w 144"/>
                <a:gd name="T53" fmla="*/ 1 h 140"/>
                <a:gd name="T54" fmla="*/ 5 w 144"/>
                <a:gd name="T55" fmla="*/ 1 h 140"/>
                <a:gd name="T56" fmla="*/ 5 w 144"/>
                <a:gd name="T57" fmla="*/ 0 h 1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4"/>
                <a:gd name="T88" fmla="*/ 0 h 140"/>
                <a:gd name="T89" fmla="*/ 144 w 144"/>
                <a:gd name="T90" fmla="*/ 140 h 14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4" h="140">
                  <a:moveTo>
                    <a:pt x="139" y="0"/>
                  </a:moveTo>
                  <a:lnTo>
                    <a:pt x="144" y="24"/>
                  </a:lnTo>
                  <a:lnTo>
                    <a:pt x="143" y="48"/>
                  </a:lnTo>
                  <a:lnTo>
                    <a:pt x="138" y="71"/>
                  </a:lnTo>
                  <a:lnTo>
                    <a:pt x="130" y="93"/>
                  </a:lnTo>
                  <a:lnTo>
                    <a:pt x="122" y="104"/>
                  </a:lnTo>
                  <a:lnTo>
                    <a:pt x="113" y="114"/>
                  </a:lnTo>
                  <a:lnTo>
                    <a:pt x="101" y="121"/>
                  </a:lnTo>
                  <a:lnTo>
                    <a:pt x="90" y="126"/>
                  </a:lnTo>
                  <a:lnTo>
                    <a:pt x="77" y="131"/>
                  </a:lnTo>
                  <a:lnTo>
                    <a:pt x="64" y="134"/>
                  </a:lnTo>
                  <a:lnTo>
                    <a:pt x="51" y="138"/>
                  </a:lnTo>
                  <a:lnTo>
                    <a:pt x="38" y="140"/>
                  </a:lnTo>
                  <a:lnTo>
                    <a:pt x="29" y="137"/>
                  </a:lnTo>
                  <a:lnTo>
                    <a:pt x="18" y="132"/>
                  </a:lnTo>
                  <a:lnTo>
                    <a:pt x="10" y="125"/>
                  </a:lnTo>
                  <a:lnTo>
                    <a:pt x="5" y="116"/>
                  </a:lnTo>
                  <a:lnTo>
                    <a:pt x="0" y="94"/>
                  </a:lnTo>
                  <a:lnTo>
                    <a:pt x="2" y="72"/>
                  </a:lnTo>
                  <a:lnTo>
                    <a:pt x="10" y="53"/>
                  </a:lnTo>
                  <a:lnTo>
                    <a:pt x="20" y="33"/>
                  </a:lnTo>
                  <a:lnTo>
                    <a:pt x="32" y="23"/>
                  </a:lnTo>
                  <a:lnTo>
                    <a:pt x="46" y="17"/>
                  </a:lnTo>
                  <a:lnTo>
                    <a:pt x="61" y="13"/>
                  </a:lnTo>
                  <a:lnTo>
                    <a:pt x="77" y="11"/>
                  </a:lnTo>
                  <a:lnTo>
                    <a:pt x="93" y="10"/>
                  </a:lnTo>
                  <a:lnTo>
                    <a:pt x="109" y="8"/>
                  </a:lnTo>
                  <a:lnTo>
                    <a:pt x="124" y="5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29" name="Freeform 73"/>
            <p:cNvSpPr>
              <a:spLocks/>
            </p:cNvSpPr>
            <p:nvPr/>
          </p:nvSpPr>
          <p:spPr bwMode="auto">
            <a:xfrm>
              <a:off x="3810" y="1565"/>
              <a:ext cx="33" cy="51"/>
            </a:xfrm>
            <a:custGeom>
              <a:avLst/>
              <a:gdLst>
                <a:gd name="T0" fmla="*/ 1 w 46"/>
                <a:gd name="T1" fmla="*/ 1 h 88"/>
                <a:gd name="T2" fmla="*/ 0 w 46"/>
                <a:gd name="T3" fmla="*/ 1 h 88"/>
                <a:gd name="T4" fmla="*/ 1 w 46"/>
                <a:gd name="T5" fmla="*/ 0 h 88"/>
                <a:gd name="T6" fmla="*/ 1 w 46"/>
                <a:gd name="T7" fmla="*/ 1 h 88"/>
                <a:gd name="T8" fmla="*/ 1 w 46"/>
                <a:gd name="T9" fmla="*/ 1 h 88"/>
                <a:gd name="T10" fmla="*/ 1 w 46"/>
                <a:gd name="T11" fmla="*/ 1 h 88"/>
                <a:gd name="T12" fmla="*/ 1 w 46"/>
                <a:gd name="T13" fmla="*/ 1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88"/>
                <a:gd name="T23" fmla="*/ 46 w 46"/>
                <a:gd name="T24" fmla="*/ 88 h 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88">
                  <a:moveTo>
                    <a:pt x="18" y="88"/>
                  </a:moveTo>
                  <a:lnTo>
                    <a:pt x="0" y="70"/>
                  </a:lnTo>
                  <a:lnTo>
                    <a:pt x="46" y="0"/>
                  </a:lnTo>
                  <a:lnTo>
                    <a:pt x="35" y="20"/>
                  </a:lnTo>
                  <a:lnTo>
                    <a:pt x="27" y="41"/>
                  </a:lnTo>
                  <a:lnTo>
                    <a:pt x="21" y="64"/>
                  </a:lnTo>
                  <a:lnTo>
                    <a:pt x="18" y="88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0" name="Freeform 74"/>
            <p:cNvSpPr>
              <a:spLocks/>
            </p:cNvSpPr>
            <p:nvPr/>
          </p:nvSpPr>
          <p:spPr bwMode="auto">
            <a:xfrm>
              <a:off x="3506" y="1570"/>
              <a:ext cx="128" cy="63"/>
            </a:xfrm>
            <a:custGeom>
              <a:avLst/>
              <a:gdLst>
                <a:gd name="T0" fmla="*/ 7 w 177"/>
                <a:gd name="T1" fmla="*/ 1 h 110"/>
                <a:gd name="T2" fmla="*/ 7 w 177"/>
                <a:gd name="T3" fmla="*/ 1 h 110"/>
                <a:gd name="T4" fmla="*/ 5 w 177"/>
                <a:gd name="T5" fmla="*/ 1 h 110"/>
                <a:gd name="T6" fmla="*/ 5 w 177"/>
                <a:gd name="T7" fmla="*/ 1 h 110"/>
                <a:gd name="T8" fmla="*/ 5 w 177"/>
                <a:gd name="T9" fmla="*/ 1 h 110"/>
                <a:gd name="T10" fmla="*/ 4 w 177"/>
                <a:gd name="T11" fmla="*/ 1 h 110"/>
                <a:gd name="T12" fmla="*/ 4 w 177"/>
                <a:gd name="T13" fmla="*/ 1 h 110"/>
                <a:gd name="T14" fmla="*/ 3 w 177"/>
                <a:gd name="T15" fmla="*/ 1 h 110"/>
                <a:gd name="T16" fmla="*/ 1 w 177"/>
                <a:gd name="T17" fmla="*/ 1 h 110"/>
                <a:gd name="T18" fmla="*/ 1 w 177"/>
                <a:gd name="T19" fmla="*/ 1 h 110"/>
                <a:gd name="T20" fmla="*/ 1 w 177"/>
                <a:gd name="T21" fmla="*/ 1 h 110"/>
                <a:gd name="T22" fmla="*/ 1 w 177"/>
                <a:gd name="T23" fmla="*/ 1 h 110"/>
                <a:gd name="T24" fmla="*/ 1 w 177"/>
                <a:gd name="T25" fmla="*/ 1 h 110"/>
                <a:gd name="T26" fmla="*/ 0 w 177"/>
                <a:gd name="T27" fmla="*/ 1 h 110"/>
                <a:gd name="T28" fmla="*/ 0 w 177"/>
                <a:gd name="T29" fmla="*/ 1 h 110"/>
                <a:gd name="T30" fmla="*/ 1 w 177"/>
                <a:gd name="T31" fmla="*/ 1 h 110"/>
                <a:gd name="T32" fmla="*/ 1 w 177"/>
                <a:gd name="T33" fmla="*/ 1 h 110"/>
                <a:gd name="T34" fmla="*/ 1 w 177"/>
                <a:gd name="T35" fmla="*/ 1 h 110"/>
                <a:gd name="T36" fmla="*/ 2 w 177"/>
                <a:gd name="T37" fmla="*/ 1 h 110"/>
                <a:gd name="T38" fmla="*/ 3 w 177"/>
                <a:gd name="T39" fmla="*/ 1 h 110"/>
                <a:gd name="T40" fmla="*/ 4 w 177"/>
                <a:gd name="T41" fmla="*/ 1 h 110"/>
                <a:gd name="T42" fmla="*/ 4 w 177"/>
                <a:gd name="T43" fmla="*/ 0 h 110"/>
                <a:gd name="T44" fmla="*/ 5 w 177"/>
                <a:gd name="T45" fmla="*/ 0 h 110"/>
                <a:gd name="T46" fmla="*/ 6 w 177"/>
                <a:gd name="T47" fmla="*/ 1 h 110"/>
                <a:gd name="T48" fmla="*/ 7 w 177"/>
                <a:gd name="T49" fmla="*/ 1 h 110"/>
                <a:gd name="T50" fmla="*/ 7 w 177"/>
                <a:gd name="T51" fmla="*/ 1 h 110"/>
                <a:gd name="T52" fmla="*/ 7 w 177"/>
                <a:gd name="T53" fmla="*/ 1 h 110"/>
                <a:gd name="T54" fmla="*/ 7 w 177"/>
                <a:gd name="T55" fmla="*/ 1 h 110"/>
                <a:gd name="T56" fmla="*/ 7 w 177"/>
                <a:gd name="T57" fmla="*/ 1 h 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7"/>
                <a:gd name="T88" fmla="*/ 0 h 110"/>
                <a:gd name="T89" fmla="*/ 177 w 177"/>
                <a:gd name="T90" fmla="*/ 110 h 11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7" h="110">
                  <a:moveTo>
                    <a:pt x="177" y="18"/>
                  </a:moveTo>
                  <a:lnTo>
                    <a:pt x="156" y="25"/>
                  </a:lnTo>
                  <a:lnTo>
                    <a:pt x="140" y="39"/>
                  </a:lnTo>
                  <a:lnTo>
                    <a:pt x="125" y="59"/>
                  </a:lnTo>
                  <a:lnTo>
                    <a:pt x="111" y="77"/>
                  </a:lnTo>
                  <a:lnTo>
                    <a:pt x="97" y="95"/>
                  </a:lnTo>
                  <a:lnTo>
                    <a:pt x="79" y="107"/>
                  </a:lnTo>
                  <a:lnTo>
                    <a:pt x="57" y="110"/>
                  </a:lnTo>
                  <a:lnTo>
                    <a:pt x="28" y="102"/>
                  </a:lnTo>
                  <a:lnTo>
                    <a:pt x="21" y="95"/>
                  </a:lnTo>
                  <a:lnTo>
                    <a:pt x="14" y="88"/>
                  </a:lnTo>
                  <a:lnTo>
                    <a:pt x="8" y="82"/>
                  </a:lnTo>
                  <a:lnTo>
                    <a:pt x="4" y="74"/>
                  </a:lnTo>
                  <a:lnTo>
                    <a:pt x="0" y="65"/>
                  </a:lnTo>
                  <a:lnTo>
                    <a:pt x="0" y="57"/>
                  </a:lnTo>
                  <a:lnTo>
                    <a:pt x="3" y="49"/>
                  </a:lnTo>
                  <a:lnTo>
                    <a:pt x="10" y="41"/>
                  </a:lnTo>
                  <a:lnTo>
                    <a:pt x="26" y="29"/>
                  </a:lnTo>
                  <a:lnTo>
                    <a:pt x="44" y="17"/>
                  </a:lnTo>
                  <a:lnTo>
                    <a:pt x="64" y="9"/>
                  </a:lnTo>
                  <a:lnTo>
                    <a:pt x="85" y="2"/>
                  </a:lnTo>
                  <a:lnTo>
                    <a:pt x="105" y="0"/>
                  </a:lnTo>
                  <a:lnTo>
                    <a:pt x="127" y="0"/>
                  </a:lnTo>
                  <a:lnTo>
                    <a:pt x="148" y="4"/>
                  </a:lnTo>
                  <a:lnTo>
                    <a:pt x="167" y="14"/>
                  </a:lnTo>
                  <a:lnTo>
                    <a:pt x="170" y="16"/>
                  </a:lnTo>
                  <a:lnTo>
                    <a:pt x="171" y="17"/>
                  </a:lnTo>
                  <a:lnTo>
                    <a:pt x="173" y="18"/>
                  </a:lnTo>
                  <a:lnTo>
                    <a:pt x="177" y="18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1" name="Freeform 75"/>
            <p:cNvSpPr>
              <a:spLocks/>
            </p:cNvSpPr>
            <p:nvPr/>
          </p:nvSpPr>
          <p:spPr bwMode="auto">
            <a:xfrm>
              <a:off x="3944" y="1573"/>
              <a:ext cx="115" cy="80"/>
            </a:xfrm>
            <a:custGeom>
              <a:avLst/>
              <a:gdLst>
                <a:gd name="T0" fmla="*/ 7 w 157"/>
                <a:gd name="T1" fmla="*/ 1 h 140"/>
                <a:gd name="T2" fmla="*/ 7 w 157"/>
                <a:gd name="T3" fmla="*/ 1 h 140"/>
                <a:gd name="T4" fmla="*/ 7 w 157"/>
                <a:gd name="T5" fmla="*/ 1 h 140"/>
                <a:gd name="T6" fmla="*/ 7 w 157"/>
                <a:gd name="T7" fmla="*/ 1 h 140"/>
                <a:gd name="T8" fmla="*/ 6 w 157"/>
                <a:gd name="T9" fmla="*/ 1 h 140"/>
                <a:gd name="T10" fmla="*/ 6 w 157"/>
                <a:gd name="T11" fmla="*/ 1 h 140"/>
                <a:gd name="T12" fmla="*/ 5 w 157"/>
                <a:gd name="T13" fmla="*/ 1 h 140"/>
                <a:gd name="T14" fmla="*/ 5 w 157"/>
                <a:gd name="T15" fmla="*/ 1 h 140"/>
                <a:gd name="T16" fmla="*/ 4 w 157"/>
                <a:gd name="T17" fmla="*/ 1 h 140"/>
                <a:gd name="T18" fmla="*/ 4 w 157"/>
                <a:gd name="T19" fmla="*/ 1 h 140"/>
                <a:gd name="T20" fmla="*/ 3 w 157"/>
                <a:gd name="T21" fmla="*/ 1 h 140"/>
                <a:gd name="T22" fmla="*/ 3 w 157"/>
                <a:gd name="T23" fmla="*/ 1 h 140"/>
                <a:gd name="T24" fmla="*/ 3 w 157"/>
                <a:gd name="T25" fmla="*/ 1 h 140"/>
                <a:gd name="T26" fmla="*/ 2 w 157"/>
                <a:gd name="T27" fmla="*/ 1 h 140"/>
                <a:gd name="T28" fmla="*/ 1 w 157"/>
                <a:gd name="T29" fmla="*/ 1 h 140"/>
                <a:gd name="T30" fmla="*/ 1 w 157"/>
                <a:gd name="T31" fmla="*/ 1 h 140"/>
                <a:gd name="T32" fmla="*/ 1 w 157"/>
                <a:gd name="T33" fmla="*/ 1 h 140"/>
                <a:gd name="T34" fmla="*/ 1 w 157"/>
                <a:gd name="T35" fmla="*/ 1 h 140"/>
                <a:gd name="T36" fmla="*/ 1 w 157"/>
                <a:gd name="T37" fmla="*/ 1 h 140"/>
                <a:gd name="T38" fmla="*/ 0 w 157"/>
                <a:gd name="T39" fmla="*/ 1 h 140"/>
                <a:gd name="T40" fmla="*/ 1 w 157"/>
                <a:gd name="T41" fmla="*/ 1 h 140"/>
                <a:gd name="T42" fmla="*/ 2 w 157"/>
                <a:gd name="T43" fmla="*/ 0 h 140"/>
                <a:gd name="T44" fmla="*/ 3 w 157"/>
                <a:gd name="T45" fmla="*/ 1 h 140"/>
                <a:gd name="T46" fmla="*/ 4 w 157"/>
                <a:gd name="T47" fmla="*/ 1 h 140"/>
                <a:gd name="T48" fmla="*/ 4 w 157"/>
                <a:gd name="T49" fmla="*/ 1 h 140"/>
                <a:gd name="T50" fmla="*/ 4 w 157"/>
                <a:gd name="T51" fmla="*/ 1 h 140"/>
                <a:gd name="T52" fmla="*/ 5 w 157"/>
                <a:gd name="T53" fmla="*/ 1 h 140"/>
                <a:gd name="T54" fmla="*/ 5 w 157"/>
                <a:gd name="T55" fmla="*/ 1 h 140"/>
                <a:gd name="T56" fmla="*/ 6 w 157"/>
                <a:gd name="T57" fmla="*/ 1 h 140"/>
                <a:gd name="T58" fmla="*/ 7 w 157"/>
                <a:gd name="T59" fmla="*/ 1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57"/>
                <a:gd name="T91" fmla="*/ 0 h 140"/>
                <a:gd name="T92" fmla="*/ 157 w 157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57" h="140">
                  <a:moveTo>
                    <a:pt x="154" y="28"/>
                  </a:moveTo>
                  <a:lnTo>
                    <a:pt x="157" y="43"/>
                  </a:lnTo>
                  <a:lnTo>
                    <a:pt x="154" y="56"/>
                  </a:lnTo>
                  <a:lnTo>
                    <a:pt x="149" y="68"/>
                  </a:lnTo>
                  <a:lnTo>
                    <a:pt x="139" y="81"/>
                  </a:lnTo>
                  <a:lnTo>
                    <a:pt x="128" y="91"/>
                  </a:lnTo>
                  <a:lnTo>
                    <a:pt x="116" y="102"/>
                  </a:lnTo>
                  <a:lnTo>
                    <a:pt x="105" y="112"/>
                  </a:lnTo>
                  <a:lnTo>
                    <a:pt x="93" y="121"/>
                  </a:lnTo>
                  <a:lnTo>
                    <a:pt x="84" y="125"/>
                  </a:lnTo>
                  <a:lnTo>
                    <a:pt x="75" y="128"/>
                  </a:lnTo>
                  <a:lnTo>
                    <a:pt x="67" y="133"/>
                  </a:lnTo>
                  <a:lnTo>
                    <a:pt x="58" y="136"/>
                  </a:lnTo>
                  <a:lnTo>
                    <a:pt x="48" y="139"/>
                  </a:lnTo>
                  <a:lnTo>
                    <a:pt x="38" y="140"/>
                  </a:lnTo>
                  <a:lnTo>
                    <a:pt x="29" y="139"/>
                  </a:lnTo>
                  <a:lnTo>
                    <a:pt x="18" y="135"/>
                  </a:lnTo>
                  <a:lnTo>
                    <a:pt x="11" y="120"/>
                  </a:lnTo>
                  <a:lnTo>
                    <a:pt x="3" y="104"/>
                  </a:lnTo>
                  <a:lnTo>
                    <a:pt x="0" y="87"/>
                  </a:lnTo>
                  <a:lnTo>
                    <a:pt x="5" y="70"/>
                  </a:lnTo>
                  <a:lnTo>
                    <a:pt x="52" y="0"/>
                  </a:lnTo>
                  <a:lnTo>
                    <a:pt x="64" y="5"/>
                  </a:lnTo>
                  <a:lnTo>
                    <a:pt x="76" y="11"/>
                  </a:lnTo>
                  <a:lnTo>
                    <a:pt x="88" y="17"/>
                  </a:lnTo>
                  <a:lnTo>
                    <a:pt x="100" y="22"/>
                  </a:lnTo>
                  <a:lnTo>
                    <a:pt x="112" y="27"/>
                  </a:lnTo>
                  <a:lnTo>
                    <a:pt x="126" y="29"/>
                  </a:lnTo>
                  <a:lnTo>
                    <a:pt x="139" y="30"/>
                  </a:lnTo>
                  <a:lnTo>
                    <a:pt x="154" y="28"/>
                  </a:lnTo>
                  <a:close/>
                </a:path>
              </a:pathLst>
            </a:custGeom>
            <a:solidFill>
              <a:srgbClr val="C6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2" name="Freeform 76"/>
            <p:cNvSpPr>
              <a:spLocks/>
            </p:cNvSpPr>
            <p:nvPr/>
          </p:nvSpPr>
          <p:spPr bwMode="auto">
            <a:xfrm>
              <a:off x="3576" y="1594"/>
              <a:ext cx="103" cy="89"/>
            </a:xfrm>
            <a:custGeom>
              <a:avLst/>
              <a:gdLst>
                <a:gd name="T0" fmla="*/ 6 w 141"/>
                <a:gd name="T1" fmla="*/ 1 h 158"/>
                <a:gd name="T2" fmla="*/ 6 w 141"/>
                <a:gd name="T3" fmla="*/ 1 h 158"/>
                <a:gd name="T4" fmla="*/ 6 w 141"/>
                <a:gd name="T5" fmla="*/ 1 h 158"/>
                <a:gd name="T6" fmla="*/ 6 w 141"/>
                <a:gd name="T7" fmla="*/ 1 h 158"/>
                <a:gd name="T8" fmla="*/ 6 w 141"/>
                <a:gd name="T9" fmla="*/ 1 h 158"/>
                <a:gd name="T10" fmla="*/ 5 w 141"/>
                <a:gd name="T11" fmla="*/ 1 h 158"/>
                <a:gd name="T12" fmla="*/ 5 w 141"/>
                <a:gd name="T13" fmla="*/ 1 h 158"/>
                <a:gd name="T14" fmla="*/ 5 w 141"/>
                <a:gd name="T15" fmla="*/ 1 h 158"/>
                <a:gd name="T16" fmla="*/ 4 w 141"/>
                <a:gd name="T17" fmla="*/ 1 h 158"/>
                <a:gd name="T18" fmla="*/ 4 w 141"/>
                <a:gd name="T19" fmla="*/ 1 h 158"/>
                <a:gd name="T20" fmla="*/ 4 w 141"/>
                <a:gd name="T21" fmla="*/ 1 h 158"/>
                <a:gd name="T22" fmla="*/ 3 w 141"/>
                <a:gd name="T23" fmla="*/ 1 h 158"/>
                <a:gd name="T24" fmla="*/ 3 w 141"/>
                <a:gd name="T25" fmla="*/ 1 h 158"/>
                <a:gd name="T26" fmla="*/ 2 w 141"/>
                <a:gd name="T27" fmla="*/ 1 h 158"/>
                <a:gd name="T28" fmla="*/ 1 w 141"/>
                <a:gd name="T29" fmla="*/ 1 h 158"/>
                <a:gd name="T30" fmla="*/ 1 w 141"/>
                <a:gd name="T31" fmla="*/ 1 h 158"/>
                <a:gd name="T32" fmla="*/ 1 w 141"/>
                <a:gd name="T33" fmla="*/ 1 h 158"/>
                <a:gd name="T34" fmla="*/ 1 w 141"/>
                <a:gd name="T35" fmla="*/ 1 h 158"/>
                <a:gd name="T36" fmla="*/ 0 w 141"/>
                <a:gd name="T37" fmla="*/ 1 h 158"/>
                <a:gd name="T38" fmla="*/ 1 w 141"/>
                <a:gd name="T39" fmla="*/ 1 h 158"/>
                <a:gd name="T40" fmla="*/ 1 w 141"/>
                <a:gd name="T41" fmla="*/ 1 h 158"/>
                <a:gd name="T42" fmla="*/ 1 w 141"/>
                <a:gd name="T43" fmla="*/ 1 h 158"/>
                <a:gd name="T44" fmla="*/ 1 w 141"/>
                <a:gd name="T45" fmla="*/ 1 h 158"/>
                <a:gd name="T46" fmla="*/ 1 w 141"/>
                <a:gd name="T47" fmla="*/ 1 h 158"/>
                <a:gd name="T48" fmla="*/ 2 w 141"/>
                <a:gd name="T49" fmla="*/ 1 h 158"/>
                <a:gd name="T50" fmla="*/ 3 w 141"/>
                <a:gd name="T51" fmla="*/ 1 h 158"/>
                <a:gd name="T52" fmla="*/ 3 w 141"/>
                <a:gd name="T53" fmla="*/ 1 h 158"/>
                <a:gd name="T54" fmla="*/ 4 w 141"/>
                <a:gd name="T55" fmla="*/ 1 h 158"/>
                <a:gd name="T56" fmla="*/ 5 w 141"/>
                <a:gd name="T57" fmla="*/ 0 h 158"/>
                <a:gd name="T58" fmla="*/ 5 w 141"/>
                <a:gd name="T59" fmla="*/ 1 h 158"/>
                <a:gd name="T60" fmla="*/ 5 w 141"/>
                <a:gd name="T61" fmla="*/ 1 h 158"/>
                <a:gd name="T62" fmla="*/ 6 w 141"/>
                <a:gd name="T63" fmla="*/ 1 h 158"/>
                <a:gd name="T64" fmla="*/ 6 w 141"/>
                <a:gd name="T65" fmla="*/ 1 h 1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1"/>
                <a:gd name="T100" fmla="*/ 0 h 158"/>
                <a:gd name="T101" fmla="*/ 141 w 141"/>
                <a:gd name="T102" fmla="*/ 158 h 1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1" h="158">
                  <a:moveTo>
                    <a:pt x="141" y="51"/>
                  </a:moveTo>
                  <a:lnTo>
                    <a:pt x="139" y="62"/>
                  </a:lnTo>
                  <a:lnTo>
                    <a:pt x="137" y="74"/>
                  </a:lnTo>
                  <a:lnTo>
                    <a:pt x="132" y="84"/>
                  </a:lnTo>
                  <a:lnTo>
                    <a:pt x="127" y="94"/>
                  </a:lnTo>
                  <a:lnTo>
                    <a:pt x="121" y="104"/>
                  </a:lnTo>
                  <a:lnTo>
                    <a:pt x="114" y="112"/>
                  </a:lnTo>
                  <a:lnTo>
                    <a:pt x="106" y="121"/>
                  </a:lnTo>
                  <a:lnTo>
                    <a:pt x="99" y="130"/>
                  </a:lnTo>
                  <a:lnTo>
                    <a:pt x="90" y="137"/>
                  </a:lnTo>
                  <a:lnTo>
                    <a:pt x="81" y="144"/>
                  </a:lnTo>
                  <a:lnTo>
                    <a:pt x="70" y="151"/>
                  </a:lnTo>
                  <a:lnTo>
                    <a:pt x="60" y="156"/>
                  </a:lnTo>
                  <a:lnTo>
                    <a:pt x="48" y="158"/>
                  </a:lnTo>
                  <a:lnTo>
                    <a:pt x="37" y="158"/>
                  </a:lnTo>
                  <a:lnTo>
                    <a:pt x="27" y="156"/>
                  </a:lnTo>
                  <a:lnTo>
                    <a:pt x="15" y="149"/>
                  </a:lnTo>
                  <a:lnTo>
                    <a:pt x="2" y="135"/>
                  </a:lnTo>
                  <a:lnTo>
                    <a:pt x="0" y="117"/>
                  </a:lnTo>
                  <a:lnTo>
                    <a:pt x="2" y="97"/>
                  </a:lnTo>
                  <a:lnTo>
                    <a:pt x="7" y="80"/>
                  </a:lnTo>
                  <a:lnTo>
                    <a:pt x="14" y="65"/>
                  </a:lnTo>
                  <a:lnTo>
                    <a:pt x="23" y="50"/>
                  </a:lnTo>
                  <a:lnTo>
                    <a:pt x="33" y="36"/>
                  </a:lnTo>
                  <a:lnTo>
                    <a:pt x="46" y="24"/>
                  </a:lnTo>
                  <a:lnTo>
                    <a:pt x="60" y="14"/>
                  </a:lnTo>
                  <a:lnTo>
                    <a:pt x="75" y="7"/>
                  </a:lnTo>
                  <a:lnTo>
                    <a:pt x="91" y="1"/>
                  </a:lnTo>
                  <a:lnTo>
                    <a:pt x="108" y="0"/>
                  </a:lnTo>
                  <a:lnTo>
                    <a:pt x="115" y="14"/>
                  </a:lnTo>
                  <a:lnTo>
                    <a:pt x="121" y="27"/>
                  </a:lnTo>
                  <a:lnTo>
                    <a:pt x="128" y="41"/>
                  </a:lnTo>
                  <a:lnTo>
                    <a:pt x="141" y="51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3" name="Freeform 77"/>
            <p:cNvSpPr>
              <a:spLocks/>
            </p:cNvSpPr>
            <p:nvPr/>
          </p:nvSpPr>
          <p:spPr bwMode="auto">
            <a:xfrm>
              <a:off x="3691" y="1613"/>
              <a:ext cx="117" cy="87"/>
            </a:xfrm>
            <a:custGeom>
              <a:avLst/>
              <a:gdLst>
                <a:gd name="T0" fmla="*/ 7 w 160"/>
                <a:gd name="T1" fmla="*/ 1 h 151"/>
                <a:gd name="T2" fmla="*/ 7 w 160"/>
                <a:gd name="T3" fmla="*/ 1 h 151"/>
                <a:gd name="T4" fmla="*/ 7 w 160"/>
                <a:gd name="T5" fmla="*/ 1 h 151"/>
                <a:gd name="T6" fmla="*/ 7 w 160"/>
                <a:gd name="T7" fmla="*/ 1 h 151"/>
                <a:gd name="T8" fmla="*/ 6 w 160"/>
                <a:gd name="T9" fmla="*/ 1 h 151"/>
                <a:gd name="T10" fmla="*/ 5 w 160"/>
                <a:gd name="T11" fmla="*/ 1 h 151"/>
                <a:gd name="T12" fmla="*/ 4 w 160"/>
                <a:gd name="T13" fmla="*/ 1 h 151"/>
                <a:gd name="T14" fmla="*/ 4 w 160"/>
                <a:gd name="T15" fmla="*/ 1 h 151"/>
                <a:gd name="T16" fmla="*/ 3 w 160"/>
                <a:gd name="T17" fmla="*/ 1 h 151"/>
                <a:gd name="T18" fmla="*/ 3 w 160"/>
                <a:gd name="T19" fmla="*/ 1 h 151"/>
                <a:gd name="T20" fmla="*/ 2 w 160"/>
                <a:gd name="T21" fmla="*/ 1 h 151"/>
                <a:gd name="T22" fmla="*/ 1 w 160"/>
                <a:gd name="T23" fmla="*/ 1 h 151"/>
                <a:gd name="T24" fmla="*/ 1 w 160"/>
                <a:gd name="T25" fmla="*/ 1 h 151"/>
                <a:gd name="T26" fmla="*/ 1 w 160"/>
                <a:gd name="T27" fmla="*/ 1 h 151"/>
                <a:gd name="T28" fmla="*/ 1 w 160"/>
                <a:gd name="T29" fmla="*/ 1 h 151"/>
                <a:gd name="T30" fmla="*/ 1 w 160"/>
                <a:gd name="T31" fmla="*/ 1 h 151"/>
                <a:gd name="T32" fmla="*/ 0 w 160"/>
                <a:gd name="T33" fmla="*/ 1 h 151"/>
                <a:gd name="T34" fmla="*/ 1 w 160"/>
                <a:gd name="T35" fmla="*/ 1 h 151"/>
                <a:gd name="T36" fmla="*/ 1 w 160"/>
                <a:gd name="T37" fmla="*/ 1 h 151"/>
                <a:gd name="T38" fmla="*/ 1 w 160"/>
                <a:gd name="T39" fmla="*/ 1 h 151"/>
                <a:gd name="T40" fmla="*/ 1 w 160"/>
                <a:gd name="T41" fmla="*/ 1 h 151"/>
                <a:gd name="T42" fmla="*/ 2 w 160"/>
                <a:gd name="T43" fmla="*/ 1 h 151"/>
                <a:gd name="T44" fmla="*/ 3 w 160"/>
                <a:gd name="T45" fmla="*/ 1 h 151"/>
                <a:gd name="T46" fmla="*/ 3 w 160"/>
                <a:gd name="T47" fmla="*/ 1 h 151"/>
                <a:gd name="T48" fmla="*/ 4 w 160"/>
                <a:gd name="T49" fmla="*/ 1 h 151"/>
                <a:gd name="T50" fmla="*/ 5 w 160"/>
                <a:gd name="T51" fmla="*/ 1 h 151"/>
                <a:gd name="T52" fmla="*/ 5 w 160"/>
                <a:gd name="T53" fmla="*/ 0 h 151"/>
                <a:gd name="T54" fmla="*/ 7 w 160"/>
                <a:gd name="T55" fmla="*/ 1 h 151"/>
                <a:gd name="T56" fmla="*/ 7 w 160"/>
                <a:gd name="T57" fmla="*/ 1 h 15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0"/>
                <a:gd name="T88" fmla="*/ 0 h 151"/>
                <a:gd name="T89" fmla="*/ 160 w 160"/>
                <a:gd name="T90" fmla="*/ 151 h 15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0" h="151">
                  <a:moveTo>
                    <a:pt x="159" y="15"/>
                  </a:moveTo>
                  <a:lnTo>
                    <a:pt x="160" y="38"/>
                  </a:lnTo>
                  <a:lnTo>
                    <a:pt x="155" y="59"/>
                  </a:lnTo>
                  <a:lnTo>
                    <a:pt x="146" y="78"/>
                  </a:lnTo>
                  <a:lnTo>
                    <a:pt x="134" y="94"/>
                  </a:lnTo>
                  <a:lnTo>
                    <a:pt x="117" y="109"/>
                  </a:lnTo>
                  <a:lnTo>
                    <a:pt x="100" y="123"/>
                  </a:lnTo>
                  <a:lnTo>
                    <a:pt x="83" y="135"/>
                  </a:lnTo>
                  <a:lnTo>
                    <a:pt x="66" y="146"/>
                  </a:lnTo>
                  <a:lnTo>
                    <a:pt x="56" y="150"/>
                  </a:lnTo>
                  <a:lnTo>
                    <a:pt x="47" y="151"/>
                  </a:lnTo>
                  <a:lnTo>
                    <a:pt x="38" y="150"/>
                  </a:lnTo>
                  <a:lnTo>
                    <a:pt x="29" y="147"/>
                  </a:lnTo>
                  <a:lnTo>
                    <a:pt x="20" y="143"/>
                  </a:lnTo>
                  <a:lnTo>
                    <a:pt x="13" y="137"/>
                  </a:lnTo>
                  <a:lnTo>
                    <a:pt x="6" y="130"/>
                  </a:lnTo>
                  <a:lnTo>
                    <a:pt x="0" y="123"/>
                  </a:lnTo>
                  <a:lnTo>
                    <a:pt x="3" y="101"/>
                  </a:lnTo>
                  <a:lnTo>
                    <a:pt x="9" y="81"/>
                  </a:lnTo>
                  <a:lnTo>
                    <a:pt x="17" y="61"/>
                  </a:lnTo>
                  <a:lnTo>
                    <a:pt x="29" y="44"/>
                  </a:lnTo>
                  <a:lnTo>
                    <a:pt x="44" y="36"/>
                  </a:lnTo>
                  <a:lnTo>
                    <a:pt x="60" y="26"/>
                  </a:lnTo>
                  <a:lnTo>
                    <a:pt x="75" y="17"/>
                  </a:lnTo>
                  <a:lnTo>
                    <a:pt x="91" y="8"/>
                  </a:lnTo>
                  <a:lnTo>
                    <a:pt x="107" y="2"/>
                  </a:lnTo>
                  <a:lnTo>
                    <a:pt x="124" y="0"/>
                  </a:lnTo>
                  <a:lnTo>
                    <a:pt x="142" y="5"/>
                  </a:lnTo>
                  <a:lnTo>
                    <a:pt x="159" y="15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4" name="Freeform 78"/>
            <p:cNvSpPr>
              <a:spLocks/>
            </p:cNvSpPr>
            <p:nvPr/>
          </p:nvSpPr>
          <p:spPr bwMode="auto">
            <a:xfrm>
              <a:off x="4096" y="1617"/>
              <a:ext cx="120" cy="39"/>
            </a:xfrm>
            <a:custGeom>
              <a:avLst/>
              <a:gdLst>
                <a:gd name="T0" fmla="*/ 8 w 162"/>
                <a:gd name="T1" fmla="*/ 1 h 66"/>
                <a:gd name="T2" fmla="*/ 7 w 162"/>
                <a:gd name="T3" fmla="*/ 1 h 66"/>
                <a:gd name="T4" fmla="*/ 6 w 162"/>
                <a:gd name="T5" fmla="*/ 1 h 66"/>
                <a:gd name="T6" fmla="*/ 5 w 162"/>
                <a:gd name="T7" fmla="*/ 1 h 66"/>
                <a:gd name="T8" fmla="*/ 4 w 162"/>
                <a:gd name="T9" fmla="*/ 1 h 66"/>
                <a:gd name="T10" fmla="*/ 3 w 162"/>
                <a:gd name="T11" fmla="*/ 1 h 66"/>
                <a:gd name="T12" fmla="*/ 2 w 162"/>
                <a:gd name="T13" fmla="*/ 1 h 66"/>
                <a:gd name="T14" fmla="*/ 1 w 162"/>
                <a:gd name="T15" fmla="*/ 1 h 66"/>
                <a:gd name="T16" fmla="*/ 0 w 162"/>
                <a:gd name="T17" fmla="*/ 1 h 66"/>
                <a:gd name="T18" fmla="*/ 0 w 162"/>
                <a:gd name="T19" fmla="*/ 1 h 66"/>
                <a:gd name="T20" fmla="*/ 1 w 162"/>
                <a:gd name="T21" fmla="*/ 1 h 66"/>
                <a:gd name="T22" fmla="*/ 1 w 162"/>
                <a:gd name="T23" fmla="*/ 1 h 66"/>
                <a:gd name="T24" fmla="*/ 1 w 162"/>
                <a:gd name="T25" fmla="*/ 1 h 66"/>
                <a:gd name="T26" fmla="*/ 2 w 162"/>
                <a:gd name="T27" fmla="*/ 1 h 66"/>
                <a:gd name="T28" fmla="*/ 2 w 162"/>
                <a:gd name="T29" fmla="*/ 1 h 66"/>
                <a:gd name="T30" fmla="*/ 3 w 162"/>
                <a:gd name="T31" fmla="*/ 1 h 66"/>
                <a:gd name="T32" fmla="*/ 3 w 162"/>
                <a:gd name="T33" fmla="*/ 1 h 66"/>
                <a:gd name="T34" fmla="*/ 4 w 162"/>
                <a:gd name="T35" fmla="*/ 1 h 66"/>
                <a:gd name="T36" fmla="*/ 5 w 162"/>
                <a:gd name="T37" fmla="*/ 0 h 66"/>
                <a:gd name="T38" fmla="*/ 8 w 162"/>
                <a:gd name="T39" fmla="*/ 1 h 6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62"/>
                <a:gd name="T61" fmla="*/ 0 h 66"/>
                <a:gd name="T62" fmla="*/ 162 w 162"/>
                <a:gd name="T63" fmla="*/ 66 h 6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62" h="66">
                  <a:moveTo>
                    <a:pt x="162" y="41"/>
                  </a:moveTo>
                  <a:lnTo>
                    <a:pt x="144" y="47"/>
                  </a:lnTo>
                  <a:lnTo>
                    <a:pt x="124" y="52"/>
                  </a:lnTo>
                  <a:lnTo>
                    <a:pt x="104" y="56"/>
                  </a:lnTo>
                  <a:lnTo>
                    <a:pt x="84" y="61"/>
                  </a:lnTo>
                  <a:lnTo>
                    <a:pt x="63" y="63"/>
                  </a:lnTo>
                  <a:lnTo>
                    <a:pt x="42" y="66"/>
                  </a:lnTo>
                  <a:lnTo>
                    <a:pt x="20" y="66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9" y="61"/>
                  </a:lnTo>
                  <a:lnTo>
                    <a:pt x="18" y="61"/>
                  </a:lnTo>
                  <a:lnTo>
                    <a:pt x="28" y="59"/>
                  </a:lnTo>
                  <a:lnTo>
                    <a:pt x="38" y="56"/>
                  </a:lnTo>
                  <a:lnTo>
                    <a:pt x="47" y="52"/>
                  </a:lnTo>
                  <a:lnTo>
                    <a:pt x="56" y="47"/>
                  </a:lnTo>
                  <a:lnTo>
                    <a:pt x="65" y="42"/>
                  </a:lnTo>
                  <a:lnTo>
                    <a:pt x="74" y="37"/>
                  </a:lnTo>
                  <a:lnTo>
                    <a:pt x="102" y="0"/>
                  </a:lnTo>
                  <a:lnTo>
                    <a:pt x="162" y="41"/>
                  </a:lnTo>
                  <a:close/>
                </a:path>
              </a:pathLst>
            </a:custGeom>
            <a:solidFill>
              <a:srgbClr val="3AB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5" name="Freeform 79"/>
            <p:cNvSpPr>
              <a:spLocks/>
            </p:cNvSpPr>
            <p:nvPr/>
          </p:nvSpPr>
          <p:spPr bwMode="auto">
            <a:xfrm>
              <a:off x="4010" y="1627"/>
              <a:ext cx="70" cy="33"/>
            </a:xfrm>
            <a:custGeom>
              <a:avLst/>
              <a:gdLst>
                <a:gd name="T0" fmla="*/ 4 w 98"/>
                <a:gd name="T1" fmla="*/ 1 h 60"/>
                <a:gd name="T2" fmla="*/ 4 w 98"/>
                <a:gd name="T3" fmla="*/ 1 h 60"/>
                <a:gd name="T4" fmla="*/ 3 w 98"/>
                <a:gd name="T5" fmla="*/ 1 h 60"/>
                <a:gd name="T6" fmla="*/ 3 w 98"/>
                <a:gd name="T7" fmla="*/ 1 h 60"/>
                <a:gd name="T8" fmla="*/ 2 w 98"/>
                <a:gd name="T9" fmla="*/ 1 h 60"/>
                <a:gd name="T10" fmla="*/ 1 w 98"/>
                <a:gd name="T11" fmla="*/ 1 h 60"/>
                <a:gd name="T12" fmla="*/ 1 w 98"/>
                <a:gd name="T13" fmla="*/ 1 h 60"/>
                <a:gd name="T14" fmla="*/ 1 w 98"/>
                <a:gd name="T15" fmla="*/ 1 h 60"/>
                <a:gd name="T16" fmla="*/ 1 w 98"/>
                <a:gd name="T17" fmla="*/ 1 h 60"/>
                <a:gd name="T18" fmla="*/ 0 w 98"/>
                <a:gd name="T19" fmla="*/ 1 h 60"/>
                <a:gd name="T20" fmla="*/ 1 w 98"/>
                <a:gd name="T21" fmla="*/ 1 h 60"/>
                <a:gd name="T22" fmla="*/ 1 w 98"/>
                <a:gd name="T23" fmla="*/ 1 h 60"/>
                <a:gd name="T24" fmla="*/ 1 w 98"/>
                <a:gd name="T25" fmla="*/ 1 h 60"/>
                <a:gd name="T26" fmla="*/ 2 w 98"/>
                <a:gd name="T27" fmla="*/ 1 h 60"/>
                <a:gd name="T28" fmla="*/ 2 w 98"/>
                <a:gd name="T29" fmla="*/ 1 h 60"/>
                <a:gd name="T30" fmla="*/ 3 w 98"/>
                <a:gd name="T31" fmla="*/ 0 h 60"/>
                <a:gd name="T32" fmla="*/ 3 w 98"/>
                <a:gd name="T33" fmla="*/ 1 h 60"/>
                <a:gd name="T34" fmla="*/ 4 w 98"/>
                <a:gd name="T35" fmla="*/ 1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8"/>
                <a:gd name="T55" fmla="*/ 0 h 60"/>
                <a:gd name="T56" fmla="*/ 98 w 9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8" h="60">
                  <a:moveTo>
                    <a:pt x="98" y="37"/>
                  </a:moveTo>
                  <a:lnTo>
                    <a:pt x="98" y="50"/>
                  </a:lnTo>
                  <a:lnTo>
                    <a:pt x="85" y="52"/>
                  </a:lnTo>
                  <a:lnTo>
                    <a:pt x="73" y="54"/>
                  </a:lnTo>
                  <a:lnTo>
                    <a:pt x="61" y="56"/>
                  </a:lnTo>
                  <a:lnTo>
                    <a:pt x="49" y="57"/>
                  </a:lnTo>
                  <a:lnTo>
                    <a:pt x="37" y="60"/>
                  </a:lnTo>
                  <a:lnTo>
                    <a:pt x="24" y="60"/>
                  </a:lnTo>
                  <a:lnTo>
                    <a:pt x="12" y="58"/>
                  </a:lnTo>
                  <a:lnTo>
                    <a:pt x="0" y="55"/>
                  </a:lnTo>
                  <a:lnTo>
                    <a:pt x="12" y="49"/>
                  </a:lnTo>
                  <a:lnTo>
                    <a:pt x="26" y="38"/>
                  </a:lnTo>
                  <a:lnTo>
                    <a:pt x="41" y="23"/>
                  </a:lnTo>
                  <a:lnTo>
                    <a:pt x="55" y="9"/>
                  </a:lnTo>
                  <a:lnTo>
                    <a:pt x="69" y="1"/>
                  </a:lnTo>
                  <a:lnTo>
                    <a:pt x="80" y="0"/>
                  </a:lnTo>
                  <a:lnTo>
                    <a:pt x="91" y="11"/>
                  </a:lnTo>
                  <a:lnTo>
                    <a:pt x="98" y="37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6" name="Freeform 80"/>
            <p:cNvSpPr>
              <a:spLocks/>
            </p:cNvSpPr>
            <p:nvPr/>
          </p:nvSpPr>
          <p:spPr bwMode="auto">
            <a:xfrm>
              <a:off x="3664" y="1628"/>
              <a:ext cx="72" cy="126"/>
            </a:xfrm>
            <a:custGeom>
              <a:avLst/>
              <a:gdLst>
                <a:gd name="T0" fmla="*/ 1 w 99"/>
                <a:gd name="T1" fmla="*/ 1 h 223"/>
                <a:gd name="T2" fmla="*/ 1 w 99"/>
                <a:gd name="T3" fmla="*/ 1 h 223"/>
                <a:gd name="T4" fmla="*/ 1 w 99"/>
                <a:gd name="T5" fmla="*/ 1 h 223"/>
                <a:gd name="T6" fmla="*/ 1 w 99"/>
                <a:gd name="T7" fmla="*/ 1 h 223"/>
                <a:gd name="T8" fmla="*/ 1 w 99"/>
                <a:gd name="T9" fmla="*/ 1 h 223"/>
                <a:gd name="T10" fmla="*/ 1 w 99"/>
                <a:gd name="T11" fmla="*/ 1 h 223"/>
                <a:gd name="T12" fmla="*/ 1 w 99"/>
                <a:gd name="T13" fmla="*/ 1 h 223"/>
                <a:gd name="T14" fmla="*/ 2 w 99"/>
                <a:gd name="T15" fmla="*/ 1 h 223"/>
                <a:gd name="T16" fmla="*/ 2 w 99"/>
                <a:gd name="T17" fmla="*/ 1 h 223"/>
                <a:gd name="T18" fmla="*/ 3 w 99"/>
                <a:gd name="T19" fmla="*/ 1 h 223"/>
                <a:gd name="T20" fmla="*/ 3 w 99"/>
                <a:gd name="T21" fmla="*/ 1 h 223"/>
                <a:gd name="T22" fmla="*/ 4 w 99"/>
                <a:gd name="T23" fmla="*/ 1 h 223"/>
                <a:gd name="T24" fmla="*/ 4 w 99"/>
                <a:gd name="T25" fmla="*/ 1 h 223"/>
                <a:gd name="T26" fmla="*/ 4 w 99"/>
                <a:gd name="T27" fmla="*/ 1 h 223"/>
                <a:gd name="T28" fmla="*/ 4 w 99"/>
                <a:gd name="T29" fmla="*/ 1 h 223"/>
                <a:gd name="T30" fmla="*/ 4 w 99"/>
                <a:gd name="T31" fmla="*/ 1 h 223"/>
                <a:gd name="T32" fmla="*/ 4 w 99"/>
                <a:gd name="T33" fmla="*/ 1 h 223"/>
                <a:gd name="T34" fmla="*/ 4 w 99"/>
                <a:gd name="T35" fmla="*/ 1 h 223"/>
                <a:gd name="T36" fmla="*/ 4 w 99"/>
                <a:gd name="T37" fmla="*/ 1 h 223"/>
                <a:gd name="T38" fmla="*/ 3 w 99"/>
                <a:gd name="T39" fmla="*/ 1 h 223"/>
                <a:gd name="T40" fmla="*/ 3 w 99"/>
                <a:gd name="T41" fmla="*/ 1 h 223"/>
                <a:gd name="T42" fmla="*/ 1 w 99"/>
                <a:gd name="T43" fmla="*/ 1 h 223"/>
                <a:gd name="T44" fmla="*/ 1 w 99"/>
                <a:gd name="T45" fmla="*/ 1 h 223"/>
                <a:gd name="T46" fmla="*/ 1 w 99"/>
                <a:gd name="T47" fmla="*/ 1 h 223"/>
                <a:gd name="T48" fmla="*/ 1 w 99"/>
                <a:gd name="T49" fmla="*/ 1 h 223"/>
                <a:gd name="T50" fmla="*/ 1 w 99"/>
                <a:gd name="T51" fmla="*/ 1 h 223"/>
                <a:gd name="T52" fmla="*/ 1 w 99"/>
                <a:gd name="T53" fmla="*/ 1 h 223"/>
                <a:gd name="T54" fmla="*/ 1 w 99"/>
                <a:gd name="T55" fmla="*/ 1 h 223"/>
                <a:gd name="T56" fmla="*/ 0 w 99"/>
                <a:gd name="T57" fmla="*/ 1 h 223"/>
                <a:gd name="T58" fmla="*/ 2 w 99"/>
                <a:gd name="T59" fmla="*/ 0 h 223"/>
                <a:gd name="T60" fmla="*/ 2 w 99"/>
                <a:gd name="T61" fmla="*/ 1 h 223"/>
                <a:gd name="T62" fmla="*/ 1 w 99"/>
                <a:gd name="T63" fmla="*/ 1 h 223"/>
                <a:gd name="T64" fmla="*/ 1 w 99"/>
                <a:gd name="T65" fmla="*/ 1 h 223"/>
                <a:gd name="T66" fmla="*/ 1 w 99"/>
                <a:gd name="T67" fmla="*/ 1 h 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9"/>
                <a:gd name="T103" fmla="*/ 0 h 223"/>
                <a:gd name="T104" fmla="*/ 99 w 99"/>
                <a:gd name="T105" fmla="*/ 223 h 2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9" h="223">
                  <a:moveTo>
                    <a:pt x="24" y="46"/>
                  </a:moveTo>
                  <a:lnTo>
                    <a:pt x="20" y="61"/>
                  </a:lnTo>
                  <a:lnTo>
                    <a:pt x="19" y="77"/>
                  </a:lnTo>
                  <a:lnTo>
                    <a:pt x="19" y="94"/>
                  </a:lnTo>
                  <a:lnTo>
                    <a:pt x="19" y="111"/>
                  </a:lnTo>
                  <a:lnTo>
                    <a:pt x="27" y="121"/>
                  </a:lnTo>
                  <a:lnTo>
                    <a:pt x="35" y="129"/>
                  </a:lnTo>
                  <a:lnTo>
                    <a:pt x="44" y="135"/>
                  </a:lnTo>
                  <a:lnTo>
                    <a:pt x="53" y="141"/>
                  </a:lnTo>
                  <a:lnTo>
                    <a:pt x="63" y="144"/>
                  </a:lnTo>
                  <a:lnTo>
                    <a:pt x="75" y="145"/>
                  </a:lnTo>
                  <a:lnTo>
                    <a:pt x="86" y="145"/>
                  </a:lnTo>
                  <a:lnTo>
                    <a:pt x="98" y="144"/>
                  </a:lnTo>
                  <a:lnTo>
                    <a:pt x="99" y="155"/>
                  </a:lnTo>
                  <a:lnTo>
                    <a:pt x="99" y="165"/>
                  </a:lnTo>
                  <a:lnTo>
                    <a:pt x="97" y="175"/>
                  </a:lnTo>
                  <a:lnTo>
                    <a:pt x="95" y="187"/>
                  </a:lnTo>
                  <a:lnTo>
                    <a:pt x="90" y="197"/>
                  </a:lnTo>
                  <a:lnTo>
                    <a:pt x="84" y="206"/>
                  </a:lnTo>
                  <a:lnTo>
                    <a:pt x="76" y="215"/>
                  </a:lnTo>
                  <a:lnTo>
                    <a:pt x="66" y="223"/>
                  </a:lnTo>
                  <a:lnTo>
                    <a:pt x="38" y="219"/>
                  </a:lnTo>
                  <a:lnTo>
                    <a:pt x="23" y="209"/>
                  </a:lnTo>
                  <a:lnTo>
                    <a:pt x="17" y="191"/>
                  </a:lnTo>
                  <a:lnTo>
                    <a:pt x="17" y="170"/>
                  </a:lnTo>
                  <a:lnTo>
                    <a:pt x="19" y="147"/>
                  </a:lnTo>
                  <a:lnTo>
                    <a:pt x="19" y="122"/>
                  </a:lnTo>
                  <a:lnTo>
                    <a:pt x="14" y="100"/>
                  </a:lnTo>
                  <a:lnTo>
                    <a:pt x="0" y="83"/>
                  </a:lnTo>
                  <a:lnTo>
                    <a:pt x="47" y="0"/>
                  </a:lnTo>
                  <a:lnTo>
                    <a:pt x="44" y="11"/>
                  </a:lnTo>
                  <a:lnTo>
                    <a:pt x="38" y="22"/>
                  </a:lnTo>
                  <a:lnTo>
                    <a:pt x="31" y="35"/>
                  </a:lnTo>
                  <a:lnTo>
                    <a:pt x="24" y="46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7" name="Freeform 81"/>
            <p:cNvSpPr>
              <a:spLocks/>
            </p:cNvSpPr>
            <p:nvPr/>
          </p:nvSpPr>
          <p:spPr bwMode="auto">
            <a:xfrm>
              <a:off x="3826" y="1628"/>
              <a:ext cx="62" cy="29"/>
            </a:xfrm>
            <a:custGeom>
              <a:avLst/>
              <a:gdLst>
                <a:gd name="T0" fmla="*/ 4 w 84"/>
                <a:gd name="T1" fmla="*/ 1 h 51"/>
                <a:gd name="T2" fmla="*/ 4 w 84"/>
                <a:gd name="T3" fmla="*/ 1 h 51"/>
                <a:gd name="T4" fmla="*/ 4 w 84"/>
                <a:gd name="T5" fmla="*/ 1 h 51"/>
                <a:gd name="T6" fmla="*/ 4 w 84"/>
                <a:gd name="T7" fmla="*/ 1 h 51"/>
                <a:gd name="T8" fmla="*/ 4 w 84"/>
                <a:gd name="T9" fmla="*/ 1 h 51"/>
                <a:gd name="T10" fmla="*/ 3 w 84"/>
                <a:gd name="T11" fmla="*/ 1 h 51"/>
                <a:gd name="T12" fmla="*/ 2 w 84"/>
                <a:gd name="T13" fmla="*/ 1 h 51"/>
                <a:gd name="T14" fmla="*/ 2 w 84"/>
                <a:gd name="T15" fmla="*/ 1 h 51"/>
                <a:gd name="T16" fmla="*/ 1 w 84"/>
                <a:gd name="T17" fmla="*/ 1 h 51"/>
                <a:gd name="T18" fmla="*/ 1 w 84"/>
                <a:gd name="T19" fmla="*/ 1 h 51"/>
                <a:gd name="T20" fmla="*/ 1 w 84"/>
                <a:gd name="T21" fmla="*/ 1 h 51"/>
                <a:gd name="T22" fmla="*/ 1 w 84"/>
                <a:gd name="T23" fmla="*/ 1 h 51"/>
                <a:gd name="T24" fmla="*/ 0 w 84"/>
                <a:gd name="T25" fmla="*/ 1 h 51"/>
                <a:gd name="T26" fmla="*/ 0 w 84"/>
                <a:gd name="T27" fmla="*/ 0 h 51"/>
                <a:gd name="T28" fmla="*/ 1 w 84"/>
                <a:gd name="T29" fmla="*/ 1 h 51"/>
                <a:gd name="T30" fmla="*/ 1 w 84"/>
                <a:gd name="T31" fmla="*/ 1 h 51"/>
                <a:gd name="T32" fmla="*/ 1 w 84"/>
                <a:gd name="T33" fmla="*/ 1 h 51"/>
                <a:gd name="T34" fmla="*/ 1 w 84"/>
                <a:gd name="T35" fmla="*/ 1 h 51"/>
                <a:gd name="T36" fmla="*/ 2 w 84"/>
                <a:gd name="T37" fmla="*/ 1 h 51"/>
                <a:gd name="T38" fmla="*/ 3 w 84"/>
                <a:gd name="T39" fmla="*/ 1 h 51"/>
                <a:gd name="T40" fmla="*/ 4 w 84"/>
                <a:gd name="T41" fmla="*/ 1 h 51"/>
                <a:gd name="T42" fmla="*/ 4 w 84"/>
                <a:gd name="T43" fmla="*/ 1 h 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4"/>
                <a:gd name="T67" fmla="*/ 0 h 51"/>
                <a:gd name="T68" fmla="*/ 84 w 84"/>
                <a:gd name="T69" fmla="*/ 51 h 5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4" h="51">
                  <a:moveTo>
                    <a:pt x="84" y="33"/>
                  </a:moveTo>
                  <a:lnTo>
                    <a:pt x="82" y="38"/>
                  </a:lnTo>
                  <a:lnTo>
                    <a:pt x="79" y="43"/>
                  </a:lnTo>
                  <a:lnTo>
                    <a:pt x="74" y="46"/>
                  </a:lnTo>
                  <a:lnTo>
                    <a:pt x="70" y="51"/>
                  </a:lnTo>
                  <a:lnTo>
                    <a:pt x="61" y="50"/>
                  </a:lnTo>
                  <a:lnTo>
                    <a:pt x="50" y="50"/>
                  </a:lnTo>
                  <a:lnTo>
                    <a:pt x="41" y="49"/>
                  </a:lnTo>
                  <a:lnTo>
                    <a:pt x="32" y="46"/>
                  </a:lnTo>
                  <a:lnTo>
                    <a:pt x="23" y="44"/>
                  </a:lnTo>
                  <a:lnTo>
                    <a:pt x="15" y="41"/>
                  </a:lnTo>
                  <a:lnTo>
                    <a:pt x="6" y="35"/>
                  </a:lnTo>
                  <a:lnTo>
                    <a:pt x="0" y="28"/>
                  </a:lnTo>
                  <a:lnTo>
                    <a:pt x="0" y="0"/>
                  </a:lnTo>
                  <a:lnTo>
                    <a:pt x="6" y="10"/>
                  </a:lnTo>
                  <a:lnTo>
                    <a:pt x="16" y="16"/>
                  </a:lnTo>
                  <a:lnTo>
                    <a:pt x="25" y="23"/>
                  </a:lnTo>
                  <a:lnTo>
                    <a:pt x="35" y="28"/>
                  </a:lnTo>
                  <a:lnTo>
                    <a:pt x="47" y="31"/>
                  </a:lnTo>
                  <a:lnTo>
                    <a:pt x="58" y="34"/>
                  </a:lnTo>
                  <a:lnTo>
                    <a:pt x="71" y="34"/>
                  </a:lnTo>
                  <a:lnTo>
                    <a:pt x="84" y="33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8" name="Freeform 82"/>
            <p:cNvSpPr>
              <a:spLocks/>
            </p:cNvSpPr>
            <p:nvPr/>
          </p:nvSpPr>
          <p:spPr bwMode="auto">
            <a:xfrm>
              <a:off x="3899" y="1633"/>
              <a:ext cx="50" cy="27"/>
            </a:xfrm>
            <a:custGeom>
              <a:avLst/>
              <a:gdLst>
                <a:gd name="T0" fmla="*/ 4 w 67"/>
                <a:gd name="T1" fmla="*/ 1 h 48"/>
                <a:gd name="T2" fmla="*/ 1 w 67"/>
                <a:gd name="T3" fmla="*/ 1 h 48"/>
                <a:gd name="T4" fmla="*/ 0 w 67"/>
                <a:gd name="T5" fmla="*/ 1 h 48"/>
                <a:gd name="T6" fmla="*/ 0 w 67"/>
                <a:gd name="T7" fmla="*/ 1 h 48"/>
                <a:gd name="T8" fmla="*/ 1 w 67"/>
                <a:gd name="T9" fmla="*/ 1 h 48"/>
                <a:gd name="T10" fmla="*/ 1 w 67"/>
                <a:gd name="T11" fmla="*/ 1 h 48"/>
                <a:gd name="T12" fmla="*/ 1 w 67"/>
                <a:gd name="T13" fmla="*/ 1 h 48"/>
                <a:gd name="T14" fmla="*/ 1 w 67"/>
                <a:gd name="T15" fmla="*/ 1 h 48"/>
                <a:gd name="T16" fmla="*/ 1 w 67"/>
                <a:gd name="T17" fmla="*/ 1 h 48"/>
                <a:gd name="T18" fmla="*/ 2 w 67"/>
                <a:gd name="T19" fmla="*/ 0 h 48"/>
                <a:gd name="T20" fmla="*/ 2 w 67"/>
                <a:gd name="T21" fmla="*/ 1 h 48"/>
                <a:gd name="T22" fmla="*/ 2 w 67"/>
                <a:gd name="T23" fmla="*/ 1 h 48"/>
                <a:gd name="T24" fmla="*/ 3 w 67"/>
                <a:gd name="T25" fmla="*/ 1 h 48"/>
                <a:gd name="T26" fmla="*/ 4 w 67"/>
                <a:gd name="T27" fmla="*/ 1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"/>
                <a:gd name="T43" fmla="*/ 0 h 48"/>
                <a:gd name="T44" fmla="*/ 67 w 67"/>
                <a:gd name="T45" fmla="*/ 48 h 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" h="48">
                  <a:moveTo>
                    <a:pt x="67" y="48"/>
                  </a:moveTo>
                  <a:lnTo>
                    <a:pt x="2" y="48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3" y="25"/>
                  </a:lnTo>
                  <a:lnTo>
                    <a:pt x="9" y="19"/>
                  </a:lnTo>
                  <a:lnTo>
                    <a:pt x="16" y="14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39" y="0"/>
                  </a:lnTo>
                  <a:lnTo>
                    <a:pt x="42" y="14"/>
                  </a:lnTo>
                  <a:lnTo>
                    <a:pt x="48" y="27"/>
                  </a:lnTo>
                  <a:lnTo>
                    <a:pt x="56" y="37"/>
                  </a:lnTo>
                  <a:lnTo>
                    <a:pt x="67" y="48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39" name="Freeform 83"/>
            <p:cNvSpPr>
              <a:spLocks/>
            </p:cNvSpPr>
            <p:nvPr/>
          </p:nvSpPr>
          <p:spPr bwMode="auto">
            <a:xfrm>
              <a:off x="3503" y="1644"/>
              <a:ext cx="83" cy="75"/>
            </a:xfrm>
            <a:custGeom>
              <a:avLst/>
              <a:gdLst>
                <a:gd name="T0" fmla="*/ 3 w 115"/>
                <a:gd name="T1" fmla="*/ 0 h 131"/>
                <a:gd name="T2" fmla="*/ 3 w 115"/>
                <a:gd name="T3" fmla="*/ 1 h 131"/>
                <a:gd name="T4" fmla="*/ 3 w 115"/>
                <a:gd name="T5" fmla="*/ 1 h 131"/>
                <a:gd name="T6" fmla="*/ 3 w 115"/>
                <a:gd name="T7" fmla="*/ 1 h 131"/>
                <a:gd name="T8" fmla="*/ 3 w 115"/>
                <a:gd name="T9" fmla="*/ 1 h 131"/>
                <a:gd name="T10" fmla="*/ 3 w 115"/>
                <a:gd name="T11" fmla="*/ 1 h 131"/>
                <a:gd name="T12" fmla="*/ 4 w 115"/>
                <a:gd name="T13" fmla="*/ 1 h 131"/>
                <a:gd name="T14" fmla="*/ 4 w 115"/>
                <a:gd name="T15" fmla="*/ 1 h 131"/>
                <a:gd name="T16" fmla="*/ 4 w 115"/>
                <a:gd name="T17" fmla="*/ 1 h 131"/>
                <a:gd name="T18" fmla="*/ 4 w 115"/>
                <a:gd name="T19" fmla="*/ 1 h 131"/>
                <a:gd name="T20" fmla="*/ 4 w 115"/>
                <a:gd name="T21" fmla="*/ 1 h 131"/>
                <a:gd name="T22" fmla="*/ 3 w 115"/>
                <a:gd name="T23" fmla="*/ 1 h 131"/>
                <a:gd name="T24" fmla="*/ 3 w 115"/>
                <a:gd name="T25" fmla="*/ 1 h 131"/>
                <a:gd name="T26" fmla="*/ 2 w 115"/>
                <a:gd name="T27" fmla="*/ 1 h 131"/>
                <a:gd name="T28" fmla="*/ 1 w 115"/>
                <a:gd name="T29" fmla="*/ 1 h 131"/>
                <a:gd name="T30" fmla="*/ 1 w 115"/>
                <a:gd name="T31" fmla="*/ 1 h 131"/>
                <a:gd name="T32" fmla="*/ 1 w 115"/>
                <a:gd name="T33" fmla="*/ 1 h 131"/>
                <a:gd name="T34" fmla="*/ 1 w 115"/>
                <a:gd name="T35" fmla="*/ 1 h 131"/>
                <a:gd name="T36" fmla="*/ 0 w 115"/>
                <a:gd name="T37" fmla="*/ 1 h 131"/>
                <a:gd name="T38" fmla="*/ 0 w 115"/>
                <a:gd name="T39" fmla="*/ 1 h 131"/>
                <a:gd name="T40" fmla="*/ 1 w 115"/>
                <a:gd name="T41" fmla="*/ 1 h 131"/>
                <a:gd name="T42" fmla="*/ 1 w 115"/>
                <a:gd name="T43" fmla="*/ 1 h 131"/>
                <a:gd name="T44" fmla="*/ 1 w 115"/>
                <a:gd name="T45" fmla="*/ 1 h 131"/>
                <a:gd name="T46" fmla="*/ 1 w 115"/>
                <a:gd name="T47" fmla="*/ 1 h 131"/>
                <a:gd name="T48" fmla="*/ 1 w 115"/>
                <a:gd name="T49" fmla="*/ 1 h 131"/>
                <a:gd name="T50" fmla="*/ 1 w 115"/>
                <a:gd name="T51" fmla="*/ 1 h 131"/>
                <a:gd name="T52" fmla="*/ 2 w 115"/>
                <a:gd name="T53" fmla="*/ 1 h 131"/>
                <a:gd name="T54" fmla="*/ 3 w 115"/>
                <a:gd name="T55" fmla="*/ 1 h 131"/>
                <a:gd name="T56" fmla="*/ 3 w 115"/>
                <a:gd name="T57" fmla="*/ 0 h 13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5"/>
                <a:gd name="T88" fmla="*/ 0 h 131"/>
                <a:gd name="T89" fmla="*/ 115 w 115"/>
                <a:gd name="T90" fmla="*/ 131 h 13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5" h="131">
                  <a:moveTo>
                    <a:pt x="83" y="0"/>
                  </a:moveTo>
                  <a:lnTo>
                    <a:pt x="82" y="13"/>
                  </a:lnTo>
                  <a:lnTo>
                    <a:pt x="83" y="25"/>
                  </a:lnTo>
                  <a:lnTo>
                    <a:pt x="84" y="38"/>
                  </a:lnTo>
                  <a:lnTo>
                    <a:pt x="86" y="49"/>
                  </a:lnTo>
                  <a:lnTo>
                    <a:pt x="90" y="61"/>
                  </a:lnTo>
                  <a:lnTo>
                    <a:pt x="97" y="71"/>
                  </a:lnTo>
                  <a:lnTo>
                    <a:pt x="105" y="81"/>
                  </a:lnTo>
                  <a:lnTo>
                    <a:pt x="115" y="89"/>
                  </a:lnTo>
                  <a:lnTo>
                    <a:pt x="106" y="100"/>
                  </a:lnTo>
                  <a:lnTo>
                    <a:pt x="97" y="109"/>
                  </a:lnTo>
                  <a:lnTo>
                    <a:pt x="84" y="119"/>
                  </a:lnTo>
                  <a:lnTo>
                    <a:pt x="71" y="124"/>
                  </a:lnTo>
                  <a:lnTo>
                    <a:pt x="57" y="129"/>
                  </a:lnTo>
                  <a:lnTo>
                    <a:pt x="44" y="131"/>
                  </a:lnTo>
                  <a:lnTo>
                    <a:pt x="29" y="130"/>
                  </a:lnTo>
                  <a:lnTo>
                    <a:pt x="14" y="125"/>
                  </a:lnTo>
                  <a:lnTo>
                    <a:pt x="4" y="110"/>
                  </a:lnTo>
                  <a:lnTo>
                    <a:pt x="0" y="94"/>
                  </a:lnTo>
                  <a:lnTo>
                    <a:pt x="0" y="77"/>
                  </a:lnTo>
                  <a:lnTo>
                    <a:pt x="3" y="60"/>
                  </a:lnTo>
                  <a:lnTo>
                    <a:pt x="10" y="49"/>
                  </a:lnTo>
                  <a:lnTo>
                    <a:pt x="19" y="39"/>
                  </a:lnTo>
                  <a:lnTo>
                    <a:pt x="29" y="31"/>
                  </a:lnTo>
                  <a:lnTo>
                    <a:pt x="39" y="23"/>
                  </a:lnTo>
                  <a:lnTo>
                    <a:pt x="49" y="16"/>
                  </a:lnTo>
                  <a:lnTo>
                    <a:pt x="61" y="10"/>
                  </a:lnTo>
                  <a:lnTo>
                    <a:pt x="71" y="5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AFF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0" name="Freeform 84"/>
            <p:cNvSpPr>
              <a:spLocks/>
            </p:cNvSpPr>
            <p:nvPr/>
          </p:nvSpPr>
          <p:spPr bwMode="auto">
            <a:xfrm>
              <a:off x="3754" y="1654"/>
              <a:ext cx="80" cy="102"/>
            </a:xfrm>
            <a:custGeom>
              <a:avLst/>
              <a:gdLst>
                <a:gd name="T0" fmla="*/ 4 w 111"/>
                <a:gd name="T1" fmla="*/ 1 h 179"/>
                <a:gd name="T2" fmla="*/ 4 w 111"/>
                <a:gd name="T3" fmla="*/ 1 h 179"/>
                <a:gd name="T4" fmla="*/ 4 w 111"/>
                <a:gd name="T5" fmla="*/ 1 h 179"/>
                <a:gd name="T6" fmla="*/ 4 w 111"/>
                <a:gd name="T7" fmla="*/ 1 h 179"/>
                <a:gd name="T8" fmla="*/ 4 w 111"/>
                <a:gd name="T9" fmla="*/ 1 h 179"/>
                <a:gd name="T10" fmla="*/ 4 w 111"/>
                <a:gd name="T11" fmla="*/ 1 h 179"/>
                <a:gd name="T12" fmla="*/ 4 w 111"/>
                <a:gd name="T13" fmla="*/ 1 h 179"/>
                <a:gd name="T14" fmla="*/ 3 w 111"/>
                <a:gd name="T15" fmla="*/ 1 h 179"/>
                <a:gd name="T16" fmla="*/ 3 w 111"/>
                <a:gd name="T17" fmla="*/ 1 h 179"/>
                <a:gd name="T18" fmla="*/ 2 w 111"/>
                <a:gd name="T19" fmla="*/ 1 h 179"/>
                <a:gd name="T20" fmla="*/ 1 w 111"/>
                <a:gd name="T21" fmla="*/ 1 h 179"/>
                <a:gd name="T22" fmla="*/ 1 w 111"/>
                <a:gd name="T23" fmla="*/ 1 h 179"/>
                <a:gd name="T24" fmla="*/ 1 w 111"/>
                <a:gd name="T25" fmla="*/ 1 h 179"/>
                <a:gd name="T26" fmla="*/ 1 w 111"/>
                <a:gd name="T27" fmla="*/ 1 h 179"/>
                <a:gd name="T28" fmla="*/ 1 w 111"/>
                <a:gd name="T29" fmla="*/ 1 h 179"/>
                <a:gd name="T30" fmla="*/ 1 w 111"/>
                <a:gd name="T31" fmla="*/ 1 h 179"/>
                <a:gd name="T32" fmla="*/ 0 w 111"/>
                <a:gd name="T33" fmla="*/ 1 h 179"/>
                <a:gd name="T34" fmla="*/ 1 w 111"/>
                <a:gd name="T35" fmla="*/ 1 h 179"/>
                <a:gd name="T36" fmla="*/ 1 w 111"/>
                <a:gd name="T37" fmla="*/ 1 h 179"/>
                <a:gd name="T38" fmla="*/ 1 w 111"/>
                <a:gd name="T39" fmla="*/ 1 h 179"/>
                <a:gd name="T40" fmla="*/ 1 w 111"/>
                <a:gd name="T41" fmla="*/ 1 h 179"/>
                <a:gd name="T42" fmla="*/ 2 w 111"/>
                <a:gd name="T43" fmla="*/ 1 h 179"/>
                <a:gd name="T44" fmla="*/ 2 w 111"/>
                <a:gd name="T45" fmla="*/ 1 h 179"/>
                <a:gd name="T46" fmla="*/ 3 w 111"/>
                <a:gd name="T47" fmla="*/ 1 h 179"/>
                <a:gd name="T48" fmla="*/ 3 w 111"/>
                <a:gd name="T49" fmla="*/ 0 h 179"/>
                <a:gd name="T50" fmla="*/ 4 w 111"/>
                <a:gd name="T51" fmla="*/ 1 h 1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79"/>
                <a:gd name="T80" fmla="*/ 111 w 111"/>
                <a:gd name="T81" fmla="*/ 179 h 1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79">
                  <a:moveTo>
                    <a:pt x="106" y="14"/>
                  </a:moveTo>
                  <a:lnTo>
                    <a:pt x="110" y="36"/>
                  </a:lnTo>
                  <a:lnTo>
                    <a:pt x="111" y="57"/>
                  </a:lnTo>
                  <a:lnTo>
                    <a:pt x="111" y="79"/>
                  </a:lnTo>
                  <a:lnTo>
                    <a:pt x="108" y="99"/>
                  </a:lnTo>
                  <a:lnTo>
                    <a:pt x="104" y="119"/>
                  </a:lnTo>
                  <a:lnTo>
                    <a:pt x="97" y="139"/>
                  </a:lnTo>
                  <a:lnTo>
                    <a:pt x="87" y="156"/>
                  </a:lnTo>
                  <a:lnTo>
                    <a:pt x="74" y="172"/>
                  </a:lnTo>
                  <a:lnTo>
                    <a:pt x="60" y="178"/>
                  </a:lnTo>
                  <a:lnTo>
                    <a:pt x="47" y="179"/>
                  </a:lnTo>
                  <a:lnTo>
                    <a:pt x="36" y="174"/>
                  </a:lnTo>
                  <a:lnTo>
                    <a:pt x="27" y="167"/>
                  </a:lnTo>
                  <a:lnTo>
                    <a:pt x="19" y="158"/>
                  </a:lnTo>
                  <a:lnTo>
                    <a:pt x="11" y="148"/>
                  </a:lnTo>
                  <a:lnTo>
                    <a:pt x="5" y="136"/>
                  </a:lnTo>
                  <a:lnTo>
                    <a:pt x="0" y="126"/>
                  </a:lnTo>
                  <a:lnTo>
                    <a:pt x="1" y="105"/>
                  </a:lnTo>
                  <a:lnTo>
                    <a:pt x="9" y="87"/>
                  </a:lnTo>
                  <a:lnTo>
                    <a:pt x="21" y="72"/>
                  </a:lnTo>
                  <a:lnTo>
                    <a:pt x="36" y="58"/>
                  </a:lnTo>
                  <a:lnTo>
                    <a:pt x="52" y="45"/>
                  </a:lnTo>
                  <a:lnTo>
                    <a:pt x="68" y="31"/>
                  </a:lnTo>
                  <a:lnTo>
                    <a:pt x="82" y="16"/>
                  </a:lnTo>
                  <a:lnTo>
                    <a:pt x="92" y="0"/>
                  </a:lnTo>
                  <a:lnTo>
                    <a:pt x="106" y="14"/>
                  </a:lnTo>
                  <a:close/>
                </a:path>
              </a:pathLst>
            </a:custGeom>
            <a:solidFill>
              <a:srgbClr val="AFF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1" name="Freeform 85"/>
            <p:cNvSpPr>
              <a:spLocks/>
            </p:cNvSpPr>
            <p:nvPr/>
          </p:nvSpPr>
          <p:spPr bwMode="auto">
            <a:xfrm>
              <a:off x="3575" y="1682"/>
              <a:ext cx="89" cy="86"/>
            </a:xfrm>
            <a:custGeom>
              <a:avLst/>
              <a:gdLst>
                <a:gd name="T0" fmla="*/ 5 w 123"/>
                <a:gd name="T1" fmla="*/ 1 h 153"/>
                <a:gd name="T2" fmla="*/ 5 w 123"/>
                <a:gd name="T3" fmla="*/ 1 h 153"/>
                <a:gd name="T4" fmla="*/ 4 w 123"/>
                <a:gd name="T5" fmla="*/ 1 h 153"/>
                <a:gd name="T6" fmla="*/ 4 w 123"/>
                <a:gd name="T7" fmla="*/ 1 h 153"/>
                <a:gd name="T8" fmla="*/ 4 w 123"/>
                <a:gd name="T9" fmla="*/ 1 h 153"/>
                <a:gd name="T10" fmla="*/ 4 w 123"/>
                <a:gd name="T11" fmla="*/ 1 h 153"/>
                <a:gd name="T12" fmla="*/ 3 w 123"/>
                <a:gd name="T13" fmla="*/ 1 h 153"/>
                <a:gd name="T14" fmla="*/ 3 w 123"/>
                <a:gd name="T15" fmla="*/ 1 h 153"/>
                <a:gd name="T16" fmla="*/ 2 w 123"/>
                <a:gd name="T17" fmla="*/ 1 h 153"/>
                <a:gd name="T18" fmla="*/ 2 w 123"/>
                <a:gd name="T19" fmla="*/ 1 h 153"/>
                <a:gd name="T20" fmla="*/ 1 w 123"/>
                <a:gd name="T21" fmla="*/ 1 h 153"/>
                <a:gd name="T22" fmla="*/ 1 w 123"/>
                <a:gd name="T23" fmla="*/ 1 h 153"/>
                <a:gd name="T24" fmla="*/ 1 w 123"/>
                <a:gd name="T25" fmla="*/ 1 h 153"/>
                <a:gd name="T26" fmla="*/ 1 w 123"/>
                <a:gd name="T27" fmla="*/ 1 h 153"/>
                <a:gd name="T28" fmla="*/ 1 w 123"/>
                <a:gd name="T29" fmla="*/ 1 h 153"/>
                <a:gd name="T30" fmla="*/ 1 w 123"/>
                <a:gd name="T31" fmla="*/ 1 h 153"/>
                <a:gd name="T32" fmla="*/ 1 w 123"/>
                <a:gd name="T33" fmla="*/ 1 h 153"/>
                <a:gd name="T34" fmla="*/ 0 w 123"/>
                <a:gd name="T35" fmla="*/ 1 h 153"/>
                <a:gd name="T36" fmla="*/ 0 w 123"/>
                <a:gd name="T37" fmla="*/ 1 h 153"/>
                <a:gd name="T38" fmla="*/ 1 w 123"/>
                <a:gd name="T39" fmla="*/ 1 h 153"/>
                <a:gd name="T40" fmla="*/ 1 w 123"/>
                <a:gd name="T41" fmla="*/ 1 h 153"/>
                <a:gd name="T42" fmla="*/ 1 w 123"/>
                <a:gd name="T43" fmla="*/ 1 h 153"/>
                <a:gd name="T44" fmla="*/ 1 w 123"/>
                <a:gd name="T45" fmla="*/ 1 h 153"/>
                <a:gd name="T46" fmla="*/ 1 w 123"/>
                <a:gd name="T47" fmla="*/ 1 h 153"/>
                <a:gd name="T48" fmla="*/ 2 w 123"/>
                <a:gd name="T49" fmla="*/ 1 h 153"/>
                <a:gd name="T50" fmla="*/ 2 w 123"/>
                <a:gd name="T51" fmla="*/ 1 h 153"/>
                <a:gd name="T52" fmla="*/ 3 w 123"/>
                <a:gd name="T53" fmla="*/ 1 h 153"/>
                <a:gd name="T54" fmla="*/ 3 w 123"/>
                <a:gd name="T55" fmla="*/ 1 h 153"/>
                <a:gd name="T56" fmla="*/ 4 w 123"/>
                <a:gd name="T57" fmla="*/ 1 h 153"/>
                <a:gd name="T58" fmla="*/ 4 w 123"/>
                <a:gd name="T59" fmla="*/ 1 h 153"/>
                <a:gd name="T60" fmla="*/ 4 w 123"/>
                <a:gd name="T61" fmla="*/ 1 h 153"/>
                <a:gd name="T62" fmla="*/ 4 w 123"/>
                <a:gd name="T63" fmla="*/ 1 h 153"/>
                <a:gd name="T64" fmla="*/ 5 w 123"/>
                <a:gd name="T65" fmla="*/ 0 h 153"/>
                <a:gd name="T66" fmla="*/ 5 w 123"/>
                <a:gd name="T67" fmla="*/ 1 h 153"/>
                <a:gd name="T68" fmla="*/ 5 w 123"/>
                <a:gd name="T69" fmla="*/ 1 h 153"/>
                <a:gd name="T70" fmla="*/ 5 w 123"/>
                <a:gd name="T71" fmla="*/ 1 h 153"/>
                <a:gd name="T72" fmla="*/ 5 w 123"/>
                <a:gd name="T73" fmla="*/ 1 h 1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3"/>
                <a:gd name="T112" fmla="*/ 0 h 153"/>
                <a:gd name="T113" fmla="*/ 123 w 123"/>
                <a:gd name="T114" fmla="*/ 153 h 1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3" h="153">
                  <a:moveTo>
                    <a:pt x="119" y="82"/>
                  </a:moveTo>
                  <a:lnTo>
                    <a:pt x="110" y="93"/>
                  </a:lnTo>
                  <a:lnTo>
                    <a:pt x="105" y="104"/>
                  </a:lnTo>
                  <a:lnTo>
                    <a:pt x="98" y="115"/>
                  </a:lnTo>
                  <a:lnTo>
                    <a:pt x="92" y="124"/>
                  </a:lnTo>
                  <a:lnTo>
                    <a:pt x="84" y="133"/>
                  </a:lnTo>
                  <a:lnTo>
                    <a:pt x="76" y="141"/>
                  </a:lnTo>
                  <a:lnTo>
                    <a:pt x="67" y="147"/>
                  </a:lnTo>
                  <a:lnTo>
                    <a:pt x="54" y="152"/>
                  </a:lnTo>
                  <a:lnTo>
                    <a:pt x="46" y="153"/>
                  </a:lnTo>
                  <a:lnTo>
                    <a:pt x="38" y="153"/>
                  </a:lnTo>
                  <a:lnTo>
                    <a:pt x="31" y="152"/>
                  </a:lnTo>
                  <a:lnTo>
                    <a:pt x="24" y="148"/>
                  </a:lnTo>
                  <a:lnTo>
                    <a:pt x="17" y="145"/>
                  </a:lnTo>
                  <a:lnTo>
                    <a:pt x="11" y="140"/>
                  </a:lnTo>
                  <a:lnTo>
                    <a:pt x="7" y="134"/>
                  </a:lnTo>
                  <a:lnTo>
                    <a:pt x="2" y="129"/>
                  </a:lnTo>
                  <a:lnTo>
                    <a:pt x="0" y="111"/>
                  </a:lnTo>
                  <a:lnTo>
                    <a:pt x="0" y="96"/>
                  </a:lnTo>
                  <a:lnTo>
                    <a:pt x="4" y="81"/>
                  </a:lnTo>
                  <a:lnTo>
                    <a:pt x="10" y="68"/>
                  </a:lnTo>
                  <a:lnTo>
                    <a:pt x="17" y="55"/>
                  </a:lnTo>
                  <a:lnTo>
                    <a:pt x="26" y="43"/>
                  </a:lnTo>
                  <a:lnTo>
                    <a:pt x="36" y="33"/>
                  </a:lnTo>
                  <a:lnTo>
                    <a:pt x="45" y="23"/>
                  </a:lnTo>
                  <a:lnTo>
                    <a:pt x="54" y="24"/>
                  </a:lnTo>
                  <a:lnTo>
                    <a:pt x="63" y="24"/>
                  </a:lnTo>
                  <a:lnTo>
                    <a:pt x="70" y="21"/>
                  </a:lnTo>
                  <a:lnTo>
                    <a:pt x="78" y="18"/>
                  </a:lnTo>
                  <a:lnTo>
                    <a:pt x="85" y="13"/>
                  </a:lnTo>
                  <a:lnTo>
                    <a:pt x="92" y="9"/>
                  </a:lnTo>
                  <a:lnTo>
                    <a:pt x="99" y="4"/>
                  </a:lnTo>
                  <a:lnTo>
                    <a:pt x="106" y="0"/>
                  </a:lnTo>
                  <a:lnTo>
                    <a:pt x="119" y="17"/>
                  </a:lnTo>
                  <a:lnTo>
                    <a:pt x="123" y="38"/>
                  </a:lnTo>
                  <a:lnTo>
                    <a:pt x="123" y="61"/>
                  </a:lnTo>
                  <a:lnTo>
                    <a:pt x="119" y="82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2" name="Freeform 86"/>
            <p:cNvSpPr>
              <a:spLocks/>
            </p:cNvSpPr>
            <p:nvPr/>
          </p:nvSpPr>
          <p:spPr bwMode="auto">
            <a:xfrm>
              <a:off x="3448" y="1706"/>
              <a:ext cx="88" cy="45"/>
            </a:xfrm>
            <a:custGeom>
              <a:avLst/>
              <a:gdLst>
                <a:gd name="T0" fmla="*/ 5 w 121"/>
                <a:gd name="T1" fmla="*/ 1 h 78"/>
                <a:gd name="T2" fmla="*/ 5 w 121"/>
                <a:gd name="T3" fmla="*/ 1 h 78"/>
                <a:gd name="T4" fmla="*/ 4 w 121"/>
                <a:gd name="T5" fmla="*/ 1 h 78"/>
                <a:gd name="T6" fmla="*/ 4 w 121"/>
                <a:gd name="T7" fmla="*/ 1 h 78"/>
                <a:gd name="T8" fmla="*/ 3 w 121"/>
                <a:gd name="T9" fmla="*/ 1 h 78"/>
                <a:gd name="T10" fmla="*/ 2 w 121"/>
                <a:gd name="T11" fmla="*/ 1 h 78"/>
                <a:gd name="T12" fmla="*/ 1 w 121"/>
                <a:gd name="T13" fmla="*/ 1 h 78"/>
                <a:gd name="T14" fmla="*/ 1 w 121"/>
                <a:gd name="T15" fmla="*/ 1 h 78"/>
                <a:gd name="T16" fmla="*/ 1 w 121"/>
                <a:gd name="T17" fmla="*/ 1 h 78"/>
                <a:gd name="T18" fmla="*/ 0 w 121"/>
                <a:gd name="T19" fmla="*/ 1 h 78"/>
                <a:gd name="T20" fmla="*/ 1 w 121"/>
                <a:gd name="T21" fmla="*/ 1 h 78"/>
                <a:gd name="T22" fmla="*/ 1 w 121"/>
                <a:gd name="T23" fmla="*/ 1 h 78"/>
                <a:gd name="T24" fmla="*/ 1 w 121"/>
                <a:gd name="T25" fmla="*/ 1 h 78"/>
                <a:gd name="T26" fmla="*/ 1 w 121"/>
                <a:gd name="T27" fmla="*/ 0 h 78"/>
                <a:gd name="T28" fmla="*/ 1 w 121"/>
                <a:gd name="T29" fmla="*/ 0 h 78"/>
                <a:gd name="T30" fmla="*/ 2 w 121"/>
                <a:gd name="T31" fmla="*/ 1 h 78"/>
                <a:gd name="T32" fmla="*/ 3 w 121"/>
                <a:gd name="T33" fmla="*/ 1 h 78"/>
                <a:gd name="T34" fmla="*/ 3 w 121"/>
                <a:gd name="T35" fmla="*/ 1 h 78"/>
                <a:gd name="T36" fmla="*/ 3 w 121"/>
                <a:gd name="T37" fmla="*/ 1 h 78"/>
                <a:gd name="T38" fmla="*/ 4 w 121"/>
                <a:gd name="T39" fmla="*/ 1 h 78"/>
                <a:gd name="T40" fmla="*/ 4 w 121"/>
                <a:gd name="T41" fmla="*/ 1 h 78"/>
                <a:gd name="T42" fmla="*/ 5 w 121"/>
                <a:gd name="T43" fmla="*/ 1 h 7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1"/>
                <a:gd name="T67" fmla="*/ 0 h 78"/>
                <a:gd name="T68" fmla="*/ 121 w 121"/>
                <a:gd name="T69" fmla="*/ 78 h 7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1" h="78">
                  <a:moveTo>
                    <a:pt x="121" y="43"/>
                  </a:moveTo>
                  <a:lnTo>
                    <a:pt x="107" y="47"/>
                  </a:lnTo>
                  <a:lnTo>
                    <a:pt x="93" y="52"/>
                  </a:lnTo>
                  <a:lnTo>
                    <a:pt x="81" y="59"/>
                  </a:lnTo>
                  <a:lnTo>
                    <a:pt x="67" y="67"/>
                  </a:lnTo>
                  <a:lnTo>
                    <a:pt x="54" y="74"/>
                  </a:lnTo>
                  <a:lnTo>
                    <a:pt x="40" y="78"/>
                  </a:lnTo>
                  <a:lnTo>
                    <a:pt x="25" y="77"/>
                  </a:lnTo>
                  <a:lnTo>
                    <a:pt x="9" y="71"/>
                  </a:lnTo>
                  <a:lnTo>
                    <a:pt x="0" y="57"/>
                  </a:lnTo>
                  <a:lnTo>
                    <a:pt x="2" y="42"/>
                  </a:lnTo>
                  <a:lnTo>
                    <a:pt x="9" y="26"/>
                  </a:lnTo>
                  <a:lnTo>
                    <a:pt x="14" y="10"/>
                  </a:lnTo>
                  <a:lnTo>
                    <a:pt x="26" y="0"/>
                  </a:lnTo>
                  <a:lnTo>
                    <a:pt x="37" y="0"/>
                  </a:lnTo>
                  <a:lnTo>
                    <a:pt x="46" y="6"/>
                  </a:lnTo>
                  <a:lnTo>
                    <a:pt x="56" y="15"/>
                  </a:lnTo>
                  <a:lnTo>
                    <a:pt x="66" y="26"/>
                  </a:lnTo>
                  <a:lnTo>
                    <a:pt x="76" y="35"/>
                  </a:lnTo>
                  <a:lnTo>
                    <a:pt x="89" y="42"/>
                  </a:lnTo>
                  <a:lnTo>
                    <a:pt x="102" y="43"/>
                  </a:lnTo>
                  <a:lnTo>
                    <a:pt x="121" y="43"/>
                  </a:lnTo>
                  <a:close/>
                </a:path>
              </a:pathLst>
            </a:custGeom>
            <a:solidFill>
              <a:srgbClr val="6DD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3" name="Freeform 87"/>
            <p:cNvSpPr>
              <a:spLocks/>
            </p:cNvSpPr>
            <p:nvPr/>
          </p:nvSpPr>
          <p:spPr bwMode="auto">
            <a:xfrm>
              <a:off x="3479" y="1746"/>
              <a:ext cx="99" cy="88"/>
            </a:xfrm>
            <a:custGeom>
              <a:avLst/>
              <a:gdLst>
                <a:gd name="T0" fmla="*/ 5 w 136"/>
                <a:gd name="T1" fmla="*/ 1 h 153"/>
                <a:gd name="T2" fmla="*/ 5 w 136"/>
                <a:gd name="T3" fmla="*/ 1 h 153"/>
                <a:gd name="T4" fmla="*/ 5 w 136"/>
                <a:gd name="T5" fmla="*/ 1 h 153"/>
                <a:gd name="T6" fmla="*/ 5 w 136"/>
                <a:gd name="T7" fmla="*/ 1 h 153"/>
                <a:gd name="T8" fmla="*/ 5 w 136"/>
                <a:gd name="T9" fmla="*/ 1 h 153"/>
                <a:gd name="T10" fmla="*/ 6 w 136"/>
                <a:gd name="T11" fmla="*/ 1 h 153"/>
                <a:gd name="T12" fmla="*/ 6 w 136"/>
                <a:gd name="T13" fmla="*/ 1 h 153"/>
                <a:gd name="T14" fmla="*/ 6 w 136"/>
                <a:gd name="T15" fmla="*/ 1 h 153"/>
                <a:gd name="T16" fmla="*/ 5 w 136"/>
                <a:gd name="T17" fmla="*/ 1 h 153"/>
                <a:gd name="T18" fmla="*/ 5 w 136"/>
                <a:gd name="T19" fmla="*/ 1 h 153"/>
                <a:gd name="T20" fmla="*/ 5 w 136"/>
                <a:gd name="T21" fmla="*/ 1 h 153"/>
                <a:gd name="T22" fmla="*/ 5 w 136"/>
                <a:gd name="T23" fmla="*/ 1 h 153"/>
                <a:gd name="T24" fmla="*/ 4 w 136"/>
                <a:gd name="T25" fmla="*/ 1 h 153"/>
                <a:gd name="T26" fmla="*/ 4 w 136"/>
                <a:gd name="T27" fmla="*/ 1 h 153"/>
                <a:gd name="T28" fmla="*/ 4 w 136"/>
                <a:gd name="T29" fmla="*/ 1 h 153"/>
                <a:gd name="T30" fmla="*/ 3 w 136"/>
                <a:gd name="T31" fmla="*/ 1 h 153"/>
                <a:gd name="T32" fmla="*/ 3 w 136"/>
                <a:gd name="T33" fmla="*/ 1 h 153"/>
                <a:gd name="T34" fmla="*/ 2 w 136"/>
                <a:gd name="T35" fmla="*/ 1 h 153"/>
                <a:gd name="T36" fmla="*/ 2 w 136"/>
                <a:gd name="T37" fmla="*/ 1 h 153"/>
                <a:gd name="T38" fmla="*/ 1 w 136"/>
                <a:gd name="T39" fmla="*/ 1 h 153"/>
                <a:gd name="T40" fmla="*/ 1 w 136"/>
                <a:gd name="T41" fmla="*/ 1 h 153"/>
                <a:gd name="T42" fmla="*/ 1 w 136"/>
                <a:gd name="T43" fmla="*/ 1 h 153"/>
                <a:gd name="T44" fmla="*/ 1 w 136"/>
                <a:gd name="T45" fmla="*/ 1 h 153"/>
                <a:gd name="T46" fmla="*/ 1 w 136"/>
                <a:gd name="T47" fmla="*/ 1 h 153"/>
                <a:gd name="T48" fmla="*/ 1 w 136"/>
                <a:gd name="T49" fmla="*/ 1 h 153"/>
                <a:gd name="T50" fmla="*/ 0 w 136"/>
                <a:gd name="T51" fmla="*/ 1 h 153"/>
                <a:gd name="T52" fmla="*/ 1 w 136"/>
                <a:gd name="T53" fmla="*/ 1 h 153"/>
                <a:gd name="T54" fmla="*/ 1 w 136"/>
                <a:gd name="T55" fmla="*/ 1 h 153"/>
                <a:gd name="T56" fmla="*/ 1 w 136"/>
                <a:gd name="T57" fmla="*/ 1 h 153"/>
                <a:gd name="T58" fmla="*/ 1 w 136"/>
                <a:gd name="T59" fmla="*/ 1 h 153"/>
                <a:gd name="T60" fmla="*/ 1 w 136"/>
                <a:gd name="T61" fmla="*/ 1 h 153"/>
                <a:gd name="T62" fmla="*/ 2 w 136"/>
                <a:gd name="T63" fmla="*/ 1 h 153"/>
                <a:gd name="T64" fmla="*/ 2 w 136"/>
                <a:gd name="T65" fmla="*/ 1 h 153"/>
                <a:gd name="T66" fmla="*/ 3 w 136"/>
                <a:gd name="T67" fmla="*/ 1 h 153"/>
                <a:gd name="T68" fmla="*/ 4 w 136"/>
                <a:gd name="T69" fmla="*/ 0 h 153"/>
                <a:gd name="T70" fmla="*/ 4 w 136"/>
                <a:gd name="T71" fmla="*/ 1 h 153"/>
                <a:gd name="T72" fmla="*/ 5 w 136"/>
                <a:gd name="T73" fmla="*/ 1 h 1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36"/>
                <a:gd name="T112" fmla="*/ 0 h 153"/>
                <a:gd name="T113" fmla="*/ 136 w 136"/>
                <a:gd name="T114" fmla="*/ 153 h 1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36" h="153">
                  <a:moveTo>
                    <a:pt x="117" y="6"/>
                  </a:moveTo>
                  <a:lnTo>
                    <a:pt x="117" y="17"/>
                  </a:lnTo>
                  <a:lnTo>
                    <a:pt x="119" y="27"/>
                  </a:lnTo>
                  <a:lnTo>
                    <a:pt x="124" y="37"/>
                  </a:lnTo>
                  <a:lnTo>
                    <a:pt x="129" y="46"/>
                  </a:lnTo>
                  <a:lnTo>
                    <a:pt x="134" y="56"/>
                  </a:lnTo>
                  <a:lnTo>
                    <a:pt x="136" y="65"/>
                  </a:lnTo>
                  <a:lnTo>
                    <a:pt x="136" y="77"/>
                  </a:lnTo>
                  <a:lnTo>
                    <a:pt x="131" y="88"/>
                  </a:lnTo>
                  <a:lnTo>
                    <a:pt x="125" y="99"/>
                  </a:lnTo>
                  <a:lnTo>
                    <a:pt x="118" y="109"/>
                  </a:lnTo>
                  <a:lnTo>
                    <a:pt x="109" y="120"/>
                  </a:lnTo>
                  <a:lnTo>
                    <a:pt x="99" y="128"/>
                  </a:lnTo>
                  <a:lnTo>
                    <a:pt x="89" y="136"/>
                  </a:lnTo>
                  <a:lnTo>
                    <a:pt x="79" y="143"/>
                  </a:lnTo>
                  <a:lnTo>
                    <a:pt x="67" y="148"/>
                  </a:lnTo>
                  <a:lnTo>
                    <a:pt x="56" y="153"/>
                  </a:lnTo>
                  <a:lnTo>
                    <a:pt x="50" y="149"/>
                  </a:lnTo>
                  <a:lnTo>
                    <a:pt x="44" y="148"/>
                  </a:lnTo>
                  <a:lnTo>
                    <a:pt x="38" y="148"/>
                  </a:lnTo>
                  <a:lnTo>
                    <a:pt x="32" y="148"/>
                  </a:lnTo>
                  <a:lnTo>
                    <a:pt x="26" y="148"/>
                  </a:lnTo>
                  <a:lnTo>
                    <a:pt x="20" y="148"/>
                  </a:lnTo>
                  <a:lnTo>
                    <a:pt x="14" y="145"/>
                  </a:lnTo>
                  <a:lnTo>
                    <a:pt x="10" y="140"/>
                  </a:lnTo>
                  <a:lnTo>
                    <a:pt x="0" y="118"/>
                  </a:lnTo>
                  <a:lnTo>
                    <a:pt x="2" y="96"/>
                  </a:lnTo>
                  <a:lnTo>
                    <a:pt x="6" y="73"/>
                  </a:lnTo>
                  <a:lnTo>
                    <a:pt x="10" y="52"/>
                  </a:lnTo>
                  <a:lnTo>
                    <a:pt x="17" y="37"/>
                  </a:lnTo>
                  <a:lnTo>
                    <a:pt x="28" y="23"/>
                  </a:lnTo>
                  <a:lnTo>
                    <a:pt x="41" y="14"/>
                  </a:lnTo>
                  <a:lnTo>
                    <a:pt x="55" y="6"/>
                  </a:lnTo>
                  <a:lnTo>
                    <a:pt x="71" y="1"/>
                  </a:lnTo>
                  <a:lnTo>
                    <a:pt x="87" y="0"/>
                  </a:lnTo>
                  <a:lnTo>
                    <a:pt x="102" y="1"/>
                  </a:lnTo>
                  <a:lnTo>
                    <a:pt x="117" y="6"/>
                  </a:lnTo>
                  <a:close/>
                </a:path>
              </a:pathLst>
            </a:custGeom>
            <a:solidFill>
              <a:srgbClr val="AD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4" name="Freeform 88"/>
            <p:cNvSpPr>
              <a:spLocks/>
            </p:cNvSpPr>
            <p:nvPr/>
          </p:nvSpPr>
          <p:spPr bwMode="auto">
            <a:xfrm>
              <a:off x="3787" y="1466"/>
              <a:ext cx="71" cy="127"/>
            </a:xfrm>
            <a:custGeom>
              <a:avLst/>
              <a:gdLst>
                <a:gd name="T0" fmla="*/ 10 w 88"/>
                <a:gd name="T1" fmla="*/ 9 h 166"/>
                <a:gd name="T2" fmla="*/ 10 w 88"/>
                <a:gd name="T3" fmla="*/ 10 h 166"/>
                <a:gd name="T4" fmla="*/ 10 w 88"/>
                <a:gd name="T5" fmla="*/ 11 h 166"/>
                <a:gd name="T6" fmla="*/ 10 w 88"/>
                <a:gd name="T7" fmla="*/ 11 h 166"/>
                <a:gd name="T8" fmla="*/ 10 w 88"/>
                <a:gd name="T9" fmla="*/ 11 h 166"/>
                <a:gd name="T10" fmla="*/ 7 w 88"/>
                <a:gd name="T11" fmla="*/ 11 h 166"/>
                <a:gd name="T12" fmla="*/ 6 w 88"/>
                <a:gd name="T13" fmla="*/ 11 h 166"/>
                <a:gd name="T14" fmla="*/ 5 w 88"/>
                <a:gd name="T15" fmla="*/ 9 h 166"/>
                <a:gd name="T16" fmla="*/ 5 w 88"/>
                <a:gd name="T17" fmla="*/ 8 h 166"/>
                <a:gd name="T18" fmla="*/ 5 w 88"/>
                <a:gd name="T19" fmla="*/ 7 h 166"/>
                <a:gd name="T20" fmla="*/ 5 w 88"/>
                <a:gd name="T21" fmla="*/ 6 h 166"/>
                <a:gd name="T22" fmla="*/ 5 w 88"/>
                <a:gd name="T23" fmla="*/ 5 h 166"/>
                <a:gd name="T24" fmla="*/ 4 w 88"/>
                <a:gd name="T25" fmla="*/ 4 h 166"/>
                <a:gd name="T26" fmla="*/ 4 w 88"/>
                <a:gd name="T27" fmla="*/ 4 h 166"/>
                <a:gd name="T28" fmla="*/ 3 w 88"/>
                <a:gd name="T29" fmla="*/ 4 h 166"/>
                <a:gd name="T30" fmla="*/ 2 w 88"/>
                <a:gd name="T31" fmla="*/ 3 h 166"/>
                <a:gd name="T32" fmla="*/ 2 w 88"/>
                <a:gd name="T33" fmla="*/ 3 h 166"/>
                <a:gd name="T34" fmla="*/ 2 w 88"/>
                <a:gd name="T35" fmla="*/ 2 h 166"/>
                <a:gd name="T36" fmla="*/ 2 w 88"/>
                <a:gd name="T37" fmla="*/ 2 h 166"/>
                <a:gd name="T38" fmla="*/ 2 w 88"/>
                <a:gd name="T39" fmla="*/ 2 h 166"/>
                <a:gd name="T40" fmla="*/ 0 w 88"/>
                <a:gd name="T41" fmla="*/ 2 h 166"/>
                <a:gd name="T42" fmla="*/ 2 w 88"/>
                <a:gd name="T43" fmla="*/ 2 h 166"/>
                <a:gd name="T44" fmla="*/ 2 w 88"/>
                <a:gd name="T45" fmla="*/ 1 h 166"/>
                <a:gd name="T46" fmla="*/ 2 w 88"/>
                <a:gd name="T47" fmla="*/ 0 h 166"/>
                <a:gd name="T48" fmla="*/ 2 w 88"/>
                <a:gd name="T49" fmla="*/ 0 h 166"/>
                <a:gd name="T50" fmla="*/ 3 w 88"/>
                <a:gd name="T51" fmla="*/ 2 h 166"/>
                <a:gd name="T52" fmla="*/ 4 w 88"/>
                <a:gd name="T53" fmla="*/ 2 h 166"/>
                <a:gd name="T54" fmla="*/ 5 w 88"/>
                <a:gd name="T55" fmla="*/ 2 h 166"/>
                <a:gd name="T56" fmla="*/ 5 w 88"/>
                <a:gd name="T57" fmla="*/ 2 h 166"/>
                <a:gd name="T58" fmla="*/ 6 w 88"/>
                <a:gd name="T59" fmla="*/ 2 h 166"/>
                <a:gd name="T60" fmla="*/ 8 w 88"/>
                <a:gd name="T61" fmla="*/ 3 h 166"/>
                <a:gd name="T62" fmla="*/ 8 w 88"/>
                <a:gd name="T63" fmla="*/ 4 h 166"/>
                <a:gd name="T64" fmla="*/ 9 w 88"/>
                <a:gd name="T65" fmla="*/ 5 h 166"/>
                <a:gd name="T66" fmla="*/ 10 w 88"/>
                <a:gd name="T67" fmla="*/ 6 h 166"/>
                <a:gd name="T68" fmla="*/ 10 w 88"/>
                <a:gd name="T69" fmla="*/ 7 h 166"/>
                <a:gd name="T70" fmla="*/ 10 w 88"/>
                <a:gd name="T71" fmla="*/ 8 h 166"/>
                <a:gd name="T72" fmla="*/ 10 w 88"/>
                <a:gd name="T73" fmla="*/ 9 h 1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88"/>
                <a:gd name="T112" fmla="*/ 0 h 166"/>
                <a:gd name="T113" fmla="*/ 88 w 88"/>
                <a:gd name="T114" fmla="*/ 166 h 1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88" h="166">
                  <a:moveTo>
                    <a:pt x="88" y="142"/>
                  </a:moveTo>
                  <a:lnTo>
                    <a:pt x="86" y="147"/>
                  </a:lnTo>
                  <a:lnTo>
                    <a:pt x="84" y="154"/>
                  </a:lnTo>
                  <a:lnTo>
                    <a:pt x="83" y="160"/>
                  </a:lnTo>
                  <a:lnTo>
                    <a:pt x="79" y="166"/>
                  </a:lnTo>
                  <a:lnTo>
                    <a:pt x="61" y="160"/>
                  </a:lnTo>
                  <a:lnTo>
                    <a:pt x="51" y="151"/>
                  </a:lnTo>
                  <a:lnTo>
                    <a:pt x="45" y="138"/>
                  </a:lnTo>
                  <a:lnTo>
                    <a:pt x="43" y="124"/>
                  </a:lnTo>
                  <a:lnTo>
                    <a:pt x="42" y="109"/>
                  </a:lnTo>
                  <a:lnTo>
                    <a:pt x="42" y="93"/>
                  </a:lnTo>
                  <a:lnTo>
                    <a:pt x="41" y="77"/>
                  </a:lnTo>
                  <a:lnTo>
                    <a:pt x="37" y="63"/>
                  </a:lnTo>
                  <a:lnTo>
                    <a:pt x="33" y="56"/>
                  </a:lnTo>
                  <a:lnTo>
                    <a:pt x="28" y="51"/>
                  </a:lnTo>
                  <a:lnTo>
                    <a:pt x="23" y="44"/>
                  </a:lnTo>
                  <a:lnTo>
                    <a:pt x="19" y="38"/>
                  </a:lnTo>
                  <a:lnTo>
                    <a:pt x="14" y="32"/>
                  </a:lnTo>
                  <a:lnTo>
                    <a:pt x="10" y="25"/>
                  </a:lnTo>
                  <a:lnTo>
                    <a:pt x="5" y="20"/>
                  </a:lnTo>
                  <a:lnTo>
                    <a:pt x="0" y="13"/>
                  </a:lnTo>
                  <a:lnTo>
                    <a:pt x="4" y="6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21" y="0"/>
                  </a:lnTo>
                  <a:lnTo>
                    <a:pt x="28" y="2"/>
                  </a:lnTo>
                  <a:lnTo>
                    <a:pt x="35" y="5"/>
                  </a:lnTo>
                  <a:lnTo>
                    <a:pt x="41" y="9"/>
                  </a:lnTo>
                  <a:lnTo>
                    <a:pt x="46" y="13"/>
                  </a:lnTo>
                  <a:lnTo>
                    <a:pt x="57" y="27"/>
                  </a:lnTo>
                  <a:lnTo>
                    <a:pt x="65" y="41"/>
                  </a:lnTo>
                  <a:lnTo>
                    <a:pt x="71" y="58"/>
                  </a:lnTo>
                  <a:lnTo>
                    <a:pt x="75" y="74"/>
                  </a:lnTo>
                  <a:lnTo>
                    <a:pt x="79" y="91"/>
                  </a:lnTo>
                  <a:lnTo>
                    <a:pt x="81" y="108"/>
                  </a:lnTo>
                  <a:lnTo>
                    <a:pt x="84" y="126"/>
                  </a:lnTo>
                  <a:lnTo>
                    <a:pt x="88" y="142"/>
                  </a:lnTo>
                  <a:close/>
                </a:path>
              </a:pathLst>
            </a:custGeom>
            <a:solidFill>
              <a:srgbClr val="8C8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5" name="Freeform 89"/>
            <p:cNvSpPr>
              <a:spLocks/>
            </p:cNvSpPr>
            <p:nvPr/>
          </p:nvSpPr>
          <p:spPr bwMode="auto">
            <a:xfrm>
              <a:off x="3563" y="1564"/>
              <a:ext cx="522" cy="405"/>
            </a:xfrm>
            <a:custGeom>
              <a:avLst/>
              <a:gdLst>
                <a:gd name="T0" fmla="*/ 2 w 651"/>
                <a:gd name="T1" fmla="*/ 12 h 527"/>
                <a:gd name="T2" fmla="*/ 2 w 651"/>
                <a:gd name="T3" fmla="*/ 10 h 527"/>
                <a:gd name="T4" fmla="*/ 4 w 651"/>
                <a:gd name="T5" fmla="*/ 8 h 527"/>
                <a:gd name="T6" fmla="*/ 6 w 651"/>
                <a:gd name="T7" fmla="*/ 5 h 527"/>
                <a:gd name="T8" fmla="*/ 9 w 651"/>
                <a:gd name="T9" fmla="*/ 4 h 527"/>
                <a:gd name="T10" fmla="*/ 11 w 651"/>
                <a:gd name="T11" fmla="*/ 2 h 527"/>
                <a:gd name="T12" fmla="*/ 14 w 651"/>
                <a:gd name="T13" fmla="*/ 2 h 527"/>
                <a:gd name="T14" fmla="*/ 18 w 651"/>
                <a:gd name="T15" fmla="*/ 2 h 527"/>
                <a:gd name="T16" fmla="*/ 22 w 651"/>
                <a:gd name="T17" fmla="*/ 0 h 527"/>
                <a:gd name="T18" fmla="*/ 25 w 651"/>
                <a:gd name="T19" fmla="*/ 2 h 527"/>
                <a:gd name="T20" fmla="*/ 29 w 651"/>
                <a:gd name="T21" fmla="*/ 2 h 527"/>
                <a:gd name="T22" fmla="*/ 31 w 651"/>
                <a:gd name="T23" fmla="*/ 2 h 527"/>
                <a:gd name="T24" fmla="*/ 34 w 651"/>
                <a:gd name="T25" fmla="*/ 2 h 527"/>
                <a:gd name="T26" fmla="*/ 37 w 651"/>
                <a:gd name="T27" fmla="*/ 4 h 527"/>
                <a:gd name="T28" fmla="*/ 39 w 651"/>
                <a:gd name="T29" fmla="*/ 5 h 527"/>
                <a:gd name="T30" fmla="*/ 41 w 651"/>
                <a:gd name="T31" fmla="*/ 7 h 527"/>
                <a:gd name="T32" fmla="*/ 43 w 651"/>
                <a:gd name="T33" fmla="*/ 9 h 527"/>
                <a:gd name="T34" fmla="*/ 43 w 651"/>
                <a:gd name="T35" fmla="*/ 12 h 527"/>
                <a:gd name="T36" fmla="*/ 43 w 651"/>
                <a:gd name="T37" fmla="*/ 14 h 527"/>
                <a:gd name="T38" fmla="*/ 45 w 651"/>
                <a:gd name="T39" fmla="*/ 12 h 527"/>
                <a:gd name="T40" fmla="*/ 44 w 651"/>
                <a:gd name="T41" fmla="*/ 9 h 527"/>
                <a:gd name="T42" fmla="*/ 43 w 651"/>
                <a:gd name="T43" fmla="*/ 6 h 527"/>
                <a:gd name="T44" fmla="*/ 41 w 651"/>
                <a:gd name="T45" fmla="*/ 4 h 527"/>
                <a:gd name="T46" fmla="*/ 44 w 651"/>
                <a:gd name="T47" fmla="*/ 3 h 527"/>
                <a:gd name="T48" fmla="*/ 47 w 651"/>
                <a:gd name="T49" fmla="*/ 2 h 527"/>
                <a:gd name="T50" fmla="*/ 51 w 651"/>
                <a:gd name="T51" fmla="*/ 2 h 527"/>
                <a:gd name="T52" fmla="*/ 54 w 651"/>
                <a:gd name="T53" fmla="*/ 2 h 527"/>
                <a:gd name="T54" fmla="*/ 59 w 651"/>
                <a:gd name="T55" fmla="*/ 4 h 527"/>
                <a:gd name="T56" fmla="*/ 63 w 651"/>
                <a:gd name="T57" fmla="*/ 7 h 527"/>
                <a:gd name="T58" fmla="*/ 67 w 651"/>
                <a:gd name="T59" fmla="*/ 10 h 527"/>
                <a:gd name="T60" fmla="*/ 70 w 651"/>
                <a:gd name="T61" fmla="*/ 13 h 527"/>
                <a:gd name="T62" fmla="*/ 71 w 651"/>
                <a:gd name="T63" fmla="*/ 19 h 527"/>
                <a:gd name="T64" fmla="*/ 70 w 651"/>
                <a:gd name="T65" fmla="*/ 25 h 527"/>
                <a:gd name="T66" fmla="*/ 68 w 651"/>
                <a:gd name="T67" fmla="*/ 27 h 527"/>
                <a:gd name="T68" fmla="*/ 65 w 651"/>
                <a:gd name="T69" fmla="*/ 28 h 527"/>
                <a:gd name="T70" fmla="*/ 62 w 651"/>
                <a:gd name="T71" fmla="*/ 29 h 527"/>
                <a:gd name="T72" fmla="*/ 59 w 651"/>
                <a:gd name="T73" fmla="*/ 31 h 527"/>
                <a:gd name="T74" fmla="*/ 55 w 651"/>
                <a:gd name="T75" fmla="*/ 32 h 527"/>
                <a:gd name="T76" fmla="*/ 51 w 651"/>
                <a:gd name="T77" fmla="*/ 32 h 527"/>
                <a:gd name="T78" fmla="*/ 49 w 651"/>
                <a:gd name="T79" fmla="*/ 32 h 527"/>
                <a:gd name="T80" fmla="*/ 46 w 651"/>
                <a:gd name="T81" fmla="*/ 35 h 527"/>
                <a:gd name="T82" fmla="*/ 41 w 651"/>
                <a:gd name="T83" fmla="*/ 35 h 527"/>
                <a:gd name="T84" fmla="*/ 37 w 651"/>
                <a:gd name="T85" fmla="*/ 35 h 527"/>
                <a:gd name="T86" fmla="*/ 32 w 651"/>
                <a:gd name="T87" fmla="*/ 37 h 527"/>
                <a:gd name="T88" fmla="*/ 27 w 651"/>
                <a:gd name="T89" fmla="*/ 38 h 527"/>
                <a:gd name="T90" fmla="*/ 22 w 651"/>
                <a:gd name="T91" fmla="*/ 38 h 527"/>
                <a:gd name="T92" fmla="*/ 18 w 651"/>
                <a:gd name="T93" fmla="*/ 38 h 527"/>
                <a:gd name="T94" fmla="*/ 14 w 651"/>
                <a:gd name="T95" fmla="*/ 36 h 527"/>
                <a:gd name="T96" fmla="*/ 11 w 651"/>
                <a:gd name="T97" fmla="*/ 33 h 527"/>
                <a:gd name="T98" fmla="*/ 11 w 651"/>
                <a:gd name="T99" fmla="*/ 31 h 527"/>
                <a:gd name="T100" fmla="*/ 10 w 651"/>
                <a:gd name="T101" fmla="*/ 28 h 527"/>
                <a:gd name="T102" fmla="*/ 8 w 651"/>
                <a:gd name="T103" fmla="*/ 27 h 527"/>
                <a:gd name="T104" fmla="*/ 5 w 651"/>
                <a:gd name="T105" fmla="*/ 25 h 527"/>
                <a:gd name="T106" fmla="*/ 5 w 651"/>
                <a:gd name="T107" fmla="*/ 22 h 527"/>
                <a:gd name="T108" fmla="*/ 3 w 651"/>
                <a:gd name="T109" fmla="*/ 19 h 527"/>
                <a:gd name="T110" fmla="*/ 2 w 651"/>
                <a:gd name="T111" fmla="*/ 17 h 527"/>
                <a:gd name="T112" fmla="*/ 2 w 651"/>
                <a:gd name="T113" fmla="*/ 15 h 527"/>
                <a:gd name="T114" fmla="*/ 2 w 651"/>
                <a:gd name="T115" fmla="*/ 14 h 527"/>
                <a:gd name="T116" fmla="*/ 0 w 651"/>
                <a:gd name="T117" fmla="*/ 13 h 52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51"/>
                <a:gd name="T178" fmla="*/ 0 h 527"/>
                <a:gd name="T179" fmla="*/ 651 w 651"/>
                <a:gd name="T180" fmla="*/ 527 h 52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51" h="527">
                  <a:moveTo>
                    <a:pt x="0" y="178"/>
                  </a:moveTo>
                  <a:lnTo>
                    <a:pt x="5" y="166"/>
                  </a:lnTo>
                  <a:lnTo>
                    <a:pt x="10" y="152"/>
                  </a:lnTo>
                  <a:lnTo>
                    <a:pt x="17" y="138"/>
                  </a:lnTo>
                  <a:lnTo>
                    <a:pt x="23" y="123"/>
                  </a:lnTo>
                  <a:lnTo>
                    <a:pt x="33" y="108"/>
                  </a:lnTo>
                  <a:lnTo>
                    <a:pt x="42" y="93"/>
                  </a:lnTo>
                  <a:lnTo>
                    <a:pt x="53" y="78"/>
                  </a:lnTo>
                  <a:lnTo>
                    <a:pt x="65" y="64"/>
                  </a:lnTo>
                  <a:lnTo>
                    <a:pt x="78" y="52"/>
                  </a:lnTo>
                  <a:lnTo>
                    <a:pt x="90" y="39"/>
                  </a:lnTo>
                  <a:lnTo>
                    <a:pt x="105" y="29"/>
                  </a:lnTo>
                  <a:lnTo>
                    <a:pt x="120" y="19"/>
                  </a:lnTo>
                  <a:lnTo>
                    <a:pt x="136" y="11"/>
                  </a:lnTo>
                  <a:lnTo>
                    <a:pt x="152" y="6"/>
                  </a:lnTo>
                  <a:lnTo>
                    <a:pt x="170" y="2"/>
                  </a:lnTo>
                  <a:lnTo>
                    <a:pt x="187" y="1"/>
                  </a:lnTo>
                  <a:lnTo>
                    <a:pt x="202" y="0"/>
                  </a:lnTo>
                  <a:lnTo>
                    <a:pt x="218" y="0"/>
                  </a:lnTo>
                  <a:lnTo>
                    <a:pt x="232" y="2"/>
                  </a:lnTo>
                  <a:lnTo>
                    <a:pt x="247" y="4"/>
                  </a:lnTo>
                  <a:lnTo>
                    <a:pt x="261" y="8"/>
                  </a:lnTo>
                  <a:lnTo>
                    <a:pt x="275" y="14"/>
                  </a:lnTo>
                  <a:lnTo>
                    <a:pt x="288" y="19"/>
                  </a:lnTo>
                  <a:lnTo>
                    <a:pt x="301" y="26"/>
                  </a:lnTo>
                  <a:lnTo>
                    <a:pt x="313" y="33"/>
                  </a:lnTo>
                  <a:lnTo>
                    <a:pt x="325" y="42"/>
                  </a:lnTo>
                  <a:lnTo>
                    <a:pt x="336" y="52"/>
                  </a:lnTo>
                  <a:lnTo>
                    <a:pt x="346" y="61"/>
                  </a:lnTo>
                  <a:lnTo>
                    <a:pt x="356" y="72"/>
                  </a:lnTo>
                  <a:lnTo>
                    <a:pt x="366" y="83"/>
                  </a:lnTo>
                  <a:lnTo>
                    <a:pt x="374" y="94"/>
                  </a:lnTo>
                  <a:lnTo>
                    <a:pt x="382" y="107"/>
                  </a:lnTo>
                  <a:lnTo>
                    <a:pt x="385" y="124"/>
                  </a:lnTo>
                  <a:lnTo>
                    <a:pt x="387" y="144"/>
                  </a:lnTo>
                  <a:lnTo>
                    <a:pt x="385" y="162"/>
                  </a:lnTo>
                  <a:lnTo>
                    <a:pt x="377" y="177"/>
                  </a:lnTo>
                  <a:lnTo>
                    <a:pt x="392" y="191"/>
                  </a:lnTo>
                  <a:lnTo>
                    <a:pt x="400" y="173"/>
                  </a:lnTo>
                  <a:lnTo>
                    <a:pt x="405" y="155"/>
                  </a:lnTo>
                  <a:lnTo>
                    <a:pt x="406" y="138"/>
                  </a:lnTo>
                  <a:lnTo>
                    <a:pt x="404" y="121"/>
                  </a:lnTo>
                  <a:lnTo>
                    <a:pt x="399" y="103"/>
                  </a:lnTo>
                  <a:lnTo>
                    <a:pt x="392" y="87"/>
                  </a:lnTo>
                  <a:lnTo>
                    <a:pt x="384" y="71"/>
                  </a:lnTo>
                  <a:lnTo>
                    <a:pt x="374" y="56"/>
                  </a:lnTo>
                  <a:lnTo>
                    <a:pt x="384" y="46"/>
                  </a:lnTo>
                  <a:lnTo>
                    <a:pt x="397" y="38"/>
                  </a:lnTo>
                  <a:lnTo>
                    <a:pt x="410" y="31"/>
                  </a:lnTo>
                  <a:lnTo>
                    <a:pt x="424" y="26"/>
                  </a:lnTo>
                  <a:lnTo>
                    <a:pt x="439" y="24"/>
                  </a:lnTo>
                  <a:lnTo>
                    <a:pt x="454" y="24"/>
                  </a:lnTo>
                  <a:lnTo>
                    <a:pt x="469" y="25"/>
                  </a:lnTo>
                  <a:lnTo>
                    <a:pt x="484" y="29"/>
                  </a:lnTo>
                  <a:lnTo>
                    <a:pt x="512" y="38"/>
                  </a:lnTo>
                  <a:lnTo>
                    <a:pt x="536" y="52"/>
                  </a:lnTo>
                  <a:lnTo>
                    <a:pt x="558" y="69"/>
                  </a:lnTo>
                  <a:lnTo>
                    <a:pt x="577" y="90"/>
                  </a:lnTo>
                  <a:lnTo>
                    <a:pt x="595" y="113"/>
                  </a:lnTo>
                  <a:lnTo>
                    <a:pt x="610" y="137"/>
                  </a:lnTo>
                  <a:lnTo>
                    <a:pt x="624" y="162"/>
                  </a:lnTo>
                  <a:lnTo>
                    <a:pt x="637" y="186"/>
                  </a:lnTo>
                  <a:lnTo>
                    <a:pt x="644" y="224"/>
                  </a:lnTo>
                  <a:lnTo>
                    <a:pt x="651" y="265"/>
                  </a:lnTo>
                  <a:lnTo>
                    <a:pt x="650" y="304"/>
                  </a:lnTo>
                  <a:lnTo>
                    <a:pt x="637" y="340"/>
                  </a:lnTo>
                  <a:lnTo>
                    <a:pt x="628" y="356"/>
                  </a:lnTo>
                  <a:lnTo>
                    <a:pt x="618" y="370"/>
                  </a:lnTo>
                  <a:lnTo>
                    <a:pt x="605" y="382"/>
                  </a:lnTo>
                  <a:lnTo>
                    <a:pt x="592" y="393"/>
                  </a:lnTo>
                  <a:lnTo>
                    <a:pt x="579" y="402"/>
                  </a:lnTo>
                  <a:lnTo>
                    <a:pt x="565" y="410"/>
                  </a:lnTo>
                  <a:lnTo>
                    <a:pt x="550" y="417"/>
                  </a:lnTo>
                  <a:lnTo>
                    <a:pt x="535" y="424"/>
                  </a:lnTo>
                  <a:lnTo>
                    <a:pt x="519" y="429"/>
                  </a:lnTo>
                  <a:lnTo>
                    <a:pt x="503" y="434"/>
                  </a:lnTo>
                  <a:lnTo>
                    <a:pt x="488" y="440"/>
                  </a:lnTo>
                  <a:lnTo>
                    <a:pt x="472" y="444"/>
                  </a:lnTo>
                  <a:lnTo>
                    <a:pt x="457" y="450"/>
                  </a:lnTo>
                  <a:lnTo>
                    <a:pt x="443" y="456"/>
                  </a:lnTo>
                  <a:lnTo>
                    <a:pt x="428" y="463"/>
                  </a:lnTo>
                  <a:lnTo>
                    <a:pt x="415" y="471"/>
                  </a:lnTo>
                  <a:lnTo>
                    <a:pt x="395" y="473"/>
                  </a:lnTo>
                  <a:lnTo>
                    <a:pt x="375" y="479"/>
                  </a:lnTo>
                  <a:lnTo>
                    <a:pt x="354" y="485"/>
                  </a:lnTo>
                  <a:lnTo>
                    <a:pt x="332" y="492"/>
                  </a:lnTo>
                  <a:lnTo>
                    <a:pt x="311" y="500"/>
                  </a:lnTo>
                  <a:lnTo>
                    <a:pt x="290" y="508"/>
                  </a:lnTo>
                  <a:lnTo>
                    <a:pt x="269" y="515"/>
                  </a:lnTo>
                  <a:lnTo>
                    <a:pt x="248" y="522"/>
                  </a:lnTo>
                  <a:lnTo>
                    <a:pt x="227" y="525"/>
                  </a:lnTo>
                  <a:lnTo>
                    <a:pt x="207" y="527"/>
                  </a:lnTo>
                  <a:lnTo>
                    <a:pt x="186" y="527"/>
                  </a:lnTo>
                  <a:lnTo>
                    <a:pt x="167" y="524"/>
                  </a:lnTo>
                  <a:lnTo>
                    <a:pt x="149" y="516"/>
                  </a:lnTo>
                  <a:lnTo>
                    <a:pt x="131" y="504"/>
                  </a:lnTo>
                  <a:lnTo>
                    <a:pt x="114" y="487"/>
                  </a:lnTo>
                  <a:lnTo>
                    <a:pt x="98" y="465"/>
                  </a:lnTo>
                  <a:lnTo>
                    <a:pt x="97" y="447"/>
                  </a:lnTo>
                  <a:lnTo>
                    <a:pt x="96" y="427"/>
                  </a:lnTo>
                  <a:lnTo>
                    <a:pt x="93" y="410"/>
                  </a:lnTo>
                  <a:lnTo>
                    <a:pt x="88" y="391"/>
                  </a:lnTo>
                  <a:lnTo>
                    <a:pt x="81" y="375"/>
                  </a:lnTo>
                  <a:lnTo>
                    <a:pt x="72" y="361"/>
                  </a:lnTo>
                  <a:lnTo>
                    <a:pt x="59" y="349"/>
                  </a:lnTo>
                  <a:lnTo>
                    <a:pt x="43" y="340"/>
                  </a:lnTo>
                  <a:lnTo>
                    <a:pt x="44" y="323"/>
                  </a:lnTo>
                  <a:lnTo>
                    <a:pt x="41" y="306"/>
                  </a:lnTo>
                  <a:lnTo>
                    <a:pt x="36" y="290"/>
                  </a:lnTo>
                  <a:lnTo>
                    <a:pt x="29" y="274"/>
                  </a:lnTo>
                  <a:lnTo>
                    <a:pt x="22" y="258"/>
                  </a:lnTo>
                  <a:lnTo>
                    <a:pt x="17" y="242"/>
                  </a:lnTo>
                  <a:lnTo>
                    <a:pt x="14" y="226"/>
                  </a:lnTo>
                  <a:lnTo>
                    <a:pt x="14" y="209"/>
                  </a:lnTo>
                  <a:lnTo>
                    <a:pt x="12" y="203"/>
                  </a:lnTo>
                  <a:lnTo>
                    <a:pt x="10" y="193"/>
                  </a:lnTo>
                  <a:lnTo>
                    <a:pt x="5" y="185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E50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6" name="Freeform 90"/>
            <p:cNvSpPr>
              <a:spLocks/>
            </p:cNvSpPr>
            <p:nvPr/>
          </p:nvSpPr>
          <p:spPr bwMode="auto">
            <a:xfrm>
              <a:off x="1498" y="1555"/>
              <a:ext cx="1356" cy="473"/>
            </a:xfrm>
            <a:custGeom>
              <a:avLst/>
              <a:gdLst>
                <a:gd name="T0" fmla="*/ 52 w 1356"/>
                <a:gd name="T1" fmla="*/ 419 h 473"/>
                <a:gd name="T2" fmla="*/ 17 w 1356"/>
                <a:gd name="T3" fmla="*/ 367 h 473"/>
                <a:gd name="T4" fmla="*/ 7 w 1356"/>
                <a:gd name="T5" fmla="*/ 345 h 473"/>
                <a:gd name="T6" fmla="*/ 10 w 1356"/>
                <a:gd name="T7" fmla="*/ 272 h 473"/>
                <a:gd name="T8" fmla="*/ 20 w 1356"/>
                <a:gd name="T9" fmla="*/ 245 h 473"/>
                <a:gd name="T10" fmla="*/ 50 w 1356"/>
                <a:gd name="T11" fmla="*/ 144 h 473"/>
                <a:gd name="T12" fmla="*/ 137 w 1356"/>
                <a:gd name="T13" fmla="*/ 146 h 473"/>
                <a:gd name="T14" fmla="*/ 152 w 1356"/>
                <a:gd name="T15" fmla="*/ 127 h 473"/>
                <a:gd name="T16" fmla="*/ 175 w 1356"/>
                <a:gd name="T17" fmla="*/ 84 h 473"/>
                <a:gd name="T18" fmla="*/ 220 w 1356"/>
                <a:gd name="T19" fmla="*/ 98 h 473"/>
                <a:gd name="T20" fmla="*/ 262 w 1356"/>
                <a:gd name="T21" fmla="*/ 106 h 473"/>
                <a:gd name="T22" fmla="*/ 301 w 1356"/>
                <a:gd name="T23" fmla="*/ 115 h 473"/>
                <a:gd name="T24" fmla="*/ 351 w 1356"/>
                <a:gd name="T25" fmla="*/ 128 h 473"/>
                <a:gd name="T26" fmla="*/ 422 w 1356"/>
                <a:gd name="T27" fmla="*/ 131 h 473"/>
                <a:gd name="T28" fmla="*/ 461 w 1356"/>
                <a:gd name="T29" fmla="*/ 79 h 473"/>
                <a:gd name="T30" fmla="*/ 508 w 1356"/>
                <a:gd name="T31" fmla="*/ 52 h 473"/>
                <a:gd name="T32" fmla="*/ 531 w 1356"/>
                <a:gd name="T33" fmla="*/ 44 h 473"/>
                <a:gd name="T34" fmla="*/ 561 w 1356"/>
                <a:gd name="T35" fmla="*/ 35 h 473"/>
                <a:gd name="T36" fmla="*/ 591 w 1356"/>
                <a:gd name="T37" fmla="*/ 26 h 473"/>
                <a:gd name="T38" fmla="*/ 677 w 1356"/>
                <a:gd name="T39" fmla="*/ 41 h 473"/>
                <a:gd name="T40" fmla="*/ 749 w 1356"/>
                <a:gd name="T41" fmla="*/ 80 h 473"/>
                <a:gd name="T42" fmla="*/ 852 w 1356"/>
                <a:gd name="T43" fmla="*/ 22 h 473"/>
                <a:gd name="T44" fmla="*/ 1027 w 1356"/>
                <a:gd name="T45" fmla="*/ 9 h 473"/>
                <a:gd name="T46" fmla="*/ 1092 w 1356"/>
                <a:gd name="T47" fmla="*/ 6 h 473"/>
                <a:gd name="T48" fmla="*/ 1144 w 1356"/>
                <a:gd name="T49" fmla="*/ 19 h 473"/>
                <a:gd name="T50" fmla="*/ 1167 w 1356"/>
                <a:gd name="T51" fmla="*/ 28 h 473"/>
                <a:gd name="T52" fmla="*/ 1224 w 1356"/>
                <a:gd name="T53" fmla="*/ 70 h 473"/>
                <a:gd name="T54" fmla="*/ 1262 w 1356"/>
                <a:gd name="T55" fmla="*/ 76 h 473"/>
                <a:gd name="T56" fmla="*/ 1313 w 1356"/>
                <a:gd name="T57" fmla="*/ 98 h 473"/>
                <a:gd name="T58" fmla="*/ 1338 w 1356"/>
                <a:gd name="T59" fmla="*/ 128 h 473"/>
                <a:gd name="T60" fmla="*/ 1353 w 1356"/>
                <a:gd name="T61" fmla="*/ 179 h 473"/>
                <a:gd name="T62" fmla="*/ 1333 w 1356"/>
                <a:gd name="T63" fmla="*/ 242 h 473"/>
                <a:gd name="T64" fmla="*/ 1314 w 1356"/>
                <a:gd name="T65" fmla="*/ 281 h 473"/>
                <a:gd name="T66" fmla="*/ 1273 w 1356"/>
                <a:gd name="T67" fmla="*/ 325 h 473"/>
                <a:gd name="T68" fmla="*/ 1214 w 1356"/>
                <a:gd name="T69" fmla="*/ 342 h 473"/>
                <a:gd name="T70" fmla="*/ 1047 w 1356"/>
                <a:gd name="T71" fmla="*/ 421 h 473"/>
                <a:gd name="T72" fmla="*/ 1012 w 1356"/>
                <a:gd name="T73" fmla="*/ 447 h 473"/>
                <a:gd name="T74" fmla="*/ 927 w 1356"/>
                <a:gd name="T75" fmla="*/ 456 h 473"/>
                <a:gd name="T76" fmla="*/ 823 w 1356"/>
                <a:gd name="T77" fmla="*/ 458 h 473"/>
                <a:gd name="T78" fmla="*/ 696 w 1356"/>
                <a:gd name="T79" fmla="*/ 464 h 473"/>
                <a:gd name="T80" fmla="*/ 588 w 1356"/>
                <a:gd name="T81" fmla="*/ 456 h 473"/>
                <a:gd name="T82" fmla="*/ 361 w 1356"/>
                <a:gd name="T83" fmla="*/ 454 h 473"/>
                <a:gd name="T84" fmla="*/ 302 w 1356"/>
                <a:gd name="T85" fmla="*/ 454 h 473"/>
                <a:gd name="T86" fmla="*/ 120 w 1356"/>
                <a:gd name="T87" fmla="*/ 451 h 473"/>
                <a:gd name="T88" fmla="*/ 92 w 1356"/>
                <a:gd name="T89" fmla="*/ 445 h 473"/>
                <a:gd name="T90" fmla="*/ 60 w 1356"/>
                <a:gd name="T91" fmla="*/ 421 h 473"/>
                <a:gd name="T92" fmla="*/ 42 w 1356"/>
                <a:gd name="T93" fmla="*/ 408 h 47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56"/>
                <a:gd name="T142" fmla="*/ 0 h 473"/>
                <a:gd name="T143" fmla="*/ 1356 w 1356"/>
                <a:gd name="T144" fmla="*/ 473 h 47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56" h="473">
                  <a:moveTo>
                    <a:pt x="52" y="419"/>
                  </a:moveTo>
                  <a:cubicBezTo>
                    <a:pt x="47" y="396"/>
                    <a:pt x="28" y="387"/>
                    <a:pt x="17" y="367"/>
                  </a:cubicBezTo>
                  <a:cubicBezTo>
                    <a:pt x="15" y="358"/>
                    <a:pt x="13" y="352"/>
                    <a:pt x="7" y="345"/>
                  </a:cubicBezTo>
                  <a:cubicBezTo>
                    <a:pt x="2" y="322"/>
                    <a:pt x="0" y="295"/>
                    <a:pt x="10" y="272"/>
                  </a:cubicBezTo>
                  <a:cubicBezTo>
                    <a:pt x="12" y="263"/>
                    <a:pt x="15" y="253"/>
                    <a:pt x="20" y="245"/>
                  </a:cubicBezTo>
                  <a:cubicBezTo>
                    <a:pt x="27" y="215"/>
                    <a:pt x="3" y="151"/>
                    <a:pt x="50" y="144"/>
                  </a:cubicBezTo>
                  <a:cubicBezTo>
                    <a:pt x="82" y="147"/>
                    <a:pt x="104" y="147"/>
                    <a:pt x="137" y="146"/>
                  </a:cubicBezTo>
                  <a:cubicBezTo>
                    <a:pt x="142" y="140"/>
                    <a:pt x="147" y="132"/>
                    <a:pt x="152" y="127"/>
                  </a:cubicBezTo>
                  <a:cubicBezTo>
                    <a:pt x="155" y="70"/>
                    <a:pt x="140" y="79"/>
                    <a:pt x="175" y="84"/>
                  </a:cubicBezTo>
                  <a:cubicBezTo>
                    <a:pt x="189" y="90"/>
                    <a:pt x="205" y="96"/>
                    <a:pt x="220" y="98"/>
                  </a:cubicBezTo>
                  <a:cubicBezTo>
                    <a:pt x="234" y="103"/>
                    <a:pt x="247" y="105"/>
                    <a:pt x="262" y="106"/>
                  </a:cubicBezTo>
                  <a:cubicBezTo>
                    <a:pt x="276" y="109"/>
                    <a:pt x="287" y="112"/>
                    <a:pt x="301" y="115"/>
                  </a:cubicBezTo>
                  <a:cubicBezTo>
                    <a:pt x="316" y="122"/>
                    <a:pt x="334" y="125"/>
                    <a:pt x="351" y="128"/>
                  </a:cubicBezTo>
                  <a:cubicBezTo>
                    <a:pt x="371" y="137"/>
                    <a:pt x="402" y="131"/>
                    <a:pt x="422" y="131"/>
                  </a:cubicBezTo>
                  <a:cubicBezTo>
                    <a:pt x="436" y="112"/>
                    <a:pt x="439" y="93"/>
                    <a:pt x="461" y="79"/>
                  </a:cubicBezTo>
                  <a:cubicBezTo>
                    <a:pt x="471" y="63"/>
                    <a:pt x="488" y="55"/>
                    <a:pt x="508" y="52"/>
                  </a:cubicBezTo>
                  <a:cubicBezTo>
                    <a:pt x="516" y="49"/>
                    <a:pt x="521" y="45"/>
                    <a:pt x="531" y="44"/>
                  </a:cubicBezTo>
                  <a:cubicBezTo>
                    <a:pt x="541" y="39"/>
                    <a:pt x="551" y="36"/>
                    <a:pt x="561" y="35"/>
                  </a:cubicBezTo>
                  <a:cubicBezTo>
                    <a:pt x="581" y="26"/>
                    <a:pt x="571" y="28"/>
                    <a:pt x="591" y="26"/>
                  </a:cubicBezTo>
                  <a:cubicBezTo>
                    <a:pt x="618" y="19"/>
                    <a:pt x="649" y="44"/>
                    <a:pt x="677" y="41"/>
                  </a:cubicBezTo>
                  <a:cubicBezTo>
                    <a:pt x="709" y="43"/>
                    <a:pt x="718" y="74"/>
                    <a:pt x="749" y="80"/>
                  </a:cubicBezTo>
                  <a:cubicBezTo>
                    <a:pt x="774" y="97"/>
                    <a:pt x="823" y="26"/>
                    <a:pt x="852" y="22"/>
                  </a:cubicBezTo>
                  <a:cubicBezTo>
                    <a:pt x="900" y="1"/>
                    <a:pt x="987" y="9"/>
                    <a:pt x="1027" y="9"/>
                  </a:cubicBezTo>
                  <a:cubicBezTo>
                    <a:pt x="1049" y="0"/>
                    <a:pt x="1067" y="4"/>
                    <a:pt x="1092" y="6"/>
                  </a:cubicBezTo>
                  <a:cubicBezTo>
                    <a:pt x="1109" y="10"/>
                    <a:pt x="1127" y="17"/>
                    <a:pt x="1144" y="19"/>
                  </a:cubicBezTo>
                  <a:cubicBezTo>
                    <a:pt x="1152" y="22"/>
                    <a:pt x="1157" y="26"/>
                    <a:pt x="1167" y="28"/>
                  </a:cubicBezTo>
                  <a:cubicBezTo>
                    <a:pt x="1179" y="35"/>
                    <a:pt x="1214" y="67"/>
                    <a:pt x="1224" y="70"/>
                  </a:cubicBezTo>
                  <a:cubicBezTo>
                    <a:pt x="1236" y="73"/>
                    <a:pt x="1249" y="73"/>
                    <a:pt x="1262" y="76"/>
                  </a:cubicBezTo>
                  <a:cubicBezTo>
                    <a:pt x="1279" y="83"/>
                    <a:pt x="1293" y="95"/>
                    <a:pt x="1313" y="98"/>
                  </a:cubicBezTo>
                  <a:cubicBezTo>
                    <a:pt x="1324" y="105"/>
                    <a:pt x="1331" y="116"/>
                    <a:pt x="1338" y="128"/>
                  </a:cubicBezTo>
                  <a:cubicBezTo>
                    <a:pt x="1339" y="147"/>
                    <a:pt x="1344" y="162"/>
                    <a:pt x="1353" y="179"/>
                  </a:cubicBezTo>
                  <a:cubicBezTo>
                    <a:pt x="1349" y="212"/>
                    <a:pt x="1356" y="221"/>
                    <a:pt x="1333" y="242"/>
                  </a:cubicBezTo>
                  <a:cubicBezTo>
                    <a:pt x="1324" y="259"/>
                    <a:pt x="1334" y="271"/>
                    <a:pt x="1314" y="281"/>
                  </a:cubicBezTo>
                  <a:cubicBezTo>
                    <a:pt x="1304" y="295"/>
                    <a:pt x="1288" y="314"/>
                    <a:pt x="1273" y="325"/>
                  </a:cubicBezTo>
                  <a:cubicBezTo>
                    <a:pt x="1261" y="341"/>
                    <a:pt x="1234" y="339"/>
                    <a:pt x="1214" y="342"/>
                  </a:cubicBezTo>
                  <a:cubicBezTo>
                    <a:pt x="1164" y="374"/>
                    <a:pt x="1114" y="416"/>
                    <a:pt x="1047" y="421"/>
                  </a:cubicBezTo>
                  <a:cubicBezTo>
                    <a:pt x="1030" y="426"/>
                    <a:pt x="1025" y="440"/>
                    <a:pt x="1012" y="447"/>
                  </a:cubicBezTo>
                  <a:cubicBezTo>
                    <a:pt x="987" y="458"/>
                    <a:pt x="955" y="453"/>
                    <a:pt x="927" y="456"/>
                  </a:cubicBezTo>
                  <a:cubicBezTo>
                    <a:pt x="893" y="466"/>
                    <a:pt x="857" y="458"/>
                    <a:pt x="823" y="458"/>
                  </a:cubicBezTo>
                  <a:cubicBezTo>
                    <a:pt x="782" y="453"/>
                    <a:pt x="738" y="460"/>
                    <a:pt x="696" y="464"/>
                  </a:cubicBezTo>
                  <a:cubicBezTo>
                    <a:pt x="668" y="473"/>
                    <a:pt x="618" y="456"/>
                    <a:pt x="588" y="456"/>
                  </a:cubicBezTo>
                  <a:cubicBezTo>
                    <a:pt x="513" y="454"/>
                    <a:pt x="436" y="454"/>
                    <a:pt x="361" y="454"/>
                  </a:cubicBezTo>
                  <a:cubicBezTo>
                    <a:pt x="332" y="445"/>
                    <a:pt x="366" y="454"/>
                    <a:pt x="302" y="454"/>
                  </a:cubicBezTo>
                  <a:cubicBezTo>
                    <a:pt x="242" y="454"/>
                    <a:pt x="180" y="453"/>
                    <a:pt x="120" y="451"/>
                  </a:cubicBezTo>
                  <a:cubicBezTo>
                    <a:pt x="110" y="450"/>
                    <a:pt x="104" y="447"/>
                    <a:pt x="92" y="445"/>
                  </a:cubicBezTo>
                  <a:cubicBezTo>
                    <a:pt x="75" y="438"/>
                    <a:pt x="72" y="431"/>
                    <a:pt x="60" y="421"/>
                  </a:cubicBezTo>
                  <a:cubicBezTo>
                    <a:pt x="53" y="415"/>
                    <a:pt x="47" y="415"/>
                    <a:pt x="42" y="408"/>
                  </a:cubicBezTo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447" name="AutoShape 91"/>
            <p:cNvSpPr>
              <a:spLocks noChangeArrowheads="1"/>
            </p:cNvSpPr>
            <p:nvPr/>
          </p:nvSpPr>
          <p:spPr bwMode="auto">
            <a:xfrm>
              <a:off x="1485" y="1862"/>
              <a:ext cx="1282" cy="1887"/>
            </a:xfrm>
            <a:prstGeom prst="cube">
              <a:avLst>
                <a:gd name="adj" fmla="val 14713"/>
              </a:avLst>
            </a:prstGeom>
            <a:solidFill>
              <a:srgbClr val="FFCC66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44448" name="Line 92"/>
            <p:cNvSpPr>
              <a:spLocks noChangeShapeType="1"/>
            </p:cNvSpPr>
            <p:nvPr/>
          </p:nvSpPr>
          <p:spPr bwMode="auto">
            <a:xfrm>
              <a:off x="2687" y="1952"/>
              <a:ext cx="0" cy="1378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49" name="Line 93"/>
            <p:cNvSpPr>
              <a:spLocks noChangeShapeType="1"/>
            </p:cNvSpPr>
            <p:nvPr/>
          </p:nvSpPr>
          <p:spPr bwMode="auto">
            <a:xfrm flipH="1">
              <a:off x="2582" y="3330"/>
              <a:ext cx="105" cy="419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0" name="Line 94"/>
            <p:cNvSpPr>
              <a:spLocks noChangeShapeType="1"/>
            </p:cNvSpPr>
            <p:nvPr/>
          </p:nvSpPr>
          <p:spPr bwMode="auto">
            <a:xfrm>
              <a:off x="2687" y="3330"/>
              <a:ext cx="80" cy="257"/>
            </a:xfrm>
            <a:prstGeom prst="line">
              <a:avLst/>
            </a:prstGeom>
            <a:noFill/>
            <a:ln w="9525">
              <a:solidFill>
                <a:srgbClr val="CC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1" name="Line 95"/>
            <p:cNvSpPr>
              <a:spLocks noChangeShapeType="1"/>
            </p:cNvSpPr>
            <p:nvPr/>
          </p:nvSpPr>
          <p:spPr bwMode="auto">
            <a:xfrm>
              <a:off x="1485" y="3400"/>
              <a:ext cx="1095" cy="0"/>
            </a:xfrm>
            <a:prstGeom prst="line">
              <a:avLst/>
            </a:prstGeom>
            <a:noFill/>
            <a:ln w="9525">
              <a:solidFill>
                <a:srgbClr val="FFC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2" name="AutoShape 96"/>
            <p:cNvSpPr>
              <a:spLocks noChangeArrowheads="1"/>
            </p:cNvSpPr>
            <p:nvPr/>
          </p:nvSpPr>
          <p:spPr bwMode="auto">
            <a:xfrm>
              <a:off x="1485" y="1862"/>
              <a:ext cx="1282" cy="159"/>
            </a:xfrm>
            <a:prstGeom prst="parallelogram">
              <a:avLst>
                <a:gd name="adj" fmla="val 114448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itchFamily="34" charset="0"/>
              </a:endParaRPr>
            </a:p>
          </p:txBody>
        </p:sp>
        <p:sp>
          <p:nvSpPr>
            <p:cNvPr id="144453" name="Freeform 97"/>
            <p:cNvSpPr>
              <a:spLocks/>
            </p:cNvSpPr>
            <p:nvPr/>
          </p:nvSpPr>
          <p:spPr bwMode="auto">
            <a:xfrm>
              <a:off x="1528" y="1811"/>
              <a:ext cx="478" cy="207"/>
            </a:xfrm>
            <a:custGeom>
              <a:avLst/>
              <a:gdLst>
                <a:gd name="T0" fmla="*/ 1033 w 409"/>
                <a:gd name="T1" fmla="*/ 275 h 200"/>
                <a:gd name="T2" fmla="*/ 969 w 409"/>
                <a:gd name="T3" fmla="*/ 249 h 200"/>
                <a:gd name="T4" fmla="*/ 841 w 409"/>
                <a:gd name="T5" fmla="*/ 226 h 200"/>
                <a:gd name="T6" fmla="*/ 707 w 409"/>
                <a:gd name="T7" fmla="*/ 239 h 200"/>
                <a:gd name="T8" fmla="*/ 637 w 409"/>
                <a:gd name="T9" fmla="*/ 214 h 200"/>
                <a:gd name="T10" fmla="*/ 576 w 409"/>
                <a:gd name="T11" fmla="*/ 173 h 200"/>
                <a:gd name="T12" fmla="*/ 496 w 409"/>
                <a:gd name="T13" fmla="*/ 184 h 200"/>
                <a:gd name="T14" fmla="*/ 413 w 409"/>
                <a:gd name="T15" fmla="*/ 200 h 200"/>
                <a:gd name="T16" fmla="*/ 438 w 409"/>
                <a:gd name="T17" fmla="*/ 160 h 200"/>
                <a:gd name="T18" fmla="*/ 363 w 409"/>
                <a:gd name="T19" fmla="*/ 128 h 200"/>
                <a:gd name="T20" fmla="*/ 198 w 409"/>
                <a:gd name="T21" fmla="*/ 140 h 200"/>
                <a:gd name="T22" fmla="*/ 172 w 409"/>
                <a:gd name="T23" fmla="*/ 75 h 200"/>
                <a:gd name="T24" fmla="*/ 172 w 409"/>
                <a:gd name="T25" fmla="*/ 43 h 200"/>
                <a:gd name="T26" fmla="*/ 257 w 409"/>
                <a:gd name="T27" fmla="*/ 57 h 200"/>
                <a:gd name="T28" fmla="*/ 418 w 409"/>
                <a:gd name="T29" fmla="*/ 36 h 200"/>
                <a:gd name="T30" fmla="*/ 428 w 409"/>
                <a:gd name="T31" fmla="*/ 87 h 200"/>
                <a:gd name="T32" fmla="*/ 560 w 409"/>
                <a:gd name="T33" fmla="*/ 126 h 200"/>
                <a:gd name="T34" fmla="*/ 647 w 409"/>
                <a:gd name="T35" fmla="*/ 81 h 200"/>
                <a:gd name="T36" fmla="*/ 761 w 409"/>
                <a:gd name="T37" fmla="*/ 109 h 200"/>
                <a:gd name="T38" fmla="*/ 850 w 409"/>
                <a:gd name="T39" fmla="*/ 161 h 200"/>
                <a:gd name="T40" fmla="*/ 983 w 409"/>
                <a:gd name="T41" fmla="*/ 109 h 200"/>
                <a:gd name="T42" fmla="*/ 948 w 409"/>
                <a:gd name="T43" fmla="*/ 207 h 200"/>
                <a:gd name="T44" fmla="*/ 1026 w 409"/>
                <a:gd name="T45" fmla="*/ 225 h 200"/>
                <a:gd name="T46" fmla="*/ 1116 w 409"/>
                <a:gd name="T47" fmla="*/ 241 h 200"/>
                <a:gd name="T48" fmla="*/ 1265 w 409"/>
                <a:gd name="T49" fmla="*/ 174 h 200"/>
                <a:gd name="T50" fmla="*/ 1176 w 409"/>
                <a:gd name="T51" fmla="*/ 130 h 200"/>
                <a:gd name="T52" fmla="*/ 1407 w 409"/>
                <a:gd name="T53" fmla="*/ 118 h 200"/>
                <a:gd name="T54" fmla="*/ 1392 w 409"/>
                <a:gd name="T55" fmla="*/ 59 h 200"/>
                <a:gd name="T56" fmla="*/ 1560 w 409"/>
                <a:gd name="T57" fmla="*/ 72 h 200"/>
                <a:gd name="T58" fmla="*/ 1657 w 409"/>
                <a:gd name="T59" fmla="*/ 73 h 200"/>
                <a:gd name="T60" fmla="*/ 1592 w 409"/>
                <a:gd name="T61" fmla="*/ 117 h 200"/>
                <a:gd name="T62" fmla="*/ 1750 w 409"/>
                <a:gd name="T63" fmla="*/ 142 h 200"/>
                <a:gd name="T64" fmla="*/ 1678 w 409"/>
                <a:gd name="T65" fmla="*/ 166 h 200"/>
                <a:gd name="T66" fmla="*/ 1513 w 409"/>
                <a:gd name="T67" fmla="*/ 154 h 200"/>
                <a:gd name="T68" fmla="*/ 1504 w 409"/>
                <a:gd name="T69" fmla="*/ 184 h 200"/>
                <a:gd name="T70" fmla="*/ 1527 w 409"/>
                <a:gd name="T71" fmla="*/ 207 h 200"/>
                <a:gd name="T72" fmla="*/ 1411 w 409"/>
                <a:gd name="T73" fmla="*/ 203 h 200"/>
                <a:gd name="T74" fmla="*/ 1323 w 409"/>
                <a:gd name="T75" fmla="*/ 242 h 200"/>
                <a:gd name="T76" fmla="*/ 1572 w 409"/>
                <a:gd name="T77" fmla="*/ 221 h 200"/>
                <a:gd name="T78" fmla="*/ 1835 w 409"/>
                <a:gd name="T79" fmla="*/ 193 h 200"/>
                <a:gd name="T80" fmla="*/ 1938 w 409"/>
                <a:gd name="T81" fmla="*/ 168 h 200"/>
                <a:gd name="T82" fmla="*/ 1857 w 409"/>
                <a:gd name="T83" fmla="*/ 88 h 200"/>
                <a:gd name="T84" fmla="*/ 1693 w 409"/>
                <a:gd name="T85" fmla="*/ 36 h 200"/>
                <a:gd name="T86" fmla="*/ 1586 w 409"/>
                <a:gd name="T87" fmla="*/ 27 h 200"/>
                <a:gd name="T88" fmla="*/ 1463 w 409"/>
                <a:gd name="T89" fmla="*/ 27 h 200"/>
                <a:gd name="T90" fmla="*/ 1229 w 409"/>
                <a:gd name="T91" fmla="*/ 55 h 200"/>
                <a:gd name="T92" fmla="*/ 1044 w 409"/>
                <a:gd name="T93" fmla="*/ 67 h 200"/>
                <a:gd name="T94" fmla="*/ 865 w 409"/>
                <a:gd name="T95" fmla="*/ 32 h 200"/>
                <a:gd name="T96" fmla="*/ 651 w 409"/>
                <a:gd name="T97" fmla="*/ 0 h 200"/>
                <a:gd name="T98" fmla="*/ 366 w 409"/>
                <a:gd name="T99" fmla="*/ 3 h 200"/>
                <a:gd name="T100" fmla="*/ 64 w 409"/>
                <a:gd name="T101" fmla="*/ 8 h 200"/>
                <a:gd name="T102" fmla="*/ 1 w 409"/>
                <a:gd name="T103" fmla="*/ 76 h 200"/>
                <a:gd name="T104" fmla="*/ 75 w 409"/>
                <a:gd name="T105" fmla="*/ 152 h 200"/>
                <a:gd name="T106" fmla="*/ 145 w 409"/>
                <a:gd name="T107" fmla="*/ 196 h 200"/>
                <a:gd name="T108" fmla="*/ 270 w 409"/>
                <a:gd name="T109" fmla="*/ 219 h 200"/>
                <a:gd name="T110" fmla="*/ 477 w 409"/>
                <a:gd name="T111" fmla="*/ 245 h 200"/>
                <a:gd name="T112" fmla="*/ 764 w 409"/>
                <a:gd name="T113" fmla="*/ 274 h 2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09"/>
                <a:gd name="T172" fmla="*/ 0 h 200"/>
                <a:gd name="T173" fmla="*/ 409 w 409"/>
                <a:gd name="T174" fmla="*/ 200 h 2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09" h="200">
                  <a:moveTo>
                    <a:pt x="197" y="200"/>
                  </a:moveTo>
                  <a:lnTo>
                    <a:pt x="203" y="198"/>
                  </a:lnTo>
                  <a:lnTo>
                    <a:pt x="210" y="197"/>
                  </a:lnTo>
                  <a:lnTo>
                    <a:pt x="217" y="195"/>
                  </a:lnTo>
                  <a:lnTo>
                    <a:pt x="222" y="189"/>
                  </a:lnTo>
                  <a:lnTo>
                    <a:pt x="217" y="184"/>
                  </a:lnTo>
                  <a:lnTo>
                    <a:pt x="211" y="181"/>
                  </a:lnTo>
                  <a:lnTo>
                    <a:pt x="204" y="177"/>
                  </a:lnTo>
                  <a:lnTo>
                    <a:pt x="198" y="173"/>
                  </a:lnTo>
                  <a:lnTo>
                    <a:pt x="190" y="169"/>
                  </a:lnTo>
                  <a:lnTo>
                    <a:pt x="183" y="165"/>
                  </a:lnTo>
                  <a:lnTo>
                    <a:pt x="176" y="160"/>
                  </a:lnTo>
                  <a:lnTo>
                    <a:pt x="169" y="154"/>
                  </a:lnTo>
                  <a:lnTo>
                    <a:pt x="165" y="160"/>
                  </a:lnTo>
                  <a:lnTo>
                    <a:pt x="157" y="165"/>
                  </a:lnTo>
                  <a:lnTo>
                    <a:pt x="149" y="169"/>
                  </a:lnTo>
                  <a:lnTo>
                    <a:pt x="140" y="176"/>
                  </a:lnTo>
                  <a:lnTo>
                    <a:pt x="126" y="169"/>
                  </a:lnTo>
                  <a:lnTo>
                    <a:pt x="128" y="159"/>
                  </a:lnTo>
                  <a:lnTo>
                    <a:pt x="134" y="152"/>
                  </a:lnTo>
                  <a:lnTo>
                    <a:pt x="140" y="146"/>
                  </a:lnTo>
                  <a:lnTo>
                    <a:pt x="145" y="139"/>
                  </a:lnTo>
                  <a:lnTo>
                    <a:pt x="140" y="130"/>
                  </a:lnTo>
                  <a:lnTo>
                    <a:pt x="121" y="123"/>
                  </a:lnTo>
                  <a:lnTo>
                    <a:pt x="118" y="124"/>
                  </a:lnTo>
                  <a:lnTo>
                    <a:pt x="113" y="126"/>
                  </a:lnTo>
                  <a:lnTo>
                    <a:pt x="108" y="128"/>
                  </a:lnTo>
                  <a:lnTo>
                    <a:pt x="104" y="130"/>
                  </a:lnTo>
                  <a:lnTo>
                    <a:pt x="100" y="134"/>
                  </a:lnTo>
                  <a:lnTo>
                    <a:pt x="96" y="137"/>
                  </a:lnTo>
                  <a:lnTo>
                    <a:pt x="91" y="139"/>
                  </a:lnTo>
                  <a:lnTo>
                    <a:pt x="87" y="142"/>
                  </a:lnTo>
                  <a:lnTo>
                    <a:pt x="68" y="129"/>
                  </a:lnTo>
                  <a:lnTo>
                    <a:pt x="75" y="123"/>
                  </a:lnTo>
                  <a:lnTo>
                    <a:pt x="84" y="120"/>
                  </a:lnTo>
                  <a:lnTo>
                    <a:pt x="92" y="114"/>
                  </a:lnTo>
                  <a:lnTo>
                    <a:pt x="97" y="105"/>
                  </a:lnTo>
                  <a:lnTo>
                    <a:pt x="91" y="99"/>
                  </a:lnTo>
                  <a:lnTo>
                    <a:pt x="85" y="93"/>
                  </a:lnTo>
                  <a:lnTo>
                    <a:pt x="76" y="91"/>
                  </a:lnTo>
                  <a:lnTo>
                    <a:pt x="66" y="93"/>
                  </a:lnTo>
                  <a:lnTo>
                    <a:pt x="61" y="99"/>
                  </a:lnTo>
                  <a:lnTo>
                    <a:pt x="52" y="101"/>
                  </a:lnTo>
                  <a:lnTo>
                    <a:pt x="42" y="99"/>
                  </a:lnTo>
                  <a:lnTo>
                    <a:pt x="36" y="92"/>
                  </a:lnTo>
                  <a:lnTo>
                    <a:pt x="52" y="67"/>
                  </a:lnTo>
                  <a:lnTo>
                    <a:pt x="44" y="61"/>
                  </a:lnTo>
                  <a:lnTo>
                    <a:pt x="37" y="54"/>
                  </a:lnTo>
                  <a:lnTo>
                    <a:pt x="31" y="47"/>
                  </a:lnTo>
                  <a:lnTo>
                    <a:pt x="28" y="37"/>
                  </a:lnTo>
                  <a:lnTo>
                    <a:pt x="32" y="33"/>
                  </a:lnTo>
                  <a:lnTo>
                    <a:pt x="37" y="33"/>
                  </a:lnTo>
                  <a:lnTo>
                    <a:pt x="42" y="33"/>
                  </a:lnTo>
                  <a:lnTo>
                    <a:pt x="45" y="36"/>
                  </a:lnTo>
                  <a:lnTo>
                    <a:pt x="50" y="38"/>
                  </a:lnTo>
                  <a:lnTo>
                    <a:pt x="54" y="40"/>
                  </a:lnTo>
                  <a:lnTo>
                    <a:pt x="59" y="40"/>
                  </a:lnTo>
                  <a:lnTo>
                    <a:pt x="65" y="39"/>
                  </a:lnTo>
                  <a:lnTo>
                    <a:pt x="74" y="17"/>
                  </a:lnTo>
                  <a:lnTo>
                    <a:pt x="88" y="26"/>
                  </a:lnTo>
                  <a:lnTo>
                    <a:pt x="90" y="35"/>
                  </a:lnTo>
                  <a:lnTo>
                    <a:pt x="90" y="43"/>
                  </a:lnTo>
                  <a:lnTo>
                    <a:pt x="89" y="53"/>
                  </a:lnTo>
                  <a:lnTo>
                    <a:pt x="90" y="62"/>
                  </a:lnTo>
                  <a:lnTo>
                    <a:pt x="100" y="77"/>
                  </a:lnTo>
                  <a:lnTo>
                    <a:pt x="106" y="81"/>
                  </a:lnTo>
                  <a:lnTo>
                    <a:pt x="112" y="85"/>
                  </a:lnTo>
                  <a:lnTo>
                    <a:pt x="118" y="90"/>
                  </a:lnTo>
                  <a:lnTo>
                    <a:pt x="127" y="93"/>
                  </a:lnTo>
                  <a:lnTo>
                    <a:pt x="133" y="82"/>
                  </a:lnTo>
                  <a:lnTo>
                    <a:pt x="134" y="69"/>
                  </a:lnTo>
                  <a:lnTo>
                    <a:pt x="136" y="58"/>
                  </a:lnTo>
                  <a:lnTo>
                    <a:pt x="144" y="48"/>
                  </a:lnTo>
                  <a:lnTo>
                    <a:pt x="152" y="51"/>
                  </a:lnTo>
                  <a:lnTo>
                    <a:pt x="160" y="63"/>
                  </a:lnTo>
                  <a:lnTo>
                    <a:pt x="160" y="77"/>
                  </a:lnTo>
                  <a:lnTo>
                    <a:pt x="156" y="94"/>
                  </a:lnTo>
                  <a:lnTo>
                    <a:pt x="155" y="112"/>
                  </a:lnTo>
                  <a:lnTo>
                    <a:pt x="171" y="126"/>
                  </a:lnTo>
                  <a:lnTo>
                    <a:pt x="179" y="115"/>
                  </a:lnTo>
                  <a:lnTo>
                    <a:pt x="181" y="99"/>
                  </a:lnTo>
                  <a:lnTo>
                    <a:pt x="186" y="84"/>
                  </a:lnTo>
                  <a:lnTo>
                    <a:pt x="199" y="74"/>
                  </a:lnTo>
                  <a:lnTo>
                    <a:pt x="206" y="77"/>
                  </a:lnTo>
                  <a:lnTo>
                    <a:pt x="211" y="94"/>
                  </a:lnTo>
                  <a:lnTo>
                    <a:pt x="207" y="112"/>
                  </a:lnTo>
                  <a:lnTo>
                    <a:pt x="202" y="129"/>
                  </a:lnTo>
                  <a:lnTo>
                    <a:pt x="199" y="147"/>
                  </a:lnTo>
                  <a:lnTo>
                    <a:pt x="204" y="150"/>
                  </a:lnTo>
                  <a:lnTo>
                    <a:pt x="207" y="153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9" y="162"/>
                  </a:lnTo>
                  <a:lnTo>
                    <a:pt x="224" y="165"/>
                  </a:lnTo>
                  <a:lnTo>
                    <a:pt x="229" y="168"/>
                  </a:lnTo>
                  <a:lnTo>
                    <a:pt x="235" y="171"/>
                  </a:lnTo>
                  <a:lnTo>
                    <a:pt x="243" y="160"/>
                  </a:lnTo>
                  <a:lnTo>
                    <a:pt x="250" y="147"/>
                  </a:lnTo>
                  <a:lnTo>
                    <a:pt x="258" y="135"/>
                  </a:lnTo>
                  <a:lnTo>
                    <a:pt x="266" y="124"/>
                  </a:lnTo>
                  <a:lnTo>
                    <a:pt x="260" y="118"/>
                  </a:lnTo>
                  <a:lnTo>
                    <a:pt x="257" y="109"/>
                  </a:lnTo>
                  <a:lnTo>
                    <a:pt x="252" y="101"/>
                  </a:lnTo>
                  <a:lnTo>
                    <a:pt x="247" y="93"/>
                  </a:lnTo>
                  <a:lnTo>
                    <a:pt x="247" y="76"/>
                  </a:lnTo>
                  <a:lnTo>
                    <a:pt x="265" y="77"/>
                  </a:lnTo>
                  <a:lnTo>
                    <a:pt x="277" y="94"/>
                  </a:lnTo>
                  <a:lnTo>
                    <a:pt x="296" y="84"/>
                  </a:lnTo>
                  <a:lnTo>
                    <a:pt x="295" y="75"/>
                  </a:lnTo>
                  <a:lnTo>
                    <a:pt x="293" y="64"/>
                  </a:lnTo>
                  <a:lnTo>
                    <a:pt x="292" y="53"/>
                  </a:lnTo>
                  <a:lnTo>
                    <a:pt x="293" y="41"/>
                  </a:lnTo>
                  <a:lnTo>
                    <a:pt x="317" y="59"/>
                  </a:lnTo>
                  <a:lnTo>
                    <a:pt x="319" y="56"/>
                  </a:lnTo>
                  <a:lnTo>
                    <a:pt x="324" y="54"/>
                  </a:lnTo>
                  <a:lnTo>
                    <a:pt x="328" y="52"/>
                  </a:lnTo>
                  <a:lnTo>
                    <a:pt x="333" y="51"/>
                  </a:lnTo>
                  <a:lnTo>
                    <a:pt x="339" y="50"/>
                  </a:lnTo>
                  <a:lnTo>
                    <a:pt x="343" y="51"/>
                  </a:lnTo>
                  <a:lnTo>
                    <a:pt x="348" y="53"/>
                  </a:lnTo>
                  <a:lnTo>
                    <a:pt x="351" y="58"/>
                  </a:lnTo>
                  <a:lnTo>
                    <a:pt x="348" y="67"/>
                  </a:lnTo>
                  <a:lnTo>
                    <a:pt x="340" y="75"/>
                  </a:lnTo>
                  <a:lnTo>
                    <a:pt x="335" y="83"/>
                  </a:lnTo>
                  <a:lnTo>
                    <a:pt x="341" y="94"/>
                  </a:lnTo>
                  <a:lnTo>
                    <a:pt x="349" y="94"/>
                  </a:lnTo>
                  <a:lnTo>
                    <a:pt x="360" y="97"/>
                  </a:lnTo>
                  <a:lnTo>
                    <a:pt x="368" y="100"/>
                  </a:lnTo>
                  <a:lnTo>
                    <a:pt x="373" y="108"/>
                  </a:lnTo>
                  <a:lnTo>
                    <a:pt x="366" y="115"/>
                  </a:lnTo>
                  <a:lnTo>
                    <a:pt x="360" y="118"/>
                  </a:lnTo>
                  <a:lnTo>
                    <a:pt x="353" y="118"/>
                  </a:lnTo>
                  <a:lnTo>
                    <a:pt x="345" y="115"/>
                  </a:lnTo>
                  <a:lnTo>
                    <a:pt x="335" y="113"/>
                  </a:lnTo>
                  <a:lnTo>
                    <a:pt x="327" y="111"/>
                  </a:lnTo>
                  <a:lnTo>
                    <a:pt x="318" y="109"/>
                  </a:lnTo>
                  <a:lnTo>
                    <a:pt x="309" y="112"/>
                  </a:lnTo>
                  <a:lnTo>
                    <a:pt x="304" y="119"/>
                  </a:lnTo>
                  <a:lnTo>
                    <a:pt x="308" y="127"/>
                  </a:lnTo>
                  <a:lnTo>
                    <a:pt x="317" y="130"/>
                  </a:lnTo>
                  <a:lnTo>
                    <a:pt x="326" y="136"/>
                  </a:lnTo>
                  <a:lnTo>
                    <a:pt x="333" y="145"/>
                  </a:lnTo>
                  <a:lnTo>
                    <a:pt x="327" y="147"/>
                  </a:lnTo>
                  <a:lnTo>
                    <a:pt x="322" y="147"/>
                  </a:lnTo>
                  <a:lnTo>
                    <a:pt x="315" y="146"/>
                  </a:lnTo>
                  <a:lnTo>
                    <a:pt x="309" y="145"/>
                  </a:lnTo>
                  <a:lnTo>
                    <a:pt x="303" y="144"/>
                  </a:lnTo>
                  <a:lnTo>
                    <a:pt x="297" y="144"/>
                  </a:lnTo>
                  <a:lnTo>
                    <a:pt x="290" y="145"/>
                  </a:lnTo>
                  <a:lnTo>
                    <a:pt x="285" y="147"/>
                  </a:lnTo>
                  <a:lnTo>
                    <a:pt x="273" y="166"/>
                  </a:lnTo>
                  <a:lnTo>
                    <a:pt x="278" y="172"/>
                  </a:lnTo>
                  <a:lnTo>
                    <a:pt x="292" y="171"/>
                  </a:lnTo>
                  <a:lnTo>
                    <a:pt x="305" y="167"/>
                  </a:lnTo>
                  <a:lnTo>
                    <a:pt x="318" y="162"/>
                  </a:lnTo>
                  <a:lnTo>
                    <a:pt x="331" y="157"/>
                  </a:lnTo>
                  <a:lnTo>
                    <a:pt x="343" y="151"/>
                  </a:lnTo>
                  <a:lnTo>
                    <a:pt x="356" y="145"/>
                  </a:lnTo>
                  <a:lnTo>
                    <a:pt x="370" y="141"/>
                  </a:lnTo>
                  <a:lnTo>
                    <a:pt x="386" y="137"/>
                  </a:lnTo>
                  <a:lnTo>
                    <a:pt x="391" y="135"/>
                  </a:lnTo>
                  <a:lnTo>
                    <a:pt x="396" y="131"/>
                  </a:lnTo>
                  <a:lnTo>
                    <a:pt x="402" y="127"/>
                  </a:lnTo>
                  <a:lnTo>
                    <a:pt x="408" y="120"/>
                  </a:lnTo>
                  <a:lnTo>
                    <a:pt x="409" y="92"/>
                  </a:lnTo>
                  <a:lnTo>
                    <a:pt x="404" y="82"/>
                  </a:lnTo>
                  <a:lnTo>
                    <a:pt x="398" y="73"/>
                  </a:lnTo>
                  <a:lnTo>
                    <a:pt x="391" y="63"/>
                  </a:lnTo>
                  <a:lnTo>
                    <a:pt x="383" y="54"/>
                  </a:lnTo>
                  <a:lnTo>
                    <a:pt x="373" y="46"/>
                  </a:lnTo>
                  <a:lnTo>
                    <a:pt x="365" y="36"/>
                  </a:lnTo>
                  <a:lnTo>
                    <a:pt x="357" y="26"/>
                  </a:lnTo>
                  <a:lnTo>
                    <a:pt x="350" y="16"/>
                  </a:lnTo>
                  <a:lnTo>
                    <a:pt x="345" y="16"/>
                  </a:lnTo>
                  <a:lnTo>
                    <a:pt x="339" y="17"/>
                  </a:lnTo>
                  <a:lnTo>
                    <a:pt x="333" y="17"/>
                  </a:lnTo>
                  <a:lnTo>
                    <a:pt x="327" y="17"/>
                  </a:lnTo>
                  <a:lnTo>
                    <a:pt x="320" y="18"/>
                  </a:lnTo>
                  <a:lnTo>
                    <a:pt x="313" y="18"/>
                  </a:lnTo>
                  <a:lnTo>
                    <a:pt x="307" y="17"/>
                  </a:lnTo>
                  <a:lnTo>
                    <a:pt x="300" y="16"/>
                  </a:lnTo>
                  <a:lnTo>
                    <a:pt x="284" y="22"/>
                  </a:lnTo>
                  <a:lnTo>
                    <a:pt x="264" y="36"/>
                  </a:lnTo>
                  <a:lnTo>
                    <a:pt x="258" y="39"/>
                  </a:lnTo>
                  <a:lnTo>
                    <a:pt x="254" y="43"/>
                  </a:lnTo>
                  <a:lnTo>
                    <a:pt x="248" y="46"/>
                  </a:lnTo>
                  <a:lnTo>
                    <a:pt x="239" y="48"/>
                  </a:lnTo>
                  <a:lnTo>
                    <a:pt x="220" y="47"/>
                  </a:lnTo>
                  <a:lnTo>
                    <a:pt x="211" y="40"/>
                  </a:lnTo>
                  <a:lnTo>
                    <a:pt x="202" y="35"/>
                  </a:lnTo>
                  <a:lnTo>
                    <a:pt x="191" y="29"/>
                  </a:lnTo>
                  <a:lnTo>
                    <a:pt x="182" y="22"/>
                  </a:lnTo>
                  <a:lnTo>
                    <a:pt x="172" y="16"/>
                  </a:lnTo>
                  <a:lnTo>
                    <a:pt x="161" y="10"/>
                  </a:lnTo>
                  <a:lnTo>
                    <a:pt x="150" y="6"/>
                  </a:lnTo>
                  <a:lnTo>
                    <a:pt x="137" y="0"/>
                  </a:lnTo>
                  <a:lnTo>
                    <a:pt x="123" y="0"/>
                  </a:lnTo>
                  <a:lnTo>
                    <a:pt x="108" y="1"/>
                  </a:lnTo>
                  <a:lnTo>
                    <a:pt x="92" y="2"/>
                  </a:lnTo>
                  <a:lnTo>
                    <a:pt x="77" y="3"/>
                  </a:lnTo>
                  <a:lnTo>
                    <a:pt x="61" y="6"/>
                  </a:lnTo>
                  <a:lnTo>
                    <a:pt x="45" y="7"/>
                  </a:lnTo>
                  <a:lnTo>
                    <a:pt x="29" y="8"/>
                  </a:lnTo>
                  <a:lnTo>
                    <a:pt x="13" y="8"/>
                  </a:lnTo>
                  <a:lnTo>
                    <a:pt x="4" y="17"/>
                  </a:lnTo>
                  <a:lnTo>
                    <a:pt x="0" y="30"/>
                  </a:lnTo>
                  <a:lnTo>
                    <a:pt x="0" y="43"/>
                  </a:lnTo>
                  <a:lnTo>
                    <a:pt x="1" y="55"/>
                  </a:lnTo>
                  <a:lnTo>
                    <a:pt x="0" y="70"/>
                  </a:lnTo>
                  <a:lnTo>
                    <a:pt x="4" y="83"/>
                  </a:lnTo>
                  <a:lnTo>
                    <a:pt x="9" y="94"/>
                  </a:lnTo>
                  <a:lnTo>
                    <a:pt x="15" y="108"/>
                  </a:lnTo>
                  <a:lnTo>
                    <a:pt x="20" y="124"/>
                  </a:lnTo>
                  <a:lnTo>
                    <a:pt x="22" y="130"/>
                  </a:lnTo>
                  <a:lnTo>
                    <a:pt x="27" y="135"/>
                  </a:lnTo>
                  <a:lnTo>
                    <a:pt x="31" y="139"/>
                  </a:lnTo>
                  <a:lnTo>
                    <a:pt x="37" y="147"/>
                  </a:lnTo>
                  <a:lnTo>
                    <a:pt x="44" y="150"/>
                  </a:lnTo>
                  <a:lnTo>
                    <a:pt x="51" y="152"/>
                  </a:lnTo>
                  <a:lnTo>
                    <a:pt x="57" y="156"/>
                  </a:lnTo>
                  <a:lnTo>
                    <a:pt x="64" y="158"/>
                  </a:lnTo>
                  <a:lnTo>
                    <a:pt x="70" y="165"/>
                  </a:lnTo>
                  <a:lnTo>
                    <a:pt x="85" y="168"/>
                  </a:lnTo>
                  <a:lnTo>
                    <a:pt x="100" y="174"/>
                  </a:lnTo>
                  <a:lnTo>
                    <a:pt x="115" y="179"/>
                  </a:lnTo>
                  <a:lnTo>
                    <a:pt x="130" y="184"/>
                  </a:lnTo>
                  <a:lnTo>
                    <a:pt x="145" y="189"/>
                  </a:lnTo>
                  <a:lnTo>
                    <a:pt x="161" y="194"/>
                  </a:lnTo>
                  <a:lnTo>
                    <a:pt x="176" y="198"/>
                  </a:lnTo>
                  <a:lnTo>
                    <a:pt x="193" y="200"/>
                  </a:lnTo>
                  <a:lnTo>
                    <a:pt x="197" y="200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4" name="Freeform 98"/>
            <p:cNvSpPr>
              <a:spLocks/>
            </p:cNvSpPr>
            <p:nvPr/>
          </p:nvSpPr>
          <p:spPr bwMode="auto">
            <a:xfrm>
              <a:off x="1547" y="1720"/>
              <a:ext cx="526" cy="212"/>
            </a:xfrm>
            <a:custGeom>
              <a:avLst/>
              <a:gdLst>
                <a:gd name="T0" fmla="*/ 2106 w 449"/>
                <a:gd name="T1" fmla="*/ 236 h 209"/>
                <a:gd name="T2" fmla="*/ 2159 w 449"/>
                <a:gd name="T3" fmla="*/ 229 h 209"/>
                <a:gd name="T4" fmla="*/ 2186 w 449"/>
                <a:gd name="T5" fmla="*/ 205 h 209"/>
                <a:gd name="T6" fmla="*/ 2172 w 449"/>
                <a:gd name="T7" fmla="*/ 162 h 209"/>
                <a:gd name="T8" fmla="*/ 2129 w 449"/>
                <a:gd name="T9" fmla="*/ 129 h 209"/>
                <a:gd name="T10" fmla="*/ 2063 w 449"/>
                <a:gd name="T11" fmla="*/ 89 h 209"/>
                <a:gd name="T12" fmla="*/ 1986 w 449"/>
                <a:gd name="T13" fmla="*/ 71 h 209"/>
                <a:gd name="T14" fmla="*/ 1961 w 449"/>
                <a:gd name="T15" fmla="*/ 51 h 209"/>
                <a:gd name="T16" fmla="*/ 1838 w 449"/>
                <a:gd name="T17" fmla="*/ 32 h 209"/>
                <a:gd name="T18" fmla="*/ 1618 w 449"/>
                <a:gd name="T19" fmla="*/ 33 h 209"/>
                <a:gd name="T20" fmla="*/ 1415 w 449"/>
                <a:gd name="T21" fmla="*/ 54 h 209"/>
                <a:gd name="T22" fmla="*/ 1253 w 449"/>
                <a:gd name="T23" fmla="*/ 74 h 209"/>
                <a:gd name="T24" fmla="*/ 1109 w 449"/>
                <a:gd name="T25" fmla="*/ 99 h 209"/>
                <a:gd name="T26" fmla="*/ 1000 w 449"/>
                <a:gd name="T27" fmla="*/ 80 h 209"/>
                <a:gd name="T28" fmla="*/ 889 w 449"/>
                <a:gd name="T29" fmla="*/ 63 h 209"/>
                <a:gd name="T30" fmla="*/ 759 w 449"/>
                <a:gd name="T31" fmla="*/ 48 h 209"/>
                <a:gd name="T32" fmla="*/ 619 w 449"/>
                <a:gd name="T33" fmla="*/ 26 h 209"/>
                <a:gd name="T34" fmla="*/ 463 w 449"/>
                <a:gd name="T35" fmla="*/ 16 h 209"/>
                <a:gd name="T36" fmla="*/ 317 w 449"/>
                <a:gd name="T37" fmla="*/ 8 h 209"/>
                <a:gd name="T38" fmla="*/ 163 w 449"/>
                <a:gd name="T39" fmla="*/ 3 h 209"/>
                <a:gd name="T40" fmla="*/ 1 w 449"/>
                <a:gd name="T41" fmla="*/ 0 h 209"/>
                <a:gd name="T42" fmla="*/ 0 w 449"/>
                <a:gd name="T43" fmla="*/ 32 h 209"/>
                <a:gd name="T44" fmla="*/ 25 w 449"/>
                <a:gd name="T45" fmla="*/ 79 h 209"/>
                <a:gd name="T46" fmla="*/ 171 w 449"/>
                <a:gd name="T47" fmla="*/ 86 h 209"/>
                <a:gd name="T48" fmla="*/ 321 w 449"/>
                <a:gd name="T49" fmla="*/ 83 h 209"/>
                <a:gd name="T50" fmla="*/ 479 w 449"/>
                <a:gd name="T51" fmla="*/ 80 h 209"/>
                <a:gd name="T52" fmla="*/ 627 w 449"/>
                <a:gd name="T53" fmla="*/ 83 h 209"/>
                <a:gd name="T54" fmla="*/ 744 w 449"/>
                <a:gd name="T55" fmla="*/ 89 h 209"/>
                <a:gd name="T56" fmla="*/ 826 w 449"/>
                <a:gd name="T57" fmla="*/ 99 h 209"/>
                <a:gd name="T58" fmla="*/ 913 w 449"/>
                <a:gd name="T59" fmla="*/ 113 h 209"/>
                <a:gd name="T60" fmla="*/ 992 w 449"/>
                <a:gd name="T61" fmla="*/ 129 h 209"/>
                <a:gd name="T62" fmla="*/ 1075 w 449"/>
                <a:gd name="T63" fmla="*/ 133 h 209"/>
                <a:gd name="T64" fmla="*/ 1135 w 449"/>
                <a:gd name="T65" fmla="*/ 126 h 209"/>
                <a:gd name="T66" fmla="*/ 1201 w 449"/>
                <a:gd name="T67" fmla="*/ 111 h 209"/>
                <a:gd name="T68" fmla="*/ 1270 w 449"/>
                <a:gd name="T69" fmla="*/ 101 h 209"/>
                <a:gd name="T70" fmla="*/ 1351 w 449"/>
                <a:gd name="T71" fmla="*/ 99 h 209"/>
                <a:gd name="T72" fmla="*/ 1429 w 449"/>
                <a:gd name="T73" fmla="*/ 97 h 209"/>
                <a:gd name="T74" fmla="*/ 1522 w 449"/>
                <a:gd name="T75" fmla="*/ 94 h 209"/>
                <a:gd name="T76" fmla="*/ 1607 w 449"/>
                <a:gd name="T77" fmla="*/ 88 h 209"/>
                <a:gd name="T78" fmla="*/ 1723 w 449"/>
                <a:gd name="T79" fmla="*/ 91 h 209"/>
                <a:gd name="T80" fmla="*/ 1763 w 449"/>
                <a:gd name="T81" fmla="*/ 113 h 209"/>
                <a:gd name="T82" fmla="*/ 1813 w 449"/>
                <a:gd name="T83" fmla="*/ 137 h 209"/>
                <a:gd name="T84" fmla="*/ 1866 w 449"/>
                <a:gd name="T85" fmla="*/ 146 h 209"/>
                <a:gd name="T86" fmla="*/ 1912 w 449"/>
                <a:gd name="T87" fmla="*/ 156 h 209"/>
                <a:gd name="T88" fmla="*/ 1959 w 449"/>
                <a:gd name="T89" fmla="*/ 169 h 209"/>
                <a:gd name="T90" fmla="*/ 1999 w 449"/>
                <a:gd name="T91" fmla="*/ 184 h 209"/>
                <a:gd name="T92" fmla="*/ 2045 w 449"/>
                <a:gd name="T93" fmla="*/ 213 h 209"/>
                <a:gd name="T94" fmla="*/ 2068 w 449"/>
                <a:gd name="T95" fmla="*/ 239 h 2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49"/>
                <a:gd name="T145" fmla="*/ 0 h 209"/>
                <a:gd name="T146" fmla="*/ 449 w 449"/>
                <a:gd name="T147" fmla="*/ 209 h 20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49" h="209">
                  <a:moveTo>
                    <a:pt x="425" y="209"/>
                  </a:moveTo>
                  <a:lnTo>
                    <a:pt x="432" y="206"/>
                  </a:lnTo>
                  <a:lnTo>
                    <a:pt x="438" y="204"/>
                  </a:lnTo>
                  <a:lnTo>
                    <a:pt x="444" y="199"/>
                  </a:lnTo>
                  <a:lnTo>
                    <a:pt x="449" y="191"/>
                  </a:lnTo>
                  <a:lnTo>
                    <a:pt x="449" y="175"/>
                  </a:lnTo>
                  <a:lnTo>
                    <a:pt x="448" y="159"/>
                  </a:lnTo>
                  <a:lnTo>
                    <a:pt x="446" y="142"/>
                  </a:lnTo>
                  <a:lnTo>
                    <a:pt x="443" y="126"/>
                  </a:lnTo>
                  <a:lnTo>
                    <a:pt x="437" y="109"/>
                  </a:lnTo>
                  <a:lnTo>
                    <a:pt x="431" y="94"/>
                  </a:lnTo>
                  <a:lnTo>
                    <a:pt x="423" y="79"/>
                  </a:lnTo>
                  <a:lnTo>
                    <a:pt x="413" y="67"/>
                  </a:lnTo>
                  <a:lnTo>
                    <a:pt x="408" y="61"/>
                  </a:lnTo>
                  <a:lnTo>
                    <a:pt x="407" y="52"/>
                  </a:lnTo>
                  <a:lnTo>
                    <a:pt x="403" y="41"/>
                  </a:lnTo>
                  <a:lnTo>
                    <a:pt x="398" y="34"/>
                  </a:lnTo>
                  <a:lnTo>
                    <a:pt x="377" y="32"/>
                  </a:lnTo>
                  <a:lnTo>
                    <a:pt x="354" y="31"/>
                  </a:lnTo>
                  <a:lnTo>
                    <a:pt x="332" y="33"/>
                  </a:lnTo>
                  <a:lnTo>
                    <a:pt x="311" y="37"/>
                  </a:lnTo>
                  <a:lnTo>
                    <a:pt x="291" y="44"/>
                  </a:lnTo>
                  <a:lnTo>
                    <a:pt x="273" y="53"/>
                  </a:lnTo>
                  <a:lnTo>
                    <a:pt x="257" y="64"/>
                  </a:lnTo>
                  <a:lnTo>
                    <a:pt x="244" y="81"/>
                  </a:lnTo>
                  <a:lnTo>
                    <a:pt x="227" y="89"/>
                  </a:lnTo>
                  <a:lnTo>
                    <a:pt x="218" y="79"/>
                  </a:lnTo>
                  <a:lnTo>
                    <a:pt x="206" y="70"/>
                  </a:lnTo>
                  <a:lnTo>
                    <a:pt x="195" y="61"/>
                  </a:lnTo>
                  <a:lnTo>
                    <a:pt x="183" y="53"/>
                  </a:lnTo>
                  <a:lnTo>
                    <a:pt x="170" y="46"/>
                  </a:lnTo>
                  <a:lnTo>
                    <a:pt x="156" y="38"/>
                  </a:lnTo>
                  <a:lnTo>
                    <a:pt x="142" y="32"/>
                  </a:lnTo>
                  <a:lnTo>
                    <a:pt x="127" y="26"/>
                  </a:lnTo>
                  <a:lnTo>
                    <a:pt x="112" y="21"/>
                  </a:lnTo>
                  <a:lnTo>
                    <a:pt x="96" y="16"/>
                  </a:lnTo>
                  <a:lnTo>
                    <a:pt x="80" y="11"/>
                  </a:lnTo>
                  <a:lnTo>
                    <a:pt x="65" y="8"/>
                  </a:lnTo>
                  <a:lnTo>
                    <a:pt x="49" y="6"/>
                  </a:lnTo>
                  <a:lnTo>
                    <a:pt x="33" y="3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51"/>
                  </a:lnTo>
                  <a:lnTo>
                    <a:pt x="5" y="69"/>
                  </a:lnTo>
                  <a:lnTo>
                    <a:pt x="21" y="78"/>
                  </a:lnTo>
                  <a:lnTo>
                    <a:pt x="36" y="76"/>
                  </a:lnTo>
                  <a:lnTo>
                    <a:pt x="52" y="74"/>
                  </a:lnTo>
                  <a:lnTo>
                    <a:pt x="67" y="73"/>
                  </a:lnTo>
                  <a:lnTo>
                    <a:pt x="83" y="71"/>
                  </a:lnTo>
                  <a:lnTo>
                    <a:pt x="98" y="70"/>
                  </a:lnTo>
                  <a:lnTo>
                    <a:pt x="113" y="71"/>
                  </a:lnTo>
                  <a:lnTo>
                    <a:pt x="129" y="73"/>
                  </a:lnTo>
                  <a:lnTo>
                    <a:pt x="144" y="75"/>
                  </a:lnTo>
                  <a:lnTo>
                    <a:pt x="153" y="79"/>
                  </a:lnTo>
                  <a:lnTo>
                    <a:pt x="162" y="83"/>
                  </a:lnTo>
                  <a:lnTo>
                    <a:pt x="170" y="89"/>
                  </a:lnTo>
                  <a:lnTo>
                    <a:pt x="178" y="93"/>
                  </a:lnTo>
                  <a:lnTo>
                    <a:pt x="187" y="99"/>
                  </a:lnTo>
                  <a:lnTo>
                    <a:pt x="195" y="104"/>
                  </a:lnTo>
                  <a:lnTo>
                    <a:pt x="204" y="109"/>
                  </a:lnTo>
                  <a:lnTo>
                    <a:pt x="215" y="115"/>
                  </a:lnTo>
                  <a:lnTo>
                    <a:pt x="221" y="113"/>
                  </a:lnTo>
                  <a:lnTo>
                    <a:pt x="228" y="109"/>
                  </a:lnTo>
                  <a:lnTo>
                    <a:pt x="234" y="106"/>
                  </a:lnTo>
                  <a:lnTo>
                    <a:pt x="241" y="102"/>
                  </a:lnTo>
                  <a:lnTo>
                    <a:pt x="247" y="98"/>
                  </a:lnTo>
                  <a:lnTo>
                    <a:pt x="254" y="94"/>
                  </a:lnTo>
                  <a:lnTo>
                    <a:pt x="261" y="91"/>
                  </a:lnTo>
                  <a:lnTo>
                    <a:pt x="269" y="87"/>
                  </a:lnTo>
                  <a:lnTo>
                    <a:pt x="277" y="89"/>
                  </a:lnTo>
                  <a:lnTo>
                    <a:pt x="285" y="89"/>
                  </a:lnTo>
                  <a:lnTo>
                    <a:pt x="294" y="87"/>
                  </a:lnTo>
                  <a:lnTo>
                    <a:pt x="303" y="86"/>
                  </a:lnTo>
                  <a:lnTo>
                    <a:pt x="312" y="84"/>
                  </a:lnTo>
                  <a:lnTo>
                    <a:pt x="322" y="82"/>
                  </a:lnTo>
                  <a:lnTo>
                    <a:pt x="330" y="78"/>
                  </a:lnTo>
                  <a:lnTo>
                    <a:pt x="339" y="75"/>
                  </a:lnTo>
                  <a:lnTo>
                    <a:pt x="354" y="81"/>
                  </a:lnTo>
                  <a:lnTo>
                    <a:pt x="359" y="89"/>
                  </a:lnTo>
                  <a:lnTo>
                    <a:pt x="362" y="99"/>
                  </a:lnTo>
                  <a:lnTo>
                    <a:pt x="367" y="108"/>
                  </a:lnTo>
                  <a:lnTo>
                    <a:pt x="372" y="117"/>
                  </a:lnTo>
                  <a:lnTo>
                    <a:pt x="378" y="121"/>
                  </a:lnTo>
                  <a:lnTo>
                    <a:pt x="383" y="126"/>
                  </a:lnTo>
                  <a:lnTo>
                    <a:pt x="388" y="130"/>
                  </a:lnTo>
                  <a:lnTo>
                    <a:pt x="393" y="136"/>
                  </a:lnTo>
                  <a:lnTo>
                    <a:pt x="398" y="143"/>
                  </a:lnTo>
                  <a:lnTo>
                    <a:pt x="402" y="149"/>
                  </a:lnTo>
                  <a:lnTo>
                    <a:pt x="407" y="155"/>
                  </a:lnTo>
                  <a:lnTo>
                    <a:pt x="411" y="161"/>
                  </a:lnTo>
                  <a:lnTo>
                    <a:pt x="414" y="172"/>
                  </a:lnTo>
                  <a:lnTo>
                    <a:pt x="420" y="183"/>
                  </a:lnTo>
                  <a:lnTo>
                    <a:pt x="424" y="195"/>
                  </a:lnTo>
                  <a:lnTo>
                    <a:pt x="425" y="209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5" name="Freeform 99"/>
            <p:cNvSpPr>
              <a:spLocks/>
            </p:cNvSpPr>
            <p:nvPr/>
          </p:nvSpPr>
          <p:spPr bwMode="auto">
            <a:xfrm>
              <a:off x="1954" y="1687"/>
              <a:ext cx="167" cy="223"/>
            </a:xfrm>
            <a:custGeom>
              <a:avLst/>
              <a:gdLst>
                <a:gd name="T0" fmla="*/ 642 w 143"/>
                <a:gd name="T1" fmla="*/ 284 h 217"/>
                <a:gd name="T2" fmla="*/ 667 w 143"/>
                <a:gd name="T3" fmla="*/ 243 h 217"/>
                <a:gd name="T4" fmla="*/ 675 w 143"/>
                <a:gd name="T5" fmla="*/ 199 h 217"/>
                <a:gd name="T6" fmla="*/ 667 w 143"/>
                <a:gd name="T7" fmla="*/ 153 h 217"/>
                <a:gd name="T8" fmla="*/ 619 w 143"/>
                <a:gd name="T9" fmla="*/ 106 h 217"/>
                <a:gd name="T10" fmla="*/ 579 w 143"/>
                <a:gd name="T11" fmla="*/ 92 h 217"/>
                <a:gd name="T12" fmla="*/ 547 w 143"/>
                <a:gd name="T13" fmla="*/ 84 h 217"/>
                <a:gd name="T14" fmla="*/ 529 w 143"/>
                <a:gd name="T15" fmla="*/ 75 h 217"/>
                <a:gd name="T16" fmla="*/ 496 w 143"/>
                <a:gd name="T17" fmla="*/ 57 h 217"/>
                <a:gd name="T18" fmla="*/ 474 w 143"/>
                <a:gd name="T19" fmla="*/ 45 h 217"/>
                <a:gd name="T20" fmla="*/ 454 w 143"/>
                <a:gd name="T21" fmla="*/ 34 h 217"/>
                <a:gd name="T22" fmla="*/ 436 w 143"/>
                <a:gd name="T23" fmla="*/ 12 h 217"/>
                <a:gd name="T24" fmla="*/ 419 w 143"/>
                <a:gd name="T25" fmla="*/ 0 h 217"/>
                <a:gd name="T26" fmla="*/ 359 w 143"/>
                <a:gd name="T27" fmla="*/ 1 h 217"/>
                <a:gd name="T28" fmla="*/ 307 w 143"/>
                <a:gd name="T29" fmla="*/ 3 h 217"/>
                <a:gd name="T30" fmla="*/ 246 w 143"/>
                <a:gd name="T31" fmla="*/ 7 h 217"/>
                <a:gd name="T32" fmla="*/ 200 w 143"/>
                <a:gd name="T33" fmla="*/ 11 h 217"/>
                <a:gd name="T34" fmla="*/ 145 w 143"/>
                <a:gd name="T35" fmla="*/ 16 h 217"/>
                <a:gd name="T36" fmla="*/ 103 w 143"/>
                <a:gd name="T37" fmla="*/ 33 h 217"/>
                <a:gd name="T38" fmla="*/ 55 w 143"/>
                <a:gd name="T39" fmla="*/ 38 h 217"/>
                <a:gd name="T40" fmla="*/ 0 w 143"/>
                <a:gd name="T41" fmla="*/ 45 h 217"/>
                <a:gd name="T42" fmla="*/ 29 w 143"/>
                <a:gd name="T43" fmla="*/ 49 h 217"/>
                <a:gd name="T44" fmla="*/ 107 w 143"/>
                <a:gd name="T45" fmla="*/ 50 h 217"/>
                <a:gd name="T46" fmla="*/ 125 w 143"/>
                <a:gd name="T47" fmla="*/ 49 h 217"/>
                <a:gd name="T48" fmla="*/ 145 w 143"/>
                <a:gd name="T49" fmla="*/ 49 h 217"/>
                <a:gd name="T50" fmla="*/ 169 w 143"/>
                <a:gd name="T51" fmla="*/ 48 h 217"/>
                <a:gd name="T52" fmla="*/ 190 w 143"/>
                <a:gd name="T53" fmla="*/ 47 h 217"/>
                <a:gd name="T54" fmla="*/ 211 w 143"/>
                <a:gd name="T55" fmla="*/ 47 h 217"/>
                <a:gd name="T56" fmla="*/ 234 w 143"/>
                <a:gd name="T57" fmla="*/ 44 h 217"/>
                <a:gd name="T58" fmla="*/ 259 w 143"/>
                <a:gd name="T59" fmla="*/ 43 h 217"/>
                <a:gd name="T60" fmla="*/ 285 w 143"/>
                <a:gd name="T61" fmla="*/ 41 h 217"/>
                <a:gd name="T62" fmla="*/ 343 w 143"/>
                <a:gd name="T63" fmla="*/ 49 h 217"/>
                <a:gd name="T64" fmla="*/ 364 w 143"/>
                <a:gd name="T65" fmla="*/ 53 h 217"/>
                <a:gd name="T66" fmla="*/ 388 w 143"/>
                <a:gd name="T67" fmla="*/ 71 h 217"/>
                <a:gd name="T68" fmla="*/ 389 w 143"/>
                <a:gd name="T69" fmla="*/ 83 h 217"/>
                <a:gd name="T70" fmla="*/ 388 w 143"/>
                <a:gd name="T71" fmla="*/ 94 h 217"/>
                <a:gd name="T72" fmla="*/ 425 w 143"/>
                <a:gd name="T73" fmla="*/ 119 h 217"/>
                <a:gd name="T74" fmla="*/ 468 w 143"/>
                <a:gd name="T75" fmla="*/ 139 h 217"/>
                <a:gd name="T76" fmla="*/ 501 w 143"/>
                <a:gd name="T77" fmla="*/ 161 h 217"/>
                <a:gd name="T78" fmla="*/ 534 w 143"/>
                <a:gd name="T79" fmla="*/ 184 h 217"/>
                <a:gd name="T80" fmla="*/ 562 w 143"/>
                <a:gd name="T81" fmla="*/ 209 h 217"/>
                <a:gd name="T82" fmla="*/ 596 w 143"/>
                <a:gd name="T83" fmla="*/ 233 h 217"/>
                <a:gd name="T84" fmla="*/ 619 w 143"/>
                <a:gd name="T85" fmla="*/ 260 h 217"/>
                <a:gd name="T86" fmla="*/ 642 w 143"/>
                <a:gd name="T87" fmla="*/ 284 h 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3"/>
                <a:gd name="T133" fmla="*/ 0 h 217"/>
                <a:gd name="T134" fmla="*/ 143 w 143"/>
                <a:gd name="T135" fmla="*/ 217 h 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3" h="217">
                  <a:moveTo>
                    <a:pt x="136" y="217"/>
                  </a:moveTo>
                  <a:lnTo>
                    <a:pt x="141" y="185"/>
                  </a:lnTo>
                  <a:lnTo>
                    <a:pt x="143" y="152"/>
                  </a:lnTo>
                  <a:lnTo>
                    <a:pt x="141" y="117"/>
                  </a:lnTo>
                  <a:lnTo>
                    <a:pt x="131" y="81"/>
                  </a:lnTo>
                  <a:lnTo>
                    <a:pt x="123" y="72"/>
                  </a:lnTo>
                  <a:lnTo>
                    <a:pt x="116" y="64"/>
                  </a:lnTo>
                  <a:lnTo>
                    <a:pt x="111" y="55"/>
                  </a:lnTo>
                  <a:lnTo>
                    <a:pt x="105" y="46"/>
                  </a:lnTo>
                  <a:lnTo>
                    <a:pt x="100" y="35"/>
                  </a:lnTo>
                  <a:lnTo>
                    <a:pt x="96" y="24"/>
                  </a:lnTo>
                  <a:lnTo>
                    <a:pt x="92" y="12"/>
                  </a:lnTo>
                  <a:lnTo>
                    <a:pt x="89" y="0"/>
                  </a:lnTo>
                  <a:lnTo>
                    <a:pt x="76" y="1"/>
                  </a:lnTo>
                  <a:lnTo>
                    <a:pt x="65" y="3"/>
                  </a:lnTo>
                  <a:lnTo>
                    <a:pt x="53" y="7"/>
                  </a:lnTo>
                  <a:lnTo>
                    <a:pt x="43" y="11"/>
                  </a:lnTo>
                  <a:lnTo>
                    <a:pt x="31" y="16"/>
                  </a:lnTo>
                  <a:lnTo>
                    <a:pt x="21" y="23"/>
                  </a:lnTo>
                  <a:lnTo>
                    <a:pt x="11" y="28"/>
                  </a:lnTo>
                  <a:lnTo>
                    <a:pt x="0" y="35"/>
                  </a:lnTo>
                  <a:lnTo>
                    <a:pt x="6" y="39"/>
                  </a:lnTo>
                  <a:lnTo>
                    <a:pt x="23" y="40"/>
                  </a:lnTo>
                  <a:lnTo>
                    <a:pt x="27" y="39"/>
                  </a:lnTo>
                  <a:lnTo>
                    <a:pt x="31" y="39"/>
                  </a:lnTo>
                  <a:lnTo>
                    <a:pt x="36" y="38"/>
                  </a:lnTo>
                  <a:lnTo>
                    <a:pt x="40" y="37"/>
                  </a:lnTo>
                  <a:lnTo>
                    <a:pt x="45" y="37"/>
                  </a:lnTo>
                  <a:lnTo>
                    <a:pt x="50" y="34"/>
                  </a:lnTo>
                  <a:lnTo>
                    <a:pt x="55" y="33"/>
                  </a:lnTo>
                  <a:lnTo>
                    <a:pt x="60" y="31"/>
                  </a:lnTo>
                  <a:lnTo>
                    <a:pt x="73" y="39"/>
                  </a:lnTo>
                  <a:lnTo>
                    <a:pt x="77" y="43"/>
                  </a:lnTo>
                  <a:lnTo>
                    <a:pt x="81" y="53"/>
                  </a:lnTo>
                  <a:lnTo>
                    <a:pt x="82" y="63"/>
                  </a:lnTo>
                  <a:lnTo>
                    <a:pt x="81" y="73"/>
                  </a:lnTo>
                  <a:lnTo>
                    <a:pt x="90" y="90"/>
                  </a:lnTo>
                  <a:lnTo>
                    <a:pt x="99" y="106"/>
                  </a:lnTo>
                  <a:lnTo>
                    <a:pt x="106" y="123"/>
                  </a:lnTo>
                  <a:lnTo>
                    <a:pt x="114" y="140"/>
                  </a:lnTo>
                  <a:lnTo>
                    <a:pt x="120" y="159"/>
                  </a:lnTo>
                  <a:lnTo>
                    <a:pt x="126" y="178"/>
                  </a:lnTo>
                  <a:lnTo>
                    <a:pt x="131" y="198"/>
                  </a:lnTo>
                  <a:lnTo>
                    <a:pt x="136" y="217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6" name="Freeform 100"/>
            <p:cNvSpPr>
              <a:spLocks/>
            </p:cNvSpPr>
            <p:nvPr/>
          </p:nvSpPr>
          <p:spPr bwMode="auto">
            <a:xfrm>
              <a:off x="1662" y="1653"/>
              <a:ext cx="222" cy="126"/>
            </a:xfrm>
            <a:custGeom>
              <a:avLst/>
              <a:gdLst>
                <a:gd name="T0" fmla="*/ 618 w 190"/>
                <a:gd name="T1" fmla="*/ 144 h 124"/>
                <a:gd name="T2" fmla="*/ 646 w 190"/>
                <a:gd name="T3" fmla="*/ 135 h 124"/>
                <a:gd name="T4" fmla="*/ 674 w 190"/>
                <a:gd name="T5" fmla="*/ 130 h 124"/>
                <a:gd name="T6" fmla="*/ 708 w 190"/>
                <a:gd name="T7" fmla="*/ 124 h 124"/>
                <a:gd name="T8" fmla="*/ 741 w 190"/>
                <a:gd name="T9" fmla="*/ 119 h 124"/>
                <a:gd name="T10" fmla="*/ 788 w 190"/>
                <a:gd name="T11" fmla="*/ 115 h 124"/>
                <a:gd name="T12" fmla="*/ 826 w 190"/>
                <a:gd name="T13" fmla="*/ 107 h 124"/>
                <a:gd name="T14" fmla="*/ 865 w 190"/>
                <a:gd name="T15" fmla="*/ 97 h 124"/>
                <a:gd name="T16" fmla="*/ 902 w 190"/>
                <a:gd name="T17" fmla="*/ 90 h 124"/>
                <a:gd name="T18" fmla="*/ 870 w 190"/>
                <a:gd name="T19" fmla="*/ 77 h 124"/>
                <a:gd name="T20" fmla="*/ 772 w 190"/>
                <a:gd name="T21" fmla="*/ 68 h 124"/>
                <a:gd name="T22" fmla="*/ 672 w 190"/>
                <a:gd name="T23" fmla="*/ 60 h 124"/>
                <a:gd name="T24" fmla="*/ 560 w 190"/>
                <a:gd name="T25" fmla="*/ 53 h 124"/>
                <a:gd name="T26" fmla="*/ 439 w 190"/>
                <a:gd name="T27" fmla="*/ 45 h 124"/>
                <a:gd name="T28" fmla="*/ 333 w 190"/>
                <a:gd name="T29" fmla="*/ 28 h 124"/>
                <a:gd name="T30" fmla="*/ 218 w 190"/>
                <a:gd name="T31" fmla="*/ 20 h 124"/>
                <a:gd name="T32" fmla="*/ 107 w 190"/>
                <a:gd name="T33" fmla="*/ 11 h 124"/>
                <a:gd name="T34" fmla="*/ 1 w 190"/>
                <a:gd name="T35" fmla="*/ 0 h 124"/>
                <a:gd name="T36" fmla="*/ 0 w 190"/>
                <a:gd name="T37" fmla="*/ 41 h 124"/>
                <a:gd name="T38" fmla="*/ 21 w 190"/>
                <a:gd name="T39" fmla="*/ 46 h 124"/>
                <a:gd name="T40" fmla="*/ 25 w 190"/>
                <a:gd name="T41" fmla="*/ 53 h 124"/>
                <a:gd name="T42" fmla="*/ 34 w 190"/>
                <a:gd name="T43" fmla="*/ 61 h 124"/>
                <a:gd name="T44" fmla="*/ 47 w 190"/>
                <a:gd name="T45" fmla="*/ 69 h 124"/>
                <a:gd name="T46" fmla="*/ 92 w 190"/>
                <a:gd name="T47" fmla="*/ 74 h 124"/>
                <a:gd name="T48" fmla="*/ 143 w 190"/>
                <a:gd name="T49" fmla="*/ 78 h 124"/>
                <a:gd name="T50" fmla="*/ 195 w 190"/>
                <a:gd name="T51" fmla="*/ 82 h 124"/>
                <a:gd name="T52" fmla="*/ 244 w 190"/>
                <a:gd name="T53" fmla="*/ 86 h 124"/>
                <a:gd name="T54" fmla="*/ 292 w 190"/>
                <a:gd name="T55" fmla="*/ 90 h 124"/>
                <a:gd name="T56" fmla="*/ 347 w 190"/>
                <a:gd name="T57" fmla="*/ 95 h 124"/>
                <a:gd name="T58" fmla="*/ 390 w 190"/>
                <a:gd name="T59" fmla="*/ 107 h 124"/>
                <a:gd name="T60" fmla="*/ 436 w 190"/>
                <a:gd name="T61" fmla="*/ 116 h 124"/>
                <a:gd name="T62" fmla="*/ 473 w 190"/>
                <a:gd name="T63" fmla="*/ 122 h 124"/>
                <a:gd name="T64" fmla="*/ 512 w 190"/>
                <a:gd name="T65" fmla="*/ 127 h 124"/>
                <a:gd name="T66" fmla="*/ 556 w 190"/>
                <a:gd name="T67" fmla="*/ 134 h 124"/>
                <a:gd name="T68" fmla="*/ 595 w 190"/>
                <a:gd name="T69" fmla="*/ 144 h 124"/>
                <a:gd name="T70" fmla="*/ 618 w 190"/>
                <a:gd name="T71" fmla="*/ 144 h 1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90"/>
                <a:gd name="T109" fmla="*/ 0 h 124"/>
                <a:gd name="T110" fmla="*/ 190 w 190"/>
                <a:gd name="T111" fmla="*/ 124 h 1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90" h="124">
                  <a:moveTo>
                    <a:pt x="130" y="124"/>
                  </a:moveTo>
                  <a:lnTo>
                    <a:pt x="136" y="115"/>
                  </a:lnTo>
                  <a:lnTo>
                    <a:pt x="142" y="110"/>
                  </a:lnTo>
                  <a:lnTo>
                    <a:pt x="150" y="104"/>
                  </a:lnTo>
                  <a:lnTo>
                    <a:pt x="157" y="99"/>
                  </a:lnTo>
                  <a:lnTo>
                    <a:pt x="166" y="95"/>
                  </a:lnTo>
                  <a:lnTo>
                    <a:pt x="174" y="90"/>
                  </a:lnTo>
                  <a:lnTo>
                    <a:pt x="182" y="85"/>
                  </a:lnTo>
                  <a:lnTo>
                    <a:pt x="190" y="80"/>
                  </a:lnTo>
                  <a:lnTo>
                    <a:pt x="184" y="67"/>
                  </a:lnTo>
                  <a:lnTo>
                    <a:pt x="163" y="58"/>
                  </a:lnTo>
                  <a:lnTo>
                    <a:pt x="141" y="50"/>
                  </a:lnTo>
                  <a:lnTo>
                    <a:pt x="118" y="43"/>
                  </a:lnTo>
                  <a:lnTo>
                    <a:pt x="93" y="35"/>
                  </a:lnTo>
                  <a:lnTo>
                    <a:pt x="70" y="28"/>
                  </a:lnTo>
                  <a:lnTo>
                    <a:pt x="46" y="20"/>
                  </a:lnTo>
                  <a:lnTo>
                    <a:pt x="23" y="11"/>
                  </a:lnTo>
                  <a:lnTo>
                    <a:pt x="1" y="0"/>
                  </a:lnTo>
                  <a:lnTo>
                    <a:pt x="0" y="31"/>
                  </a:lnTo>
                  <a:lnTo>
                    <a:pt x="4" y="36"/>
                  </a:lnTo>
                  <a:lnTo>
                    <a:pt x="5" y="43"/>
                  </a:lnTo>
                  <a:lnTo>
                    <a:pt x="7" y="51"/>
                  </a:lnTo>
                  <a:lnTo>
                    <a:pt x="9" y="59"/>
                  </a:lnTo>
                  <a:lnTo>
                    <a:pt x="20" y="64"/>
                  </a:lnTo>
                  <a:lnTo>
                    <a:pt x="30" y="68"/>
                  </a:lnTo>
                  <a:lnTo>
                    <a:pt x="41" y="72"/>
                  </a:lnTo>
                  <a:lnTo>
                    <a:pt x="51" y="76"/>
                  </a:lnTo>
                  <a:lnTo>
                    <a:pt x="62" y="80"/>
                  </a:lnTo>
                  <a:lnTo>
                    <a:pt x="73" y="84"/>
                  </a:lnTo>
                  <a:lnTo>
                    <a:pt x="83" y="90"/>
                  </a:lnTo>
                  <a:lnTo>
                    <a:pt x="92" y="96"/>
                  </a:lnTo>
                  <a:lnTo>
                    <a:pt x="99" y="102"/>
                  </a:lnTo>
                  <a:lnTo>
                    <a:pt x="108" y="107"/>
                  </a:lnTo>
                  <a:lnTo>
                    <a:pt x="117" y="114"/>
                  </a:lnTo>
                  <a:lnTo>
                    <a:pt x="125" y="124"/>
                  </a:lnTo>
                  <a:lnTo>
                    <a:pt x="130" y="124"/>
                  </a:ln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7" name="Freeform 101"/>
            <p:cNvSpPr>
              <a:spLocks/>
            </p:cNvSpPr>
            <p:nvPr/>
          </p:nvSpPr>
          <p:spPr bwMode="auto">
            <a:xfrm>
              <a:off x="2477" y="1683"/>
              <a:ext cx="344" cy="310"/>
            </a:xfrm>
            <a:custGeom>
              <a:avLst/>
              <a:gdLst>
                <a:gd name="T0" fmla="*/ 74 w 271"/>
                <a:gd name="T1" fmla="*/ 750 h 281"/>
                <a:gd name="T2" fmla="*/ 220 w 271"/>
                <a:gd name="T3" fmla="*/ 731 h 281"/>
                <a:gd name="T4" fmla="*/ 357 w 271"/>
                <a:gd name="T5" fmla="*/ 718 h 281"/>
                <a:gd name="T6" fmla="*/ 500 w 271"/>
                <a:gd name="T7" fmla="*/ 704 h 281"/>
                <a:gd name="T8" fmla="*/ 647 w 271"/>
                <a:gd name="T9" fmla="*/ 686 h 281"/>
                <a:gd name="T10" fmla="*/ 806 w 271"/>
                <a:gd name="T11" fmla="*/ 672 h 281"/>
                <a:gd name="T12" fmla="*/ 953 w 271"/>
                <a:gd name="T13" fmla="*/ 653 h 281"/>
                <a:gd name="T14" fmla="*/ 1102 w 271"/>
                <a:gd name="T15" fmla="*/ 635 h 281"/>
                <a:gd name="T16" fmla="*/ 1245 w 271"/>
                <a:gd name="T17" fmla="*/ 617 h 281"/>
                <a:gd name="T18" fmla="*/ 1384 w 271"/>
                <a:gd name="T19" fmla="*/ 601 h 281"/>
                <a:gd name="T20" fmla="*/ 1536 w 271"/>
                <a:gd name="T21" fmla="*/ 589 h 281"/>
                <a:gd name="T22" fmla="*/ 1693 w 271"/>
                <a:gd name="T23" fmla="*/ 570 h 281"/>
                <a:gd name="T24" fmla="*/ 1849 w 271"/>
                <a:gd name="T25" fmla="*/ 547 h 281"/>
                <a:gd name="T26" fmla="*/ 1974 w 271"/>
                <a:gd name="T27" fmla="*/ 534 h 281"/>
                <a:gd name="T28" fmla="*/ 2129 w 271"/>
                <a:gd name="T29" fmla="*/ 512 h 281"/>
                <a:gd name="T30" fmla="*/ 2266 w 271"/>
                <a:gd name="T31" fmla="*/ 491 h 281"/>
                <a:gd name="T32" fmla="*/ 2407 w 271"/>
                <a:gd name="T33" fmla="*/ 471 h 281"/>
                <a:gd name="T34" fmla="*/ 2511 w 271"/>
                <a:gd name="T35" fmla="*/ 448 h 281"/>
                <a:gd name="T36" fmla="*/ 2567 w 271"/>
                <a:gd name="T37" fmla="*/ 427 h 281"/>
                <a:gd name="T38" fmla="*/ 2620 w 271"/>
                <a:gd name="T39" fmla="*/ 403 h 281"/>
                <a:gd name="T40" fmla="*/ 2669 w 271"/>
                <a:gd name="T41" fmla="*/ 374 h 281"/>
                <a:gd name="T42" fmla="*/ 2705 w 271"/>
                <a:gd name="T43" fmla="*/ 346 h 281"/>
                <a:gd name="T44" fmla="*/ 2776 w 271"/>
                <a:gd name="T45" fmla="*/ 321 h 281"/>
                <a:gd name="T46" fmla="*/ 2831 w 271"/>
                <a:gd name="T47" fmla="*/ 291 h 281"/>
                <a:gd name="T48" fmla="*/ 2876 w 271"/>
                <a:gd name="T49" fmla="*/ 269 h 281"/>
                <a:gd name="T50" fmla="*/ 2949 w 271"/>
                <a:gd name="T51" fmla="*/ 244 h 281"/>
                <a:gd name="T52" fmla="*/ 2628 w 271"/>
                <a:gd name="T53" fmla="*/ 233 h 281"/>
                <a:gd name="T54" fmla="*/ 2451 w 271"/>
                <a:gd name="T55" fmla="*/ 215 h 281"/>
                <a:gd name="T56" fmla="*/ 2301 w 271"/>
                <a:gd name="T57" fmla="*/ 195 h 281"/>
                <a:gd name="T58" fmla="*/ 2187 w 271"/>
                <a:gd name="T59" fmla="*/ 172 h 281"/>
                <a:gd name="T60" fmla="*/ 2064 w 271"/>
                <a:gd name="T61" fmla="*/ 141 h 281"/>
                <a:gd name="T62" fmla="*/ 1969 w 271"/>
                <a:gd name="T63" fmla="*/ 108 h 281"/>
                <a:gd name="T64" fmla="*/ 1880 w 271"/>
                <a:gd name="T65" fmla="*/ 73 h 281"/>
                <a:gd name="T66" fmla="*/ 1806 w 271"/>
                <a:gd name="T67" fmla="*/ 34 h 281"/>
                <a:gd name="T68" fmla="*/ 1723 w 271"/>
                <a:gd name="T69" fmla="*/ 0 h 281"/>
                <a:gd name="T70" fmla="*/ 1611 w 271"/>
                <a:gd name="T71" fmla="*/ 15 h 281"/>
                <a:gd name="T72" fmla="*/ 1384 w 271"/>
                <a:gd name="T73" fmla="*/ 99 h 281"/>
                <a:gd name="T74" fmla="*/ 1198 w 271"/>
                <a:gd name="T75" fmla="*/ 186 h 281"/>
                <a:gd name="T76" fmla="*/ 1004 w 271"/>
                <a:gd name="T77" fmla="*/ 275 h 281"/>
                <a:gd name="T78" fmla="*/ 819 w 271"/>
                <a:gd name="T79" fmla="*/ 368 h 281"/>
                <a:gd name="T80" fmla="*/ 635 w 271"/>
                <a:gd name="T81" fmla="*/ 469 h 281"/>
                <a:gd name="T82" fmla="*/ 449 w 271"/>
                <a:gd name="T83" fmla="*/ 558 h 281"/>
                <a:gd name="T84" fmla="*/ 231 w 271"/>
                <a:gd name="T85" fmla="*/ 651 h 281"/>
                <a:gd name="T86" fmla="*/ 0 w 271"/>
                <a:gd name="T87" fmla="*/ 741 h 281"/>
                <a:gd name="T88" fmla="*/ 74 w 271"/>
                <a:gd name="T89" fmla="*/ 750 h 28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1"/>
                <a:gd name="T136" fmla="*/ 0 h 281"/>
                <a:gd name="T137" fmla="*/ 271 w 271"/>
                <a:gd name="T138" fmla="*/ 281 h 28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1" h="281">
                  <a:moveTo>
                    <a:pt x="6" y="281"/>
                  </a:moveTo>
                  <a:lnTo>
                    <a:pt x="20" y="275"/>
                  </a:lnTo>
                  <a:lnTo>
                    <a:pt x="33" y="269"/>
                  </a:lnTo>
                  <a:lnTo>
                    <a:pt x="46" y="264"/>
                  </a:lnTo>
                  <a:lnTo>
                    <a:pt x="60" y="257"/>
                  </a:lnTo>
                  <a:lnTo>
                    <a:pt x="74" y="251"/>
                  </a:lnTo>
                  <a:lnTo>
                    <a:pt x="88" y="245"/>
                  </a:lnTo>
                  <a:lnTo>
                    <a:pt x="102" y="238"/>
                  </a:lnTo>
                  <a:lnTo>
                    <a:pt x="115" y="232"/>
                  </a:lnTo>
                  <a:lnTo>
                    <a:pt x="128" y="226"/>
                  </a:lnTo>
                  <a:lnTo>
                    <a:pt x="142" y="220"/>
                  </a:lnTo>
                  <a:lnTo>
                    <a:pt x="156" y="213"/>
                  </a:lnTo>
                  <a:lnTo>
                    <a:pt x="170" y="206"/>
                  </a:lnTo>
                  <a:lnTo>
                    <a:pt x="182" y="199"/>
                  </a:lnTo>
                  <a:lnTo>
                    <a:pt x="196" y="192"/>
                  </a:lnTo>
                  <a:lnTo>
                    <a:pt x="209" y="184"/>
                  </a:lnTo>
                  <a:lnTo>
                    <a:pt x="221" y="177"/>
                  </a:lnTo>
                  <a:lnTo>
                    <a:pt x="232" y="169"/>
                  </a:lnTo>
                  <a:lnTo>
                    <a:pt x="236" y="160"/>
                  </a:lnTo>
                  <a:lnTo>
                    <a:pt x="241" y="151"/>
                  </a:lnTo>
                  <a:lnTo>
                    <a:pt x="246" y="140"/>
                  </a:lnTo>
                  <a:lnTo>
                    <a:pt x="250" y="130"/>
                  </a:lnTo>
                  <a:lnTo>
                    <a:pt x="255" y="121"/>
                  </a:lnTo>
                  <a:lnTo>
                    <a:pt x="261" y="110"/>
                  </a:lnTo>
                  <a:lnTo>
                    <a:pt x="265" y="101"/>
                  </a:lnTo>
                  <a:lnTo>
                    <a:pt x="271" y="92"/>
                  </a:lnTo>
                  <a:lnTo>
                    <a:pt x="242" y="87"/>
                  </a:lnTo>
                  <a:lnTo>
                    <a:pt x="226" y="81"/>
                  </a:lnTo>
                  <a:lnTo>
                    <a:pt x="212" y="73"/>
                  </a:lnTo>
                  <a:lnTo>
                    <a:pt x="201" y="64"/>
                  </a:lnTo>
                  <a:lnTo>
                    <a:pt x="190" y="53"/>
                  </a:lnTo>
                  <a:lnTo>
                    <a:pt x="181" y="40"/>
                  </a:lnTo>
                  <a:lnTo>
                    <a:pt x="173" y="27"/>
                  </a:lnTo>
                  <a:lnTo>
                    <a:pt x="166" y="13"/>
                  </a:lnTo>
                  <a:lnTo>
                    <a:pt x="158" y="0"/>
                  </a:lnTo>
                  <a:lnTo>
                    <a:pt x="148" y="5"/>
                  </a:lnTo>
                  <a:lnTo>
                    <a:pt x="128" y="37"/>
                  </a:lnTo>
                  <a:lnTo>
                    <a:pt x="110" y="69"/>
                  </a:lnTo>
                  <a:lnTo>
                    <a:pt x="92" y="103"/>
                  </a:lnTo>
                  <a:lnTo>
                    <a:pt x="75" y="139"/>
                  </a:lnTo>
                  <a:lnTo>
                    <a:pt x="58" y="175"/>
                  </a:lnTo>
                  <a:lnTo>
                    <a:pt x="41" y="209"/>
                  </a:lnTo>
                  <a:lnTo>
                    <a:pt x="21" y="244"/>
                  </a:lnTo>
                  <a:lnTo>
                    <a:pt x="0" y="277"/>
                  </a:lnTo>
                  <a:lnTo>
                    <a:pt x="6" y="281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8" name="Freeform 102"/>
            <p:cNvSpPr>
              <a:spLocks/>
            </p:cNvSpPr>
            <p:nvPr/>
          </p:nvSpPr>
          <p:spPr bwMode="auto">
            <a:xfrm>
              <a:off x="2397" y="1631"/>
              <a:ext cx="227" cy="332"/>
            </a:xfrm>
            <a:custGeom>
              <a:avLst/>
              <a:gdLst>
                <a:gd name="T0" fmla="*/ 601 w 177"/>
                <a:gd name="T1" fmla="*/ 778 h 302"/>
                <a:gd name="T2" fmla="*/ 805 w 177"/>
                <a:gd name="T3" fmla="*/ 709 h 302"/>
                <a:gd name="T4" fmla="*/ 994 w 177"/>
                <a:gd name="T5" fmla="*/ 633 h 302"/>
                <a:gd name="T6" fmla="*/ 1188 w 177"/>
                <a:gd name="T7" fmla="*/ 552 h 302"/>
                <a:gd name="T8" fmla="*/ 1367 w 177"/>
                <a:gd name="T9" fmla="*/ 472 h 302"/>
                <a:gd name="T10" fmla="*/ 1533 w 177"/>
                <a:gd name="T11" fmla="*/ 388 h 302"/>
                <a:gd name="T12" fmla="*/ 1717 w 177"/>
                <a:gd name="T13" fmla="*/ 308 h 302"/>
                <a:gd name="T14" fmla="*/ 1917 w 177"/>
                <a:gd name="T15" fmla="*/ 231 h 302"/>
                <a:gd name="T16" fmla="*/ 2126 w 177"/>
                <a:gd name="T17" fmla="*/ 158 h 302"/>
                <a:gd name="T18" fmla="*/ 2124 w 177"/>
                <a:gd name="T19" fmla="*/ 134 h 302"/>
                <a:gd name="T20" fmla="*/ 2038 w 177"/>
                <a:gd name="T21" fmla="*/ 132 h 302"/>
                <a:gd name="T22" fmla="*/ 1935 w 177"/>
                <a:gd name="T23" fmla="*/ 132 h 302"/>
                <a:gd name="T24" fmla="*/ 1858 w 177"/>
                <a:gd name="T25" fmla="*/ 125 h 302"/>
                <a:gd name="T26" fmla="*/ 1760 w 177"/>
                <a:gd name="T27" fmla="*/ 122 h 302"/>
                <a:gd name="T28" fmla="*/ 1658 w 177"/>
                <a:gd name="T29" fmla="*/ 114 h 302"/>
                <a:gd name="T30" fmla="*/ 1554 w 177"/>
                <a:gd name="T31" fmla="*/ 112 h 302"/>
                <a:gd name="T32" fmla="*/ 1454 w 177"/>
                <a:gd name="T33" fmla="*/ 109 h 302"/>
                <a:gd name="T34" fmla="*/ 1367 w 177"/>
                <a:gd name="T35" fmla="*/ 101 h 302"/>
                <a:gd name="T36" fmla="*/ 1275 w 177"/>
                <a:gd name="T37" fmla="*/ 90 h 302"/>
                <a:gd name="T38" fmla="*/ 1194 w 177"/>
                <a:gd name="T39" fmla="*/ 75 h 302"/>
                <a:gd name="T40" fmla="*/ 1093 w 177"/>
                <a:gd name="T41" fmla="*/ 62 h 302"/>
                <a:gd name="T42" fmla="*/ 1013 w 177"/>
                <a:gd name="T43" fmla="*/ 51 h 302"/>
                <a:gd name="T44" fmla="*/ 909 w 177"/>
                <a:gd name="T45" fmla="*/ 38 h 302"/>
                <a:gd name="T46" fmla="*/ 822 w 177"/>
                <a:gd name="T47" fmla="*/ 26 h 302"/>
                <a:gd name="T48" fmla="*/ 727 w 177"/>
                <a:gd name="T49" fmla="*/ 16 h 302"/>
                <a:gd name="T50" fmla="*/ 664 w 177"/>
                <a:gd name="T51" fmla="*/ 0 h 302"/>
                <a:gd name="T52" fmla="*/ 505 w 177"/>
                <a:gd name="T53" fmla="*/ 16 h 302"/>
                <a:gd name="T54" fmla="*/ 394 w 177"/>
                <a:gd name="T55" fmla="*/ 71 h 302"/>
                <a:gd name="T56" fmla="*/ 336 w 177"/>
                <a:gd name="T57" fmla="*/ 134 h 302"/>
                <a:gd name="T58" fmla="*/ 268 w 177"/>
                <a:gd name="T59" fmla="*/ 197 h 302"/>
                <a:gd name="T60" fmla="*/ 239 w 177"/>
                <a:gd name="T61" fmla="*/ 265 h 302"/>
                <a:gd name="T62" fmla="*/ 200 w 177"/>
                <a:gd name="T63" fmla="*/ 333 h 302"/>
                <a:gd name="T64" fmla="*/ 136 w 177"/>
                <a:gd name="T65" fmla="*/ 399 h 302"/>
                <a:gd name="T66" fmla="*/ 83 w 177"/>
                <a:gd name="T67" fmla="*/ 467 h 302"/>
                <a:gd name="T68" fmla="*/ 0 w 177"/>
                <a:gd name="T69" fmla="*/ 534 h 302"/>
                <a:gd name="T70" fmla="*/ 124 w 177"/>
                <a:gd name="T71" fmla="*/ 587 h 302"/>
                <a:gd name="T72" fmla="*/ 200 w 177"/>
                <a:gd name="T73" fmla="*/ 607 h 302"/>
                <a:gd name="T74" fmla="*/ 256 w 177"/>
                <a:gd name="T75" fmla="*/ 641 h 302"/>
                <a:gd name="T76" fmla="*/ 304 w 177"/>
                <a:gd name="T77" fmla="*/ 668 h 302"/>
                <a:gd name="T78" fmla="*/ 344 w 177"/>
                <a:gd name="T79" fmla="*/ 706 h 302"/>
                <a:gd name="T80" fmla="*/ 344 w 177"/>
                <a:gd name="T81" fmla="*/ 750 h 302"/>
                <a:gd name="T82" fmla="*/ 390 w 177"/>
                <a:gd name="T83" fmla="*/ 759 h 302"/>
                <a:gd name="T84" fmla="*/ 441 w 177"/>
                <a:gd name="T85" fmla="*/ 762 h 302"/>
                <a:gd name="T86" fmla="*/ 525 w 177"/>
                <a:gd name="T87" fmla="*/ 775 h 302"/>
                <a:gd name="T88" fmla="*/ 601 w 177"/>
                <a:gd name="T89" fmla="*/ 778 h 3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77"/>
                <a:gd name="T136" fmla="*/ 0 h 302"/>
                <a:gd name="T137" fmla="*/ 177 w 177"/>
                <a:gd name="T138" fmla="*/ 302 h 3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77" h="302">
                  <a:moveTo>
                    <a:pt x="50" y="302"/>
                  </a:moveTo>
                  <a:lnTo>
                    <a:pt x="67" y="276"/>
                  </a:lnTo>
                  <a:lnTo>
                    <a:pt x="83" y="246"/>
                  </a:lnTo>
                  <a:lnTo>
                    <a:pt x="98" y="215"/>
                  </a:lnTo>
                  <a:lnTo>
                    <a:pt x="113" y="183"/>
                  </a:lnTo>
                  <a:lnTo>
                    <a:pt x="128" y="151"/>
                  </a:lnTo>
                  <a:lnTo>
                    <a:pt x="143" y="120"/>
                  </a:lnTo>
                  <a:lnTo>
                    <a:pt x="159" y="89"/>
                  </a:lnTo>
                  <a:lnTo>
                    <a:pt x="177" y="61"/>
                  </a:lnTo>
                  <a:lnTo>
                    <a:pt x="176" y="52"/>
                  </a:lnTo>
                  <a:lnTo>
                    <a:pt x="169" y="51"/>
                  </a:lnTo>
                  <a:lnTo>
                    <a:pt x="161" y="51"/>
                  </a:lnTo>
                  <a:lnTo>
                    <a:pt x="154" y="49"/>
                  </a:lnTo>
                  <a:lnTo>
                    <a:pt x="146" y="47"/>
                  </a:lnTo>
                  <a:lnTo>
                    <a:pt x="138" y="45"/>
                  </a:lnTo>
                  <a:lnTo>
                    <a:pt x="129" y="44"/>
                  </a:lnTo>
                  <a:lnTo>
                    <a:pt x="121" y="42"/>
                  </a:lnTo>
                  <a:lnTo>
                    <a:pt x="113" y="39"/>
                  </a:lnTo>
                  <a:lnTo>
                    <a:pt x="106" y="35"/>
                  </a:lnTo>
                  <a:lnTo>
                    <a:pt x="99" y="29"/>
                  </a:lnTo>
                  <a:lnTo>
                    <a:pt x="91" y="24"/>
                  </a:lnTo>
                  <a:lnTo>
                    <a:pt x="84" y="20"/>
                  </a:lnTo>
                  <a:lnTo>
                    <a:pt x="76" y="15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5" y="0"/>
                  </a:lnTo>
                  <a:lnTo>
                    <a:pt x="42" y="6"/>
                  </a:lnTo>
                  <a:lnTo>
                    <a:pt x="33" y="28"/>
                  </a:lnTo>
                  <a:lnTo>
                    <a:pt x="28" y="52"/>
                  </a:lnTo>
                  <a:lnTo>
                    <a:pt x="23" y="77"/>
                  </a:lnTo>
                  <a:lnTo>
                    <a:pt x="20" y="103"/>
                  </a:lnTo>
                  <a:lnTo>
                    <a:pt x="16" y="129"/>
                  </a:lnTo>
                  <a:lnTo>
                    <a:pt x="12" y="155"/>
                  </a:lnTo>
                  <a:lnTo>
                    <a:pt x="7" y="181"/>
                  </a:lnTo>
                  <a:lnTo>
                    <a:pt x="0" y="207"/>
                  </a:lnTo>
                  <a:lnTo>
                    <a:pt x="10" y="228"/>
                  </a:lnTo>
                  <a:lnTo>
                    <a:pt x="16" y="236"/>
                  </a:lnTo>
                  <a:lnTo>
                    <a:pt x="21" y="247"/>
                  </a:lnTo>
                  <a:lnTo>
                    <a:pt x="25" y="260"/>
                  </a:lnTo>
                  <a:lnTo>
                    <a:pt x="29" y="273"/>
                  </a:lnTo>
                  <a:lnTo>
                    <a:pt x="29" y="291"/>
                  </a:lnTo>
                  <a:lnTo>
                    <a:pt x="32" y="294"/>
                  </a:lnTo>
                  <a:lnTo>
                    <a:pt x="37" y="296"/>
                  </a:lnTo>
                  <a:lnTo>
                    <a:pt x="44" y="299"/>
                  </a:lnTo>
                  <a:lnTo>
                    <a:pt x="50" y="302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59" name="Freeform 103"/>
            <p:cNvSpPr>
              <a:spLocks/>
            </p:cNvSpPr>
            <p:nvPr/>
          </p:nvSpPr>
          <p:spPr bwMode="auto">
            <a:xfrm>
              <a:off x="2260" y="1667"/>
              <a:ext cx="140" cy="189"/>
            </a:xfrm>
            <a:custGeom>
              <a:avLst/>
              <a:gdLst>
                <a:gd name="T0" fmla="*/ 892 w 110"/>
                <a:gd name="T1" fmla="*/ 465 h 171"/>
                <a:gd name="T2" fmla="*/ 1016 w 110"/>
                <a:gd name="T3" fmla="*/ 359 h 171"/>
                <a:gd name="T4" fmla="*/ 1091 w 110"/>
                <a:gd name="T5" fmla="*/ 242 h 171"/>
                <a:gd name="T6" fmla="*/ 1177 w 110"/>
                <a:gd name="T7" fmla="*/ 126 h 171"/>
                <a:gd name="T8" fmla="*/ 1229 w 110"/>
                <a:gd name="T9" fmla="*/ 1 h 171"/>
                <a:gd name="T10" fmla="*/ 1105 w 110"/>
                <a:gd name="T11" fmla="*/ 15 h 171"/>
                <a:gd name="T12" fmla="*/ 969 w 110"/>
                <a:gd name="T13" fmla="*/ 21 h 171"/>
                <a:gd name="T14" fmla="*/ 857 w 110"/>
                <a:gd name="T15" fmla="*/ 23 h 171"/>
                <a:gd name="T16" fmla="*/ 732 w 110"/>
                <a:gd name="T17" fmla="*/ 23 h 171"/>
                <a:gd name="T18" fmla="*/ 607 w 110"/>
                <a:gd name="T19" fmla="*/ 21 h 171"/>
                <a:gd name="T20" fmla="*/ 456 w 110"/>
                <a:gd name="T21" fmla="*/ 15 h 171"/>
                <a:gd name="T22" fmla="*/ 345 w 110"/>
                <a:gd name="T23" fmla="*/ 3 h 171"/>
                <a:gd name="T24" fmla="*/ 213 w 110"/>
                <a:gd name="T25" fmla="*/ 0 h 171"/>
                <a:gd name="T26" fmla="*/ 167 w 110"/>
                <a:gd name="T27" fmla="*/ 103 h 171"/>
                <a:gd name="T28" fmla="*/ 123 w 110"/>
                <a:gd name="T29" fmla="*/ 208 h 171"/>
                <a:gd name="T30" fmla="*/ 75 w 110"/>
                <a:gd name="T31" fmla="*/ 311 h 171"/>
                <a:gd name="T32" fmla="*/ 0 w 110"/>
                <a:gd name="T33" fmla="*/ 416 h 171"/>
                <a:gd name="T34" fmla="*/ 121 w 110"/>
                <a:gd name="T35" fmla="*/ 422 h 171"/>
                <a:gd name="T36" fmla="*/ 213 w 110"/>
                <a:gd name="T37" fmla="*/ 438 h 171"/>
                <a:gd name="T38" fmla="*/ 331 w 110"/>
                <a:gd name="T39" fmla="*/ 439 h 171"/>
                <a:gd name="T40" fmla="*/ 452 w 110"/>
                <a:gd name="T41" fmla="*/ 439 h 171"/>
                <a:gd name="T42" fmla="*/ 549 w 110"/>
                <a:gd name="T43" fmla="*/ 440 h 171"/>
                <a:gd name="T44" fmla="*/ 671 w 110"/>
                <a:gd name="T45" fmla="*/ 443 h 171"/>
                <a:gd name="T46" fmla="*/ 779 w 110"/>
                <a:gd name="T47" fmla="*/ 453 h 171"/>
                <a:gd name="T48" fmla="*/ 892 w 110"/>
                <a:gd name="T49" fmla="*/ 465 h 17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171"/>
                <a:gd name="T77" fmla="*/ 110 w 110"/>
                <a:gd name="T78" fmla="*/ 171 h 17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171">
                  <a:moveTo>
                    <a:pt x="80" y="171"/>
                  </a:moveTo>
                  <a:lnTo>
                    <a:pt x="91" y="132"/>
                  </a:lnTo>
                  <a:lnTo>
                    <a:pt x="98" y="90"/>
                  </a:lnTo>
                  <a:lnTo>
                    <a:pt x="105" y="46"/>
                  </a:lnTo>
                  <a:lnTo>
                    <a:pt x="110" y="1"/>
                  </a:lnTo>
                  <a:lnTo>
                    <a:pt x="99" y="5"/>
                  </a:lnTo>
                  <a:lnTo>
                    <a:pt x="87" y="8"/>
                  </a:lnTo>
                  <a:lnTo>
                    <a:pt x="77" y="9"/>
                  </a:lnTo>
                  <a:lnTo>
                    <a:pt x="65" y="9"/>
                  </a:lnTo>
                  <a:lnTo>
                    <a:pt x="54" y="8"/>
                  </a:lnTo>
                  <a:lnTo>
                    <a:pt x="42" y="5"/>
                  </a:lnTo>
                  <a:lnTo>
                    <a:pt x="31" y="3"/>
                  </a:lnTo>
                  <a:lnTo>
                    <a:pt x="19" y="0"/>
                  </a:lnTo>
                  <a:lnTo>
                    <a:pt x="15" y="38"/>
                  </a:lnTo>
                  <a:lnTo>
                    <a:pt x="11" y="76"/>
                  </a:lnTo>
                  <a:lnTo>
                    <a:pt x="6" y="114"/>
                  </a:lnTo>
                  <a:lnTo>
                    <a:pt x="0" y="152"/>
                  </a:lnTo>
                  <a:lnTo>
                    <a:pt x="10" y="156"/>
                  </a:lnTo>
                  <a:lnTo>
                    <a:pt x="19" y="160"/>
                  </a:lnTo>
                  <a:lnTo>
                    <a:pt x="30" y="161"/>
                  </a:lnTo>
                  <a:lnTo>
                    <a:pt x="40" y="161"/>
                  </a:lnTo>
                  <a:lnTo>
                    <a:pt x="49" y="162"/>
                  </a:lnTo>
                  <a:lnTo>
                    <a:pt x="60" y="163"/>
                  </a:lnTo>
                  <a:lnTo>
                    <a:pt x="70" y="167"/>
                  </a:lnTo>
                  <a:lnTo>
                    <a:pt x="80" y="171"/>
                  </a:ln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0" name="Freeform 104"/>
            <p:cNvSpPr>
              <a:spLocks/>
            </p:cNvSpPr>
            <p:nvPr/>
          </p:nvSpPr>
          <p:spPr bwMode="auto">
            <a:xfrm>
              <a:off x="2704" y="1650"/>
              <a:ext cx="113" cy="102"/>
            </a:xfrm>
            <a:custGeom>
              <a:avLst/>
              <a:gdLst>
                <a:gd name="T0" fmla="*/ 729 w 91"/>
                <a:gd name="T1" fmla="*/ 259 h 92"/>
                <a:gd name="T2" fmla="*/ 792 w 91"/>
                <a:gd name="T3" fmla="*/ 235 h 92"/>
                <a:gd name="T4" fmla="*/ 721 w 91"/>
                <a:gd name="T5" fmla="*/ 184 h 92"/>
                <a:gd name="T6" fmla="*/ 680 w 91"/>
                <a:gd name="T7" fmla="*/ 174 h 92"/>
                <a:gd name="T8" fmla="*/ 651 w 91"/>
                <a:gd name="T9" fmla="*/ 165 h 92"/>
                <a:gd name="T10" fmla="*/ 607 w 91"/>
                <a:gd name="T11" fmla="*/ 154 h 92"/>
                <a:gd name="T12" fmla="*/ 554 w 91"/>
                <a:gd name="T13" fmla="*/ 143 h 92"/>
                <a:gd name="T14" fmla="*/ 504 w 91"/>
                <a:gd name="T15" fmla="*/ 137 h 92"/>
                <a:gd name="T16" fmla="*/ 468 w 91"/>
                <a:gd name="T17" fmla="*/ 129 h 92"/>
                <a:gd name="T18" fmla="*/ 422 w 91"/>
                <a:gd name="T19" fmla="*/ 121 h 92"/>
                <a:gd name="T20" fmla="*/ 368 w 91"/>
                <a:gd name="T21" fmla="*/ 110 h 92"/>
                <a:gd name="T22" fmla="*/ 302 w 91"/>
                <a:gd name="T23" fmla="*/ 80 h 92"/>
                <a:gd name="T24" fmla="*/ 340 w 91"/>
                <a:gd name="T25" fmla="*/ 53 h 92"/>
                <a:gd name="T26" fmla="*/ 422 w 91"/>
                <a:gd name="T27" fmla="*/ 37 h 92"/>
                <a:gd name="T28" fmla="*/ 468 w 91"/>
                <a:gd name="T29" fmla="*/ 41 h 92"/>
                <a:gd name="T30" fmla="*/ 504 w 91"/>
                <a:gd name="T31" fmla="*/ 45 h 92"/>
                <a:gd name="T32" fmla="*/ 548 w 91"/>
                <a:gd name="T33" fmla="*/ 50 h 92"/>
                <a:gd name="T34" fmla="*/ 579 w 91"/>
                <a:gd name="T35" fmla="*/ 55 h 92"/>
                <a:gd name="T36" fmla="*/ 618 w 91"/>
                <a:gd name="T37" fmla="*/ 65 h 92"/>
                <a:gd name="T38" fmla="*/ 651 w 91"/>
                <a:gd name="T39" fmla="*/ 72 h 92"/>
                <a:gd name="T40" fmla="*/ 688 w 91"/>
                <a:gd name="T41" fmla="*/ 79 h 92"/>
                <a:gd name="T42" fmla="*/ 729 w 91"/>
                <a:gd name="T43" fmla="*/ 89 h 92"/>
                <a:gd name="T44" fmla="*/ 672 w 91"/>
                <a:gd name="T45" fmla="*/ 50 h 92"/>
                <a:gd name="T46" fmla="*/ 524 w 91"/>
                <a:gd name="T47" fmla="*/ 24 h 92"/>
                <a:gd name="T48" fmla="*/ 468 w 91"/>
                <a:gd name="T49" fmla="*/ 18 h 92"/>
                <a:gd name="T50" fmla="*/ 422 w 91"/>
                <a:gd name="T51" fmla="*/ 16 h 92"/>
                <a:gd name="T52" fmla="*/ 355 w 91"/>
                <a:gd name="T53" fmla="*/ 4 h 92"/>
                <a:gd name="T54" fmla="*/ 296 w 91"/>
                <a:gd name="T55" fmla="*/ 3 h 92"/>
                <a:gd name="T56" fmla="*/ 238 w 91"/>
                <a:gd name="T57" fmla="*/ 2 h 92"/>
                <a:gd name="T58" fmla="*/ 171 w 91"/>
                <a:gd name="T59" fmla="*/ 2 h 92"/>
                <a:gd name="T60" fmla="*/ 111 w 91"/>
                <a:gd name="T61" fmla="*/ 1 h 92"/>
                <a:gd name="T62" fmla="*/ 62 w 91"/>
                <a:gd name="T63" fmla="*/ 0 h 92"/>
                <a:gd name="T64" fmla="*/ 0 w 91"/>
                <a:gd name="T65" fmla="*/ 41 h 92"/>
                <a:gd name="T66" fmla="*/ 1 w 91"/>
                <a:gd name="T67" fmla="*/ 65 h 92"/>
                <a:gd name="T68" fmla="*/ 32 w 91"/>
                <a:gd name="T69" fmla="*/ 79 h 92"/>
                <a:gd name="T70" fmla="*/ 71 w 91"/>
                <a:gd name="T71" fmla="*/ 98 h 92"/>
                <a:gd name="T72" fmla="*/ 88 w 91"/>
                <a:gd name="T73" fmla="*/ 122 h 92"/>
                <a:gd name="T74" fmla="*/ 148 w 91"/>
                <a:gd name="T75" fmla="*/ 129 h 92"/>
                <a:gd name="T76" fmla="*/ 171 w 91"/>
                <a:gd name="T77" fmla="*/ 150 h 92"/>
                <a:gd name="T78" fmla="*/ 206 w 91"/>
                <a:gd name="T79" fmla="*/ 166 h 92"/>
                <a:gd name="T80" fmla="*/ 238 w 91"/>
                <a:gd name="T81" fmla="*/ 184 h 92"/>
                <a:gd name="T82" fmla="*/ 283 w 91"/>
                <a:gd name="T83" fmla="*/ 190 h 92"/>
                <a:gd name="T84" fmla="*/ 323 w 91"/>
                <a:gd name="T85" fmla="*/ 203 h 92"/>
                <a:gd name="T86" fmla="*/ 351 w 91"/>
                <a:gd name="T87" fmla="*/ 207 h 92"/>
                <a:gd name="T88" fmla="*/ 395 w 91"/>
                <a:gd name="T89" fmla="*/ 216 h 92"/>
                <a:gd name="T90" fmla="*/ 428 w 91"/>
                <a:gd name="T91" fmla="*/ 227 h 92"/>
                <a:gd name="T92" fmla="*/ 473 w 91"/>
                <a:gd name="T93" fmla="*/ 236 h 92"/>
                <a:gd name="T94" fmla="*/ 531 w 91"/>
                <a:gd name="T95" fmla="*/ 249 h 92"/>
                <a:gd name="T96" fmla="*/ 587 w 91"/>
                <a:gd name="T97" fmla="*/ 255 h 92"/>
                <a:gd name="T98" fmla="*/ 729 w 91"/>
                <a:gd name="T99" fmla="*/ 259 h 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1"/>
                <a:gd name="T151" fmla="*/ 0 h 92"/>
                <a:gd name="T152" fmla="*/ 91 w 91"/>
                <a:gd name="T153" fmla="*/ 92 h 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1" h="92">
                  <a:moveTo>
                    <a:pt x="84" y="92"/>
                  </a:moveTo>
                  <a:lnTo>
                    <a:pt x="91" y="84"/>
                  </a:lnTo>
                  <a:lnTo>
                    <a:pt x="83" y="65"/>
                  </a:lnTo>
                  <a:lnTo>
                    <a:pt x="78" y="62"/>
                  </a:lnTo>
                  <a:lnTo>
                    <a:pt x="75" y="58"/>
                  </a:lnTo>
                  <a:lnTo>
                    <a:pt x="69" y="55"/>
                  </a:lnTo>
                  <a:lnTo>
                    <a:pt x="64" y="51"/>
                  </a:lnTo>
                  <a:lnTo>
                    <a:pt x="58" y="49"/>
                  </a:lnTo>
                  <a:lnTo>
                    <a:pt x="54" y="46"/>
                  </a:lnTo>
                  <a:lnTo>
                    <a:pt x="48" y="42"/>
                  </a:lnTo>
                  <a:lnTo>
                    <a:pt x="42" y="39"/>
                  </a:lnTo>
                  <a:lnTo>
                    <a:pt x="35" y="29"/>
                  </a:lnTo>
                  <a:lnTo>
                    <a:pt x="39" y="19"/>
                  </a:lnTo>
                  <a:lnTo>
                    <a:pt x="48" y="13"/>
                  </a:lnTo>
                  <a:lnTo>
                    <a:pt x="54" y="14"/>
                  </a:lnTo>
                  <a:lnTo>
                    <a:pt x="58" y="16"/>
                  </a:lnTo>
                  <a:lnTo>
                    <a:pt x="63" y="18"/>
                  </a:lnTo>
                  <a:lnTo>
                    <a:pt x="66" y="20"/>
                  </a:lnTo>
                  <a:lnTo>
                    <a:pt x="71" y="23"/>
                  </a:lnTo>
                  <a:lnTo>
                    <a:pt x="75" y="26"/>
                  </a:lnTo>
                  <a:lnTo>
                    <a:pt x="79" y="28"/>
                  </a:lnTo>
                  <a:lnTo>
                    <a:pt x="84" y="32"/>
                  </a:lnTo>
                  <a:lnTo>
                    <a:pt x="77" y="18"/>
                  </a:lnTo>
                  <a:lnTo>
                    <a:pt x="60" y="9"/>
                  </a:lnTo>
                  <a:lnTo>
                    <a:pt x="54" y="6"/>
                  </a:lnTo>
                  <a:lnTo>
                    <a:pt x="48" y="5"/>
                  </a:lnTo>
                  <a:lnTo>
                    <a:pt x="41" y="4"/>
                  </a:lnTo>
                  <a:lnTo>
                    <a:pt x="34" y="3"/>
                  </a:lnTo>
                  <a:lnTo>
                    <a:pt x="27" y="2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" y="23"/>
                  </a:lnTo>
                  <a:lnTo>
                    <a:pt x="4" y="28"/>
                  </a:lnTo>
                  <a:lnTo>
                    <a:pt x="8" y="34"/>
                  </a:lnTo>
                  <a:lnTo>
                    <a:pt x="10" y="43"/>
                  </a:lnTo>
                  <a:lnTo>
                    <a:pt x="17" y="46"/>
                  </a:lnTo>
                  <a:lnTo>
                    <a:pt x="20" y="53"/>
                  </a:lnTo>
                  <a:lnTo>
                    <a:pt x="23" y="59"/>
                  </a:lnTo>
                  <a:lnTo>
                    <a:pt x="27" y="65"/>
                  </a:lnTo>
                  <a:lnTo>
                    <a:pt x="32" y="68"/>
                  </a:lnTo>
                  <a:lnTo>
                    <a:pt x="37" y="71"/>
                  </a:lnTo>
                  <a:lnTo>
                    <a:pt x="40" y="74"/>
                  </a:lnTo>
                  <a:lnTo>
                    <a:pt x="45" y="78"/>
                  </a:lnTo>
                  <a:lnTo>
                    <a:pt x="49" y="81"/>
                  </a:lnTo>
                  <a:lnTo>
                    <a:pt x="55" y="85"/>
                  </a:lnTo>
                  <a:lnTo>
                    <a:pt x="61" y="88"/>
                  </a:lnTo>
                  <a:lnTo>
                    <a:pt x="68" y="91"/>
                  </a:lnTo>
                  <a:lnTo>
                    <a:pt x="84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1" name="Freeform 105"/>
            <p:cNvSpPr>
              <a:spLocks/>
            </p:cNvSpPr>
            <p:nvPr/>
          </p:nvSpPr>
          <p:spPr bwMode="auto">
            <a:xfrm>
              <a:off x="2482" y="1580"/>
              <a:ext cx="190" cy="83"/>
            </a:xfrm>
            <a:custGeom>
              <a:avLst/>
              <a:gdLst>
                <a:gd name="T0" fmla="*/ 1461 w 149"/>
                <a:gd name="T1" fmla="*/ 183 h 76"/>
                <a:gd name="T2" fmla="*/ 1520 w 149"/>
                <a:gd name="T3" fmla="*/ 179 h 76"/>
                <a:gd name="T4" fmla="*/ 1577 w 149"/>
                <a:gd name="T5" fmla="*/ 164 h 76"/>
                <a:gd name="T6" fmla="*/ 1644 w 149"/>
                <a:gd name="T7" fmla="*/ 150 h 76"/>
                <a:gd name="T8" fmla="*/ 1692 w 149"/>
                <a:gd name="T9" fmla="*/ 129 h 76"/>
                <a:gd name="T10" fmla="*/ 1621 w 149"/>
                <a:gd name="T11" fmla="*/ 66 h 76"/>
                <a:gd name="T12" fmla="*/ 1461 w 149"/>
                <a:gd name="T13" fmla="*/ 27 h 76"/>
                <a:gd name="T14" fmla="*/ 1296 w 149"/>
                <a:gd name="T15" fmla="*/ 16 h 76"/>
                <a:gd name="T16" fmla="*/ 1113 w 149"/>
                <a:gd name="T17" fmla="*/ 2 h 76"/>
                <a:gd name="T18" fmla="*/ 941 w 149"/>
                <a:gd name="T19" fmla="*/ 0 h 76"/>
                <a:gd name="T20" fmla="*/ 779 w 149"/>
                <a:gd name="T21" fmla="*/ 0 h 76"/>
                <a:gd name="T22" fmla="*/ 611 w 149"/>
                <a:gd name="T23" fmla="*/ 1 h 76"/>
                <a:gd name="T24" fmla="*/ 421 w 149"/>
                <a:gd name="T25" fmla="*/ 2 h 76"/>
                <a:gd name="T26" fmla="*/ 232 w 149"/>
                <a:gd name="T27" fmla="*/ 16 h 76"/>
                <a:gd name="T28" fmla="*/ 46 w 149"/>
                <a:gd name="T29" fmla="*/ 21 h 76"/>
                <a:gd name="T30" fmla="*/ 0 w 149"/>
                <a:gd name="T31" fmla="*/ 42 h 76"/>
                <a:gd name="T32" fmla="*/ 98 w 149"/>
                <a:gd name="T33" fmla="*/ 50 h 76"/>
                <a:gd name="T34" fmla="*/ 232 w 149"/>
                <a:gd name="T35" fmla="*/ 52 h 76"/>
                <a:gd name="T36" fmla="*/ 360 w 149"/>
                <a:gd name="T37" fmla="*/ 50 h 76"/>
                <a:gd name="T38" fmla="*/ 513 w 149"/>
                <a:gd name="T39" fmla="*/ 48 h 76"/>
                <a:gd name="T40" fmla="*/ 654 w 149"/>
                <a:gd name="T41" fmla="*/ 42 h 76"/>
                <a:gd name="T42" fmla="*/ 793 w 149"/>
                <a:gd name="T43" fmla="*/ 35 h 76"/>
                <a:gd name="T44" fmla="*/ 941 w 149"/>
                <a:gd name="T45" fmla="*/ 32 h 76"/>
                <a:gd name="T46" fmla="*/ 1076 w 149"/>
                <a:gd name="T47" fmla="*/ 32 h 76"/>
                <a:gd name="T48" fmla="*/ 1296 w 149"/>
                <a:gd name="T49" fmla="*/ 48 h 76"/>
                <a:gd name="T50" fmla="*/ 1394 w 149"/>
                <a:gd name="T51" fmla="*/ 86 h 76"/>
                <a:gd name="T52" fmla="*/ 1372 w 149"/>
                <a:gd name="T53" fmla="*/ 96 h 76"/>
                <a:gd name="T54" fmla="*/ 1327 w 149"/>
                <a:gd name="T55" fmla="*/ 108 h 76"/>
                <a:gd name="T56" fmla="*/ 1251 w 149"/>
                <a:gd name="T57" fmla="*/ 122 h 76"/>
                <a:gd name="T58" fmla="*/ 1160 w 149"/>
                <a:gd name="T59" fmla="*/ 126 h 76"/>
                <a:gd name="T60" fmla="*/ 997 w 149"/>
                <a:gd name="T61" fmla="*/ 104 h 76"/>
                <a:gd name="T62" fmla="*/ 951 w 149"/>
                <a:gd name="T63" fmla="*/ 104 h 76"/>
                <a:gd name="T64" fmla="*/ 873 w 149"/>
                <a:gd name="T65" fmla="*/ 104 h 76"/>
                <a:gd name="T66" fmla="*/ 811 w 149"/>
                <a:gd name="T67" fmla="*/ 103 h 76"/>
                <a:gd name="T68" fmla="*/ 733 w 149"/>
                <a:gd name="T69" fmla="*/ 96 h 76"/>
                <a:gd name="T70" fmla="*/ 661 w 149"/>
                <a:gd name="T71" fmla="*/ 96 h 76"/>
                <a:gd name="T72" fmla="*/ 611 w 149"/>
                <a:gd name="T73" fmla="*/ 103 h 76"/>
                <a:gd name="T74" fmla="*/ 553 w 149"/>
                <a:gd name="T75" fmla="*/ 105 h 76"/>
                <a:gd name="T76" fmla="*/ 537 w 149"/>
                <a:gd name="T77" fmla="*/ 122 h 76"/>
                <a:gd name="T78" fmla="*/ 585 w 149"/>
                <a:gd name="T79" fmla="*/ 128 h 76"/>
                <a:gd name="T80" fmla="*/ 654 w 149"/>
                <a:gd name="T81" fmla="*/ 133 h 76"/>
                <a:gd name="T82" fmla="*/ 738 w 149"/>
                <a:gd name="T83" fmla="*/ 140 h 76"/>
                <a:gd name="T84" fmla="*/ 816 w 149"/>
                <a:gd name="T85" fmla="*/ 141 h 76"/>
                <a:gd name="T86" fmla="*/ 910 w 149"/>
                <a:gd name="T87" fmla="*/ 150 h 76"/>
                <a:gd name="T88" fmla="*/ 993 w 149"/>
                <a:gd name="T89" fmla="*/ 154 h 76"/>
                <a:gd name="T90" fmla="*/ 1075 w 149"/>
                <a:gd name="T91" fmla="*/ 164 h 76"/>
                <a:gd name="T92" fmla="*/ 1123 w 149"/>
                <a:gd name="T93" fmla="*/ 173 h 76"/>
                <a:gd name="T94" fmla="*/ 1461 w 149"/>
                <a:gd name="T95" fmla="*/ 183 h 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9"/>
                <a:gd name="T145" fmla="*/ 0 h 76"/>
                <a:gd name="T146" fmla="*/ 149 w 149"/>
                <a:gd name="T147" fmla="*/ 76 h 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9" h="76">
                  <a:moveTo>
                    <a:pt x="129" y="76"/>
                  </a:moveTo>
                  <a:lnTo>
                    <a:pt x="134" y="73"/>
                  </a:lnTo>
                  <a:lnTo>
                    <a:pt x="139" y="67"/>
                  </a:lnTo>
                  <a:lnTo>
                    <a:pt x="144" y="61"/>
                  </a:lnTo>
                  <a:lnTo>
                    <a:pt x="149" y="54"/>
                  </a:lnTo>
                  <a:lnTo>
                    <a:pt x="143" y="27"/>
                  </a:lnTo>
                  <a:lnTo>
                    <a:pt x="129" y="12"/>
                  </a:lnTo>
                  <a:lnTo>
                    <a:pt x="114" y="6"/>
                  </a:lnTo>
                  <a:lnTo>
                    <a:pt x="98" y="2"/>
                  </a:lnTo>
                  <a:lnTo>
                    <a:pt x="83" y="0"/>
                  </a:lnTo>
                  <a:lnTo>
                    <a:pt x="68" y="0"/>
                  </a:lnTo>
                  <a:lnTo>
                    <a:pt x="53" y="1"/>
                  </a:lnTo>
                  <a:lnTo>
                    <a:pt x="37" y="2"/>
                  </a:lnTo>
                  <a:lnTo>
                    <a:pt x="20" y="6"/>
                  </a:lnTo>
                  <a:lnTo>
                    <a:pt x="4" y="9"/>
                  </a:lnTo>
                  <a:lnTo>
                    <a:pt x="0" y="17"/>
                  </a:lnTo>
                  <a:lnTo>
                    <a:pt x="9" y="21"/>
                  </a:lnTo>
                  <a:lnTo>
                    <a:pt x="20" y="22"/>
                  </a:lnTo>
                  <a:lnTo>
                    <a:pt x="32" y="21"/>
                  </a:lnTo>
                  <a:lnTo>
                    <a:pt x="45" y="20"/>
                  </a:lnTo>
                  <a:lnTo>
                    <a:pt x="57" y="17"/>
                  </a:lnTo>
                  <a:lnTo>
                    <a:pt x="70" y="15"/>
                  </a:lnTo>
                  <a:lnTo>
                    <a:pt x="83" y="14"/>
                  </a:lnTo>
                  <a:lnTo>
                    <a:pt x="95" y="14"/>
                  </a:lnTo>
                  <a:lnTo>
                    <a:pt x="114" y="20"/>
                  </a:lnTo>
                  <a:lnTo>
                    <a:pt x="122" y="35"/>
                  </a:lnTo>
                  <a:lnTo>
                    <a:pt x="121" y="40"/>
                  </a:lnTo>
                  <a:lnTo>
                    <a:pt x="117" y="45"/>
                  </a:lnTo>
                  <a:lnTo>
                    <a:pt x="110" y="50"/>
                  </a:lnTo>
                  <a:lnTo>
                    <a:pt x="102" y="52"/>
                  </a:lnTo>
                  <a:lnTo>
                    <a:pt x="88" y="43"/>
                  </a:lnTo>
                  <a:lnTo>
                    <a:pt x="84" y="43"/>
                  </a:lnTo>
                  <a:lnTo>
                    <a:pt x="77" y="43"/>
                  </a:lnTo>
                  <a:lnTo>
                    <a:pt x="71" y="42"/>
                  </a:lnTo>
                  <a:lnTo>
                    <a:pt x="64" y="40"/>
                  </a:lnTo>
                  <a:lnTo>
                    <a:pt x="58" y="40"/>
                  </a:lnTo>
                  <a:lnTo>
                    <a:pt x="53" y="42"/>
                  </a:lnTo>
                  <a:lnTo>
                    <a:pt x="49" y="44"/>
                  </a:lnTo>
                  <a:lnTo>
                    <a:pt x="47" y="50"/>
                  </a:lnTo>
                  <a:lnTo>
                    <a:pt x="52" y="53"/>
                  </a:lnTo>
                  <a:lnTo>
                    <a:pt x="57" y="55"/>
                  </a:lnTo>
                  <a:lnTo>
                    <a:pt x="65" y="58"/>
                  </a:lnTo>
                  <a:lnTo>
                    <a:pt x="72" y="59"/>
                  </a:lnTo>
                  <a:lnTo>
                    <a:pt x="80" y="61"/>
                  </a:lnTo>
                  <a:lnTo>
                    <a:pt x="87" y="64"/>
                  </a:lnTo>
                  <a:lnTo>
                    <a:pt x="94" y="67"/>
                  </a:lnTo>
                  <a:lnTo>
                    <a:pt x="99" y="72"/>
                  </a:lnTo>
                  <a:lnTo>
                    <a:pt x="129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2" name="Freeform 106"/>
            <p:cNvSpPr>
              <a:spLocks/>
            </p:cNvSpPr>
            <p:nvPr/>
          </p:nvSpPr>
          <p:spPr bwMode="auto">
            <a:xfrm>
              <a:off x="2293" y="1588"/>
              <a:ext cx="137" cy="62"/>
            </a:xfrm>
            <a:custGeom>
              <a:avLst/>
              <a:gdLst>
                <a:gd name="T0" fmla="*/ 773 w 108"/>
                <a:gd name="T1" fmla="*/ 132 h 57"/>
                <a:gd name="T2" fmla="*/ 1041 w 108"/>
                <a:gd name="T3" fmla="*/ 111 h 57"/>
                <a:gd name="T4" fmla="*/ 1050 w 108"/>
                <a:gd name="T5" fmla="*/ 98 h 57"/>
                <a:gd name="T6" fmla="*/ 1101 w 108"/>
                <a:gd name="T7" fmla="*/ 75 h 57"/>
                <a:gd name="T8" fmla="*/ 1128 w 108"/>
                <a:gd name="T9" fmla="*/ 53 h 57"/>
                <a:gd name="T10" fmla="*/ 1165 w 108"/>
                <a:gd name="T11" fmla="*/ 30 h 57"/>
                <a:gd name="T12" fmla="*/ 1080 w 108"/>
                <a:gd name="T13" fmla="*/ 1 h 57"/>
                <a:gd name="T14" fmla="*/ 972 w 108"/>
                <a:gd name="T15" fmla="*/ 0 h 57"/>
                <a:gd name="T16" fmla="*/ 846 w 108"/>
                <a:gd name="T17" fmla="*/ 1 h 57"/>
                <a:gd name="T18" fmla="*/ 731 w 108"/>
                <a:gd name="T19" fmla="*/ 3 h 57"/>
                <a:gd name="T20" fmla="*/ 609 w 108"/>
                <a:gd name="T21" fmla="*/ 16 h 57"/>
                <a:gd name="T22" fmla="*/ 499 w 108"/>
                <a:gd name="T23" fmla="*/ 22 h 57"/>
                <a:gd name="T24" fmla="*/ 375 w 108"/>
                <a:gd name="T25" fmla="*/ 30 h 57"/>
                <a:gd name="T26" fmla="*/ 250 w 108"/>
                <a:gd name="T27" fmla="*/ 39 h 57"/>
                <a:gd name="T28" fmla="*/ 124 w 108"/>
                <a:gd name="T29" fmla="*/ 49 h 57"/>
                <a:gd name="T30" fmla="*/ 0 w 108"/>
                <a:gd name="T31" fmla="*/ 90 h 57"/>
                <a:gd name="T32" fmla="*/ 219 w 108"/>
                <a:gd name="T33" fmla="*/ 76 h 57"/>
                <a:gd name="T34" fmla="*/ 252 w 108"/>
                <a:gd name="T35" fmla="*/ 70 h 57"/>
                <a:gd name="T36" fmla="*/ 329 w 108"/>
                <a:gd name="T37" fmla="*/ 63 h 57"/>
                <a:gd name="T38" fmla="*/ 406 w 108"/>
                <a:gd name="T39" fmla="*/ 53 h 57"/>
                <a:gd name="T40" fmla="*/ 499 w 108"/>
                <a:gd name="T41" fmla="*/ 46 h 57"/>
                <a:gd name="T42" fmla="*/ 595 w 108"/>
                <a:gd name="T43" fmla="*/ 39 h 57"/>
                <a:gd name="T44" fmla="*/ 696 w 108"/>
                <a:gd name="T45" fmla="*/ 36 h 57"/>
                <a:gd name="T46" fmla="*/ 803 w 108"/>
                <a:gd name="T47" fmla="*/ 33 h 57"/>
                <a:gd name="T48" fmla="*/ 889 w 108"/>
                <a:gd name="T49" fmla="*/ 36 h 57"/>
                <a:gd name="T50" fmla="*/ 915 w 108"/>
                <a:gd name="T51" fmla="*/ 90 h 57"/>
                <a:gd name="T52" fmla="*/ 858 w 108"/>
                <a:gd name="T53" fmla="*/ 94 h 57"/>
                <a:gd name="T54" fmla="*/ 803 w 108"/>
                <a:gd name="T55" fmla="*/ 98 h 57"/>
                <a:gd name="T56" fmla="*/ 750 w 108"/>
                <a:gd name="T57" fmla="*/ 98 h 57"/>
                <a:gd name="T58" fmla="*/ 676 w 108"/>
                <a:gd name="T59" fmla="*/ 98 h 57"/>
                <a:gd name="T60" fmla="*/ 633 w 108"/>
                <a:gd name="T61" fmla="*/ 98 h 57"/>
                <a:gd name="T62" fmla="*/ 568 w 108"/>
                <a:gd name="T63" fmla="*/ 98 h 57"/>
                <a:gd name="T64" fmla="*/ 499 w 108"/>
                <a:gd name="T65" fmla="*/ 99 h 57"/>
                <a:gd name="T66" fmla="*/ 433 w 108"/>
                <a:gd name="T67" fmla="*/ 106 h 57"/>
                <a:gd name="T68" fmla="*/ 773 w 108"/>
                <a:gd name="T69" fmla="*/ 132 h 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8"/>
                <a:gd name="T106" fmla="*/ 0 h 57"/>
                <a:gd name="T107" fmla="*/ 108 w 108"/>
                <a:gd name="T108" fmla="*/ 57 h 5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8" h="57">
                  <a:moveTo>
                    <a:pt x="72" y="57"/>
                  </a:moveTo>
                  <a:lnTo>
                    <a:pt x="96" y="48"/>
                  </a:lnTo>
                  <a:lnTo>
                    <a:pt x="98" y="42"/>
                  </a:lnTo>
                  <a:lnTo>
                    <a:pt x="102" y="32"/>
                  </a:lnTo>
                  <a:lnTo>
                    <a:pt x="105" y="23"/>
                  </a:lnTo>
                  <a:lnTo>
                    <a:pt x="108" y="14"/>
                  </a:lnTo>
                  <a:lnTo>
                    <a:pt x="100" y="1"/>
                  </a:lnTo>
                  <a:lnTo>
                    <a:pt x="90" y="0"/>
                  </a:lnTo>
                  <a:lnTo>
                    <a:pt x="78" y="1"/>
                  </a:lnTo>
                  <a:lnTo>
                    <a:pt x="68" y="3"/>
                  </a:lnTo>
                  <a:lnTo>
                    <a:pt x="57" y="6"/>
                  </a:lnTo>
                  <a:lnTo>
                    <a:pt x="46" y="10"/>
                  </a:lnTo>
                  <a:lnTo>
                    <a:pt x="35" y="14"/>
                  </a:lnTo>
                  <a:lnTo>
                    <a:pt x="23" y="17"/>
                  </a:lnTo>
                  <a:lnTo>
                    <a:pt x="12" y="21"/>
                  </a:lnTo>
                  <a:lnTo>
                    <a:pt x="0" y="39"/>
                  </a:lnTo>
                  <a:lnTo>
                    <a:pt x="20" y="33"/>
                  </a:lnTo>
                  <a:lnTo>
                    <a:pt x="24" y="30"/>
                  </a:lnTo>
                  <a:lnTo>
                    <a:pt x="31" y="27"/>
                  </a:lnTo>
                  <a:lnTo>
                    <a:pt x="38" y="23"/>
                  </a:lnTo>
                  <a:lnTo>
                    <a:pt x="46" y="20"/>
                  </a:lnTo>
                  <a:lnTo>
                    <a:pt x="55" y="17"/>
                  </a:lnTo>
                  <a:lnTo>
                    <a:pt x="65" y="16"/>
                  </a:lnTo>
                  <a:lnTo>
                    <a:pt x="74" y="15"/>
                  </a:lnTo>
                  <a:lnTo>
                    <a:pt x="83" y="16"/>
                  </a:lnTo>
                  <a:lnTo>
                    <a:pt x="84" y="39"/>
                  </a:lnTo>
                  <a:lnTo>
                    <a:pt x="80" y="40"/>
                  </a:lnTo>
                  <a:lnTo>
                    <a:pt x="74" y="42"/>
                  </a:lnTo>
                  <a:lnTo>
                    <a:pt x="69" y="42"/>
                  </a:lnTo>
                  <a:lnTo>
                    <a:pt x="63" y="42"/>
                  </a:lnTo>
                  <a:lnTo>
                    <a:pt x="58" y="42"/>
                  </a:lnTo>
                  <a:lnTo>
                    <a:pt x="52" y="42"/>
                  </a:lnTo>
                  <a:lnTo>
                    <a:pt x="46" y="43"/>
                  </a:lnTo>
                  <a:lnTo>
                    <a:pt x="40" y="45"/>
                  </a:lnTo>
                  <a:lnTo>
                    <a:pt x="72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3" name="Freeform 107"/>
            <p:cNvSpPr>
              <a:spLocks/>
            </p:cNvSpPr>
            <p:nvPr/>
          </p:nvSpPr>
          <p:spPr bwMode="auto">
            <a:xfrm>
              <a:off x="3696" y="1536"/>
              <a:ext cx="721" cy="441"/>
            </a:xfrm>
            <a:custGeom>
              <a:avLst/>
              <a:gdLst>
                <a:gd name="T0" fmla="*/ 0 w 1715"/>
                <a:gd name="T1" fmla="*/ 0 h 1180"/>
                <a:gd name="T2" fmla="*/ 0 w 1715"/>
                <a:gd name="T3" fmla="*/ 0 h 1180"/>
                <a:gd name="T4" fmla="*/ 0 w 1715"/>
                <a:gd name="T5" fmla="*/ 0 h 1180"/>
                <a:gd name="T6" fmla="*/ 0 w 1715"/>
                <a:gd name="T7" fmla="*/ 0 h 1180"/>
                <a:gd name="T8" fmla="*/ 0 w 1715"/>
                <a:gd name="T9" fmla="*/ 0 h 1180"/>
                <a:gd name="T10" fmla="*/ 0 w 1715"/>
                <a:gd name="T11" fmla="*/ 0 h 1180"/>
                <a:gd name="T12" fmla="*/ 0 w 1715"/>
                <a:gd name="T13" fmla="*/ 0 h 1180"/>
                <a:gd name="T14" fmla="*/ 0 w 1715"/>
                <a:gd name="T15" fmla="*/ 0 h 1180"/>
                <a:gd name="T16" fmla="*/ 0 w 1715"/>
                <a:gd name="T17" fmla="*/ 0 h 1180"/>
                <a:gd name="T18" fmla="*/ 0 w 1715"/>
                <a:gd name="T19" fmla="*/ 0 h 1180"/>
                <a:gd name="T20" fmla="*/ 0 w 1715"/>
                <a:gd name="T21" fmla="*/ 0 h 1180"/>
                <a:gd name="T22" fmla="*/ 0 w 1715"/>
                <a:gd name="T23" fmla="*/ 0 h 1180"/>
                <a:gd name="T24" fmla="*/ 0 w 1715"/>
                <a:gd name="T25" fmla="*/ 0 h 1180"/>
                <a:gd name="T26" fmla="*/ 0 w 1715"/>
                <a:gd name="T27" fmla="*/ 0 h 1180"/>
                <a:gd name="T28" fmla="*/ 0 w 1715"/>
                <a:gd name="T29" fmla="*/ 0 h 1180"/>
                <a:gd name="T30" fmla="*/ 0 w 1715"/>
                <a:gd name="T31" fmla="*/ 0 h 1180"/>
                <a:gd name="T32" fmla="*/ 0 w 1715"/>
                <a:gd name="T33" fmla="*/ 0 h 1180"/>
                <a:gd name="T34" fmla="*/ 0 w 1715"/>
                <a:gd name="T35" fmla="*/ 0 h 1180"/>
                <a:gd name="T36" fmla="*/ 0 w 1715"/>
                <a:gd name="T37" fmla="*/ 0 h 1180"/>
                <a:gd name="T38" fmla="*/ 0 w 1715"/>
                <a:gd name="T39" fmla="*/ 0 h 1180"/>
                <a:gd name="T40" fmla="*/ 0 w 1715"/>
                <a:gd name="T41" fmla="*/ 0 h 11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15"/>
                <a:gd name="T64" fmla="*/ 0 h 1180"/>
                <a:gd name="T65" fmla="*/ 1715 w 1715"/>
                <a:gd name="T66" fmla="*/ 1180 h 118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15" h="1180">
                  <a:moveTo>
                    <a:pt x="420" y="1180"/>
                  </a:moveTo>
                  <a:lnTo>
                    <a:pt x="8" y="1150"/>
                  </a:lnTo>
                  <a:lnTo>
                    <a:pt x="0" y="922"/>
                  </a:lnTo>
                  <a:lnTo>
                    <a:pt x="112" y="715"/>
                  </a:lnTo>
                  <a:lnTo>
                    <a:pt x="166" y="507"/>
                  </a:lnTo>
                  <a:lnTo>
                    <a:pt x="333" y="342"/>
                  </a:lnTo>
                  <a:lnTo>
                    <a:pt x="373" y="186"/>
                  </a:lnTo>
                  <a:lnTo>
                    <a:pt x="584" y="91"/>
                  </a:lnTo>
                  <a:lnTo>
                    <a:pt x="787" y="0"/>
                  </a:lnTo>
                  <a:lnTo>
                    <a:pt x="1033" y="15"/>
                  </a:lnTo>
                  <a:lnTo>
                    <a:pt x="1240" y="127"/>
                  </a:lnTo>
                  <a:lnTo>
                    <a:pt x="1318" y="304"/>
                  </a:lnTo>
                  <a:lnTo>
                    <a:pt x="1584" y="408"/>
                  </a:lnTo>
                  <a:lnTo>
                    <a:pt x="1715" y="574"/>
                  </a:lnTo>
                  <a:lnTo>
                    <a:pt x="1690" y="724"/>
                  </a:lnTo>
                  <a:lnTo>
                    <a:pt x="1514" y="899"/>
                  </a:lnTo>
                  <a:lnTo>
                    <a:pt x="1377" y="927"/>
                  </a:lnTo>
                  <a:lnTo>
                    <a:pt x="1363" y="1079"/>
                  </a:lnTo>
                  <a:lnTo>
                    <a:pt x="915" y="1154"/>
                  </a:lnTo>
                  <a:lnTo>
                    <a:pt x="420" y="1180"/>
                  </a:lnTo>
                  <a:close/>
                </a:path>
              </a:pathLst>
            </a:custGeom>
            <a:solidFill>
              <a:srgbClr val="4F0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4" name="Freeform 108"/>
            <p:cNvSpPr>
              <a:spLocks/>
            </p:cNvSpPr>
            <p:nvPr/>
          </p:nvSpPr>
          <p:spPr bwMode="auto">
            <a:xfrm>
              <a:off x="4013" y="1559"/>
              <a:ext cx="124" cy="128"/>
            </a:xfrm>
            <a:custGeom>
              <a:avLst/>
              <a:gdLst>
                <a:gd name="T0" fmla="*/ 0 w 291"/>
                <a:gd name="T1" fmla="*/ 0 h 338"/>
                <a:gd name="T2" fmla="*/ 0 w 291"/>
                <a:gd name="T3" fmla="*/ 0 h 338"/>
                <a:gd name="T4" fmla="*/ 0 w 291"/>
                <a:gd name="T5" fmla="*/ 0 h 338"/>
                <a:gd name="T6" fmla="*/ 0 w 291"/>
                <a:gd name="T7" fmla="*/ 0 h 338"/>
                <a:gd name="T8" fmla="*/ 0 w 291"/>
                <a:gd name="T9" fmla="*/ 0 h 338"/>
                <a:gd name="T10" fmla="*/ 0 w 291"/>
                <a:gd name="T11" fmla="*/ 0 h 338"/>
                <a:gd name="T12" fmla="*/ 0 w 291"/>
                <a:gd name="T13" fmla="*/ 0 h 338"/>
                <a:gd name="T14" fmla="*/ 0 w 291"/>
                <a:gd name="T15" fmla="*/ 0 h 338"/>
                <a:gd name="T16" fmla="*/ 0 w 291"/>
                <a:gd name="T17" fmla="*/ 0 h 338"/>
                <a:gd name="T18" fmla="*/ 0 w 291"/>
                <a:gd name="T19" fmla="*/ 0 h 338"/>
                <a:gd name="T20" fmla="*/ 0 w 291"/>
                <a:gd name="T21" fmla="*/ 0 h 338"/>
                <a:gd name="T22" fmla="*/ 0 w 291"/>
                <a:gd name="T23" fmla="*/ 0 h 338"/>
                <a:gd name="T24" fmla="*/ 0 w 291"/>
                <a:gd name="T25" fmla="*/ 0 h 338"/>
                <a:gd name="T26" fmla="*/ 0 w 291"/>
                <a:gd name="T27" fmla="*/ 0 h 338"/>
                <a:gd name="T28" fmla="*/ 0 w 291"/>
                <a:gd name="T29" fmla="*/ 0 h 338"/>
                <a:gd name="T30" fmla="*/ 0 w 291"/>
                <a:gd name="T31" fmla="*/ 0 h 338"/>
                <a:gd name="T32" fmla="*/ 0 w 291"/>
                <a:gd name="T33" fmla="*/ 0 h 338"/>
                <a:gd name="T34" fmla="*/ 0 w 291"/>
                <a:gd name="T35" fmla="*/ 0 h 338"/>
                <a:gd name="T36" fmla="*/ 0 w 291"/>
                <a:gd name="T37" fmla="*/ 0 h 338"/>
                <a:gd name="T38" fmla="*/ 0 w 291"/>
                <a:gd name="T39" fmla="*/ 0 h 338"/>
                <a:gd name="T40" fmla="*/ 0 w 291"/>
                <a:gd name="T41" fmla="*/ 0 h 338"/>
                <a:gd name="T42" fmla="*/ 0 w 291"/>
                <a:gd name="T43" fmla="*/ 0 h 338"/>
                <a:gd name="T44" fmla="*/ 0 w 291"/>
                <a:gd name="T45" fmla="*/ 0 h 3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1"/>
                <a:gd name="T70" fmla="*/ 0 h 338"/>
                <a:gd name="T71" fmla="*/ 291 w 291"/>
                <a:gd name="T72" fmla="*/ 338 h 3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1" h="338">
                  <a:moveTo>
                    <a:pt x="10" y="156"/>
                  </a:moveTo>
                  <a:lnTo>
                    <a:pt x="32" y="106"/>
                  </a:lnTo>
                  <a:lnTo>
                    <a:pt x="67" y="63"/>
                  </a:lnTo>
                  <a:lnTo>
                    <a:pt x="105" y="30"/>
                  </a:lnTo>
                  <a:lnTo>
                    <a:pt x="148" y="7"/>
                  </a:lnTo>
                  <a:lnTo>
                    <a:pt x="190" y="0"/>
                  </a:lnTo>
                  <a:lnTo>
                    <a:pt x="232" y="7"/>
                  </a:lnTo>
                  <a:lnTo>
                    <a:pt x="260" y="30"/>
                  </a:lnTo>
                  <a:lnTo>
                    <a:pt x="281" y="64"/>
                  </a:lnTo>
                  <a:lnTo>
                    <a:pt x="291" y="108"/>
                  </a:lnTo>
                  <a:lnTo>
                    <a:pt x="287" y="158"/>
                  </a:lnTo>
                  <a:lnTo>
                    <a:pt x="270" y="207"/>
                  </a:lnTo>
                  <a:lnTo>
                    <a:pt x="241" y="254"/>
                  </a:lnTo>
                  <a:lnTo>
                    <a:pt x="205" y="293"/>
                  </a:lnTo>
                  <a:lnTo>
                    <a:pt x="164" y="321"/>
                  </a:lnTo>
                  <a:lnTo>
                    <a:pt x="120" y="338"/>
                  </a:lnTo>
                  <a:lnTo>
                    <a:pt x="78" y="338"/>
                  </a:lnTo>
                  <a:lnTo>
                    <a:pt x="44" y="321"/>
                  </a:lnTo>
                  <a:lnTo>
                    <a:pt x="17" y="293"/>
                  </a:lnTo>
                  <a:lnTo>
                    <a:pt x="2" y="253"/>
                  </a:lnTo>
                  <a:lnTo>
                    <a:pt x="0" y="207"/>
                  </a:lnTo>
                  <a:lnTo>
                    <a:pt x="10" y="156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5" name="Freeform 109"/>
            <p:cNvSpPr>
              <a:spLocks/>
            </p:cNvSpPr>
            <p:nvPr/>
          </p:nvSpPr>
          <p:spPr bwMode="auto">
            <a:xfrm>
              <a:off x="4077" y="1609"/>
              <a:ext cx="35" cy="38"/>
            </a:xfrm>
            <a:custGeom>
              <a:avLst/>
              <a:gdLst>
                <a:gd name="T0" fmla="*/ 0 w 86"/>
                <a:gd name="T1" fmla="*/ 0 h 99"/>
                <a:gd name="T2" fmla="*/ 0 w 86"/>
                <a:gd name="T3" fmla="*/ 0 h 99"/>
                <a:gd name="T4" fmla="*/ 0 w 86"/>
                <a:gd name="T5" fmla="*/ 0 h 99"/>
                <a:gd name="T6" fmla="*/ 0 w 86"/>
                <a:gd name="T7" fmla="*/ 0 h 99"/>
                <a:gd name="T8" fmla="*/ 0 w 86"/>
                <a:gd name="T9" fmla="*/ 0 h 99"/>
                <a:gd name="T10" fmla="*/ 0 w 86"/>
                <a:gd name="T11" fmla="*/ 0 h 99"/>
                <a:gd name="T12" fmla="*/ 0 w 86"/>
                <a:gd name="T13" fmla="*/ 0 h 99"/>
                <a:gd name="T14" fmla="*/ 0 w 86"/>
                <a:gd name="T15" fmla="*/ 0 h 99"/>
                <a:gd name="T16" fmla="*/ 0 w 86"/>
                <a:gd name="T17" fmla="*/ 0 h 99"/>
                <a:gd name="T18" fmla="*/ 0 w 86"/>
                <a:gd name="T19" fmla="*/ 0 h 99"/>
                <a:gd name="T20" fmla="*/ 0 w 86"/>
                <a:gd name="T21" fmla="*/ 0 h 99"/>
                <a:gd name="T22" fmla="*/ 0 w 86"/>
                <a:gd name="T23" fmla="*/ 0 h 99"/>
                <a:gd name="T24" fmla="*/ 0 w 86"/>
                <a:gd name="T25" fmla="*/ 0 h 99"/>
                <a:gd name="T26" fmla="*/ 0 w 86"/>
                <a:gd name="T27" fmla="*/ 0 h 99"/>
                <a:gd name="T28" fmla="*/ 0 w 86"/>
                <a:gd name="T29" fmla="*/ 0 h 99"/>
                <a:gd name="T30" fmla="*/ 0 w 86"/>
                <a:gd name="T31" fmla="*/ 0 h 99"/>
                <a:gd name="T32" fmla="*/ 0 w 86"/>
                <a:gd name="T33" fmla="*/ 0 h 99"/>
                <a:gd name="T34" fmla="*/ 0 w 86"/>
                <a:gd name="T35" fmla="*/ 0 h 99"/>
                <a:gd name="T36" fmla="*/ 0 w 86"/>
                <a:gd name="T37" fmla="*/ 0 h 99"/>
                <a:gd name="T38" fmla="*/ 0 w 86"/>
                <a:gd name="T39" fmla="*/ 0 h 99"/>
                <a:gd name="T40" fmla="*/ 0 w 86"/>
                <a:gd name="T41" fmla="*/ 0 h 99"/>
                <a:gd name="T42" fmla="*/ 0 w 86"/>
                <a:gd name="T43" fmla="*/ 0 h 99"/>
                <a:gd name="T44" fmla="*/ 0 w 86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6"/>
                <a:gd name="T70" fmla="*/ 0 h 99"/>
                <a:gd name="T71" fmla="*/ 86 w 86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6" h="99">
                  <a:moveTo>
                    <a:pt x="17" y="23"/>
                  </a:moveTo>
                  <a:lnTo>
                    <a:pt x="27" y="13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3" y="0"/>
                  </a:lnTo>
                  <a:lnTo>
                    <a:pt x="74" y="6"/>
                  </a:lnTo>
                  <a:lnTo>
                    <a:pt x="82" y="15"/>
                  </a:lnTo>
                  <a:lnTo>
                    <a:pt x="86" y="27"/>
                  </a:lnTo>
                  <a:lnTo>
                    <a:pt x="86" y="40"/>
                  </a:lnTo>
                  <a:lnTo>
                    <a:pt x="84" y="55"/>
                  </a:lnTo>
                  <a:lnTo>
                    <a:pt x="76" y="68"/>
                  </a:lnTo>
                  <a:lnTo>
                    <a:pt x="65" y="82"/>
                  </a:lnTo>
                  <a:lnTo>
                    <a:pt x="54" y="91"/>
                  </a:lnTo>
                  <a:lnTo>
                    <a:pt x="40" y="97"/>
                  </a:lnTo>
                  <a:lnTo>
                    <a:pt x="29" y="99"/>
                  </a:lnTo>
                  <a:lnTo>
                    <a:pt x="17" y="97"/>
                  </a:lnTo>
                  <a:lnTo>
                    <a:pt x="10" y="89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2" y="51"/>
                  </a:lnTo>
                  <a:lnTo>
                    <a:pt x="8" y="38"/>
                  </a:lnTo>
                  <a:lnTo>
                    <a:pt x="17" y="23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6" name="Freeform 110"/>
            <p:cNvSpPr>
              <a:spLocks/>
            </p:cNvSpPr>
            <p:nvPr/>
          </p:nvSpPr>
          <p:spPr bwMode="auto">
            <a:xfrm>
              <a:off x="4132" y="1632"/>
              <a:ext cx="123" cy="127"/>
            </a:xfrm>
            <a:custGeom>
              <a:avLst/>
              <a:gdLst>
                <a:gd name="T0" fmla="*/ 0 w 292"/>
                <a:gd name="T1" fmla="*/ 0 h 336"/>
                <a:gd name="T2" fmla="*/ 0 w 292"/>
                <a:gd name="T3" fmla="*/ 0 h 336"/>
                <a:gd name="T4" fmla="*/ 0 w 292"/>
                <a:gd name="T5" fmla="*/ 0 h 336"/>
                <a:gd name="T6" fmla="*/ 0 w 292"/>
                <a:gd name="T7" fmla="*/ 0 h 336"/>
                <a:gd name="T8" fmla="*/ 0 w 292"/>
                <a:gd name="T9" fmla="*/ 0 h 336"/>
                <a:gd name="T10" fmla="*/ 0 w 292"/>
                <a:gd name="T11" fmla="*/ 0 h 336"/>
                <a:gd name="T12" fmla="*/ 0 w 292"/>
                <a:gd name="T13" fmla="*/ 0 h 336"/>
                <a:gd name="T14" fmla="*/ 0 w 292"/>
                <a:gd name="T15" fmla="*/ 0 h 336"/>
                <a:gd name="T16" fmla="*/ 0 w 292"/>
                <a:gd name="T17" fmla="*/ 0 h 336"/>
                <a:gd name="T18" fmla="*/ 0 w 292"/>
                <a:gd name="T19" fmla="*/ 0 h 336"/>
                <a:gd name="T20" fmla="*/ 0 w 292"/>
                <a:gd name="T21" fmla="*/ 0 h 336"/>
                <a:gd name="T22" fmla="*/ 0 w 292"/>
                <a:gd name="T23" fmla="*/ 0 h 336"/>
                <a:gd name="T24" fmla="*/ 0 w 292"/>
                <a:gd name="T25" fmla="*/ 0 h 336"/>
                <a:gd name="T26" fmla="*/ 0 w 292"/>
                <a:gd name="T27" fmla="*/ 0 h 336"/>
                <a:gd name="T28" fmla="*/ 0 w 292"/>
                <a:gd name="T29" fmla="*/ 0 h 336"/>
                <a:gd name="T30" fmla="*/ 0 w 292"/>
                <a:gd name="T31" fmla="*/ 0 h 336"/>
                <a:gd name="T32" fmla="*/ 0 w 292"/>
                <a:gd name="T33" fmla="*/ 0 h 336"/>
                <a:gd name="T34" fmla="*/ 0 w 292"/>
                <a:gd name="T35" fmla="*/ 0 h 336"/>
                <a:gd name="T36" fmla="*/ 0 w 292"/>
                <a:gd name="T37" fmla="*/ 0 h 336"/>
                <a:gd name="T38" fmla="*/ 0 w 292"/>
                <a:gd name="T39" fmla="*/ 0 h 336"/>
                <a:gd name="T40" fmla="*/ 0 w 292"/>
                <a:gd name="T41" fmla="*/ 0 h 336"/>
                <a:gd name="T42" fmla="*/ 0 w 292"/>
                <a:gd name="T43" fmla="*/ 0 h 336"/>
                <a:gd name="T44" fmla="*/ 0 w 292"/>
                <a:gd name="T45" fmla="*/ 0 h 3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2"/>
                <a:gd name="T70" fmla="*/ 0 h 336"/>
                <a:gd name="T71" fmla="*/ 292 w 292"/>
                <a:gd name="T72" fmla="*/ 336 h 3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2" h="336">
                  <a:moveTo>
                    <a:pt x="11" y="156"/>
                  </a:moveTo>
                  <a:lnTo>
                    <a:pt x="34" y="106"/>
                  </a:lnTo>
                  <a:lnTo>
                    <a:pt x="68" y="62"/>
                  </a:lnTo>
                  <a:lnTo>
                    <a:pt x="106" y="28"/>
                  </a:lnTo>
                  <a:lnTo>
                    <a:pt x="150" y="5"/>
                  </a:lnTo>
                  <a:lnTo>
                    <a:pt x="193" y="0"/>
                  </a:lnTo>
                  <a:lnTo>
                    <a:pt x="231" y="5"/>
                  </a:lnTo>
                  <a:lnTo>
                    <a:pt x="262" y="28"/>
                  </a:lnTo>
                  <a:lnTo>
                    <a:pt x="283" y="64"/>
                  </a:lnTo>
                  <a:lnTo>
                    <a:pt x="292" y="108"/>
                  </a:lnTo>
                  <a:lnTo>
                    <a:pt x="288" y="158"/>
                  </a:lnTo>
                  <a:lnTo>
                    <a:pt x="271" y="207"/>
                  </a:lnTo>
                  <a:lnTo>
                    <a:pt x="243" y="254"/>
                  </a:lnTo>
                  <a:lnTo>
                    <a:pt x="207" y="292"/>
                  </a:lnTo>
                  <a:lnTo>
                    <a:pt x="163" y="321"/>
                  </a:lnTo>
                  <a:lnTo>
                    <a:pt x="121" y="336"/>
                  </a:lnTo>
                  <a:lnTo>
                    <a:pt x="79" y="336"/>
                  </a:lnTo>
                  <a:lnTo>
                    <a:pt x="45" y="321"/>
                  </a:lnTo>
                  <a:lnTo>
                    <a:pt x="19" y="292"/>
                  </a:lnTo>
                  <a:lnTo>
                    <a:pt x="1" y="253"/>
                  </a:lnTo>
                  <a:lnTo>
                    <a:pt x="0" y="207"/>
                  </a:lnTo>
                  <a:lnTo>
                    <a:pt x="11" y="156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7" name="Freeform 111"/>
            <p:cNvSpPr>
              <a:spLocks/>
            </p:cNvSpPr>
            <p:nvPr/>
          </p:nvSpPr>
          <p:spPr bwMode="auto">
            <a:xfrm>
              <a:off x="4195" y="1681"/>
              <a:ext cx="37" cy="37"/>
            </a:xfrm>
            <a:custGeom>
              <a:avLst/>
              <a:gdLst>
                <a:gd name="T0" fmla="*/ 0 w 85"/>
                <a:gd name="T1" fmla="*/ 0 h 99"/>
                <a:gd name="T2" fmla="*/ 0 w 85"/>
                <a:gd name="T3" fmla="*/ 0 h 99"/>
                <a:gd name="T4" fmla="*/ 0 w 85"/>
                <a:gd name="T5" fmla="*/ 0 h 99"/>
                <a:gd name="T6" fmla="*/ 0 w 85"/>
                <a:gd name="T7" fmla="*/ 0 h 99"/>
                <a:gd name="T8" fmla="*/ 0 w 85"/>
                <a:gd name="T9" fmla="*/ 0 h 99"/>
                <a:gd name="T10" fmla="*/ 0 w 85"/>
                <a:gd name="T11" fmla="*/ 0 h 99"/>
                <a:gd name="T12" fmla="*/ 0 w 85"/>
                <a:gd name="T13" fmla="*/ 0 h 99"/>
                <a:gd name="T14" fmla="*/ 0 w 85"/>
                <a:gd name="T15" fmla="*/ 0 h 99"/>
                <a:gd name="T16" fmla="*/ 0 w 85"/>
                <a:gd name="T17" fmla="*/ 0 h 99"/>
                <a:gd name="T18" fmla="*/ 0 w 85"/>
                <a:gd name="T19" fmla="*/ 0 h 99"/>
                <a:gd name="T20" fmla="*/ 0 w 85"/>
                <a:gd name="T21" fmla="*/ 0 h 99"/>
                <a:gd name="T22" fmla="*/ 0 w 85"/>
                <a:gd name="T23" fmla="*/ 0 h 99"/>
                <a:gd name="T24" fmla="*/ 0 w 85"/>
                <a:gd name="T25" fmla="*/ 0 h 99"/>
                <a:gd name="T26" fmla="*/ 0 w 85"/>
                <a:gd name="T27" fmla="*/ 0 h 99"/>
                <a:gd name="T28" fmla="*/ 0 w 85"/>
                <a:gd name="T29" fmla="*/ 0 h 99"/>
                <a:gd name="T30" fmla="*/ 0 w 85"/>
                <a:gd name="T31" fmla="*/ 0 h 99"/>
                <a:gd name="T32" fmla="*/ 0 w 85"/>
                <a:gd name="T33" fmla="*/ 0 h 99"/>
                <a:gd name="T34" fmla="*/ 0 w 85"/>
                <a:gd name="T35" fmla="*/ 0 h 99"/>
                <a:gd name="T36" fmla="*/ 0 w 85"/>
                <a:gd name="T37" fmla="*/ 0 h 99"/>
                <a:gd name="T38" fmla="*/ 0 w 85"/>
                <a:gd name="T39" fmla="*/ 0 h 99"/>
                <a:gd name="T40" fmla="*/ 0 w 85"/>
                <a:gd name="T41" fmla="*/ 0 h 99"/>
                <a:gd name="T42" fmla="*/ 0 w 85"/>
                <a:gd name="T43" fmla="*/ 0 h 99"/>
                <a:gd name="T44" fmla="*/ 0 w 85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5"/>
                <a:gd name="T70" fmla="*/ 0 h 99"/>
                <a:gd name="T71" fmla="*/ 85 w 85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5" h="99">
                  <a:moveTo>
                    <a:pt x="15" y="23"/>
                  </a:moveTo>
                  <a:lnTo>
                    <a:pt x="26" y="13"/>
                  </a:lnTo>
                  <a:lnTo>
                    <a:pt x="38" y="4"/>
                  </a:lnTo>
                  <a:lnTo>
                    <a:pt x="51" y="0"/>
                  </a:lnTo>
                  <a:lnTo>
                    <a:pt x="62" y="0"/>
                  </a:lnTo>
                  <a:lnTo>
                    <a:pt x="74" y="6"/>
                  </a:lnTo>
                  <a:lnTo>
                    <a:pt x="81" y="15"/>
                  </a:lnTo>
                  <a:lnTo>
                    <a:pt x="85" y="27"/>
                  </a:lnTo>
                  <a:lnTo>
                    <a:pt x="85" y="38"/>
                  </a:lnTo>
                  <a:lnTo>
                    <a:pt x="81" y="55"/>
                  </a:lnTo>
                  <a:lnTo>
                    <a:pt x="76" y="68"/>
                  </a:lnTo>
                  <a:lnTo>
                    <a:pt x="64" y="82"/>
                  </a:lnTo>
                  <a:lnTo>
                    <a:pt x="55" y="91"/>
                  </a:lnTo>
                  <a:lnTo>
                    <a:pt x="40" y="97"/>
                  </a:lnTo>
                  <a:lnTo>
                    <a:pt x="28" y="99"/>
                  </a:lnTo>
                  <a:lnTo>
                    <a:pt x="17" y="97"/>
                  </a:lnTo>
                  <a:lnTo>
                    <a:pt x="9" y="89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2" y="51"/>
                  </a:lnTo>
                  <a:lnTo>
                    <a:pt x="7" y="38"/>
                  </a:lnTo>
                  <a:lnTo>
                    <a:pt x="15" y="23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8" name="Freeform 112"/>
            <p:cNvSpPr>
              <a:spLocks/>
            </p:cNvSpPr>
            <p:nvPr/>
          </p:nvSpPr>
          <p:spPr bwMode="auto">
            <a:xfrm>
              <a:off x="4250" y="1703"/>
              <a:ext cx="124" cy="127"/>
            </a:xfrm>
            <a:custGeom>
              <a:avLst/>
              <a:gdLst>
                <a:gd name="T0" fmla="*/ 0 w 293"/>
                <a:gd name="T1" fmla="*/ 0 h 336"/>
                <a:gd name="T2" fmla="*/ 0 w 293"/>
                <a:gd name="T3" fmla="*/ 0 h 336"/>
                <a:gd name="T4" fmla="*/ 0 w 293"/>
                <a:gd name="T5" fmla="*/ 0 h 336"/>
                <a:gd name="T6" fmla="*/ 0 w 293"/>
                <a:gd name="T7" fmla="*/ 0 h 336"/>
                <a:gd name="T8" fmla="*/ 0 w 293"/>
                <a:gd name="T9" fmla="*/ 0 h 336"/>
                <a:gd name="T10" fmla="*/ 0 w 293"/>
                <a:gd name="T11" fmla="*/ 0 h 336"/>
                <a:gd name="T12" fmla="*/ 0 w 293"/>
                <a:gd name="T13" fmla="*/ 0 h 336"/>
                <a:gd name="T14" fmla="*/ 0 w 293"/>
                <a:gd name="T15" fmla="*/ 0 h 336"/>
                <a:gd name="T16" fmla="*/ 0 w 293"/>
                <a:gd name="T17" fmla="*/ 0 h 336"/>
                <a:gd name="T18" fmla="*/ 0 w 293"/>
                <a:gd name="T19" fmla="*/ 0 h 336"/>
                <a:gd name="T20" fmla="*/ 0 w 293"/>
                <a:gd name="T21" fmla="*/ 0 h 336"/>
                <a:gd name="T22" fmla="*/ 0 w 293"/>
                <a:gd name="T23" fmla="*/ 0 h 336"/>
                <a:gd name="T24" fmla="*/ 0 w 293"/>
                <a:gd name="T25" fmla="*/ 0 h 336"/>
                <a:gd name="T26" fmla="*/ 0 w 293"/>
                <a:gd name="T27" fmla="*/ 0 h 336"/>
                <a:gd name="T28" fmla="*/ 0 w 293"/>
                <a:gd name="T29" fmla="*/ 0 h 336"/>
                <a:gd name="T30" fmla="*/ 0 w 293"/>
                <a:gd name="T31" fmla="*/ 0 h 336"/>
                <a:gd name="T32" fmla="*/ 0 w 293"/>
                <a:gd name="T33" fmla="*/ 0 h 336"/>
                <a:gd name="T34" fmla="*/ 0 w 293"/>
                <a:gd name="T35" fmla="*/ 0 h 336"/>
                <a:gd name="T36" fmla="*/ 0 w 293"/>
                <a:gd name="T37" fmla="*/ 0 h 336"/>
                <a:gd name="T38" fmla="*/ 0 w 293"/>
                <a:gd name="T39" fmla="*/ 0 h 336"/>
                <a:gd name="T40" fmla="*/ 0 w 293"/>
                <a:gd name="T41" fmla="*/ 0 h 336"/>
                <a:gd name="T42" fmla="*/ 0 w 293"/>
                <a:gd name="T43" fmla="*/ 0 h 336"/>
                <a:gd name="T44" fmla="*/ 0 w 293"/>
                <a:gd name="T45" fmla="*/ 0 h 3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3"/>
                <a:gd name="T70" fmla="*/ 0 h 336"/>
                <a:gd name="T71" fmla="*/ 293 w 293"/>
                <a:gd name="T72" fmla="*/ 336 h 3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3" h="336">
                  <a:moveTo>
                    <a:pt x="11" y="156"/>
                  </a:moveTo>
                  <a:lnTo>
                    <a:pt x="34" y="106"/>
                  </a:lnTo>
                  <a:lnTo>
                    <a:pt x="66" y="62"/>
                  </a:lnTo>
                  <a:lnTo>
                    <a:pt x="106" y="28"/>
                  </a:lnTo>
                  <a:lnTo>
                    <a:pt x="150" y="5"/>
                  </a:lnTo>
                  <a:lnTo>
                    <a:pt x="194" y="0"/>
                  </a:lnTo>
                  <a:lnTo>
                    <a:pt x="232" y="7"/>
                  </a:lnTo>
                  <a:lnTo>
                    <a:pt x="264" y="28"/>
                  </a:lnTo>
                  <a:lnTo>
                    <a:pt x="283" y="64"/>
                  </a:lnTo>
                  <a:lnTo>
                    <a:pt x="293" y="108"/>
                  </a:lnTo>
                  <a:lnTo>
                    <a:pt x="289" y="158"/>
                  </a:lnTo>
                  <a:lnTo>
                    <a:pt x="272" y="207"/>
                  </a:lnTo>
                  <a:lnTo>
                    <a:pt x="243" y="254"/>
                  </a:lnTo>
                  <a:lnTo>
                    <a:pt x="205" y="292"/>
                  </a:lnTo>
                  <a:lnTo>
                    <a:pt x="165" y="321"/>
                  </a:lnTo>
                  <a:lnTo>
                    <a:pt x="122" y="336"/>
                  </a:lnTo>
                  <a:lnTo>
                    <a:pt x="80" y="336"/>
                  </a:lnTo>
                  <a:lnTo>
                    <a:pt x="44" y="321"/>
                  </a:lnTo>
                  <a:lnTo>
                    <a:pt x="19" y="292"/>
                  </a:lnTo>
                  <a:lnTo>
                    <a:pt x="2" y="253"/>
                  </a:lnTo>
                  <a:lnTo>
                    <a:pt x="0" y="207"/>
                  </a:lnTo>
                  <a:lnTo>
                    <a:pt x="11" y="156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69" name="Freeform 113"/>
            <p:cNvSpPr>
              <a:spLocks/>
            </p:cNvSpPr>
            <p:nvPr/>
          </p:nvSpPr>
          <p:spPr bwMode="auto">
            <a:xfrm>
              <a:off x="4314" y="1753"/>
              <a:ext cx="35" cy="36"/>
            </a:xfrm>
            <a:custGeom>
              <a:avLst/>
              <a:gdLst>
                <a:gd name="T0" fmla="*/ 0 w 86"/>
                <a:gd name="T1" fmla="*/ 0 h 99"/>
                <a:gd name="T2" fmla="*/ 0 w 86"/>
                <a:gd name="T3" fmla="*/ 0 h 99"/>
                <a:gd name="T4" fmla="*/ 0 w 86"/>
                <a:gd name="T5" fmla="*/ 0 h 99"/>
                <a:gd name="T6" fmla="*/ 0 w 86"/>
                <a:gd name="T7" fmla="*/ 0 h 99"/>
                <a:gd name="T8" fmla="*/ 0 w 86"/>
                <a:gd name="T9" fmla="*/ 0 h 99"/>
                <a:gd name="T10" fmla="*/ 0 w 86"/>
                <a:gd name="T11" fmla="*/ 0 h 99"/>
                <a:gd name="T12" fmla="*/ 0 w 86"/>
                <a:gd name="T13" fmla="*/ 0 h 99"/>
                <a:gd name="T14" fmla="*/ 0 w 86"/>
                <a:gd name="T15" fmla="*/ 0 h 99"/>
                <a:gd name="T16" fmla="*/ 0 w 86"/>
                <a:gd name="T17" fmla="*/ 0 h 99"/>
                <a:gd name="T18" fmla="*/ 0 w 86"/>
                <a:gd name="T19" fmla="*/ 0 h 99"/>
                <a:gd name="T20" fmla="*/ 0 w 86"/>
                <a:gd name="T21" fmla="*/ 0 h 99"/>
                <a:gd name="T22" fmla="*/ 0 w 86"/>
                <a:gd name="T23" fmla="*/ 0 h 99"/>
                <a:gd name="T24" fmla="*/ 0 w 86"/>
                <a:gd name="T25" fmla="*/ 0 h 99"/>
                <a:gd name="T26" fmla="*/ 0 w 86"/>
                <a:gd name="T27" fmla="*/ 0 h 99"/>
                <a:gd name="T28" fmla="*/ 0 w 86"/>
                <a:gd name="T29" fmla="*/ 0 h 99"/>
                <a:gd name="T30" fmla="*/ 0 w 86"/>
                <a:gd name="T31" fmla="*/ 0 h 99"/>
                <a:gd name="T32" fmla="*/ 0 w 86"/>
                <a:gd name="T33" fmla="*/ 0 h 99"/>
                <a:gd name="T34" fmla="*/ 0 w 86"/>
                <a:gd name="T35" fmla="*/ 0 h 99"/>
                <a:gd name="T36" fmla="*/ 0 w 86"/>
                <a:gd name="T37" fmla="*/ 0 h 99"/>
                <a:gd name="T38" fmla="*/ 0 w 86"/>
                <a:gd name="T39" fmla="*/ 0 h 99"/>
                <a:gd name="T40" fmla="*/ 0 w 86"/>
                <a:gd name="T41" fmla="*/ 0 h 99"/>
                <a:gd name="T42" fmla="*/ 0 w 86"/>
                <a:gd name="T43" fmla="*/ 0 h 99"/>
                <a:gd name="T44" fmla="*/ 0 w 86"/>
                <a:gd name="T45" fmla="*/ 0 h 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6"/>
                <a:gd name="T70" fmla="*/ 0 h 99"/>
                <a:gd name="T71" fmla="*/ 86 w 86"/>
                <a:gd name="T72" fmla="*/ 99 h 9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6" h="99">
                  <a:moveTo>
                    <a:pt x="15" y="23"/>
                  </a:moveTo>
                  <a:lnTo>
                    <a:pt x="27" y="11"/>
                  </a:lnTo>
                  <a:lnTo>
                    <a:pt x="38" y="4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74" y="6"/>
                  </a:lnTo>
                  <a:lnTo>
                    <a:pt x="80" y="13"/>
                  </a:lnTo>
                  <a:lnTo>
                    <a:pt x="86" y="27"/>
                  </a:lnTo>
                  <a:lnTo>
                    <a:pt x="86" y="40"/>
                  </a:lnTo>
                  <a:lnTo>
                    <a:pt x="82" y="55"/>
                  </a:lnTo>
                  <a:lnTo>
                    <a:pt x="76" y="68"/>
                  </a:lnTo>
                  <a:lnTo>
                    <a:pt x="65" y="82"/>
                  </a:lnTo>
                  <a:lnTo>
                    <a:pt x="55" y="91"/>
                  </a:lnTo>
                  <a:lnTo>
                    <a:pt x="40" y="97"/>
                  </a:lnTo>
                  <a:lnTo>
                    <a:pt x="29" y="99"/>
                  </a:lnTo>
                  <a:lnTo>
                    <a:pt x="17" y="97"/>
                  </a:lnTo>
                  <a:lnTo>
                    <a:pt x="10" y="89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2" y="51"/>
                  </a:lnTo>
                  <a:lnTo>
                    <a:pt x="8" y="36"/>
                  </a:lnTo>
                  <a:lnTo>
                    <a:pt x="15" y="23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0" name="Freeform 114"/>
            <p:cNvSpPr>
              <a:spLocks/>
            </p:cNvSpPr>
            <p:nvPr/>
          </p:nvSpPr>
          <p:spPr bwMode="auto">
            <a:xfrm>
              <a:off x="3868" y="1561"/>
              <a:ext cx="110" cy="115"/>
            </a:xfrm>
            <a:custGeom>
              <a:avLst/>
              <a:gdLst>
                <a:gd name="T0" fmla="*/ 0 w 262"/>
                <a:gd name="T1" fmla="*/ 0 h 304"/>
                <a:gd name="T2" fmla="*/ 0 w 262"/>
                <a:gd name="T3" fmla="*/ 0 h 304"/>
                <a:gd name="T4" fmla="*/ 0 w 262"/>
                <a:gd name="T5" fmla="*/ 0 h 304"/>
                <a:gd name="T6" fmla="*/ 0 w 262"/>
                <a:gd name="T7" fmla="*/ 0 h 304"/>
                <a:gd name="T8" fmla="*/ 0 w 262"/>
                <a:gd name="T9" fmla="*/ 0 h 304"/>
                <a:gd name="T10" fmla="*/ 0 w 262"/>
                <a:gd name="T11" fmla="*/ 0 h 304"/>
                <a:gd name="T12" fmla="*/ 0 w 262"/>
                <a:gd name="T13" fmla="*/ 0 h 304"/>
                <a:gd name="T14" fmla="*/ 0 w 262"/>
                <a:gd name="T15" fmla="*/ 0 h 304"/>
                <a:gd name="T16" fmla="*/ 0 w 262"/>
                <a:gd name="T17" fmla="*/ 0 h 304"/>
                <a:gd name="T18" fmla="*/ 0 w 262"/>
                <a:gd name="T19" fmla="*/ 0 h 304"/>
                <a:gd name="T20" fmla="*/ 0 w 262"/>
                <a:gd name="T21" fmla="*/ 0 h 304"/>
                <a:gd name="T22" fmla="*/ 0 w 262"/>
                <a:gd name="T23" fmla="*/ 0 h 304"/>
                <a:gd name="T24" fmla="*/ 0 w 262"/>
                <a:gd name="T25" fmla="*/ 0 h 304"/>
                <a:gd name="T26" fmla="*/ 0 w 262"/>
                <a:gd name="T27" fmla="*/ 0 h 304"/>
                <a:gd name="T28" fmla="*/ 0 w 262"/>
                <a:gd name="T29" fmla="*/ 0 h 304"/>
                <a:gd name="T30" fmla="*/ 0 w 262"/>
                <a:gd name="T31" fmla="*/ 0 h 304"/>
                <a:gd name="T32" fmla="*/ 0 w 262"/>
                <a:gd name="T33" fmla="*/ 0 h 304"/>
                <a:gd name="T34" fmla="*/ 0 w 262"/>
                <a:gd name="T35" fmla="*/ 0 h 304"/>
                <a:gd name="T36" fmla="*/ 0 w 262"/>
                <a:gd name="T37" fmla="*/ 0 h 304"/>
                <a:gd name="T38" fmla="*/ 0 w 262"/>
                <a:gd name="T39" fmla="*/ 0 h 304"/>
                <a:gd name="T40" fmla="*/ 0 w 262"/>
                <a:gd name="T41" fmla="*/ 0 h 304"/>
                <a:gd name="T42" fmla="*/ 0 w 262"/>
                <a:gd name="T43" fmla="*/ 0 h 304"/>
                <a:gd name="T44" fmla="*/ 0 w 262"/>
                <a:gd name="T45" fmla="*/ 0 h 30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2"/>
                <a:gd name="T70" fmla="*/ 0 h 304"/>
                <a:gd name="T71" fmla="*/ 262 w 262"/>
                <a:gd name="T72" fmla="*/ 304 h 30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2" h="304">
                  <a:moveTo>
                    <a:pt x="10" y="140"/>
                  </a:moveTo>
                  <a:lnTo>
                    <a:pt x="29" y="97"/>
                  </a:lnTo>
                  <a:lnTo>
                    <a:pt x="59" y="57"/>
                  </a:lnTo>
                  <a:lnTo>
                    <a:pt x="95" y="26"/>
                  </a:lnTo>
                  <a:lnTo>
                    <a:pt x="135" y="5"/>
                  </a:lnTo>
                  <a:lnTo>
                    <a:pt x="173" y="0"/>
                  </a:lnTo>
                  <a:lnTo>
                    <a:pt x="209" y="5"/>
                  </a:lnTo>
                  <a:lnTo>
                    <a:pt x="236" y="26"/>
                  </a:lnTo>
                  <a:lnTo>
                    <a:pt x="255" y="57"/>
                  </a:lnTo>
                  <a:lnTo>
                    <a:pt x="262" y="98"/>
                  </a:lnTo>
                  <a:lnTo>
                    <a:pt x="259" y="142"/>
                  </a:lnTo>
                  <a:lnTo>
                    <a:pt x="245" y="188"/>
                  </a:lnTo>
                  <a:lnTo>
                    <a:pt x="219" y="230"/>
                  </a:lnTo>
                  <a:lnTo>
                    <a:pt x="186" y="264"/>
                  </a:lnTo>
                  <a:lnTo>
                    <a:pt x="148" y="290"/>
                  </a:lnTo>
                  <a:lnTo>
                    <a:pt x="108" y="304"/>
                  </a:lnTo>
                  <a:lnTo>
                    <a:pt x="72" y="304"/>
                  </a:lnTo>
                  <a:lnTo>
                    <a:pt x="40" y="290"/>
                  </a:lnTo>
                  <a:lnTo>
                    <a:pt x="15" y="264"/>
                  </a:lnTo>
                  <a:lnTo>
                    <a:pt x="2" y="228"/>
                  </a:lnTo>
                  <a:lnTo>
                    <a:pt x="0" y="186"/>
                  </a:lnTo>
                  <a:lnTo>
                    <a:pt x="10" y="140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1" name="Freeform 115"/>
            <p:cNvSpPr>
              <a:spLocks/>
            </p:cNvSpPr>
            <p:nvPr/>
          </p:nvSpPr>
          <p:spPr bwMode="auto">
            <a:xfrm>
              <a:off x="3926" y="1606"/>
              <a:ext cx="32" cy="33"/>
            </a:xfrm>
            <a:custGeom>
              <a:avLst/>
              <a:gdLst>
                <a:gd name="T0" fmla="*/ 0 w 76"/>
                <a:gd name="T1" fmla="*/ 0 h 90"/>
                <a:gd name="T2" fmla="*/ 0 w 76"/>
                <a:gd name="T3" fmla="*/ 0 h 90"/>
                <a:gd name="T4" fmla="*/ 0 w 76"/>
                <a:gd name="T5" fmla="*/ 0 h 90"/>
                <a:gd name="T6" fmla="*/ 0 w 76"/>
                <a:gd name="T7" fmla="*/ 0 h 90"/>
                <a:gd name="T8" fmla="*/ 0 w 76"/>
                <a:gd name="T9" fmla="*/ 0 h 90"/>
                <a:gd name="T10" fmla="*/ 0 w 76"/>
                <a:gd name="T11" fmla="*/ 0 h 90"/>
                <a:gd name="T12" fmla="*/ 0 w 76"/>
                <a:gd name="T13" fmla="*/ 0 h 90"/>
                <a:gd name="T14" fmla="*/ 0 w 76"/>
                <a:gd name="T15" fmla="*/ 0 h 90"/>
                <a:gd name="T16" fmla="*/ 0 w 76"/>
                <a:gd name="T17" fmla="*/ 0 h 90"/>
                <a:gd name="T18" fmla="*/ 0 w 76"/>
                <a:gd name="T19" fmla="*/ 0 h 90"/>
                <a:gd name="T20" fmla="*/ 0 w 76"/>
                <a:gd name="T21" fmla="*/ 0 h 90"/>
                <a:gd name="T22" fmla="*/ 0 w 76"/>
                <a:gd name="T23" fmla="*/ 0 h 90"/>
                <a:gd name="T24" fmla="*/ 0 w 76"/>
                <a:gd name="T25" fmla="*/ 0 h 90"/>
                <a:gd name="T26" fmla="*/ 0 w 76"/>
                <a:gd name="T27" fmla="*/ 0 h 90"/>
                <a:gd name="T28" fmla="*/ 0 w 76"/>
                <a:gd name="T29" fmla="*/ 0 h 90"/>
                <a:gd name="T30" fmla="*/ 0 w 76"/>
                <a:gd name="T31" fmla="*/ 0 h 90"/>
                <a:gd name="T32" fmla="*/ 0 w 76"/>
                <a:gd name="T33" fmla="*/ 0 h 90"/>
                <a:gd name="T34" fmla="*/ 0 w 76"/>
                <a:gd name="T35" fmla="*/ 0 h 90"/>
                <a:gd name="T36" fmla="*/ 0 w 76"/>
                <a:gd name="T37" fmla="*/ 0 h 90"/>
                <a:gd name="T38" fmla="*/ 0 w 76"/>
                <a:gd name="T39" fmla="*/ 0 h 90"/>
                <a:gd name="T40" fmla="*/ 0 w 76"/>
                <a:gd name="T41" fmla="*/ 0 h 90"/>
                <a:gd name="T42" fmla="*/ 0 w 76"/>
                <a:gd name="T43" fmla="*/ 0 h 90"/>
                <a:gd name="T44" fmla="*/ 0 w 76"/>
                <a:gd name="T45" fmla="*/ 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6"/>
                <a:gd name="T70" fmla="*/ 0 h 90"/>
                <a:gd name="T71" fmla="*/ 76 w 76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6" h="90">
                  <a:moveTo>
                    <a:pt x="13" y="21"/>
                  </a:moveTo>
                  <a:lnTo>
                    <a:pt x="25" y="10"/>
                  </a:lnTo>
                  <a:lnTo>
                    <a:pt x="34" y="4"/>
                  </a:lnTo>
                  <a:lnTo>
                    <a:pt x="46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4" y="12"/>
                  </a:lnTo>
                  <a:lnTo>
                    <a:pt x="76" y="23"/>
                  </a:lnTo>
                  <a:lnTo>
                    <a:pt x="76" y="35"/>
                  </a:lnTo>
                  <a:lnTo>
                    <a:pt x="74" y="50"/>
                  </a:lnTo>
                  <a:lnTo>
                    <a:pt x="68" y="61"/>
                  </a:lnTo>
                  <a:lnTo>
                    <a:pt x="59" y="74"/>
                  </a:lnTo>
                  <a:lnTo>
                    <a:pt x="49" y="82"/>
                  </a:lnTo>
                  <a:lnTo>
                    <a:pt x="36" y="88"/>
                  </a:lnTo>
                  <a:lnTo>
                    <a:pt x="27" y="90"/>
                  </a:lnTo>
                  <a:lnTo>
                    <a:pt x="15" y="86"/>
                  </a:lnTo>
                  <a:lnTo>
                    <a:pt x="6" y="80"/>
                  </a:lnTo>
                  <a:lnTo>
                    <a:pt x="2" y="71"/>
                  </a:lnTo>
                  <a:lnTo>
                    <a:pt x="0" y="59"/>
                  </a:lnTo>
                  <a:lnTo>
                    <a:pt x="2" y="46"/>
                  </a:lnTo>
                  <a:lnTo>
                    <a:pt x="6" y="33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2" name="Freeform 116"/>
            <p:cNvSpPr>
              <a:spLocks/>
            </p:cNvSpPr>
            <p:nvPr/>
          </p:nvSpPr>
          <p:spPr bwMode="auto">
            <a:xfrm>
              <a:off x="3908" y="1684"/>
              <a:ext cx="112" cy="115"/>
            </a:xfrm>
            <a:custGeom>
              <a:avLst/>
              <a:gdLst>
                <a:gd name="T0" fmla="*/ 0 w 264"/>
                <a:gd name="T1" fmla="*/ 0 h 305"/>
                <a:gd name="T2" fmla="*/ 0 w 264"/>
                <a:gd name="T3" fmla="*/ 0 h 305"/>
                <a:gd name="T4" fmla="*/ 0 w 264"/>
                <a:gd name="T5" fmla="*/ 0 h 305"/>
                <a:gd name="T6" fmla="*/ 0 w 264"/>
                <a:gd name="T7" fmla="*/ 0 h 305"/>
                <a:gd name="T8" fmla="*/ 0 w 264"/>
                <a:gd name="T9" fmla="*/ 0 h 305"/>
                <a:gd name="T10" fmla="*/ 0 w 264"/>
                <a:gd name="T11" fmla="*/ 0 h 305"/>
                <a:gd name="T12" fmla="*/ 0 w 264"/>
                <a:gd name="T13" fmla="*/ 0 h 305"/>
                <a:gd name="T14" fmla="*/ 0 w 264"/>
                <a:gd name="T15" fmla="*/ 0 h 305"/>
                <a:gd name="T16" fmla="*/ 0 w 264"/>
                <a:gd name="T17" fmla="*/ 0 h 305"/>
                <a:gd name="T18" fmla="*/ 0 w 264"/>
                <a:gd name="T19" fmla="*/ 0 h 305"/>
                <a:gd name="T20" fmla="*/ 0 w 264"/>
                <a:gd name="T21" fmla="*/ 0 h 305"/>
                <a:gd name="T22" fmla="*/ 0 w 264"/>
                <a:gd name="T23" fmla="*/ 0 h 305"/>
                <a:gd name="T24" fmla="*/ 0 w 264"/>
                <a:gd name="T25" fmla="*/ 0 h 305"/>
                <a:gd name="T26" fmla="*/ 0 w 264"/>
                <a:gd name="T27" fmla="*/ 0 h 305"/>
                <a:gd name="T28" fmla="*/ 0 w 264"/>
                <a:gd name="T29" fmla="*/ 0 h 305"/>
                <a:gd name="T30" fmla="*/ 0 w 264"/>
                <a:gd name="T31" fmla="*/ 0 h 305"/>
                <a:gd name="T32" fmla="*/ 0 w 264"/>
                <a:gd name="T33" fmla="*/ 0 h 305"/>
                <a:gd name="T34" fmla="*/ 0 w 264"/>
                <a:gd name="T35" fmla="*/ 0 h 305"/>
                <a:gd name="T36" fmla="*/ 0 w 264"/>
                <a:gd name="T37" fmla="*/ 0 h 305"/>
                <a:gd name="T38" fmla="*/ 0 w 264"/>
                <a:gd name="T39" fmla="*/ 0 h 305"/>
                <a:gd name="T40" fmla="*/ 0 w 264"/>
                <a:gd name="T41" fmla="*/ 0 h 305"/>
                <a:gd name="T42" fmla="*/ 0 w 264"/>
                <a:gd name="T43" fmla="*/ 0 h 305"/>
                <a:gd name="T44" fmla="*/ 0 w 264"/>
                <a:gd name="T45" fmla="*/ 0 h 30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4"/>
                <a:gd name="T70" fmla="*/ 0 h 305"/>
                <a:gd name="T71" fmla="*/ 264 w 264"/>
                <a:gd name="T72" fmla="*/ 305 h 30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4" h="305">
                  <a:moveTo>
                    <a:pt x="10" y="141"/>
                  </a:moveTo>
                  <a:lnTo>
                    <a:pt x="30" y="97"/>
                  </a:lnTo>
                  <a:lnTo>
                    <a:pt x="61" y="57"/>
                  </a:lnTo>
                  <a:lnTo>
                    <a:pt x="95" y="27"/>
                  </a:lnTo>
                  <a:lnTo>
                    <a:pt x="135" y="6"/>
                  </a:lnTo>
                  <a:lnTo>
                    <a:pt x="173" y="0"/>
                  </a:lnTo>
                  <a:lnTo>
                    <a:pt x="207" y="6"/>
                  </a:lnTo>
                  <a:lnTo>
                    <a:pt x="238" y="27"/>
                  </a:lnTo>
                  <a:lnTo>
                    <a:pt x="255" y="57"/>
                  </a:lnTo>
                  <a:lnTo>
                    <a:pt x="264" y="99"/>
                  </a:lnTo>
                  <a:lnTo>
                    <a:pt x="260" y="143"/>
                  </a:lnTo>
                  <a:lnTo>
                    <a:pt x="245" y="189"/>
                  </a:lnTo>
                  <a:lnTo>
                    <a:pt x="219" y="230"/>
                  </a:lnTo>
                  <a:lnTo>
                    <a:pt x="186" y="265"/>
                  </a:lnTo>
                  <a:lnTo>
                    <a:pt x="148" y="291"/>
                  </a:lnTo>
                  <a:lnTo>
                    <a:pt x="108" y="305"/>
                  </a:lnTo>
                  <a:lnTo>
                    <a:pt x="70" y="305"/>
                  </a:lnTo>
                  <a:lnTo>
                    <a:pt x="40" y="289"/>
                  </a:lnTo>
                  <a:lnTo>
                    <a:pt x="15" y="265"/>
                  </a:lnTo>
                  <a:lnTo>
                    <a:pt x="2" y="229"/>
                  </a:lnTo>
                  <a:lnTo>
                    <a:pt x="0" y="187"/>
                  </a:lnTo>
                  <a:lnTo>
                    <a:pt x="10" y="141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3" name="Freeform 117"/>
            <p:cNvSpPr>
              <a:spLocks/>
            </p:cNvSpPr>
            <p:nvPr/>
          </p:nvSpPr>
          <p:spPr bwMode="auto">
            <a:xfrm>
              <a:off x="3966" y="1729"/>
              <a:ext cx="32" cy="34"/>
            </a:xfrm>
            <a:custGeom>
              <a:avLst/>
              <a:gdLst>
                <a:gd name="T0" fmla="*/ 0 w 76"/>
                <a:gd name="T1" fmla="*/ 0 h 90"/>
                <a:gd name="T2" fmla="*/ 0 w 76"/>
                <a:gd name="T3" fmla="*/ 0 h 90"/>
                <a:gd name="T4" fmla="*/ 0 w 76"/>
                <a:gd name="T5" fmla="*/ 0 h 90"/>
                <a:gd name="T6" fmla="*/ 0 w 76"/>
                <a:gd name="T7" fmla="*/ 0 h 90"/>
                <a:gd name="T8" fmla="*/ 0 w 76"/>
                <a:gd name="T9" fmla="*/ 0 h 90"/>
                <a:gd name="T10" fmla="*/ 0 w 76"/>
                <a:gd name="T11" fmla="*/ 0 h 90"/>
                <a:gd name="T12" fmla="*/ 0 w 76"/>
                <a:gd name="T13" fmla="*/ 0 h 90"/>
                <a:gd name="T14" fmla="*/ 0 w 76"/>
                <a:gd name="T15" fmla="*/ 0 h 90"/>
                <a:gd name="T16" fmla="*/ 0 w 76"/>
                <a:gd name="T17" fmla="*/ 0 h 90"/>
                <a:gd name="T18" fmla="*/ 0 w 76"/>
                <a:gd name="T19" fmla="*/ 0 h 90"/>
                <a:gd name="T20" fmla="*/ 0 w 76"/>
                <a:gd name="T21" fmla="*/ 0 h 90"/>
                <a:gd name="T22" fmla="*/ 0 w 76"/>
                <a:gd name="T23" fmla="*/ 0 h 90"/>
                <a:gd name="T24" fmla="*/ 0 w 76"/>
                <a:gd name="T25" fmla="*/ 0 h 90"/>
                <a:gd name="T26" fmla="*/ 0 w 76"/>
                <a:gd name="T27" fmla="*/ 0 h 90"/>
                <a:gd name="T28" fmla="*/ 0 w 76"/>
                <a:gd name="T29" fmla="*/ 0 h 90"/>
                <a:gd name="T30" fmla="*/ 0 w 76"/>
                <a:gd name="T31" fmla="*/ 0 h 90"/>
                <a:gd name="T32" fmla="*/ 0 w 76"/>
                <a:gd name="T33" fmla="*/ 0 h 90"/>
                <a:gd name="T34" fmla="*/ 0 w 76"/>
                <a:gd name="T35" fmla="*/ 0 h 90"/>
                <a:gd name="T36" fmla="*/ 0 w 76"/>
                <a:gd name="T37" fmla="*/ 0 h 90"/>
                <a:gd name="T38" fmla="*/ 0 w 76"/>
                <a:gd name="T39" fmla="*/ 0 h 90"/>
                <a:gd name="T40" fmla="*/ 0 w 76"/>
                <a:gd name="T41" fmla="*/ 0 h 90"/>
                <a:gd name="T42" fmla="*/ 0 w 76"/>
                <a:gd name="T43" fmla="*/ 0 h 90"/>
                <a:gd name="T44" fmla="*/ 0 w 76"/>
                <a:gd name="T45" fmla="*/ 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6"/>
                <a:gd name="T70" fmla="*/ 0 h 90"/>
                <a:gd name="T71" fmla="*/ 76 w 76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6" h="90">
                  <a:moveTo>
                    <a:pt x="13" y="21"/>
                  </a:moveTo>
                  <a:lnTo>
                    <a:pt x="23" y="10"/>
                  </a:lnTo>
                  <a:lnTo>
                    <a:pt x="34" y="4"/>
                  </a:lnTo>
                  <a:lnTo>
                    <a:pt x="48" y="0"/>
                  </a:lnTo>
                  <a:lnTo>
                    <a:pt x="57" y="0"/>
                  </a:lnTo>
                  <a:lnTo>
                    <a:pt x="67" y="4"/>
                  </a:lnTo>
                  <a:lnTo>
                    <a:pt x="72" y="12"/>
                  </a:lnTo>
                  <a:lnTo>
                    <a:pt x="76" y="23"/>
                  </a:lnTo>
                  <a:lnTo>
                    <a:pt x="76" y="34"/>
                  </a:lnTo>
                  <a:lnTo>
                    <a:pt x="74" y="50"/>
                  </a:lnTo>
                  <a:lnTo>
                    <a:pt x="68" y="61"/>
                  </a:lnTo>
                  <a:lnTo>
                    <a:pt x="59" y="72"/>
                  </a:lnTo>
                  <a:lnTo>
                    <a:pt x="48" y="82"/>
                  </a:lnTo>
                  <a:lnTo>
                    <a:pt x="36" y="88"/>
                  </a:lnTo>
                  <a:lnTo>
                    <a:pt x="25" y="90"/>
                  </a:lnTo>
                  <a:lnTo>
                    <a:pt x="15" y="86"/>
                  </a:lnTo>
                  <a:lnTo>
                    <a:pt x="8" y="80"/>
                  </a:lnTo>
                  <a:lnTo>
                    <a:pt x="2" y="71"/>
                  </a:lnTo>
                  <a:lnTo>
                    <a:pt x="0" y="59"/>
                  </a:lnTo>
                  <a:lnTo>
                    <a:pt x="2" y="46"/>
                  </a:lnTo>
                  <a:lnTo>
                    <a:pt x="6" y="32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4" name="Freeform 118"/>
            <p:cNvSpPr>
              <a:spLocks/>
            </p:cNvSpPr>
            <p:nvPr/>
          </p:nvSpPr>
          <p:spPr bwMode="auto">
            <a:xfrm>
              <a:off x="4023" y="1748"/>
              <a:ext cx="110" cy="115"/>
            </a:xfrm>
            <a:custGeom>
              <a:avLst/>
              <a:gdLst>
                <a:gd name="T0" fmla="*/ 0 w 262"/>
                <a:gd name="T1" fmla="*/ 0 h 307"/>
                <a:gd name="T2" fmla="*/ 0 w 262"/>
                <a:gd name="T3" fmla="*/ 0 h 307"/>
                <a:gd name="T4" fmla="*/ 0 w 262"/>
                <a:gd name="T5" fmla="*/ 0 h 307"/>
                <a:gd name="T6" fmla="*/ 0 w 262"/>
                <a:gd name="T7" fmla="*/ 0 h 307"/>
                <a:gd name="T8" fmla="*/ 0 w 262"/>
                <a:gd name="T9" fmla="*/ 0 h 307"/>
                <a:gd name="T10" fmla="*/ 0 w 262"/>
                <a:gd name="T11" fmla="*/ 0 h 307"/>
                <a:gd name="T12" fmla="*/ 0 w 262"/>
                <a:gd name="T13" fmla="*/ 0 h 307"/>
                <a:gd name="T14" fmla="*/ 0 w 262"/>
                <a:gd name="T15" fmla="*/ 0 h 307"/>
                <a:gd name="T16" fmla="*/ 0 w 262"/>
                <a:gd name="T17" fmla="*/ 0 h 307"/>
                <a:gd name="T18" fmla="*/ 0 w 262"/>
                <a:gd name="T19" fmla="*/ 0 h 307"/>
                <a:gd name="T20" fmla="*/ 0 w 262"/>
                <a:gd name="T21" fmla="*/ 0 h 307"/>
                <a:gd name="T22" fmla="*/ 0 w 262"/>
                <a:gd name="T23" fmla="*/ 0 h 307"/>
                <a:gd name="T24" fmla="*/ 0 w 262"/>
                <a:gd name="T25" fmla="*/ 0 h 307"/>
                <a:gd name="T26" fmla="*/ 0 w 262"/>
                <a:gd name="T27" fmla="*/ 0 h 307"/>
                <a:gd name="T28" fmla="*/ 0 w 262"/>
                <a:gd name="T29" fmla="*/ 0 h 307"/>
                <a:gd name="T30" fmla="*/ 0 w 262"/>
                <a:gd name="T31" fmla="*/ 0 h 307"/>
                <a:gd name="T32" fmla="*/ 0 w 262"/>
                <a:gd name="T33" fmla="*/ 0 h 307"/>
                <a:gd name="T34" fmla="*/ 0 w 262"/>
                <a:gd name="T35" fmla="*/ 0 h 307"/>
                <a:gd name="T36" fmla="*/ 0 w 262"/>
                <a:gd name="T37" fmla="*/ 0 h 307"/>
                <a:gd name="T38" fmla="*/ 0 w 262"/>
                <a:gd name="T39" fmla="*/ 0 h 307"/>
                <a:gd name="T40" fmla="*/ 0 w 262"/>
                <a:gd name="T41" fmla="*/ 0 h 307"/>
                <a:gd name="T42" fmla="*/ 0 w 262"/>
                <a:gd name="T43" fmla="*/ 0 h 307"/>
                <a:gd name="T44" fmla="*/ 0 w 262"/>
                <a:gd name="T45" fmla="*/ 0 h 30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2"/>
                <a:gd name="T70" fmla="*/ 0 h 307"/>
                <a:gd name="T71" fmla="*/ 262 w 262"/>
                <a:gd name="T72" fmla="*/ 307 h 30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2" h="307">
                  <a:moveTo>
                    <a:pt x="8" y="143"/>
                  </a:moveTo>
                  <a:lnTo>
                    <a:pt x="30" y="97"/>
                  </a:lnTo>
                  <a:lnTo>
                    <a:pt x="59" y="59"/>
                  </a:lnTo>
                  <a:lnTo>
                    <a:pt x="95" y="27"/>
                  </a:lnTo>
                  <a:lnTo>
                    <a:pt x="133" y="8"/>
                  </a:lnTo>
                  <a:lnTo>
                    <a:pt x="173" y="0"/>
                  </a:lnTo>
                  <a:lnTo>
                    <a:pt x="209" y="8"/>
                  </a:lnTo>
                  <a:lnTo>
                    <a:pt x="238" y="29"/>
                  </a:lnTo>
                  <a:lnTo>
                    <a:pt x="255" y="59"/>
                  </a:lnTo>
                  <a:lnTo>
                    <a:pt x="262" y="99"/>
                  </a:lnTo>
                  <a:lnTo>
                    <a:pt x="261" y="143"/>
                  </a:lnTo>
                  <a:lnTo>
                    <a:pt x="243" y="189"/>
                  </a:lnTo>
                  <a:lnTo>
                    <a:pt x="217" y="232"/>
                  </a:lnTo>
                  <a:lnTo>
                    <a:pt x="186" y="267"/>
                  </a:lnTo>
                  <a:lnTo>
                    <a:pt x="146" y="293"/>
                  </a:lnTo>
                  <a:lnTo>
                    <a:pt x="108" y="307"/>
                  </a:lnTo>
                  <a:lnTo>
                    <a:pt x="70" y="305"/>
                  </a:lnTo>
                  <a:lnTo>
                    <a:pt x="38" y="293"/>
                  </a:lnTo>
                  <a:lnTo>
                    <a:pt x="13" y="267"/>
                  </a:lnTo>
                  <a:lnTo>
                    <a:pt x="2" y="232"/>
                  </a:lnTo>
                  <a:lnTo>
                    <a:pt x="0" y="189"/>
                  </a:lnTo>
                  <a:lnTo>
                    <a:pt x="8" y="143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5" name="Freeform 119"/>
            <p:cNvSpPr>
              <a:spLocks/>
            </p:cNvSpPr>
            <p:nvPr/>
          </p:nvSpPr>
          <p:spPr bwMode="auto">
            <a:xfrm>
              <a:off x="4078" y="1794"/>
              <a:ext cx="32" cy="34"/>
            </a:xfrm>
            <a:custGeom>
              <a:avLst/>
              <a:gdLst>
                <a:gd name="T0" fmla="*/ 0 w 78"/>
                <a:gd name="T1" fmla="*/ 0 h 91"/>
                <a:gd name="T2" fmla="*/ 0 w 78"/>
                <a:gd name="T3" fmla="*/ 0 h 91"/>
                <a:gd name="T4" fmla="*/ 0 w 78"/>
                <a:gd name="T5" fmla="*/ 0 h 91"/>
                <a:gd name="T6" fmla="*/ 0 w 78"/>
                <a:gd name="T7" fmla="*/ 0 h 91"/>
                <a:gd name="T8" fmla="*/ 0 w 78"/>
                <a:gd name="T9" fmla="*/ 0 h 91"/>
                <a:gd name="T10" fmla="*/ 0 w 78"/>
                <a:gd name="T11" fmla="*/ 0 h 91"/>
                <a:gd name="T12" fmla="*/ 0 w 78"/>
                <a:gd name="T13" fmla="*/ 0 h 91"/>
                <a:gd name="T14" fmla="*/ 0 w 78"/>
                <a:gd name="T15" fmla="*/ 0 h 91"/>
                <a:gd name="T16" fmla="*/ 0 w 78"/>
                <a:gd name="T17" fmla="*/ 0 h 91"/>
                <a:gd name="T18" fmla="*/ 0 w 78"/>
                <a:gd name="T19" fmla="*/ 0 h 91"/>
                <a:gd name="T20" fmla="*/ 0 w 78"/>
                <a:gd name="T21" fmla="*/ 0 h 91"/>
                <a:gd name="T22" fmla="*/ 0 w 78"/>
                <a:gd name="T23" fmla="*/ 0 h 91"/>
                <a:gd name="T24" fmla="*/ 0 w 78"/>
                <a:gd name="T25" fmla="*/ 0 h 91"/>
                <a:gd name="T26" fmla="*/ 0 w 78"/>
                <a:gd name="T27" fmla="*/ 0 h 91"/>
                <a:gd name="T28" fmla="*/ 0 w 78"/>
                <a:gd name="T29" fmla="*/ 0 h 91"/>
                <a:gd name="T30" fmla="*/ 0 w 78"/>
                <a:gd name="T31" fmla="*/ 0 h 91"/>
                <a:gd name="T32" fmla="*/ 0 w 78"/>
                <a:gd name="T33" fmla="*/ 0 h 91"/>
                <a:gd name="T34" fmla="*/ 0 w 78"/>
                <a:gd name="T35" fmla="*/ 0 h 91"/>
                <a:gd name="T36" fmla="*/ 0 w 78"/>
                <a:gd name="T37" fmla="*/ 0 h 91"/>
                <a:gd name="T38" fmla="*/ 0 w 78"/>
                <a:gd name="T39" fmla="*/ 0 h 91"/>
                <a:gd name="T40" fmla="*/ 0 w 78"/>
                <a:gd name="T41" fmla="*/ 0 h 91"/>
                <a:gd name="T42" fmla="*/ 0 w 78"/>
                <a:gd name="T43" fmla="*/ 0 h 91"/>
                <a:gd name="T44" fmla="*/ 0 w 78"/>
                <a:gd name="T45" fmla="*/ 0 h 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8"/>
                <a:gd name="T70" fmla="*/ 0 h 91"/>
                <a:gd name="T71" fmla="*/ 78 w 78"/>
                <a:gd name="T72" fmla="*/ 91 h 9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8" h="91">
                  <a:moveTo>
                    <a:pt x="13" y="21"/>
                  </a:moveTo>
                  <a:lnTo>
                    <a:pt x="25" y="12"/>
                  </a:lnTo>
                  <a:lnTo>
                    <a:pt x="36" y="4"/>
                  </a:lnTo>
                  <a:lnTo>
                    <a:pt x="48" y="0"/>
                  </a:lnTo>
                  <a:lnTo>
                    <a:pt x="59" y="0"/>
                  </a:lnTo>
                  <a:lnTo>
                    <a:pt x="67" y="6"/>
                  </a:lnTo>
                  <a:lnTo>
                    <a:pt x="74" y="14"/>
                  </a:lnTo>
                  <a:lnTo>
                    <a:pt x="78" y="23"/>
                  </a:lnTo>
                  <a:lnTo>
                    <a:pt x="78" y="36"/>
                  </a:lnTo>
                  <a:lnTo>
                    <a:pt x="76" y="50"/>
                  </a:lnTo>
                  <a:lnTo>
                    <a:pt x="69" y="63"/>
                  </a:lnTo>
                  <a:lnTo>
                    <a:pt x="59" y="74"/>
                  </a:lnTo>
                  <a:lnTo>
                    <a:pt x="50" y="84"/>
                  </a:lnTo>
                  <a:lnTo>
                    <a:pt x="36" y="90"/>
                  </a:lnTo>
                  <a:lnTo>
                    <a:pt x="27" y="91"/>
                  </a:lnTo>
                  <a:lnTo>
                    <a:pt x="15" y="88"/>
                  </a:lnTo>
                  <a:lnTo>
                    <a:pt x="10" y="82"/>
                  </a:lnTo>
                  <a:lnTo>
                    <a:pt x="4" y="72"/>
                  </a:lnTo>
                  <a:lnTo>
                    <a:pt x="0" y="61"/>
                  </a:lnTo>
                  <a:lnTo>
                    <a:pt x="2" y="48"/>
                  </a:lnTo>
                  <a:lnTo>
                    <a:pt x="8" y="34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6" name="Freeform 120"/>
            <p:cNvSpPr>
              <a:spLocks/>
            </p:cNvSpPr>
            <p:nvPr/>
          </p:nvSpPr>
          <p:spPr bwMode="auto">
            <a:xfrm>
              <a:off x="4135" y="1814"/>
              <a:ext cx="110" cy="115"/>
            </a:xfrm>
            <a:custGeom>
              <a:avLst/>
              <a:gdLst>
                <a:gd name="T0" fmla="*/ 0 w 264"/>
                <a:gd name="T1" fmla="*/ 0 h 305"/>
                <a:gd name="T2" fmla="*/ 0 w 264"/>
                <a:gd name="T3" fmla="*/ 0 h 305"/>
                <a:gd name="T4" fmla="*/ 0 w 264"/>
                <a:gd name="T5" fmla="*/ 0 h 305"/>
                <a:gd name="T6" fmla="*/ 0 w 264"/>
                <a:gd name="T7" fmla="*/ 0 h 305"/>
                <a:gd name="T8" fmla="*/ 0 w 264"/>
                <a:gd name="T9" fmla="*/ 0 h 305"/>
                <a:gd name="T10" fmla="*/ 0 w 264"/>
                <a:gd name="T11" fmla="*/ 0 h 305"/>
                <a:gd name="T12" fmla="*/ 0 w 264"/>
                <a:gd name="T13" fmla="*/ 0 h 305"/>
                <a:gd name="T14" fmla="*/ 0 w 264"/>
                <a:gd name="T15" fmla="*/ 0 h 305"/>
                <a:gd name="T16" fmla="*/ 0 w 264"/>
                <a:gd name="T17" fmla="*/ 0 h 305"/>
                <a:gd name="T18" fmla="*/ 0 w 264"/>
                <a:gd name="T19" fmla="*/ 0 h 305"/>
                <a:gd name="T20" fmla="*/ 0 w 264"/>
                <a:gd name="T21" fmla="*/ 0 h 305"/>
                <a:gd name="T22" fmla="*/ 0 w 264"/>
                <a:gd name="T23" fmla="*/ 0 h 305"/>
                <a:gd name="T24" fmla="*/ 0 w 264"/>
                <a:gd name="T25" fmla="*/ 0 h 305"/>
                <a:gd name="T26" fmla="*/ 0 w 264"/>
                <a:gd name="T27" fmla="*/ 0 h 305"/>
                <a:gd name="T28" fmla="*/ 0 w 264"/>
                <a:gd name="T29" fmla="*/ 0 h 305"/>
                <a:gd name="T30" fmla="*/ 0 w 264"/>
                <a:gd name="T31" fmla="*/ 0 h 305"/>
                <a:gd name="T32" fmla="*/ 0 w 264"/>
                <a:gd name="T33" fmla="*/ 0 h 305"/>
                <a:gd name="T34" fmla="*/ 0 w 264"/>
                <a:gd name="T35" fmla="*/ 0 h 305"/>
                <a:gd name="T36" fmla="*/ 0 w 264"/>
                <a:gd name="T37" fmla="*/ 0 h 305"/>
                <a:gd name="T38" fmla="*/ 0 w 264"/>
                <a:gd name="T39" fmla="*/ 0 h 305"/>
                <a:gd name="T40" fmla="*/ 0 w 264"/>
                <a:gd name="T41" fmla="*/ 0 h 305"/>
                <a:gd name="T42" fmla="*/ 0 w 264"/>
                <a:gd name="T43" fmla="*/ 0 h 305"/>
                <a:gd name="T44" fmla="*/ 0 w 264"/>
                <a:gd name="T45" fmla="*/ 0 h 30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64"/>
                <a:gd name="T70" fmla="*/ 0 h 305"/>
                <a:gd name="T71" fmla="*/ 264 w 264"/>
                <a:gd name="T72" fmla="*/ 305 h 30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64" h="305">
                  <a:moveTo>
                    <a:pt x="10" y="141"/>
                  </a:moveTo>
                  <a:lnTo>
                    <a:pt x="31" y="97"/>
                  </a:lnTo>
                  <a:lnTo>
                    <a:pt x="61" y="57"/>
                  </a:lnTo>
                  <a:lnTo>
                    <a:pt x="95" y="27"/>
                  </a:lnTo>
                  <a:lnTo>
                    <a:pt x="135" y="6"/>
                  </a:lnTo>
                  <a:lnTo>
                    <a:pt x="175" y="0"/>
                  </a:lnTo>
                  <a:lnTo>
                    <a:pt x="209" y="8"/>
                  </a:lnTo>
                  <a:lnTo>
                    <a:pt x="238" y="27"/>
                  </a:lnTo>
                  <a:lnTo>
                    <a:pt x="255" y="59"/>
                  </a:lnTo>
                  <a:lnTo>
                    <a:pt x="264" y="97"/>
                  </a:lnTo>
                  <a:lnTo>
                    <a:pt x="261" y="143"/>
                  </a:lnTo>
                  <a:lnTo>
                    <a:pt x="245" y="187"/>
                  </a:lnTo>
                  <a:lnTo>
                    <a:pt x="219" y="230"/>
                  </a:lnTo>
                  <a:lnTo>
                    <a:pt x="187" y="266"/>
                  </a:lnTo>
                  <a:lnTo>
                    <a:pt x="148" y="291"/>
                  </a:lnTo>
                  <a:lnTo>
                    <a:pt x="110" y="305"/>
                  </a:lnTo>
                  <a:lnTo>
                    <a:pt x="71" y="305"/>
                  </a:lnTo>
                  <a:lnTo>
                    <a:pt x="40" y="291"/>
                  </a:lnTo>
                  <a:lnTo>
                    <a:pt x="15" y="265"/>
                  </a:lnTo>
                  <a:lnTo>
                    <a:pt x="2" y="228"/>
                  </a:lnTo>
                  <a:lnTo>
                    <a:pt x="0" y="187"/>
                  </a:lnTo>
                  <a:lnTo>
                    <a:pt x="10" y="141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7" name="Freeform 121"/>
            <p:cNvSpPr>
              <a:spLocks/>
            </p:cNvSpPr>
            <p:nvPr/>
          </p:nvSpPr>
          <p:spPr bwMode="auto">
            <a:xfrm>
              <a:off x="4190" y="1859"/>
              <a:ext cx="32" cy="32"/>
            </a:xfrm>
            <a:custGeom>
              <a:avLst/>
              <a:gdLst>
                <a:gd name="T0" fmla="*/ 0 w 76"/>
                <a:gd name="T1" fmla="*/ 0 h 90"/>
                <a:gd name="T2" fmla="*/ 0 w 76"/>
                <a:gd name="T3" fmla="*/ 0 h 90"/>
                <a:gd name="T4" fmla="*/ 0 w 76"/>
                <a:gd name="T5" fmla="*/ 0 h 90"/>
                <a:gd name="T6" fmla="*/ 0 w 76"/>
                <a:gd name="T7" fmla="*/ 0 h 90"/>
                <a:gd name="T8" fmla="*/ 0 w 76"/>
                <a:gd name="T9" fmla="*/ 0 h 90"/>
                <a:gd name="T10" fmla="*/ 0 w 76"/>
                <a:gd name="T11" fmla="*/ 0 h 90"/>
                <a:gd name="T12" fmla="*/ 0 w 76"/>
                <a:gd name="T13" fmla="*/ 0 h 90"/>
                <a:gd name="T14" fmla="*/ 0 w 76"/>
                <a:gd name="T15" fmla="*/ 0 h 90"/>
                <a:gd name="T16" fmla="*/ 0 w 76"/>
                <a:gd name="T17" fmla="*/ 0 h 90"/>
                <a:gd name="T18" fmla="*/ 0 w 76"/>
                <a:gd name="T19" fmla="*/ 0 h 90"/>
                <a:gd name="T20" fmla="*/ 0 w 76"/>
                <a:gd name="T21" fmla="*/ 0 h 90"/>
                <a:gd name="T22" fmla="*/ 0 w 76"/>
                <a:gd name="T23" fmla="*/ 0 h 90"/>
                <a:gd name="T24" fmla="*/ 0 w 76"/>
                <a:gd name="T25" fmla="*/ 0 h 90"/>
                <a:gd name="T26" fmla="*/ 0 w 76"/>
                <a:gd name="T27" fmla="*/ 0 h 90"/>
                <a:gd name="T28" fmla="*/ 0 w 76"/>
                <a:gd name="T29" fmla="*/ 0 h 90"/>
                <a:gd name="T30" fmla="*/ 0 w 76"/>
                <a:gd name="T31" fmla="*/ 0 h 90"/>
                <a:gd name="T32" fmla="*/ 0 w 76"/>
                <a:gd name="T33" fmla="*/ 0 h 90"/>
                <a:gd name="T34" fmla="*/ 0 w 76"/>
                <a:gd name="T35" fmla="*/ 0 h 90"/>
                <a:gd name="T36" fmla="*/ 0 w 76"/>
                <a:gd name="T37" fmla="*/ 0 h 90"/>
                <a:gd name="T38" fmla="*/ 0 w 76"/>
                <a:gd name="T39" fmla="*/ 0 h 90"/>
                <a:gd name="T40" fmla="*/ 0 w 76"/>
                <a:gd name="T41" fmla="*/ 0 h 90"/>
                <a:gd name="T42" fmla="*/ 0 w 76"/>
                <a:gd name="T43" fmla="*/ 0 h 90"/>
                <a:gd name="T44" fmla="*/ 0 w 76"/>
                <a:gd name="T45" fmla="*/ 0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6"/>
                <a:gd name="T70" fmla="*/ 0 h 90"/>
                <a:gd name="T71" fmla="*/ 76 w 76"/>
                <a:gd name="T72" fmla="*/ 90 h 9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6" h="90">
                  <a:moveTo>
                    <a:pt x="13" y="21"/>
                  </a:moveTo>
                  <a:lnTo>
                    <a:pt x="23" y="12"/>
                  </a:lnTo>
                  <a:lnTo>
                    <a:pt x="34" y="4"/>
                  </a:lnTo>
                  <a:lnTo>
                    <a:pt x="46" y="0"/>
                  </a:lnTo>
                  <a:lnTo>
                    <a:pt x="57" y="2"/>
                  </a:lnTo>
                  <a:lnTo>
                    <a:pt x="67" y="6"/>
                  </a:lnTo>
                  <a:lnTo>
                    <a:pt x="72" y="12"/>
                  </a:lnTo>
                  <a:lnTo>
                    <a:pt x="76" y="25"/>
                  </a:lnTo>
                  <a:lnTo>
                    <a:pt x="76" y="36"/>
                  </a:lnTo>
                  <a:lnTo>
                    <a:pt x="74" y="50"/>
                  </a:lnTo>
                  <a:lnTo>
                    <a:pt x="69" y="63"/>
                  </a:lnTo>
                  <a:lnTo>
                    <a:pt x="59" y="74"/>
                  </a:lnTo>
                  <a:lnTo>
                    <a:pt x="48" y="82"/>
                  </a:lnTo>
                  <a:lnTo>
                    <a:pt x="36" y="88"/>
                  </a:lnTo>
                  <a:lnTo>
                    <a:pt x="25" y="90"/>
                  </a:lnTo>
                  <a:lnTo>
                    <a:pt x="15" y="88"/>
                  </a:lnTo>
                  <a:lnTo>
                    <a:pt x="8" y="82"/>
                  </a:lnTo>
                  <a:lnTo>
                    <a:pt x="2" y="72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6" y="34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8" name="Freeform 122"/>
            <p:cNvSpPr>
              <a:spLocks/>
            </p:cNvSpPr>
            <p:nvPr/>
          </p:nvSpPr>
          <p:spPr bwMode="auto">
            <a:xfrm>
              <a:off x="3788" y="1679"/>
              <a:ext cx="88" cy="90"/>
            </a:xfrm>
            <a:custGeom>
              <a:avLst/>
              <a:gdLst>
                <a:gd name="T0" fmla="*/ 0 w 209"/>
                <a:gd name="T1" fmla="*/ 0 h 242"/>
                <a:gd name="T2" fmla="*/ 0 w 209"/>
                <a:gd name="T3" fmla="*/ 0 h 242"/>
                <a:gd name="T4" fmla="*/ 0 w 209"/>
                <a:gd name="T5" fmla="*/ 0 h 242"/>
                <a:gd name="T6" fmla="*/ 0 w 209"/>
                <a:gd name="T7" fmla="*/ 0 h 242"/>
                <a:gd name="T8" fmla="*/ 0 w 209"/>
                <a:gd name="T9" fmla="*/ 0 h 242"/>
                <a:gd name="T10" fmla="*/ 0 w 209"/>
                <a:gd name="T11" fmla="*/ 0 h 242"/>
                <a:gd name="T12" fmla="*/ 0 w 209"/>
                <a:gd name="T13" fmla="*/ 0 h 242"/>
                <a:gd name="T14" fmla="*/ 0 w 209"/>
                <a:gd name="T15" fmla="*/ 0 h 242"/>
                <a:gd name="T16" fmla="*/ 0 w 209"/>
                <a:gd name="T17" fmla="*/ 0 h 242"/>
                <a:gd name="T18" fmla="*/ 0 w 209"/>
                <a:gd name="T19" fmla="*/ 0 h 242"/>
                <a:gd name="T20" fmla="*/ 0 w 209"/>
                <a:gd name="T21" fmla="*/ 0 h 242"/>
                <a:gd name="T22" fmla="*/ 0 w 209"/>
                <a:gd name="T23" fmla="*/ 0 h 242"/>
                <a:gd name="T24" fmla="*/ 0 w 209"/>
                <a:gd name="T25" fmla="*/ 0 h 242"/>
                <a:gd name="T26" fmla="*/ 0 w 209"/>
                <a:gd name="T27" fmla="*/ 0 h 242"/>
                <a:gd name="T28" fmla="*/ 0 w 209"/>
                <a:gd name="T29" fmla="*/ 0 h 242"/>
                <a:gd name="T30" fmla="*/ 0 w 209"/>
                <a:gd name="T31" fmla="*/ 0 h 242"/>
                <a:gd name="T32" fmla="*/ 0 w 209"/>
                <a:gd name="T33" fmla="*/ 0 h 242"/>
                <a:gd name="T34" fmla="*/ 0 w 209"/>
                <a:gd name="T35" fmla="*/ 0 h 242"/>
                <a:gd name="T36" fmla="*/ 0 w 209"/>
                <a:gd name="T37" fmla="*/ 0 h 242"/>
                <a:gd name="T38" fmla="*/ 0 w 209"/>
                <a:gd name="T39" fmla="*/ 0 h 242"/>
                <a:gd name="T40" fmla="*/ 0 w 209"/>
                <a:gd name="T41" fmla="*/ 0 h 242"/>
                <a:gd name="T42" fmla="*/ 0 w 209"/>
                <a:gd name="T43" fmla="*/ 0 h 242"/>
                <a:gd name="T44" fmla="*/ 0 w 209"/>
                <a:gd name="T45" fmla="*/ 0 h 2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9"/>
                <a:gd name="T70" fmla="*/ 0 h 242"/>
                <a:gd name="T71" fmla="*/ 209 w 209"/>
                <a:gd name="T72" fmla="*/ 242 h 2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9" h="242">
                  <a:moveTo>
                    <a:pt x="8" y="114"/>
                  </a:moveTo>
                  <a:lnTo>
                    <a:pt x="25" y="78"/>
                  </a:lnTo>
                  <a:lnTo>
                    <a:pt x="48" y="46"/>
                  </a:lnTo>
                  <a:lnTo>
                    <a:pt x="76" y="23"/>
                  </a:lnTo>
                  <a:lnTo>
                    <a:pt x="106" y="6"/>
                  </a:lnTo>
                  <a:lnTo>
                    <a:pt x="137" y="0"/>
                  </a:lnTo>
                  <a:lnTo>
                    <a:pt x="165" y="8"/>
                  </a:lnTo>
                  <a:lnTo>
                    <a:pt x="188" y="23"/>
                  </a:lnTo>
                  <a:lnTo>
                    <a:pt x="202" y="46"/>
                  </a:lnTo>
                  <a:lnTo>
                    <a:pt x="209" y="78"/>
                  </a:lnTo>
                  <a:lnTo>
                    <a:pt x="205" y="114"/>
                  </a:lnTo>
                  <a:lnTo>
                    <a:pt x="194" y="150"/>
                  </a:lnTo>
                  <a:lnTo>
                    <a:pt x="173" y="185"/>
                  </a:lnTo>
                  <a:lnTo>
                    <a:pt x="146" y="211"/>
                  </a:lnTo>
                  <a:lnTo>
                    <a:pt x="118" y="232"/>
                  </a:lnTo>
                  <a:lnTo>
                    <a:pt x="86" y="242"/>
                  </a:lnTo>
                  <a:lnTo>
                    <a:pt x="55" y="242"/>
                  </a:lnTo>
                  <a:lnTo>
                    <a:pt x="32" y="232"/>
                  </a:lnTo>
                  <a:lnTo>
                    <a:pt x="11" y="211"/>
                  </a:lnTo>
                  <a:lnTo>
                    <a:pt x="2" y="183"/>
                  </a:lnTo>
                  <a:lnTo>
                    <a:pt x="0" y="149"/>
                  </a:lnTo>
                  <a:lnTo>
                    <a:pt x="8" y="114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79" name="Freeform 123"/>
            <p:cNvSpPr>
              <a:spLocks/>
            </p:cNvSpPr>
            <p:nvPr/>
          </p:nvSpPr>
          <p:spPr bwMode="auto">
            <a:xfrm>
              <a:off x="3833" y="1713"/>
              <a:ext cx="25" cy="27"/>
            </a:xfrm>
            <a:custGeom>
              <a:avLst/>
              <a:gdLst>
                <a:gd name="T0" fmla="*/ 0 w 61"/>
                <a:gd name="T1" fmla="*/ 0 h 71"/>
                <a:gd name="T2" fmla="*/ 0 w 61"/>
                <a:gd name="T3" fmla="*/ 0 h 71"/>
                <a:gd name="T4" fmla="*/ 0 w 61"/>
                <a:gd name="T5" fmla="*/ 0 h 71"/>
                <a:gd name="T6" fmla="*/ 0 w 61"/>
                <a:gd name="T7" fmla="*/ 0 h 71"/>
                <a:gd name="T8" fmla="*/ 0 w 61"/>
                <a:gd name="T9" fmla="*/ 0 h 71"/>
                <a:gd name="T10" fmla="*/ 0 w 61"/>
                <a:gd name="T11" fmla="*/ 0 h 71"/>
                <a:gd name="T12" fmla="*/ 0 w 61"/>
                <a:gd name="T13" fmla="*/ 0 h 71"/>
                <a:gd name="T14" fmla="*/ 0 w 61"/>
                <a:gd name="T15" fmla="*/ 0 h 71"/>
                <a:gd name="T16" fmla="*/ 0 w 61"/>
                <a:gd name="T17" fmla="*/ 0 h 71"/>
                <a:gd name="T18" fmla="*/ 0 w 61"/>
                <a:gd name="T19" fmla="*/ 0 h 71"/>
                <a:gd name="T20" fmla="*/ 0 w 61"/>
                <a:gd name="T21" fmla="*/ 0 h 71"/>
                <a:gd name="T22" fmla="*/ 0 w 61"/>
                <a:gd name="T23" fmla="*/ 0 h 71"/>
                <a:gd name="T24" fmla="*/ 0 w 61"/>
                <a:gd name="T25" fmla="*/ 0 h 71"/>
                <a:gd name="T26" fmla="*/ 0 w 61"/>
                <a:gd name="T27" fmla="*/ 0 h 71"/>
                <a:gd name="T28" fmla="*/ 0 w 61"/>
                <a:gd name="T29" fmla="*/ 0 h 71"/>
                <a:gd name="T30" fmla="*/ 0 w 61"/>
                <a:gd name="T31" fmla="*/ 0 h 71"/>
                <a:gd name="T32" fmla="*/ 0 w 61"/>
                <a:gd name="T33" fmla="*/ 0 h 71"/>
                <a:gd name="T34" fmla="*/ 0 w 61"/>
                <a:gd name="T35" fmla="*/ 0 h 71"/>
                <a:gd name="T36" fmla="*/ 0 w 61"/>
                <a:gd name="T37" fmla="*/ 0 h 71"/>
                <a:gd name="T38" fmla="*/ 0 w 61"/>
                <a:gd name="T39" fmla="*/ 0 h 71"/>
                <a:gd name="T40" fmla="*/ 0 w 61"/>
                <a:gd name="T41" fmla="*/ 0 h 71"/>
                <a:gd name="T42" fmla="*/ 0 w 61"/>
                <a:gd name="T43" fmla="*/ 0 h 71"/>
                <a:gd name="T44" fmla="*/ 0 w 61"/>
                <a:gd name="T45" fmla="*/ 0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1"/>
                <a:gd name="T70" fmla="*/ 0 h 71"/>
                <a:gd name="T71" fmla="*/ 61 w 61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1" h="71">
                  <a:moveTo>
                    <a:pt x="12" y="17"/>
                  </a:moveTo>
                  <a:lnTo>
                    <a:pt x="19" y="10"/>
                  </a:lnTo>
                  <a:lnTo>
                    <a:pt x="27" y="2"/>
                  </a:lnTo>
                  <a:lnTo>
                    <a:pt x="39" y="0"/>
                  </a:lnTo>
                  <a:lnTo>
                    <a:pt x="44" y="0"/>
                  </a:lnTo>
                  <a:lnTo>
                    <a:pt x="54" y="4"/>
                  </a:lnTo>
                  <a:lnTo>
                    <a:pt x="59" y="10"/>
                  </a:lnTo>
                  <a:lnTo>
                    <a:pt x="61" y="19"/>
                  </a:lnTo>
                  <a:lnTo>
                    <a:pt x="61" y="29"/>
                  </a:lnTo>
                  <a:lnTo>
                    <a:pt x="59" y="40"/>
                  </a:lnTo>
                  <a:lnTo>
                    <a:pt x="54" y="50"/>
                  </a:lnTo>
                  <a:lnTo>
                    <a:pt x="46" y="59"/>
                  </a:lnTo>
                  <a:lnTo>
                    <a:pt x="39" y="67"/>
                  </a:lnTo>
                  <a:lnTo>
                    <a:pt x="29" y="69"/>
                  </a:lnTo>
                  <a:lnTo>
                    <a:pt x="19" y="71"/>
                  </a:lnTo>
                  <a:lnTo>
                    <a:pt x="14" y="69"/>
                  </a:lnTo>
                  <a:lnTo>
                    <a:pt x="6" y="65"/>
                  </a:lnTo>
                  <a:lnTo>
                    <a:pt x="2" y="57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4" y="27"/>
                  </a:lnTo>
                  <a:lnTo>
                    <a:pt x="12" y="17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0" name="Freeform 124"/>
            <p:cNvSpPr>
              <a:spLocks/>
            </p:cNvSpPr>
            <p:nvPr/>
          </p:nvSpPr>
          <p:spPr bwMode="auto">
            <a:xfrm>
              <a:off x="3819" y="1783"/>
              <a:ext cx="87" cy="91"/>
            </a:xfrm>
            <a:custGeom>
              <a:avLst/>
              <a:gdLst>
                <a:gd name="T0" fmla="*/ 0 w 209"/>
                <a:gd name="T1" fmla="*/ 0 h 241"/>
                <a:gd name="T2" fmla="*/ 0 w 209"/>
                <a:gd name="T3" fmla="*/ 0 h 241"/>
                <a:gd name="T4" fmla="*/ 0 w 209"/>
                <a:gd name="T5" fmla="*/ 0 h 241"/>
                <a:gd name="T6" fmla="*/ 0 w 209"/>
                <a:gd name="T7" fmla="*/ 0 h 241"/>
                <a:gd name="T8" fmla="*/ 0 w 209"/>
                <a:gd name="T9" fmla="*/ 0 h 241"/>
                <a:gd name="T10" fmla="*/ 0 w 209"/>
                <a:gd name="T11" fmla="*/ 0 h 241"/>
                <a:gd name="T12" fmla="*/ 0 w 209"/>
                <a:gd name="T13" fmla="*/ 0 h 241"/>
                <a:gd name="T14" fmla="*/ 0 w 209"/>
                <a:gd name="T15" fmla="*/ 0 h 241"/>
                <a:gd name="T16" fmla="*/ 0 w 209"/>
                <a:gd name="T17" fmla="*/ 0 h 241"/>
                <a:gd name="T18" fmla="*/ 0 w 209"/>
                <a:gd name="T19" fmla="*/ 0 h 241"/>
                <a:gd name="T20" fmla="*/ 0 w 209"/>
                <a:gd name="T21" fmla="*/ 0 h 241"/>
                <a:gd name="T22" fmla="*/ 0 w 209"/>
                <a:gd name="T23" fmla="*/ 0 h 241"/>
                <a:gd name="T24" fmla="*/ 0 w 209"/>
                <a:gd name="T25" fmla="*/ 0 h 241"/>
                <a:gd name="T26" fmla="*/ 0 w 209"/>
                <a:gd name="T27" fmla="*/ 0 h 241"/>
                <a:gd name="T28" fmla="*/ 0 w 209"/>
                <a:gd name="T29" fmla="*/ 0 h 241"/>
                <a:gd name="T30" fmla="*/ 0 w 209"/>
                <a:gd name="T31" fmla="*/ 0 h 241"/>
                <a:gd name="T32" fmla="*/ 0 w 209"/>
                <a:gd name="T33" fmla="*/ 0 h 241"/>
                <a:gd name="T34" fmla="*/ 0 w 209"/>
                <a:gd name="T35" fmla="*/ 0 h 241"/>
                <a:gd name="T36" fmla="*/ 0 w 209"/>
                <a:gd name="T37" fmla="*/ 0 h 241"/>
                <a:gd name="T38" fmla="*/ 0 w 209"/>
                <a:gd name="T39" fmla="*/ 0 h 241"/>
                <a:gd name="T40" fmla="*/ 0 w 209"/>
                <a:gd name="T41" fmla="*/ 0 h 241"/>
                <a:gd name="T42" fmla="*/ 0 w 209"/>
                <a:gd name="T43" fmla="*/ 0 h 241"/>
                <a:gd name="T44" fmla="*/ 0 w 209"/>
                <a:gd name="T45" fmla="*/ 0 h 2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9"/>
                <a:gd name="T70" fmla="*/ 0 h 241"/>
                <a:gd name="T71" fmla="*/ 209 w 209"/>
                <a:gd name="T72" fmla="*/ 241 h 2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9" h="241">
                  <a:moveTo>
                    <a:pt x="6" y="114"/>
                  </a:moveTo>
                  <a:lnTo>
                    <a:pt x="25" y="78"/>
                  </a:lnTo>
                  <a:lnTo>
                    <a:pt x="48" y="47"/>
                  </a:lnTo>
                  <a:lnTo>
                    <a:pt x="74" y="22"/>
                  </a:lnTo>
                  <a:lnTo>
                    <a:pt x="107" y="5"/>
                  </a:lnTo>
                  <a:lnTo>
                    <a:pt x="137" y="0"/>
                  </a:lnTo>
                  <a:lnTo>
                    <a:pt x="166" y="7"/>
                  </a:lnTo>
                  <a:lnTo>
                    <a:pt x="188" y="22"/>
                  </a:lnTo>
                  <a:lnTo>
                    <a:pt x="202" y="47"/>
                  </a:lnTo>
                  <a:lnTo>
                    <a:pt x="209" y="78"/>
                  </a:lnTo>
                  <a:lnTo>
                    <a:pt x="205" y="114"/>
                  </a:lnTo>
                  <a:lnTo>
                    <a:pt x="192" y="150"/>
                  </a:lnTo>
                  <a:lnTo>
                    <a:pt x="171" y="184"/>
                  </a:lnTo>
                  <a:lnTo>
                    <a:pt x="147" y="211"/>
                  </a:lnTo>
                  <a:lnTo>
                    <a:pt x="118" y="232"/>
                  </a:lnTo>
                  <a:lnTo>
                    <a:pt x="86" y="241"/>
                  </a:lnTo>
                  <a:lnTo>
                    <a:pt x="55" y="241"/>
                  </a:lnTo>
                  <a:lnTo>
                    <a:pt x="31" y="232"/>
                  </a:lnTo>
                  <a:lnTo>
                    <a:pt x="12" y="211"/>
                  </a:lnTo>
                  <a:lnTo>
                    <a:pt x="2" y="182"/>
                  </a:lnTo>
                  <a:lnTo>
                    <a:pt x="0" y="148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1" name="Freeform 125"/>
            <p:cNvSpPr>
              <a:spLocks/>
            </p:cNvSpPr>
            <p:nvPr/>
          </p:nvSpPr>
          <p:spPr bwMode="auto">
            <a:xfrm>
              <a:off x="3863" y="1818"/>
              <a:ext cx="25" cy="28"/>
            </a:xfrm>
            <a:custGeom>
              <a:avLst/>
              <a:gdLst>
                <a:gd name="T0" fmla="*/ 0 w 59"/>
                <a:gd name="T1" fmla="*/ 0 h 70"/>
                <a:gd name="T2" fmla="*/ 0 w 59"/>
                <a:gd name="T3" fmla="*/ 0 h 70"/>
                <a:gd name="T4" fmla="*/ 0 w 59"/>
                <a:gd name="T5" fmla="*/ 0 h 70"/>
                <a:gd name="T6" fmla="*/ 0 w 59"/>
                <a:gd name="T7" fmla="*/ 0 h 70"/>
                <a:gd name="T8" fmla="*/ 0 w 59"/>
                <a:gd name="T9" fmla="*/ 0 h 70"/>
                <a:gd name="T10" fmla="*/ 0 w 59"/>
                <a:gd name="T11" fmla="*/ 0 h 70"/>
                <a:gd name="T12" fmla="*/ 0 w 59"/>
                <a:gd name="T13" fmla="*/ 0 h 70"/>
                <a:gd name="T14" fmla="*/ 0 w 59"/>
                <a:gd name="T15" fmla="*/ 0 h 70"/>
                <a:gd name="T16" fmla="*/ 0 w 59"/>
                <a:gd name="T17" fmla="*/ 0 h 70"/>
                <a:gd name="T18" fmla="*/ 0 w 59"/>
                <a:gd name="T19" fmla="*/ 0 h 70"/>
                <a:gd name="T20" fmla="*/ 0 w 59"/>
                <a:gd name="T21" fmla="*/ 0 h 70"/>
                <a:gd name="T22" fmla="*/ 0 w 59"/>
                <a:gd name="T23" fmla="*/ 0 h 70"/>
                <a:gd name="T24" fmla="*/ 0 w 59"/>
                <a:gd name="T25" fmla="*/ 0 h 70"/>
                <a:gd name="T26" fmla="*/ 0 w 59"/>
                <a:gd name="T27" fmla="*/ 0 h 70"/>
                <a:gd name="T28" fmla="*/ 0 w 59"/>
                <a:gd name="T29" fmla="*/ 0 h 70"/>
                <a:gd name="T30" fmla="*/ 0 w 59"/>
                <a:gd name="T31" fmla="*/ 0 h 70"/>
                <a:gd name="T32" fmla="*/ 0 w 59"/>
                <a:gd name="T33" fmla="*/ 0 h 70"/>
                <a:gd name="T34" fmla="*/ 0 w 59"/>
                <a:gd name="T35" fmla="*/ 0 h 70"/>
                <a:gd name="T36" fmla="*/ 0 w 59"/>
                <a:gd name="T37" fmla="*/ 0 h 70"/>
                <a:gd name="T38" fmla="*/ 0 w 59"/>
                <a:gd name="T39" fmla="*/ 0 h 70"/>
                <a:gd name="T40" fmla="*/ 0 w 59"/>
                <a:gd name="T41" fmla="*/ 0 h 70"/>
                <a:gd name="T42" fmla="*/ 0 w 59"/>
                <a:gd name="T43" fmla="*/ 0 h 70"/>
                <a:gd name="T44" fmla="*/ 0 w 59"/>
                <a:gd name="T45" fmla="*/ 0 h 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9"/>
                <a:gd name="T70" fmla="*/ 0 h 70"/>
                <a:gd name="T71" fmla="*/ 59 w 59"/>
                <a:gd name="T72" fmla="*/ 70 h 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9" h="70">
                  <a:moveTo>
                    <a:pt x="11" y="17"/>
                  </a:moveTo>
                  <a:lnTo>
                    <a:pt x="17" y="9"/>
                  </a:lnTo>
                  <a:lnTo>
                    <a:pt x="26" y="2"/>
                  </a:lnTo>
                  <a:lnTo>
                    <a:pt x="36" y="0"/>
                  </a:lnTo>
                  <a:lnTo>
                    <a:pt x="43" y="0"/>
                  </a:lnTo>
                  <a:lnTo>
                    <a:pt x="51" y="3"/>
                  </a:lnTo>
                  <a:lnTo>
                    <a:pt x="57" y="9"/>
                  </a:lnTo>
                  <a:lnTo>
                    <a:pt x="59" y="19"/>
                  </a:lnTo>
                  <a:lnTo>
                    <a:pt x="59" y="28"/>
                  </a:lnTo>
                  <a:lnTo>
                    <a:pt x="59" y="40"/>
                  </a:lnTo>
                  <a:lnTo>
                    <a:pt x="53" y="49"/>
                  </a:lnTo>
                  <a:lnTo>
                    <a:pt x="45" y="59"/>
                  </a:lnTo>
                  <a:lnTo>
                    <a:pt x="38" y="66"/>
                  </a:lnTo>
                  <a:lnTo>
                    <a:pt x="28" y="70"/>
                  </a:lnTo>
                  <a:lnTo>
                    <a:pt x="19" y="70"/>
                  </a:lnTo>
                  <a:lnTo>
                    <a:pt x="11" y="70"/>
                  </a:lnTo>
                  <a:lnTo>
                    <a:pt x="5" y="64"/>
                  </a:lnTo>
                  <a:lnTo>
                    <a:pt x="0" y="57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3" y="26"/>
                  </a:lnTo>
                  <a:lnTo>
                    <a:pt x="11" y="17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2" name="Freeform 126"/>
            <p:cNvSpPr>
              <a:spLocks/>
            </p:cNvSpPr>
            <p:nvPr/>
          </p:nvSpPr>
          <p:spPr bwMode="auto">
            <a:xfrm>
              <a:off x="3908" y="1842"/>
              <a:ext cx="88" cy="90"/>
            </a:xfrm>
            <a:custGeom>
              <a:avLst/>
              <a:gdLst>
                <a:gd name="T0" fmla="*/ 0 w 209"/>
                <a:gd name="T1" fmla="*/ 0 h 241"/>
                <a:gd name="T2" fmla="*/ 0 w 209"/>
                <a:gd name="T3" fmla="*/ 0 h 241"/>
                <a:gd name="T4" fmla="*/ 0 w 209"/>
                <a:gd name="T5" fmla="*/ 0 h 241"/>
                <a:gd name="T6" fmla="*/ 0 w 209"/>
                <a:gd name="T7" fmla="*/ 0 h 241"/>
                <a:gd name="T8" fmla="*/ 0 w 209"/>
                <a:gd name="T9" fmla="*/ 0 h 241"/>
                <a:gd name="T10" fmla="*/ 0 w 209"/>
                <a:gd name="T11" fmla="*/ 0 h 241"/>
                <a:gd name="T12" fmla="*/ 0 w 209"/>
                <a:gd name="T13" fmla="*/ 0 h 241"/>
                <a:gd name="T14" fmla="*/ 0 w 209"/>
                <a:gd name="T15" fmla="*/ 0 h 241"/>
                <a:gd name="T16" fmla="*/ 0 w 209"/>
                <a:gd name="T17" fmla="*/ 0 h 241"/>
                <a:gd name="T18" fmla="*/ 0 w 209"/>
                <a:gd name="T19" fmla="*/ 0 h 241"/>
                <a:gd name="T20" fmla="*/ 0 w 209"/>
                <a:gd name="T21" fmla="*/ 0 h 241"/>
                <a:gd name="T22" fmla="*/ 0 w 209"/>
                <a:gd name="T23" fmla="*/ 0 h 241"/>
                <a:gd name="T24" fmla="*/ 0 w 209"/>
                <a:gd name="T25" fmla="*/ 0 h 241"/>
                <a:gd name="T26" fmla="*/ 0 w 209"/>
                <a:gd name="T27" fmla="*/ 0 h 241"/>
                <a:gd name="T28" fmla="*/ 0 w 209"/>
                <a:gd name="T29" fmla="*/ 0 h 241"/>
                <a:gd name="T30" fmla="*/ 0 w 209"/>
                <a:gd name="T31" fmla="*/ 0 h 241"/>
                <a:gd name="T32" fmla="*/ 0 w 209"/>
                <a:gd name="T33" fmla="*/ 0 h 241"/>
                <a:gd name="T34" fmla="*/ 0 w 209"/>
                <a:gd name="T35" fmla="*/ 0 h 241"/>
                <a:gd name="T36" fmla="*/ 0 w 209"/>
                <a:gd name="T37" fmla="*/ 0 h 241"/>
                <a:gd name="T38" fmla="*/ 0 w 209"/>
                <a:gd name="T39" fmla="*/ 0 h 241"/>
                <a:gd name="T40" fmla="*/ 0 w 209"/>
                <a:gd name="T41" fmla="*/ 0 h 241"/>
                <a:gd name="T42" fmla="*/ 0 w 209"/>
                <a:gd name="T43" fmla="*/ 0 h 241"/>
                <a:gd name="T44" fmla="*/ 0 w 209"/>
                <a:gd name="T45" fmla="*/ 0 h 2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9"/>
                <a:gd name="T70" fmla="*/ 0 h 241"/>
                <a:gd name="T71" fmla="*/ 209 w 209"/>
                <a:gd name="T72" fmla="*/ 241 h 2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9" h="241">
                  <a:moveTo>
                    <a:pt x="10" y="110"/>
                  </a:moveTo>
                  <a:lnTo>
                    <a:pt x="25" y="76"/>
                  </a:lnTo>
                  <a:lnTo>
                    <a:pt x="48" y="45"/>
                  </a:lnTo>
                  <a:lnTo>
                    <a:pt x="76" y="20"/>
                  </a:lnTo>
                  <a:lnTo>
                    <a:pt x="108" y="5"/>
                  </a:lnTo>
                  <a:lnTo>
                    <a:pt x="139" y="0"/>
                  </a:lnTo>
                  <a:lnTo>
                    <a:pt x="165" y="5"/>
                  </a:lnTo>
                  <a:lnTo>
                    <a:pt x="188" y="20"/>
                  </a:lnTo>
                  <a:lnTo>
                    <a:pt x="204" y="45"/>
                  </a:lnTo>
                  <a:lnTo>
                    <a:pt x="209" y="77"/>
                  </a:lnTo>
                  <a:lnTo>
                    <a:pt x="207" y="112"/>
                  </a:lnTo>
                  <a:lnTo>
                    <a:pt x="194" y="148"/>
                  </a:lnTo>
                  <a:lnTo>
                    <a:pt x="175" y="180"/>
                  </a:lnTo>
                  <a:lnTo>
                    <a:pt x="148" y="209"/>
                  </a:lnTo>
                  <a:lnTo>
                    <a:pt x="118" y="230"/>
                  </a:lnTo>
                  <a:lnTo>
                    <a:pt x="88" y="241"/>
                  </a:lnTo>
                  <a:lnTo>
                    <a:pt x="57" y="241"/>
                  </a:lnTo>
                  <a:lnTo>
                    <a:pt x="32" y="230"/>
                  </a:lnTo>
                  <a:lnTo>
                    <a:pt x="13" y="209"/>
                  </a:lnTo>
                  <a:lnTo>
                    <a:pt x="2" y="180"/>
                  </a:lnTo>
                  <a:lnTo>
                    <a:pt x="0" y="148"/>
                  </a:lnTo>
                  <a:lnTo>
                    <a:pt x="10" y="110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3" name="Freeform 127"/>
            <p:cNvSpPr>
              <a:spLocks/>
            </p:cNvSpPr>
            <p:nvPr/>
          </p:nvSpPr>
          <p:spPr bwMode="auto">
            <a:xfrm>
              <a:off x="3955" y="1877"/>
              <a:ext cx="25" cy="27"/>
            </a:xfrm>
            <a:custGeom>
              <a:avLst/>
              <a:gdLst>
                <a:gd name="T0" fmla="*/ 0 w 61"/>
                <a:gd name="T1" fmla="*/ 0 h 72"/>
                <a:gd name="T2" fmla="*/ 0 w 61"/>
                <a:gd name="T3" fmla="*/ 0 h 72"/>
                <a:gd name="T4" fmla="*/ 0 w 61"/>
                <a:gd name="T5" fmla="*/ 0 h 72"/>
                <a:gd name="T6" fmla="*/ 0 w 61"/>
                <a:gd name="T7" fmla="*/ 0 h 72"/>
                <a:gd name="T8" fmla="*/ 0 w 61"/>
                <a:gd name="T9" fmla="*/ 0 h 72"/>
                <a:gd name="T10" fmla="*/ 0 w 61"/>
                <a:gd name="T11" fmla="*/ 0 h 72"/>
                <a:gd name="T12" fmla="*/ 0 w 61"/>
                <a:gd name="T13" fmla="*/ 0 h 72"/>
                <a:gd name="T14" fmla="*/ 0 w 61"/>
                <a:gd name="T15" fmla="*/ 0 h 72"/>
                <a:gd name="T16" fmla="*/ 0 w 61"/>
                <a:gd name="T17" fmla="*/ 0 h 72"/>
                <a:gd name="T18" fmla="*/ 0 w 61"/>
                <a:gd name="T19" fmla="*/ 0 h 72"/>
                <a:gd name="T20" fmla="*/ 0 w 61"/>
                <a:gd name="T21" fmla="*/ 0 h 72"/>
                <a:gd name="T22" fmla="*/ 0 w 61"/>
                <a:gd name="T23" fmla="*/ 0 h 72"/>
                <a:gd name="T24" fmla="*/ 0 w 61"/>
                <a:gd name="T25" fmla="*/ 0 h 72"/>
                <a:gd name="T26" fmla="*/ 0 w 61"/>
                <a:gd name="T27" fmla="*/ 0 h 72"/>
                <a:gd name="T28" fmla="*/ 0 w 61"/>
                <a:gd name="T29" fmla="*/ 0 h 72"/>
                <a:gd name="T30" fmla="*/ 0 w 61"/>
                <a:gd name="T31" fmla="*/ 0 h 72"/>
                <a:gd name="T32" fmla="*/ 0 w 61"/>
                <a:gd name="T33" fmla="*/ 0 h 72"/>
                <a:gd name="T34" fmla="*/ 0 w 61"/>
                <a:gd name="T35" fmla="*/ 0 h 72"/>
                <a:gd name="T36" fmla="*/ 0 w 61"/>
                <a:gd name="T37" fmla="*/ 0 h 72"/>
                <a:gd name="T38" fmla="*/ 0 w 61"/>
                <a:gd name="T39" fmla="*/ 0 h 72"/>
                <a:gd name="T40" fmla="*/ 0 w 61"/>
                <a:gd name="T41" fmla="*/ 0 h 72"/>
                <a:gd name="T42" fmla="*/ 0 w 61"/>
                <a:gd name="T43" fmla="*/ 0 h 72"/>
                <a:gd name="T44" fmla="*/ 0 w 61"/>
                <a:gd name="T45" fmla="*/ 0 h 7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1"/>
                <a:gd name="T70" fmla="*/ 0 h 72"/>
                <a:gd name="T71" fmla="*/ 61 w 61"/>
                <a:gd name="T72" fmla="*/ 72 h 7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1" h="72">
                  <a:moveTo>
                    <a:pt x="10" y="17"/>
                  </a:moveTo>
                  <a:lnTo>
                    <a:pt x="19" y="9"/>
                  </a:lnTo>
                  <a:lnTo>
                    <a:pt x="29" y="3"/>
                  </a:lnTo>
                  <a:lnTo>
                    <a:pt x="37" y="0"/>
                  </a:lnTo>
                  <a:lnTo>
                    <a:pt x="46" y="2"/>
                  </a:lnTo>
                  <a:lnTo>
                    <a:pt x="52" y="5"/>
                  </a:lnTo>
                  <a:lnTo>
                    <a:pt x="57" y="9"/>
                  </a:lnTo>
                  <a:lnTo>
                    <a:pt x="61" y="19"/>
                  </a:lnTo>
                  <a:lnTo>
                    <a:pt x="61" y="28"/>
                  </a:lnTo>
                  <a:lnTo>
                    <a:pt x="57" y="38"/>
                  </a:lnTo>
                  <a:lnTo>
                    <a:pt x="54" y="49"/>
                  </a:lnTo>
                  <a:lnTo>
                    <a:pt x="48" y="57"/>
                  </a:lnTo>
                  <a:lnTo>
                    <a:pt x="38" y="64"/>
                  </a:lnTo>
                  <a:lnTo>
                    <a:pt x="31" y="70"/>
                  </a:lnTo>
                  <a:lnTo>
                    <a:pt x="21" y="72"/>
                  </a:lnTo>
                  <a:lnTo>
                    <a:pt x="12" y="68"/>
                  </a:lnTo>
                  <a:lnTo>
                    <a:pt x="6" y="64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2" y="36"/>
                  </a:lnTo>
                  <a:lnTo>
                    <a:pt x="6" y="26"/>
                  </a:lnTo>
                  <a:lnTo>
                    <a:pt x="10" y="17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4" name="Freeform 128"/>
            <p:cNvSpPr>
              <a:spLocks/>
            </p:cNvSpPr>
            <p:nvPr/>
          </p:nvSpPr>
          <p:spPr bwMode="auto">
            <a:xfrm>
              <a:off x="3723" y="1820"/>
              <a:ext cx="68" cy="70"/>
            </a:xfrm>
            <a:custGeom>
              <a:avLst/>
              <a:gdLst>
                <a:gd name="T0" fmla="*/ 0 w 162"/>
                <a:gd name="T1" fmla="*/ 0 h 186"/>
                <a:gd name="T2" fmla="*/ 0 w 162"/>
                <a:gd name="T3" fmla="*/ 0 h 186"/>
                <a:gd name="T4" fmla="*/ 0 w 162"/>
                <a:gd name="T5" fmla="*/ 0 h 186"/>
                <a:gd name="T6" fmla="*/ 0 w 162"/>
                <a:gd name="T7" fmla="*/ 0 h 186"/>
                <a:gd name="T8" fmla="*/ 0 w 162"/>
                <a:gd name="T9" fmla="*/ 0 h 186"/>
                <a:gd name="T10" fmla="*/ 0 w 162"/>
                <a:gd name="T11" fmla="*/ 0 h 186"/>
                <a:gd name="T12" fmla="*/ 0 w 162"/>
                <a:gd name="T13" fmla="*/ 0 h 186"/>
                <a:gd name="T14" fmla="*/ 0 w 162"/>
                <a:gd name="T15" fmla="*/ 0 h 186"/>
                <a:gd name="T16" fmla="*/ 0 w 162"/>
                <a:gd name="T17" fmla="*/ 0 h 186"/>
                <a:gd name="T18" fmla="*/ 0 w 162"/>
                <a:gd name="T19" fmla="*/ 0 h 186"/>
                <a:gd name="T20" fmla="*/ 0 w 162"/>
                <a:gd name="T21" fmla="*/ 0 h 186"/>
                <a:gd name="T22" fmla="*/ 0 w 162"/>
                <a:gd name="T23" fmla="*/ 0 h 186"/>
                <a:gd name="T24" fmla="*/ 0 w 162"/>
                <a:gd name="T25" fmla="*/ 0 h 186"/>
                <a:gd name="T26" fmla="*/ 0 w 162"/>
                <a:gd name="T27" fmla="*/ 0 h 186"/>
                <a:gd name="T28" fmla="*/ 0 w 162"/>
                <a:gd name="T29" fmla="*/ 0 h 186"/>
                <a:gd name="T30" fmla="*/ 0 w 162"/>
                <a:gd name="T31" fmla="*/ 0 h 186"/>
                <a:gd name="T32" fmla="*/ 0 w 162"/>
                <a:gd name="T33" fmla="*/ 0 h 186"/>
                <a:gd name="T34" fmla="*/ 0 w 162"/>
                <a:gd name="T35" fmla="*/ 0 h 186"/>
                <a:gd name="T36" fmla="*/ 0 w 162"/>
                <a:gd name="T37" fmla="*/ 0 h 186"/>
                <a:gd name="T38" fmla="*/ 0 w 162"/>
                <a:gd name="T39" fmla="*/ 0 h 186"/>
                <a:gd name="T40" fmla="*/ 0 w 162"/>
                <a:gd name="T41" fmla="*/ 0 h 186"/>
                <a:gd name="T42" fmla="*/ 0 w 162"/>
                <a:gd name="T43" fmla="*/ 0 h 186"/>
                <a:gd name="T44" fmla="*/ 0 w 162"/>
                <a:gd name="T45" fmla="*/ 0 h 18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2"/>
                <a:gd name="T70" fmla="*/ 0 h 186"/>
                <a:gd name="T71" fmla="*/ 162 w 162"/>
                <a:gd name="T72" fmla="*/ 186 h 18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2" h="186">
                  <a:moveTo>
                    <a:pt x="8" y="87"/>
                  </a:moveTo>
                  <a:lnTo>
                    <a:pt x="21" y="59"/>
                  </a:lnTo>
                  <a:lnTo>
                    <a:pt x="38" y="36"/>
                  </a:lnTo>
                  <a:lnTo>
                    <a:pt x="61" y="17"/>
                  </a:lnTo>
                  <a:lnTo>
                    <a:pt x="84" y="3"/>
                  </a:lnTo>
                  <a:lnTo>
                    <a:pt x="108" y="0"/>
                  </a:lnTo>
                  <a:lnTo>
                    <a:pt x="129" y="3"/>
                  </a:lnTo>
                  <a:lnTo>
                    <a:pt x="146" y="17"/>
                  </a:lnTo>
                  <a:lnTo>
                    <a:pt x="160" y="36"/>
                  </a:lnTo>
                  <a:lnTo>
                    <a:pt x="162" y="60"/>
                  </a:lnTo>
                  <a:lnTo>
                    <a:pt x="162" y="87"/>
                  </a:lnTo>
                  <a:lnTo>
                    <a:pt x="152" y="114"/>
                  </a:lnTo>
                  <a:lnTo>
                    <a:pt x="137" y="140"/>
                  </a:lnTo>
                  <a:lnTo>
                    <a:pt x="116" y="161"/>
                  </a:lnTo>
                  <a:lnTo>
                    <a:pt x="93" y="178"/>
                  </a:lnTo>
                  <a:lnTo>
                    <a:pt x="68" y="186"/>
                  </a:lnTo>
                  <a:lnTo>
                    <a:pt x="46" y="186"/>
                  </a:lnTo>
                  <a:lnTo>
                    <a:pt x="25" y="178"/>
                  </a:lnTo>
                  <a:lnTo>
                    <a:pt x="11" y="161"/>
                  </a:lnTo>
                  <a:lnTo>
                    <a:pt x="2" y="138"/>
                  </a:lnTo>
                  <a:lnTo>
                    <a:pt x="0" y="114"/>
                  </a:lnTo>
                  <a:lnTo>
                    <a:pt x="8" y="87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5" name="Freeform 129"/>
            <p:cNvSpPr>
              <a:spLocks/>
            </p:cNvSpPr>
            <p:nvPr/>
          </p:nvSpPr>
          <p:spPr bwMode="auto">
            <a:xfrm>
              <a:off x="3758" y="1846"/>
              <a:ext cx="20" cy="22"/>
            </a:xfrm>
            <a:custGeom>
              <a:avLst/>
              <a:gdLst>
                <a:gd name="T0" fmla="*/ 0 w 47"/>
                <a:gd name="T1" fmla="*/ 0 h 55"/>
                <a:gd name="T2" fmla="*/ 0 w 47"/>
                <a:gd name="T3" fmla="*/ 0 h 55"/>
                <a:gd name="T4" fmla="*/ 0 w 47"/>
                <a:gd name="T5" fmla="*/ 0 h 55"/>
                <a:gd name="T6" fmla="*/ 0 w 47"/>
                <a:gd name="T7" fmla="*/ 0 h 55"/>
                <a:gd name="T8" fmla="*/ 0 w 47"/>
                <a:gd name="T9" fmla="*/ 0 h 55"/>
                <a:gd name="T10" fmla="*/ 0 w 47"/>
                <a:gd name="T11" fmla="*/ 0 h 55"/>
                <a:gd name="T12" fmla="*/ 0 w 47"/>
                <a:gd name="T13" fmla="*/ 0 h 55"/>
                <a:gd name="T14" fmla="*/ 0 w 47"/>
                <a:gd name="T15" fmla="*/ 0 h 55"/>
                <a:gd name="T16" fmla="*/ 0 w 47"/>
                <a:gd name="T17" fmla="*/ 0 h 55"/>
                <a:gd name="T18" fmla="*/ 0 w 47"/>
                <a:gd name="T19" fmla="*/ 0 h 55"/>
                <a:gd name="T20" fmla="*/ 0 w 47"/>
                <a:gd name="T21" fmla="*/ 0 h 55"/>
                <a:gd name="T22" fmla="*/ 0 w 47"/>
                <a:gd name="T23" fmla="*/ 0 h 55"/>
                <a:gd name="T24" fmla="*/ 0 w 47"/>
                <a:gd name="T25" fmla="*/ 0 h 55"/>
                <a:gd name="T26" fmla="*/ 0 w 47"/>
                <a:gd name="T27" fmla="*/ 0 h 55"/>
                <a:gd name="T28" fmla="*/ 0 w 47"/>
                <a:gd name="T29" fmla="*/ 0 h 55"/>
                <a:gd name="T30" fmla="*/ 0 w 47"/>
                <a:gd name="T31" fmla="*/ 0 h 55"/>
                <a:gd name="T32" fmla="*/ 0 w 47"/>
                <a:gd name="T33" fmla="*/ 0 h 55"/>
                <a:gd name="T34" fmla="*/ 0 w 47"/>
                <a:gd name="T35" fmla="*/ 0 h 55"/>
                <a:gd name="T36" fmla="*/ 0 w 47"/>
                <a:gd name="T37" fmla="*/ 0 h 55"/>
                <a:gd name="T38" fmla="*/ 0 w 47"/>
                <a:gd name="T39" fmla="*/ 0 h 55"/>
                <a:gd name="T40" fmla="*/ 0 w 47"/>
                <a:gd name="T41" fmla="*/ 0 h 55"/>
                <a:gd name="T42" fmla="*/ 0 w 47"/>
                <a:gd name="T43" fmla="*/ 0 h 55"/>
                <a:gd name="T44" fmla="*/ 0 w 47"/>
                <a:gd name="T45" fmla="*/ 0 h 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55"/>
                <a:gd name="T71" fmla="*/ 47 w 47"/>
                <a:gd name="T72" fmla="*/ 55 h 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55">
                  <a:moveTo>
                    <a:pt x="9" y="13"/>
                  </a:moveTo>
                  <a:lnTo>
                    <a:pt x="15" y="7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42" y="4"/>
                  </a:lnTo>
                  <a:lnTo>
                    <a:pt x="45" y="7"/>
                  </a:lnTo>
                  <a:lnTo>
                    <a:pt x="47" y="15"/>
                  </a:lnTo>
                  <a:lnTo>
                    <a:pt x="47" y="23"/>
                  </a:lnTo>
                  <a:lnTo>
                    <a:pt x="45" y="30"/>
                  </a:lnTo>
                  <a:lnTo>
                    <a:pt x="42" y="40"/>
                  </a:lnTo>
                  <a:lnTo>
                    <a:pt x="36" y="45"/>
                  </a:lnTo>
                  <a:lnTo>
                    <a:pt x="30" y="51"/>
                  </a:lnTo>
                  <a:lnTo>
                    <a:pt x="22" y="55"/>
                  </a:lnTo>
                  <a:lnTo>
                    <a:pt x="15" y="55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2" y="28"/>
                  </a:lnTo>
                  <a:lnTo>
                    <a:pt x="5" y="21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6" name="Freeform 130"/>
            <p:cNvSpPr>
              <a:spLocks/>
            </p:cNvSpPr>
            <p:nvPr/>
          </p:nvSpPr>
          <p:spPr bwMode="auto">
            <a:xfrm>
              <a:off x="4025" y="1878"/>
              <a:ext cx="68" cy="68"/>
            </a:xfrm>
            <a:custGeom>
              <a:avLst/>
              <a:gdLst>
                <a:gd name="T0" fmla="*/ 0 w 161"/>
                <a:gd name="T1" fmla="*/ 0 h 186"/>
                <a:gd name="T2" fmla="*/ 0 w 161"/>
                <a:gd name="T3" fmla="*/ 0 h 186"/>
                <a:gd name="T4" fmla="*/ 0 w 161"/>
                <a:gd name="T5" fmla="*/ 0 h 186"/>
                <a:gd name="T6" fmla="*/ 0 w 161"/>
                <a:gd name="T7" fmla="*/ 0 h 186"/>
                <a:gd name="T8" fmla="*/ 0 w 161"/>
                <a:gd name="T9" fmla="*/ 0 h 186"/>
                <a:gd name="T10" fmla="*/ 0 w 161"/>
                <a:gd name="T11" fmla="*/ 0 h 186"/>
                <a:gd name="T12" fmla="*/ 0 w 161"/>
                <a:gd name="T13" fmla="*/ 0 h 186"/>
                <a:gd name="T14" fmla="*/ 0 w 161"/>
                <a:gd name="T15" fmla="*/ 0 h 186"/>
                <a:gd name="T16" fmla="*/ 0 w 161"/>
                <a:gd name="T17" fmla="*/ 0 h 186"/>
                <a:gd name="T18" fmla="*/ 0 w 161"/>
                <a:gd name="T19" fmla="*/ 0 h 186"/>
                <a:gd name="T20" fmla="*/ 0 w 161"/>
                <a:gd name="T21" fmla="*/ 0 h 186"/>
                <a:gd name="T22" fmla="*/ 0 w 161"/>
                <a:gd name="T23" fmla="*/ 0 h 186"/>
                <a:gd name="T24" fmla="*/ 0 w 161"/>
                <a:gd name="T25" fmla="*/ 0 h 186"/>
                <a:gd name="T26" fmla="*/ 0 w 161"/>
                <a:gd name="T27" fmla="*/ 0 h 186"/>
                <a:gd name="T28" fmla="*/ 0 w 161"/>
                <a:gd name="T29" fmla="*/ 0 h 186"/>
                <a:gd name="T30" fmla="*/ 0 w 161"/>
                <a:gd name="T31" fmla="*/ 0 h 186"/>
                <a:gd name="T32" fmla="*/ 0 w 161"/>
                <a:gd name="T33" fmla="*/ 0 h 186"/>
                <a:gd name="T34" fmla="*/ 0 w 161"/>
                <a:gd name="T35" fmla="*/ 0 h 186"/>
                <a:gd name="T36" fmla="*/ 0 w 161"/>
                <a:gd name="T37" fmla="*/ 0 h 186"/>
                <a:gd name="T38" fmla="*/ 0 w 161"/>
                <a:gd name="T39" fmla="*/ 0 h 186"/>
                <a:gd name="T40" fmla="*/ 0 w 161"/>
                <a:gd name="T41" fmla="*/ 0 h 186"/>
                <a:gd name="T42" fmla="*/ 0 w 161"/>
                <a:gd name="T43" fmla="*/ 0 h 186"/>
                <a:gd name="T44" fmla="*/ 0 w 161"/>
                <a:gd name="T45" fmla="*/ 0 h 18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1"/>
                <a:gd name="T70" fmla="*/ 0 h 186"/>
                <a:gd name="T71" fmla="*/ 161 w 161"/>
                <a:gd name="T72" fmla="*/ 186 h 18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1" h="186">
                  <a:moveTo>
                    <a:pt x="3" y="85"/>
                  </a:moveTo>
                  <a:lnTo>
                    <a:pt x="17" y="58"/>
                  </a:lnTo>
                  <a:lnTo>
                    <a:pt x="36" y="34"/>
                  </a:lnTo>
                  <a:lnTo>
                    <a:pt x="57" y="15"/>
                  </a:lnTo>
                  <a:lnTo>
                    <a:pt x="81" y="5"/>
                  </a:lnTo>
                  <a:lnTo>
                    <a:pt x="104" y="0"/>
                  </a:lnTo>
                  <a:lnTo>
                    <a:pt x="125" y="5"/>
                  </a:lnTo>
                  <a:lnTo>
                    <a:pt x="142" y="17"/>
                  </a:lnTo>
                  <a:lnTo>
                    <a:pt x="156" y="34"/>
                  </a:lnTo>
                  <a:lnTo>
                    <a:pt x="161" y="58"/>
                  </a:lnTo>
                  <a:lnTo>
                    <a:pt x="157" y="87"/>
                  </a:lnTo>
                  <a:lnTo>
                    <a:pt x="148" y="115"/>
                  </a:lnTo>
                  <a:lnTo>
                    <a:pt x="133" y="140"/>
                  </a:lnTo>
                  <a:lnTo>
                    <a:pt x="114" y="163"/>
                  </a:lnTo>
                  <a:lnTo>
                    <a:pt x="89" y="178"/>
                  </a:lnTo>
                  <a:lnTo>
                    <a:pt x="66" y="186"/>
                  </a:lnTo>
                  <a:lnTo>
                    <a:pt x="43" y="186"/>
                  </a:lnTo>
                  <a:lnTo>
                    <a:pt x="22" y="176"/>
                  </a:lnTo>
                  <a:lnTo>
                    <a:pt x="7" y="161"/>
                  </a:lnTo>
                  <a:lnTo>
                    <a:pt x="0" y="140"/>
                  </a:lnTo>
                  <a:lnTo>
                    <a:pt x="0" y="114"/>
                  </a:lnTo>
                  <a:lnTo>
                    <a:pt x="3" y="85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7" name="Freeform 131"/>
            <p:cNvSpPr>
              <a:spLocks/>
            </p:cNvSpPr>
            <p:nvPr/>
          </p:nvSpPr>
          <p:spPr bwMode="auto">
            <a:xfrm>
              <a:off x="4060" y="1906"/>
              <a:ext cx="20" cy="19"/>
            </a:xfrm>
            <a:custGeom>
              <a:avLst/>
              <a:gdLst>
                <a:gd name="T0" fmla="*/ 0 w 48"/>
                <a:gd name="T1" fmla="*/ 0 h 53"/>
                <a:gd name="T2" fmla="*/ 0 w 48"/>
                <a:gd name="T3" fmla="*/ 0 h 53"/>
                <a:gd name="T4" fmla="*/ 0 w 48"/>
                <a:gd name="T5" fmla="*/ 0 h 53"/>
                <a:gd name="T6" fmla="*/ 0 w 48"/>
                <a:gd name="T7" fmla="*/ 0 h 53"/>
                <a:gd name="T8" fmla="*/ 0 w 48"/>
                <a:gd name="T9" fmla="*/ 0 h 53"/>
                <a:gd name="T10" fmla="*/ 0 w 48"/>
                <a:gd name="T11" fmla="*/ 0 h 53"/>
                <a:gd name="T12" fmla="*/ 0 w 48"/>
                <a:gd name="T13" fmla="*/ 0 h 53"/>
                <a:gd name="T14" fmla="*/ 0 w 48"/>
                <a:gd name="T15" fmla="*/ 0 h 53"/>
                <a:gd name="T16" fmla="*/ 0 w 48"/>
                <a:gd name="T17" fmla="*/ 0 h 53"/>
                <a:gd name="T18" fmla="*/ 0 w 48"/>
                <a:gd name="T19" fmla="*/ 0 h 53"/>
                <a:gd name="T20" fmla="*/ 0 w 48"/>
                <a:gd name="T21" fmla="*/ 0 h 53"/>
                <a:gd name="T22" fmla="*/ 0 w 48"/>
                <a:gd name="T23" fmla="*/ 0 h 53"/>
                <a:gd name="T24" fmla="*/ 0 w 48"/>
                <a:gd name="T25" fmla="*/ 0 h 53"/>
                <a:gd name="T26" fmla="*/ 0 w 48"/>
                <a:gd name="T27" fmla="*/ 0 h 53"/>
                <a:gd name="T28" fmla="*/ 0 w 48"/>
                <a:gd name="T29" fmla="*/ 0 h 53"/>
                <a:gd name="T30" fmla="*/ 0 w 48"/>
                <a:gd name="T31" fmla="*/ 0 h 53"/>
                <a:gd name="T32" fmla="*/ 0 w 48"/>
                <a:gd name="T33" fmla="*/ 0 h 53"/>
                <a:gd name="T34" fmla="*/ 0 w 48"/>
                <a:gd name="T35" fmla="*/ 0 h 53"/>
                <a:gd name="T36" fmla="*/ 0 w 48"/>
                <a:gd name="T37" fmla="*/ 0 h 53"/>
                <a:gd name="T38" fmla="*/ 0 w 48"/>
                <a:gd name="T39" fmla="*/ 0 h 53"/>
                <a:gd name="T40" fmla="*/ 0 w 48"/>
                <a:gd name="T41" fmla="*/ 0 h 53"/>
                <a:gd name="T42" fmla="*/ 0 w 48"/>
                <a:gd name="T43" fmla="*/ 0 h 53"/>
                <a:gd name="T44" fmla="*/ 0 w 48"/>
                <a:gd name="T45" fmla="*/ 0 h 5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53"/>
                <a:gd name="T71" fmla="*/ 48 w 48"/>
                <a:gd name="T72" fmla="*/ 53 h 5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53">
                  <a:moveTo>
                    <a:pt x="10" y="11"/>
                  </a:moveTo>
                  <a:lnTo>
                    <a:pt x="14" y="3"/>
                  </a:lnTo>
                  <a:lnTo>
                    <a:pt x="21" y="2"/>
                  </a:lnTo>
                  <a:lnTo>
                    <a:pt x="29" y="0"/>
                  </a:lnTo>
                  <a:lnTo>
                    <a:pt x="35" y="0"/>
                  </a:lnTo>
                  <a:lnTo>
                    <a:pt x="40" y="2"/>
                  </a:lnTo>
                  <a:lnTo>
                    <a:pt x="44" y="5"/>
                  </a:lnTo>
                  <a:lnTo>
                    <a:pt x="46" y="13"/>
                  </a:lnTo>
                  <a:lnTo>
                    <a:pt x="48" y="21"/>
                  </a:lnTo>
                  <a:lnTo>
                    <a:pt x="46" y="28"/>
                  </a:lnTo>
                  <a:lnTo>
                    <a:pt x="40" y="36"/>
                  </a:lnTo>
                  <a:lnTo>
                    <a:pt x="35" y="43"/>
                  </a:lnTo>
                  <a:lnTo>
                    <a:pt x="31" y="49"/>
                  </a:lnTo>
                  <a:lnTo>
                    <a:pt x="23" y="51"/>
                  </a:lnTo>
                  <a:lnTo>
                    <a:pt x="16" y="53"/>
                  </a:lnTo>
                  <a:lnTo>
                    <a:pt x="10" y="51"/>
                  </a:lnTo>
                  <a:lnTo>
                    <a:pt x="4" y="49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4" y="19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8" name="Freeform 132"/>
            <p:cNvSpPr>
              <a:spLocks/>
            </p:cNvSpPr>
            <p:nvPr/>
          </p:nvSpPr>
          <p:spPr bwMode="auto">
            <a:xfrm>
              <a:off x="3783" y="1884"/>
              <a:ext cx="68" cy="70"/>
            </a:xfrm>
            <a:custGeom>
              <a:avLst/>
              <a:gdLst>
                <a:gd name="T0" fmla="*/ 0 w 159"/>
                <a:gd name="T1" fmla="*/ 0 h 186"/>
                <a:gd name="T2" fmla="*/ 0 w 159"/>
                <a:gd name="T3" fmla="*/ 0 h 186"/>
                <a:gd name="T4" fmla="*/ 0 w 159"/>
                <a:gd name="T5" fmla="*/ 0 h 186"/>
                <a:gd name="T6" fmla="*/ 0 w 159"/>
                <a:gd name="T7" fmla="*/ 0 h 186"/>
                <a:gd name="T8" fmla="*/ 0 w 159"/>
                <a:gd name="T9" fmla="*/ 0 h 186"/>
                <a:gd name="T10" fmla="*/ 0 w 159"/>
                <a:gd name="T11" fmla="*/ 0 h 186"/>
                <a:gd name="T12" fmla="*/ 0 w 159"/>
                <a:gd name="T13" fmla="*/ 0 h 186"/>
                <a:gd name="T14" fmla="*/ 0 w 159"/>
                <a:gd name="T15" fmla="*/ 0 h 186"/>
                <a:gd name="T16" fmla="*/ 0 w 159"/>
                <a:gd name="T17" fmla="*/ 0 h 186"/>
                <a:gd name="T18" fmla="*/ 0 w 159"/>
                <a:gd name="T19" fmla="*/ 0 h 186"/>
                <a:gd name="T20" fmla="*/ 0 w 159"/>
                <a:gd name="T21" fmla="*/ 0 h 186"/>
                <a:gd name="T22" fmla="*/ 0 w 159"/>
                <a:gd name="T23" fmla="*/ 0 h 186"/>
                <a:gd name="T24" fmla="*/ 0 w 159"/>
                <a:gd name="T25" fmla="*/ 0 h 186"/>
                <a:gd name="T26" fmla="*/ 0 w 159"/>
                <a:gd name="T27" fmla="*/ 0 h 186"/>
                <a:gd name="T28" fmla="*/ 0 w 159"/>
                <a:gd name="T29" fmla="*/ 0 h 186"/>
                <a:gd name="T30" fmla="*/ 0 w 159"/>
                <a:gd name="T31" fmla="*/ 0 h 186"/>
                <a:gd name="T32" fmla="*/ 0 w 159"/>
                <a:gd name="T33" fmla="*/ 0 h 186"/>
                <a:gd name="T34" fmla="*/ 0 w 159"/>
                <a:gd name="T35" fmla="*/ 0 h 186"/>
                <a:gd name="T36" fmla="*/ 0 w 159"/>
                <a:gd name="T37" fmla="*/ 0 h 186"/>
                <a:gd name="T38" fmla="*/ 0 w 159"/>
                <a:gd name="T39" fmla="*/ 0 h 186"/>
                <a:gd name="T40" fmla="*/ 0 w 159"/>
                <a:gd name="T41" fmla="*/ 0 h 186"/>
                <a:gd name="T42" fmla="*/ 0 w 159"/>
                <a:gd name="T43" fmla="*/ 0 h 186"/>
                <a:gd name="T44" fmla="*/ 0 w 159"/>
                <a:gd name="T45" fmla="*/ 0 h 18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9"/>
                <a:gd name="T70" fmla="*/ 0 h 186"/>
                <a:gd name="T71" fmla="*/ 159 w 159"/>
                <a:gd name="T72" fmla="*/ 186 h 18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9" h="186">
                  <a:moveTo>
                    <a:pt x="5" y="85"/>
                  </a:moveTo>
                  <a:lnTo>
                    <a:pt x="17" y="60"/>
                  </a:lnTo>
                  <a:lnTo>
                    <a:pt x="36" y="36"/>
                  </a:lnTo>
                  <a:lnTo>
                    <a:pt x="58" y="15"/>
                  </a:lnTo>
                  <a:lnTo>
                    <a:pt x="83" y="3"/>
                  </a:lnTo>
                  <a:lnTo>
                    <a:pt x="106" y="0"/>
                  </a:lnTo>
                  <a:lnTo>
                    <a:pt x="127" y="3"/>
                  </a:lnTo>
                  <a:lnTo>
                    <a:pt x="144" y="15"/>
                  </a:lnTo>
                  <a:lnTo>
                    <a:pt x="155" y="36"/>
                  </a:lnTo>
                  <a:lnTo>
                    <a:pt x="159" y="60"/>
                  </a:lnTo>
                  <a:lnTo>
                    <a:pt x="157" y="85"/>
                  </a:lnTo>
                  <a:lnTo>
                    <a:pt x="150" y="114"/>
                  </a:lnTo>
                  <a:lnTo>
                    <a:pt x="134" y="140"/>
                  </a:lnTo>
                  <a:lnTo>
                    <a:pt x="112" y="161"/>
                  </a:lnTo>
                  <a:lnTo>
                    <a:pt x="89" y="178"/>
                  </a:lnTo>
                  <a:lnTo>
                    <a:pt x="64" y="186"/>
                  </a:lnTo>
                  <a:lnTo>
                    <a:pt x="41" y="186"/>
                  </a:lnTo>
                  <a:lnTo>
                    <a:pt x="22" y="178"/>
                  </a:lnTo>
                  <a:lnTo>
                    <a:pt x="9" y="161"/>
                  </a:lnTo>
                  <a:lnTo>
                    <a:pt x="0" y="140"/>
                  </a:lnTo>
                  <a:lnTo>
                    <a:pt x="0" y="114"/>
                  </a:lnTo>
                  <a:lnTo>
                    <a:pt x="5" y="85"/>
                  </a:lnTo>
                  <a:close/>
                </a:path>
              </a:pathLst>
            </a:custGeom>
            <a:solidFill>
              <a:srgbClr val="A33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89" name="Freeform 133"/>
            <p:cNvSpPr>
              <a:spLocks/>
            </p:cNvSpPr>
            <p:nvPr/>
          </p:nvSpPr>
          <p:spPr bwMode="auto">
            <a:xfrm>
              <a:off x="3819" y="1911"/>
              <a:ext cx="19" cy="21"/>
            </a:xfrm>
            <a:custGeom>
              <a:avLst/>
              <a:gdLst>
                <a:gd name="T0" fmla="*/ 0 w 46"/>
                <a:gd name="T1" fmla="*/ 0 h 55"/>
                <a:gd name="T2" fmla="*/ 0 w 46"/>
                <a:gd name="T3" fmla="*/ 0 h 55"/>
                <a:gd name="T4" fmla="*/ 0 w 46"/>
                <a:gd name="T5" fmla="*/ 0 h 55"/>
                <a:gd name="T6" fmla="*/ 0 w 46"/>
                <a:gd name="T7" fmla="*/ 0 h 55"/>
                <a:gd name="T8" fmla="*/ 0 w 46"/>
                <a:gd name="T9" fmla="*/ 0 h 55"/>
                <a:gd name="T10" fmla="*/ 0 w 46"/>
                <a:gd name="T11" fmla="*/ 0 h 55"/>
                <a:gd name="T12" fmla="*/ 0 w 46"/>
                <a:gd name="T13" fmla="*/ 0 h 55"/>
                <a:gd name="T14" fmla="*/ 0 w 46"/>
                <a:gd name="T15" fmla="*/ 0 h 55"/>
                <a:gd name="T16" fmla="*/ 0 w 46"/>
                <a:gd name="T17" fmla="*/ 0 h 55"/>
                <a:gd name="T18" fmla="*/ 0 w 46"/>
                <a:gd name="T19" fmla="*/ 0 h 55"/>
                <a:gd name="T20" fmla="*/ 0 w 46"/>
                <a:gd name="T21" fmla="*/ 0 h 55"/>
                <a:gd name="T22" fmla="*/ 0 w 46"/>
                <a:gd name="T23" fmla="*/ 0 h 55"/>
                <a:gd name="T24" fmla="*/ 0 w 46"/>
                <a:gd name="T25" fmla="*/ 0 h 55"/>
                <a:gd name="T26" fmla="*/ 0 w 46"/>
                <a:gd name="T27" fmla="*/ 0 h 55"/>
                <a:gd name="T28" fmla="*/ 0 w 46"/>
                <a:gd name="T29" fmla="*/ 0 h 55"/>
                <a:gd name="T30" fmla="*/ 0 w 46"/>
                <a:gd name="T31" fmla="*/ 0 h 55"/>
                <a:gd name="T32" fmla="*/ 0 w 46"/>
                <a:gd name="T33" fmla="*/ 0 h 55"/>
                <a:gd name="T34" fmla="*/ 0 w 46"/>
                <a:gd name="T35" fmla="*/ 0 h 55"/>
                <a:gd name="T36" fmla="*/ 0 w 46"/>
                <a:gd name="T37" fmla="*/ 0 h 55"/>
                <a:gd name="T38" fmla="*/ 0 w 46"/>
                <a:gd name="T39" fmla="*/ 0 h 55"/>
                <a:gd name="T40" fmla="*/ 0 w 46"/>
                <a:gd name="T41" fmla="*/ 0 h 55"/>
                <a:gd name="T42" fmla="*/ 0 w 46"/>
                <a:gd name="T43" fmla="*/ 0 h 55"/>
                <a:gd name="T44" fmla="*/ 0 w 46"/>
                <a:gd name="T45" fmla="*/ 0 h 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55"/>
                <a:gd name="T71" fmla="*/ 46 w 46"/>
                <a:gd name="T72" fmla="*/ 55 h 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55">
                  <a:moveTo>
                    <a:pt x="6" y="13"/>
                  </a:moveTo>
                  <a:lnTo>
                    <a:pt x="13" y="7"/>
                  </a:lnTo>
                  <a:lnTo>
                    <a:pt x="21" y="4"/>
                  </a:lnTo>
                  <a:lnTo>
                    <a:pt x="27" y="0"/>
                  </a:lnTo>
                  <a:lnTo>
                    <a:pt x="32" y="0"/>
                  </a:lnTo>
                  <a:lnTo>
                    <a:pt x="40" y="4"/>
                  </a:lnTo>
                  <a:lnTo>
                    <a:pt x="44" y="9"/>
                  </a:lnTo>
                  <a:lnTo>
                    <a:pt x="46" y="13"/>
                  </a:lnTo>
                  <a:lnTo>
                    <a:pt x="46" y="23"/>
                  </a:lnTo>
                  <a:lnTo>
                    <a:pt x="44" y="30"/>
                  </a:lnTo>
                  <a:lnTo>
                    <a:pt x="40" y="38"/>
                  </a:lnTo>
                  <a:lnTo>
                    <a:pt x="34" y="46"/>
                  </a:lnTo>
                  <a:lnTo>
                    <a:pt x="27" y="51"/>
                  </a:lnTo>
                  <a:lnTo>
                    <a:pt x="21" y="55"/>
                  </a:lnTo>
                  <a:lnTo>
                    <a:pt x="13" y="55"/>
                  </a:lnTo>
                  <a:lnTo>
                    <a:pt x="8" y="55"/>
                  </a:lnTo>
                  <a:lnTo>
                    <a:pt x="4" y="49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4" y="21"/>
                  </a:lnTo>
                  <a:lnTo>
                    <a:pt x="6" y="13"/>
                  </a:lnTo>
                  <a:close/>
                </a:path>
              </a:pathLst>
            </a:custGeom>
            <a:solidFill>
              <a:srgbClr val="E0AD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0" name="Freeform 134"/>
            <p:cNvSpPr>
              <a:spLocks/>
            </p:cNvSpPr>
            <p:nvPr/>
          </p:nvSpPr>
          <p:spPr bwMode="auto">
            <a:xfrm>
              <a:off x="2030" y="3174"/>
              <a:ext cx="744" cy="555"/>
            </a:xfrm>
            <a:custGeom>
              <a:avLst/>
              <a:gdLst>
                <a:gd name="T0" fmla="*/ 1058 w 656"/>
                <a:gd name="T1" fmla="*/ 4 h 510"/>
                <a:gd name="T2" fmla="*/ 939 w 656"/>
                <a:gd name="T3" fmla="*/ 32 h 510"/>
                <a:gd name="T4" fmla="*/ 842 w 656"/>
                <a:gd name="T5" fmla="*/ 86 h 510"/>
                <a:gd name="T6" fmla="*/ 741 w 656"/>
                <a:gd name="T7" fmla="*/ 186 h 510"/>
                <a:gd name="T8" fmla="*/ 641 w 656"/>
                <a:gd name="T9" fmla="*/ 317 h 510"/>
                <a:gd name="T10" fmla="*/ 569 w 656"/>
                <a:gd name="T11" fmla="*/ 397 h 510"/>
                <a:gd name="T12" fmla="*/ 479 w 656"/>
                <a:gd name="T13" fmla="*/ 432 h 510"/>
                <a:gd name="T14" fmla="*/ 348 w 656"/>
                <a:gd name="T15" fmla="*/ 442 h 510"/>
                <a:gd name="T16" fmla="*/ 219 w 656"/>
                <a:gd name="T17" fmla="*/ 531 h 510"/>
                <a:gd name="T18" fmla="*/ 128 w 656"/>
                <a:gd name="T19" fmla="*/ 710 h 510"/>
                <a:gd name="T20" fmla="*/ 61 w 656"/>
                <a:gd name="T21" fmla="*/ 887 h 510"/>
                <a:gd name="T22" fmla="*/ 20 w 656"/>
                <a:gd name="T23" fmla="*/ 1084 h 510"/>
                <a:gd name="T24" fmla="*/ 37 w 656"/>
                <a:gd name="T25" fmla="*/ 1166 h 510"/>
                <a:gd name="T26" fmla="*/ 138 w 656"/>
                <a:gd name="T27" fmla="*/ 1129 h 510"/>
                <a:gd name="T28" fmla="*/ 257 w 656"/>
                <a:gd name="T29" fmla="*/ 1090 h 510"/>
                <a:gd name="T30" fmla="*/ 394 w 656"/>
                <a:gd name="T31" fmla="*/ 1058 h 510"/>
                <a:gd name="T32" fmla="*/ 534 w 656"/>
                <a:gd name="T33" fmla="*/ 1027 h 510"/>
                <a:gd name="T34" fmla="*/ 677 w 656"/>
                <a:gd name="T35" fmla="*/ 1003 h 510"/>
                <a:gd name="T36" fmla="*/ 817 w 656"/>
                <a:gd name="T37" fmla="*/ 990 h 510"/>
                <a:gd name="T38" fmla="*/ 939 w 656"/>
                <a:gd name="T39" fmla="*/ 990 h 510"/>
                <a:gd name="T40" fmla="*/ 1051 w 656"/>
                <a:gd name="T41" fmla="*/ 999 h 510"/>
                <a:gd name="T42" fmla="*/ 1181 w 656"/>
                <a:gd name="T43" fmla="*/ 1004 h 510"/>
                <a:gd name="T44" fmla="*/ 1319 w 656"/>
                <a:gd name="T45" fmla="*/ 1008 h 510"/>
                <a:gd name="T46" fmla="*/ 1464 w 656"/>
                <a:gd name="T47" fmla="*/ 1008 h 510"/>
                <a:gd name="T48" fmla="*/ 1600 w 656"/>
                <a:gd name="T49" fmla="*/ 1004 h 510"/>
                <a:gd name="T50" fmla="*/ 1730 w 656"/>
                <a:gd name="T51" fmla="*/ 999 h 510"/>
                <a:gd name="T52" fmla="*/ 1832 w 656"/>
                <a:gd name="T53" fmla="*/ 990 h 510"/>
                <a:gd name="T54" fmla="*/ 1904 w 656"/>
                <a:gd name="T55" fmla="*/ 975 h 510"/>
                <a:gd name="T56" fmla="*/ 1984 w 656"/>
                <a:gd name="T57" fmla="*/ 939 h 510"/>
                <a:gd name="T58" fmla="*/ 2129 w 656"/>
                <a:gd name="T59" fmla="*/ 873 h 510"/>
                <a:gd name="T60" fmla="*/ 2271 w 656"/>
                <a:gd name="T61" fmla="*/ 777 h 510"/>
                <a:gd name="T62" fmla="*/ 2309 w 656"/>
                <a:gd name="T63" fmla="*/ 662 h 510"/>
                <a:gd name="T64" fmla="*/ 2284 w 656"/>
                <a:gd name="T65" fmla="*/ 572 h 510"/>
                <a:gd name="T66" fmla="*/ 2292 w 656"/>
                <a:gd name="T67" fmla="*/ 514 h 510"/>
                <a:gd name="T68" fmla="*/ 2265 w 656"/>
                <a:gd name="T69" fmla="*/ 466 h 510"/>
                <a:gd name="T70" fmla="*/ 2196 w 656"/>
                <a:gd name="T71" fmla="*/ 430 h 510"/>
                <a:gd name="T72" fmla="*/ 2209 w 656"/>
                <a:gd name="T73" fmla="*/ 373 h 510"/>
                <a:gd name="T74" fmla="*/ 2291 w 656"/>
                <a:gd name="T75" fmla="*/ 271 h 510"/>
                <a:gd name="T76" fmla="*/ 2272 w 656"/>
                <a:gd name="T77" fmla="*/ 188 h 510"/>
                <a:gd name="T78" fmla="*/ 2138 w 656"/>
                <a:gd name="T79" fmla="*/ 156 h 510"/>
                <a:gd name="T80" fmla="*/ 2040 w 656"/>
                <a:gd name="T81" fmla="*/ 110 h 510"/>
                <a:gd name="T82" fmla="*/ 2020 w 656"/>
                <a:gd name="T83" fmla="*/ 35 h 510"/>
                <a:gd name="T84" fmla="*/ 1939 w 656"/>
                <a:gd name="T85" fmla="*/ 0 h 510"/>
                <a:gd name="T86" fmla="*/ 1815 w 656"/>
                <a:gd name="T87" fmla="*/ 2 h 510"/>
                <a:gd name="T88" fmla="*/ 1646 w 656"/>
                <a:gd name="T89" fmla="*/ 49 h 510"/>
                <a:gd name="T90" fmla="*/ 1494 w 656"/>
                <a:gd name="T91" fmla="*/ 97 h 510"/>
                <a:gd name="T92" fmla="*/ 1360 w 656"/>
                <a:gd name="T93" fmla="*/ 132 h 510"/>
                <a:gd name="T94" fmla="*/ 1241 w 656"/>
                <a:gd name="T95" fmla="*/ 149 h 510"/>
                <a:gd name="T96" fmla="*/ 1124 w 656"/>
                <a:gd name="T97" fmla="*/ 2 h 5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56"/>
                <a:gd name="T148" fmla="*/ 0 h 510"/>
                <a:gd name="T149" fmla="*/ 656 w 656"/>
                <a:gd name="T150" fmla="*/ 510 h 51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56" h="510">
                  <a:moveTo>
                    <a:pt x="319" y="2"/>
                  </a:moveTo>
                  <a:lnTo>
                    <a:pt x="300" y="4"/>
                  </a:lnTo>
                  <a:lnTo>
                    <a:pt x="283" y="8"/>
                  </a:lnTo>
                  <a:lnTo>
                    <a:pt x="267" y="14"/>
                  </a:lnTo>
                  <a:lnTo>
                    <a:pt x="253" y="24"/>
                  </a:lnTo>
                  <a:lnTo>
                    <a:pt x="240" y="37"/>
                  </a:lnTo>
                  <a:lnTo>
                    <a:pt x="225" y="56"/>
                  </a:lnTo>
                  <a:lnTo>
                    <a:pt x="211" y="79"/>
                  </a:lnTo>
                  <a:lnTo>
                    <a:pt x="197" y="107"/>
                  </a:lnTo>
                  <a:lnTo>
                    <a:pt x="182" y="136"/>
                  </a:lnTo>
                  <a:lnTo>
                    <a:pt x="171" y="156"/>
                  </a:lnTo>
                  <a:lnTo>
                    <a:pt x="161" y="171"/>
                  </a:lnTo>
                  <a:lnTo>
                    <a:pt x="149" y="181"/>
                  </a:lnTo>
                  <a:lnTo>
                    <a:pt x="136" y="186"/>
                  </a:lnTo>
                  <a:lnTo>
                    <a:pt x="120" y="189"/>
                  </a:lnTo>
                  <a:lnTo>
                    <a:pt x="100" y="189"/>
                  </a:lnTo>
                  <a:lnTo>
                    <a:pt x="76" y="191"/>
                  </a:lnTo>
                  <a:lnTo>
                    <a:pt x="62" y="228"/>
                  </a:lnTo>
                  <a:lnTo>
                    <a:pt x="49" y="265"/>
                  </a:lnTo>
                  <a:lnTo>
                    <a:pt x="37" y="303"/>
                  </a:lnTo>
                  <a:lnTo>
                    <a:pt x="27" y="340"/>
                  </a:lnTo>
                  <a:lnTo>
                    <a:pt x="18" y="380"/>
                  </a:lnTo>
                  <a:lnTo>
                    <a:pt x="11" y="421"/>
                  </a:lnTo>
                  <a:lnTo>
                    <a:pt x="6" y="464"/>
                  </a:lnTo>
                  <a:lnTo>
                    <a:pt x="0" y="510"/>
                  </a:lnTo>
                  <a:lnTo>
                    <a:pt x="11" y="501"/>
                  </a:lnTo>
                  <a:lnTo>
                    <a:pt x="24" y="492"/>
                  </a:lnTo>
                  <a:lnTo>
                    <a:pt x="39" y="484"/>
                  </a:lnTo>
                  <a:lnTo>
                    <a:pt x="56" y="477"/>
                  </a:lnTo>
                  <a:lnTo>
                    <a:pt x="73" y="468"/>
                  </a:lnTo>
                  <a:lnTo>
                    <a:pt x="92" y="461"/>
                  </a:lnTo>
                  <a:lnTo>
                    <a:pt x="112" y="454"/>
                  </a:lnTo>
                  <a:lnTo>
                    <a:pt x="132" y="446"/>
                  </a:lnTo>
                  <a:lnTo>
                    <a:pt x="152" y="441"/>
                  </a:lnTo>
                  <a:lnTo>
                    <a:pt x="172" y="435"/>
                  </a:lnTo>
                  <a:lnTo>
                    <a:pt x="192" y="431"/>
                  </a:lnTo>
                  <a:lnTo>
                    <a:pt x="212" y="428"/>
                  </a:lnTo>
                  <a:lnTo>
                    <a:pt x="233" y="425"/>
                  </a:lnTo>
                  <a:lnTo>
                    <a:pt x="250" y="425"/>
                  </a:lnTo>
                  <a:lnTo>
                    <a:pt x="267" y="425"/>
                  </a:lnTo>
                  <a:lnTo>
                    <a:pt x="283" y="426"/>
                  </a:lnTo>
                  <a:lnTo>
                    <a:pt x="299" y="429"/>
                  </a:lnTo>
                  <a:lnTo>
                    <a:pt x="316" y="431"/>
                  </a:lnTo>
                  <a:lnTo>
                    <a:pt x="335" y="432"/>
                  </a:lnTo>
                  <a:lnTo>
                    <a:pt x="355" y="433"/>
                  </a:lnTo>
                  <a:lnTo>
                    <a:pt x="375" y="433"/>
                  </a:lnTo>
                  <a:lnTo>
                    <a:pt x="395" y="433"/>
                  </a:lnTo>
                  <a:lnTo>
                    <a:pt x="415" y="433"/>
                  </a:lnTo>
                  <a:lnTo>
                    <a:pt x="435" y="433"/>
                  </a:lnTo>
                  <a:lnTo>
                    <a:pt x="455" y="432"/>
                  </a:lnTo>
                  <a:lnTo>
                    <a:pt x="472" y="431"/>
                  </a:lnTo>
                  <a:lnTo>
                    <a:pt x="491" y="429"/>
                  </a:lnTo>
                  <a:lnTo>
                    <a:pt x="507" y="426"/>
                  </a:lnTo>
                  <a:lnTo>
                    <a:pt x="520" y="425"/>
                  </a:lnTo>
                  <a:lnTo>
                    <a:pt x="533" y="421"/>
                  </a:lnTo>
                  <a:lnTo>
                    <a:pt x="541" y="418"/>
                  </a:lnTo>
                  <a:lnTo>
                    <a:pt x="549" y="413"/>
                  </a:lnTo>
                  <a:lnTo>
                    <a:pt x="563" y="403"/>
                  </a:lnTo>
                  <a:lnTo>
                    <a:pt x="583" y="390"/>
                  </a:lnTo>
                  <a:lnTo>
                    <a:pt x="605" y="375"/>
                  </a:lnTo>
                  <a:lnTo>
                    <a:pt x="628" y="354"/>
                  </a:lnTo>
                  <a:lnTo>
                    <a:pt x="645" y="334"/>
                  </a:lnTo>
                  <a:lnTo>
                    <a:pt x="656" y="310"/>
                  </a:lnTo>
                  <a:lnTo>
                    <a:pt x="656" y="285"/>
                  </a:lnTo>
                  <a:lnTo>
                    <a:pt x="645" y="258"/>
                  </a:lnTo>
                  <a:lnTo>
                    <a:pt x="649" y="245"/>
                  </a:lnTo>
                  <a:lnTo>
                    <a:pt x="652" y="232"/>
                  </a:lnTo>
                  <a:lnTo>
                    <a:pt x="652" y="221"/>
                  </a:lnTo>
                  <a:lnTo>
                    <a:pt x="649" y="209"/>
                  </a:lnTo>
                  <a:lnTo>
                    <a:pt x="643" y="199"/>
                  </a:lnTo>
                  <a:lnTo>
                    <a:pt x="635" y="191"/>
                  </a:lnTo>
                  <a:lnTo>
                    <a:pt x="623" y="185"/>
                  </a:lnTo>
                  <a:lnTo>
                    <a:pt x="609" y="181"/>
                  </a:lnTo>
                  <a:lnTo>
                    <a:pt x="628" y="160"/>
                  </a:lnTo>
                  <a:lnTo>
                    <a:pt x="642" y="140"/>
                  </a:lnTo>
                  <a:lnTo>
                    <a:pt x="651" y="117"/>
                  </a:lnTo>
                  <a:lnTo>
                    <a:pt x="652" y="97"/>
                  </a:lnTo>
                  <a:lnTo>
                    <a:pt x="646" y="81"/>
                  </a:lnTo>
                  <a:lnTo>
                    <a:pt x="632" y="70"/>
                  </a:lnTo>
                  <a:lnTo>
                    <a:pt x="607" y="66"/>
                  </a:lnTo>
                  <a:lnTo>
                    <a:pt x="574" y="70"/>
                  </a:lnTo>
                  <a:lnTo>
                    <a:pt x="579" y="47"/>
                  </a:lnTo>
                  <a:lnTo>
                    <a:pt x="579" y="30"/>
                  </a:lnTo>
                  <a:lnTo>
                    <a:pt x="574" y="15"/>
                  </a:lnTo>
                  <a:lnTo>
                    <a:pt x="566" y="5"/>
                  </a:lnTo>
                  <a:lnTo>
                    <a:pt x="551" y="0"/>
                  </a:lnTo>
                  <a:lnTo>
                    <a:pt x="536" y="0"/>
                  </a:lnTo>
                  <a:lnTo>
                    <a:pt x="516" y="2"/>
                  </a:lnTo>
                  <a:lnTo>
                    <a:pt x="491" y="11"/>
                  </a:lnTo>
                  <a:lnTo>
                    <a:pt x="467" y="21"/>
                  </a:lnTo>
                  <a:lnTo>
                    <a:pt x="444" y="33"/>
                  </a:lnTo>
                  <a:lnTo>
                    <a:pt x="424" y="41"/>
                  </a:lnTo>
                  <a:lnTo>
                    <a:pt x="403" y="50"/>
                  </a:lnTo>
                  <a:lnTo>
                    <a:pt x="385" y="57"/>
                  </a:lnTo>
                  <a:lnTo>
                    <a:pt x="369" y="61"/>
                  </a:lnTo>
                  <a:lnTo>
                    <a:pt x="352" y="64"/>
                  </a:lnTo>
                  <a:lnTo>
                    <a:pt x="337" y="66"/>
                  </a:lnTo>
                  <a:lnTo>
                    <a:pt x="319" y="2"/>
                  </a:lnTo>
                  <a:close/>
                </a:path>
              </a:pathLst>
            </a:custGeom>
            <a:solidFill>
              <a:srgbClr val="E5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1" name="Freeform 135"/>
            <p:cNvSpPr>
              <a:spLocks/>
            </p:cNvSpPr>
            <p:nvPr/>
          </p:nvSpPr>
          <p:spPr bwMode="auto">
            <a:xfrm>
              <a:off x="2064" y="3176"/>
              <a:ext cx="348" cy="222"/>
            </a:xfrm>
            <a:custGeom>
              <a:avLst/>
              <a:gdLst>
                <a:gd name="T0" fmla="*/ 507 w 307"/>
                <a:gd name="T1" fmla="*/ 429 h 204"/>
                <a:gd name="T2" fmla="*/ 475 w 307"/>
                <a:gd name="T3" fmla="*/ 452 h 204"/>
                <a:gd name="T4" fmla="*/ 425 w 307"/>
                <a:gd name="T5" fmla="*/ 470 h 204"/>
                <a:gd name="T6" fmla="*/ 356 w 307"/>
                <a:gd name="T7" fmla="*/ 473 h 204"/>
                <a:gd name="T8" fmla="*/ 277 w 307"/>
                <a:gd name="T9" fmla="*/ 471 h 204"/>
                <a:gd name="T10" fmla="*/ 194 w 307"/>
                <a:gd name="T11" fmla="*/ 467 h 204"/>
                <a:gd name="T12" fmla="*/ 122 w 307"/>
                <a:gd name="T13" fmla="*/ 452 h 204"/>
                <a:gd name="T14" fmla="*/ 48 w 307"/>
                <a:gd name="T15" fmla="*/ 435 h 204"/>
                <a:gd name="T16" fmla="*/ 0 w 307"/>
                <a:gd name="T17" fmla="*/ 418 h 204"/>
                <a:gd name="T18" fmla="*/ 33 w 307"/>
                <a:gd name="T19" fmla="*/ 420 h 204"/>
                <a:gd name="T20" fmla="*/ 88 w 307"/>
                <a:gd name="T21" fmla="*/ 420 h 204"/>
                <a:gd name="T22" fmla="*/ 160 w 307"/>
                <a:gd name="T23" fmla="*/ 428 h 204"/>
                <a:gd name="T24" fmla="*/ 228 w 307"/>
                <a:gd name="T25" fmla="*/ 428 h 204"/>
                <a:gd name="T26" fmla="*/ 298 w 307"/>
                <a:gd name="T27" fmla="*/ 420 h 204"/>
                <a:gd name="T28" fmla="*/ 356 w 307"/>
                <a:gd name="T29" fmla="*/ 418 h 204"/>
                <a:gd name="T30" fmla="*/ 404 w 307"/>
                <a:gd name="T31" fmla="*/ 411 h 204"/>
                <a:gd name="T32" fmla="*/ 434 w 307"/>
                <a:gd name="T33" fmla="*/ 395 h 204"/>
                <a:gd name="T34" fmla="*/ 449 w 307"/>
                <a:gd name="T35" fmla="*/ 365 h 204"/>
                <a:gd name="T36" fmla="*/ 482 w 307"/>
                <a:gd name="T37" fmla="*/ 324 h 204"/>
                <a:gd name="T38" fmla="*/ 519 w 307"/>
                <a:gd name="T39" fmla="*/ 271 h 204"/>
                <a:gd name="T40" fmla="*/ 566 w 307"/>
                <a:gd name="T41" fmla="*/ 213 h 204"/>
                <a:gd name="T42" fmla="*/ 608 w 307"/>
                <a:gd name="T43" fmla="*/ 159 h 204"/>
                <a:gd name="T44" fmla="*/ 654 w 307"/>
                <a:gd name="T45" fmla="*/ 106 h 204"/>
                <a:gd name="T46" fmla="*/ 702 w 307"/>
                <a:gd name="T47" fmla="*/ 59 h 204"/>
                <a:gd name="T48" fmla="*/ 752 w 307"/>
                <a:gd name="T49" fmla="*/ 29 h 204"/>
                <a:gd name="T50" fmla="*/ 781 w 307"/>
                <a:gd name="T51" fmla="*/ 19 h 204"/>
                <a:gd name="T52" fmla="*/ 815 w 307"/>
                <a:gd name="T53" fmla="*/ 5 h 204"/>
                <a:gd name="T54" fmla="*/ 857 w 307"/>
                <a:gd name="T55" fmla="*/ 2 h 204"/>
                <a:gd name="T56" fmla="*/ 901 w 307"/>
                <a:gd name="T57" fmla="*/ 0 h 204"/>
                <a:gd name="T58" fmla="*/ 942 w 307"/>
                <a:gd name="T59" fmla="*/ 0 h 204"/>
                <a:gd name="T60" fmla="*/ 993 w 307"/>
                <a:gd name="T61" fmla="*/ 0 h 204"/>
                <a:gd name="T62" fmla="*/ 1038 w 307"/>
                <a:gd name="T63" fmla="*/ 0 h 204"/>
                <a:gd name="T64" fmla="*/ 1077 w 307"/>
                <a:gd name="T65" fmla="*/ 2 h 204"/>
                <a:gd name="T66" fmla="*/ 1026 w 307"/>
                <a:gd name="T67" fmla="*/ 5 h 204"/>
                <a:gd name="T68" fmla="*/ 979 w 307"/>
                <a:gd name="T69" fmla="*/ 19 h 204"/>
                <a:gd name="T70" fmla="*/ 936 w 307"/>
                <a:gd name="T71" fmla="*/ 27 h 204"/>
                <a:gd name="T72" fmla="*/ 901 w 307"/>
                <a:gd name="T73" fmla="*/ 35 h 204"/>
                <a:gd name="T74" fmla="*/ 864 w 307"/>
                <a:gd name="T75" fmla="*/ 45 h 204"/>
                <a:gd name="T76" fmla="*/ 831 w 307"/>
                <a:gd name="T77" fmla="*/ 53 h 204"/>
                <a:gd name="T78" fmla="*/ 810 w 307"/>
                <a:gd name="T79" fmla="*/ 64 h 204"/>
                <a:gd name="T80" fmla="*/ 789 w 307"/>
                <a:gd name="T81" fmla="*/ 75 h 204"/>
                <a:gd name="T82" fmla="*/ 762 w 307"/>
                <a:gd name="T83" fmla="*/ 97 h 204"/>
                <a:gd name="T84" fmla="*/ 733 w 307"/>
                <a:gd name="T85" fmla="*/ 128 h 204"/>
                <a:gd name="T86" fmla="*/ 691 w 307"/>
                <a:gd name="T87" fmla="*/ 175 h 204"/>
                <a:gd name="T88" fmla="*/ 647 w 307"/>
                <a:gd name="T89" fmla="*/ 227 h 204"/>
                <a:gd name="T90" fmla="*/ 608 w 307"/>
                <a:gd name="T91" fmla="*/ 287 h 204"/>
                <a:gd name="T92" fmla="*/ 570 w 307"/>
                <a:gd name="T93" fmla="*/ 343 h 204"/>
                <a:gd name="T94" fmla="*/ 533 w 307"/>
                <a:gd name="T95" fmla="*/ 391 h 204"/>
                <a:gd name="T96" fmla="*/ 507 w 307"/>
                <a:gd name="T97" fmla="*/ 429 h 2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07"/>
                <a:gd name="T148" fmla="*/ 0 h 204"/>
                <a:gd name="T149" fmla="*/ 307 w 307"/>
                <a:gd name="T150" fmla="*/ 204 h 2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07" h="204">
                  <a:moveTo>
                    <a:pt x="145" y="184"/>
                  </a:moveTo>
                  <a:lnTo>
                    <a:pt x="136" y="194"/>
                  </a:lnTo>
                  <a:lnTo>
                    <a:pt x="122" y="202"/>
                  </a:lnTo>
                  <a:lnTo>
                    <a:pt x="102" y="204"/>
                  </a:lnTo>
                  <a:lnTo>
                    <a:pt x="79" y="203"/>
                  </a:lnTo>
                  <a:lnTo>
                    <a:pt x="56" y="200"/>
                  </a:lnTo>
                  <a:lnTo>
                    <a:pt x="34" y="194"/>
                  </a:lnTo>
                  <a:lnTo>
                    <a:pt x="14" y="187"/>
                  </a:lnTo>
                  <a:lnTo>
                    <a:pt x="0" y="180"/>
                  </a:lnTo>
                  <a:lnTo>
                    <a:pt x="10" y="181"/>
                  </a:lnTo>
                  <a:lnTo>
                    <a:pt x="26" y="181"/>
                  </a:lnTo>
                  <a:lnTo>
                    <a:pt x="45" y="183"/>
                  </a:lnTo>
                  <a:lnTo>
                    <a:pt x="65" y="183"/>
                  </a:lnTo>
                  <a:lnTo>
                    <a:pt x="85" y="181"/>
                  </a:lnTo>
                  <a:lnTo>
                    <a:pt x="102" y="180"/>
                  </a:lnTo>
                  <a:lnTo>
                    <a:pt x="116" y="176"/>
                  </a:lnTo>
                  <a:lnTo>
                    <a:pt x="124" y="170"/>
                  </a:lnTo>
                  <a:lnTo>
                    <a:pt x="129" y="157"/>
                  </a:lnTo>
                  <a:lnTo>
                    <a:pt x="138" y="140"/>
                  </a:lnTo>
                  <a:lnTo>
                    <a:pt x="148" y="117"/>
                  </a:lnTo>
                  <a:lnTo>
                    <a:pt x="161" y="92"/>
                  </a:lnTo>
                  <a:lnTo>
                    <a:pt x="174" y="68"/>
                  </a:lnTo>
                  <a:lnTo>
                    <a:pt x="187" y="45"/>
                  </a:lnTo>
                  <a:lnTo>
                    <a:pt x="201" y="26"/>
                  </a:lnTo>
                  <a:lnTo>
                    <a:pt x="214" y="13"/>
                  </a:lnTo>
                  <a:lnTo>
                    <a:pt x="223" y="8"/>
                  </a:lnTo>
                  <a:lnTo>
                    <a:pt x="233" y="5"/>
                  </a:lnTo>
                  <a:lnTo>
                    <a:pt x="244" y="2"/>
                  </a:lnTo>
                  <a:lnTo>
                    <a:pt x="257" y="0"/>
                  </a:lnTo>
                  <a:lnTo>
                    <a:pt x="270" y="0"/>
                  </a:lnTo>
                  <a:lnTo>
                    <a:pt x="283" y="0"/>
                  </a:lnTo>
                  <a:lnTo>
                    <a:pt x="296" y="0"/>
                  </a:lnTo>
                  <a:lnTo>
                    <a:pt x="307" y="2"/>
                  </a:lnTo>
                  <a:lnTo>
                    <a:pt x="293" y="5"/>
                  </a:lnTo>
                  <a:lnTo>
                    <a:pt x="280" y="8"/>
                  </a:lnTo>
                  <a:lnTo>
                    <a:pt x="267" y="12"/>
                  </a:lnTo>
                  <a:lnTo>
                    <a:pt x="257" y="15"/>
                  </a:lnTo>
                  <a:lnTo>
                    <a:pt x="247" y="19"/>
                  </a:lnTo>
                  <a:lnTo>
                    <a:pt x="238" y="23"/>
                  </a:lnTo>
                  <a:lnTo>
                    <a:pt x="231" y="28"/>
                  </a:lnTo>
                  <a:lnTo>
                    <a:pt x="225" y="32"/>
                  </a:lnTo>
                  <a:lnTo>
                    <a:pt x="218" y="41"/>
                  </a:lnTo>
                  <a:lnTo>
                    <a:pt x="210" y="55"/>
                  </a:lnTo>
                  <a:lnTo>
                    <a:pt x="198" y="75"/>
                  </a:lnTo>
                  <a:lnTo>
                    <a:pt x="185" y="98"/>
                  </a:lnTo>
                  <a:lnTo>
                    <a:pt x="174" y="123"/>
                  </a:lnTo>
                  <a:lnTo>
                    <a:pt x="162" y="147"/>
                  </a:lnTo>
                  <a:lnTo>
                    <a:pt x="152" y="167"/>
                  </a:lnTo>
                  <a:lnTo>
                    <a:pt x="145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2" name="Freeform 136"/>
            <p:cNvSpPr>
              <a:spLocks/>
            </p:cNvSpPr>
            <p:nvPr/>
          </p:nvSpPr>
          <p:spPr bwMode="auto">
            <a:xfrm>
              <a:off x="2369" y="3160"/>
              <a:ext cx="337" cy="95"/>
            </a:xfrm>
            <a:custGeom>
              <a:avLst/>
              <a:gdLst>
                <a:gd name="T0" fmla="*/ 0 w 297"/>
                <a:gd name="T1" fmla="*/ 185 h 87"/>
                <a:gd name="T2" fmla="*/ 34 w 297"/>
                <a:gd name="T3" fmla="*/ 202 h 87"/>
                <a:gd name="T4" fmla="*/ 84 w 297"/>
                <a:gd name="T5" fmla="*/ 210 h 87"/>
                <a:gd name="T6" fmla="*/ 144 w 297"/>
                <a:gd name="T7" fmla="*/ 210 h 87"/>
                <a:gd name="T8" fmla="*/ 210 w 297"/>
                <a:gd name="T9" fmla="*/ 206 h 87"/>
                <a:gd name="T10" fmla="*/ 284 w 297"/>
                <a:gd name="T11" fmla="*/ 199 h 87"/>
                <a:gd name="T12" fmla="*/ 345 w 297"/>
                <a:gd name="T13" fmla="*/ 183 h 87"/>
                <a:gd name="T14" fmla="*/ 399 w 297"/>
                <a:gd name="T15" fmla="*/ 168 h 87"/>
                <a:gd name="T16" fmla="*/ 444 w 297"/>
                <a:gd name="T17" fmla="*/ 153 h 87"/>
                <a:gd name="T18" fmla="*/ 514 w 297"/>
                <a:gd name="T19" fmla="*/ 135 h 87"/>
                <a:gd name="T20" fmla="*/ 583 w 297"/>
                <a:gd name="T21" fmla="*/ 112 h 87"/>
                <a:gd name="T22" fmla="*/ 652 w 297"/>
                <a:gd name="T23" fmla="*/ 88 h 87"/>
                <a:gd name="T24" fmla="*/ 726 w 297"/>
                <a:gd name="T25" fmla="*/ 68 h 87"/>
                <a:gd name="T26" fmla="*/ 787 w 297"/>
                <a:gd name="T27" fmla="*/ 54 h 87"/>
                <a:gd name="T28" fmla="*/ 840 w 297"/>
                <a:gd name="T29" fmla="*/ 44 h 87"/>
                <a:gd name="T30" fmla="*/ 893 w 297"/>
                <a:gd name="T31" fmla="*/ 44 h 87"/>
                <a:gd name="T32" fmla="*/ 924 w 297"/>
                <a:gd name="T33" fmla="*/ 54 h 87"/>
                <a:gd name="T34" fmla="*/ 977 w 297"/>
                <a:gd name="T35" fmla="*/ 91 h 87"/>
                <a:gd name="T36" fmla="*/ 1002 w 297"/>
                <a:gd name="T37" fmla="*/ 129 h 87"/>
                <a:gd name="T38" fmla="*/ 1001 w 297"/>
                <a:gd name="T39" fmla="*/ 168 h 87"/>
                <a:gd name="T40" fmla="*/ 974 w 297"/>
                <a:gd name="T41" fmla="*/ 200 h 87"/>
                <a:gd name="T42" fmla="*/ 1020 w 297"/>
                <a:gd name="T43" fmla="*/ 168 h 87"/>
                <a:gd name="T44" fmla="*/ 1045 w 297"/>
                <a:gd name="T45" fmla="*/ 135 h 87"/>
                <a:gd name="T46" fmla="*/ 1048 w 297"/>
                <a:gd name="T47" fmla="*/ 104 h 87"/>
                <a:gd name="T48" fmla="*/ 1048 w 297"/>
                <a:gd name="T49" fmla="*/ 74 h 87"/>
                <a:gd name="T50" fmla="*/ 1035 w 297"/>
                <a:gd name="T51" fmla="*/ 49 h 87"/>
                <a:gd name="T52" fmla="*/ 1008 w 297"/>
                <a:gd name="T53" fmla="*/ 29 h 87"/>
                <a:gd name="T54" fmla="*/ 983 w 297"/>
                <a:gd name="T55" fmla="*/ 17 h 87"/>
                <a:gd name="T56" fmla="*/ 953 w 297"/>
                <a:gd name="T57" fmla="*/ 2 h 87"/>
                <a:gd name="T58" fmla="*/ 921 w 297"/>
                <a:gd name="T59" fmla="*/ 1 h 87"/>
                <a:gd name="T60" fmla="*/ 888 w 297"/>
                <a:gd name="T61" fmla="*/ 0 h 87"/>
                <a:gd name="T62" fmla="*/ 840 w 297"/>
                <a:gd name="T63" fmla="*/ 0 h 87"/>
                <a:gd name="T64" fmla="*/ 792 w 297"/>
                <a:gd name="T65" fmla="*/ 2 h 87"/>
                <a:gd name="T66" fmla="*/ 726 w 297"/>
                <a:gd name="T67" fmla="*/ 17 h 87"/>
                <a:gd name="T68" fmla="*/ 649 w 297"/>
                <a:gd name="T69" fmla="*/ 32 h 87"/>
                <a:gd name="T70" fmla="*/ 554 w 297"/>
                <a:gd name="T71" fmla="*/ 64 h 87"/>
                <a:gd name="T72" fmla="*/ 444 w 297"/>
                <a:gd name="T73" fmla="*/ 104 h 87"/>
                <a:gd name="T74" fmla="*/ 411 w 297"/>
                <a:gd name="T75" fmla="*/ 115 h 87"/>
                <a:gd name="T76" fmla="*/ 367 w 297"/>
                <a:gd name="T77" fmla="*/ 129 h 87"/>
                <a:gd name="T78" fmla="*/ 319 w 297"/>
                <a:gd name="T79" fmla="*/ 147 h 87"/>
                <a:gd name="T80" fmla="*/ 262 w 297"/>
                <a:gd name="T81" fmla="*/ 161 h 87"/>
                <a:gd name="T82" fmla="*/ 200 w 297"/>
                <a:gd name="T83" fmla="*/ 171 h 87"/>
                <a:gd name="T84" fmla="*/ 130 w 297"/>
                <a:gd name="T85" fmla="*/ 183 h 87"/>
                <a:gd name="T86" fmla="*/ 65 w 297"/>
                <a:gd name="T87" fmla="*/ 185 h 87"/>
                <a:gd name="T88" fmla="*/ 0 w 297"/>
                <a:gd name="T89" fmla="*/ 185 h 8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7"/>
                <a:gd name="T136" fmla="*/ 0 h 87"/>
                <a:gd name="T137" fmla="*/ 297 w 297"/>
                <a:gd name="T138" fmla="*/ 87 h 8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7" h="87">
                  <a:moveTo>
                    <a:pt x="0" y="77"/>
                  </a:moveTo>
                  <a:lnTo>
                    <a:pt x="10" y="84"/>
                  </a:lnTo>
                  <a:lnTo>
                    <a:pt x="23" y="87"/>
                  </a:lnTo>
                  <a:lnTo>
                    <a:pt x="41" y="87"/>
                  </a:lnTo>
                  <a:lnTo>
                    <a:pt x="60" y="86"/>
                  </a:lnTo>
                  <a:lnTo>
                    <a:pt x="80" y="82"/>
                  </a:lnTo>
                  <a:lnTo>
                    <a:pt x="97" y="76"/>
                  </a:lnTo>
                  <a:lnTo>
                    <a:pt x="113" y="70"/>
                  </a:lnTo>
                  <a:lnTo>
                    <a:pt x="125" y="63"/>
                  </a:lnTo>
                  <a:lnTo>
                    <a:pt x="145" y="56"/>
                  </a:lnTo>
                  <a:lnTo>
                    <a:pt x="165" y="46"/>
                  </a:lnTo>
                  <a:lnTo>
                    <a:pt x="185" y="37"/>
                  </a:lnTo>
                  <a:lnTo>
                    <a:pt x="205" y="28"/>
                  </a:lnTo>
                  <a:lnTo>
                    <a:pt x="222" y="23"/>
                  </a:lnTo>
                  <a:lnTo>
                    <a:pt x="238" y="18"/>
                  </a:lnTo>
                  <a:lnTo>
                    <a:pt x="252" y="18"/>
                  </a:lnTo>
                  <a:lnTo>
                    <a:pt x="262" y="23"/>
                  </a:lnTo>
                  <a:lnTo>
                    <a:pt x="277" y="38"/>
                  </a:lnTo>
                  <a:lnTo>
                    <a:pt x="284" y="54"/>
                  </a:lnTo>
                  <a:lnTo>
                    <a:pt x="283" y="70"/>
                  </a:lnTo>
                  <a:lnTo>
                    <a:pt x="275" y="83"/>
                  </a:lnTo>
                  <a:lnTo>
                    <a:pt x="288" y="70"/>
                  </a:lnTo>
                  <a:lnTo>
                    <a:pt x="296" y="56"/>
                  </a:lnTo>
                  <a:lnTo>
                    <a:pt x="297" y="43"/>
                  </a:lnTo>
                  <a:lnTo>
                    <a:pt x="297" y="31"/>
                  </a:lnTo>
                  <a:lnTo>
                    <a:pt x="293" y="21"/>
                  </a:lnTo>
                  <a:lnTo>
                    <a:pt x="285" y="13"/>
                  </a:lnTo>
                  <a:lnTo>
                    <a:pt x="278" y="7"/>
                  </a:lnTo>
                  <a:lnTo>
                    <a:pt x="270" y="2"/>
                  </a:lnTo>
                  <a:lnTo>
                    <a:pt x="261" y="1"/>
                  </a:lnTo>
                  <a:lnTo>
                    <a:pt x="251" y="0"/>
                  </a:lnTo>
                  <a:lnTo>
                    <a:pt x="238" y="0"/>
                  </a:lnTo>
                  <a:lnTo>
                    <a:pt x="224" y="2"/>
                  </a:lnTo>
                  <a:lnTo>
                    <a:pt x="205" y="7"/>
                  </a:lnTo>
                  <a:lnTo>
                    <a:pt x="183" y="14"/>
                  </a:lnTo>
                  <a:lnTo>
                    <a:pt x="156" y="27"/>
                  </a:lnTo>
                  <a:lnTo>
                    <a:pt x="125" y="43"/>
                  </a:lnTo>
                  <a:lnTo>
                    <a:pt x="116" y="48"/>
                  </a:lnTo>
                  <a:lnTo>
                    <a:pt x="104" y="54"/>
                  </a:lnTo>
                  <a:lnTo>
                    <a:pt x="90" y="61"/>
                  </a:lnTo>
                  <a:lnTo>
                    <a:pt x="74" y="67"/>
                  </a:lnTo>
                  <a:lnTo>
                    <a:pt x="56" y="71"/>
                  </a:lnTo>
                  <a:lnTo>
                    <a:pt x="37" y="76"/>
                  </a:lnTo>
                  <a:lnTo>
                    <a:pt x="18" y="7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3" name="Freeform 137"/>
            <p:cNvSpPr>
              <a:spLocks/>
            </p:cNvSpPr>
            <p:nvPr/>
          </p:nvSpPr>
          <p:spPr bwMode="auto">
            <a:xfrm>
              <a:off x="2672" y="3244"/>
              <a:ext cx="107" cy="161"/>
            </a:xfrm>
            <a:custGeom>
              <a:avLst/>
              <a:gdLst>
                <a:gd name="T0" fmla="*/ 124 w 95"/>
                <a:gd name="T1" fmla="*/ 16 h 148"/>
                <a:gd name="T2" fmla="*/ 158 w 95"/>
                <a:gd name="T3" fmla="*/ 2 h 148"/>
                <a:gd name="T4" fmla="*/ 190 w 95"/>
                <a:gd name="T5" fmla="*/ 0 h 148"/>
                <a:gd name="T6" fmla="*/ 230 w 95"/>
                <a:gd name="T7" fmla="*/ 5 h 148"/>
                <a:gd name="T8" fmla="*/ 270 w 95"/>
                <a:gd name="T9" fmla="*/ 22 h 148"/>
                <a:gd name="T10" fmla="*/ 292 w 95"/>
                <a:gd name="T11" fmla="*/ 50 h 148"/>
                <a:gd name="T12" fmla="*/ 313 w 95"/>
                <a:gd name="T13" fmla="*/ 82 h 148"/>
                <a:gd name="T14" fmla="*/ 313 w 95"/>
                <a:gd name="T15" fmla="*/ 121 h 148"/>
                <a:gd name="T16" fmla="*/ 285 w 95"/>
                <a:gd name="T17" fmla="*/ 165 h 148"/>
                <a:gd name="T18" fmla="*/ 260 w 95"/>
                <a:gd name="T19" fmla="*/ 193 h 148"/>
                <a:gd name="T20" fmla="*/ 240 w 95"/>
                <a:gd name="T21" fmla="*/ 220 h 148"/>
                <a:gd name="T22" fmla="*/ 208 w 95"/>
                <a:gd name="T23" fmla="*/ 244 h 148"/>
                <a:gd name="T24" fmla="*/ 178 w 95"/>
                <a:gd name="T25" fmla="*/ 265 h 148"/>
                <a:gd name="T26" fmla="*/ 133 w 95"/>
                <a:gd name="T27" fmla="*/ 288 h 148"/>
                <a:gd name="T28" fmla="*/ 98 w 95"/>
                <a:gd name="T29" fmla="*/ 308 h 148"/>
                <a:gd name="T30" fmla="*/ 47 w 95"/>
                <a:gd name="T31" fmla="*/ 325 h 148"/>
                <a:gd name="T32" fmla="*/ 0 w 95"/>
                <a:gd name="T33" fmla="*/ 343 h 148"/>
                <a:gd name="T34" fmla="*/ 43 w 95"/>
                <a:gd name="T35" fmla="*/ 313 h 148"/>
                <a:gd name="T36" fmla="*/ 78 w 95"/>
                <a:gd name="T37" fmla="*/ 288 h 148"/>
                <a:gd name="T38" fmla="*/ 112 w 95"/>
                <a:gd name="T39" fmla="*/ 261 h 148"/>
                <a:gd name="T40" fmla="*/ 142 w 95"/>
                <a:gd name="T41" fmla="*/ 239 h 148"/>
                <a:gd name="T42" fmla="*/ 162 w 95"/>
                <a:gd name="T43" fmla="*/ 212 h 148"/>
                <a:gd name="T44" fmla="*/ 182 w 95"/>
                <a:gd name="T45" fmla="*/ 193 h 148"/>
                <a:gd name="T46" fmla="*/ 200 w 95"/>
                <a:gd name="T47" fmla="*/ 175 h 148"/>
                <a:gd name="T48" fmla="*/ 208 w 95"/>
                <a:gd name="T49" fmla="*/ 152 h 148"/>
                <a:gd name="T50" fmla="*/ 230 w 95"/>
                <a:gd name="T51" fmla="*/ 116 h 148"/>
                <a:gd name="T52" fmla="*/ 234 w 95"/>
                <a:gd name="T53" fmla="*/ 89 h 148"/>
                <a:gd name="T54" fmla="*/ 230 w 95"/>
                <a:gd name="T55" fmla="*/ 63 h 148"/>
                <a:gd name="T56" fmla="*/ 219 w 95"/>
                <a:gd name="T57" fmla="*/ 46 h 148"/>
                <a:gd name="T58" fmla="*/ 204 w 95"/>
                <a:gd name="T59" fmla="*/ 33 h 148"/>
                <a:gd name="T60" fmla="*/ 180 w 95"/>
                <a:gd name="T61" fmla="*/ 22 h 148"/>
                <a:gd name="T62" fmla="*/ 150 w 95"/>
                <a:gd name="T63" fmla="*/ 17 h 148"/>
                <a:gd name="T64" fmla="*/ 124 w 95"/>
                <a:gd name="T65" fmla="*/ 16 h 1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5"/>
                <a:gd name="T100" fmla="*/ 0 h 148"/>
                <a:gd name="T101" fmla="*/ 95 w 95"/>
                <a:gd name="T102" fmla="*/ 148 h 1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5" h="148">
                  <a:moveTo>
                    <a:pt x="37" y="6"/>
                  </a:moveTo>
                  <a:lnTo>
                    <a:pt x="47" y="2"/>
                  </a:lnTo>
                  <a:lnTo>
                    <a:pt x="59" y="0"/>
                  </a:lnTo>
                  <a:lnTo>
                    <a:pt x="70" y="5"/>
                  </a:lnTo>
                  <a:lnTo>
                    <a:pt x="82" y="10"/>
                  </a:lnTo>
                  <a:lnTo>
                    <a:pt x="89" y="22"/>
                  </a:lnTo>
                  <a:lnTo>
                    <a:pt x="95" y="35"/>
                  </a:lnTo>
                  <a:lnTo>
                    <a:pt x="95" y="52"/>
                  </a:lnTo>
                  <a:lnTo>
                    <a:pt x="87" y="72"/>
                  </a:lnTo>
                  <a:lnTo>
                    <a:pt x="80" y="84"/>
                  </a:lnTo>
                  <a:lnTo>
                    <a:pt x="73" y="94"/>
                  </a:lnTo>
                  <a:lnTo>
                    <a:pt x="64" y="105"/>
                  </a:lnTo>
                  <a:lnTo>
                    <a:pt x="53" y="114"/>
                  </a:lnTo>
                  <a:lnTo>
                    <a:pt x="41" y="124"/>
                  </a:lnTo>
                  <a:lnTo>
                    <a:pt x="29" y="132"/>
                  </a:lnTo>
                  <a:lnTo>
                    <a:pt x="14" y="141"/>
                  </a:lnTo>
                  <a:lnTo>
                    <a:pt x="0" y="148"/>
                  </a:lnTo>
                  <a:lnTo>
                    <a:pt x="13" y="135"/>
                  </a:lnTo>
                  <a:lnTo>
                    <a:pt x="24" y="124"/>
                  </a:lnTo>
                  <a:lnTo>
                    <a:pt x="34" y="112"/>
                  </a:lnTo>
                  <a:lnTo>
                    <a:pt x="43" y="102"/>
                  </a:lnTo>
                  <a:lnTo>
                    <a:pt x="50" y="92"/>
                  </a:lnTo>
                  <a:lnTo>
                    <a:pt x="56" y="84"/>
                  </a:lnTo>
                  <a:lnTo>
                    <a:pt x="60" y="75"/>
                  </a:lnTo>
                  <a:lnTo>
                    <a:pt x="64" y="66"/>
                  </a:lnTo>
                  <a:lnTo>
                    <a:pt x="70" y="50"/>
                  </a:lnTo>
                  <a:lnTo>
                    <a:pt x="72" y="38"/>
                  </a:lnTo>
                  <a:lnTo>
                    <a:pt x="70" y="27"/>
                  </a:lnTo>
                  <a:lnTo>
                    <a:pt x="67" y="20"/>
                  </a:lnTo>
                  <a:lnTo>
                    <a:pt x="62" y="15"/>
                  </a:lnTo>
                  <a:lnTo>
                    <a:pt x="54" y="10"/>
                  </a:lnTo>
                  <a:lnTo>
                    <a:pt x="46" y="7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4" name="Freeform 138"/>
            <p:cNvSpPr>
              <a:spLocks/>
            </p:cNvSpPr>
            <p:nvPr/>
          </p:nvSpPr>
          <p:spPr bwMode="auto">
            <a:xfrm>
              <a:off x="2597" y="3265"/>
              <a:ext cx="71" cy="56"/>
            </a:xfrm>
            <a:custGeom>
              <a:avLst/>
              <a:gdLst>
                <a:gd name="T0" fmla="*/ 206 w 63"/>
                <a:gd name="T1" fmla="*/ 0 h 52"/>
                <a:gd name="T2" fmla="*/ 192 w 63"/>
                <a:gd name="T3" fmla="*/ 4 h 52"/>
                <a:gd name="T4" fmla="*/ 178 w 63"/>
                <a:gd name="T5" fmla="*/ 20 h 52"/>
                <a:gd name="T6" fmla="*/ 144 w 63"/>
                <a:gd name="T7" fmla="*/ 32 h 52"/>
                <a:gd name="T8" fmla="*/ 112 w 63"/>
                <a:gd name="T9" fmla="*/ 50 h 52"/>
                <a:gd name="T10" fmla="*/ 78 w 63"/>
                <a:gd name="T11" fmla="*/ 65 h 52"/>
                <a:gd name="T12" fmla="*/ 53 w 63"/>
                <a:gd name="T13" fmla="*/ 84 h 52"/>
                <a:gd name="T14" fmla="*/ 23 w 63"/>
                <a:gd name="T15" fmla="*/ 97 h 52"/>
                <a:gd name="T16" fmla="*/ 0 w 63"/>
                <a:gd name="T17" fmla="*/ 109 h 52"/>
                <a:gd name="T18" fmla="*/ 26 w 63"/>
                <a:gd name="T19" fmla="*/ 104 h 52"/>
                <a:gd name="T20" fmla="*/ 60 w 63"/>
                <a:gd name="T21" fmla="*/ 100 h 52"/>
                <a:gd name="T22" fmla="*/ 94 w 63"/>
                <a:gd name="T23" fmla="*/ 87 h 52"/>
                <a:gd name="T24" fmla="*/ 124 w 63"/>
                <a:gd name="T25" fmla="*/ 75 h 52"/>
                <a:gd name="T26" fmla="*/ 151 w 63"/>
                <a:gd name="T27" fmla="*/ 60 h 52"/>
                <a:gd name="T28" fmla="*/ 178 w 63"/>
                <a:gd name="T29" fmla="*/ 43 h 52"/>
                <a:gd name="T30" fmla="*/ 192 w 63"/>
                <a:gd name="T31" fmla="*/ 20 h 52"/>
                <a:gd name="T32" fmla="*/ 206 w 63"/>
                <a:gd name="T33" fmla="*/ 0 h 5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52"/>
                <a:gd name="T53" fmla="*/ 63 w 63"/>
                <a:gd name="T54" fmla="*/ 52 h 5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52">
                  <a:moveTo>
                    <a:pt x="63" y="0"/>
                  </a:moveTo>
                  <a:lnTo>
                    <a:pt x="59" y="4"/>
                  </a:lnTo>
                  <a:lnTo>
                    <a:pt x="53" y="10"/>
                  </a:lnTo>
                  <a:lnTo>
                    <a:pt x="44" y="16"/>
                  </a:lnTo>
                  <a:lnTo>
                    <a:pt x="34" y="24"/>
                  </a:lnTo>
                  <a:lnTo>
                    <a:pt x="24" y="31"/>
                  </a:lnTo>
                  <a:lnTo>
                    <a:pt x="16" y="40"/>
                  </a:lnTo>
                  <a:lnTo>
                    <a:pt x="7" y="46"/>
                  </a:lnTo>
                  <a:lnTo>
                    <a:pt x="0" y="52"/>
                  </a:lnTo>
                  <a:lnTo>
                    <a:pt x="8" y="50"/>
                  </a:lnTo>
                  <a:lnTo>
                    <a:pt x="18" y="47"/>
                  </a:lnTo>
                  <a:lnTo>
                    <a:pt x="28" y="42"/>
                  </a:lnTo>
                  <a:lnTo>
                    <a:pt x="37" y="36"/>
                  </a:lnTo>
                  <a:lnTo>
                    <a:pt x="46" y="29"/>
                  </a:lnTo>
                  <a:lnTo>
                    <a:pt x="53" y="20"/>
                  </a:lnTo>
                  <a:lnTo>
                    <a:pt x="59" y="1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5" name="Freeform 139"/>
            <p:cNvSpPr>
              <a:spLocks/>
            </p:cNvSpPr>
            <p:nvPr/>
          </p:nvSpPr>
          <p:spPr bwMode="auto">
            <a:xfrm>
              <a:off x="2695" y="3376"/>
              <a:ext cx="84" cy="129"/>
            </a:xfrm>
            <a:custGeom>
              <a:avLst/>
              <a:gdLst>
                <a:gd name="T0" fmla="*/ 112 w 74"/>
                <a:gd name="T1" fmla="*/ 0 h 119"/>
                <a:gd name="T2" fmla="*/ 140 w 74"/>
                <a:gd name="T3" fmla="*/ 1 h 119"/>
                <a:gd name="T4" fmla="*/ 169 w 74"/>
                <a:gd name="T5" fmla="*/ 4 h 119"/>
                <a:gd name="T6" fmla="*/ 193 w 74"/>
                <a:gd name="T7" fmla="*/ 20 h 119"/>
                <a:gd name="T8" fmla="*/ 218 w 74"/>
                <a:gd name="T9" fmla="*/ 30 h 119"/>
                <a:gd name="T10" fmla="*/ 235 w 74"/>
                <a:gd name="T11" fmla="*/ 46 h 119"/>
                <a:gd name="T12" fmla="*/ 252 w 74"/>
                <a:gd name="T13" fmla="*/ 59 h 119"/>
                <a:gd name="T14" fmla="*/ 263 w 74"/>
                <a:gd name="T15" fmla="*/ 70 h 119"/>
                <a:gd name="T16" fmla="*/ 263 w 74"/>
                <a:gd name="T17" fmla="*/ 88 h 119"/>
                <a:gd name="T18" fmla="*/ 257 w 74"/>
                <a:gd name="T19" fmla="*/ 109 h 119"/>
                <a:gd name="T20" fmla="*/ 247 w 74"/>
                <a:gd name="T21" fmla="*/ 131 h 119"/>
                <a:gd name="T22" fmla="*/ 232 w 74"/>
                <a:gd name="T23" fmla="*/ 151 h 119"/>
                <a:gd name="T24" fmla="*/ 207 w 74"/>
                <a:gd name="T25" fmla="*/ 168 h 119"/>
                <a:gd name="T26" fmla="*/ 169 w 74"/>
                <a:gd name="T27" fmla="*/ 193 h 119"/>
                <a:gd name="T28" fmla="*/ 124 w 74"/>
                <a:gd name="T29" fmla="*/ 214 h 119"/>
                <a:gd name="T30" fmla="*/ 68 w 74"/>
                <a:gd name="T31" fmla="*/ 244 h 119"/>
                <a:gd name="T32" fmla="*/ 0 w 74"/>
                <a:gd name="T33" fmla="*/ 268 h 119"/>
                <a:gd name="T34" fmla="*/ 44 w 74"/>
                <a:gd name="T35" fmla="*/ 244 h 119"/>
                <a:gd name="T36" fmla="*/ 84 w 74"/>
                <a:gd name="T37" fmla="*/ 212 h 119"/>
                <a:gd name="T38" fmla="*/ 124 w 74"/>
                <a:gd name="T39" fmla="*/ 180 h 119"/>
                <a:gd name="T40" fmla="*/ 156 w 74"/>
                <a:gd name="T41" fmla="*/ 143 h 119"/>
                <a:gd name="T42" fmla="*/ 169 w 74"/>
                <a:gd name="T43" fmla="*/ 104 h 119"/>
                <a:gd name="T44" fmla="*/ 177 w 74"/>
                <a:gd name="T45" fmla="*/ 70 h 119"/>
                <a:gd name="T46" fmla="*/ 156 w 74"/>
                <a:gd name="T47" fmla="*/ 36 h 119"/>
                <a:gd name="T48" fmla="*/ 112 w 74"/>
                <a:gd name="T49" fmla="*/ 0 h 11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4"/>
                <a:gd name="T76" fmla="*/ 0 h 119"/>
                <a:gd name="T77" fmla="*/ 74 w 74"/>
                <a:gd name="T78" fmla="*/ 119 h 11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4" h="119">
                  <a:moveTo>
                    <a:pt x="32" y="0"/>
                  </a:moveTo>
                  <a:lnTo>
                    <a:pt x="39" y="1"/>
                  </a:lnTo>
                  <a:lnTo>
                    <a:pt x="48" y="4"/>
                  </a:lnTo>
                  <a:lnTo>
                    <a:pt x="55" y="9"/>
                  </a:lnTo>
                  <a:lnTo>
                    <a:pt x="61" y="14"/>
                  </a:lnTo>
                  <a:lnTo>
                    <a:pt x="66" y="20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4" y="39"/>
                  </a:lnTo>
                  <a:lnTo>
                    <a:pt x="72" y="49"/>
                  </a:lnTo>
                  <a:lnTo>
                    <a:pt x="69" y="59"/>
                  </a:lnTo>
                  <a:lnTo>
                    <a:pt x="65" y="67"/>
                  </a:lnTo>
                  <a:lnTo>
                    <a:pt x="58" y="76"/>
                  </a:lnTo>
                  <a:lnTo>
                    <a:pt x="48" y="86"/>
                  </a:lnTo>
                  <a:lnTo>
                    <a:pt x="35" y="96"/>
                  </a:lnTo>
                  <a:lnTo>
                    <a:pt x="19" y="108"/>
                  </a:lnTo>
                  <a:lnTo>
                    <a:pt x="0" y="119"/>
                  </a:lnTo>
                  <a:lnTo>
                    <a:pt x="12" y="108"/>
                  </a:lnTo>
                  <a:lnTo>
                    <a:pt x="23" y="95"/>
                  </a:lnTo>
                  <a:lnTo>
                    <a:pt x="35" y="80"/>
                  </a:lnTo>
                  <a:lnTo>
                    <a:pt x="43" y="65"/>
                  </a:lnTo>
                  <a:lnTo>
                    <a:pt x="48" y="47"/>
                  </a:lnTo>
                  <a:lnTo>
                    <a:pt x="49" y="31"/>
                  </a:lnTo>
                  <a:lnTo>
                    <a:pt x="43" y="1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6" name="Freeform 140"/>
            <p:cNvSpPr>
              <a:spLocks/>
            </p:cNvSpPr>
            <p:nvPr/>
          </p:nvSpPr>
          <p:spPr bwMode="auto">
            <a:xfrm>
              <a:off x="1322" y="3331"/>
              <a:ext cx="844" cy="117"/>
            </a:xfrm>
            <a:custGeom>
              <a:avLst/>
              <a:gdLst>
                <a:gd name="T0" fmla="*/ 0 w 950"/>
                <a:gd name="T1" fmla="*/ 0 h 148"/>
                <a:gd name="T2" fmla="*/ 4 w 950"/>
                <a:gd name="T3" fmla="*/ 2 h 148"/>
                <a:gd name="T4" fmla="*/ 11 w 950"/>
                <a:gd name="T5" fmla="*/ 3 h 148"/>
                <a:gd name="T6" fmla="*/ 20 w 950"/>
                <a:gd name="T7" fmla="*/ 5 h 148"/>
                <a:gd name="T8" fmla="*/ 29 w 950"/>
                <a:gd name="T9" fmla="*/ 6 h 148"/>
                <a:gd name="T10" fmla="*/ 41 w 950"/>
                <a:gd name="T11" fmla="*/ 8 h 148"/>
                <a:gd name="T12" fmla="*/ 53 w 950"/>
                <a:gd name="T13" fmla="*/ 10 h 148"/>
                <a:gd name="T14" fmla="*/ 68 w 950"/>
                <a:gd name="T15" fmla="*/ 11 h 148"/>
                <a:gd name="T16" fmla="*/ 83 w 950"/>
                <a:gd name="T17" fmla="*/ 13 h 148"/>
                <a:gd name="T18" fmla="*/ 99 w 950"/>
                <a:gd name="T19" fmla="*/ 13 h 148"/>
                <a:gd name="T20" fmla="*/ 116 w 950"/>
                <a:gd name="T21" fmla="*/ 13 h 148"/>
                <a:gd name="T22" fmla="*/ 135 w 950"/>
                <a:gd name="T23" fmla="*/ 13 h 148"/>
                <a:gd name="T24" fmla="*/ 155 w 950"/>
                <a:gd name="T25" fmla="*/ 13 h 148"/>
                <a:gd name="T26" fmla="*/ 174 w 950"/>
                <a:gd name="T27" fmla="*/ 13 h 148"/>
                <a:gd name="T28" fmla="*/ 195 w 950"/>
                <a:gd name="T29" fmla="*/ 10 h 148"/>
                <a:gd name="T30" fmla="*/ 216 w 950"/>
                <a:gd name="T31" fmla="*/ 8 h 148"/>
                <a:gd name="T32" fmla="*/ 237 w 950"/>
                <a:gd name="T33" fmla="*/ 5 h 148"/>
                <a:gd name="T34" fmla="*/ 243 w 950"/>
                <a:gd name="T35" fmla="*/ 4 h 148"/>
                <a:gd name="T36" fmla="*/ 249 w 950"/>
                <a:gd name="T37" fmla="*/ 3 h 148"/>
                <a:gd name="T38" fmla="*/ 255 w 950"/>
                <a:gd name="T39" fmla="*/ 3 h 148"/>
                <a:gd name="T40" fmla="*/ 262 w 950"/>
                <a:gd name="T41" fmla="*/ 2 h 148"/>
                <a:gd name="T42" fmla="*/ 271 w 950"/>
                <a:gd name="T43" fmla="*/ 2 h 148"/>
                <a:gd name="T44" fmla="*/ 277 w 950"/>
                <a:gd name="T45" fmla="*/ 3 h 148"/>
                <a:gd name="T46" fmla="*/ 285 w 950"/>
                <a:gd name="T47" fmla="*/ 4 h 148"/>
                <a:gd name="T48" fmla="*/ 291 w 950"/>
                <a:gd name="T49" fmla="*/ 5 h 148"/>
                <a:gd name="T50" fmla="*/ 284 w 950"/>
                <a:gd name="T51" fmla="*/ 2 h 148"/>
                <a:gd name="T52" fmla="*/ 275 w 950"/>
                <a:gd name="T53" fmla="*/ 2 h 148"/>
                <a:gd name="T54" fmla="*/ 267 w 950"/>
                <a:gd name="T55" fmla="*/ 2 h 148"/>
                <a:gd name="T56" fmla="*/ 259 w 950"/>
                <a:gd name="T57" fmla="*/ 2 h 148"/>
                <a:gd name="T58" fmla="*/ 252 w 950"/>
                <a:gd name="T59" fmla="*/ 2 h 148"/>
                <a:gd name="T60" fmla="*/ 244 w 950"/>
                <a:gd name="T61" fmla="*/ 2 h 148"/>
                <a:gd name="T62" fmla="*/ 237 w 950"/>
                <a:gd name="T63" fmla="*/ 2 h 148"/>
                <a:gd name="T64" fmla="*/ 231 w 950"/>
                <a:gd name="T65" fmla="*/ 3 h 148"/>
                <a:gd name="T66" fmla="*/ 214 w 950"/>
                <a:gd name="T67" fmla="*/ 6 h 148"/>
                <a:gd name="T68" fmla="*/ 196 w 950"/>
                <a:gd name="T69" fmla="*/ 8 h 148"/>
                <a:gd name="T70" fmla="*/ 179 w 950"/>
                <a:gd name="T71" fmla="*/ 8 h 148"/>
                <a:gd name="T72" fmla="*/ 161 w 950"/>
                <a:gd name="T73" fmla="*/ 10 h 148"/>
                <a:gd name="T74" fmla="*/ 144 w 950"/>
                <a:gd name="T75" fmla="*/ 10 h 148"/>
                <a:gd name="T76" fmla="*/ 128 w 950"/>
                <a:gd name="T77" fmla="*/ 10 h 148"/>
                <a:gd name="T78" fmla="*/ 112 w 950"/>
                <a:gd name="T79" fmla="*/ 10 h 148"/>
                <a:gd name="T80" fmla="*/ 97 w 950"/>
                <a:gd name="T81" fmla="*/ 10 h 148"/>
                <a:gd name="T82" fmla="*/ 82 w 950"/>
                <a:gd name="T83" fmla="*/ 10 h 148"/>
                <a:gd name="T84" fmla="*/ 68 w 950"/>
                <a:gd name="T85" fmla="*/ 8 h 148"/>
                <a:gd name="T86" fmla="*/ 53 w 950"/>
                <a:gd name="T87" fmla="*/ 8 h 148"/>
                <a:gd name="T88" fmla="*/ 41 w 950"/>
                <a:gd name="T89" fmla="*/ 6 h 148"/>
                <a:gd name="T90" fmla="*/ 29 w 950"/>
                <a:gd name="T91" fmla="*/ 5 h 148"/>
                <a:gd name="T92" fmla="*/ 18 w 950"/>
                <a:gd name="T93" fmla="*/ 3 h 148"/>
                <a:gd name="T94" fmla="*/ 9 w 950"/>
                <a:gd name="T95" fmla="*/ 2 h 148"/>
                <a:gd name="T96" fmla="*/ 0 w 950"/>
                <a:gd name="T97" fmla="*/ 0 h 1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50"/>
                <a:gd name="T148" fmla="*/ 0 h 148"/>
                <a:gd name="T149" fmla="*/ 950 w 950"/>
                <a:gd name="T150" fmla="*/ 148 h 14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50" h="148">
                  <a:moveTo>
                    <a:pt x="0" y="0"/>
                  </a:moveTo>
                  <a:lnTo>
                    <a:pt x="14" y="15"/>
                  </a:lnTo>
                  <a:lnTo>
                    <a:pt x="35" y="31"/>
                  </a:lnTo>
                  <a:lnTo>
                    <a:pt x="63" y="49"/>
                  </a:lnTo>
                  <a:lnTo>
                    <a:pt x="94" y="68"/>
                  </a:lnTo>
                  <a:lnTo>
                    <a:pt x="132" y="85"/>
                  </a:lnTo>
                  <a:lnTo>
                    <a:pt x="173" y="104"/>
                  </a:lnTo>
                  <a:lnTo>
                    <a:pt x="221" y="120"/>
                  </a:lnTo>
                  <a:lnTo>
                    <a:pt x="271" y="133"/>
                  </a:lnTo>
                  <a:lnTo>
                    <a:pt x="324" y="143"/>
                  </a:lnTo>
                  <a:lnTo>
                    <a:pt x="382" y="148"/>
                  </a:lnTo>
                  <a:lnTo>
                    <a:pt x="442" y="148"/>
                  </a:lnTo>
                  <a:lnTo>
                    <a:pt x="505" y="143"/>
                  </a:lnTo>
                  <a:lnTo>
                    <a:pt x="570" y="131"/>
                  </a:lnTo>
                  <a:lnTo>
                    <a:pt x="637" y="112"/>
                  </a:lnTo>
                  <a:lnTo>
                    <a:pt x="706" y="85"/>
                  </a:lnTo>
                  <a:lnTo>
                    <a:pt x="775" y="48"/>
                  </a:lnTo>
                  <a:lnTo>
                    <a:pt x="791" y="39"/>
                  </a:lnTo>
                  <a:lnTo>
                    <a:pt x="811" y="33"/>
                  </a:lnTo>
                  <a:lnTo>
                    <a:pt x="833" y="29"/>
                  </a:lnTo>
                  <a:lnTo>
                    <a:pt x="857" y="26"/>
                  </a:lnTo>
                  <a:lnTo>
                    <a:pt x="882" y="28"/>
                  </a:lnTo>
                  <a:lnTo>
                    <a:pt x="906" y="31"/>
                  </a:lnTo>
                  <a:lnTo>
                    <a:pt x="929" y="38"/>
                  </a:lnTo>
                  <a:lnTo>
                    <a:pt x="950" y="48"/>
                  </a:lnTo>
                  <a:lnTo>
                    <a:pt x="925" y="28"/>
                  </a:lnTo>
                  <a:lnTo>
                    <a:pt x="897" y="15"/>
                  </a:lnTo>
                  <a:lnTo>
                    <a:pt x="871" y="9"/>
                  </a:lnTo>
                  <a:lnTo>
                    <a:pt x="847" y="9"/>
                  </a:lnTo>
                  <a:lnTo>
                    <a:pt x="823" y="12"/>
                  </a:lnTo>
                  <a:lnTo>
                    <a:pt x="798" y="19"/>
                  </a:lnTo>
                  <a:lnTo>
                    <a:pt x="777" y="26"/>
                  </a:lnTo>
                  <a:lnTo>
                    <a:pt x="757" y="33"/>
                  </a:lnTo>
                  <a:lnTo>
                    <a:pt x="699" y="59"/>
                  </a:lnTo>
                  <a:lnTo>
                    <a:pt x="642" y="78"/>
                  </a:lnTo>
                  <a:lnTo>
                    <a:pt x="584" y="94"/>
                  </a:lnTo>
                  <a:lnTo>
                    <a:pt x="528" y="104"/>
                  </a:lnTo>
                  <a:lnTo>
                    <a:pt x="472" y="110"/>
                  </a:lnTo>
                  <a:lnTo>
                    <a:pt x="419" y="112"/>
                  </a:lnTo>
                  <a:lnTo>
                    <a:pt x="366" y="111"/>
                  </a:lnTo>
                  <a:lnTo>
                    <a:pt x="316" y="107"/>
                  </a:lnTo>
                  <a:lnTo>
                    <a:pt x="267" y="100"/>
                  </a:lnTo>
                  <a:lnTo>
                    <a:pt x="219" y="90"/>
                  </a:lnTo>
                  <a:lnTo>
                    <a:pt x="175" y="78"/>
                  </a:lnTo>
                  <a:lnTo>
                    <a:pt x="133" y="65"/>
                  </a:lnTo>
                  <a:lnTo>
                    <a:pt x="94" y="49"/>
                  </a:lnTo>
                  <a:lnTo>
                    <a:pt x="60" y="33"/>
                  </a:lnTo>
                  <a:lnTo>
                    <a:pt x="2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7" name="Freeform 141"/>
            <p:cNvSpPr>
              <a:spLocks/>
            </p:cNvSpPr>
            <p:nvPr/>
          </p:nvSpPr>
          <p:spPr bwMode="auto">
            <a:xfrm>
              <a:off x="1990" y="3355"/>
              <a:ext cx="330" cy="579"/>
            </a:xfrm>
            <a:custGeom>
              <a:avLst/>
              <a:gdLst>
                <a:gd name="T0" fmla="*/ 55 w 359"/>
                <a:gd name="T1" fmla="*/ 0 h 993"/>
                <a:gd name="T2" fmla="*/ 46 w 359"/>
                <a:gd name="T3" fmla="*/ 1 h 993"/>
                <a:gd name="T4" fmla="*/ 35 w 359"/>
                <a:gd name="T5" fmla="*/ 1 h 993"/>
                <a:gd name="T6" fmla="*/ 25 w 359"/>
                <a:gd name="T7" fmla="*/ 1 h 993"/>
                <a:gd name="T8" fmla="*/ 18 w 359"/>
                <a:gd name="T9" fmla="*/ 2 h 993"/>
                <a:gd name="T10" fmla="*/ 16 w 359"/>
                <a:gd name="T11" fmla="*/ 3 h 993"/>
                <a:gd name="T12" fmla="*/ 20 w 359"/>
                <a:gd name="T13" fmla="*/ 3 h 993"/>
                <a:gd name="T14" fmla="*/ 34 w 359"/>
                <a:gd name="T15" fmla="*/ 4 h 993"/>
                <a:gd name="T16" fmla="*/ 58 w 359"/>
                <a:gd name="T17" fmla="*/ 5 h 993"/>
                <a:gd name="T18" fmla="*/ 72 w 359"/>
                <a:gd name="T19" fmla="*/ 5 h 993"/>
                <a:gd name="T20" fmla="*/ 85 w 359"/>
                <a:gd name="T21" fmla="*/ 5 h 993"/>
                <a:gd name="T22" fmla="*/ 97 w 359"/>
                <a:gd name="T23" fmla="*/ 5 h 993"/>
                <a:gd name="T24" fmla="*/ 108 w 359"/>
                <a:gd name="T25" fmla="*/ 4 h 993"/>
                <a:gd name="T26" fmla="*/ 116 w 359"/>
                <a:gd name="T27" fmla="*/ 4 h 993"/>
                <a:gd name="T28" fmla="*/ 124 w 359"/>
                <a:gd name="T29" fmla="*/ 4 h 993"/>
                <a:gd name="T30" fmla="*/ 131 w 359"/>
                <a:gd name="T31" fmla="*/ 3 h 993"/>
                <a:gd name="T32" fmla="*/ 136 w 359"/>
                <a:gd name="T33" fmla="*/ 3 h 993"/>
                <a:gd name="T34" fmla="*/ 142 w 359"/>
                <a:gd name="T35" fmla="*/ 3 h 993"/>
                <a:gd name="T36" fmla="*/ 144 w 359"/>
                <a:gd name="T37" fmla="*/ 3 h 993"/>
                <a:gd name="T38" fmla="*/ 147 w 359"/>
                <a:gd name="T39" fmla="*/ 3 h 993"/>
                <a:gd name="T40" fmla="*/ 148 w 359"/>
                <a:gd name="T41" fmla="*/ 3 h 993"/>
                <a:gd name="T42" fmla="*/ 149 w 359"/>
                <a:gd name="T43" fmla="*/ 2 h 993"/>
                <a:gd name="T44" fmla="*/ 148 w 359"/>
                <a:gd name="T45" fmla="*/ 2 h 993"/>
                <a:gd name="T46" fmla="*/ 148 w 359"/>
                <a:gd name="T47" fmla="*/ 2 h 993"/>
                <a:gd name="T48" fmla="*/ 146 w 359"/>
                <a:gd name="T49" fmla="*/ 2 h 993"/>
                <a:gd name="T50" fmla="*/ 149 w 359"/>
                <a:gd name="T51" fmla="*/ 2 h 993"/>
                <a:gd name="T52" fmla="*/ 152 w 359"/>
                <a:gd name="T53" fmla="*/ 2 h 993"/>
                <a:gd name="T54" fmla="*/ 154 w 359"/>
                <a:gd name="T55" fmla="*/ 3 h 993"/>
                <a:gd name="T56" fmla="*/ 154 w 359"/>
                <a:gd name="T57" fmla="*/ 3 h 993"/>
                <a:gd name="T58" fmla="*/ 154 w 359"/>
                <a:gd name="T59" fmla="*/ 3 h 993"/>
                <a:gd name="T60" fmla="*/ 153 w 359"/>
                <a:gd name="T61" fmla="*/ 3 h 993"/>
                <a:gd name="T62" fmla="*/ 151 w 359"/>
                <a:gd name="T63" fmla="*/ 3 h 993"/>
                <a:gd name="T64" fmla="*/ 147 w 359"/>
                <a:gd name="T65" fmla="*/ 3 h 993"/>
                <a:gd name="T66" fmla="*/ 142 w 359"/>
                <a:gd name="T67" fmla="*/ 4 h 993"/>
                <a:gd name="T68" fmla="*/ 134 w 359"/>
                <a:gd name="T69" fmla="*/ 4 h 993"/>
                <a:gd name="T70" fmla="*/ 126 w 359"/>
                <a:gd name="T71" fmla="*/ 4 h 993"/>
                <a:gd name="T72" fmla="*/ 116 w 359"/>
                <a:gd name="T73" fmla="*/ 5 h 993"/>
                <a:gd name="T74" fmla="*/ 104 w 359"/>
                <a:gd name="T75" fmla="*/ 5 h 993"/>
                <a:gd name="T76" fmla="*/ 91 w 359"/>
                <a:gd name="T77" fmla="*/ 5 h 993"/>
                <a:gd name="T78" fmla="*/ 75 w 359"/>
                <a:gd name="T79" fmla="*/ 5 h 993"/>
                <a:gd name="T80" fmla="*/ 58 w 359"/>
                <a:gd name="T81" fmla="*/ 5 h 993"/>
                <a:gd name="T82" fmla="*/ 41 w 359"/>
                <a:gd name="T83" fmla="*/ 5 h 993"/>
                <a:gd name="T84" fmla="*/ 28 w 359"/>
                <a:gd name="T85" fmla="*/ 5 h 993"/>
                <a:gd name="T86" fmla="*/ 17 w 359"/>
                <a:gd name="T87" fmla="*/ 4 h 993"/>
                <a:gd name="T88" fmla="*/ 9 w 359"/>
                <a:gd name="T89" fmla="*/ 3 h 993"/>
                <a:gd name="T90" fmla="*/ 6 w 359"/>
                <a:gd name="T91" fmla="*/ 3 h 993"/>
                <a:gd name="T92" fmla="*/ 2 w 359"/>
                <a:gd name="T93" fmla="*/ 3 h 993"/>
                <a:gd name="T94" fmla="*/ 0 w 359"/>
                <a:gd name="T95" fmla="*/ 3 h 993"/>
                <a:gd name="T96" fmla="*/ 5 w 359"/>
                <a:gd name="T97" fmla="*/ 2 h 993"/>
                <a:gd name="T98" fmla="*/ 6 w 359"/>
                <a:gd name="T99" fmla="*/ 2 h 993"/>
                <a:gd name="T100" fmla="*/ 10 w 359"/>
                <a:gd name="T101" fmla="*/ 2 h 993"/>
                <a:gd name="T102" fmla="*/ 15 w 359"/>
                <a:gd name="T103" fmla="*/ 1 h 993"/>
                <a:gd name="T104" fmla="*/ 22 w 359"/>
                <a:gd name="T105" fmla="*/ 1 h 993"/>
                <a:gd name="T106" fmla="*/ 29 w 359"/>
                <a:gd name="T107" fmla="*/ 1 h 993"/>
                <a:gd name="T108" fmla="*/ 38 w 359"/>
                <a:gd name="T109" fmla="*/ 1 h 993"/>
                <a:gd name="T110" fmla="*/ 47 w 359"/>
                <a:gd name="T111" fmla="*/ 1 h 993"/>
                <a:gd name="T112" fmla="*/ 55 w 359"/>
                <a:gd name="T113" fmla="*/ 0 h 9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59"/>
                <a:gd name="T172" fmla="*/ 0 h 993"/>
                <a:gd name="T173" fmla="*/ 359 w 359"/>
                <a:gd name="T174" fmla="*/ 993 h 99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59" h="993">
                  <a:moveTo>
                    <a:pt x="128" y="0"/>
                  </a:moveTo>
                  <a:lnTo>
                    <a:pt x="107" y="52"/>
                  </a:lnTo>
                  <a:lnTo>
                    <a:pt x="81" y="157"/>
                  </a:lnTo>
                  <a:lnTo>
                    <a:pt x="58" y="299"/>
                  </a:lnTo>
                  <a:lnTo>
                    <a:pt x="42" y="460"/>
                  </a:lnTo>
                  <a:lnTo>
                    <a:pt x="36" y="622"/>
                  </a:lnTo>
                  <a:lnTo>
                    <a:pt x="46" y="769"/>
                  </a:lnTo>
                  <a:lnTo>
                    <a:pt x="78" y="882"/>
                  </a:lnTo>
                  <a:lnTo>
                    <a:pt x="134" y="944"/>
                  </a:lnTo>
                  <a:lnTo>
                    <a:pt x="167" y="954"/>
                  </a:lnTo>
                  <a:lnTo>
                    <a:pt x="197" y="953"/>
                  </a:lnTo>
                  <a:lnTo>
                    <a:pt x="224" y="943"/>
                  </a:lnTo>
                  <a:lnTo>
                    <a:pt x="249" y="924"/>
                  </a:lnTo>
                  <a:lnTo>
                    <a:pt x="269" y="898"/>
                  </a:lnTo>
                  <a:lnTo>
                    <a:pt x="288" y="867"/>
                  </a:lnTo>
                  <a:lnTo>
                    <a:pt x="303" y="828"/>
                  </a:lnTo>
                  <a:lnTo>
                    <a:pt x="316" y="786"/>
                  </a:lnTo>
                  <a:lnTo>
                    <a:pt x="328" y="740"/>
                  </a:lnTo>
                  <a:lnTo>
                    <a:pt x="335" y="691"/>
                  </a:lnTo>
                  <a:lnTo>
                    <a:pt x="341" y="641"/>
                  </a:lnTo>
                  <a:lnTo>
                    <a:pt x="345" y="589"/>
                  </a:lnTo>
                  <a:lnTo>
                    <a:pt x="347" y="539"/>
                  </a:lnTo>
                  <a:lnTo>
                    <a:pt x="345" y="490"/>
                  </a:lnTo>
                  <a:lnTo>
                    <a:pt x="342" y="443"/>
                  </a:lnTo>
                  <a:lnTo>
                    <a:pt x="338" y="398"/>
                  </a:lnTo>
                  <a:lnTo>
                    <a:pt x="347" y="447"/>
                  </a:lnTo>
                  <a:lnTo>
                    <a:pt x="352" y="497"/>
                  </a:lnTo>
                  <a:lnTo>
                    <a:pt x="357" y="551"/>
                  </a:lnTo>
                  <a:lnTo>
                    <a:pt x="359" y="604"/>
                  </a:lnTo>
                  <a:lnTo>
                    <a:pt x="358" y="658"/>
                  </a:lnTo>
                  <a:lnTo>
                    <a:pt x="355" y="711"/>
                  </a:lnTo>
                  <a:lnTo>
                    <a:pt x="349" y="762"/>
                  </a:lnTo>
                  <a:lnTo>
                    <a:pt x="341" y="811"/>
                  </a:lnTo>
                  <a:lnTo>
                    <a:pt x="328" y="855"/>
                  </a:lnTo>
                  <a:lnTo>
                    <a:pt x="312" y="895"/>
                  </a:lnTo>
                  <a:lnTo>
                    <a:pt x="293" y="930"/>
                  </a:lnTo>
                  <a:lnTo>
                    <a:pt x="269" y="957"/>
                  </a:lnTo>
                  <a:lnTo>
                    <a:pt x="242" y="979"/>
                  </a:lnTo>
                  <a:lnTo>
                    <a:pt x="210" y="990"/>
                  </a:lnTo>
                  <a:lnTo>
                    <a:pt x="174" y="993"/>
                  </a:lnTo>
                  <a:lnTo>
                    <a:pt x="134" y="986"/>
                  </a:lnTo>
                  <a:lnTo>
                    <a:pt x="95" y="966"/>
                  </a:lnTo>
                  <a:lnTo>
                    <a:pt x="64" y="931"/>
                  </a:lnTo>
                  <a:lnTo>
                    <a:pt x="39" y="885"/>
                  </a:lnTo>
                  <a:lnTo>
                    <a:pt x="20" y="828"/>
                  </a:lnTo>
                  <a:lnTo>
                    <a:pt x="9" y="763"/>
                  </a:lnTo>
                  <a:lnTo>
                    <a:pt x="2" y="691"/>
                  </a:lnTo>
                  <a:lnTo>
                    <a:pt x="0" y="615"/>
                  </a:lnTo>
                  <a:lnTo>
                    <a:pt x="5" y="535"/>
                  </a:lnTo>
                  <a:lnTo>
                    <a:pt x="10" y="453"/>
                  </a:lnTo>
                  <a:lnTo>
                    <a:pt x="22" y="372"/>
                  </a:lnTo>
                  <a:lnTo>
                    <a:pt x="35" y="295"/>
                  </a:lnTo>
                  <a:lnTo>
                    <a:pt x="51" y="220"/>
                  </a:lnTo>
                  <a:lnTo>
                    <a:pt x="68" y="151"/>
                  </a:lnTo>
                  <a:lnTo>
                    <a:pt x="88" y="91"/>
                  </a:lnTo>
                  <a:lnTo>
                    <a:pt x="108" y="4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8" name="Freeform 142"/>
            <p:cNvSpPr>
              <a:spLocks/>
            </p:cNvSpPr>
            <p:nvPr/>
          </p:nvSpPr>
          <p:spPr bwMode="auto">
            <a:xfrm>
              <a:off x="1104" y="3488"/>
              <a:ext cx="820" cy="426"/>
            </a:xfrm>
            <a:custGeom>
              <a:avLst/>
              <a:gdLst>
                <a:gd name="T0" fmla="*/ 2 w 1091"/>
                <a:gd name="T1" fmla="*/ 1 h 606"/>
                <a:gd name="T2" fmla="*/ 2 w 1091"/>
                <a:gd name="T3" fmla="*/ 1 h 606"/>
                <a:gd name="T4" fmla="*/ 2 w 1091"/>
                <a:gd name="T5" fmla="*/ 2 h 606"/>
                <a:gd name="T6" fmla="*/ 4 w 1091"/>
                <a:gd name="T7" fmla="*/ 4 h 606"/>
                <a:gd name="T8" fmla="*/ 5 w 1091"/>
                <a:gd name="T9" fmla="*/ 4 h 606"/>
                <a:gd name="T10" fmla="*/ 8 w 1091"/>
                <a:gd name="T11" fmla="*/ 6 h 606"/>
                <a:gd name="T12" fmla="*/ 10 w 1091"/>
                <a:gd name="T13" fmla="*/ 8 h 606"/>
                <a:gd name="T14" fmla="*/ 13 w 1091"/>
                <a:gd name="T15" fmla="*/ 9 h 606"/>
                <a:gd name="T16" fmla="*/ 16 w 1091"/>
                <a:gd name="T17" fmla="*/ 11 h 606"/>
                <a:gd name="T18" fmla="*/ 20 w 1091"/>
                <a:gd name="T19" fmla="*/ 13 h 606"/>
                <a:gd name="T20" fmla="*/ 24 w 1091"/>
                <a:gd name="T21" fmla="*/ 13 h 606"/>
                <a:gd name="T22" fmla="*/ 29 w 1091"/>
                <a:gd name="T23" fmla="*/ 15 h 606"/>
                <a:gd name="T24" fmla="*/ 35 w 1091"/>
                <a:gd name="T25" fmla="*/ 15 h 606"/>
                <a:gd name="T26" fmla="*/ 42 w 1091"/>
                <a:gd name="T27" fmla="*/ 16 h 606"/>
                <a:gd name="T28" fmla="*/ 50 w 1091"/>
                <a:gd name="T29" fmla="*/ 17 h 606"/>
                <a:gd name="T30" fmla="*/ 59 w 1091"/>
                <a:gd name="T31" fmla="*/ 18 h 606"/>
                <a:gd name="T32" fmla="*/ 60 w 1091"/>
                <a:gd name="T33" fmla="*/ 18 h 606"/>
                <a:gd name="T34" fmla="*/ 56 w 1091"/>
                <a:gd name="T35" fmla="*/ 18 h 606"/>
                <a:gd name="T36" fmla="*/ 52 w 1091"/>
                <a:gd name="T37" fmla="*/ 18 h 606"/>
                <a:gd name="T38" fmla="*/ 48 w 1091"/>
                <a:gd name="T39" fmla="*/ 18 h 606"/>
                <a:gd name="T40" fmla="*/ 43 w 1091"/>
                <a:gd name="T41" fmla="*/ 18 h 606"/>
                <a:gd name="T42" fmla="*/ 38 w 1091"/>
                <a:gd name="T43" fmla="*/ 18 h 606"/>
                <a:gd name="T44" fmla="*/ 33 w 1091"/>
                <a:gd name="T45" fmla="*/ 17 h 606"/>
                <a:gd name="T46" fmla="*/ 29 w 1091"/>
                <a:gd name="T47" fmla="*/ 15 h 606"/>
                <a:gd name="T48" fmla="*/ 24 w 1091"/>
                <a:gd name="T49" fmla="*/ 15 h 606"/>
                <a:gd name="T50" fmla="*/ 20 w 1091"/>
                <a:gd name="T51" fmla="*/ 14 h 606"/>
                <a:gd name="T52" fmla="*/ 17 w 1091"/>
                <a:gd name="T53" fmla="*/ 13 h 606"/>
                <a:gd name="T54" fmla="*/ 13 w 1091"/>
                <a:gd name="T55" fmla="*/ 11 h 606"/>
                <a:gd name="T56" fmla="*/ 8 w 1091"/>
                <a:gd name="T57" fmla="*/ 9 h 606"/>
                <a:gd name="T58" fmla="*/ 6 w 1091"/>
                <a:gd name="T59" fmla="*/ 6 h 606"/>
                <a:gd name="T60" fmla="*/ 3 w 1091"/>
                <a:gd name="T61" fmla="*/ 4 h 606"/>
                <a:gd name="T62" fmla="*/ 2 w 1091"/>
                <a:gd name="T63" fmla="*/ 1 h 60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91"/>
                <a:gd name="T97" fmla="*/ 0 h 606"/>
                <a:gd name="T98" fmla="*/ 1091 w 1091"/>
                <a:gd name="T99" fmla="*/ 606 h 60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91" h="606">
                  <a:moveTo>
                    <a:pt x="0" y="0"/>
                  </a:moveTo>
                  <a:lnTo>
                    <a:pt x="5" y="12"/>
                  </a:lnTo>
                  <a:lnTo>
                    <a:pt x="11" y="25"/>
                  </a:lnTo>
                  <a:lnTo>
                    <a:pt x="18" y="39"/>
                  </a:lnTo>
                  <a:lnTo>
                    <a:pt x="27" y="56"/>
                  </a:lnTo>
                  <a:lnTo>
                    <a:pt x="35" y="75"/>
                  </a:lnTo>
                  <a:lnTo>
                    <a:pt x="46" y="95"/>
                  </a:lnTo>
                  <a:lnTo>
                    <a:pt x="58" y="115"/>
                  </a:lnTo>
                  <a:lnTo>
                    <a:pt x="71" y="138"/>
                  </a:lnTo>
                  <a:lnTo>
                    <a:pt x="86" y="161"/>
                  </a:lnTo>
                  <a:lnTo>
                    <a:pt x="103" y="185"/>
                  </a:lnTo>
                  <a:lnTo>
                    <a:pt x="122" y="210"/>
                  </a:lnTo>
                  <a:lnTo>
                    <a:pt x="142" y="234"/>
                  </a:lnTo>
                  <a:lnTo>
                    <a:pt x="163" y="260"/>
                  </a:lnTo>
                  <a:lnTo>
                    <a:pt x="188" y="286"/>
                  </a:lnTo>
                  <a:lnTo>
                    <a:pt x="214" y="312"/>
                  </a:lnTo>
                  <a:lnTo>
                    <a:pt x="242" y="338"/>
                  </a:lnTo>
                  <a:lnTo>
                    <a:pt x="272" y="362"/>
                  </a:lnTo>
                  <a:lnTo>
                    <a:pt x="307" y="387"/>
                  </a:lnTo>
                  <a:lnTo>
                    <a:pt x="343" y="411"/>
                  </a:lnTo>
                  <a:lnTo>
                    <a:pt x="382" y="434"/>
                  </a:lnTo>
                  <a:lnTo>
                    <a:pt x="422" y="456"/>
                  </a:lnTo>
                  <a:lnTo>
                    <a:pt x="466" y="477"/>
                  </a:lnTo>
                  <a:lnTo>
                    <a:pt x="514" y="496"/>
                  </a:lnTo>
                  <a:lnTo>
                    <a:pt x="564" y="515"/>
                  </a:lnTo>
                  <a:lnTo>
                    <a:pt x="619" y="530"/>
                  </a:lnTo>
                  <a:lnTo>
                    <a:pt x="675" y="545"/>
                  </a:lnTo>
                  <a:lnTo>
                    <a:pt x="735" y="558"/>
                  </a:lnTo>
                  <a:lnTo>
                    <a:pt x="800" y="568"/>
                  </a:lnTo>
                  <a:lnTo>
                    <a:pt x="867" y="576"/>
                  </a:lnTo>
                  <a:lnTo>
                    <a:pt x="938" y="582"/>
                  </a:lnTo>
                  <a:lnTo>
                    <a:pt x="1012" y="585"/>
                  </a:lnTo>
                  <a:lnTo>
                    <a:pt x="1091" y="585"/>
                  </a:lnTo>
                  <a:lnTo>
                    <a:pt x="1057" y="592"/>
                  </a:lnTo>
                  <a:lnTo>
                    <a:pt x="1022" y="596"/>
                  </a:lnTo>
                  <a:lnTo>
                    <a:pt x="985" y="601"/>
                  </a:lnTo>
                  <a:lnTo>
                    <a:pt x="948" y="604"/>
                  </a:lnTo>
                  <a:lnTo>
                    <a:pt x="909" y="605"/>
                  </a:lnTo>
                  <a:lnTo>
                    <a:pt x="870" y="606"/>
                  </a:lnTo>
                  <a:lnTo>
                    <a:pt x="830" y="605"/>
                  </a:lnTo>
                  <a:lnTo>
                    <a:pt x="790" y="602"/>
                  </a:lnTo>
                  <a:lnTo>
                    <a:pt x="749" y="598"/>
                  </a:lnTo>
                  <a:lnTo>
                    <a:pt x="708" y="594"/>
                  </a:lnTo>
                  <a:lnTo>
                    <a:pt x="666" y="586"/>
                  </a:lnTo>
                  <a:lnTo>
                    <a:pt x="626" y="578"/>
                  </a:lnTo>
                  <a:lnTo>
                    <a:pt x="584" y="568"/>
                  </a:lnTo>
                  <a:lnTo>
                    <a:pt x="543" y="555"/>
                  </a:lnTo>
                  <a:lnTo>
                    <a:pt x="502" y="542"/>
                  </a:lnTo>
                  <a:lnTo>
                    <a:pt x="462" y="526"/>
                  </a:lnTo>
                  <a:lnTo>
                    <a:pt x="423" y="509"/>
                  </a:lnTo>
                  <a:lnTo>
                    <a:pt x="385" y="489"/>
                  </a:lnTo>
                  <a:lnTo>
                    <a:pt x="347" y="469"/>
                  </a:lnTo>
                  <a:lnTo>
                    <a:pt x="310" y="446"/>
                  </a:lnTo>
                  <a:lnTo>
                    <a:pt x="275" y="420"/>
                  </a:lnTo>
                  <a:lnTo>
                    <a:pt x="241" y="392"/>
                  </a:lnTo>
                  <a:lnTo>
                    <a:pt x="208" y="364"/>
                  </a:lnTo>
                  <a:lnTo>
                    <a:pt x="176" y="332"/>
                  </a:lnTo>
                  <a:lnTo>
                    <a:pt x="148" y="299"/>
                  </a:lnTo>
                  <a:lnTo>
                    <a:pt x="120" y="263"/>
                  </a:lnTo>
                  <a:lnTo>
                    <a:pt x="94" y="226"/>
                  </a:lnTo>
                  <a:lnTo>
                    <a:pt x="70" y="185"/>
                  </a:lnTo>
                  <a:lnTo>
                    <a:pt x="48" y="142"/>
                  </a:lnTo>
                  <a:lnTo>
                    <a:pt x="30" y="98"/>
                  </a:lnTo>
                  <a:lnTo>
                    <a:pt x="14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499" name="Freeform 143"/>
            <p:cNvSpPr>
              <a:spLocks/>
            </p:cNvSpPr>
            <p:nvPr/>
          </p:nvSpPr>
          <p:spPr bwMode="auto">
            <a:xfrm>
              <a:off x="3100" y="3256"/>
              <a:ext cx="776" cy="490"/>
            </a:xfrm>
            <a:custGeom>
              <a:avLst/>
              <a:gdLst>
                <a:gd name="T0" fmla="*/ 995 w 684"/>
                <a:gd name="T1" fmla="*/ 2 h 450"/>
                <a:gd name="T2" fmla="*/ 1157 w 684"/>
                <a:gd name="T3" fmla="*/ 3 h 450"/>
                <a:gd name="T4" fmla="*/ 1338 w 684"/>
                <a:gd name="T5" fmla="*/ 42 h 450"/>
                <a:gd name="T6" fmla="*/ 1504 w 684"/>
                <a:gd name="T7" fmla="*/ 124 h 450"/>
                <a:gd name="T8" fmla="*/ 1650 w 684"/>
                <a:gd name="T9" fmla="*/ 241 h 450"/>
                <a:gd name="T10" fmla="*/ 1758 w 684"/>
                <a:gd name="T11" fmla="*/ 313 h 450"/>
                <a:gd name="T12" fmla="*/ 1848 w 684"/>
                <a:gd name="T13" fmla="*/ 334 h 450"/>
                <a:gd name="T14" fmla="*/ 1974 w 684"/>
                <a:gd name="T15" fmla="*/ 330 h 450"/>
                <a:gd name="T16" fmla="*/ 2127 w 684"/>
                <a:gd name="T17" fmla="*/ 395 h 450"/>
                <a:gd name="T18" fmla="*/ 2232 w 684"/>
                <a:gd name="T19" fmla="*/ 549 h 450"/>
                <a:gd name="T20" fmla="*/ 2304 w 684"/>
                <a:gd name="T21" fmla="*/ 708 h 450"/>
                <a:gd name="T22" fmla="*/ 2367 w 684"/>
                <a:gd name="T23" fmla="*/ 877 h 450"/>
                <a:gd name="T24" fmla="*/ 2367 w 684"/>
                <a:gd name="T25" fmla="*/ 969 h 450"/>
                <a:gd name="T26" fmla="*/ 2268 w 684"/>
                <a:gd name="T27" fmla="*/ 944 h 450"/>
                <a:gd name="T28" fmla="*/ 2160 w 684"/>
                <a:gd name="T29" fmla="*/ 928 h 450"/>
                <a:gd name="T30" fmla="*/ 2040 w 684"/>
                <a:gd name="T31" fmla="*/ 917 h 450"/>
                <a:gd name="T32" fmla="*/ 1913 w 684"/>
                <a:gd name="T33" fmla="*/ 916 h 450"/>
                <a:gd name="T34" fmla="*/ 1782 w 684"/>
                <a:gd name="T35" fmla="*/ 917 h 450"/>
                <a:gd name="T36" fmla="*/ 1664 w 684"/>
                <a:gd name="T37" fmla="*/ 928 h 450"/>
                <a:gd name="T38" fmla="*/ 1550 w 684"/>
                <a:gd name="T39" fmla="*/ 944 h 450"/>
                <a:gd name="T40" fmla="*/ 1442 w 684"/>
                <a:gd name="T41" fmla="*/ 969 h 450"/>
                <a:gd name="T42" fmla="*/ 1317 w 684"/>
                <a:gd name="T43" fmla="*/ 993 h 450"/>
                <a:gd name="T44" fmla="*/ 1186 w 684"/>
                <a:gd name="T45" fmla="*/ 1014 h 450"/>
                <a:gd name="T46" fmla="*/ 1045 w 684"/>
                <a:gd name="T47" fmla="*/ 1030 h 450"/>
                <a:gd name="T48" fmla="*/ 910 w 684"/>
                <a:gd name="T49" fmla="*/ 1045 h 450"/>
                <a:gd name="T50" fmla="*/ 781 w 684"/>
                <a:gd name="T51" fmla="*/ 1055 h 450"/>
                <a:gd name="T52" fmla="*/ 676 w 684"/>
                <a:gd name="T53" fmla="*/ 1055 h 450"/>
                <a:gd name="T54" fmla="*/ 596 w 684"/>
                <a:gd name="T55" fmla="*/ 1050 h 450"/>
                <a:gd name="T56" fmla="*/ 514 w 684"/>
                <a:gd name="T57" fmla="*/ 1028 h 450"/>
                <a:gd name="T58" fmla="*/ 345 w 684"/>
                <a:gd name="T59" fmla="*/ 977 h 450"/>
                <a:gd name="T60" fmla="*/ 182 w 684"/>
                <a:gd name="T61" fmla="*/ 898 h 450"/>
                <a:gd name="T62" fmla="*/ 108 w 684"/>
                <a:gd name="T63" fmla="*/ 793 h 450"/>
                <a:gd name="T64" fmla="*/ 108 w 684"/>
                <a:gd name="T65" fmla="*/ 696 h 450"/>
                <a:gd name="T66" fmla="*/ 78 w 684"/>
                <a:gd name="T67" fmla="*/ 644 h 450"/>
                <a:gd name="T68" fmla="*/ 96 w 684"/>
                <a:gd name="T69" fmla="*/ 587 h 450"/>
                <a:gd name="T70" fmla="*/ 159 w 684"/>
                <a:gd name="T71" fmla="*/ 549 h 450"/>
                <a:gd name="T72" fmla="*/ 123 w 684"/>
                <a:gd name="T73" fmla="*/ 495 h 450"/>
                <a:gd name="T74" fmla="*/ 16 w 684"/>
                <a:gd name="T75" fmla="*/ 408 h 450"/>
                <a:gd name="T76" fmla="*/ 3 w 684"/>
                <a:gd name="T77" fmla="*/ 320 h 450"/>
                <a:gd name="T78" fmla="*/ 127 w 684"/>
                <a:gd name="T79" fmla="*/ 266 h 450"/>
                <a:gd name="T80" fmla="*/ 219 w 684"/>
                <a:gd name="T81" fmla="*/ 212 h 450"/>
                <a:gd name="T82" fmla="*/ 210 w 684"/>
                <a:gd name="T83" fmla="*/ 138 h 450"/>
                <a:gd name="T84" fmla="*/ 281 w 684"/>
                <a:gd name="T85" fmla="*/ 90 h 450"/>
                <a:gd name="T86" fmla="*/ 411 w 684"/>
                <a:gd name="T87" fmla="*/ 82 h 450"/>
                <a:gd name="T88" fmla="*/ 583 w 684"/>
                <a:gd name="T89" fmla="*/ 106 h 450"/>
                <a:gd name="T90" fmla="*/ 715 w 684"/>
                <a:gd name="T91" fmla="*/ 135 h 450"/>
                <a:gd name="T92" fmla="*/ 810 w 684"/>
                <a:gd name="T93" fmla="*/ 151 h 450"/>
                <a:gd name="T94" fmla="*/ 894 w 684"/>
                <a:gd name="T95" fmla="*/ 157 h 450"/>
                <a:gd name="T96" fmla="*/ 920 w 684"/>
                <a:gd name="T97" fmla="*/ 3 h 4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84"/>
                <a:gd name="T148" fmla="*/ 0 h 450"/>
                <a:gd name="T149" fmla="*/ 684 w 684"/>
                <a:gd name="T150" fmla="*/ 450 h 4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84" h="450">
                  <a:moveTo>
                    <a:pt x="260" y="3"/>
                  </a:moveTo>
                  <a:lnTo>
                    <a:pt x="281" y="2"/>
                  </a:lnTo>
                  <a:lnTo>
                    <a:pt x="303" y="0"/>
                  </a:lnTo>
                  <a:lnTo>
                    <a:pt x="327" y="3"/>
                  </a:lnTo>
                  <a:lnTo>
                    <a:pt x="352" y="9"/>
                  </a:lnTo>
                  <a:lnTo>
                    <a:pt x="378" y="18"/>
                  </a:lnTo>
                  <a:lnTo>
                    <a:pt x="402" y="32"/>
                  </a:lnTo>
                  <a:lnTo>
                    <a:pt x="425" y="52"/>
                  </a:lnTo>
                  <a:lnTo>
                    <a:pt x="448" y="78"/>
                  </a:lnTo>
                  <a:lnTo>
                    <a:pt x="467" y="102"/>
                  </a:lnTo>
                  <a:lnTo>
                    <a:pt x="482" y="121"/>
                  </a:lnTo>
                  <a:lnTo>
                    <a:pt x="497" y="133"/>
                  </a:lnTo>
                  <a:lnTo>
                    <a:pt x="510" y="140"/>
                  </a:lnTo>
                  <a:lnTo>
                    <a:pt x="523" y="143"/>
                  </a:lnTo>
                  <a:lnTo>
                    <a:pt x="538" y="143"/>
                  </a:lnTo>
                  <a:lnTo>
                    <a:pt x="559" y="140"/>
                  </a:lnTo>
                  <a:lnTo>
                    <a:pt x="583" y="136"/>
                  </a:lnTo>
                  <a:lnTo>
                    <a:pt x="603" y="169"/>
                  </a:lnTo>
                  <a:lnTo>
                    <a:pt x="619" y="202"/>
                  </a:lnTo>
                  <a:lnTo>
                    <a:pt x="632" y="233"/>
                  </a:lnTo>
                  <a:lnTo>
                    <a:pt x="642" y="266"/>
                  </a:lnTo>
                  <a:lnTo>
                    <a:pt x="652" y="301"/>
                  </a:lnTo>
                  <a:lnTo>
                    <a:pt x="661" y="337"/>
                  </a:lnTo>
                  <a:lnTo>
                    <a:pt x="671" y="375"/>
                  </a:lnTo>
                  <a:lnTo>
                    <a:pt x="684" y="419"/>
                  </a:lnTo>
                  <a:lnTo>
                    <a:pt x="671" y="413"/>
                  </a:lnTo>
                  <a:lnTo>
                    <a:pt x="658" y="407"/>
                  </a:lnTo>
                  <a:lnTo>
                    <a:pt x="643" y="403"/>
                  </a:lnTo>
                  <a:lnTo>
                    <a:pt x="628" y="398"/>
                  </a:lnTo>
                  <a:lnTo>
                    <a:pt x="612" y="396"/>
                  </a:lnTo>
                  <a:lnTo>
                    <a:pt x="594" y="393"/>
                  </a:lnTo>
                  <a:lnTo>
                    <a:pt x="577" y="391"/>
                  </a:lnTo>
                  <a:lnTo>
                    <a:pt x="559" y="390"/>
                  </a:lnTo>
                  <a:lnTo>
                    <a:pt x="541" y="390"/>
                  </a:lnTo>
                  <a:lnTo>
                    <a:pt x="523" y="390"/>
                  </a:lnTo>
                  <a:lnTo>
                    <a:pt x="505" y="391"/>
                  </a:lnTo>
                  <a:lnTo>
                    <a:pt x="488" y="393"/>
                  </a:lnTo>
                  <a:lnTo>
                    <a:pt x="471" y="396"/>
                  </a:lnTo>
                  <a:lnTo>
                    <a:pt x="454" y="398"/>
                  </a:lnTo>
                  <a:lnTo>
                    <a:pt x="438" y="403"/>
                  </a:lnTo>
                  <a:lnTo>
                    <a:pt x="424" y="407"/>
                  </a:lnTo>
                  <a:lnTo>
                    <a:pt x="408" y="413"/>
                  </a:lnTo>
                  <a:lnTo>
                    <a:pt x="392" y="417"/>
                  </a:lnTo>
                  <a:lnTo>
                    <a:pt x="373" y="423"/>
                  </a:lnTo>
                  <a:lnTo>
                    <a:pt x="355" y="427"/>
                  </a:lnTo>
                  <a:lnTo>
                    <a:pt x="336" y="432"/>
                  </a:lnTo>
                  <a:lnTo>
                    <a:pt x="316" y="436"/>
                  </a:lnTo>
                  <a:lnTo>
                    <a:pt x="296" y="440"/>
                  </a:lnTo>
                  <a:lnTo>
                    <a:pt x="276" y="443"/>
                  </a:lnTo>
                  <a:lnTo>
                    <a:pt x="257" y="446"/>
                  </a:lnTo>
                  <a:lnTo>
                    <a:pt x="238" y="449"/>
                  </a:lnTo>
                  <a:lnTo>
                    <a:pt x="221" y="450"/>
                  </a:lnTo>
                  <a:lnTo>
                    <a:pt x="205" y="450"/>
                  </a:lnTo>
                  <a:lnTo>
                    <a:pt x="191" y="450"/>
                  </a:lnTo>
                  <a:lnTo>
                    <a:pt x="178" y="450"/>
                  </a:lnTo>
                  <a:lnTo>
                    <a:pt x="168" y="449"/>
                  </a:lnTo>
                  <a:lnTo>
                    <a:pt x="161" y="446"/>
                  </a:lnTo>
                  <a:lnTo>
                    <a:pt x="145" y="439"/>
                  </a:lnTo>
                  <a:lnTo>
                    <a:pt x="122" y="429"/>
                  </a:lnTo>
                  <a:lnTo>
                    <a:pt x="97" y="417"/>
                  </a:lnTo>
                  <a:lnTo>
                    <a:pt x="73" y="403"/>
                  </a:lnTo>
                  <a:lnTo>
                    <a:pt x="51" y="384"/>
                  </a:lnTo>
                  <a:lnTo>
                    <a:pt x="36" y="364"/>
                  </a:lnTo>
                  <a:lnTo>
                    <a:pt x="30" y="338"/>
                  </a:lnTo>
                  <a:lnTo>
                    <a:pt x="37" y="309"/>
                  </a:lnTo>
                  <a:lnTo>
                    <a:pt x="30" y="298"/>
                  </a:lnTo>
                  <a:lnTo>
                    <a:pt x="26" y="286"/>
                  </a:lnTo>
                  <a:lnTo>
                    <a:pt x="23" y="275"/>
                  </a:lnTo>
                  <a:lnTo>
                    <a:pt x="24" y="263"/>
                  </a:lnTo>
                  <a:lnTo>
                    <a:pt x="27" y="252"/>
                  </a:lnTo>
                  <a:lnTo>
                    <a:pt x="34" y="242"/>
                  </a:lnTo>
                  <a:lnTo>
                    <a:pt x="44" y="233"/>
                  </a:lnTo>
                  <a:lnTo>
                    <a:pt x="57" y="227"/>
                  </a:lnTo>
                  <a:lnTo>
                    <a:pt x="34" y="212"/>
                  </a:lnTo>
                  <a:lnTo>
                    <a:pt x="17" y="193"/>
                  </a:lnTo>
                  <a:lnTo>
                    <a:pt x="4" y="174"/>
                  </a:lnTo>
                  <a:lnTo>
                    <a:pt x="0" y="154"/>
                  </a:lnTo>
                  <a:lnTo>
                    <a:pt x="3" y="137"/>
                  </a:lnTo>
                  <a:lnTo>
                    <a:pt x="14" y="123"/>
                  </a:lnTo>
                  <a:lnTo>
                    <a:pt x="36" y="114"/>
                  </a:lnTo>
                  <a:lnTo>
                    <a:pt x="70" y="113"/>
                  </a:lnTo>
                  <a:lnTo>
                    <a:pt x="62" y="91"/>
                  </a:lnTo>
                  <a:lnTo>
                    <a:pt x="59" y="74"/>
                  </a:lnTo>
                  <a:lnTo>
                    <a:pt x="60" y="59"/>
                  </a:lnTo>
                  <a:lnTo>
                    <a:pt x="67" y="48"/>
                  </a:lnTo>
                  <a:lnTo>
                    <a:pt x="79" y="39"/>
                  </a:lnTo>
                  <a:lnTo>
                    <a:pt x="96" y="35"/>
                  </a:lnTo>
                  <a:lnTo>
                    <a:pt x="116" y="35"/>
                  </a:lnTo>
                  <a:lnTo>
                    <a:pt x="141" y="39"/>
                  </a:lnTo>
                  <a:lnTo>
                    <a:pt x="165" y="45"/>
                  </a:lnTo>
                  <a:lnTo>
                    <a:pt x="185" y="51"/>
                  </a:lnTo>
                  <a:lnTo>
                    <a:pt x="202" y="57"/>
                  </a:lnTo>
                  <a:lnTo>
                    <a:pt x="217" y="61"/>
                  </a:lnTo>
                  <a:lnTo>
                    <a:pt x="228" y="65"/>
                  </a:lnTo>
                  <a:lnTo>
                    <a:pt x="240" y="67"/>
                  </a:lnTo>
                  <a:lnTo>
                    <a:pt x="253" y="67"/>
                  </a:lnTo>
                  <a:lnTo>
                    <a:pt x="266" y="64"/>
                  </a:lnTo>
                  <a:lnTo>
                    <a:pt x="260" y="3"/>
                  </a:lnTo>
                  <a:close/>
                </a:path>
              </a:pathLst>
            </a:custGeom>
            <a:solidFill>
              <a:srgbClr val="E5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0" name="Freeform 144"/>
            <p:cNvSpPr>
              <a:spLocks/>
            </p:cNvSpPr>
            <p:nvPr/>
          </p:nvSpPr>
          <p:spPr bwMode="auto">
            <a:xfrm>
              <a:off x="3433" y="3250"/>
              <a:ext cx="380" cy="190"/>
            </a:xfrm>
            <a:custGeom>
              <a:avLst/>
              <a:gdLst>
                <a:gd name="T0" fmla="*/ 677 w 335"/>
                <a:gd name="T1" fmla="*/ 388 h 174"/>
                <a:gd name="T2" fmla="*/ 715 w 335"/>
                <a:gd name="T3" fmla="*/ 407 h 174"/>
                <a:gd name="T4" fmla="*/ 768 w 335"/>
                <a:gd name="T5" fmla="*/ 419 h 174"/>
                <a:gd name="T6" fmla="*/ 839 w 335"/>
                <a:gd name="T7" fmla="*/ 419 h 174"/>
                <a:gd name="T8" fmla="*/ 921 w 335"/>
                <a:gd name="T9" fmla="*/ 404 h 174"/>
                <a:gd name="T10" fmla="*/ 997 w 335"/>
                <a:gd name="T11" fmla="*/ 388 h 174"/>
                <a:gd name="T12" fmla="*/ 1074 w 335"/>
                <a:gd name="T13" fmla="*/ 367 h 174"/>
                <a:gd name="T14" fmla="*/ 1137 w 335"/>
                <a:gd name="T15" fmla="*/ 342 h 174"/>
                <a:gd name="T16" fmla="*/ 1184 w 335"/>
                <a:gd name="T17" fmla="*/ 317 h 174"/>
                <a:gd name="T18" fmla="*/ 1143 w 335"/>
                <a:gd name="T19" fmla="*/ 325 h 174"/>
                <a:gd name="T20" fmla="*/ 1091 w 335"/>
                <a:gd name="T21" fmla="*/ 335 h 174"/>
                <a:gd name="T22" fmla="*/ 1022 w 335"/>
                <a:gd name="T23" fmla="*/ 342 h 174"/>
                <a:gd name="T24" fmla="*/ 954 w 335"/>
                <a:gd name="T25" fmla="*/ 351 h 174"/>
                <a:gd name="T26" fmla="*/ 884 w 335"/>
                <a:gd name="T27" fmla="*/ 356 h 174"/>
                <a:gd name="T28" fmla="*/ 822 w 335"/>
                <a:gd name="T29" fmla="*/ 358 h 174"/>
                <a:gd name="T30" fmla="*/ 778 w 335"/>
                <a:gd name="T31" fmla="*/ 356 h 174"/>
                <a:gd name="T32" fmla="*/ 741 w 335"/>
                <a:gd name="T33" fmla="*/ 343 h 174"/>
                <a:gd name="T34" fmla="*/ 717 w 335"/>
                <a:gd name="T35" fmla="*/ 317 h 174"/>
                <a:gd name="T36" fmla="*/ 677 w 335"/>
                <a:gd name="T37" fmla="*/ 282 h 174"/>
                <a:gd name="T38" fmla="*/ 630 w 335"/>
                <a:gd name="T39" fmla="*/ 235 h 174"/>
                <a:gd name="T40" fmla="*/ 572 w 335"/>
                <a:gd name="T41" fmla="*/ 180 h 174"/>
                <a:gd name="T42" fmla="*/ 505 w 335"/>
                <a:gd name="T43" fmla="*/ 128 h 174"/>
                <a:gd name="T44" fmla="*/ 444 w 335"/>
                <a:gd name="T45" fmla="*/ 80 h 174"/>
                <a:gd name="T46" fmla="*/ 385 w 335"/>
                <a:gd name="T47" fmla="*/ 41 h 174"/>
                <a:gd name="T48" fmla="*/ 326 w 335"/>
                <a:gd name="T49" fmla="*/ 17 h 174"/>
                <a:gd name="T50" fmla="*/ 292 w 335"/>
                <a:gd name="T51" fmla="*/ 3 h 174"/>
                <a:gd name="T52" fmla="*/ 257 w 335"/>
                <a:gd name="T53" fmla="*/ 1 h 174"/>
                <a:gd name="T54" fmla="*/ 219 w 335"/>
                <a:gd name="T55" fmla="*/ 0 h 174"/>
                <a:gd name="T56" fmla="*/ 176 w 335"/>
                <a:gd name="T57" fmla="*/ 1 h 174"/>
                <a:gd name="T58" fmla="*/ 127 w 335"/>
                <a:gd name="T59" fmla="*/ 3 h 174"/>
                <a:gd name="T60" fmla="*/ 85 w 335"/>
                <a:gd name="T61" fmla="*/ 5 h 174"/>
                <a:gd name="T62" fmla="*/ 37 w 335"/>
                <a:gd name="T63" fmla="*/ 19 h 174"/>
                <a:gd name="T64" fmla="*/ 0 w 335"/>
                <a:gd name="T65" fmla="*/ 29 h 174"/>
                <a:gd name="T66" fmla="*/ 48 w 335"/>
                <a:gd name="T67" fmla="*/ 29 h 174"/>
                <a:gd name="T68" fmla="*/ 100 w 335"/>
                <a:gd name="T69" fmla="*/ 32 h 174"/>
                <a:gd name="T70" fmla="*/ 144 w 335"/>
                <a:gd name="T71" fmla="*/ 32 h 174"/>
                <a:gd name="T72" fmla="*/ 185 w 335"/>
                <a:gd name="T73" fmla="*/ 38 h 174"/>
                <a:gd name="T74" fmla="*/ 221 w 335"/>
                <a:gd name="T75" fmla="*/ 44 h 174"/>
                <a:gd name="T76" fmla="*/ 253 w 335"/>
                <a:gd name="T77" fmla="*/ 48 h 174"/>
                <a:gd name="T78" fmla="*/ 281 w 335"/>
                <a:gd name="T79" fmla="*/ 57 h 174"/>
                <a:gd name="T80" fmla="*/ 305 w 335"/>
                <a:gd name="T81" fmla="*/ 64 h 174"/>
                <a:gd name="T82" fmla="*/ 337 w 335"/>
                <a:gd name="T83" fmla="*/ 81 h 174"/>
                <a:gd name="T84" fmla="*/ 373 w 335"/>
                <a:gd name="T85" fmla="*/ 114 h 174"/>
                <a:gd name="T86" fmla="*/ 431 w 335"/>
                <a:gd name="T87" fmla="*/ 154 h 174"/>
                <a:gd name="T88" fmla="*/ 489 w 335"/>
                <a:gd name="T89" fmla="*/ 204 h 174"/>
                <a:gd name="T90" fmla="*/ 544 w 335"/>
                <a:gd name="T91" fmla="*/ 258 h 174"/>
                <a:gd name="T92" fmla="*/ 597 w 335"/>
                <a:gd name="T93" fmla="*/ 309 h 174"/>
                <a:gd name="T94" fmla="*/ 641 w 335"/>
                <a:gd name="T95" fmla="*/ 352 h 174"/>
                <a:gd name="T96" fmla="*/ 677 w 335"/>
                <a:gd name="T97" fmla="*/ 388 h 1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35"/>
                <a:gd name="T148" fmla="*/ 0 h 174"/>
                <a:gd name="T149" fmla="*/ 335 w 335"/>
                <a:gd name="T150" fmla="*/ 174 h 17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35" h="174">
                  <a:moveTo>
                    <a:pt x="192" y="161"/>
                  </a:moveTo>
                  <a:lnTo>
                    <a:pt x="202" y="169"/>
                  </a:lnTo>
                  <a:lnTo>
                    <a:pt x="218" y="174"/>
                  </a:lnTo>
                  <a:lnTo>
                    <a:pt x="238" y="174"/>
                  </a:lnTo>
                  <a:lnTo>
                    <a:pt x="261" y="168"/>
                  </a:lnTo>
                  <a:lnTo>
                    <a:pt x="283" y="161"/>
                  </a:lnTo>
                  <a:lnTo>
                    <a:pt x="304" y="152"/>
                  </a:lnTo>
                  <a:lnTo>
                    <a:pt x="322" y="142"/>
                  </a:lnTo>
                  <a:lnTo>
                    <a:pt x="335" y="132"/>
                  </a:lnTo>
                  <a:lnTo>
                    <a:pt x="324" y="135"/>
                  </a:lnTo>
                  <a:lnTo>
                    <a:pt x="309" y="138"/>
                  </a:lnTo>
                  <a:lnTo>
                    <a:pt x="290" y="142"/>
                  </a:lnTo>
                  <a:lnTo>
                    <a:pt x="271" y="145"/>
                  </a:lnTo>
                  <a:lnTo>
                    <a:pt x="251" y="148"/>
                  </a:lnTo>
                  <a:lnTo>
                    <a:pt x="233" y="149"/>
                  </a:lnTo>
                  <a:lnTo>
                    <a:pt x="220" y="148"/>
                  </a:lnTo>
                  <a:lnTo>
                    <a:pt x="211" y="143"/>
                  </a:lnTo>
                  <a:lnTo>
                    <a:pt x="204" y="132"/>
                  </a:lnTo>
                  <a:lnTo>
                    <a:pt x="192" y="116"/>
                  </a:lnTo>
                  <a:lnTo>
                    <a:pt x="178" y="96"/>
                  </a:lnTo>
                  <a:lnTo>
                    <a:pt x="161" y="74"/>
                  </a:lnTo>
                  <a:lnTo>
                    <a:pt x="143" y="53"/>
                  </a:lnTo>
                  <a:lnTo>
                    <a:pt x="125" y="33"/>
                  </a:lnTo>
                  <a:lnTo>
                    <a:pt x="109" y="17"/>
                  </a:lnTo>
                  <a:lnTo>
                    <a:pt x="93" y="7"/>
                  </a:lnTo>
                  <a:lnTo>
                    <a:pt x="83" y="3"/>
                  </a:lnTo>
                  <a:lnTo>
                    <a:pt x="73" y="1"/>
                  </a:lnTo>
                  <a:lnTo>
                    <a:pt x="62" y="0"/>
                  </a:lnTo>
                  <a:lnTo>
                    <a:pt x="49" y="1"/>
                  </a:lnTo>
                  <a:lnTo>
                    <a:pt x="36" y="3"/>
                  </a:lnTo>
                  <a:lnTo>
                    <a:pt x="24" y="5"/>
                  </a:lnTo>
                  <a:lnTo>
                    <a:pt x="11" y="8"/>
                  </a:lnTo>
                  <a:lnTo>
                    <a:pt x="0" y="13"/>
                  </a:lnTo>
                  <a:lnTo>
                    <a:pt x="14" y="13"/>
                  </a:lnTo>
                  <a:lnTo>
                    <a:pt x="29" y="14"/>
                  </a:lnTo>
                  <a:lnTo>
                    <a:pt x="41" y="14"/>
                  </a:lnTo>
                  <a:lnTo>
                    <a:pt x="53" y="16"/>
                  </a:lnTo>
                  <a:lnTo>
                    <a:pt x="63" y="18"/>
                  </a:lnTo>
                  <a:lnTo>
                    <a:pt x="72" y="20"/>
                  </a:lnTo>
                  <a:lnTo>
                    <a:pt x="79" y="24"/>
                  </a:lnTo>
                  <a:lnTo>
                    <a:pt x="86" y="27"/>
                  </a:lnTo>
                  <a:lnTo>
                    <a:pt x="95" y="34"/>
                  </a:lnTo>
                  <a:lnTo>
                    <a:pt x="106" y="47"/>
                  </a:lnTo>
                  <a:lnTo>
                    <a:pt x="122" y="64"/>
                  </a:lnTo>
                  <a:lnTo>
                    <a:pt x="138" y="85"/>
                  </a:lnTo>
                  <a:lnTo>
                    <a:pt x="154" y="106"/>
                  </a:lnTo>
                  <a:lnTo>
                    <a:pt x="169" y="128"/>
                  </a:lnTo>
                  <a:lnTo>
                    <a:pt x="182" y="146"/>
                  </a:lnTo>
                  <a:lnTo>
                    <a:pt x="192" y="1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1" name="Freeform 145"/>
            <p:cNvSpPr>
              <a:spLocks/>
            </p:cNvSpPr>
            <p:nvPr/>
          </p:nvSpPr>
          <p:spPr bwMode="auto">
            <a:xfrm>
              <a:off x="3147" y="3284"/>
              <a:ext cx="341" cy="96"/>
            </a:xfrm>
            <a:custGeom>
              <a:avLst/>
              <a:gdLst>
                <a:gd name="T0" fmla="*/ 1049 w 301"/>
                <a:gd name="T1" fmla="*/ 80 h 88"/>
                <a:gd name="T2" fmla="*/ 1021 w 301"/>
                <a:gd name="T3" fmla="*/ 100 h 88"/>
                <a:gd name="T4" fmla="*/ 977 w 301"/>
                <a:gd name="T5" fmla="*/ 115 h 88"/>
                <a:gd name="T6" fmla="*/ 918 w 301"/>
                <a:gd name="T7" fmla="*/ 123 h 88"/>
                <a:gd name="T8" fmla="*/ 844 w 301"/>
                <a:gd name="T9" fmla="*/ 125 h 88"/>
                <a:gd name="T10" fmla="*/ 778 w 301"/>
                <a:gd name="T11" fmla="*/ 123 h 88"/>
                <a:gd name="T12" fmla="*/ 711 w 301"/>
                <a:gd name="T13" fmla="*/ 116 h 88"/>
                <a:gd name="T14" fmla="*/ 656 w 301"/>
                <a:gd name="T15" fmla="*/ 109 h 88"/>
                <a:gd name="T16" fmla="*/ 609 w 301"/>
                <a:gd name="T17" fmla="*/ 100 h 88"/>
                <a:gd name="T18" fmla="*/ 535 w 301"/>
                <a:gd name="T19" fmla="*/ 89 h 88"/>
                <a:gd name="T20" fmla="*/ 463 w 301"/>
                <a:gd name="T21" fmla="*/ 80 h 88"/>
                <a:gd name="T22" fmla="*/ 387 w 301"/>
                <a:gd name="T23" fmla="*/ 68 h 88"/>
                <a:gd name="T24" fmla="*/ 319 w 301"/>
                <a:gd name="T25" fmla="*/ 52 h 88"/>
                <a:gd name="T26" fmla="*/ 252 w 301"/>
                <a:gd name="T27" fmla="*/ 45 h 88"/>
                <a:gd name="T28" fmla="*/ 187 w 301"/>
                <a:gd name="T29" fmla="*/ 45 h 88"/>
                <a:gd name="T30" fmla="*/ 145 w 301"/>
                <a:gd name="T31" fmla="*/ 48 h 88"/>
                <a:gd name="T32" fmla="*/ 110 w 301"/>
                <a:gd name="T33" fmla="*/ 68 h 88"/>
                <a:gd name="T34" fmla="*/ 75 w 301"/>
                <a:gd name="T35" fmla="*/ 106 h 88"/>
                <a:gd name="T36" fmla="*/ 61 w 301"/>
                <a:gd name="T37" fmla="*/ 148 h 88"/>
                <a:gd name="T38" fmla="*/ 76 w 301"/>
                <a:gd name="T39" fmla="*/ 185 h 88"/>
                <a:gd name="T40" fmla="*/ 109 w 301"/>
                <a:gd name="T41" fmla="*/ 209 h 88"/>
                <a:gd name="T42" fmla="*/ 54 w 301"/>
                <a:gd name="T43" fmla="*/ 185 h 88"/>
                <a:gd name="T44" fmla="*/ 20 w 301"/>
                <a:gd name="T45" fmla="*/ 158 h 88"/>
                <a:gd name="T46" fmla="*/ 2 w 301"/>
                <a:gd name="T47" fmla="*/ 129 h 88"/>
                <a:gd name="T48" fmla="*/ 0 w 301"/>
                <a:gd name="T49" fmla="*/ 100 h 88"/>
                <a:gd name="T50" fmla="*/ 3 w 301"/>
                <a:gd name="T51" fmla="*/ 74 h 88"/>
                <a:gd name="T52" fmla="*/ 26 w 301"/>
                <a:gd name="T53" fmla="*/ 52 h 88"/>
                <a:gd name="T54" fmla="*/ 52 w 301"/>
                <a:gd name="T55" fmla="*/ 29 h 88"/>
                <a:gd name="T56" fmla="*/ 76 w 301"/>
                <a:gd name="T57" fmla="*/ 21 h 88"/>
                <a:gd name="T58" fmla="*/ 109 w 301"/>
                <a:gd name="T59" fmla="*/ 16 h 88"/>
                <a:gd name="T60" fmla="*/ 142 w 301"/>
                <a:gd name="T61" fmla="*/ 3 h 88"/>
                <a:gd name="T62" fmla="*/ 182 w 301"/>
                <a:gd name="T63" fmla="*/ 0 h 88"/>
                <a:gd name="T64" fmla="*/ 238 w 301"/>
                <a:gd name="T65" fmla="*/ 0 h 88"/>
                <a:gd name="T66" fmla="*/ 306 w 301"/>
                <a:gd name="T67" fmla="*/ 0 h 88"/>
                <a:gd name="T68" fmla="*/ 384 w 301"/>
                <a:gd name="T69" fmla="*/ 5 h 88"/>
                <a:gd name="T70" fmla="*/ 481 w 301"/>
                <a:gd name="T71" fmla="*/ 27 h 88"/>
                <a:gd name="T72" fmla="*/ 595 w 301"/>
                <a:gd name="T73" fmla="*/ 52 h 88"/>
                <a:gd name="T74" fmla="*/ 631 w 301"/>
                <a:gd name="T75" fmla="*/ 62 h 88"/>
                <a:gd name="T76" fmla="*/ 672 w 301"/>
                <a:gd name="T77" fmla="*/ 69 h 88"/>
                <a:gd name="T78" fmla="*/ 728 w 301"/>
                <a:gd name="T79" fmla="*/ 80 h 88"/>
                <a:gd name="T80" fmla="*/ 790 w 301"/>
                <a:gd name="T81" fmla="*/ 87 h 88"/>
                <a:gd name="T82" fmla="*/ 855 w 301"/>
                <a:gd name="T83" fmla="*/ 89 h 88"/>
                <a:gd name="T84" fmla="*/ 918 w 301"/>
                <a:gd name="T85" fmla="*/ 95 h 88"/>
                <a:gd name="T86" fmla="*/ 987 w 301"/>
                <a:gd name="T87" fmla="*/ 89 h 88"/>
                <a:gd name="T88" fmla="*/ 1049 w 301"/>
                <a:gd name="T89" fmla="*/ 80 h 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88"/>
                <a:gd name="T137" fmla="*/ 301 w 301"/>
                <a:gd name="T138" fmla="*/ 88 h 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88">
                  <a:moveTo>
                    <a:pt x="301" y="33"/>
                  </a:moveTo>
                  <a:lnTo>
                    <a:pt x="293" y="42"/>
                  </a:lnTo>
                  <a:lnTo>
                    <a:pt x="281" y="48"/>
                  </a:lnTo>
                  <a:lnTo>
                    <a:pt x="263" y="51"/>
                  </a:lnTo>
                  <a:lnTo>
                    <a:pt x="243" y="52"/>
                  </a:lnTo>
                  <a:lnTo>
                    <a:pt x="223" y="51"/>
                  </a:lnTo>
                  <a:lnTo>
                    <a:pt x="204" y="49"/>
                  </a:lnTo>
                  <a:lnTo>
                    <a:pt x="189" y="46"/>
                  </a:lnTo>
                  <a:lnTo>
                    <a:pt x="176" y="42"/>
                  </a:lnTo>
                  <a:lnTo>
                    <a:pt x="154" y="38"/>
                  </a:lnTo>
                  <a:lnTo>
                    <a:pt x="133" y="33"/>
                  </a:lnTo>
                  <a:lnTo>
                    <a:pt x="111" y="28"/>
                  </a:lnTo>
                  <a:lnTo>
                    <a:pt x="91" y="22"/>
                  </a:lnTo>
                  <a:lnTo>
                    <a:pt x="72" y="19"/>
                  </a:lnTo>
                  <a:lnTo>
                    <a:pt x="55" y="19"/>
                  </a:lnTo>
                  <a:lnTo>
                    <a:pt x="42" y="20"/>
                  </a:lnTo>
                  <a:lnTo>
                    <a:pt x="32" y="28"/>
                  </a:lnTo>
                  <a:lnTo>
                    <a:pt x="21" y="45"/>
                  </a:lnTo>
                  <a:lnTo>
                    <a:pt x="18" y="62"/>
                  </a:lnTo>
                  <a:lnTo>
                    <a:pt x="22" y="78"/>
                  </a:lnTo>
                  <a:lnTo>
                    <a:pt x="31" y="88"/>
                  </a:lnTo>
                  <a:lnTo>
                    <a:pt x="16" y="78"/>
                  </a:lnTo>
                  <a:lnTo>
                    <a:pt x="6" y="66"/>
                  </a:lnTo>
                  <a:lnTo>
                    <a:pt x="2" y="54"/>
                  </a:lnTo>
                  <a:lnTo>
                    <a:pt x="0" y="42"/>
                  </a:lnTo>
                  <a:lnTo>
                    <a:pt x="3" y="31"/>
                  </a:lnTo>
                  <a:lnTo>
                    <a:pt x="8" y="22"/>
                  </a:lnTo>
                  <a:lnTo>
                    <a:pt x="15" y="13"/>
                  </a:lnTo>
                  <a:lnTo>
                    <a:pt x="22" y="9"/>
                  </a:lnTo>
                  <a:lnTo>
                    <a:pt x="31" y="6"/>
                  </a:lnTo>
                  <a:lnTo>
                    <a:pt x="41" y="3"/>
                  </a:lnTo>
                  <a:lnTo>
                    <a:pt x="52" y="0"/>
                  </a:lnTo>
                  <a:lnTo>
                    <a:pt x="68" y="0"/>
                  </a:lnTo>
                  <a:lnTo>
                    <a:pt x="87" y="0"/>
                  </a:lnTo>
                  <a:lnTo>
                    <a:pt x="110" y="5"/>
                  </a:lnTo>
                  <a:lnTo>
                    <a:pt x="138" y="12"/>
                  </a:lnTo>
                  <a:lnTo>
                    <a:pt x="171" y="22"/>
                  </a:lnTo>
                  <a:lnTo>
                    <a:pt x="181" y="26"/>
                  </a:lnTo>
                  <a:lnTo>
                    <a:pt x="193" y="29"/>
                  </a:lnTo>
                  <a:lnTo>
                    <a:pt x="209" y="33"/>
                  </a:lnTo>
                  <a:lnTo>
                    <a:pt x="226" y="36"/>
                  </a:lnTo>
                  <a:lnTo>
                    <a:pt x="245" y="38"/>
                  </a:lnTo>
                  <a:lnTo>
                    <a:pt x="263" y="39"/>
                  </a:lnTo>
                  <a:lnTo>
                    <a:pt x="283" y="38"/>
                  </a:lnTo>
                  <a:lnTo>
                    <a:pt x="30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2" name="Freeform 146"/>
            <p:cNvSpPr>
              <a:spLocks/>
            </p:cNvSpPr>
            <p:nvPr/>
          </p:nvSpPr>
          <p:spPr bwMode="auto">
            <a:xfrm>
              <a:off x="3090" y="3383"/>
              <a:ext cx="133" cy="147"/>
            </a:xfrm>
            <a:custGeom>
              <a:avLst/>
              <a:gdLst>
                <a:gd name="T0" fmla="*/ 191 w 117"/>
                <a:gd name="T1" fmla="*/ 3 h 135"/>
                <a:gd name="T2" fmla="*/ 158 w 117"/>
                <a:gd name="T3" fmla="*/ 0 h 135"/>
                <a:gd name="T4" fmla="*/ 108 w 117"/>
                <a:gd name="T5" fmla="*/ 1 h 135"/>
                <a:gd name="T6" fmla="*/ 68 w 117"/>
                <a:gd name="T7" fmla="*/ 17 h 135"/>
                <a:gd name="T8" fmla="*/ 36 w 117"/>
                <a:gd name="T9" fmla="*/ 38 h 135"/>
                <a:gd name="T10" fmla="*/ 3 w 117"/>
                <a:gd name="T11" fmla="*/ 63 h 135"/>
                <a:gd name="T12" fmla="*/ 0 w 117"/>
                <a:gd name="T13" fmla="*/ 98 h 135"/>
                <a:gd name="T14" fmla="*/ 17 w 117"/>
                <a:gd name="T15" fmla="*/ 135 h 135"/>
                <a:gd name="T16" fmla="*/ 53 w 117"/>
                <a:gd name="T17" fmla="*/ 177 h 135"/>
                <a:gd name="T18" fmla="*/ 84 w 117"/>
                <a:gd name="T19" fmla="*/ 203 h 135"/>
                <a:gd name="T20" fmla="*/ 122 w 117"/>
                <a:gd name="T21" fmla="*/ 224 h 135"/>
                <a:gd name="T22" fmla="*/ 161 w 117"/>
                <a:gd name="T23" fmla="*/ 244 h 135"/>
                <a:gd name="T24" fmla="*/ 205 w 117"/>
                <a:gd name="T25" fmla="*/ 264 h 135"/>
                <a:gd name="T26" fmla="*/ 248 w 117"/>
                <a:gd name="T27" fmla="*/ 281 h 135"/>
                <a:gd name="T28" fmla="*/ 305 w 117"/>
                <a:gd name="T29" fmla="*/ 292 h 135"/>
                <a:gd name="T30" fmla="*/ 358 w 117"/>
                <a:gd name="T31" fmla="*/ 307 h 135"/>
                <a:gd name="T32" fmla="*/ 423 w 117"/>
                <a:gd name="T33" fmla="*/ 316 h 135"/>
                <a:gd name="T34" fmla="*/ 365 w 117"/>
                <a:gd name="T35" fmla="*/ 292 h 135"/>
                <a:gd name="T36" fmla="*/ 319 w 117"/>
                <a:gd name="T37" fmla="*/ 268 h 135"/>
                <a:gd name="T38" fmla="*/ 272 w 117"/>
                <a:gd name="T39" fmla="*/ 246 h 135"/>
                <a:gd name="T40" fmla="*/ 234 w 117"/>
                <a:gd name="T41" fmla="*/ 229 h 135"/>
                <a:gd name="T42" fmla="*/ 205 w 117"/>
                <a:gd name="T43" fmla="*/ 210 h 135"/>
                <a:gd name="T44" fmla="*/ 180 w 117"/>
                <a:gd name="T45" fmla="*/ 191 h 135"/>
                <a:gd name="T46" fmla="*/ 155 w 117"/>
                <a:gd name="T47" fmla="*/ 175 h 135"/>
                <a:gd name="T48" fmla="*/ 139 w 117"/>
                <a:gd name="T49" fmla="*/ 157 h 135"/>
                <a:gd name="T50" fmla="*/ 95 w 117"/>
                <a:gd name="T51" fmla="*/ 98 h 135"/>
                <a:gd name="T52" fmla="*/ 95 w 117"/>
                <a:gd name="T53" fmla="*/ 53 h 135"/>
                <a:gd name="T54" fmla="*/ 139 w 117"/>
                <a:gd name="T55" fmla="*/ 23 h 135"/>
                <a:gd name="T56" fmla="*/ 191 w 117"/>
                <a:gd name="T57" fmla="*/ 3 h 1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7"/>
                <a:gd name="T88" fmla="*/ 0 h 135"/>
                <a:gd name="T89" fmla="*/ 117 w 117"/>
                <a:gd name="T90" fmla="*/ 135 h 1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7" h="135">
                  <a:moveTo>
                    <a:pt x="53" y="3"/>
                  </a:moveTo>
                  <a:lnTo>
                    <a:pt x="43" y="0"/>
                  </a:lnTo>
                  <a:lnTo>
                    <a:pt x="30" y="1"/>
                  </a:lnTo>
                  <a:lnTo>
                    <a:pt x="19" y="7"/>
                  </a:lnTo>
                  <a:lnTo>
                    <a:pt x="10" y="16"/>
                  </a:lnTo>
                  <a:lnTo>
                    <a:pt x="3" y="27"/>
                  </a:lnTo>
                  <a:lnTo>
                    <a:pt x="0" y="42"/>
                  </a:lnTo>
                  <a:lnTo>
                    <a:pt x="4" y="57"/>
                  </a:lnTo>
                  <a:lnTo>
                    <a:pt x="15" y="76"/>
                  </a:lnTo>
                  <a:lnTo>
                    <a:pt x="23" y="86"/>
                  </a:lnTo>
                  <a:lnTo>
                    <a:pt x="33" y="96"/>
                  </a:lnTo>
                  <a:lnTo>
                    <a:pt x="45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5" y="125"/>
                  </a:lnTo>
                  <a:lnTo>
                    <a:pt x="99" y="131"/>
                  </a:lnTo>
                  <a:lnTo>
                    <a:pt x="117" y="135"/>
                  </a:lnTo>
                  <a:lnTo>
                    <a:pt x="101" y="125"/>
                  </a:lnTo>
                  <a:lnTo>
                    <a:pt x="88" y="115"/>
                  </a:lnTo>
                  <a:lnTo>
                    <a:pt x="76" y="106"/>
                  </a:lnTo>
                  <a:lnTo>
                    <a:pt x="65" y="98"/>
                  </a:lnTo>
                  <a:lnTo>
                    <a:pt x="56" y="90"/>
                  </a:lnTo>
                  <a:lnTo>
                    <a:pt x="49" y="82"/>
                  </a:lnTo>
                  <a:lnTo>
                    <a:pt x="42" y="75"/>
                  </a:lnTo>
                  <a:lnTo>
                    <a:pt x="38" y="67"/>
                  </a:lnTo>
                  <a:lnTo>
                    <a:pt x="26" y="42"/>
                  </a:lnTo>
                  <a:lnTo>
                    <a:pt x="26" y="23"/>
                  </a:lnTo>
                  <a:lnTo>
                    <a:pt x="38" y="10"/>
                  </a:lnTo>
                  <a:lnTo>
                    <a:pt x="53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3" name="Freeform 147"/>
            <p:cNvSpPr>
              <a:spLocks/>
            </p:cNvSpPr>
            <p:nvPr/>
          </p:nvSpPr>
          <p:spPr bwMode="auto">
            <a:xfrm>
              <a:off x="3198" y="3392"/>
              <a:ext cx="79" cy="42"/>
            </a:xfrm>
            <a:custGeom>
              <a:avLst/>
              <a:gdLst>
                <a:gd name="T0" fmla="*/ 0 w 70"/>
                <a:gd name="T1" fmla="*/ 0 h 39"/>
                <a:gd name="T2" fmla="*/ 16 w 70"/>
                <a:gd name="T3" fmla="*/ 3 h 39"/>
                <a:gd name="T4" fmla="*/ 37 w 70"/>
                <a:gd name="T5" fmla="*/ 18 h 39"/>
                <a:gd name="T6" fmla="*/ 68 w 70"/>
                <a:gd name="T7" fmla="*/ 26 h 39"/>
                <a:gd name="T8" fmla="*/ 109 w 70"/>
                <a:gd name="T9" fmla="*/ 40 h 39"/>
                <a:gd name="T10" fmla="*/ 144 w 70"/>
                <a:gd name="T11" fmla="*/ 52 h 39"/>
                <a:gd name="T12" fmla="*/ 179 w 70"/>
                <a:gd name="T13" fmla="*/ 65 h 39"/>
                <a:gd name="T14" fmla="*/ 211 w 70"/>
                <a:gd name="T15" fmla="*/ 74 h 39"/>
                <a:gd name="T16" fmla="*/ 235 w 70"/>
                <a:gd name="T17" fmla="*/ 81 h 39"/>
                <a:gd name="T18" fmla="*/ 208 w 70"/>
                <a:gd name="T19" fmla="*/ 81 h 39"/>
                <a:gd name="T20" fmla="*/ 177 w 70"/>
                <a:gd name="T21" fmla="*/ 80 h 39"/>
                <a:gd name="T22" fmla="*/ 141 w 70"/>
                <a:gd name="T23" fmla="*/ 74 h 39"/>
                <a:gd name="T24" fmla="*/ 109 w 70"/>
                <a:gd name="T25" fmla="*/ 65 h 39"/>
                <a:gd name="T26" fmla="*/ 76 w 70"/>
                <a:gd name="T27" fmla="*/ 52 h 39"/>
                <a:gd name="T28" fmla="*/ 43 w 70"/>
                <a:gd name="T29" fmla="*/ 37 h 39"/>
                <a:gd name="T30" fmla="*/ 20 w 70"/>
                <a:gd name="T31" fmla="*/ 19 h 39"/>
                <a:gd name="T32" fmla="*/ 0 w 70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0"/>
                <a:gd name="T52" fmla="*/ 0 h 39"/>
                <a:gd name="T53" fmla="*/ 70 w 70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0" h="39">
                  <a:moveTo>
                    <a:pt x="0" y="0"/>
                  </a:moveTo>
                  <a:lnTo>
                    <a:pt x="4" y="3"/>
                  </a:lnTo>
                  <a:lnTo>
                    <a:pt x="11" y="8"/>
                  </a:lnTo>
                  <a:lnTo>
                    <a:pt x="20" y="13"/>
                  </a:lnTo>
                  <a:lnTo>
                    <a:pt x="32" y="19"/>
                  </a:lnTo>
                  <a:lnTo>
                    <a:pt x="43" y="25"/>
                  </a:lnTo>
                  <a:lnTo>
                    <a:pt x="53" y="31"/>
                  </a:lnTo>
                  <a:lnTo>
                    <a:pt x="63" y="35"/>
                  </a:lnTo>
                  <a:lnTo>
                    <a:pt x="70" y="39"/>
                  </a:lnTo>
                  <a:lnTo>
                    <a:pt x="62" y="39"/>
                  </a:lnTo>
                  <a:lnTo>
                    <a:pt x="52" y="38"/>
                  </a:lnTo>
                  <a:lnTo>
                    <a:pt x="42" y="35"/>
                  </a:lnTo>
                  <a:lnTo>
                    <a:pt x="32" y="31"/>
                  </a:lnTo>
                  <a:lnTo>
                    <a:pt x="22" y="25"/>
                  </a:lnTo>
                  <a:lnTo>
                    <a:pt x="13" y="18"/>
                  </a:lnTo>
                  <a:lnTo>
                    <a:pt x="6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4" name="Freeform 148"/>
            <p:cNvSpPr>
              <a:spLocks/>
            </p:cNvSpPr>
            <p:nvPr/>
          </p:nvSpPr>
          <p:spPr bwMode="auto">
            <a:xfrm>
              <a:off x="3119" y="3513"/>
              <a:ext cx="97" cy="120"/>
            </a:xfrm>
            <a:custGeom>
              <a:avLst/>
              <a:gdLst>
                <a:gd name="T0" fmla="*/ 111 w 86"/>
                <a:gd name="T1" fmla="*/ 0 h 111"/>
                <a:gd name="T2" fmla="*/ 68 w 86"/>
                <a:gd name="T3" fmla="*/ 17 h 111"/>
                <a:gd name="T4" fmla="*/ 26 w 86"/>
                <a:gd name="T5" fmla="*/ 43 h 111"/>
                <a:gd name="T6" fmla="*/ 1 w 86"/>
                <a:gd name="T7" fmla="*/ 71 h 111"/>
                <a:gd name="T8" fmla="*/ 0 w 86"/>
                <a:gd name="T9" fmla="*/ 101 h 111"/>
                <a:gd name="T10" fmla="*/ 2 w 86"/>
                <a:gd name="T11" fmla="*/ 123 h 111"/>
                <a:gd name="T12" fmla="*/ 23 w 86"/>
                <a:gd name="T13" fmla="*/ 142 h 111"/>
                <a:gd name="T14" fmla="*/ 47 w 86"/>
                <a:gd name="T15" fmla="*/ 157 h 111"/>
                <a:gd name="T16" fmla="*/ 77 w 86"/>
                <a:gd name="T17" fmla="*/ 177 h 111"/>
                <a:gd name="T18" fmla="*/ 111 w 86"/>
                <a:gd name="T19" fmla="*/ 191 h 111"/>
                <a:gd name="T20" fmla="*/ 159 w 86"/>
                <a:gd name="T21" fmla="*/ 206 h 111"/>
                <a:gd name="T22" fmla="*/ 212 w 86"/>
                <a:gd name="T23" fmla="*/ 221 h 111"/>
                <a:gd name="T24" fmla="*/ 288 w 86"/>
                <a:gd name="T25" fmla="*/ 241 h 111"/>
                <a:gd name="T26" fmla="*/ 240 w 86"/>
                <a:gd name="T27" fmla="*/ 221 h 111"/>
                <a:gd name="T28" fmla="*/ 189 w 86"/>
                <a:gd name="T29" fmla="*/ 200 h 111"/>
                <a:gd name="T30" fmla="*/ 157 w 86"/>
                <a:gd name="T31" fmla="*/ 171 h 111"/>
                <a:gd name="T32" fmla="*/ 113 w 86"/>
                <a:gd name="T33" fmla="*/ 142 h 111"/>
                <a:gd name="T34" fmla="*/ 86 w 86"/>
                <a:gd name="T35" fmla="*/ 109 h 111"/>
                <a:gd name="T36" fmla="*/ 77 w 86"/>
                <a:gd name="T37" fmla="*/ 77 h 111"/>
                <a:gd name="T38" fmla="*/ 79 w 86"/>
                <a:gd name="T39" fmla="*/ 37 h 111"/>
                <a:gd name="T40" fmla="*/ 111 w 86"/>
                <a:gd name="T41" fmla="*/ 0 h 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6"/>
                <a:gd name="T64" fmla="*/ 0 h 111"/>
                <a:gd name="T65" fmla="*/ 86 w 86"/>
                <a:gd name="T66" fmla="*/ 111 h 1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6" h="111">
                  <a:moveTo>
                    <a:pt x="33" y="0"/>
                  </a:moveTo>
                  <a:lnTo>
                    <a:pt x="20" y="7"/>
                  </a:lnTo>
                  <a:lnTo>
                    <a:pt x="8" y="19"/>
                  </a:lnTo>
                  <a:lnTo>
                    <a:pt x="1" y="32"/>
                  </a:lnTo>
                  <a:lnTo>
                    <a:pt x="0" y="46"/>
                  </a:lnTo>
                  <a:lnTo>
                    <a:pt x="2" y="56"/>
                  </a:lnTo>
                  <a:lnTo>
                    <a:pt x="7" y="65"/>
                  </a:lnTo>
                  <a:lnTo>
                    <a:pt x="14" y="72"/>
                  </a:lnTo>
                  <a:lnTo>
                    <a:pt x="23" y="81"/>
                  </a:lnTo>
                  <a:lnTo>
                    <a:pt x="33" y="88"/>
                  </a:lnTo>
                  <a:lnTo>
                    <a:pt x="47" y="95"/>
                  </a:lnTo>
                  <a:lnTo>
                    <a:pt x="64" y="102"/>
                  </a:lnTo>
                  <a:lnTo>
                    <a:pt x="86" y="111"/>
                  </a:lnTo>
                  <a:lnTo>
                    <a:pt x="73" y="102"/>
                  </a:lnTo>
                  <a:lnTo>
                    <a:pt x="58" y="92"/>
                  </a:lnTo>
                  <a:lnTo>
                    <a:pt x="46" y="79"/>
                  </a:lnTo>
                  <a:lnTo>
                    <a:pt x="34" y="65"/>
                  </a:lnTo>
                  <a:lnTo>
                    <a:pt x="25" y="50"/>
                  </a:lnTo>
                  <a:lnTo>
                    <a:pt x="23" y="35"/>
                  </a:lnTo>
                  <a:lnTo>
                    <a:pt x="24" y="17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5" name="Freeform 149"/>
            <p:cNvSpPr>
              <a:spLocks/>
            </p:cNvSpPr>
            <p:nvPr/>
          </p:nvSpPr>
          <p:spPr bwMode="auto">
            <a:xfrm>
              <a:off x="3128" y="3617"/>
              <a:ext cx="607" cy="143"/>
            </a:xfrm>
            <a:custGeom>
              <a:avLst/>
              <a:gdLst>
                <a:gd name="T0" fmla="*/ 78 w 535"/>
                <a:gd name="T1" fmla="*/ 3 h 131"/>
                <a:gd name="T2" fmla="*/ 23 w 535"/>
                <a:gd name="T3" fmla="*/ 0 h 131"/>
                <a:gd name="T4" fmla="*/ 0 w 535"/>
                <a:gd name="T5" fmla="*/ 19 h 131"/>
                <a:gd name="T6" fmla="*/ 0 w 535"/>
                <a:gd name="T7" fmla="*/ 52 h 131"/>
                <a:gd name="T8" fmla="*/ 42 w 535"/>
                <a:gd name="T9" fmla="*/ 111 h 131"/>
                <a:gd name="T10" fmla="*/ 68 w 535"/>
                <a:gd name="T11" fmla="*/ 132 h 131"/>
                <a:gd name="T12" fmla="*/ 108 w 535"/>
                <a:gd name="T13" fmla="*/ 157 h 131"/>
                <a:gd name="T14" fmla="*/ 160 w 535"/>
                <a:gd name="T15" fmla="*/ 182 h 131"/>
                <a:gd name="T16" fmla="*/ 212 w 535"/>
                <a:gd name="T17" fmla="*/ 204 h 131"/>
                <a:gd name="T18" fmla="*/ 269 w 535"/>
                <a:gd name="T19" fmla="*/ 227 h 131"/>
                <a:gd name="T20" fmla="*/ 323 w 535"/>
                <a:gd name="T21" fmla="*/ 248 h 131"/>
                <a:gd name="T22" fmla="*/ 373 w 535"/>
                <a:gd name="T23" fmla="*/ 265 h 131"/>
                <a:gd name="T24" fmla="*/ 415 w 535"/>
                <a:gd name="T25" fmla="*/ 283 h 131"/>
                <a:gd name="T26" fmla="*/ 489 w 535"/>
                <a:gd name="T27" fmla="*/ 296 h 131"/>
                <a:gd name="T28" fmla="*/ 575 w 535"/>
                <a:gd name="T29" fmla="*/ 309 h 131"/>
                <a:gd name="T30" fmla="*/ 672 w 535"/>
                <a:gd name="T31" fmla="*/ 314 h 131"/>
                <a:gd name="T32" fmla="*/ 773 w 535"/>
                <a:gd name="T33" fmla="*/ 314 h 131"/>
                <a:gd name="T34" fmla="*/ 882 w 535"/>
                <a:gd name="T35" fmla="*/ 311 h 131"/>
                <a:gd name="T36" fmla="*/ 977 w 535"/>
                <a:gd name="T37" fmla="*/ 308 h 131"/>
                <a:gd name="T38" fmla="*/ 1079 w 535"/>
                <a:gd name="T39" fmla="*/ 295 h 131"/>
                <a:gd name="T40" fmla="*/ 1171 w 535"/>
                <a:gd name="T41" fmla="*/ 283 h 131"/>
                <a:gd name="T42" fmla="*/ 1290 w 535"/>
                <a:gd name="T43" fmla="*/ 260 h 131"/>
                <a:gd name="T44" fmla="*/ 1408 w 535"/>
                <a:gd name="T45" fmla="*/ 242 h 131"/>
                <a:gd name="T46" fmla="*/ 1508 w 535"/>
                <a:gd name="T47" fmla="*/ 237 h 131"/>
                <a:gd name="T48" fmla="*/ 1604 w 535"/>
                <a:gd name="T49" fmla="*/ 236 h 131"/>
                <a:gd name="T50" fmla="*/ 1692 w 535"/>
                <a:gd name="T51" fmla="*/ 236 h 131"/>
                <a:gd name="T52" fmla="*/ 1765 w 535"/>
                <a:gd name="T53" fmla="*/ 237 h 131"/>
                <a:gd name="T54" fmla="*/ 1835 w 535"/>
                <a:gd name="T55" fmla="*/ 243 h 131"/>
                <a:gd name="T56" fmla="*/ 1891 w 535"/>
                <a:gd name="T57" fmla="*/ 259 h 131"/>
                <a:gd name="T58" fmla="*/ 1830 w 535"/>
                <a:gd name="T59" fmla="*/ 227 h 131"/>
                <a:gd name="T60" fmla="*/ 1759 w 535"/>
                <a:gd name="T61" fmla="*/ 204 h 131"/>
                <a:gd name="T62" fmla="*/ 1686 w 535"/>
                <a:gd name="T63" fmla="*/ 188 h 131"/>
                <a:gd name="T64" fmla="*/ 1600 w 535"/>
                <a:gd name="T65" fmla="*/ 182 h 131"/>
                <a:gd name="T66" fmla="*/ 1508 w 535"/>
                <a:gd name="T67" fmla="*/ 180 h 131"/>
                <a:gd name="T68" fmla="*/ 1408 w 535"/>
                <a:gd name="T69" fmla="*/ 184 h 131"/>
                <a:gd name="T70" fmla="*/ 1293 w 535"/>
                <a:gd name="T71" fmla="*/ 199 h 131"/>
                <a:gd name="T72" fmla="*/ 1174 w 535"/>
                <a:gd name="T73" fmla="*/ 219 h 131"/>
                <a:gd name="T74" fmla="*/ 1107 w 535"/>
                <a:gd name="T75" fmla="*/ 236 h 131"/>
                <a:gd name="T76" fmla="*/ 1021 w 535"/>
                <a:gd name="T77" fmla="*/ 243 h 131"/>
                <a:gd name="T78" fmla="*/ 920 w 535"/>
                <a:gd name="T79" fmla="*/ 259 h 131"/>
                <a:gd name="T80" fmla="*/ 812 w 535"/>
                <a:gd name="T81" fmla="*/ 264 h 131"/>
                <a:gd name="T82" fmla="*/ 709 w 535"/>
                <a:gd name="T83" fmla="*/ 265 h 131"/>
                <a:gd name="T84" fmla="*/ 605 w 535"/>
                <a:gd name="T85" fmla="*/ 264 h 131"/>
                <a:gd name="T86" fmla="*/ 519 w 535"/>
                <a:gd name="T87" fmla="*/ 259 h 131"/>
                <a:gd name="T88" fmla="*/ 447 w 535"/>
                <a:gd name="T89" fmla="*/ 239 h 131"/>
                <a:gd name="T90" fmla="*/ 402 w 535"/>
                <a:gd name="T91" fmla="*/ 219 h 131"/>
                <a:gd name="T92" fmla="*/ 337 w 535"/>
                <a:gd name="T93" fmla="*/ 201 h 131"/>
                <a:gd name="T94" fmla="*/ 258 w 535"/>
                <a:gd name="T95" fmla="*/ 172 h 131"/>
                <a:gd name="T96" fmla="*/ 185 w 535"/>
                <a:gd name="T97" fmla="*/ 141 h 131"/>
                <a:gd name="T98" fmla="*/ 124 w 535"/>
                <a:gd name="T99" fmla="*/ 107 h 131"/>
                <a:gd name="T100" fmla="*/ 77 w 535"/>
                <a:gd name="T101" fmla="*/ 74 h 131"/>
                <a:gd name="T102" fmla="*/ 60 w 535"/>
                <a:gd name="T103" fmla="*/ 38 h 131"/>
                <a:gd name="T104" fmla="*/ 78 w 535"/>
                <a:gd name="T105" fmla="*/ 3 h 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35"/>
                <a:gd name="T160" fmla="*/ 0 h 131"/>
                <a:gd name="T161" fmla="*/ 535 w 535"/>
                <a:gd name="T162" fmla="*/ 131 h 1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35" h="131">
                  <a:moveTo>
                    <a:pt x="23" y="3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0" y="22"/>
                  </a:lnTo>
                  <a:lnTo>
                    <a:pt x="12" y="46"/>
                  </a:lnTo>
                  <a:lnTo>
                    <a:pt x="19" y="55"/>
                  </a:lnTo>
                  <a:lnTo>
                    <a:pt x="30" y="65"/>
                  </a:lnTo>
                  <a:lnTo>
                    <a:pt x="45" y="75"/>
                  </a:lnTo>
                  <a:lnTo>
                    <a:pt x="61" y="85"/>
                  </a:lnTo>
                  <a:lnTo>
                    <a:pt x="76" y="95"/>
                  </a:lnTo>
                  <a:lnTo>
                    <a:pt x="92" y="104"/>
                  </a:lnTo>
                  <a:lnTo>
                    <a:pt x="106" y="111"/>
                  </a:lnTo>
                  <a:lnTo>
                    <a:pt x="118" y="117"/>
                  </a:lnTo>
                  <a:lnTo>
                    <a:pt x="138" y="124"/>
                  </a:lnTo>
                  <a:lnTo>
                    <a:pt x="163" y="128"/>
                  </a:lnTo>
                  <a:lnTo>
                    <a:pt x="190" y="131"/>
                  </a:lnTo>
                  <a:lnTo>
                    <a:pt x="219" y="131"/>
                  </a:lnTo>
                  <a:lnTo>
                    <a:pt x="249" y="130"/>
                  </a:lnTo>
                  <a:lnTo>
                    <a:pt x="277" y="127"/>
                  </a:lnTo>
                  <a:lnTo>
                    <a:pt x="305" y="123"/>
                  </a:lnTo>
                  <a:lnTo>
                    <a:pt x="331" y="117"/>
                  </a:lnTo>
                  <a:lnTo>
                    <a:pt x="365" y="108"/>
                  </a:lnTo>
                  <a:lnTo>
                    <a:pt x="398" y="101"/>
                  </a:lnTo>
                  <a:lnTo>
                    <a:pt x="427" y="98"/>
                  </a:lnTo>
                  <a:lnTo>
                    <a:pt x="454" y="97"/>
                  </a:lnTo>
                  <a:lnTo>
                    <a:pt x="479" y="97"/>
                  </a:lnTo>
                  <a:lnTo>
                    <a:pt x="500" y="98"/>
                  </a:lnTo>
                  <a:lnTo>
                    <a:pt x="519" y="102"/>
                  </a:lnTo>
                  <a:lnTo>
                    <a:pt x="535" y="107"/>
                  </a:lnTo>
                  <a:lnTo>
                    <a:pt x="517" y="95"/>
                  </a:lnTo>
                  <a:lnTo>
                    <a:pt x="497" y="85"/>
                  </a:lnTo>
                  <a:lnTo>
                    <a:pt x="477" y="79"/>
                  </a:lnTo>
                  <a:lnTo>
                    <a:pt x="453" y="75"/>
                  </a:lnTo>
                  <a:lnTo>
                    <a:pt x="427" y="74"/>
                  </a:lnTo>
                  <a:lnTo>
                    <a:pt x="398" y="77"/>
                  </a:lnTo>
                  <a:lnTo>
                    <a:pt x="366" y="82"/>
                  </a:lnTo>
                  <a:lnTo>
                    <a:pt x="332" y="92"/>
                  </a:lnTo>
                  <a:lnTo>
                    <a:pt x="313" y="97"/>
                  </a:lnTo>
                  <a:lnTo>
                    <a:pt x="289" y="102"/>
                  </a:lnTo>
                  <a:lnTo>
                    <a:pt x="260" y="107"/>
                  </a:lnTo>
                  <a:lnTo>
                    <a:pt x="230" y="110"/>
                  </a:lnTo>
                  <a:lnTo>
                    <a:pt x="200" y="111"/>
                  </a:lnTo>
                  <a:lnTo>
                    <a:pt x="171" y="110"/>
                  </a:lnTo>
                  <a:lnTo>
                    <a:pt x="147" y="107"/>
                  </a:lnTo>
                  <a:lnTo>
                    <a:pt x="127" y="100"/>
                  </a:lnTo>
                  <a:lnTo>
                    <a:pt x="114" y="92"/>
                  </a:lnTo>
                  <a:lnTo>
                    <a:pt x="95" y="84"/>
                  </a:lnTo>
                  <a:lnTo>
                    <a:pt x="73" y="72"/>
                  </a:lnTo>
                  <a:lnTo>
                    <a:pt x="53" y="59"/>
                  </a:lnTo>
                  <a:lnTo>
                    <a:pt x="35" y="45"/>
                  </a:lnTo>
                  <a:lnTo>
                    <a:pt x="22" y="31"/>
                  </a:lnTo>
                  <a:lnTo>
                    <a:pt x="17" y="16"/>
                  </a:lnTo>
                  <a:lnTo>
                    <a:pt x="23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6" name="Freeform 150"/>
            <p:cNvSpPr>
              <a:spLocks/>
            </p:cNvSpPr>
            <p:nvPr/>
          </p:nvSpPr>
          <p:spPr bwMode="auto">
            <a:xfrm>
              <a:off x="3717" y="3259"/>
              <a:ext cx="699" cy="111"/>
            </a:xfrm>
            <a:custGeom>
              <a:avLst/>
              <a:gdLst>
                <a:gd name="T0" fmla="*/ 0 w 769"/>
                <a:gd name="T1" fmla="*/ 23 h 128"/>
                <a:gd name="T2" fmla="*/ 5 w 769"/>
                <a:gd name="T3" fmla="*/ 20 h 128"/>
                <a:gd name="T4" fmla="*/ 6 w 769"/>
                <a:gd name="T5" fmla="*/ 16 h 128"/>
                <a:gd name="T6" fmla="*/ 13 w 769"/>
                <a:gd name="T7" fmla="*/ 15 h 128"/>
                <a:gd name="T8" fmla="*/ 19 w 769"/>
                <a:gd name="T9" fmla="*/ 13 h 128"/>
                <a:gd name="T10" fmla="*/ 26 w 769"/>
                <a:gd name="T11" fmla="*/ 12 h 128"/>
                <a:gd name="T12" fmla="*/ 35 w 769"/>
                <a:gd name="T13" fmla="*/ 12 h 128"/>
                <a:gd name="T14" fmla="*/ 45 w 769"/>
                <a:gd name="T15" fmla="*/ 13 h 128"/>
                <a:gd name="T16" fmla="*/ 54 w 769"/>
                <a:gd name="T17" fmla="*/ 15 h 128"/>
                <a:gd name="T18" fmla="*/ 61 w 769"/>
                <a:gd name="T19" fmla="*/ 16 h 128"/>
                <a:gd name="T20" fmla="*/ 70 w 769"/>
                <a:gd name="T21" fmla="*/ 17 h 128"/>
                <a:gd name="T22" fmla="*/ 81 w 769"/>
                <a:gd name="T23" fmla="*/ 19 h 128"/>
                <a:gd name="T24" fmla="*/ 95 w 769"/>
                <a:gd name="T25" fmla="*/ 20 h 128"/>
                <a:gd name="T26" fmla="*/ 109 w 769"/>
                <a:gd name="T27" fmla="*/ 22 h 128"/>
                <a:gd name="T28" fmla="*/ 124 w 769"/>
                <a:gd name="T29" fmla="*/ 23 h 128"/>
                <a:gd name="T30" fmla="*/ 141 w 769"/>
                <a:gd name="T31" fmla="*/ 23 h 128"/>
                <a:gd name="T32" fmla="*/ 159 w 769"/>
                <a:gd name="T33" fmla="*/ 23 h 128"/>
                <a:gd name="T34" fmla="*/ 177 w 769"/>
                <a:gd name="T35" fmla="*/ 23 h 128"/>
                <a:gd name="T36" fmla="*/ 195 w 769"/>
                <a:gd name="T37" fmla="*/ 23 h 128"/>
                <a:gd name="T38" fmla="*/ 214 w 769"/>
                <a:gd name="T39" fmla="*/ 20 h 128"/>
                <a:gd name="T40" fmla="*/ 233 w 769"/>
                <a:gd name="T41" fmla="*/ 19 h 128"/>
                <a:gd name="T42" fmla="*/ 250 w 769"/>
                <a:gd name="T43" fmla="*/ 15 h 128"/>
                <a:gd name="T44" fmla="*/ 268 w 769"/>
                <a:gd name="T45" fmla="*/ 11 h 128"/>
                <a:gd name="T46" fmla="*/ 282 w 769"/>
                <a:gd name="T47" fmla="*/ 7 h 128"/>
                <a:gd name="T48" fmla="*/ 295 w 769"/>
                <a:gd name="T49" fmla="*/ 0 h 128"/>
                <a:gd name="T50" fmla="*/ 293 w 769"/>
                <a:gd name="T51" fmla="*/ 5 h 128"/>
                <a:gd name="T52" fmla="*/ 286 w 769"/>
                <a:gd name="T53" fmla="*/ 9 h 128"/>
                <a:gd name="T54" fmla="*/ 278 w 769"/>
                <a:gd name="T55" fmla="*/ 13 h 128"/>
                <a:gd name="T56" fmla="*/ 268 w 769"/>
                <a:gd name="T57" fmla="*/ 17 h 128"/>
                <a:gd name="T58" fmla="*/ 256 w 769"/>
                <a:gd name="T59" fmla="*/ 20 h 128"/>
                <a:gd name="T60" fmla="*/ 244 w 769"/>
                <a:gd name="T61" fmla="*/ 23 h 128"/>
                <a:gd name="T62" fmla="*/ 228 w 769"/>
                <a:gd name="T63" fmla="*/ 27 h 128"/>
                <a:gd name="T64" fmla="*/ 213 w 769"/>
                <a:gd name="T65" fmla="*/ 27 h 128"/>
                <a:gd name="T66" fmla="*/ 195 w 769"/>
                <a:gd name="T67" fmla="*/ 30 h 128"/>
                <a:gd name="T68" fmla="*/ 177 w 769"/>
                <a:gd name="T69" fmla="*/ 31 h 128"/>
                <a:gd name="T70" fmla="*/ 159 w 769"/>
                <a:gd name="T71" fmla="*/ 31 h 128"/>
                <a:gd name="T72" fmla="*/ 139 w 769"/>
                <a:gd name="T73" fmla="*/ 31 h 128"/>
                <a:gd name="T74" fmla="*/ 118 w 769"/>
                <a:gd name="T75" fmla="*/ 31 h 128"/>
                <a:gd name="T76" fmla="*/ 97 w 769"/>
                <a:gd name="T77" fmla="*/ 27 h 128"/>
                <a:gd name="T78" fmla="*/ 77 w 769"/>
                <a:gd name="T79" fmla="*/ 27 h 128"/>
                <a:gd name="T80" fmla="*/ 55 w 769"/>
                <a:gd name="T81" fmla="*/ 23 h 128"/>
                <a:gd name="T82" fmla="*/ 49 w 769"/>
                <a:gd name="T83" fmla="*/ 22 h 128"/>
                <a:gd name="T84" fmla="*/ 41 w 769"/>
                <a:gd name="T85" fmla="*/ 20 h 128"/>
                <a:gd name="T86" fmla="*/ 35 w 769"/>
                <a:gd name="T87" fmla="*/ 20 h 128"/>
                <a:gd name="T88" fmla="*/ 29 w 769"/>
                <a:gd name="T89" fmla="*/ 19 h 128"/>
                <a:gd name="T90" fmla="*/ 23 w 769"/>
                <a:gd name="T91" fmla="*/ 18 h 128"/>
                <a:gd name="T92" fmla="*/ 16 w 769"/>
                <a:gd name="T93" fmla="*/ 19 h 128"/>
                <a:gd name="T94" fmla="*/ 9 w 769"/>
                <a:gd name="T95" fmla="*/ 20 h 128"/>
                <a:gd name="T96" fmla="*/ 0 w 769"/>
                <a:gd name="T97" fmla="*/ 23 h 1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69"/>
                <a:gd name="T148" fmla="*/ 0 h 128"/>
                <a:gd name="T149" fmla="*/ 769 w 769"/>
                <a:gd name="T150" fmla="*/ 128 h 1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69" h="128">
                  <a:moveTo>
                    <a:pt x="0" y="95"/>
                  </a:moveTo>
                  <a:lnTo>
                    <a:pt x="7" y="82"/>
                  </a:lnTo>
                  <a:lnTo>
                    <a:pt x="17" y="69"/>
                  </a:lnTo>
                  <a:lnTo>
                    <a:pt x="32" y="61"/>
                  </a:lnTo>
                  <a:lnTo>
                    <a:pt x="49" y="54"/>
                  </a:lnTo>
                  <a:lnTo>
                    <a:pt x="69" y="51"/>
                  </a:lnTo>
                  <a:lnTo>
                    <a:pt x="91" y="51"/>
                  </a:lnTo>
                  <a:lnTo>
                    <a:pt x="115" y="54"/>
                  </a:lnTo>
                  <a:lnTo>
                    <a:pt x="141" y="61"/>
                  </a:lnTo>
                  <a:lnTo>
                    <a:pt x="158" y="67"/>
                  </a:lnTo>
                  <a:lnTo>
                    <a:pt x="181" y="72"/>
                  </a:lnTo>
                  <a:lnTo>
                    <a:pt x="210" y="78"/>
                  </a:lnTo>
                  <a:lnTo>
                    <a:pt x="243" y="84"/>
                  </a:lnTo>
                  <a:lnTo>
                    <a:pt x="280" y="90"/>
                  </a:lnTo>
                  <a:lnTo>
                    <a:pt x="322" y="94"/>
                  </a:lnTo>
                  <a:lnTo>
                    <a:pt x="367" y="97"/>
                  </a:lnTo>
                  <a:lnTo>
                    <a:pt x="412" y="97"/>
                  </a:lnTo>
                  <a:lnTo>
                    <a:pt x="460" y="97"/>
                  </a:lnTo>
                  <a:lnTo>
                    <a:pt x="509" y="94"/>
                  </a:lnTo>
                  <a:lnTo>
                    <a:pt x="556" y="87"/>
                  </a:lnTo>
                  <a:lnTo>
                    <a:pt x="604" y="78"/>
                  </a:lnTo>
                  <a:lnTo>
                    <a:pt x="649" y="65"/>
                  </a:lnTo>
                  <a:lnTo>
                    <a:pt x="693" y="48"/>
                  </a:lnTo>
                  <a:lnTo>
                    <a:pt x="733" y="26"/>
                  </a:lnTo>
                  <a:lnTo>
                    <a:pt x="769" y="0"/>
                  </a:lnTo>
                  <a:lnTo>
                    <a:pt x="759" y="21"/>
                  </a:lnTo>
                  <a:lnTo>
                    <a:pt x="743" y="39"/>
                  </a:lnTo>
                  <a:lnTo>
                    <a:pt x="723" y="57"/>
                  </a:lnTo>
                  <a:lnTo>
                    <a:pt x="697" y="72"/>
                  </a:lnTo>
                  <a:lnTo>
                    <a:pt x="665" y="85"/>
                  </a:lnTo>
                  <a:lnTo>
                    <a:pt x="631" y="98"/>
                  </a:lnTo>
                  <a:lnTo>
                    <a:pt x="593" y="108"/>
                  </a:lnTo>
                  <a:lnTo>
                    <a:pt x="552" y="117"/>
                  </a:lnTo>
                  <a:lnTo>
                    <a:pt x="507" y="123"/>
                  </a:lnTo>
                  <a:lnTo>
                    <a:pt x="460" y="127"/>
                  </a:lnTo>
                  <a:lnTo>
                    <a:pt x="411" y="128"/>
                  </a:lnTo>
                  <a:lnTo>
                    <a:pt x="359" y="128"/>
                  </a:lnTo>
                  <a:lnTo>
                    <a:pt x="306" y="124"/>
                  </a:lnTo>
                  <a:lnTo>
                    <a:pt x="253" y="118"/>
                  </a:lnTo>
                  <a:lnTo>
                    <a:pt x="198" y="108"/>
                  </a:lnTo>
                  <a:lnTo>
                    <a:pt x="144" y="97"/>
                  </a:lnTo>
                  <a:lnTo>
                    <a:pt x="125" y="91"/>
                  </a:lnTo>
                  <a:lnTo>
                    <a:pt x="108" y="87"/>
                  </a:lnTo>
                  <a:lnTo>
                    <a:pt x="92" y="81"/>
                  </a:lnTo>
                  <a:lnTo>
                    <a:pt x="76" y="78"/>
                  </a:lnTo>
                  <a:lnTo>
                    <a:pt x="59" y="77"/>
                  </a:lnTo>
                  <a:lnTo>
                    <a:pt x="42" y="80"/>
                  </a:lnTo>
                  <a:lnTo>
                    <a:pt x="22" y="85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7" name="Freeform 151"/>
            <p:cNvSpPr>
              <a:spLocks/>
            </p:cNvSpPr>
            <p:nvPr/>
          </p:nvSpPr>
          <p:spPr bwMode="auto">
            <a:xfrm>
              <a:off x="3663" y="3331"/>
              <a:ext cx="218" cy="470"/>
            </a:xfrm>
            <a:custGeom>
              <a:avLst/>
              <a:gdLst>
                <a:gd name="T0" fmla="*/ 0 w 160"/>
                <a:gd name="T1" fmla="*/ 0 h 870"/>
                <a:gd name="T2" fmla="*/ 225 w 160"/>
                <a:gd name="T3" fmla="*/ 1 h 870"/>
                <a:gd name="T4" fmla="*/ 496 w 160"/>
                <a:gd name="T5" fmla="*/ 1 h 870"/>
                <a:gd name="T6" fmla="*/ 857 w 160"/>
                <a:gd name="T7" fmla="*/ 1 h 870"/>
                <a:gd name="T8" fmla="*/ 1214 w 160"/>
                <a:gd name="T9" fmla="*/ 1 h 870"/>
                <a:gd name="T10" fmla="*/ 1568 w 160"/>
                <a:gd name="T11" fmla="*/ 1 h 870"/>
                <a:gd name="T12" fmla="*/ 1927 w 160"/>
                <a:gd name="T13" fmla="*/ 1 h 870"/>
                <a:gd name="T14" fmla="*/ 2192 w 160"/>
                <a:gd name="T15" fmla="*/ 1 h 870"/>
                <a:gd name="T16" fmla="*/ 2451 w 160"/>
                <a:gd name="T17" fmla="*/ 1 h 870"/>
                <a:gd name="T18" fmla="*/ 2631 w 160"/>
                <a:gd name="T19" fmla="*/ 1 h 870"/>
                <a:gd name="T20" fmla="*/ 2720 w 160"/>
                <a:gd name="T21" fmla="*/ 1 h 870"/>
                <a:gd name="T22" fmla="*/ 2720 w 160"/>
                <a:gd name="T23" fmla="*/ 1 h 870"/>
                <a:gd name="T24" fmla="*/ 2545 w 160"/>
                <a:gd name="T25" fmla="*/ 2 h 870"/>
                <a:gd name="T26" fmla="*/ 2235 w 160"/>
                <a:gd name="T27" fmla="*/ 2 h 870"/>
                <a:gd name="T28" fmla="*/ 1740 w 160"/>
                <a:gd name="T29" fmla="*/ 2 h 870"/>
                <a:gd name="T30" fmla="*/ 1076 w 160"/>
                <a:gd name="T31" fmla="*/ 2 h 870"/>
                <a:gd name="T32" fmla="*/ 193 w 160"/>
                <a:gd name="T33" fmla="*/ 2 h 870"/>
                <a:gd name="T34" fmla="*/ 906 w 160"/>
                <a:gd name="T35" fmla="*/ 2 h 870"/>
                <a:gd name="T36" fmla="*/ 1519 w 160"/>
                <a:gd name="T37" fmla="*/ 2 h 870"/>
                <a:gd name="T38" fmla="*/ 2070 w 160"/>
                <a:gd name="T39" fmla="*/ 2 h 870"/>
                <a:gd name="T40" fmla="*/ 2545 w 160"/>
                <a:gd name="T41" fmla="*/ 2 h 870"/>
                <a:gd name="T42" fmla="*/ 2936 w 160"/>
                <a:gd name="T43" fmla="*/ 2 h 870"/>
                <a:gd name="T44" fmla="*/ 3230 w 160"/>
                <a:gd name="T45" fmla="*/ 2 h 870"/>
                <a:gd name="T46" fmla="*/ 3442 w 160"/>
                <a:gd name="T47" fmla="*/ 1 h 870"/>
                <a:gd name="T48" fmla="*/ 3533 w 160"/>
                <a:gd name="T49" fmla="*/ 1 h 870"/>
                <a:gd name="T50" fmla="*/ 3533 w 160"/>
                <a:gd name="T51" fmla="*/ 1 h 870"/>
                <a:gd name="T52" fmla="*/ 3394 w 160"/>
                <a:gd name="T53" fmla="*/ 1 h 870"/>
                <a:gd name="T54" fmla="*/ 3175 w 160"/>
                <a:gd name="T55" fmla="*/ 1 h 870"/>
                <a:gd name="T56" fmla="*/ 2812 w 160"/>
                <a:gd name="T57" fmla="*/ 1 h 870"/>
                <a:gd name="T58" fmla="*/ 2316 w 160"/>
                <a:gd name="T59" fmla="*/ 1 h 870"/>
                <a:gd name="T60" fmla="*/ 1700 w 160"/>
                <a:gd name="T61" fmla="*/ 1 h 870"/>
                <a:gd name="T62" fmla="*/ 921 w 160"/>
                <a:gd name="T63" fmla="*/ 1 h 870"/>
                <a:gd name="T64" fmla="*/ 0 w 160"/>
                <a:gd name="T65" fmla="*/ 0 h 8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0"/>
                <a:gd name="T100" fmla="*/ 0 h 870"/>
                <a:gd name="T101" fmla="*/ 160 w 160"/>
                <a:gd name="T102" fmla="*/ 870 h 8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0" h="870">
                  <a:moveTo>
                    <a:pt x="0" y="0"/>
                  </a:moveTo>
                  <a:lnTo>
                    <a:pt x="10" y="20"/>
                  </a:lnTo>
                  <a:lnTo>
                    <a:pt x="23" y="50"/>
                  </a:lnTo>
                  <a:lnTo>
                    <a:pt x="39" y="92"/>
                  </a:lnTo>
                  <a:lnTo>
                    <a:pt x="55" y="142"/>
                  </a:lnTo>
                  <a:lnTo>
                    <a:pt x="71" y="198"/>
                  </a:lnTo>
                  <a:lnTo>
                    <a:pt x="87" y="261"/>
                  </a:lnTo>
                  <a:lnTo>
                    <a:pt x="100" y="329"/>
                  </a:lnTo>
                  <a:lnTo>
                    <a:pt x="111" y="398"/>
                  </a:lnTo>
                  <a:lnTo>
                    <a:pt x="120" y="468"/>
                  </a:lnTo>
                  <a:lnTo>
                    <a:pt x="123" y="538"/>
                  </a:lnTo>
                  <a:lnTo>
                    <a:pt x="123" y="607"/>
                  </a:lnTo>
                  <a:lnTo>
                    <a:pt x="115" y="672"/>
                  </a:lnTo>
                  <a:lnTo>
                    <a:pt x="101" y="732"/>
                  </a:lnTo>
                  <a:lnTo>
                    <a:pt x="79" y="787"/>
                  </a:lnTo>
                  <a:lnTo>
                    <a:pt x="49" y="833"/>
                  </a:lnTo>
                  <a:lnTo>
                    <a:pt x="9" y="870"/>
                  </a:lnTo>
                  <a:lnTo>
                    <a:pt x="41" y="865"/>
                  </a:lnTo>
                  <a:lnTo>
                    <a:pt x="69" y="847"/>
                  </a:lnTo>
                  <a:lnTo>
                    <a:pt x="94" y="817"/>
                  </a:lnTo>
                  <a:lnTo>
                    <a:pt x="115" y="777"/>
                  </a:lnTo>
                  <a:lnTo>
                    <a:pt x="133" y="730"/>
                  </a:lnTo>
                  <a:lnTo>
                    <a:pt x="147" y="674"/>
                  </a:lnTo>
                  <a:lnTo>
                    <a:pt x="156" y="612"/>
                  </a:lnTo>
                  <a:lnTo>
                    <a:pt x="160" y="544"/>
                  </a:lnTo>
                  <a:lnTo>
                    <a:pt x="160" y="475"/>
                  </a:lnTo>
                  <a:lnTo>
                    <a:pt x="154" y="403"/>
                  </a:lnTo>
                  <a:lnTo>
                    <a:pt x="144" y="330"/>
                  </a:lnTo>
                  <a:lnTo>
                    <a:pt x="128" y="257"/>
                  </a:lnTo>
                  <a:lnTo>
                    <a:pt x="105" y="186"/>
                  </a:lnTo>
                  <a:lnTo>
                    <a:pt x="77" y="119"/>
                  </a:lnTo>
                  <a:lnTo>
                    <a:pt x="42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8" name="Freeform 152"/>
            <p:cNvSpPr>
              <a:spLocks/>
            </p:cNvSpPr>
            <p:nvPr/>
          </p:nvSpPr>
          <p:spPr bwMode="auto">
            <a:xfrm>
              <a:off x="3826" y="3383"/>
              <a:ext cx="926" cy="481"/>
            </a:xfrm>
            <a:custGeom>
              <a:avLst/>
              <a:gdLst>
                <a:gd name="T0" fmla="*/ 3 w 1086"/>
                <a:gd name="T1" fmla="*/ 19 h 682"/>
                <a:gd name="T2" fmla="*/ 9 w 1086"/>
                <a:gd name="T3" fmla="*/ 20 h 682"/>
                <a:gd name="T4" fmla="*/ 17 w 1086"/>
                <a:gd name="T5" fmla="*/ 20 h 682"/>
                <a:gd name="T6" fmla="*/ 27 w 1086"/>
                <a:gd name="T7" fmla="*/ 20 h 682"/>
                <a:gd name="T8" fmla="*/ 40 w 1086"/>
                <a:gd name="T9" fmla="*/ 20 h 682"/>
                <a:gd name="T10" fmla="*/ 52 w 1086"/>
                <a:gd name="T11" fmla="*/ 20 h 682"/>
                <a:gd name="T12" fmla="*/ 67 w 1086"/>
                <a:gd name="T13" fmla="*/ 20 h 682"/>
                <a:gd name="T14" fmla="*/ 83 w 1086"/>
                <a:gd name="T15" fmla="*/ 20 h 682"/>
                <a:gd name="T16" fmla="*/ 99 w 1086"/>
                <a:gd name="T17" fmla="*/ 18 h 682"/>
                <a:gd name="T18" fmla="*/ 116 w 1086"/>
                <a:gd name="T19" fmla="*/ 18 h 682"/>
                <a:gd name="T20" fmla="*/ 132 w 1086"/>
                <a:gd name="T21" fmla="*/ 16 h 682"/>
                <a:gd name="T22" fmla="*/ 149 w 1086"/>
                <a:gd name="T23" fmla="*/ 15 h 682"/>
                <a:gd name="T24" fmla="*/ 166 w 1086"/>
                <a:gd name="T25" fmla="*/ 13 h 682"/>
                <a:gd name="T26" fmla="*/ 183 w 1086"/>
                <a:gd name="T27" fmla="*/ 10 h 682"/>
                <a:gd name="T28" fmla="*/ 199 w 1086"/>
                <a:gd name="T29" fmla="*/ 6 h 682"/>
                <a:gd name="T30" fmla="*/ 213 w 1086"/>
                <a:gd name="T31" fmla="*/ 2 h 682"/>
                <a:gd name="T32" fmla="*/ 219 w 1086"/>
                <a:gd name="T33" fmla="*/ 1 h 682"/>
                <a:gd name="T34" fmla="*/ 215 w 1086"/>
                <a:gd name="T35" fmla="*/ 3 h 682"/>
                <a:gd name="T36" fmla="*/ 210 w 1086"/>
                <a:gd name="T37" fmla="*/ 5 h 682"/>
                <a:gd name="T38" fmla="*/ 202 w 1086"/>
                <a:gd name="T39" fmla="*/ 7 h 682"/>
                <a:gd name="T40" fmla="*/ 195 w 1086"/>
                <a:gd name="T41" fmla="*/ 9 h 682"/>
                <a:gd name="T42" fmla="*/ 184 w 1086"/>
                <a:gd name="T43" fmla="*/ 11 h 682"/>
                <a:gd name="T44" fmla="*/ 174 w 1086"/>
                <a:gd name="T45" fmla="*/ 13 h 682"/>
                <a:gd name="T46" fmla="*/ 160 w 1086"/>
                <a:gd name="T47" fmla="*/ 15 h 682"/>
                <a:gd name="T48" fmla="*/ 148 w 1086"/>
                <a:gd name="T49" fmla="*/ 16 h 682"/>
                <a:gd name="T50" fmla="*/ 132 w 1086"/>
                <a:gd name="T51" fmla="*/ 18 h 682"/>
                <a:gd name="T52" fmla="*/ 116 w 1086"/>
                <a:gd name="T53" fmla="*/ 20 h 682"/>
                <a:gd name="T54" fmla="*/ 98 w 1086"/>
                <a:gd name="T55" fmla="*/ 20 h 682"/>
                <a:gd name="T56" fmla="*/ 78 w 1086"/>
                <a:gd name="T57" fmla="*/ 21 h 682"/>
                <a:gd name="T58" fmla="*/ 58 w 1086"/>
                <a:gd name="T59" fmla="*/ 21 h 682"/>
                <a:gd name="T60" fmla="*/ 36 w 1086"/>
                <a:gd name="T61" fmla="*/ 21 h 682"/>
                <a:gd name="T62" fmla="*/ 12 w 1086"/>
                <a:gd name="T63" fmla="*/ 20 h 68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86"/>
                <a:gd name="T97" fmla="*/ 0 h 682"/>
                <a:gd name="T98" fmla="*/ 1086 w 1086"/>
                <a:gd name="T99" fmla="*/ 682 h 68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86" h="682">
                  <a:moveTo>
                    <a:pt x="0" y="625"/>
                  </a:moveTo>
                  <a:lnTo>
                    <a:pt x="11" y="625"/>
                  </a:lnTo>
                  <a:lnTo>
                    <a:pt x="25" y="626"/>
                  </a:lnTo>
                  <a:lnTo>
                    <a:pt x="43" y="629"/>
                  </a:lnTo>
                  <a:lnTo>
                    <a:pt x="63" y="632"/>
                  </a:lnTo>
                  <a:lnTo>
                    <a:pt x="84" y="635"/>
                  </a:lnTo>
                  <a:lnTo>
                    <a:pt x="109" y="638"/>
                  </a:lnTo>
                  <a:lnTo>
                    <a:pt x="136" y="641"/>
                  </a:lnTo>
                  <a:lnTo>
                    <a:pt x="163" y="644"/>
                  </a:lnTo>
                  <a:lnTo>
                    <a:pt x="195" y="645"/>
                  </a:lnTo>
                  <a:lnTo>
                    <a:pt x="227" y="646"/>
                  </a:lnTo>
                  <a:lnTo>
                    <a:pt x="260" y="645"/>
                  </a:lnTo>
                  <a:lnTo>
                    <a:pt x="296" y="644"/>
                  </a:lnTo>
                  <a:lnTo>
                    <a:pt x="331" y="641"/>
                  </a:lnTo>
                  <a:lnTo>
                    <a:pt x="369" y="636"/>
                  </a:lnTo>
                  <a:lnTo>
                    <a:pt x="408" y="631"/>
                  </a:lnTo>
                  <a:lnTo>
                    <a:pt x="446" y="621"/>
                  </a:lnTo>
                  <a:lnTo>
                    <a:pt x="487" y="611"/>
                  </a:lnTo>
                  <a:lnTo>
                    <a:pt x="528" y="596"/>
                  </a:lnTo>
                  <a:lnTo>
                    <a:pt x="568" y="579"/>
                  </a:lnTo>
                  <a:lnTo>
                    <a:pt x="610" y="559"/>
                  </a:lnTo>
                  <a:lnTo>
                    <a:pt x="652" y="536"/>
                  </a:lnTo>
                  <a:lnTo>
                    <a:pt x="693" y="510"/>
                  </a:lnTo>
                  <a:lnTo>
                    <a:pt x="735" y="480"/>
                  </a:lnTo>
                  <a:lnTo>
                    <a:pt x="777" y="445"/>
                  </a:lnTo>
                  <a:lnTo>
                    <a:pt x="818" y="407"/>
                  </a:lnTo>
                  <a:lnTo>
                    <a:pt x="859" y="363"/>
                  </a:lnTo>
                  <a:lnTo>
                    <a:pt x="899" y="316"/>
                  </a:lnTo>
                  <a:lnTo>
                    <a:pt x="939" y="263"/>
                  </a:lnTo>
                  <a:lnTo>
                    <a:pt x="976" y="205"/>
                  </a:lnTo>
                  <a:lnTo>
                    <a:pt x="1014" y="142"/>
                  </a:lnTo>
                  <a:lnTo>
                    <a:pt x="1051" y="75"/>
                  </a:lnTo>
                  <a:lnTo>
                    <a:pt x="1086" y="0"/>
                  </a:lnTo>
                  <a:lnTo>
                    <a:pt x="1077" y="29"/>
                  </a:lnTo>
                  <a:lnTo>
                    <a:pt x="1068" y="60"/>
                  </a:lnTo>
                  <a:lnTo>
                    <a:pt x="1057" y="92"/>
                  </a:lnTo>
                  <a:lnTo>
                    <a:pt x="1044" y="125"/>
                  </a:lnTo>
                  <a:lnTo>
                    <a:pt x="1030" y="158"/>
                  </a:lnTo>
                  <a:lnTo>
                    <a:pt x="1012" y="191"/>
                  </a:lnTo>
                  <a:lnTo>
                    <a:pt x="995" y="225"/>
                  </a:lnTo>
                  <a:lnTo>
                    <a:pt x="976" y="260"/>
                  </a:lnTo>
                  <a:lnTo>
                    <a:pt x="955" y="294"/>
                  </a:lnTo>
                  <a:lnTo>
                    <a:pt x="932" y="329"/>
                  </a:lnTo>
                  <a:lnTo>
                    <a:pt x="907" y="362"/>
                  </a:lnTo>
                  <a:lnTo>
                    <a:pt x="882" y="395"/>
                  </a:lnTo>
                  <a:lnTo>
                    <a:pt x="854" y="427"/>
                  </a:lnTo>
                  <a:lnTo>
                    <a:pt x="824" y="458"/>
                  </a:lnTo>
                  <a:lnTo>
                    <a:pt x="793" y="487"/>
                  </a:lnTo>
                  <a:lnTo>
                    <a:pt x="761" y="516"/>
                  </a:lnTo>
                  <a:lnTo>
                    <a:pt x="725" y="543"/>
                  </a:lnTo>
                  <a:lnTo>
                    <a:pt x="689" y="567"/>
                  </a:lnTo>
                  <a:lnTo>
                    <a:pt x="652" y="590"/>
                  </a:lnTo>
                  <a:lnTo>
                    <a:pt x="612" y="612"/>
                  </a:lnTo>
                  <a:lnTo>
                    <a:pt x="570" y="631"/>
                  </a:lnTo>
                  <a:lnTo>
                    <a:pt x="527" y="646"/>
                  </a:lnTo>
                  <a:lnTo>
                    <a:pt x="482" y="659"/>
                  </a:lnTo>
                  <a:lnTo>
                    <a:pt x="436" y="671"/>
                  </a:lnTo>
                  <a:lnTo>
                    <a:pt x="387" y="678"/>
                  </a:lnTo>
                  <a:lnTo>
                    <a:pt x="337" y="681"/>
                  </a:lnTo>
                  <a:lnTo>
                    <a:pt x="285" y="682"/>
                  </a:lnTo>
                  <a:lnTo>
                    <a:pt x="232" y="678"/>
                  </a:lnTo>
                  <a:lnTo>
                    <a:pt x="176" y="671"/>
                  </a:lnTo>
                  <a:lnTo>
                    <a:pt x="119" y="661"/>
                  </a:lnTo>
                  <a:lnTo>
                    <a:pt x="60" y="645"/>
                  </a:lnTo>
                  <a:lnTo>
                    <a:pt x="0" y="6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09" name="Freeform 153"/>
            <p:cNvSpPr>
              <a:spLocks/>
            </p:cNvSpPr>
            <p:nvPr/>
          </p:nvSpPr>
          <p:spPr bwMode="auto">
            <a:xfrm>
              <a:off x="3741" y="3249"/>
              <a:ext cx="994" cy="581"/>
            </a:xfrm>
            <a:custGeom>
              <a:avLst/>
              <a:gdLst>
                <a:gd name="T0" fmla="*/ 75 w 876"/>
                <a:gd name="T1" fmla="*/ 178 h 534"/>
                <a:gd name="T2" fmla="*/ 256 w 876"/>
                <a:gd name="T3" fmla="*/ 194 h 534"/>
                <a:gd name="T4" fmla="*/ 517 w 876"/>
                <a:gd name="T5" fmla="*/ 239 h 534"/>
                <a:gd name="T6" fmla="*/ 730 w 876"/>
                <a:gd name="T7" fmla="*/ 264 h 534"/>
                <a:gd name="T8" fmla="*/ 1002 w 876"/>
                <a:gd name="T9" fmla="*/ 268 h 534"/>
                <a:gd name="T10" fmla="*/ 1367 w 876"/>
                <a:gd name="T11" fmla="*/ 259 h 534"/>
                <a:gd name="T12" fmla="*/ 1632 w 876"/>
                <a:gd name="T13" fmla="*/ 226 h 534"/>
                <a:gd name="T14" fmla="*/ 1919 w 876"/>
                <a:gd name="T15" fmla="*/ 164 h 534"/>
                <a:gd name="T16" fmla="*/ 2081 w 876"/>
                <a:gd name="T17" fmla="*/ 82 h 534"/>
                <a:gd name="T18" fmla="*/ 2145 w 876"/>
                <a:gd name="T19" fmla="*/ 20 h 534"/>
                <a:gd name="T20" fmla="*/ 2387 w 876"/>
                <a:gd name="T21" fmla="*/ 3 h 534"/>
                <a:gd name="T22" fmla="*/ 2709 w 876"/>
                <a:gd name="T23" fmla="*/ 70 h 534"/>
                <a:gd name="T24" fmla="*/ 2925 w 876"/>
                <a:gd name="T25" fmla="*/ 175 h 534"/>
                <a:gd name="T26" fmla="*/ 3077 w 876"/>
                <a:gd name="T27" fmla="*/ 292 h 534"/>
                <a:gd name="T28" fmla="*/ 3041 w 876"/>
                <a:gd name="T29" fmla="*/ 376 h 534"/>
                <a:gd name="T30" fmla="*/ 2895 w 876"/>
                <a:gd name="T31" fmla="*/ 530 h 534"/>
                <a:gd name="T32" fmla="*/ 2735 w 876"/>
                <a:gd name="T33" fmla="*/ 683 h 534"/>
                <a:gd name="T34" fmla="*/ 2524 w 876"/>
                <a:gd name="T35" fmla="*/ 844 h 534"/>
                <a:gd name="T36" fmla="*/ 2230 w 876"/>
                <a:gd name="T37" fmla="*/ 986 h 534"/>
                <a:gd name="T38" fmla="*/ 1912 w 876"/>
                <a:gd name="T39" fmla="*/ 1101 h 534"/>
                <a:gd name="T40" fmla="*/ 1533 w 876"/>
                <a:gd name="T41" fmla="*/ 1198 h 534"/>
                <a:gd name="T42" fmla="*/ 1254 w 876"/>
                <a:gd name="T43" fmla="*/ 1232 h 534"/>
                <a:gd name="T44" fmla="*/ 839 w 876"/>
                <a:gd name="T45" fmla="*/ 1243 h 534"/>
                <a:gd name="T46" fmla="*/ 344 w 876"/>
                <a:gd name="T47" fmla="*/ 1216 h 534"/>
                <a:gd name="T48" fmla="*/ 39 w 876"/>
                <a:gd name="T49" fmla="*/ 1165 h 534"/>
                <a:gd name="T50" fmla="*/ 246 w 876"/>
                <a:gd name="T51" fmla="*/ 1099 h 534"/>
                <a:gd name="T52" fmla="*/ 382 w 876"/>
                <a:gd name="T53" fmla="*/ 998 h 534"/>
                <a:gd name="T54" fmla="*/ 456 w 876"/>
                <a:gd name="T55" fmla="*/ 848 h 534"/>
                <a:gd name="T56" fmla="*/ 446 w 876"/>
                <a:gd name="T57" fmla="*/ 656 h 534"/>
                <a:gd name="T58" fmla="*/ 323 w 876"/>
                <a:gd name="T59" fmla="*/ 479 h 534"/>
                <a:gd name="T60" fmla="*/ 108 w 876"/>
                <a:gd name="T61" fmla="*/ 307 h 534"/>
                <a:gd name="T62" fmla="*/ 2 w 876"/>
                <a:gd name="T63" fmla="*/ 219 h 5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76"/>
                <a:gd name="T97" fmla="*/ 0 h 534"/>
                <a:gd name="T98" fmla="*/ 876 w 876"/>
                <a:gd name="T99" fmla="*/ 534 h 5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76" h="534">
                  <a:moveTo>
                    <a:pt x="2" y="93"/>
                  </a:moveTo>
                  <a:lnTo>
                    <a:pt x="21" y="77"/>
                  </a:lnTo>
                  <a:lnTo>
                    <a:pt x="42" y="78"/>
                  </a:lnTo>
                  <a:lnTo>
                    <a:pt x="72" y="84"/>
                  </a:lnTo>
                  <a:lnTo>
                    <a:pt x="108" y="98"/>
                  </a:lnTo>
                  <a:lnTo>
                    <a:pt x="146" y="102"/>
                  </a:lnTo>
                  <a:lnTo>
                    <a:pt x="173" y="107"/>
                  </a:lnTo>
                  <a:lnTo>
                    <a:pt x="206" y="113"/>
                  </a:lnTo>
                  <a:lnTo>
                    <a:pt x="239" y="116"/>
                  </a:lnTo>
                  <a:lnTo>
                    <a:pt x="284" y="116"/>
                  </a:lnTo>
                  <a:lnTo>
                    <a:pt x="336" y="113"/>
                  </a:lnTo>
                  <a:lnTo>
                    <a:pt x="387" y="110"/>
                  </a:lnTo>
                  <a:lnTo>
                    <a:pt x="420" y="108"/>
                  </a:lnTo>
                  <a:lnTo>
                    <a:pt x="461" y="98"/>
                  </a:lnTo>
                  <a:lnTo>
                    <a:pt x="503" y="84"/>
                  </a:lnTo>
                  <a:lnTo>
                    <a:pt x="542" y="71"/>
                  </a:lnTo>
                  <a:lnTo>
                    <a:pt x="566" y="57"/>
                  </a:lnTo>
                  <a:lnTo>
                    <a:pt x="588" y="35"/>
                  </a:lnTo>
                  <a:lnTo>
                    <a:pt x="597" y="18"/>
                  </a:lnTo>
                  <a:lnTo>
                    <a:pt x="606" y="9"/>
                  </a:lnTo>
                  <a:lnTo>
                    <a:pt x="632" y="0"/>
                  </a:lnTo>
                  <a:lnTo>
                    <a:pt x="674" y="3"/>
                  </a:lnTo>
                  <a:lnTo>
                    <a:pt x="716" y="11"/>
                  </a:lnTo>
                  <a:lnTo>
                    <a:pt x="765" y="30"/>
                  </a:lnTo>
                  <a:lnTo>
                    <a:pt x="800" y="47"/>
                  </a:lnTo>
                  <a:lnTo>
                    <a:pt x="827" y="75"/>
                  </a:lnTo>
                  <a:lnTo>
                    <a:pt x="855" y="108"/>
                  </a:lnTo>
                  <a:lnTo>
                    <a:pt x="870" y="126"/>
                  </a:lnTo>
                  <a:lnTo>
                    <a:pt x="876" y="141"/>
                  </a:lnTo>
                  <a:lnTo>
                    <a:pt x="860" y="162"/>
                  </a:lnTo>
                  <a:lnTo>
                    <a:pt x="839" y="203"/>
                  </a:lnTo>
                  <a:lnTo>
                    <a:pt x="818" y="228"/>
                  </a:lnTo>
                  <a:lnTo>
                    <a:pt x="803" y="257"/>
                  </a:lnTo>
                  <a:lnTo>
                    <a:pt x="773" y="294"/>
                  </a:lnTo>
                  <a:lnTo>
                    <a:pt x="737" y="332"/>
                  </a:lnTo>
                  <a:lnTo>
                    <a:pt x="713" y="362"/>
                  </a:lnTo>
                  <a:lnTo>
                    <a:pt x="677" y="390"/>
                  </a:lnTo>
                  <a:lnTo>
                    <a:pt x="630" y="425"/>
                  </a:lnTo>
                  <a:lnTo>
                    <a:pt x="594" y="447"/>
                  </a:lnTo>
                  <a:lnTo>
                    <a:pt x="540" y="474"/>
                  </a:lnTo>
                  <a:lnTo>
                    <a:pt x="492" y="497"/>
                  </a:lnTo>
                  <a:lnTo>
                    <a:pt x="434" y="516"/>
                  </a:lnTo>
                  <a:lnTo>
                    <a:pt x="392" y="522"/>
                  </a:lnTo>
                  <a:lnTo>
                    <a:pt x="354" y="530"/>
                  </a:lnTo>
                  <a:lnTo>
                    <a:pt x="299" y="533"/>
                  </a:lnTo>
                  <a:lnTo>
                    <a:pt x="237" y="534"/>
                  </a:lnTo>
                  <a:lnTo>
                    <a:pt x="164" y="531"/>
                  </a:lnTo>
                  <a:lnTo>
                    <a:pt x="96" y="524"/>
                  </a:lnTo>
                  <a:lnTo>
                    <a:pt x="26" y="510"/>
                  </a:lnTo>
                  <a:lnTo>
                    <a:pt x="11" y="501"/>
                  </a:lnTo>
                  <a:lnTo>
                    <a:pt x="44" y="489"/>
                  </a:lnTo>
                  <a:lnTo>
                    <a:pt x="69" y="473"/>
                  </a:lnTo>
                  <a:lnTo>
                    <a:pt x="95" y="452"/>
                  </a:lnTo>
                  <a:lnTo>
                    <a:pt x="108" y="428"/>
                  </a:lnTo>
                  <a:lnTo>
                    <a:pt x="122" y="399"/>
                  </a:lnTo>
                  <a:lnTo>
                    <a:pt x="129" y="365"/>
                  </a:lnTo>
                  <a:lnTo>
                    <a:pt x="128" y="327"/>
                  </a:lnTo>
                  <a:lnTo>
                    <a:pt x="126" y="282"/>
                  </a:lnTo>
                  <a:lnTo>
                    <a:pt x="111" y="248"/>
                  </a:lnTo>
                  <a:lnTo>
                    <a:pt x="92" y="206"/>
                  </a:lnTo>
                  <a:lnTo>
                    <a:pt x="68" y="167"/>
                  </a:lnTo>
                  <a:lnTo>
                    <a:pt x="30" y="131"/>
                  </a:lnTo>
                  <a:lnTo>
                    <a:pt x="0" y="105"/>
                  </a:lnTo>
                  <a:lnTo>
                    <a:pt x="2" y="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0" name="Freeform 154"/>
            <p:cNvSpPr>
              <a:spLocks/>
            </p:cNvSpPr>
            <p:nvPr/>
          </p:nvSpPr>
          <p:spPr bwMode="auto">
            <a:xfrm>
              <a:off x="1110" y="3337"/>
              <a:ext cx="981" cy="556"/>
            </a:xfrm>
            <a:custGeom>
              <a:avLst/>
              <a:gdLst>
                <a:gd name="T0" fmla="*/ 654 w 865"/>
                <a:gd name="T1" fmla="*/ 0 h 510"/>
                <a:gd name="T2" fmla="*/ 710 w 865"/>
                <a:gd name="T3" fmla="*/ 35 h 510"/>
                <a:gd name="T4" fmla="*/ 785 w 865"/>
                <a:gd name="T5" fmla="*/ 69 h 510"/>
                <a:gd name="T6" fmla="*/ 863 w 865"/>
                <a:gd name="T7" fmla="*/ 105 h 510"/>
                <a:gd name="T8" fmla="*/ 988 w 865"/>
                <a:gd name="T9" fmla="*/ 140 h 510"/>
                <a:gd name="T10" fmla="*/ 1123 w 865"/>
                <a:gd name="T11" fmla="*/ 177 h 510"/>
                <a:gd name="T12" fmla="*/ 1279 w 865"/>
                <a:gd name="T13" fmla="*/ 210 h 510"/>
                <a:gd name="T14" fmla="*/ 1384 w 865"/>
                <a:gd name="T15" fmla="*/ 235 h 510"/>
                <a:gd name="T16" fmla="*/ 1497 w 865"/>
                <a:gd name="T17" fmla="*/ 245 h 510"/>
                <a:gd name="T18" fmla="*/ 1624 w 865"/>
                <a:gd name="T19" fmla="*/ 259 h 510"/>
                <a:gd name="T20" fmla="*/ 1740 w 865"/>
                <a:gd name="T21" fmla="*/ 259 h 510"/>
                <a:gd name="T22" fmla="*/ 1891 w 865"/>
                <a:gd name="T23" fmla="*/ 256 h 510"/>
                <a:gd name="T24" fmla="*/ 2064 w 865"/>
                <a:gd name="T25" fmla="*/ 246 h 510"/>
                <a:gd name="T26" fmla="*/ 2227 w 865"/>
                <a:gd name="T27" fmla="*/ 226 h 510"/>
                <a:gd name="T28" fmla="*/ 2368 w 865"/>
                <a:gd name="T29" fmla="*/ 201 h 510"/>
                <a:gd name="T30" fmla="*/ 2504 w 865"/>
                <a:gd name="T31" fmla="*/ 170 h 510"/>
                <a:gd name="T32" fmla="*/ 2631 w 865"/>
                <a:gd name="T33" fmla="*/ 135 h 510"/>
                <a:gd name="T34" fmla="*/ 2733 w 865"/>
                <a:gd name="T35" fmla="*/ 106 h 510"/>
                <a:gd name="T36" fmla="*/ 2828 w 865"/>
                <a:gd name="T37" fmla="*/ 69 h 510"/>
                <a:gd name="T38" fmla="*/ 2957 w 865"/>
                <a:gd name="T39" fmla="*/ 48 h 510"/>
                <a:gd name="T40" fmla="*/ 3046 w 865"/>
                <a:gd name="T41" fmla="*/ 48 h 510"/>
                <a:gd name="T42" fmla="*/ 2993 w 865"/>
                <a:gd name="T43" fmla="*/ 97 h 510"/>
                <a:gd name="T44" fmla="*/ 2946 w 865"/>
                <a:gd name="T45" fmla="*/ 156 h 510"/>
                <a:gd name="T46" fmla="*/ 2885 w 865"/>
                <a:gd name="T47" fmla="*/ 235 h 510"/>
                <a:gd name="T48" fmla="*/ 2824 w 865"/>
                <a:gd name="T49" fmla="*/ 361 h 510"/>
                <a:gd name="T50" fmla="*/ 2775 w 865"/>
                <a:gd name="T51" fmla="*/ 484 h 510"/>
                <a:gd name="T52" fmla="*/ 2749 w 865"/>
                <a:gd name="T53" fmla="*/ 554 h 510"/>
                <a:gd name="T54" fmla="*/ 2730 w 865"/>
                <a:gd name="T55" fmla="*/ 627 h 510"/>
                <a:gd name="T56" fmla="*/ 2716 w 865"/>
                <a:gd name="T57" fmla="*/ 689 h 510"/>
                <a:gd name="T58" fmla="*/ 2708 w 865"/>
                <a:gd name="T59" fmla="*/ 788 h 510"/>
                <a:gd name="T60" fmla="*/ 2713 w 865"/>
                <a:gd name="T61" fmla="*/ 918 h 510"/>
                <a:gd name="T62" fmla="*/ 2728 w 865"/>
                <a:gd name="T63" fmla="*/ 1003 h 510"/>
                <a:gd name="T64" fmla="*/ 2737 w 865"/>
                <a:gd name="T65" fmla="*/ 1060 h 510"/>
                <a:gd name="T66" fmla="*/ 2775 w 865"/>
                <a:gd name="T67" fmla="*/ 1131 h 510"/>
                <a:gd name="T68" fmla="*/ 2821 w 865"/>
                <a:gd name="T69" fmla="*/ 1186 h 510"/>
                <a:gd name="T70" fmla="*/ 2713 w 865"/>
                <a:gd name="T71" fmla="*/ 1189 h 510"/>
                <a:gd name="T72" fmla="*/ 2569 w 865"/>
                <a:gd name="T73" fmla="*/ 1200 h 510"/>
                <a:gd name="T74" fmla="*/ 2447 w 865"/>
                <a:gd name="T75" fmla="*/ 1209 h 510"/>
                <a:gd name="T76" fmla="*/ 2265 w 865"/>
                <a:gd name="T77" fmla="*/ 1210 h 510"/>
                <a:gd name="T78" fmla="*/ 2145 w 865"/>
                <a:gd name="T79" fmla="*/ 1202 h 510"/>
                <a:gd name="T80" fmla="*/ 1938 w 865"/>
                <a:gd name="T81" fmla="*/ 1192 h 510"/>
                <a:gd name="T82" fmla="*/ 1710 w 865"/>
                <a:gd name="T83" fmla="*/ 1164 h 510"/>
                <a:gd name="T84" fmla="*/ 1497 w 865"/>
                <a:gd name="T85" fmla="*/ 1134 h 510"/>
                <a:gd name="T86" fmla="*/ 1226 w 865"/>
                <a:gd name="T87" fmla="*/ 1080 h 510"/>
                <a:gd name="T88" fmla="*/ 1066 w 865"/>
                <a:gd name="T89" fmla="*/ 1043 h 510"/>
                <a:gd name="T90" fmla="*/ 899 w 865"/>
                <a:gd name="T91" fmla="*/ 980 h 510"/>
                <a:gd name="T92" fmla="*/ 710 w 865"/>
                <a:gd name="T93" fmla="*/ 902 h 510"/>
                <a:gd name="T94" fmla="*/ 479 w 865"/>
                <a:gd name="T95" fmla="*/ 795 h 510"/>
                <a:gd name="T96" fmla="*/ 322 w 865"/>
                <a:gd name="T97" fmla="*/ 676 h 510"/>
                <a:gd name="T98" fmla="*/ 160 w 865"/>
                <a:gd name="T99" fmla="*/ 527 h 510"/>
                <a:gd name="T100" fmla="*/ 61 w 865"/>
                <a:gd name="T101" fmla="*/ 404 h 510"/>
                <a:gd name="T102" fmla="*/ 0 w 865"/>
                <a:gd name="T103" fmla="*/ 318 h 510"/>
                <a:gd name="T104" fmla="*/ 33 w 865"/>
                <a:gd name="T105" fmla="*/ 246 h 510"/>
                <a:gd name="T106" fmla="*/ 109 w 865"/>
                <a:gd name="T107" fmla="*/ 149 h 510"/>
                <a:gd name="T108" fmla="*/ 287 w 865"/>
                <a:gd name="T109" fmla="*/ 53 h 510"/>
                <a:gd name="T110" fmla="*/ 422 w 865"/>
                <a:gd name="T111" fmla="*/ 19 h 510"/>
                <a:gd name="T112" fmla="*/ 654 w 865"/>
                <a:gd name="T113" fmla="*/ 0 h 5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5"/>
                <a:gd name="T172" fmla="*/ 0 h 510"/>
                <a:gd name="T173" fmla="*/ 865 w 865"/>
                <a:gd name="T174" fmla="*/ 510 h 5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5" h="510">
                  <a:moveTo>
                    <a:pt x="187" y="0"/>
                  </a:moveTo>
                  <a:lnTo>
                    <a:pt x="201" y="15"/>
                  </a:lnTo>
                  <a:lnTo>
                    <a:pt x="223" y="29"/>
                  </a:lnTo>
                  <a:lnTo>
                    <a:pt x="246" y="44"/>
                  </a:lnTo>
                  <a:lnTo>
                    <a:pt x="280" y="59"/>
                  </a:lnTo>
                  <a:lnTo>
                    <a:pt x="319" y="75"/>
                  </a:lnTo>
                  <a:lnTo>
                    <a:pt x="363" y="89"/>
                  </a:lnTo>
                  <a:lnTo>
                    <a:pt x="393" y="98"/>
                  </a:lnTo>
                  <a:lnTo>
                    <a:pt x="426" y="104"/>
                  </a:lnTo>
                  <a:lnTo>
                    <a:pt x="462" y="108"/>
                  </a:lnTo>
                  <a:lnTo>
                    <a:pt x="495" y="108"/>
                  </a:lnTo>
                  <a:lnTo>
                    <a:pt x="537" y="107"/>
                  </a:lnTo>
                  <a:lnTo>
                    <a:pt x="586" y="105"/>
                  </a:lnTo>
                  <a:lnTo>
                    <a:pt x="633" y="96"/>
                  </a:lnTo>
                  <a:lnTo>
                    <a:pt x="673" y="84"/>
                  </a:lnTo>
                  <a:lnTo>
                    <a:pt x="712" y="72"/>
                  </a:lnTo>
                  <a:lnTo>
                    <a:pt x="748" y="57"/>
                  </a:lnTo>
                  <a:lnTo>
                    <a:pt x="777" y="45"/>
                  </a:lnTo>
                  <a:lnTo>
                    <a:pt x="804" y="29"/>
                  </a:lnTo>
                  <a:lnTo>
                    <a:pt x="840" y="20"/>
                  </a:lnTo>
                  <a:lnTo>
                    <a:pt x="865" y="20"/>
                  </a:lnTo>
                  <a:lnTo>
                    <a:pt x="850" y="41"/>
                  </a:lnTo>
                  <a:lnTo>
                    <a:pt x="837" y="66"/>
                  </a:lnTo>
                  <a:lnTo>
                    <a:pt x="820" y="98"/>
                  </a:lnTo>
                  <a:lnTo>
                    <a:pt x="802" y="153"/>
                  </a:lnTo>
                  <a:lnTo>
                    <a:pt x="789" y="204"/>
                  </a:lnTo>
                  <a:lnTo>
                    <a:pt x="780" y="234"/>
                  </a:lnTo>
                  <a:lnTo>
                    <a:pt x="775" y="263"/>
                  </a:lnTo>
                  <a:lnTo>
                    <a:pt x="772" y="291"/>
                  </a:lnTo>
                  <a:lnTo>
                    <a:pt x="769" y="332"/>
                  </a:lnTo>
                  <a:lnTo>
                    <a:pt x="771" y="387"/>
                  </a:lnTo>
                  <a:lnTo>
                    <a:pt x="774" y="423"/>
                  </a:lnTo>
                  <a:lnTo>
                    <a:pt x="778" y="447"/>
                  </a:lnTo>
                  <a:lnTo>
                    <a:pt x="789" y="476"/>
                  </a:lnTo>
                  <a:lnTo>
                    <a:pt x="801" y="500"/>
                  </a:lnTo>
                  <a:lnTo>
                    <a:pt x="771" y="501"/>
                  </a:lnTo>
                  <a:lnTo>
                    <a:pt x="729" y="506"/>
                  </a:lnTo>
                  <a:lnTo>
                    <a:pt x="696" y="509"/>
                  </a:lnTo>
                  <a:lnTo>
                    <a:pt x="643" y="510"/>
                  </a:lnTo>
                  <a:lnTo>
                    <a:pt x="609" y="507"/>
                  </a:lnTo>
                  <a:lnTo>
                    <a:pt x="550" y="503"/>
                  </a:lnTo>
                  <a:lnTo>
                    <a:pt x="486" y="492"/>
                  </a:lnTo>
                  <a:lnTo>
                    <a:pt x="426" y="479"/>
                  </a:lnTo>
                  <a:lnTo>
                    <a:pt x="348" y="456"/>
                  </a:lnTo>
                  <a:lnTo>
                    <a:pt x="304" y="440"/>
                  </a:lnTo>
                  <a:lnTo>
                    <a:pt x="255" y="414"/>
                  </a:lnTo>
                  <a:lnTo>
                    <a:pt x="201" y="381"/>
                  </a:lnTo>
                  <a:lnTo>
                    <a:pt x="136" y="335"/>
                  </a:lnTo>
                  <a:lnTo>
                    <a:pt x="91" y="285"/>
                  </a:lnTo>
                  <a:lnTo>
                    <a:pt x="45" y="221"/>
                  </a:lnTo>
                  <a:lnTo>
                    <a:pt x="18" y="170"/>
                  </a:lnTo>
                  <a:lnTo>
                    <a:pt x="0" y="135"/>
                  </a:lnTo>
                  <a:lnTo>
                    <a:pt x="10" y="105"/>
                  </a:lnTo>
                  <a:lnTo>
                    <a:pt x="31" y="63"/>
                  </a:lnTo>
                  <a:lnTo>
                    <a:pt x="82" y="23"/>
                  </a:lnTo>
                  <a:lnTo>
                    <a:pt x="120" y="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1" name="Freeform 155"/>
            <p:cNvSpPr>
              <a:spLocks/>
            </p:cNvSpPr>
            <p:nvPr/>
          </p:nvSpPr>
          <p:spPr bwMode="auto">
            <a:xfrm>
              <a:off x="2035" y="3654"/>
              <a:ext cx="267" cy="250"/>
            </a:xfrm>
            <a:custGeom>
              <a:avLst/>
              <a:gdLst>
                <a:gd name="T0" fmla="*/ 0 w 235"/>
                <a:gd name="T1" fmla="*/ 174 h 230"/>
                <a:gd name="T2" fmla="*/ 57 w 235"/>
                <a:gd name="T3" fmla="*/ 138 h 230"/>
                <a:gd name="T4" fmla="*/ 117 w 235"/>
                <a:gd name="T5" fmla="*/ 116 h 230"/>
                <a:gd name="T6" fmla="*/ 183 w 235"/>
                <a:gd name="T7" fmla="*/ 95 h 230"/>
                <a:gd name="T8" fmla="*/ 258 w 235"/>
                <a:gd name="T9" fmla="*/ 76 h 230"/>
                <a:gd name="T10" fmla="*/ 352 w 235"/>
                <a:gd name="T11" fmla="*/ 53 h 230"/>
                <a:gd name="T12" fmla="*/ 425 w 235"/>
                <a:gd name="T13" fmla="*/ 33 h 230"/>
                <a:gd name="T14" fmla="*/ 551 w 235"/>
                <a:gd name="T15" fmla="*/ 3 h 230"/>
                <a:gd name="T16" fmla="*/ 653 w 235"/>
                <a:gd name="T17" fmla="*/ 0 h 230"/>
                <a:gd name="T18" fmla="*/ 790 w 235"/>
                <a:gd name="T19" fmla="*/ 16 h 230"/>
                <a:gd name="T20" fmla="*/ 841 w 235"/>
                <a:gd name="T21" fmla="*/ 49 h 230"/>
                <a:gd name="T22" fmla="*/ 828 w 235"/>
                <a:gd name="T23" fmla="*/ 122 h 230"/>
                <a:gd name="T24" fmla="*/ 819 w 235"/>
                <a:gd name="T25" fmla="*/ 242 h 230"/>
                <a:gd name="T26" fmla="*/ 757 w 235"/>
                <a:gd name="T27" fmla="*/ 322 h 230"/>
                <a:gd name="T28" fmla="*/ 700 w 235"/>
                <a:gd name="T29" fmla="*/ 404 h 230"/>
                <a:gd name="T30" fmla="*/ 589 w 235"/>
                <a:gd name="T31" fmla="*/ 488 h 230"/>
                <a:gd name="T32" fmla="*/ 504 w 235"/>
                <a:gd name="T33" fmla="*/ 520 h 230"/>
                <a:gd name="T34" fmla="*/ 391 w 235"/>
                <a:gd name="T35" fmla="*/ 530 h 230"/>
                <a:gd name="T36" fmla="*/ 283 w 235"/>
                <a:gd name="T37" fmla="*/ 520 h 230"/>
                <a:gd name="T38" fmla="*/ 195 w 235"/>
                <a:gd name="T39" fmla="*/ 501 h 230"/>
                <a:gd name="T40" fmla="*/ 117 w 235"/>
                <a:gd name="T41" fmla="*/ 453 h 230"/>
                <a:gd name="T42" fmla="*/ 57 w 235"/>
                <a:gd name="T43" fmla="*/ 398 h 230"/>
                <a:gd name="T44" fmla="*/ 16 w 235"/>
                <a:gd name="T45" fmla="*/ 311 h 230"/>
                <a:gd name="T46" fmla="*/ 0 w 235"/>
                <a:gd name="T47" fmla="*/ 232 h 230"/>
                <a:gd name="T48" fmla="*/ 0 w 235"/>
                <a:gd name="T49" fmla="*/ 174 h 23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35"/>
                <a:gd name="T76" fmla="*/ 0 h 230"/>
                <a:gd name="T77" fmla="*/ 235 w 235"/>
                <a:gd name="T78" fmla="*/ 230 h 23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35" h="230">
                  <a:moveTo>
                    <a:pt x="0" y="75"/>
                  </a:moveTo>
                  <a:lnTo>
                    <a:pt x="16" y="60"/>
                  </a:lnTo>
                  <a:lnTo>
                    <a:pt x="33" y="50"/>
                  </a:lnTo>
                  <a:lnTo>
                    <a:pt x="51" y="41"/>
                  </a:lnTo>
                  <a:lnTo>
                    <a:pt x="72" y="33"/>
                  </a:lnTo>
                  <a:lnTo>
                    <a:pt x="99" y="23"/>
                  </a:lnTo>
                  <a:lnTo>
                    <a:pt x="118" y="15"/>
                  </a:lnTo>
                  <a:lnTo>
                    <a:pt x="153" y="3"/>
                  </a:lnTo>
                  <a:lnTo>
                    <a:pt x="183" y="0"/>
                  </a:lnTo>
                  <a:lnTo>
                    <a:pt x="220" y="6"/>
                  </a:lnTo>
                  <a:lnTo>
                    <a:pt x="235" y="21"/>
                  </a:lnTo>
                  <a:lnTo>
                    <a:pt x="231" y="53"/>
                  </a:lnTo>
                  <a:lnTo>
                    <a:pt x="229" y="105"/>
                  </a:lnTo>
                  <a:lnTo>
                    <a:pt x="211" y="140"/>
                  </a:lnTo>
                  <a:lnTo>
                    <a:pt x="196" y="176"/>
                  </a:lnTo>
                  <a:lnTo>
                    <a:pt x="165" y="212"/>
                  </a:lnTo>
                  <a:lnTo>
                    <a:pt x="141" y="227"/>
                  </a:lnTo>
                  <a:lnTo>
                    <a:pt x="109" y="230"/>
                  </a:lnTo>
                  <a:lnTo>
                    <a:pt x="79" y="227"/>
                  </a:lnTo>
                  <a:lnTo>
                    <a:pt x="55" y="218"/>
                  </a:lnTo>
                  <a:lnTo>
                    <a:pt x="33" y="197"/>
                  </a:lnTo>
                  <a:lnTo>
                    <a:pt x="16" y="173"/>
                  </a:lnTo>
                  <a:lnTo>
                    <a:pt x="4" y="135"/>
                  </a:lnTo>
                  <a:lnTo>
                    <a:pt x="0" y="101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2" name="Freeform 156"/>
            <p:cNvSpPr>
              <a:spLocks/>
            </p:cNvSpPr>
            <p:nvPr/>
          </p:nvSpPr>
          <p:spPr bwMode="auto">
            <a:xfrm>
              <a:off x="2205" y="3473"/>
              <a:ext cx="579" cy="221"/>
            </a:xfrm>
            <a:custGeom>
              <a:avLst/>
              <a:gdLst>
                <a:gd name="T0" fmla="*/ 1718 w 510"/>
                <a:gd name="T1" fmla="*/ 16 h 203"/>
                <a:gd name="T2" fmla="*/ 1770 w 510"/>
                <a:gd name="T3" fmla="*/ 0 h 203"/>
                <a:gd name="T4" fmla="*/ 1809 w 510"/>
                <a:gd name="T5" fmla="*/ 16 h 203"/>
                <a:gd name="T6" fmla="*/ 1814 w 510"/>
                <a:gd name="T7" fmla="*/ 50 h 203"/>
                <a:gd name="T8" fmla="*/ 1793 w 510"/>
                <a:gd name="T9" fmla="*/ 111 h 203"/>
                <a:gd name="T10" fmla="*/ 1770 w 510"/>
                <a:gd name="T11" fmla="*/ 136 h 203"/>
                <a:gd name="T12" fmla="*/ 1739 w 510"/>
                <a:gd name="T13" fmla="*/ 161 h 203"/>
                <a:gd name="T14" fmla="*/ 1696 w 510"/>
                <a:gd name="T15" fmla="*/ 191 h 203"/>
                <a:gd name="T16" fmla="*/ 1646 w 510"/>
                <a:gd name="T17" fmla="*/ 222 h 203"/>
                <a:gd name="T18" fmla="*/ 1594 w 510"/>
                <a:gd name="T19" fmla="*/ 251 h 203"/>
                <a:gd name="T20" fmla="*/ 1546 w 510"/>
                <a:gd name="T21" fmla="*/ 282 h 203"/>
                <a:gd name="T22" fmla="*/ 1496 w 510"/>
                <a:gd name="T23" fmla="*/ 306 h 203"/>
                <a:gd name="T24" fmla="*/ 1461 w 510"/>
                <a:gd name="T25" fmla="*/ 320 h 203"/>
                <a:gd name="T26" fmla="*/ 1394 w 510"/>
                <a:gd name="T27" fmla="*/ 344 h 203"/>
                <a:gd name="T28" fmla="*/ 1312 w 510"/>
                <a:gd name="T29" fmla="*/ 366 h 203"/>
                <a:gd name="T30" fmla="*/ 1220 w 510"/>
                <a:gd name="T31" fmla="*/ 383 h 203"/>
                <a:gd name="T32" fmla="*/ 1121 w 510"/>
                <a:gd name="T33" fmla="*/ 396 h 203"/>
                <a:gd name="T34" fmla="*/ 1018 w 510"/>
                <a:gd name="T35" fmla="*/ 408 h 203"/>
                <a:gd name="T36" fmla="*/ 912 w 510"/>
                <a:gd name="T37" fmla="*/ 413 h 203"/>
                <a:gd name="T38" fmla="*/ 809 w 510"/>
                <a:gd name="T39" fmla="*/ 413 h 203"/>
                <a:gd name="T40" fmla="*/ 714 w 510"/>
                <a:gd name="T41" fmla="*/ 408 h 203"/>
                <a:gd name="T42" fmla="*/ 587 w 510"/>
                <a:gd name="T43" fmla="*/ 398 h 203"/>
                <a:gd name="T44" fmla="*/ 477 w 510"/>
                <a:gd name="T45" fmla="*/ 398 h 203"/>
                <a:gd name="T46" fmla="*/ 366 w 510"/>
                <a:gd name="T47" fmla="*/ 405 h 203"/>
                <a:gd name="T48" fmla="*/ 280 w 510"/>
                <a:gd name="T49" fmla="*/ 414 h 203"/>
                <a:gd name="T50" fmla="*/ 185 w 510"/>
                <a:gd name="T51" fmla="*/ 425 h 203"/>
                <a:gd name="T52" fmla="*/ 115 w 510"/>
                <a:gd name="T53" fmla="*/ 444 h 203"/>
                <a:gd name="T54" fmla="*/ 50 w 510"/>
                <a:gd name="T55" fmla="*/ 457 h 203"/>
                <a:gd name="T56" fmla="*/ 0 w 510"/>
                <a:gd name="T57" fmla="*/ 474 h 203"/>
                <a:gd name="T58" fmla="*/ 57 w 510"/>
                <a:gd name="T59" fmla="*/ 444 h 203"/>
                <a:gd name="T60" fmla="*/ 115 w 510"/>
                <a:gd name="T61" fmla="*/ 413 h 203"/>
                <a:gd name="T62" fmla="*/ 184 w 510"/>
                <a:gd name="T63" fmla="*/ 383 h 203"/>
                <a:gd name="T64" fmla="*/ 268 w 510"/>
                <a:gd name="T65" fmla="*/ 364 h 203"/>
                <a:gd name="T66" fmla="*/ 349 w 510"/>
                <a:gd name="T67" fmla="*/ 349 h 203"/>
                <a:gd name="T68" fmla="*/ 455 w 510"/>
                <a:gd name="T69" fmla="*/ 342 h 203"/>
                <a:gd name="T70" fmla="*/ 573 w 510"/>
                <a:gd name="T71" fmla="*/ 344 h 203"/>
                <a:gd name="T72" fmla="*/ 699 w 510"/>
                <a:gd name="T73" fmla="*/ 349 h 203"/>
                <a:gd name="T74" fmla="*/ 762 w 510"/>
                <a:gd name="T75" fmla="*/ 352 h 203"/>
                <a:gd name="T76" fmla="*/ 858 w 510"/>
                <a:gd name="T77" fmla="*/ 360 h 203"/>
                <a:gd name="T78" fmla="*/ 963 w 510"/>
                <a:gd name="T79" fmla="*/ 352 h 203"/>
                <a:gd name="T80" fmla="*/ 1065 w 510"/>
                <a:gd name="T81" fmla="*/ 346 h 203"/>
                <a:gd name="T82" fmla="*/ 1175 w 510"/>
                <a:gd name="T83" fmla="*/ 342 h 203"/>
                <a:gd name="T84" fmla="*/ 1273 w 510"/>
                <a:gd name="T85" fmla="*/ 326 h 203"/>
                <a:gd name="T86" fmla="*/ 1362 w 510"/>
                <a:gd name="T87" fmla="*/ 307 h 203"/>
                <a:gd name="T88" fmla="*/ 1420 w 510"/>
                <a:gd name="T89" fmla="*/ 284 h 203"/>
                <a:gd name="T90" fmla="*/ 1461 w 510"/>
                <a:gd name="T91" fmla="*/ 263 h 203"/>
                <a:gd name="T92" fmla="*/ 1522 w 510"/>
                <a:gd name="T93" fmla="*/ 237 h 203"/>
                <a:gd name="T94" fmla="*/ 1583 w 510"/>
                <a:gd name="T95" fmla="*/ 195 h 203"/>
                <a:gd name="T96" fmla="*/ 1648 w 510"/>
                <a:gd name="T97" fmla="*/ 160 h 203"/>
                <a:gd name="T98" fmla="*/ 1709 w 510"/>
                <a:gd name="T99" fmla="*/ 115 h 203"/>
                <a:gd name="T100" fmla="*/ 1742 w 510"/>
                <a:gd name="T101" fmla="*/ 76 h 203"/>
                <a:gd name="T102" fmla="*/ 1744 w 510"/>
                <a:gd name="T103" fmla="*/ 42 h 203"/>
                <a:gd name="T104" fmla="*/ 1718 w 510"/>
                <a:gd name="T105" fmla="*/ 16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10"/>
                <a:gd name="T160" fmla="*/ 0 h 203"/>
                <a:gd name="T161" fmla="*/ 510 w 510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10" h="203">
                  <a:moveTo>
                    <a:pt x="483" y="6"/>
                  </a:moveTo>
                  <a:lnTo>
                    <a:pt x="498" y="0"/>
                  </a:lnTo>
                  <a:lnTo>
                    <a:pt x="508" y="6"/>
                  </a:lnTo>
                  <a:lnTo>
                    <a:pt x="510" y="22"/>
                  </a:lnTo>
                  <a:lnTo>
                    <a:pt x="504" y="48"/>
                  </a:lnTo>
                  <a:lnTo>
                    <a:pt x="498" y="58"/>
                  </a:lnTo>
                  <a:lnTo>
                    <a:pt x="488" y="69"/>
                  </a:lnTo>
                  <a:lnTo>
                    <a:pt x="477" y="82"/>
                  </a:lnTo>
                  <a:lnTo>
                    <a:pt x="462" y="95"/>
                  </a:lnTo>
                  <a:lnTo>
                    <a:pt x="448" y="108"/>
                  </a:lnTo>
                  <a:lnTo>
                    <a:pt x="434" y="120"/>
                  </a:lnTo>
                  <a:lnTo>
                    <a:pt x="421" y="130"/>
                  </a:lnTo>
                  <a:lnTo>
                    <a:pt x="411" y="137"/>
                  </a:lnTo>
                  <a:lnTo>
                    <a:pt x="392" y="147"/>
                  </a:lnTo>
                  <a:lnTo>
                    <a:pt x="369" y="157"/>
                  </a:lnTo>
                  <a:lnTo>
                    <a:pt x="343" y="164"/>
                  </a:lnTo>
                  <a:lnTo>
                    <a:pt x="315" y="170"/>
                  </a:lnTo>
                  <a:lnTo>
                    <a:pt x="286" y="174"/>
                  </a:lnTo>
                  <a:lnTo>
                    <a:pt x="256" y="176"/>
                  </a:lnTo>
                  <a:lnTo>
                    <a:pt x="227" y="176"/>
                  </a:lnTo>
                  <a:lnTo>
                    <a:pt x="201" y="174"/>
                  </a:lnTo>
                  <a:lnTo>
                    <a:pt x="165" y="171"/>
                  </a:lnTo>
                  <a:lnTo>
                    <a:pt x="134" y="171"/>
                  </a:lnTo>
                  <a:lnTo>
                    <a:pt x="103" y="173"/>
                  </a:lnTo>
                  <a:lnTo>
                    <a:pt x="78" y="177"/>
                  </a:lnTo>
                  <a:lnTo>
                    <a:pt x="53" y="181"/>
                  </a:lnTo>
                  <a:lnTo>
                    <a:pt x="33" y="189"/>
                  </a:lnTo>
                  <a:lnTo>
                    <a:pt x="14" y="196"/>
                  </a:lnTo>
                  <a:lnTo>
                    <a:pt x="0" y="203"/>
                  </a:lnTo>
                  <a:lnTo>
                    <a:pt x="16" y="189"/>
                  </a:lnTo>
                  <a:lnTo>
                    <a:pt x="33" y="176"/>
                  </a:lnTo>
                  <a:lnTo>
                    <a:pt x="52" y="164"/>
                  </a:lnTo>
                  <a:lnTo>
                    <a:pt x="75" y="156"/>
                  </a:lnTo>
                  <a:lnTo>
                    <a:pt x="99" y="150"/>
                  </a:lnTo>
                  <a:lnTo>
                    <a:pt x="128" y="146"/>
                  </a:lnTo>
                  <a:lnTo>
                    <a:pt x="161" y="147"/>
                  </a:lnTo>
                  <a:lnTo>
                    <a:pt x="197" y="150"/>
                  </a:lnTo>
                  <a:lnTo>
                    <a:pt x="215" y="151"/>
                  </a:lnTo>
                  <a:lnTo>
                    <a:pt x="241" y="153"/>
                  </a:lnTo>
                  <a:lnTo>
                    <a:pt x="270" y="151"/>
                  </a:lnTo>
                  <a:lnTo>
                    <a:pt x="300" y="148"/>
                  </a:lnTo>
                  <a:lnTo>
                    <a:pt x="330" y="146"/>
                  </a:lnTo>
                  <a:lnTo>
                    <a:pt x="358" y="140"/>
                  </a:lnTo>
                  <a:lnTo>
                    <a:pt x="382" y="131"/>
                  </a:lnTo>
                  <a:lnTo>
                    <a:pt x="399" y="121"/>
                  </a:lnTo>
                  <a:lnTo>
                    <a:pt x="411" y="112"/>
                  </a:lnTo>
                  <a:lnTo>
                    <a:pt x="427" y="100"/>
                  </a:lnTo>
                  <a:lnTo>
                    <a:pt x="445" y="84"/>
                  </a:lnTo>
                  <a:lnTo>
                    <a:pt x="464" y="68"/>
                  </a:lnTo>
                  <a:lnTo>
                    <a:pt x="480" y="49"/>
                  </a:lnTo>
                  <a:lnTo>
                    <a:pt x="490" y="33"/>
                  </a:lnTo>
                  <a:lnTo>
                    <a:pt x="491" y="18"/>
                  </a:lnTo>
                  <a:lnTo>
                    <a:pt x="48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3" name="Freeform 157"/>
            <p:cNvSpPr>
              <a:spLocks/>
            </p:cNvSpPr>
            <p:nvPr/>
          </p:nvSpPr>
          <p:spPr bwMode="auto">
            <a:xfrm>
              <a:off x="1737" y="3921"/>
              <a:ext cx="111" cy="351"/>
            </a:xfrm>
            <a:custGeom>
              <a:avLst/>
              <a:gdLst>
                <a:gd name="T0" fmla="*/ 39 w 111"/>
                <a:gd name="T1" fmla="*/ 351 h 351"/>
                <a:gd name="T2" fmla="*/ 33 w 111"/>
                <a:gd name="T3" fmla="*/ 333 h 351"/>
                <a:gd name="T4" fmla="*/ 21 w 111"/>
                <a:gd name="T5" fmla="*/ 294 h 351"/>
                <a:gd name="T6" fmla="*/ 12 w 111"/>
                <a:gd name="T7" fmla="*/ 254 h 351"/>
                <a:gd name="T8" fmla="*/ 12 w 111"/>
                <a:gd name="T9" fmla="*/ 231 h 351"/>
                <a:gd name="T10" fmla="*/ 33 w 111"/>
                <a:gd name="T11" fmla="*/ 192 h 351"/>
                <a:gd name="T12" fmla="*/ 45 w 111"/>
                <a:gd name="T13" fmla="*/ 168 h 351"/>
                <a:gd name="T14" fmla="*/ 62 w 111"/>
                <a:gd name="T15" fmla="*/ 126 h 351"/>
                <a:gd name="T16" fmla="*/ 72 w 111"/>
                <a:gd name="T17" fmla="*/ 101 h 351"/>
                <a:gd name="T18" fmla="*/ 90 w 111"/>
                <a:gd name="T19" fmla="*/ 59 h 351"/>
                <a:gd name="T20" fmla="*/ 104 w 111"/>
                <a:gd name="T21" fmla="*/ 20 h 351"/>
                <a:gd name="T22" fmla="*/ 111 w 111"/>
                <a:gd name="T23" fmla="*/ 0 h 351"/>
                <a:gd name="T24" fmla="*/ 90 w 111"/>
                <a:gd name="T25" fmla="*/ 29 h 351"/>
                <a:gd name="T26" fmla="*/ 77 w 111"/>
                <a:gd name="T27" fmla="*/ 63 h 351"/>
                <a:gd name="T28" fmla="*/ 59 w 111"/>
                <a:gd name="T29" fmla="*/ 102 h 351"/>
                <a:gd name="T30" fmla="*/ 38 w 111"/>
                <a:gd name="T31" fmla="*/ 152 h 351"/>
                <a:gd name="T32" fmla="*/ 6 w 111"/>
                <a:gd name="T33" fmla="*/ 216 h 351"/>
                <a:gd name="T34" fmla="*/ 0 w 111"/>
                <a:gd name="T35" fmla="*/ 246 h 351"/>
                <a:gd name="T36" fmla="*/ 3 w 111"/>
                <a:gd name="T37" fmla="*/ 279 h 351"/>
                <a:gd name="T38" fmla="*/ 20 w 111"/>
                <a:gd name="T39" fmla="*/ 321 h 351"/>
                <a:gd name="T40" fmla="*/ 39 w 111"/>
                <a:gd name="T41" fmla="*/ 351 h 35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1"/>
                <a:gd name="T64" fmla="*/ 0 h 351"/>
                <a:gd name="T65" fmla="*/ 111 w 111"/>
                <a:gd name="T66" fmla="*/ 351 h 35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1" h="351">
                  <a:moveTo>
                    <a:pt x="39" y="351"/>
                  </a:moveTo>
                  <a:lnTo>
                    <a:pt x="33" y="333"/>
                  </a:lnTo>
                  <a:lnTo>
                    <a:pt x="21" y="294"/>
                  </a:lnTo>
                  <a:lnTo>
                    <a:pt x="12" y="254"/>
                  </a:lnTo>
                  <a:lnTo>
                    <a:pt x="12" y="231"/>
                  </a:lnTo>
                  <a:lnTo>
                    <a:pt x="33" y="192"/>
                  </a:lnTo>
                  <a:lnTo>
                    <a:pt x="45" y="168"/>
                  </a:lnTo>
                  <a:lnTo>
                    <a:pt x="62" y="126"/>
                  </a:lnTo>
                  <a:lnTo>
                    <a:pt x="72" y="101"/>
                  </a:lnTo>
                  <a:lnTo>
                    <a:pt x="90" y="59"/>
                  </a:lnTo>
                  <a:lnTo>
                    <a:pt x="104" y="20"/>
                  </a:lnTo>
                  <a:lnTo>
                    <a:pt x="111" y="0"/>
                  </a:lnTo>
                  <a:lnTo>
                    <a:pt x="90" y="29"/>
                  </a:lnTo>
                  <a:lnTo>
                    <a:pt x="77" y="63"/>
                  </a:lnTo>
                  <a:lnTo>
                    <a:pt x="59" y="102"/>
                  </a:lnTo>
                  <a:lnTo>
                    <a:pt x="38" y="152"/>
                  </a:lnTo>
                  <a:lnTo>
                    <a:pt x="6" y="216"/>
                  </a:lnTo>
                  <a:lnTo>
                    <a:pt x="0" y="246"/>
                  </a:lnTo>
                  <a:lnTo>
                    <a:pt x="3" y="279"/>
                  </a:lnTo>
                  <a:lnTo>
                    <a:pt x="20" y="321"/>
                  </a:lnTo>
                  <a:lnTo>
                    <a:pt x="39" y="3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4" name="Freeform 158"/>
            <p:cNvSpPr>
              <a:spLocks/>
            </p:cNvSpPr>
            <p:nvPr/>
          </p:nvSpPr>
          <p:spPr bwMode="auto">
            <a:xfrm>
              <a:off x="3789" y="3824"/>
              <a:ext cx="99" cy="304"/>
            </a:xfrm>
            <a:custGeom>
              <a:avLst/>
              <a:gdLst>
                <a:gd name="T0" fmla="*/ 99 w 99"/>
                <a:gd name="T1" fmla="*/ 304 h 304"/>
                <a:gd name="T2" fmla="*/ 89 w 99"/>
                <a:gd name="T3" fmla="*/ 279 h 304"/>
                <a:gd name="T4" fmla="*/ 77 w 99"/>
                <a:gd name="T5" fmla="*/ 258 h 304"/>
                <a:gd name="T6" fmla="*/ 66 w 99"/>
                <a:gd name="T7" fmla="*/ 234 h 304"/>
                <a:gd name="T8" fmla="*/ 57 w 99"/>
                <a:gd name="T9" fmla="*/ 208 h 304"/>
                <a:gd name="T10" fmla="*/ 48 w 99"/>
                <a:gd name="T11" fmla="*/ 177 h 304"/>
                <a:gd name="T12" fmla="*/ 27 w 99"/>
                <a:gd name="T13" fmla="*/ 111 h 304"/>
                <a:gd name="T14" fmla="*/ 15 w 99"/>
                <a:gd name="T15" fmla="*/ 58 h 304"/>
                <a:gd name="T16" fmla="*/ 2 w 99"/>
                <a:gd name="T17" fmla="*/ 12 h 304"/>
                <a:gd name="T18" fmla="*/ 0 w 99"/>
                <a:gd name="T19" fmla="*/ 0 h 304"/>
                <a:gd name="T20" fmla="*/ 12 w 99"/>
                <a:gd name="T21" fmla="*/ 25 h 304"/>
                <a:gd name="T22" fmla="*/ 29 w 99"/>
                <a:gd name="T23" fmla="*/ 72 h 304"/>
                <a:gd name="T24" fmla="*/ 42 w 99"/>
                <a:gd name="T25" fmla="*/ 112 h 304"/>
                <a:gd name="T26" fmla="*/ 56 w 99"/>
                <a:gd name="T27" fmla="*/ 156 h 304"/>
                <a:gd name="T28" fmla="*/ 69 w 99"/>
                <a:gd name="T29" fmla="*/ 193 h 304"/>
                <a:gd name="T30" fmla="*/ 95 w 99"/>
                <a:gd name="T31" fmla="*/ 271 h 304"/>
                <a:gd name="T32" fmla="*/ 99 w 99"/>
                <a:gd name="T33" fmla="*/ 304 h 3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9"/>
                <a:gd name="T52" fmla="*/ 0 h 304"/>
                <a:gd name="T53" fmla="*/ 99 w 99"/>
                <a:gd name="T54" fmla="*/ 304 h 3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9" h="304">
                  <a:moveTo>
                    <a:pt x="99" y="304"/>
                  </a:moveTo>
                  <a:lnTo>
                    <a:pt x="89" y="279"/>
                  </a:lnTo>
                  <a:lnTo>
                    <a:pt x="77" y="258"/>
                  </a:lnTo>
                  <a:lnTo>
                    <a:pt x="66" y="234"/>
                  </a:lnTo>
                  <a:lnTo>
                    <a:pt x="57" y="208"/>
                  </a:lnTo>
                  <a:lnTo>
                    <a:pt x="48" y="177"/>
                  </a:lnTo>
                  <a:lnTo>
                    <a:pt x="27" y="111"/>
                  </a:lnTo>
                  <a:lnTo>
                    <a:pt x="15" y="58"/>
                  </a:lnTo>
                  <a:lnTo>
                    <a:pt x="2" y="12"/>
                  </a:lnTo>
                  <a:lnTo>
                    <a:pt x="0" y="0"/>
                  </a:lnTo>
                  <a:lnTo>
                    <a:pt x="12" y="25"/>
                  </a:lnTo>
                  <a:lnTo>
                    <a:pt x="29" y="72"/>
                  </a:lnTo>
                  <a:lnTo>
                    <a:pt x="42" y="112"/>
                  </a:lnTo>
                  <a:lnTo>
                    <a:pt x="56" y="156"/>
                  </a:lnTo>
                  <a:lnTo>
                    <a:pt x="69" y="193"/>
                  </a:lnTo>
                  <a:lnTo>
                    <a:pt x="95" y="271"/>
                  </a:lnTo>
                  <a:lnTo>
                    <a:pt x="99" y="3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5" name="Freeform 159"/>
            <p:cNvSpPr>
              <a:spLocks/>
            </p:cNvSpPr>
            <p:nvPr/>
          </p:nvSpPr>
          <p:spPr bwMode="auto">
            <a:xfrm>
              <a:off x="1996" y="1601"/>
              <a:ext cx="505" cy="421"/>
            </a:xfrm>
            <a:custGeom>
              <a:avLst/>
              <a:gdLst>
                <a:gd name="T0" fmla="*/ 190 w 505"/>
                <a:gd name="T1" fmla="*/ 354 h 421"/>
                <a:gd name="T2" fmla="*/ 240 w 505"/>
                <a:gd name="T3" fmla="*/ 392 h 421"/>
                <a:gd name="T4" fmla="*/ 281 w 505"/>
                <a:gd name="T5" fmla="*/ 420 h 421"/>
                <a:gd name="T6" fmla="*/ 311 w 505"/>
                <a:gd name="T7" fmla="*/ 421 h 421"/>
                <a:gd name="T8" fmla="*/ 343 w 505"/>
                <a:gd name="T9" fmla="*/ 421 h 421"/>
                <a:gd name="T10" fmla="*/ 377 w 505"/>
                <a:gd name="T11" fmla="*/ 420 h 421"/>
                <a:gd name="T12" fmla="*/ 404 w 505"/>
                <a:gd name="T13" fmla="*/ 418 h 421"/>
                <a:gd name="T14" fmla="*/ 448 w 505"/>
                <a:gd name="T15" fmla="*/ 417 h 421"/>
                <a:gd name="T16" fmla="*/ 487 w 505"/>
                <a:gd name="T17" fmla="*/ 421 h 421"/>
                <a:gd name="T18" fmla="*/ 505 w 505"/>
                <a:gd name="T19" fmla="*/ 412 h 421"/>
                <a:gd name="T20" fmla="*/ 503 w 505"/>
                <a:gd name="T21" fmla="*/ 379 h 421"/>
                <a:gd name="T22" fmla="*/ 492 w 505"/>
                <a:gd name="T23" fmla="*/ 341 h 421"/>
                <a:gd name="T24" fmla="*/ 471 w 505"/>
                <a:gd name="T25" fmla="*/ 299 h 421"/>
                <a:gd name="T26" fmla="*/ 442 w 505"/>
                <a:gd name="T27" fmla="*/ 254 h 421"/>
                <a:gd name="T28" fmla="*/ 407 w 505"/>
                <a:gd name="T29" fmla="*/ 208 h 421"/>
                <a:gd name="T30" fmla="*/ 364 w 505"/>
                <a:gd name="T31" fmla="*/ 161 h 421"/>
                <a:gd name="T32" fmla="*/ 316 w 505"/>
                <a:gd name="T33" fmla="*/ 118 h 421"/>
                <a:gd name="T34" fmla="*/ 266 w 505"/>
                <a:gd name="T35" fmla="*/ 81 h 421"/>
                <a:gd name="T36" fmla="*/ 216 w 505"/>
                <a:gd name="T37" fmla="*/ 48 h 421"/>
                <a:gd name="T38" fmla="*/ 169 w 505"/>
                <a:gd name="T39" fmla="*/ 24 h 421"/>
                <a:gd name="T40" fmla="*/ 126 w 505"/>
                <a:gd name="T41" fmla="*/ 9 h 421"/>
                <a:gd name="T42" fmla="*/ 85 w 505"/>
                <a:gd name="T43" fmla="*/ 0 h 421"/>
                <a:gd name="T44" fmla="*/ 52 w 505"/>
                <a:gd name="T45" fmla="*/ 1 h 421"/>
                <a:gd name="T46" fmla="*/ 26 w 505"/>
                <a:gd name="T47" fmla="*/ 11 h 421"/>
                <a:gd name="T48" fmla="*/ 8 w 505"/>
                <a:gd name="T49" fmla="*/ 30 h 421"/>
                <a:gd name="T50" fmla="*/ 0 w 505"/>
                <a:gd name="T51" fmla="*/ 58 h 421"/>
                <a:gd name="T52" fmla="*/ 2 w 505"/>
                <a:gd name="T53" fmla="*/ 92 h 421"/>
                <a:gd name="T54" fmla="*/ 15 w 505"/>
                <a:gd name="T55" fmla="*/ 132 h 421"/>
                <a:gd name="T56" fmla="*/ 34 w 505"/>
                <a:gd name="T57" fmla="*/ 172 h 421"/>
                <a:gd name="T58" fmla="*/ 63 w 505"/>
                <a:gd name="T59" fmla="*/ 217 h 421"/>
                <a:gd name="T60" fmla="*/ 100 w 505"/>
                <a:gd name="T61" fmla="*/ 264 h 421"/>
                <a:gd name="T62" fmla="*/ 141 w 505"/>
                <a:gd name="T63" fmla="*/ 310 h 42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05"/>
                <a:gd name="T97" fmla="*/ 0 h 421"/>
                <a:gd name="T98" fmla="*/ 505 w 505"/>
                <a:gd name="T99" fmla="*/ 421 h 42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05" h="421">
                  <a:moveTo>
                    <a:pt x="166" y="332"/>
                  </a:moveTo>
                  <a:lnTo>
                    <a:pt x="190" y="354"/>
                  </a:lnTo>
                  <a:lnTo>
                    <a:pt x="215" y="373"/>
                  </a:lnTo>
                  <a:lnTo>
                    <a:pt x="240" y="392"/>
                  </a:lnTo>
                  <a:lnTo>
                    <a:pt x="264" y="408"/>
                  </a:lnTo>
                  <a:lnTo>
                    <a:pt x="281" y="420"/>
                  </a:lnTo>
                  <a:lnTo>
                    <a:pt x="298" y="420"/>
                  </a:lnTo>
                  <a:lnTo>
                    <a:pt x="311" y="421"/>
                  </a:lnTo>
                  <a:lnTo>
                    <a:pt x="328" y="421"/>
                  </a:lnTo>
                  <a:lnTo>
                    <a:pt x="343" y="421"/>
                  </a:lnTo>
                  <a:lnTo>
                    <a:pt x="356" y="420"/>
                  </a:lnTo>
                  <a:lnTo>
                    <a:pt x="377" y="420"/>
                  </a:lnTo>
                  <a:lnTo>
                    <a:pt x="391" y="418"/>
                  </a:lnTo>
                  <a:lnTo>
                    <a:pt x="404" y="418"/>
                  </a:lnTo>
                  <a:lnTo>
                    <a:pt x="425" y="417"/>
                  </a:lnTo>
                  <a:lnTo>
                    <a:pt x="448" y="417"/>
                  </a:lnTo>
                  <a:lnTo>
                    <a:pt x="475" y="418"/>
                  </a:lnTo>
                  <a:lnTo>
                    <a:pt x="487" y="421"/>
                  </a:lnTo>
                  <a:lnTo>
                    <a:pt x="499" y="420"/>
                  </a:lnTo>
                  <a:lnTo>
                    <a:pt x="505" y="412"/>
                  </a:lnTo>
                  <a:lnTo>
                    <a:pt x="505" y="396"/>
                  </a:lnTo>
                  <a:lnTo>
                    <a:pt x="503" y="379"/>
                  </a:lnTo>
                  <a:lnTo>
                    <a:pt x="499" y="360"/>
                  </a:lnTo>
                  <a:lnTo>
                    <a:pt x="492" y="341"/>
                  </a:lnTo>
                  <a:lnTo>
                    <a:pt x="482" y="320"/>
                  </a:lnTo>
                  <a:lnTo>
                    <a:pt x="471" y="299"/>
                  </a:lnTo>
                  <a:lnTo>
                    <a:pt x="458" y="277"/>
                  </a:lnTo>
                  <a:lnTo>
                    <a:pt x="442" y="254"/>
                  </a:lnTo>
                  <a:lnTo>
                    <a:pt x="425" y="230"/>
                  </a:lnTo>
                  <a:lnTo>
                    <a:pt x="407" y="208"/>
                  </a:lnTo>
                  <a:lnTo>
                    <a:pt x="386" y="185"/>
                  </a:lnTo>
                  <a:lnTo>
                    <a:pt x="364" y="161"/>
                  </a:lnTo>
                  <a:lnTo>
                    <a:pt x="341" y="140"/>
                  </a:lnTo>
                  <a:lnTo>
                    <a:pt x="316" y="118"/>
                  </a:lnTo>
                  <a:lnTo>
                    <a:pt x="290" y="98"/>
                  </a:lnTo>
                  <a:lnTo>
                    <a:pt x="266" y="81"/>
                  </a:lnTo>
                  <a:lnTo>
                    <a:pt x="241" y="63"/>
                  </a:lnTo>
                  <a:lnTo>
                    <a:pt x="216" y="48"/>
                  </a:lnTo>
                  <a:lnTo>
                    <a:pt x="193" y="37"/>
                  </a:lnTo>
                  <a:lnTo>
                    <a:pt x="169" y="24"/>
                  </a:lnTo>
                  <a:lnTo>
                    <a:pt x="146" y="15"/>
                  </a:lnTo>
                  <a:lnTo>
                    <a:pt x="126" y="9"/>
                  </a:lnTo>
                  <a:lnTo>
                    <a:pt x="105" y="3"/>
                  </a:lnTo>
                  <a:lnTo>
                    <a:pt x="85" y="0"/>
                  </a:lnTo>
                  <a:lnTo>
                    <a:pt x="68" y="0"/>
                  </a:lnTo>
                  <a:lnTo>
                    <a:pt x="52" y="1"/>
                  </a:lnTo>
                  <a:lnTo>
                    <a:pt x="38" y="6"/>
                  </a:lnTo>
                  <a:lnTo>
                    <a:pt x="26" y="11"/>
                  </a:lnTo>
                  <a:lnTo>
                    <a:pt x="16" y="20"/>
                  </a:lnTo>
                  <a:lnTo>
                    <a:pt x="8" y="30"/>
                  </a:lnTo>
                  <a:lnTo>
                    <a:pt x="3" y="44"/>
                  </a:lnTo>
                  <a:lnTo>
                    <a:pt x="0" y="58"/>
                  </a:lnTo>
                  <a:lnTo>
                    <a:pt x="0" y="74"/>
                  </a:lnTo>
                  <a:lnTo>
                    <a:pt x="2" y="92"/>
                  </a:lnTo>
                  <a:lnTo>
                    <a:pt x="7" y="112"/>
                  </a:lnTo>
                  <a:lnTo>
                    <a:pt x="15" y="132"/>
                  </a:lnTo>
                  <a:lnTo>
                    <a:pt x="23" y="151"/>
                  </a:lnTo>
                  <a:lnTo>
                    <a:pt x="34" y="172"/>
                  </a:lnTo>
                  <a:lnTo>
                    <a:pt x="49" y="195"/>
                  </a:lnTo>
                  <a:lnTo>
                    <a:pt x="63" y="217"/>
                  </a:lnTo>
                  <a:lnTo>
                    <a:pt x="80" y="241"/>
                  </a:lnTo>
                  <a:lnTo>
                    <a:pt x="100" y="264"/>
                  </a:lnTo>
                  <a:lnTo>
                    <a:pt x="119" y="286"/>
                  </a:lnTo>
                  <a:lnTo>
                    <a:pt x="141" y="310"/>
                  </a:lnTo>
                  <a:lnTo>
                    <a:pt x="166" y="332"/>
                  </a:lnTo>
                  <a:close/>
                </a:path>
              </a:pathLst>
            </a:custGeom>
            <a:solidFill>
              <a:srgbClr val="F7C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6" name="Freeform 160"/>
            <p:cNvSpPr>
              <a:spLocks/>
            </p:cNvSpPr>
            <p:nvPr/>
          </p:nvSpPr>
          <p:spPr bwMode="auto">
            <a:xfrm rot="2533008">
              <a:off x="2007" y="1719"/>
              <a:ext cx="598" cy="131"/>
            </a:xfrm>
            <a:custGeom>
              <a:avLst/>
              <a:gdLst>
                <a:gd name="T0" fmla="*/ 74 w 598"/>
                <a:gd name="T1" fmla="*/ 65 h 131"/>
                <a:gd name="T2" fmla="*/ 68 w 598"/>
                <a:gd name="T3" fmla="*/ 67 h 131"/>
                <a:gd name="T4" fmla="*/ 55 w 598"/>
                <a:gd name="T5" fmla="*/ 70 h 131"/>
                <a:gd name="T6" fmla="*/ 37 w 598"/>
                <a:gd name="T7" fmla="*/ 74 h 131"/>
                <a:gd name="T8" fmla="*/ 20 w 598"/>
                <a:gd name="T9" fmla="*/ 81 h 131"/>
                <a:gd name="T10" fmla="*/ 6 w 598"/>
                <a:gd name="T11" fmla="*/ 90 h 131"/>
                <a:gd name="T12" fmla="*/ 0 w 598"/>
                <a:gd name="T13" fmla="*/ 98 h 131"/>
                <a:gd name="T14" fmla="*/ 4 w 598"/>
                <a:gd name="T15" fmla="*/ 108 h 131"/>
                <a:gd name="T16" fmla="*/ 26 w 598"/>
                <a:gd name="T17" fmla="*/ 119 h 131"/>
                <a:gd name="T18" fmla="*/ 27 w 598"/>
                <a:gd name="T19" fmla="*/ 119 h 131"/>
                <a:gd name="T20" fmla="*/ 33 w 598"/>
                <a:gd name="T21" fmla="*/ 118 h 131"/>
                <a:gd name="T22" fmla="*/ 43 w 598"/>
                <a:gd name="T23" fmla="*/ 115 h 131"/>
                <a:gd name="T24" fmla="*/ 54 w 598"/>
                <a:gd name="T25" fmla="*/ 112 h 131"/>
                <a:gd name="T26" fmla="*/ 68 w 598"/>
                <a:gd name="T27" fmla="*/ 110 h 131"/>
                <a:gd name="T28" fmla="*/ 85 w 598"/>
                <a:gd name="T29" fmla="*/ 107 h 131"/>
                <a:gd name="T30" fmla="*/ 102 w 598"/>
                <a:gd name="T31" fmla="*/ 104 h 131"/>
                <a:gd name="T32" fmla="*/ 122 w 598"/>
                <a:gd name="T33" fmla="*/ 101 h 131"/>
                <a:gd name="T34" fmla="*/ 142 w 598"/>
                <a:gd name="T35" fmla="*/ 100 h 131"/>
                <a:gd name="T36" fmla="*/ 162 w 598"/>
                <a:gd name="T37" fmla="*/ 98 h 131"/>
                <a:gd name="T38" fmla="*/ 182 w 598"/>
                <a:gd name="T39" fmla="*/ 97 h 131"/>
                <a:gd name="T40" fmla="*/ 202 w 598"/>
                <a:gd name="T41" fmla="*/ 97 h 131"/>
                <a:gd name="T42" fmla="*/ 220 w 598"/>
                <a:gd name="T43" fmla="*/ 98 h 131"/>
                <a:gd name="T44" fmla="*/ 237 w 598"/>
                <a:gd name="T45" fmla="*/ 101 h 131"/>
                <a:gd name="T46" fmla="*/ 253 w 598"/>
                <a:gd name="T47" fmla="*/ 107 h 131"/>
                <a:gd name="T48" fmla="*/ 266 w 598"/>
                <a:gd name="T49" fmla="*/ 112 h 131"/>
                <a:gd name="T50" fmla="*/ 270 w 598"/>
                <a:gd name="T51" fmla="*/ 114 h 131"/>
                <a:gd name="T52" fmla="*/ 284 w 598"/>
                <a:gd name="T53" fmla="*/ 118 h 131"/>
                <a:gd name="T54" fmla="*/ 305 w 598"/>
                <a:gd name="T55" fmla="*/ 124 h 131"/>
                <a:gd name="T56" fmla="*/ 334 w 598"/>
                <a:gd name="T57" fmla="*/ 128 h 131"/>
                <a:gd name="T58" fmla="*/ 365 w 598"/>
                <a:gd name="T59" fmla="*/ 131 h 131"/>
                <a:gd name="T60" fmla="*/ 402 w 598"/>
                <a:gd name="T61" fmla="*/ 128 h 131"/>
                <a:gd name="T62" fmla="*/ 440 w 598"/>
                <a:gd name="T63" fmla="*/ 119 h 131"/>
                <a:gd name="T64" fmla="*/ 479 w 598"/>
                <a:gd name="T65" fmla="*/ 104 h 131"/>
                <a:gd name="T66" fmla="*/ 483 w 598"/>
                <a:gd name="T67" fmla="*/ 104 h 131"/>
                <a:gd name="T68" fmla="*/ 496 w 598"/>
                <a:gd name="T69" fmla="*/ 102 h 131"/>
                <a:gd name="T70" fmla="*/ 513 w 598"/>
                <a:gd name="T71" fmla="*/ 102 h 131"/>
                <a:gd name="T72" fmla="*/ 533 w 598"/>
                <a:gd name="T73" fmla="*/ 102 h 131"/>
                <a:gd name="T74" fmla="*/ 554 w 598"/>
                <a:gd name="T75" fmla="*/ 104 h 131"/>
                <a:gd name="T76" fmla="*/ 574 w 598"/>
                <a:gd name="T77" fmla="*/ 108 h 131"/>
                <a:gd name="T78" fmla="*/ 590 w 598"/>
                <a:gd name="T79" fmla="*/ 112 h 131"/>
                <a:gd name="T80" fmla="*/ 598 w 598"/>
                <a:gd name="T81" fmla="*/ 119 h 131"/>
                <a:gd name="T82" fmla="*/ 595 w 598"/>
                <a:gd name="T83" fmla="*/ 117 h 131"/>
                <a:gd name="T84" fmla="*/ 587 w 598"/>
                <a:gd name="T85" fmla="*/ 110 h 131"/>
                <a:gd name="T86" fmla="*/ 572 w 598"/>
                <a:gd name="T87" fmla="*/ 100 h 131"/>
                <a:gd name="T88" fmla="*/ 554 w 598"/>
                <a:gd name="T89" fmla="*/ 87 h 131"/>
                <a:gd name="T90" fmla="*/ 531 w 598"/>
                <a:gd name="T91" fmla="*/ 71 h 131"/>
                <a:gd name="T92" fmla="*/ 503 w 598"/>
                <a:gd name="T93" fmla="*/ 56 h 131"/>
                <a:gd name="T94" fmla="*/ 472 w 598"/>
                <a:gd name="T95" fmla="*/ 40 h 131"/>
                <a:gd name="T96" fmla="*/ 438 w 598"/>
                <a:gd name="T97" fmla="*/ 26 h 131"/>
                <a:gd name="T98" fmla="*/ 399 w 598"/>
                <a:gd name="T99" fmla="*/ 14 h 131"/>
                <a:gd name="T100" fmla="*/ 358 w 598"/>
                <a:gd name="T101" fmla="*/ 6 h 131"/>
                <a:gd name="T102" fmla="*/ 315 w 598"/>
                <a:gd name="T103" fmla="*/ 0 h 131"/>
                <a:gd name="T104" fmla="*/ 270 w 598"/>
                <a:gd name="T105" fmla="*/ 0 h 131"/>
                <a:gd name="T106" fmla="*/ 223 w 598"/>
                <a:gd name="T107" fmla="*/ 4 h 131"/>
                <a:gd name="T108" fmla="*/ 173 w 598"/>
                <a:gd name="T109" fmla="*/ 17 h 131"/>
                <a:gd name="T110" fmla="*/ 124 w 598"/>
                <a:gd name="T111" fmla="*/ 37 h 131"/>
                <a:gd name="T112" fmla="*/ 74 w 598"/>
                <a:gd name="T113" fmla="*/ 65 h 13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98"/>
                <a:gd name="T172" fmla="*/ 0 h 131"/>
                <a:gd name="T173" fmla="*/ 598 w 598"/>
                <a:gd name="T174" fmla="*/ 131 h 13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98" h="131">
                  <a:moveTo>
                    <a:pt x="74" y="65"/>
                  </a:moveTo>
                  <a:lnTo>
                    <a:pt x="68" y="67"/>
                  </a:lnTo>
                  <a:lnTo>
                    <a:pt x="55" y="70"/>
                  </a:lnTo>
                  <a:lnTo>
                    <a:pt x="37" y="74"/>
                  </a:lnTo>
                  <a:lnTo>
                    <a:pt x="20" y="81"/>
                  </a:lnTo>
                  <a:lnTo>
                    <a:pt x="6" y="90"/>
                  </a:lnTo>
                  <a:lnTo>
                    <a:pt x="0" y="98"/>
                  </a:lnTo>
                  <a:lnTo>
                    <a:pt x="4" y="108"/>
                  </a:lnTo>
                  <a:lnTo>
                    <a:pt x="26" y="119"/>
                  </a:lnTo>
                  <a:lnTo>
                    <a:pt x="27" y="119"/>
                  </a:lnTo>
                  <a:lnTo>
                    <a:pt x="33" y="118"/>
                  </a:lnTo>
                  <a:lnTo>
                    <a:pt x="43" y="115"/>
                  </a:lnTo>
                  <a:lnTo>
                    <a:pt x="54" y="112"/>
                  </a:lnTo>
                  <a:lnTo>
                    <a:pt x="68" y="110"/>
                  </a:lnTo>
                  <a:lnTo>
                    <a:pt x="85" y="107"/>
                  </a:lnTo>
                  <a:lnTo>
                    <a:pt x="102" y="104"/>
                  </a:lnTo>
                  <a:lnTo>
                    <a:pt x="122" y="101"/>
                  </a:lnTo>
                  <a:lnTo>
                    <a:pt x="142" y="100"/>
                  </a:lnTo>
                  <a:lnTo>
                    <a:pt x="162" y="98"/>
                  </a:lnTo>
                  <a:lnTo>
                    <a:pt x="182" y="97"/>
                  </a:lnTo>
                  <a:lnTo>
                    <a:pt x="202" y="97"/>
                  </a:lnTo>
                  <a:lnTo>
                    <a:pt x="220" y="98"/>
                  </a:lnTo>
                  <a:lnTo>
                    <a:pt x="237" y="101"/>
                  </a:lnTo>
                  <a:lnTo>
                    <a:pt x="253" y="107"/>
                  </a:lnTo>
                  <a:lnTo>
                    <a:pt x="266" y="112"/>
                  </a:lnTo>
                  <a:lnTo>
                    <a:pt x="270" y="114"/>
                  </a:lnTo>
                  <a:lnTo>
                    <a:pt x="284" y="118"/>
                  </a:lnTo>
                  <a:lnTo>
                    <a:pt x="305" y="124"/>
                  </a:lnTo>
                  <a:lnTo>
                    <a:pt x="334" y="128"/>
                  </a:lnTo>
                  <a:lnTo>
                    <a:pt x="365" y="131"/>
                  </a:lnTo>
                  <a:lnTo>
                    <a:pt x="402" y="128"/>
                  </a:lnTo>
                  <a:lnTo>
                    <a:pt x="440" y="119"/>
                  </a:lnTo>
                  <a:lnTo>
                    <a:pt x="479" y="104"/>
                  </a:lnTo>
                  <a:lnTo>
                    <a:pt x="483" y="104"/>
                  </a:lnTo>
                  <a:lnTo>
                    <a:pt x="496" y="102"/>
                  </a:lnTo>
                  <a:lnTo>
                    <a:pt x="513" y="102"/>
                  </a:lnTo>
                  <a:lnTo>
                    <a:pt x="533" y="102"/>
                  </a:lnTo>
                  <a:lnTo>
                    <a:pt x="554" y="104"/>
                  </a:lnTo>
                  <a:lnTo>
                    <a:pt x="574" y="108"/>
                  </a:lnTo>
                  <a:lnTo>
                    <a:pt x="590" y="112"/>
                  </a:lnTo>
                  <a:lnTo>
                    <a:pt x="598" y="119"/>
                  </a:lnTo>
                  <a:lnTo>
                    <a:pt x="595" y="117"/>
                  </a:lnTo>
                  <a:lnTo>
                    <a:pt x="587" y="110"/>
                  </a:lnTo>
                  <a:lnTo>
                    <a:pt x="572" y="100"/>
                  </a:lnTo>
                  <a:lnTo>
                    <a:pt x="554" y="87"/>
                  </a:lnTo>
                  <a:lnTo>
                    <a:pt x="531" y="71"/>
                  </a:lnTo>
                  <a:lnTo>
                    <a:pt x="503" y="56"/>
                  </a:lnTo>
                  <a:lnTo>
                    <a:pt x="472" y="40"/>
                  </a:lnTo>
                  <a:lnTo>
                    <a:pt x="438" y="26"/>
                  </a:lnTo>
                  <a:lnTo>
                    <a:pt x="399" y="14"/>
                  </a:lnTo>
                  <a:lnTo>
                    <a:pt x="358" y="6"/>
                  </a:lnTo>
                  <a:lnTo>
                    <a:pt x="315" y="0"/>
                  </a:lnTo>
                  <a:lnTo>
                    <a:pt x="270" y="0"/>
                  </a:lnTo>
                  <a:lnTo>
                    <a:pt x="223" y="4"/>
                  </a:lnTo>
                  <a:lnTo>
                    <a:pt x="173" y="17"/>
                  </a:lnTo>
                  <a:lnTo>
                    <a:pt x="124" y="37"/>
                  </a:lnTo>
                  <a:lnTo>
                    <a:pt x="74" y="65"/>
                  </a:lnTo>
                  <a:close/>
                </a:path>
              </a:pathLst>
            </a:custGeom>
            <a:solidFill>
              <a:srgbClr val="F2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7" name="Freeform 161"/>
            <p:cNvSpPr>
              <a:spLocks/>
            </p:cNvSpPr>
            <p:nvPr/>
          </p:nvSpPr>
          <p:spPr bwMode="auto">
            <a:xfrm rot="2533008">
              <a:off x="1992" y="1555"/>
              <a:ext cx="96" cy="184"/>
            </a:xfrm>
            <a:custGeom>
              <a:avLst/>
              <a:gdLst>
                <a:gd name="T0" fmla="*/ 96 w 96"/>
                <a:gd name="T1" fmla="*/ 184 h 184"/>
                <a:gd name="T2" fmla="*/ 88 w 96"/>
                <a:gd name="T3" fmla="*/ 181 h 184"/>
                <a:gd name="T4" fmla="*/ 67 w 96"/>
                <a:gd name="T5" fmla="*/ 172 h 184"/>
                <a:gd name="T6" fmla="*/ 40 w 96"/>
                <a:gd name="T7" fmla="*/ 158 h 184"/>
                <a:gd name="T8" fmla="*/ 14 w 96"/>
                <a:gd name="T9" fmla="*/ 138 h 184"/>
                <a:gd name="T10" fmla="*/ 0 w 96"/>
                <a:gd name="T11" fmla="*/ 113 h 184"/>
                <a:gd name="T12" fmla="*/ 1 w 96"/>
                <a:gd name="T13" fmla="*/ 80 h 184"/>
                <a:gd name="T14" fmla="*/ 28 w 96"/>
                <a:gd name="T15" fmla="*/ 43 h 184"/>
                <a:gd name="T16" fmla="*/ 88 w 96"/>
                <a:gd name="T17" fmla="*/ 0 h 184"/>
                <a:gd name="T18" fmla="*/ 82 w 96"/>
                <a:gd name="T19" fmla="*/ 6 h 184"/>
                <a:gd name="T20" fmla="*/ 68 w 96"/>
                <a:gd name="T21" fmla="*/ 19 h 184"/>
                <a:gd name="T22" fmla="*/ 51 w 96"/>
                <a:gd name="T23" fmla="*/ 40 h 184"/>
                <a:gd name="T24" fmla="*/ 35 w 96"/>
                <a:gd name="T25" fmla="*/ 66 h 184"/>
                <a:gd name="T26" fmla="*/ 27 w 96"/>
                <a:gd name="T27" fmla="*/ 95 h 184"/>
                <a:gd name="T28" fmla="*/ 31 w 96"/>
                <a:gd name="T29" fmla="*/ 127 h 184"/>
                <a:gd name="T30" fmla="*/ 52 w 96"/>
                <a:gd name="T31" fmla="*/ 157 h 184"/>
                <a:gd name="T32" fmla="*/ 96 w 96"/>
                <a:gd name="T33" fmla="*/ 184 h 1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6"/>
                <a:gd name="T52" fmla="*/ 0 h 184"/>
                <a:gd name="T53" fmla="*/ 96 w 96"/>
                <a:gd name="T54" fmla="*/ 184 h 1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6" h="184">
                  <a:moveTo>
                    <a:pt x="96" y="184"/>
                  </a:moveTo>
                  <a:lnTo>
                    <a:pt x="88" y="181"/>
                  </a:lnTo>
                  <a:lnTo>
                    <a:pt x="67" y="172"/>
                  </a:lnTo>
                  <a:lnTo>
                    <a:pt x="40" y="158"/>
                  </a:lnTo>
                  <a:lnTo>
                    <a:pt x="14" y="138"/>
                  </a:lnTo>
                  <a:lnTo>
                    <a:pt x="0" y="113"/>
                  </a:lnTo>
                  <a:lnTo>
                    <a:pt x="1" y="80"/>
                  </a:lnTo>
                  <a:lnTo>
                    <a:pt x="28" y="43"/>
                  </a:lnTo>
                  <a:lnTo>
                    <a:pt x="88" y="0"/>
                  </a:lnTo>
                  <a:lnTo>
                    <a:pt x="82" y="6"/>
                  </a:lnTo>
                  <a:lnTo>
                    <a:pt x="68" y="19"/>
                  </a:lnTo>
                  <a:lnTo>
                    <a:pt x="51" y="40"/>
                  </a:lnTo>
                  <a:lnTo>
                    <a:pt x="35" y="66"/>
                  </a:lnTo>
                  <a:lnTo>
                    <a:pt x="27" y="95"/>
                  </a:lnTo>
                  <a:lnTo>
                    <a:pt x="31" y="127"/>
                  </a:lnTo>
                  <a:lnTo>
                    <a:pt x="52" y="157"/>
                  </a:lnTo>
                  <a:lnTo>
                    <a:pt x="96" y="1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518" name="Freeform 162"/>
            <p:cNvSpPr>
              <a:spLocks/>
            </p:cNvSpPr>
            <p:nvPr/>
          </p:nvSpPr>
          <p:spPr bwMode="auto">
            <a:xfrm rot="2533008">
              <a:off x="2113" y="1701"/>
              <a:ext cx="413" cy="81"/>
            </a:xfrm>
            <a:custGeom>
              <a:avLst/>
              <a:gdLst>
                <a:gd name="T0" fmla="*/ 0 w 413"/>
                <a:gd name="T1" fmla="*/ 81 h 81"/>
                <a:gd name="T2" fmla="*/ 1 w 413"/>
                <a:gd name="T3" fmla="*/ 80 h 81"/>
                <a:gd name="T4" fmla="*/ 4 w 413"/>
                <a:gd name="T5" fmla="*/ 74 h 81"/>
                <a:gd name="T6" fmla="*/ 10 w 413"/>
                <a:gd name="T7" fmla="*/ 67 h 81"/>
                <a:gd name="T8" fmla="*/ 18 w 413"/>
                <a:gd name="T9" fmla="*/ 57 h 81"/>
                <a:gd name="T10" fmla="*/ 30 w 413"/>
                <a:gd name="T11" fmla="*/ 47 h 81"/>
                <a:gd name="T12" fmla="*/ 45 w 413"/>
                <a:gd name="T13" fmla="*/ 36 h 81"/>
                <a:gd name="T14" fmla="*/ 62 w 413"/>
                <a:gd name="T15" fmla="*/ 26 h 81"/>
                <a:gd name="T16" fmla="*/ 85 w 413"/>
                <a:gd name="T17" fmla="*/ 16 h 81"/>
                <a:gd name="T18" fmla="*/ 111 w 413"/>
                <a:gd name="T19" fmla="*/ 8 h 81"/>
                <a:gd name="T20" fmla="*/ 139 w 413"/>
                <a:gd name="T21" fmla="*/ 2 h 81"/>
                <a:gd name="T22" fmla="*/ 173 w 413"/>
                <a:gd name="T23" fmla="*/ 0 h 81"/>
                <a:gd name="T24" fmla="*/ 212 w 413"/>
                <a:gd name="T25" fmla="*/ 0 h 81"/>
                <a:gd name="T26" fmla="*/ 254 w 413"/>
                <a:gd name="T27" fmla="*/ 8 h 81"/>
                <a:gd name="T28" fmla="*/ 302 w 413"/>
                <a:gd name="T29" fmla="*/ 18 h 81"/>
                <a:gd name="T30" fmla="*/ 355 w 413"/>
                <a:gd name="T31" fmla="*/ 35 h 81"/>
                <a:gd name="T32" fmla="*/ 413 w 413"/>
                <a:gd name="T33" fmla="*/ 59 h 81"/>
                <a:gd name="T34" fmla="*/ 410 w 413"/>
                <a:gd name="T35" fmla="*/ 57 h 81"/>
                <a:gd name="T36" fmla="*/ 403 w 413"/>
                <a:gd name="T37" fmla="*/ 54 h 81"/>
                <a:gd name="T38" fmla="*/ 391 w 413"/>
                <a:gd name="T39" fmla="*/ 50 h 81"/>
                <a:gd name="T40" fmla="*/ 375 w 413"/>
                <a:gd name="T41" fmla="*/ 45 h 81"/>
                <a:gd name="T42" fmla="*/ 354 w 413"/>
                <a:gd name="T43" fmla="*/ 37 h 81"/>
                <a:gd name="T44" fmla="*/ 331 w 413"/>
                <a:gd name="T45" fmla="*/ 32 h 81"/>
                <a:gd name="T46" fmla="*/ 304 w 413"/>
                <a:gd name="T47" fmla="*/ 26 h 81"/>
                <a:gd name="T48" fmla="*/ 275 w 413"/>
                <a:gd name="T49" fmla="*/ 22 h 81"/>
                <a:gd name="T50" fmla="*/ 244 w 413"/>
                <a:gd name="T51" fmla="*/ 19 h 81"/>
                <a:gd name="T52" fmla="*/ 212 w 413"/>
                <a:gd name="T53" fmla="*/ 18 h 81"/>
                <a:gd name="T54" fmla="*/ 177 w 413"/>
                <a:gd name="T55" fmla="*/ 19 h 81"/>
                <a:gd name="T56" fmla="*/ 142 w 413"/>
                <a:gd name="T57" fmla="*/ 23 h 81"/>
                <a:gd name="T58" fmla="*/ 106 w 413"/>
                <a:gd name="T59" fmla="*/ 32 h 81"/>
                <a:gd name="T60" fmla="*/ 71 w 413"/>
                <a:gd name="T61" fmla="*/ 43 h 81"/>
                <a:gd name="T62" fmla="*/ 35 w 413"/>
                <a:gd name="T63" fmla="*/ 60 h 81"/>
                <a:gd name="T64" fmla="*/ 0 w 413"/>
                <a:gd name="T65" fmla="*/ 81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3"/>
                <a:gd name="T100" fmla="*/ 0 h 81"/>
                <a:gd name="T101" fmla="*/ 413 w 413"/>
                <a:gd name="T102" fmla="*/ 81 h 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3" h="81">
                  <a:moveTo>
                    <a:pt x="0" y="81"/>
                  </a:moveTo>
                  <a:lnTo>
                    <a:pt x="1" y="80"/>
                  </a:lnTo>
                  <a:lnTo>
                    <a:pt x="4" y="74"/>
                  </a:lnTo>
                  <a:lnTo>
                    <a:pt x="10" y="67"/>
                  </a:lnTo>
                  <a:lnTo>
                    <a:pt x="18" y="57"/>
                  </a:lnTo>
                  <a:lnTo>
                    <a:pt x="30" y="47"/>
                  </a:lnTo>
                  <a:lnTo>
                    <a:pt x="45" y="36"/>
                  </a:lnTo>
                  <a:lnTo>
                    <a:pt x="62" y="26"/>
                  </a:lnTo>
                  <a:lnTo>
                    <a:pt x="85" y="16"/>
                  </a:lnTo>
                  <a:lnTo>
                    <a:pt x="111" y="8"/>
                  </a:lnTo>
                  <a:lnTo>
                    <a:pt x="139" y="2"/>
                  </a:lnTo>
                  <a:lnTo>
                    <a:pt x="173" y="0"/>
                  </a:lnTo>
                  <a:lnTo>
                    <a:pt x="212" y="0"/>
                  </a:lnTo>
                  <a:lnTo>
                    <a:pt x="254" y="8"/>
                  </a:lnTo>
                  <a:lnTo>
                    <a:pt x="302" y="18"/>
                  </a:lnTo>
                  <a:lnTo>
                    <a:pt x="355" y="35"/>
                  </a:lnTo>
                  <a:lnTo>
                    <a:pt x="413" y="59"/>
                  </a:lnTo>
                  <a:lnTo>
                    <a:pt x="410" y="57"/>
                  </a:lnTo>
                  <a:lnTo>
                    <a:pt x="403" y="54"/>
                  </a:lnTo>
                  <a:lnTo>
                    <a:pt x="391" y="50"/>
                  </a:lnTo>
                  <a:lnTo>
                    <a:pt x="375" y="45"/>
                  </a:lnTo>
                  <a:lnTo>
                    <a:pt x="354" y="37"/>
                  </a:lnTo>
                  <a:lnTo>
                    <a:pt x="331" y="32"/>
                  </a:lnTo>
                  <a:lnTo>
                    <a:pt x="304" y="26"/>
                  </a:lnTo>
                  <a:lnTo>
                    <a:pt x="275" y="22"/>
                  </a:lnTo>
                  <a:lnTo>
                    <a:pt x="244" y="19"/>
                  </a:lnTo>
                  <a:lnTo>
                    <a:pt x="212" y="18"/>
                  </a:lnTo>
                  <a:lnTo>
                    <a:pt x="177" y="19"/>
                  </a:lnTo>
                  <a:lnTo>
                    <a:pt x="142" y="23"/>
                  </a:lnTo>
                  <a:lnTo>
                    <a:pt x="106" y="32"/>
                  </a:lnTo>
                  <a:lnTo>
                    <a:pt x="71" y="43"/>
                  </a:lnTo>
                  <a:lnTo>
                    <a:pt x="35" y="6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979" name="Text Box 163"/>
            <p:cNvSpPr txBox="1">
              <a:spLocks noChangeArrowheads="1"/>
            </p:cNvSpPr>
            <p:nvPr/>
          </p:nvSpPr>
          <p:spPr bwMode="auto">
            <a:xfrm>
              <a:off x="3216" y="1996"/>
              <a:ext cx="1167" cy="1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EDUCATION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WELFARE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LANDFILL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COURT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SYSTEM JAIL</a:t>
              </a:r>
            </a:p>
          </p:txBody>
        </p:sp>
        <p:sp>
          <p:nvSpPr>
            <p:cNvPr id="162980" name="Text Box 164"/>
            <p:cNvSpPr txBox="1">
              <a:spLocks noChangeArrowheads="1"/>
            </p:cNvSpPr>
            <p:nvPr/>
          </p:nvSpPr>
          <p:spPr bwMode="auto">
            <a:xfrm>
              <a:off x="1536" y="2052"/>
              <a:ext cx="864" cy="1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WATER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SEWER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STREETS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PARKS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Arial" charset="0"/>
                </a:rPr>
                <a:t>POLICE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11162" y="5430372"/>
            <a:ext cx="133420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TOWN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5175250" y="5430372"/>
            <a:ext cx="17526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/>
            </a:lvl1pPr>
          </a:lstStyle>
          <a:p>
            <a:r>
              <a:rPr lang="en-US" dirty="0"/>
              <a:t>COUNTY</a:t>
            </a:r>
          </a:p>
        </p:txBody>
      </p:sp>
    </p:spTree>
    <p:extLst>
      <p:ext uri="{BB962C8B-B14F-4D97-AF65-F5344CB8AC3E}">
        <p14:creationId xmlns:p14="http://schemas.microsoft.com/office/powerpoint/2010/main" val="2992217039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arrisonburg-0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2" b="221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309283" y="201706"/>
            <a:ext cx="46526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pc="600" dirty="0">
                <a:ln>
                  <a:solidFill>
                    <a:schemeClr val="accent1"/>
                  </a:solidFill>
                </a:ln>
                <a:gradFill flip="none" rotWithShape="1">
                  <a:gsLst>
                    <a:gs pos="23000">
                      <a:srgbClr val="002060"/>
                    </a:gs>
                    <a:gs pos="69000">
                      <a:schemeClr val="accent5">
                        <a:lumMod val="50000"/>
                      </a:schemeClr>
                    </a:gs>
                    <a:gs pos="97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Cities &amp; Towns</a:t>
            </a:r>
            <a:endParaRPr lang="en-US" sz="2400" spc="600" dirty="0">
              <a:ln>
                <a:solidFill>
                  <a:schemeClr val="accent1"/>
                </a:solidFill>
              </a:ln>
              <a:gradFill flip="none" rotWithShape="1">
                <a:gsLst>
                  <a:gs pos="23000">
                    <a:srgbClr val="002060"/>
                  </a:gs>
                  <a:gs pos="69000">
                    <a:schemeClr val="accent5">
                      <a:lumMod val="50000"/>
                    </a:schemeClr>
                  </a:gs>
                  <a:gs pos="97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60610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704966" y="3849272"/>
            <a:ext cx="12392168" cy="552732"/>
          </a:xfrm>
          <a:prstGeom prst="rect">
            <a:avLst/>
          </a:prstGeom>
          <a:solidFill>
            <a:srgbClr val="94B6D2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73958"/>
            <a:ext cx="8153400" cy="5384042"/>
          </a:xfrm>
        </p:spPr>
        <p:txBody>
          <a:bodyPr/>
          <a:lstStyle/>
          <a:p>
            <a:r>
              <a:rPr lang="en-US" sz="2400" dirty="0"/>
              <a:t>Revenues</a:t>
            </a:r>
          </a:p>
          <a:p>
            <a:r>
              <a:rPr lang="en-US" sz="2400" dirty="0"/>
              <a:t>Expenditures</a:t>
            </a:r>
          </a:p>
          <a:p>
            <a:r>
              <a:rPr lang="en-US" sz="2400" dirty="0"/>
              <a:t>Capital vs. Operating Budget</a:t>
            </a:r>
          </a:p>
          <a:p>
            <a:r>
              <a:rPr lang="en-US" sz="2400" dirty="0"/>
              <a:t>Debt Capacity</a:t>
            </a:r>
          </a:p>
          <a:p>
            <a:r>
              <a:rPr lang="en-US" sz="2400" dirty="0"/>
              <a:t>Taxes</a:t>
            </a:r>
          </a:p>
          <a:p>
            <a:r>
              <a:rPr lang="en-US" sz="4000" dirty="0">
                <a:solidFill>
                  <a:srgbClr val="B95B22"/>
                </a:solidFill>
              </a:rPr>
              <a:t>Fraud</a:t>
            </a:r>
          </a:p>
          <a:p>
            <a:r>
              <a:rPr lang="en-US" sz="2400" dirty="0"/>
              <a:t>Public expectations</a:t>
            </a:r>
          </a:p>
          <a:p>
            <a:r>
              <a:rPr lang="en-US" sz="2400" dirty="0"/>
              <a:t>The danger of the majority</a:t>
            </a:r>
          </a:p>
          <a:p>
            <a:r>
              <a:rPr lang="en-US" sz="2400" dirty="0"/>
              <a:t>Communication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8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8018" y="41084"/>
            <a:ext cx="2596842" cy="640080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defRPr/>
            </a:pPr>
            <a:r>
              <a:rPr lang="en-US" sz="4400" spc="2000" dirty="0">
                <a:solidFill>
                  <a:srgbClr val="D9C281"/>
                </a:solidFill>
                <a:latin typeface="Adobe Pi Std" pitchFamily="82" charset="0"/>
                <a:cs typeface="Aharoni" panose="02010803020104030203" pitchFamily="2" charset="-79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694703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9"/>
          <p:cNvGrpSpPr>
            <a:grpSpLocks/>
          </p:cNvGrpSpPr>
          <p:nvPr/>
        </p:nvGrpSpPr>
        <p:grpSpPr bwMode="auto">
          <a:xfrm>
            <a:off x="4271963" y="2286000"/>
            <a:ext cx="4262437" cy="3124200"/>
            <a:chOff x="2403" y="1392"/>
            <a:chExt cx="3069" cy="2065"/>
          </a:xfrm>
        </p:grpSpPr>
        <p:grpSp>
          <p:nvGrpSpPr>
            <p:cNvPr id="98309" name="Group 10"/>
            <p:cNvGrpSpPr>
              <a:grpSpLocks/>
            </p:cNvGrpSpPr>
            <p:nvPr/>
          </p:nvGrpSpPr>
          <p:grpSpPr bwMode="auto">
            <a:xfrm>
              <a:off x="2403" y="1691"/>
              <a:ext cx="3069" cy="1325"/>
              <a:chOff x="2403" y="1691"/>
              <a:chExt cx="3069" cy="1325"/>
            </a:xfrm>
          </p:grpSpPr>
          <p:sp>
            <p:nvSpPr>
              <p:cNvPr id="15383" name="Freeform 11"/>
              <p:cNvSpPr>
                <a:spLocks/>
              </p:cNvSpPr>
              <p:nvPr/>
            </p:nvSpPr>
            <p:spPr bwMode="auto">
              <a:xfrm>
                <a:off x="2403" y="1860"/>
                <a:ext cx="3069" cy="1156"/>
              </a:xfrm>
              <a:custGeom>
                <a:avLst/>
                <a:gdLst>
                  <a:gd name="T0" fmla="*/ 36 w 6139"/>
                  <a:gd name="T1" fmla="*/ 378 h 1156"/>
                  <a:gd name="T2" fmla="*/ 35 w 6139"/>
                  <a:gd name="T3" fmla="*/ 324 h 1156"/>
                  <a:gd name="T4" fmla="*/ 32 w 6139"/>
                  <a:gd name="T5" fmla="*/ 271 h 1156"/>
                  <a:gd name="T6" fmla="*/ 28 w 6139"/>
                  <a:gd name="T7" fmla="*/ 246 h 1156"/>
                  <a:gd name="T8" fmla="*/ 25 w 6139"/>
                  <a:gd name="T9" fmla="*/ 242 h 1156"/>
                  <a:gd name="T10" fmla="*/ 21 w 6139"/>
                  <a:gd name="T11" fmla="*/ 229 h 1156"/>
                  <a:gd name="T12" fmla="*/ 16 w 6139"/>
                  <a:gd name="T13" fmla="*/ 209 h 1156"/>
                  <a:gd name="T14" fmla="*/ 12 w 6139"/>
                  <a:gd name="T15" fmla="*/ 167 h 1156"/>
                  <a:gd name="T16" fmla="*/ 10 w 6139"/>
                  <a:gd name="T17" fmla="*/ 134 h 1156"/>
                  <a:gd name="T18" fmla="*/ 8 w 6139"/>
                  <a:gd name="T19" fmla="*/ 85 h 1156"/>
                  <a:gd name="T20" fmla="*/ 7 w 6139"/>
                  <a:gd name="T21" fmla="*/ 0 h 1156"/>
                  <a:gd name="T22" fmla="*/ 7 w 6139"/>
                  <a:gd name="T23" fmla="*/ 421 h 1156"/>
                  <a:gd name="T24" fmla="*/ 8 w 6139"/>
                  <a:gd name="T25" fmla="*/ 455 h 1156"/>
                  <a:gd name="T26" fmla="*/ 9 w 6139"/>
                  <a:gd name="T27" fmla="*/ 492 h 1156"/>
                  <a:gd name="T28" fmla="*/ 10 w 6139"/>
                  <a:gd name="T29" fmla="*/ 521 h 1156"/>
                  <a:gd name="T30" fmla="*/ 12 w 6139"/>
                  <a:gd name="T31" fmla="*/ 558 h 1156"/>
                  <a:gd name="T32" fmla="*/ 15 w 6139"/>
                  <a:gd name="T33" fmla="*/ 594 h 1156"/>
                  <a:gd name="T34" fmla="*/ 18 w 6139"/>
                  <a:gd name="T35" fmla="*/ 611 h 1156"/>
                  <a:gd name="T36" fmla="*/ 22 w 6139"/>
                  <a:gd name="T37" fmla="*/ 622 h 1156"/>
                  <a:gd name="T38" fmla="*/ 27 w 6139"/>
                  <a:gd name="T39" fmla="*/ 638 h 1156"/>
                  <a:gd name="T40" fmla="*/ 30 w 6139"/>
                  <a:gd name="T41" fmla="*/ 652 h 1156"/>
                  <a:gd name="T42" fmla="*/ 33 w 6139"/>
                  <a:gd name="T43" fmla="*/ 673 h 1156"/>
                  <a:gd name="T44" fmla="*/ 34 w 6139"/>
                  <a:gd name="T45" fmla="*/ 710 h 1156"/>
                  <a:gd name="T46" fmla="*/ 33 w 6139"/>
                  <a:gd name="T47" fmla="*/ 727 h 1156"/>
                  <a:gd name="T48" fmla="*/ 30 w 6139"/>
                  <a:gd name="T49" fmla="*/ 743 h 1156"/>
                  <a:gd name="T50" fmla="*/ 27 w 6139"/>
                  <a:gd name="T51" fmla="*/ 751 h 1156"/>
                  <a:gd name="T52" fmla="*/ 22 w 6139"/>
                  <a:gd name="T53" fmla="*/ 756 h 1156"/>
                  <a:gd name="T54" fmla="*/ 17 w 6139"/>
                  <a:gd name="T55" fmla="*/ 743 h 1156"/>
                  <a:gd name="T56" fmla="*/ 14 w 6139"/>
                  <a:gd name="T57" fmla="*/ 718 h 1156"/>
                  <a:gd name="T58" fmla="*/ 11 w 6139"/>
                  <a:gd name="T59" fmla="*/ 710 h 1156"/>
                  <a:gd name="T60" fmla="*/ 9 w 6139"/>
                  <a:gd name="T61" fmla="*/ 685 h 1156"/>
                  <a:gd name="T62" fmla="*/ 5 w 6139"/>
                  <a:gd name="T63" fmla="*/ 632 h 1156"/>
                  <a:gd name="T64" fmla="*/ 2 w 6139"/>
                  <a:gd name="T65" fmla="*/ 578 h 1156"/>
                  <a:gd name="T66" fmla="*/ 1 w 6139"/>
                  <a:gd name="T67" fmla="*/ 523 h 1156"/>
                  <a:gd name="T68" fmla="*/ 0 w 6139"/>
                  <a:gd name="T69" fmla="*/ 423 h 1156"/>
                  <a:gd name="T70" fmla="*/ 0 w 6139"/>
                  <a:gd name="T71" fmla="*/ 826 h 1156"/>
                  <a:gd name="T72" fmla="*/ 0 w 6139"/>
                  <a:gd name="T73" fmla="*/ 891 h 1156"/>
                  <a:gd name="T74" fmla="*/ 2 w 6139"/>
                  <a:gd name="T75" fmla="*/ 953 h 1156"/>
                  <a:gd name="T76" fmla="*/ 5 w 6139"/>
                  <a:gd name="T77" fmla="*/ 1026 h 1156"/>
                  <a:gd name="T78" fmla="*/ 9 w 6139"/>
                  <a:gd name="T79" fmla="*/ 1082 h 1156"/>
                  <a:gd name="T80" fmla="*/ 14 w 6139"/>
                  <a:gd name="T81" fmla="*/ 1126 h 1156"/>
                  <a:gd name="T82" fmla="*/ 21 w 6139"/>
                  <a:gd name="T83" fmla="*/ 1154 h 1156"/>
                  <a:gd name="T84" fmla="*/ 26 w 6139"/>
                  <a:gd name="T85" fmla="*/ 1154 h 1156"/>
                  <a:gd name="T86" fmla="*/ 32 w 6139"/>
                  <a:gd name="T87" fmla="*/ 1132 h 1156"/>
                  <a:gd name="T88" fmla="*/ 37 w 6139"/>
                  <a:gd name="T89" fmla="*/ 1093 h 1156"/>
                  <a:gd name="T90" fmla="*/ 42 w 6139"/>
                  <a:gd name="T91" fmla="*/ 1026 h 1156"/>
                  <a:gd name="T92" fmla="*/ 44 w 6139"/>
                  <a:gd name="T93" fmla="*/ 980 h 1156"/>
                  <a:gd name="T94" fmla="*/ 46 w 6139"/>
                  <a:gd name="T95" fmla="*/ 937 h 1156"/>
                  <a:gd name="T96" fmla="*/ 46 w 6139"/>
                  <a:gd name="T97" fmla="*/ 902 h 1156"/>
                  <a:gd name="T98" fmla="*/ 47 w 6139"/>
                  <a:gd name="T99" fmla="*/ 860 h 1156"/>
                  <a:gd name="T100" fmla="*/ 47 w 6139"/>
                  <a:gd name="T101" fmla="*/ 818 h 1156"/>
                  <a:gd name="T102" fmla="*/ 37 w 6139"/>
                  <a:gd name="T103" fmla="*/ 411 h 115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139"/>
                  <a:gd name="T157" fmla="*/ 0 h 1156"/>
                  <a:gd name="T158" fmla="*/ 6139 w 6139"/>
                  <a:gd name="T159" fmla="*/ 1156 h 115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139" h="1156">
                    <a:moveTo>
                      <a:pt x="4768" y="411"/>
                    </a:moveTo>
                    <a:lnTo>
                      <a:pt x="4719" y="378"/>
                    </a:lnTo>
                    <a:lnTo>
                      <a:pt x="4665" y="353"/>
                    </a:lnTo>
                    <a:lnTo>
                      <a:pt x="4558" y="324"/>
                    </a:lnTo>
                    <a:lnTo>
                      <a:pt x="4411" y="299"/>
                    </a:lnTo>
                    <a:lnTo>
                      <a:pt x="4193" y="271"/>
                    </a:lnTo>
                    <a:lnTo>
                      <a:pt x="3997" y="258"/>
                    </a:lnTo>
                    <a:lnTo>
                      <a:pt x="3686" y="246"/>
                    </a:lnTo>
                    <a:lnTo>
                      <a:pt x="3419" y="242"/>
                    </a:lnTo>
                    <a:lnTo>
                      <a:pt x="3229" y="242"/>
                    </a:lnTo>
                    <a:lnTo>
                      <a:pt x="3038" y="233"/>
                    </a:lnTo>
                    <a:lnTo>
                      <a:pt x="2733" y="229"/>
                    </a:lnTo>
                    <a:lnTo>
                      <a:pt x="2363" y="221"/>
                    </a:lnTo>
                    <a:lnTo>
                      <a:pt x="2090" y="209"/>
                    </a:lnTo>
                    <a:lnTo>
                      <a:pt x="1796" y="180"/>
                    </a:lnTo>
                    <a:lnTo>
                      <a:pt x="1611" y="167"/>
                    </a:lnTo>
                    <a:lnTo>
                      <a:pt x="1411" y="147"/>
                    </a:lnTo>
                    <a:lnTo>
                      <a:pt x="1329" y="134"/>
                    </a:lnTo>
                    <a:lnTo>
                      <a:pt x="1237" y="113"/>
                    </a:lnTo>
                    <a:lnTo>
                      <a:pt x="1112" y="85"/>
                    </a:lnTo>
                    <a:lnTo>
                      <a:pt x="1035" y="49"/>
                    </a:lnTo>
                    <a:lnTo>
                      <a:pt x="975" y="0"/>
                    </a:lnTo>
                    <a:lnTo>
                      <a:pt x="979" y="404"/>
                    </a:lnTo>
                    <a:lnTo>
                      <a:pt x="995" y="421"/>
                    </a:lnTo>
                    <a:lnTo>
                      <a:pt x="1017" y="436"/>
                    </a:lnTo>
                    <a:lnTo>
                      <a:pt x="1059" y="455"/>
                    </a:lnTo>
                    <a:lnTo>
                      <a:pt x="1124" y="477"/>
                    </a:lnTo>
                    <a:lnTo>
                      <a:pt x="1190" y="492"/>
                    </a:lnTo>
                    <a:lnTo>
                      <a:pt x="1260" y="508"/>
                    </a:lnTo>
                    <a:lnTo>
                      <a:pt x="1337" y="521"/>
                    </a:lnTo>
                    <a:lnTo>
                      <a:pt x="1420" y="534"/>
                    </a:lnTo>
                    <a:lnTo>
                      <a:pt x="1638" y="558"/>
                    </a:lnTo>
                    <a:lnTo>
                      <a:pt x="1843" y="579"/>
                    </a:lnTo>
                    <a:lnTo>
                      <a:pt x="2045" y="594"/>
                    </a:lnTo>
                    <a:lnTo>
                      <a:pt x="2188" y="603"/>
                    </a:lnTo>
                    <a:lnTo>
                      <a:pt x="2363" y="611"/>
                    </a:lnTo>
                    <a:lnTo>
                      <a:pt x="2521" y="616"/>
                    </a:lnTo>
                    <a:lnTo>
                      <a:pt x="2869" y="622"/>
                    </a:lnTo>
                    <a:lnTo>
                      <a:pt x="3212" y="636"/>
                    </a:lnTo>
                    <a:lnTo>
                      <a:pt x="3499" y="638"/>
                    </a:lnTo>
                    <a:lnTo>
                      <a:pt x="3715" y="640"/>
                    </a:lnTo>
                    <a:lnTo>
                      <a:pt x="3958" y="652"/>
                    </a:lnTo>
                    <a:lnTo>
                      <a:pt x="4185" y="669"/>
                    </a:lnTo>
                    <a:lnTo>
                      <a:pt x="4285" y="673"/>
                    </a:lnTo>
                    <a:lnTo>
                      <a:pt x="4420" y="695"/>
                    </a:lnTo>
                    <a:lnTo>
                      <a:pt x="4416" y="710"/>
                    </a:lnTo>
                    <a:lnTo>
                      <a:pt x="4383" y="722"/>
                    </a:lnTo>
                    <a:lnTo>
                      <a:pt x="4296" y="727"/>
                    </a:lnTo>
                    <a:lnTo>
                      <a:pt x="4149" y="731"/>
                    </a:lnTo>
                    <a:lnTo>
                      <a:pt x="3937" y="743"/>
                    </a:lnTo>
                    <a:lnTo>
                      <a:pt x="3670" y="751"/>
                    </a:lnTo>
                    <a:lnTo>
                      <a:pt x="3468" y="751"/>
                    </a:lnTo>
                    <a:lnTo>
                      <a:pt x="3180" y="756"/>
                    </a:lnTo>
                    <a:lnTo>
                      <a:pt x="2896" y="756"/>
                    </a:lnTo>
                    <a:lnTo>
                      <a:pt x="2608" y="751"/>
                    </a:lnTo>
                    <a:lnTo>
                      <a:pt x="2303" y="743"/>
                    </a:lnTo>
                    <a:lnTo>
                      <a:pt x="2036" y="735"/>
                    </a:lnTo>
                    <a:lnTo>
                      <a:pt x="1796" y="718"/>
                    </a:lnTo>
                    <a:lnTo>
                      <a:pt x="1649" y="714"/>
                    </a:lnTo>
                    <a:lnTo>
                      <a:pt x="1515" y="710"/>
                    </a:lnTo>
                    <a:lnTo>
                      <a:pt x="1362" y="706"/>
                    </a:lnTo>
                    <a:lnTo>
                      <a:pt x="1161" y="685"/>
                    </a:lnTo>
                    <a:lnTo>
                      <a:pt x="948" y="665"/>
                    </a:lnTo>
                    <a:lnTo>
                      <a:pt x="676" y="632"/>
                    </a:lnTo>
                    <a:lnTo>
                      <a:pt x="534" y="607"/>
                    </a:lnTo>
                    <a:lnTo>
                      <a:pt x="371" y="578"/>
                    </a:lnTo>
                    <a:lnTo>
                      <a:pt x="246" y="547"/>
                    </a:lnTo>
                    <a:lnTo>
                      <a:pt x="148" y="523"/>
                    </a:lnTo>
                    <a:lnTo>
                      <a:pt x="77" y="490"/>
                    </a:lnTo>
                    <a:lnTo>
                      <a:pt x="0" y="423"/>
                    </a:lnTo>
                    <a:lnTo>
                      <a:pt x="0" y="802"/>
                    </a:lnTo>
                    <a:lnTo>
                      <a:pt x="8" y="826"/>
                    </a:lnTo>
                    <a:lnTo>
                      <a:pt x="42" y="860"/>
                    </a:lnTo>
                    <a:lnTo>
                      <a:pt x="100" y="891"/>
                    </a:lnTo>
                    <a:lnTo>
                      <a:pt x="182" y="919"/>
                    </a:lnTo>
                    <a:lnTo>
                      <a:pt x="300" y="953"/>
                    </a:lnTo>
                    <a:lnTo>
                      <a:pt x="491" y="993"/>
                    </a:lnTo>
                    <a:lnTo>
                      <a:pt x="701" y="1026"/>
                    </a:lnTo>
                    <a:lnTo>
                      <a:pt x="961" y="1056"/>
                    </a:lnTo>
                    <a:lnTo>
                      <a:pt x="1177" y="1082"/>
                    </a:lnTo>
                    <a:lnTo>
                      <a:pt x="1451" y="1107"/>
                    </a:lnTo>
                    <a:lnTo>
                      <a:pt x="1821" y="1126"/>
                    </a:lnTo>
                    <a:lnTo>
                      <a:pt x="2415" y="1150"/>
                    </a:lnTo>
                    <a:lnTo>
                      <a:pt x="2775" y="1154"/>
                    </a:lnTo>
                    <a:lnTo>
                      <a:pt x="3063" y="1156"/>
                    </a:lnTo>
                    <a:lnTo>
                      <a:pt x="3377" y="1154"/>
                    </a:lnTo>
                    <a:lnTo>
                      <a:pt x="3853" y="1144"/>
                    </a:lnTo>
                    <a:lnTo>
                      <a:pt x="4171" y="1132"/>
                    </a:lnTo>
                    <a:lnTo>
                      <a:pt x="4496" y="1119"/>
                    </a:lnTo>
                    <a:lnTo>
                      <a:pt x="4835" y="1093"/>
                    </a:lnTo>
                    <a:lnTo>
                      <a:pt x="5097" y="1063"/>
                    </a:lnTo>
                    <a:lnTo>
                      <a:pt x="5409" y="1026"/>
                    </a:lnTo>
                    <a:lnTo>
                      <a:pt x="5607" y="997"/>
                    </a:lnTo>
                    <a:lnTo>
                      <a:pt x="5703" y="980"/>
                    </a:lnTo>
                    <a:lnTo>
                      <a:pt x="5798" y="959"/>
                    </a:lnTo>
                    <a:lnTo>
                      <a:pt x="5890" y="937"/>
                    </a:lnTo>
                    <a:lnTo>
                      <a:pt x="5963" y="914"/>
                    </a:lnTo>
                    <a:lnTo>
                      <a:pt x="6001" y="902"/>
                    </a:lnTo>
                    <a:lnTo>
                      <a:pt x="6050" y="881"/>
                    </a:lnTo>
                    <a:lnTo>
                      <a:pt x="6086" y="860"/>
                    </a:lnTo>
                    <a:lnTo>
                      <a:pt x="6114" y="838"/>
                    </a:lnTo>
                    <a:lnTo>
                      <a:pt x="6134" y="818"/>
                    </a:lnTo>
                    <a:lnTo>
                      <a:pt x="6139" y="412"/>
                    </a:lnTo>
                    <a:lnTo>
                      <a:pt x="4768" y="411"/>
                    </a:lnTo>
                    <a:close/>
                  </a:path>
                </a:pathLst>
              </a:custGeom>
              <a:solidFill>
                <a:srgbClr val="00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84" name="Freeform 12"/>
              <p:cNvSpPr>
                <a:spLocks/>
              </p:cNvSpPr>
              <p:nvPr/>
            </p:nvSpPr>
            <p:spPr bwMode="auto">
              <a:xfrm>
                <a:off x="3321" y="1691"/>
                <a:ext cx="1260" cy="396"/>
              </a:xfrm>
              <a:custGeom>
                <a:avLst/>
                <a:gdLst>
                  <a:gd name="T0" fmla="*/ 0 w 2516"/>
                  <a:gd name="T1" fmla="*/ 107 h 395"/>
                  <a:gd name="T2" fmla="*/ 1 w 2516"/>
                  <a:gd name="T3" fmla="*/ 288 h 395"/>
                  <a:gd name="T4" fmla="*/ 9 w 2516"/>
                  <a:gd name="T5" fmla="*/ 362 h 395"/>
                  <a:gd name="T6" fmla="*/ 19 w 2516"/>
                  <a:gd name="T7" fmla="*/ 395 h 395"/>
                  <a:gd name="T8" fmla="*/ 20 w 2516"/>
                  <a:gd name="T9" fmla="*/ 141 h 395"/>
                  <a:gd name="T10" fmla="*/ 16 w 2516"/>
                  <a:gd name="T11" fmla="*/ 8 h 395"/>
                  <a:gd name="T12" fmla="*/ 8 w 2516"/>
                  <a:gd name="T13" fmla="*/ 0 h 395"/>
                  <a:gd name="T14" fmla="*/ 3 w 2516"/>
                  <a:gd name="T15" fmla="*/ 17 h 395"/>
                  <a:gd name="T16" fmla="*/ 0 w 2516"/>
                  <a:gd name="T17" fmla="*/ 107 h 3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16"/>
                  <a:gd name="T28" fmla="*/ 0 h 395"/>
                  <a:gd name="T29" fmla="*/ 2516 w 2516"/>
                  <a:gd name="T30" fmla="*/ 395 h 3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16" h="395">
                    <a:moveTo>
                      <a:pt x="0" y="107"/>
                    </a:moveTo>
                    <a:lnTo>
                      <a:pt x="54" y="288"/>
                    </a:lnTo>
                    <a:lnTo>
                      <a:pt x="1100" y="362"/>
                    </a:lnTo>
                    <a:lnTo>
                      <a:pt x="2407" y="395"/>
                    </a:lnTo>
                    <a:lnTo>
                      <a:pt x="2516" y="141"/>
                    </a:lnTo>
                    <a:lnTo>
                      <a:pt x="2004" y="8"/>
                    </a:lnTo>
                    <a:lnTo>
                      <a:pt x="1024" y="0"/>
                    </a:lnTo>
                    <a:lnTo>
                      <a:pt x="294" y="17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006A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98310" name="Group 13"/>
            <p:cNvGrpSpPr>
              <a:grpSpLocks/>
            </p:cNvGrpSpPr>
            <p:nvPr/>
          </p:nvGrpSpPr>
          <p:grpSpPr bwMode="auto">
            <a:xfrm>
              <a:off x="2962" y="1860"/>
              <a:ext cx="2005" cy="1597"/>
              <a:chOff x="2962" y="1860"/>
              <a:chExt cx="2005" cy="1597"/>
            </a:xfrm>
          </p:grpSpPr>
          <p:sp>
            <p:nvSpPr>
              <p:cNvPr id="15380" name="Rectangle 14"/>
              <p:cNvSpPr>
                <a:spLocks noChangeArrowheads="1"/>
              </p:cNvSpPr>
              <p:nvPr/>
            </p:nvSpPr>
            <p:spPr bwMode="auto">
              <a:xfrm>
                <a:off x="4482" y="1860"/>
                <a:ext cx="485" cy="288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81" name="Rectangle 15"/>
              <p:cNvSpPr>
                <a:spLocks noChangeArrowheads="1"/>
              </p:cNvSpPr>
              <p:nvPr/>
            </p:nvSpPr>
            <p:spPr bwMode="auto">
              <a:xfrm>
                <a:off x="2962" y="3062"/>
                <a:ext cx="528" cy="395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82" name="Rectangle 16"/>
              <p:cNvSpPr>
                <a:spLocks noChangeArrowheads="1"/>
              </p:cNvSpPr>
              <p:nvPr/>
            </p:nvSpPr>
            <p:spPr bwMode="auto">
              <a:xfrm>
                <a:off x="4403" y="3062"/>
                <a:ext cx="487" cy="395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98311" name="Group 17"/>
            <p:cNvGrpSpPr>
              <a:grpSpLocks/>
            </p:cNvGrpSpPr>
            <p:nvPr/>
          </p:nvGrpSpPr>
          <p:grpSpPr bwMode="auto">
            <a:xfrm>
              <a:off x="3490" y="1392"/>
              <a:ext cx="915" cy="2065"/>
              <a:chOff x="3490" y="1392"/>
              <a:chExt cx="915" cy="2065"/>
            </a:xfrm>
          </p:grpSpPr>
          <p:sp>
            <p:nvSpPr>
              <p:cNvPr id="15372" name="Freeform 18"/>
              <p:cNvSpPr>
                <a:spLocks/>
              </p:cNvSpPr>
              <p:nvPr/>
            </p:nvSpPr>
            <p:spPr bwMode="auto">
              <a:xfrm>
                <a:off x="3969" y="1392"/>
                <a:ext cx="119" cy="379"/>
              </a:xfrm>
              <a:custGeom>
                <a:avLst/>
                <a:gdLst>
                  <a:gd name="T0" fmla="*/ 0 w 235"/>
                  <a:gd name="T1" fmla="*/ 0 h 379"/>
                  <a:gd name="T2" fmla="*/ 0 w 235"/>
                  <a:gd name="T3" fmla="*/ 379 h 379"/>
                  <a:gd name="T4" fmla="*/ 1 w 235"/>
                  <a:gd name="T5" fmla="*/ 379 h 379"/>
                  <a:gd name="T6" fmla="*/ 0 w 235"/>
                  <a:gd name="T7" fmla="*/ 0 h 3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5"/>
                  <a:gd name="T13" fmla="*/ 0 h 379"/>
                  <a:gd name="T14" fmla="*/ 235 w 235"/>
                  <a:gd name="T15" fmla="*/ 379 h 3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5" h="379">
                    <a:moveTo>
                      <a:pt x="0" y="0"/>
                    </a:moveTo>
                    <a:lnTo>
                      <a:pt x="0" y="379"/>
                    </a:lnTo>
                    <a:lnTo>
                      <a:pt x="235" y="3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73" name="Freeform 19"/>
              <p:cNvSpPr>
                <a:spLocks/>
              </p:cNvSpPr>
              <p:nvPr/>
            </p:nvSpPr>
            <p:spPr bwMode="auto">
              <a:xfrm>
                <a:off x="3765" y="1393"/>
                <a:ext cx="117" cy="379"/>
              </a:xfrm>
              <a:custGeom>
                <a:avLst/>
                <a:gdLst>
                  <a:gd name="T0" fmla="*/ 2 w 234"/>
                  <a:gd name="T1" fmla="*/ 0 h 379"/>
                  <a:gd name="T2" fmla="*/ 2 w 234"/>
                  <a:gd name="T3" fmla="*/ 379 h 379"/>
                  <a:gd name="T4" fmla="*/ 0 w 234"/>
                  <a:gd name="T5" fmla="*/ 379 h 379"/>
                  <a:gd name="T6" fmla="*/ 2 w 234"/>
                  <a:gd name="T7" fmla="*/ 0 h 3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4"/>
                  <a:gd name="T13" fmla="*/ 0 h 379"/>
                  <a:gd name="T14" fmla="*/ 234 w 234"/>
                  <a:gd name="T15" fmla="*/ 379 h 3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4" h="379">
                    <a:moveTo>
                      <a:pt x="234" y="0"/>
                    </a:moveTo>
                    <a:lnTo>
                      <a:pt x="234" y="379"/>
                    </a:lnTo>
                    <a:lnTo>
                      <a:pt x="0" y="379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0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74" name="Freeform 20"/>
              <p:cNvSpPr>
                <a:spLocks/>
              </p:cNvSpPr>
              <p:nvPr/>
            </p:nvSpPr>
            <p:spPr bwMode="auto">
              <a:xfrm>
                <a:off x="3601" y="2077"/>
                <a:ext cx="118" cy="381"/>
              </a:xfrm>
              <a:custGeom>
                <a:avLst/>
                <a:gdLst>
                  <a:gd name="T0" fmla="*/ 2 w 234"/>
                  <a:gd name="T1" fmla="*/ 0 h 381"/>
                  <a:gd name="T2" fmla="*/ 2 w 234"/>
                  <a:gd name="T3" fmla="*/ 381 h 381"/>
                  <a:gd name="T4" fmla="*/ 0 w 234"/>
                  <a:gd name="T5" fmla="*/ 381 h 381"/>
                  <a:gd name="T6" fmla="*/ 2 w 234"/>
                  <a:gd name="T7" fmla="*/ 0 h 3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4"/>
                  <a:gd name="T13" fmla="*/ 0 h 381"/>
                  <a:gd name="T14" fmla="*/ 234 w 234"/>
                  <a:gd name="T15" fmla="*/ 381 h 3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4" h="381">
                    <a:moveTo>
                      <a:pt x="234" y="0"/>
                    </a:moveTo>
                    <a:lnTo>
                      <a:pt x="234" y="381"/>
                    </a:lnTo>
                    <a:lnTo>
                      <a:pt x="0" y="381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0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75" name="Freeform 21"/>
              <p:cNvSpPr>
                <a:spLocks/>
              </p:cNvSpPr>
              <p:nvPr/>
            </p:nvSpPr>
            <p:spPr bwMode="auto">
              <a:xfrm>
                <a:off x="3683" y="1697"/>
                <a:ext cx="117" cy="386"/>
              </a:xfrm>
              <a:custGeom>
                <a:avLst/>
                <a:gdLst>
                  <a:gd name="T0" fmla="*/ 1 w 235"/>
                  <a:gd name="T1" fmla="*/ 0 h 387"/>
                  <a:gd name="T2" fmla="*/ 1 w 235"/>
                  <a:gd name="T3" fmla="*/ 387 h 387"/>
                  <a:gd name="T4" fmla="*/ 0 w 235"/>
                  <a:gd name="T5" fmla="*/ 387 h 387"/>
                  <a:gd name="T6" fmla="*/ 1 w 235"/>
                  <a:gd name="T7" fmla="*/ 0 h 3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5"/>
                  <a:gd name="T13" fmla="*/ 0 h 387"/>
                  <a:gd name="T14" fmla="*/ 235 w 235"/>
                  <a:gd name="T15" fmla="*/ 387 h 3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5" h="387">
                    <a:moveTo>
                      <a:pt x="235" y="0"/>
                    </a:moveTo>
                    <a:lnTo>
                      <a:pt x="235" y="387"/>
                    </a:lnTo>
                    <a:lnTo>
                      <a:pt x="0" y="387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0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76" name="Freeform 22"/>
              <p:cNvSpPr>
                <a:spLocks/>
              </p:cNvSpPr>
              <p:nvPr/>
            </p:nvSpPr>
            <p:spPr bwMode="auto">
              <a:xfrm>
                <a:off x="4161" y="2106"/>
                <a:ext cx="120" cy="383"/>
              </a:xfrm>
              <a:custGeom>
                <a:avLst/>
                <a:gdLst>
                  <a:gd name="T0" fmla="*/ 0 w 234"/>
                  <a:gd name="T1" fmla="*/ 0 h 381"/>
                  <a:gd name="T2" fmla="*/ 0 w 234"/>
                  <a:gd name="T3" fmla="*/ 381 h 381"/>
                  <a:gd name="T4" fmla="*/ 2 w 234"/>
                  <a:gd name="T5" fmla="*/ 381 h 381"/>
                  <a:gd name="T6" fmla="*/ 0 w 234"/>
                  <a:gd name="T7" fmla="*/ 0 h 3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4"/>
                  <a:gd name="T13" fmla="*/ 0 h 381"/>
                  <a:gd name="T14" fmla="*/ 234 w 234"/>
                  <a:gd name="T15" fmla="*/ 381 h 3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4" h="381">
                    <a:moveTo>
                      <a:pt x="0" y="0"/>
                    </a:moveTo>
                    <a:lnTo>
                      <a:pt x="0" y="381"/>
                    </a:lnTo>
                    <a:lnTo>
                      <a:pt x="234" y="3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77" name="Freeform 23"/>
              <p:cNvSpPr>
                <a:spLocks/>
              </p:cNvSpPr>
              <p:nvPr/>
            </p:nvSpPr>
            <p:spPr bwMode="auto">
              <a:xfrm>
                <a:off x="4064" y="1725"/>
                <a:ext cx="121" cy="388"/>
              </a:xfrm>
              <a:custGeom>
                <a:avLst/>
                <a:gdLst>
                  <a:gd name="T0" fmla="*/ 0 w 234"/>
                  <a:gd name="T1" fmla="*/ 0 h 388"/>
                  <a:gd name="T2" fmla="*/ 0 w 234"/>
                  <a:gd name="T3" fmla="*/ 388 h 388"/>
                  <a:gd name="T4" fmla="*/ 2 w 234"/>
                  <a:gd name="T5" fmla="*/ 388 h 388"/>
                  <a:gd name="T6" fmla="*/ 0 w 234"/>
                  <a:gd name="T7" fmla="*/ 0 h 3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4"/>
                  <a:gd name="T13" fmla="*/ 0 h 388"/>
                  <a:gd name="T14" fmla="*/ 234 w 234"/>
                  <a:gd name="T15" fmla="*/ 388 h 3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4" h="388">
                    <a:moveTo>
                      <a:pt x="0" y="0"/>
                    </a:moveTo>
                    <a:lnTo>
                      <a:pt x="0" y="388"/>
                    </a:lnTo>
                    <a:lnTo>
                      <a:pt x="234" y="3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78" name="Freeform 24"/>
              <p:cNvSpPr>
                <a:spLocks/>
              </p:cNvSpPr>
              <p:nvPr/>
            </p:nvSpPr>
            <p:spPr bwMode="auto">
              <a:xfrm>
                <a:off x="3490" y="2629"/>
                <a:ext cx="101" cy="828"/>
              </a:xfrm>
              <a:custGeom>
                <a:avLst/>
                <a:gdLst>
                  <a:gd name="T0" fmla="*/ 0 w 201"/>
                  <a:gd name="T1" fmla="*/ 433 h 828"/>
                  <a:gd name="T2" fmla="*/ 0 w 201"/>
                  <a:gd name="T3" fmla="*/ 828 h 828"/>
                  <a:gd name="T4" fmla="*/ 2 w 201"/>
                  <a:gd name="T5" fmla="*/ 375 h 828"/>
                  <a:gd name="T6" fmla="*/ 2 w 201"/>
                  <a:gd name="T7" fmla="*/ 0 h 828"/>
                  <a:gd name="T8" fmla="*/ 0 w 201"/>
                  <a:gd name="T9" fmla="*/ 433 h 8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1"/>
                  <a:gd name="T16" fmla="*/ 0 h 828"/>
                  <a:gd name="T17" fmla="*/ 201 w 201"/>
                  <a:gd name="T18" fmla="*/ 828 h 8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1" h="828">
                    <a:moveTo>
                      <a:pt x="0" y="433"/>
                    </a:moveTo>
                    <a:lnTo>
                      <a:pt x="0" y="828"/>
                    </a:lnTo>
                    <a:lnTo>
                      <a:pt x="201" y="375"/>
                    </a:lnTo>
                    <a:lnTo>
                      <a:pt x="201" y="0"/>
                    </a:lnTo>
                    <a:lnTo>
                      <a:pt x="0" y="433"/>
                    </a:lnTo>
                    <a:close/>
                  </a:path>
                </a:pathLst>
              </a:custGeom>
              <a:solidFill>
                <a:srgbClr val="0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79" name="Freeform 25"/>
              <p:cNvSpPr>
                <a:spLocks/>
              </p:cNvSpPr>
              <p:nvPr/>
            </p:nvSpPr>
            <p:spPr bwMode="auto">
              <a:xfrm>
                <a:off x="4297" y="2640"/>
                <a:ext cx="113" cy="817"/>
              </a:xfrm>
              <a:custGeom>
                <a:avLst/>
                <a:gdLst>
                  <a:gd name="T0" fmla="*/ 1 w 222"/>
                  <a:gd name="T1" fmla="*/ 422 h 817"/>
                  <a:gd name="T2" fmla="*/ 1 w 222"/>
                  <a:gd name="T3" fmla="*/ 817 h 817"/>
                  <a:gd name="T4" fmla="*/ 0 w 222"/>
                  <a:gd name="T5" fmla="*/ 364 h 817"/>
                  <a:gd name="T6" fmla="*/ 0 w 222"/>
                  <a:gd name="T7" fmla="*/ 0 h 817"/>
                  <a:gd name="T8" fmla="*/ 1 w 222"/>
                  <a:gd name="T9" fmla="*/ 422 h 8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817"/>
                  <a:gd name="T17" fmla="*/ 222 w 222"/>
                  <a:gd name="T18" fmla="*/ 817 h 8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817">
                    <a:moveTo>
                      <a:pt x="222" y="422"/>
                    </a:moveTo>
                    <a:lnTo>
                      <a:pt x="222" y="817"/>
                    </a:lnTo>
                    <a:lnTo>
                      <a:pt x="2" y="364"/>
                    </a:lnTo>
                    <a:lnTo>
                      <a:pt x="0" y="0"/>
                    </a:lnTo>
                    <a:lnTo>
                      <a:pt x="222" y="422"/>
                    </a:lnTo>
                    <a:close/>
                  </a:path>
                </a:pathLst>
              </a:custGeom>
              <a:solidFill>
                <a:srgbClr val="004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98312" name="Group 26"/>
            <p:cNvGrpSpPr>
              <a:grpSpLocks/>
            </p:cNvGrpSpPr>
            <p:nvPr/>
          </p:nvGrpSpPr>
          <p:grpSpPr bwMode="auto">
            <a:xfrm>
              <a:off x="2403" y="1393"/>
              <a:ext cx="3065" cy="1669"/>
              <a:chOff x="2403" y="1393"/>
              <a:chExt cx="3065" cy="1669"/>
            </a:xfrm>
          </p:grpSpPr>
          <p:sp>
            <p:nvSpPr>
              <p:cNvPr id="15369" name="Freeform 27"/>
              <p:cNvSpPr>
                <a:spLocks/>
              </p:cNvSpPr>
              <p:nvPr/>
            </p:nvSpPr>
            <p:spPr bwMode="auto">
              <a:xfrm>
                <a:off x="2403" y="1640"/>
                <a:ext cx="3070" cy="1004"/>
              </a:xfrm>
              <a:custGeom>
                <a:avLst/>
                <a:gdLst>
                  <a:gd name="T0" fmla="*/ 39 w 6132"/>
                  <a:gd name="T1" fmla="*/ 183 h 999"/>
                  <a:gd name="T2" fmla="*/ 37 w 6132"/>
                  <a:gd name="T3" fmla="*/ 110 h 999"/>
                  <a:gd name="T4" fmla="*/ 35 w 6132"/>
                  <a:gd name="T5" fmla="*/ 70 h 999"/>
                  <a:gd name="T6" fmla="*/ 33 w 6132"/>
                  <a:gd name="T7" fmla="*/ 41 h 999"/>
                  <a:gd name="T8" fmla="*/ 27 w 6132"/>
                  <a:gd name="T9" fmla="*/ 7 h 999"/>
                  <a:gd name="T10" fmla="*/ 21 w 6132"/>
                  <a:gd name="T11" fmla="*/ 1 h 999"/>
                  <a:gd name="T12" fmla="*/ 17 w 6132"/>
                  <a:gd name="T13" fmla="*/ 19 h 999"/>
                  <a:gd name="T14" fmla="*/ 13 w 6132"/>
                  <a:gd name="T15" fmla="*/ 53 h 999"/>
                  <a:gd name="T16" fmla="*/ 10 w 6132"/>
                  <a:gd name="T17" fmla="*/ 106 h 999"/>
                  <a:gd name="T18" fmla="*/ 8 w 6132"/>
                  <a:gd name="T19" fmla="*/ 153 h 999"/>
                  <a:gd name="T20" fmla="*/ 7 w 6132"/>
                  <a:gd name="T21" fmla="*/ 198 h 999"/>
                  <a:gd name="T22" fmla="*/ 7 w 6132"/>
                  <a:gd name="T23" fmla="*/ 250 h 999"/>
                  <a:gd name="T24" fmla="*/ 8 w 6132"/>
                  <a:gd name="T25" fmla="*/ 304 h 999"/>
                  <a:gd name="T26" fmla="*/ 9 w 6132"/>
                  <a:gd name="T27" fmla="*/ 356 h 999"/>
                  <a:gd name="T28" fmla="*/ 12 w 6132"/>
                  <a:gd name="T29" fmla="*/ 407 h 999"/>
                  <a:gd name="T30" fmla="*/ 17 w 6132"/>
                  <a:gd name="T31" fmla="*/ 450 h 999"/>
                  <a:gd name="T32" fmla="*/ 22 w 6132"/>
                  <a:gd name="T33" fmla="*/ 469 h 999"/>
                  <a:gd name="T34" fmla="*/ 29 w 6132"/>
                  <a:gd name="T35" fmla="*/ 487 h 999"/>
                  <a:gd name="T36" fmla="*/ 34 w 6132"/>
                  <a:gd name="T37" fmla="*/ 543 h 999"/>
                  <a:gd name="T38" fmla="*/ 36 w 6132"/>
                  <a:gd name="T39" fmla="*/ 617 h 999"/>
                  <a:gd name="T40" fmla="*/ 36 w 6132"/>
                  <a:gd name="T41" fmla="*/ 669 h 999"/>
                  <a:gd name="T42" fmla="*/ 34 w 6132"/>
                  <a:gd name="T43" fmla="*/ 742 h 999"/>
                  <a:gd name="T44" fmla="*/ 29 w 6132"/>
                  <a:gd name="T45" fmla="*/ 791 h 999"/>
                  <a:gd name="T46" fmla="*/ 22 w 6132"/>
                  <a:gd name="T47" fmla="*/ 806 h 999"/>
                  <a:gd name="T48" fmla="*/ 15 w 6132"/>
                  <a:gd name="T49" fmla="*/ 764 h 999"/>
                  <a:gd name="T50" fmla="*/ 11 w 6132"/>
                  <a:gd name="T51" fmla="*/ 695 h 999"/>
                  <a:gd name="T52" fmla="*/ 10 w 6132"/>
                  <a:gd name="T53" fmla="*/ 650 h 999"/>
                  <a:gd name="T54" fmla="*/ 0 w 6132"/>
                  <a:gd name="T55" fmla="*/ 708 h 999"/>
                  <a:gd name="T56" fmla="*/ 2 w 6132"/>
                  <a:gd name="T57" fmla="*/ 802 h 999"/>
                  <a:gd name="T58" fmla="*/ 7 w 6132"/>
                  <a:gd name="T59" fmla="*/ 905 h 999"/>
                  <a:gd name="T60" fmla="*/ 14 w 6132"/>
                  <a:gd name="T61" fmla="*/ 968 h 999"/>
                  <a:gd name="T62" fmla="*/ 23 w 6132"/>
                  <a:gd name="T63" fmla="*/ 999 h 999"/>
                  <a:gd name="T64" fmla="*/ 32 w 6132"/>
                  <a:gd name="T65" fmla="*/ 974 h 999"/>
                  <a:gd name="T66" fmla="*/ 39 w 6132"/>
                  <a:gd name="T67" fmla="*/ 912 h 999"/>
                  <a:gd name="T68" fmla="*/ 44 w 6132"/>
                  <a:gd name="T69" fmla="*/ 829 h 999"/>
                  <a:gd name="T70" fmla="*/ 46 w 6132"/>
                  <a:gd name="T71" fmla="*/ 762 h 999"/>
                  <a:gd name="T72" fmla="*/ 47 w 6132"/>
                  <a:gd name="T73" fmla="*/ 708 h 999"/>
                  <a:gd name="T74" fmla="*/ 47 w 6132"/>
                  <a:gd name="T75" fmla="*/ 644 h 999"/>
                  <a:gd name="T76" fmla="*/ 47 w 6132"/>
                  <a:gd name="T77" fmla="*/ 581 h 999"/>
                  <a:gd name="T78" fmla="*/ 45 w 6132"/>
                  <a:gd name="T79" fmla="*/ 505 h 999"/>
                  <a:gd name="T80" fmla="*/ 42 w 6132"/>
                  <a:gd name="T81" fmla="*/ 423 h 999"/>
                  <a:gd name="T82" fmla="*/ 34 w 6132"/>
                  <a:gd name="T83" fmla="*/ 333 h 999"/>
                  <a:gd name="T84" fmla="*/ 27 w 6132"/>
                  <a:gd name="T85" fmla="*/ 307 h 999"/>
                  <a:gd name="T86" fmla="*/ 20 w 6132"/>
                  <a:gd name="T87" fmla="*/ 315 h 999"/>
                  <a:gd name="T88" fmla="*/ 17 w 6132"/>
                  <a:gd name="T89" fmla="*/ 310 h 999"/>
                  <a:gd name="T90" fmla="*/ 15 w 6132"/>
                  <a:gd name="T91" fmla="*/ 277 h 999"/>
                  <a:gd name="T92" fmla="*/ 15 w 6132"/>
                  <a:gd name="T93" fmla="*/ 239 h 999"/>
                  <a:gd name="T94" fmla="*/ 15 w 6132"/>
                  <a:gd name="T95" fmla="*/ 213 h 999"/>
                  <a:gd name="T96" fmla="*/ 16 w 6132"/>
                  <a:gd name="T97" fmla="*/ 173 h 999"/>
                  <a:gd name="T98" fmla="*/ 19 w 6132"/>
                  <a:gd name="T99" fmla="*/ 128 h 999"/>
                  <a:gd name="T100" fmla="*/ 22 w 6132"/>
                  <a:gd name="T101" fmla="*/ 110 h 999"/>
                  <a:gd name="T102" fmla="*/ 27 w 6132"/>
                  <a:gd name="T103" fmla="*/ 117 h 999"/>
                  <a:gd name="T104" fmla="*/ 29 w 6132"/>
                  <a:gd name="T105" fmla="*/ 140 h 999"/>
                  <a:gd name="T106" fmla="*/ 31 w 6132"/>
                  <a:gd name="T107" fmla="*/ 184 h 99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132"/>
                  <a:gd name="T163" fmla="*/ 0 h 999"/>
                  <a:gd name="T164" fmla="*/ 6132 w 6132"/>
                  <a:gd name="T165" fmla="*/ 999 h 99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132" h="999">
                    <a:moveTo>
                      <a:pt x="4164" y="223"/>
                    </a:moveTo>
                    <a:lnTo>
                      <a:pt x="5133" y="223"/>
                    </a:lnTo>
                    <a:lnTo>
                      <a:pt x="5068" y="183"/>
                    </a:lnTo>
                    <a:lnTo>
                      <a:pt x="4997" y="151"/>
                    </a:lnTo>
                    <a:lnTo>
                      <a:pt x="4912" y="129"/>
                    </a:lnTo>
                    <a:lnTo>
                      <a:pt x="4819" y="110"/>
                    </a:lnTo>
                    <a:lnTo>
                      <a:pt x="4719" y="93"/>
                    </a:lnTo>
                    <a:lnTo>
                      <a:pt x="4634" y="81"/>
                    </a:lnTo>
                    <a:lnTo>
                      <a:pt x="4536" y="70"/>
                    </a:lnTo>
                    <a:lnTo>
                      <a:pt x="4431" y="60"/>
                    </a:lnTo>
                    <a:lnTo>
                      <a:pt x="4329" y="49"/>
                    </a:lnTo>
                    <a:lnTo>
                      <a:pt x="4229" y="41"/>
                    </a:lnTo>
                    <a:lnTo>
                      <a:pt x="3989" y="24"/>
                    </a:lnTo>
                    <a:lnTo>
                      <a:pt x="3781" y="15"/>
                    </a:lnTo>
                    <a:lnTo>
                      <a:pt x="3568" y="7"/>
                    </a:lnTo>
                    <a:lnTo>
                      <a:pt x="3263" y="0"/>
                    </a:lnTo>
                    <a:lnTo>
                      <a:pt x="2945" y="0"/>
                    </a:lnTo>
                    <a:lnTo>
                      <a:pt x="2711" y="1"/>
                    </a:lnTo>
                    <a:lnTo>
                      <a:pt x="2506" y="7"/>
                    </a:lnTo>
                    <a:lnTo>
                      <a:pt x="2339" y="12"/>
                    </a:lnTo>
                    <a:lnTo>
                      <a:pt x="2186" y="19"/>
                    </a:lnTo>
                    <a:lnTo>
                      <a:pt x="2054" y="27"/>
                    </a:lnTo>
                    <a:lnTo>
                      <a:pt x="1889" y="38"/>
                    </a:lnTo>
                    <a:lnTo>
                      <a:pt x="1723" y="53"/>
                    </a:lnTo>
                    <a:lnTo>
                      <a:pt x="1522" y="74"/>
                    </a:lnTo>
                    <a:lnTo>
                      <a:pt x="1415" y="89"/>
                    </a:lnTo>
                    <a:lnTo>
                      <a:pt x="1315" y="106"/>
                    </a:lnTo>
                    <a:lnTo>
                      <a:pt x="1206" y="125"/>
                    </a:lnTo>
                    <a:lnTo>
                      <a:pt x="1150" y="139"/>
                    </a:lnTo>
                    <a:lnTo>
                      <a:pt x="1099" y="153"/>
                    </a:lnTo>
                    <a:lnTo>
                      <a:pt x="1053" y="169"/>
                    </a:lnTo>
                    <a:lnTo>
                      <a:pt x="1023" y="184"/>
                    </a:lnTo>
                    <a:lnTo>
                      <a:pt x="999" y="198"/>
                    </a:lnTo>
                    <a:lnTo>
                      <a:pt x="986" y="212"/>
                    </a:lnTo>
                    <a:lnTo>
                      <a:pt x="977" y="231"/>
                    </a:lnTo>
                    <a:lnTo>
                      <a:pt x="983" y="250"/>
                    </a:lnTo>
                    <a:lnTo>
                      <a:pt x="995" y="274"/>
                    </a:lnTo>
                    <a:lnTo>
                      <a:pt x="1021" y="289"/>
                    </a:lnTo>
                    <a:lnTo>
                      <a:pt x="1059" y="304"/>
                    </a:lnTo>
                    <a:lnTo>
                      <a:pt x="1124" y="326"/>
                    </a:lnTo>
                    <a:lnTo>
                      <a:pt x="1190" y="341"/>
                    </a:lnTo>
                    <a:lnTo>
                      <a:pt x="1260" y="356"/>
                    </a:lnTo>
                    <a:lnTo>
                      <a:pt x="1337" y="370"/>
                    </a:lnTo>
                    <a:lnTo>
                      <a:pt x="1420" y="383"/>
                    </a:lnTo>
                    <a:lnTo>
                      <a:pt x="1638" y="407"/>
                    </a:lnTo>
                    <a:lnTo>
                      <a:pt x="1843" y="427"/>
                    </a:lnTo>
                    <a:lnTo>
                      <a:pt x="2045" y="442"/>
                    </a:lnTo>
                    <a:lnTo>
                      <a:pt x="2188" y="450"/>
                    </a:lnTo>
                    <a:lnTo>
                      <a:pt x="2363" y="458"/>
                    </a:lnTo>
                    <a:lnTo>
                      <a:pt x="2521" y="464"/>
                    </a:lnTo>
                    <a:lnTo>
                      <a:pt x="2869" y="469"/>
                    </a:lnTo>
                    <a:lnTo>
                      <a:pt x="3212" y="479"/>
                    </a:lnTo>
                    <a:lnTo>
                      <a:pt x="3499" y="486"/>
                    </a:lnTo>
                    <a:lnTo>
                      <a:pt x="3715" y="487"/>
                    </a:lnTo>
                    <a:lnTo>
                      <a:pt x="3958" y="500"/>
                    </a:lnTo>
                    <a:lnTo>
                      <a:pt x="4185" y="516"/>
                    </a:lnTo>
                    <a:lnTo>
                      <a:pt x="4420" y="543"/>
                    </a:lnTo>
                    <a:lnTo>
                      <a:pt x="4630" y="580"/>
                    </a:lnTo>
                    <a:lnTo>
                      <a:pt x="4690" y="599"/>
                    </a:lnTo>
                    <a:lnTo>
                      <a:pt x="4723" y="617"/>
                    </a:lnTo>
                    <a:lnTo>
                      <a:pt x="4739" y="632"/>
                    </a:lnTo>
                    <a:lnTo>
                      <a:pt x="4736" y="650"/>
                    </a:lnTo>
                    <a:lnTo>
                      <a:pt x="4712" y="669"/>
                    </a:lnTo>
                    <a:lnTo>
                      <a:pt x="4668" y="687"/>
                    </a:lnTo>
                    <a:lnTo>
                      <a:pt x="4530" y="719"/>
                    </a:lnTo>
                    <a:lnTo>
                      <a:pt x="4354" y="742"/>
                    </a:lnTo>
                    <a:lnTo>
                      <a:pt x="4153" y="763"/>
                    </a:lnTo>
                    <a:lnTo>
                      <a:pt x="3933" y="777"/>
                    </a:lnTo>
                    <a:lnTo>
                      <a:pt x="3735" y="791"/>
                    </a:lnTo>
                    <a:lnTo>
                      <a:pt x="3481" y="800"/>
                    </a:lnTo>
                    <a:lnTo>
                      <a:pt x="3200" y="804"/>
                    </a:lnTo>
                    <a:lnTo>
                      <a:pt x="2891" y="806"/>
                    </a:lnTo>
                    <a:lnTo>
                      <a:pt x="2608" y="800"/>
                    </a:lnTo>
                    <a:lnTo>
                      <a:pt x="2266" y="788"/>
                    </a:lnTo>
                    <a:lnTo>
                      <a:pt x="1952" y="764"/>
                    </a:lnTo>
                    <a:lnTo>
                      <a:pt x="1682" y="735"/>
                    </a:lnTo>
                    <a:lnTo>
                      <a:pt x="1511" y="709"/>
                    </a:lnTo>
                    <a:lnTo>
                      <a:pt x="1449" y="695"/>
                    </a:lnTo>
                    <a:lnTo>
                      <a:pt x="1409" y="680"/>
                    </a:lnTo>
                    <a:lnTo>
                      <a:pt x="1369" y="662"/>
                    </a:lnTo>
                    <a:lnTo>
                      <a:pt x="1360" y="650"/>
                    </a:lnTo>
                    <a:lnTo>
                      <a:pt x="0" y="650"/>
                    </a:lnTo>
                    <a:lnTo>
                      <a:pt x="8" y="673"/>
                    </a:lnTo>
                    <a:lnTo>
                      <a:pt x="42" y="708"/>
                    </a:lnTo>
                    <a:lnTo>
                      <a:pt x="100" y="738"/>
                    </a:lnTo>
                    <a:lnTo>
                      <a:pt x="182" y="767"/>
                    </a:lnTo>
                    <a:lnTo>
                      <a:pt x="300" y="802"/>
                    </a:lnTo>
                    <a:lnTo>
                      <a:pt x="491" y="841"/>
                    </a:lnTo>
                    <a:lnTo>
                      <a:pt x="701" y="875"/>
                    </a:lnTo>
                    <a:lnTo>
                      <a:pt x="961" y="905"/>
                    </a:lnTo>
                    <a:lnTo>
                      <a:pt x="1177" y="926"/>
                    </a:lnTo>
                    <a:lnTo>
                      <a:pt x="1451" y="949"/>
                    </a:lnTo>
                    <a:lnTo>
                      <a:pt x="1821" y="968"/>
                    </a:lnTo>
                    <a:lnTo>
                      <a:pt x="2415" y="992"/>
                    </a:lnTo>
                    <a:lnTo>
                      <a:pt x="2775" y="996"/>
                    </a:lnTo>
                    <a:lnTo>
                      <a:pt x="3063" y="999"/>
                    </a:lnTo>
                    <a:lnTo>
                      <a:pt x="3377" y="996"/>
                    </a:lnTo>
                    <a:lnTo>
                      <a:pt x="3853" y="986"/>
                    </a:lnTo>
                    <a:lnTo>
                      <a:pt x="4171" y="974"/>
                    </a:lnTo>
                    <a:lnTo>
                      <a:pt x="4496" y="961"/>
                    </a:lnTo>
                    <a:lnTo>
                      <a:pt x="4835" y="935"/>
                    </a:lnTo>
                    <a:lnTo>
                      <a:pt x="5097" y="912"/>
                    </a:lnTo>
                    <a:lnTo>
                      <a:pt x="5409" y="875"/>
                    </a:lnTo>
                    <a:lnTo>
                      <a:pt x="5607" y="846"/>
                    </a:lnTo>
                    <a:lnTo>
                      <a:pt x="5703" y="829"/>
                    </a:lnTo>
                    <a:lnTo>
                      <a:pt x="5798" y="808"/>
                    </a:lnTo>
                    <a:lnTo>
                      <a:pt x="5890" y="786"/>
                    </a:lnTo>
                    <a:lnTo>
                      <a:pt x="5963" y="762"/>
                    </a:lnTo>
                    <a:lnTo>
                      <a:pt x="6001" y="749"/>
                    </a:lnTo>
                    <a:lnTo>
                      <a:pt x="6050" y="729"/>
                    </a:lnTo>
                    <a:lnTo>
                      <a:pt x="6086" y="708"/>
                    </a:lnTo>
                    <a:lnTo>
                      <a:pt x="6114" y="686"/>
                    </a:lnTo>
                    <a:lnTo>
                      <a:pt x="6126" y="667"/>
                    </a:lnTo>
                    <a:lnTo>
                      <a:pt x="6132" y="644"/>
                    </a:lnTo>
                    <a:lnTo>
                      <a:pt x="6123" y="621"/>
                    </a:lnTo>
                    <a:lnTo>
                      <a:pt x="6105" y="602"/>
                    </a:lnTo>
                    <a:lnTo>
                      <a:pt x="6074" y="581"/>
                    </a:lnTo>
                    <a:lnTo>
                      <a:pt x="6037" y="562"/>
                    </a:lnTo>
                    <a:lnTo>
                      <a:pt x="5983" y="540"/>
                    </a:lnTo>
                    <a:lnTo>
                      <a:pt x="5872" y="505"/>
                    </a:lnTo>
                    <a:lnTo>
                      <a:pt x="5738" y="474"/>
                    </a:lnTo>
                    <a:lnTo>
                      <a:pt x="5620" y="452"/>
                    </a:lnTo>
                    <a:lnTo>
                      <a:pt x="5429" y="423"/>
                    </a:lnTo>
                    <a:lnTo>
                      <a:pt x="5075" y="380"/>
                    </a:lnTo>
                    <a:lnTo>
                      <a:pt x="4728" y="350"/>
                    </a:lnTo>
                    <a:lnTo>
                      <a:pt x="4423" y="333"/>
                    </a:lnTo>
                    <a:lnTo>
                      <a:pt x="4136" y="315"/>
                    </a:lnTo>
                    <a:lnTo>
                      <a:pt x="3795" y="310"/>
                    </a:lnTo>
                    <a:lnTo>
                      <a:pt x="3525" y="307"/>
                    </a:lnTo>
                    <a:lnTo>
                      <a:pt x="3232" y="312"/>
                    </a:lnTo>
                    <a:lnTo>
                      <a:pt x="2924" y="322"/>
                    </a:lnTo>
                    <a:lnTo>
                      <a:pt x="2675" y="315"/>
                    </a:lnTo>
                    <a:lnTo>
                      <a:pt x="2497" y="317"/>
                    </a:lnTo>
                    <a:lnTo>
                      <a:pt x="2366" y="315"/>
                    </a:lnTo>
                    <a:lnTo>
                      <a:pt x="2212" y="310"/>
                    </a:lnTo>
                    <a:lnTo>
                      <a:pt x="2141" y="306"/>
                    </a:lnTo>
                    <a:lnTo>
                      <a:pt x="2077" y="294"/>
                    </a:lnTo>
                    <a:lnTo>
                      <a:pt x="2005" y="277"/>
                    </a:lnTo>
                    <a:lnTo>
                      <a:pt x="1970" y="257"/>
                    </a:lnTo>
                    <a:lnTo>
                      <a:pt x="1956" y="248"/>
                    </a:lnTo>
                    <a:lnTo>
                      <a:pt x="1947" y="239"/>
                    </a:lnTo>
                    <a:lnTo>
                      <a:pt x="1945" y="230"/>
                    </a:lnTo>
                    <a:lnTo>
                      <a:pt x="1947" y="221"/>
                    </a:lnTo>
                    <a:lnTo>
                      <a:pt x="1952" y="213"/>
                    </a:lnTo>
                    <a:lnTo>
                      <a:pt x="1967" y="204"/>
                    </a:lnTo>
                    <a:lnTo>
                      <a:pt x="1998" y="191"/>
                    </a:lnTo>
                    <a:lnTo>
                      <a:pt x="2067" y="173"/>
                    </a:lnTo>
                    <a:lnTo>
                      <a:pt x="2199" y="153"/>
                    </a:lnTo>
                    <a:lnTo>
                      <a:pt x="2343" y="136"/>
                    </a:lnTo>
                    <a:lnTo>
                      <a:pt x="2468" y="128"/>
                    </a:lnTo>
                    <a:lnTo>
                      <a:pt x="2570" y="121"/>
                    </a:lnTo>
                    <a:lnTo>
                      <a:pt x="2713" y="114"/>
                    </a:lnTo>
                    <a:lnTo>
                      <a:pt x="2929" y="110"/>
                    </a:lnTo>
                    <a:lnTo>
                      <a:pt x="3189" y="110"/>
                    </a:lnTo>
                    <a:lnTo>
                      <a:pt x="3334" y="114"/>
                    </a:lnTo>
                    <a:lnTo>
                      <a:pt x="3486" y="117"/>
                    </a:lnTo>
                    <a:lnTo>
                      <a:pt x="3617" y="126"/>
                    </a:lnTo>
                    <a:lnTo>
                      <a:pt x="3722" y="132"/>
                    </a:lnTo>
                    <a:lnTo>
                      <a:pt x="3819" y="140"/>
                    </a:lnTo>
                    <a:lnTo>
                      <a:pt x="3908" y="150"/>
                    </a:lnTo>
                    <a:lnTo>
                      <a:pt x="4004" y="165"/>
                    </a:lnTo>
                    <a:lnTo>
                      <a:pt x="4082" y="184"/>
                    </a:lnTo>
                    <a:lnTo>
                      <a:pt x="4136" y="208"/>
                    </a:lnTo>
                    <a:lnTo>
                      <a:pt x="4164" y="223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70" name="Freeform 28"/>
              <p:cNvSpPr>
                <a:spLocks/>
              </p:cNvSpPr>
              <p:nvPr/>
            </p:nvSpPr>
            <p:spPr bwMode="auto">
              <a:xfrm>
                <a:off x="3970" y="1393"/>
                <a:ext cx="920" cy="1669"/>
              </a:xfrm>
              <a:custGeom>
                <a:avLst/>
                <a:gdLst>
                  <a:gd name="T0" fmla="*/ 1 w 1841"/>
                  <a:gd name="T1" fmla="*/ 0 h 1669"/>
                  <a:gd name="T2" fmla="*/ 14 w 1841"/>
                  <a:gd name="T3" fmla="*/ 1669 h 1669"/>
                  <a:gd name="T4" fmla="*/ 6 w 1841"/>
                  <a:gd name="T5" fmla="*/ 1669 h 1669"/>
                  <a:gd name="T6" fmla="*/ 0 w 1841"/>
                  <a:gd name="T7" fmla="*/ 0 h 1669"/>
                  <a:gd name="T8" fmla="*/ 1 w 1841"/>
                  <a:gd name="T9" fmla="*/ 0 h 16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1"/>
                  <a:gd name="T16" fmla="*/ 0 h 1669"/>
                  <a:gd name="T17" fmla="*/ 1841 w 1841"/>
                  <a:gd name="T18" fmla="*/ 1669 h 16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1" h="1669">
                    <a:moveTo>
                      <a:pt x="174" y="0"/>
                    </a:moveTo>
                    <a:lnTo>
                      <a:pt x="1841" y="1669"/>
                    </a:lnTo>
                    <a:lnTo>
                      <a:pt x="872" y="1669"/>
                    </a:lnTo>
                    <a:lnTo>
                      <a:pt x="0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371" name="Freeform 29"/>
              <p:cNvSpPr>
                <a:spLocks/>
              </p:cNvSpPr>
              <p:nvPr/>
            </p:nvSpPr>
            <p:spPr bwMode="auto">
              <a:xfrm>
                <a:off x="2962" y="1393"/>
                <a:ext cx="920" cy="1669"/>
              </a:xfrm>
              <a:custGeom>
                <a:avLst/>
                <a:gdLst>
                  <a:gd name="T0" fmla="*/ 8 w 1841"/>
                  <a:gd name="T1" fmla="*/ 1669 h 1669"/>
                  <a:gd name="T2" fmla="*/ 0 w 1841"/>
                  <a:gd name="T3" fmla="*/ 1669 h 1669"/>
                  <a:gd name="T4" fmla="*/ 13 w 1841"/>
                  <a:gd name="T5" fmla="*/ 0 h 1669"/>
                  <a:gd name="T6" fmla="*/ 14 w 1841"/>
                  <a:gd name="T7" fmla="*/ 0 h 1669"/>
                  <a:gd name="T8" fmla="*/ 8 w 1841"/>
                  <a:gd name="T9" fmla="*/ 1669 h 16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41"/>
                  <a:gd name="T16" fmla="*/ 0 h 1669"/>
                  <a:gd name="T17" fmla="*/ 1841 w 1841"/>
                  <a:gd name="T18" fmla="*/ 1669 h 166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41" h="1669">
                    <a:moveTo>
                      <a:pt x="1057" y="1669"/>
                    </a:moveTo>
                    <a:lnTo>
                      <a:pt x="0" y="1669"/>
                    </a:lnTo>
                    <a:lnTo>
                      <a:pt x="1667" y="0"/>
                    </a:lnTo>
                    <a:lnTo>
                      <a:pt x="1841" y="0"/>
                    </a:lnTo>
                    <a:lnTo>
                      <a:pt x="1057" y="1669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98307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Cost of Fraud &amp; Abuse</a:t>
            </a:r>
          </a:p>
        </p:txBody>
      </p:sp>
      <p:sp>
        <p:nvSpPr>
          <p:cNvPr id="98308" name="Rectangle 31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2120900"/>
            <a:ext cx="3735388" cy="3886200"/>
          </a:xfrm>
        </p:spPr>
        <p:txBody>
          <a:bodyPr/>
          <a:lstStyle/>
          <a:p>
            <a:pPr eaLnBrk="1" hangingPunct="1"/>
            <a:r>
              <a:rPr lang="en-US" altLang="en-US" sz="2800"/>
              <a:t>$652 billion annually</a:t>
            </a:r>
          </a:p>
          <a:p>
            <a:pPr eaLnBrk="1" hangingPunct="1"/>
            <a:r>
              <a:rPr lang="en-US" altLang="en-US" sz="2800"/>
              <a:t>5% of revenues</a:t>
            </a:r>
          </a:p>
          <a:p>
            <a:pPr eaLnBrk="1" hangingPunct="1"/>
            <a:r>
              <a:rPr lang="en-US" altLang="en-US" sz="2800"/>
              <a:t>42% recover nothing after fraud is discovered</a:t>
            </a:r>
          </a:p>
        </p:txBody>
      </p:sp>
    </p:spTree>
    <p:extLst>
      <p:ext uri="{BB962C8B-B14F-4D97-AF65-F5344CB8AC3E}">
        <p14:creationId xmlns:p14="http://schemas.microsoft.com/office/powerpoint/2010/main" val="38492195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9331" name="Chart 3"/>
          <p:cNvGraphicFramePr>
            <a:graphicFrameLocks/>
          </p:cNvGraphicFramePr>
          <p:nvPr/>
        </p:nvGraphicFramePr>
        <p:xfrm>
          <a:off x="501650" y="1960563"/>
          <a:ext cx="8140700" cy="484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6" name="Worksheet" r:id="rId4" imgW="8144962" imgH="4852837" progId="Excel.Sheet.8">
                  <p:embed/>
                </p:oleObj>
              </mc:Choice>
              <mc:Fallback>
                <p:oleObj name="Worksheet" r:id="rId4" imgW="8144962" imgH="4852837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1960563"/>
                        <a:ext cx="8140700" cy="484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2" name="TextBox 5"/>
          <p:cNvSpPr txBox="1">
            <a:spLocks noChangeArrowheads="1"/>
          </p:cNvSpPr>
          <p:nvPr/>
        </p:nvSpPr>
        <p:spPr bwMode="auto">
          <a:xfrm>
            <a:off x="2941638" y="1652588"/>
            <a:ext cx="4979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itchFamily="34" charset="0"/>
              </a:rPr>
              <a:t>Position of Perpetrator</a:t>
            </a:r>
          </a:p>
        </p:txBody>
      </p:sp>
      <p:sp>
        <p:nvSpPr>
          <p:cNvPr id="7" name="TextBox 6"/>
          <p:cNvSpPr txBox="1"/>
          <p:nvPr/>
        </p:nvSpPr>
        <p:spPr>
          <a:xfrm rot="20508408">
            <a:off x="1322388" y="520700"/>
            <a:ext cx="11779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spc="-200" dirty="0">
                <a:solidFill>
                  <a:srgbClr val="99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404674332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cloveless\Local Settings\Temporary Internet Files\Content.IE5\RZCDDSUU\MPj0422961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00135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0355" name="Chart 4"/>
          <p:cNvGraphicFramePr>
            <a:graphicFrameLocks/>
          </p:cNvGraphicFramePr>
          <p:nvPr/>
        </p:nvGraphicFramePr>
        <p:xfrm>
          <a:off x="263525" y="2359025"/>
          <a:ext cx="861695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0" name="Worksheet" r:id="rId4" imgW="8620491" imgH="4163929" progId="Excel.Sheet.8">
                  <p:embed/>
                </p:oleObj>
              </mc:Choice>
              <mc:Fallback>
                <p:oleObj name="Worksheet" r:id="rId4" imgW="8620491" imgH="416392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2359025"/>
                        <a:ext cx="8616950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6" name="TextBox 1"/>
          <p:cNvSpPr txBox="1">
            <a:spLocks noChangeArrowheads="1"/>
          </p:cNvSpPr>
          <p:nvPr/>
        </p:nvSpPr>
        <p:spPr bwMode="auto">
          <a:xfrm>
            <a:off x="2335213" y="1636713"/>
            <a:ext cx="4979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itchFamily="34" charset="0"/>
              </a:rPr>
              <a:t>Perpetrator – Median Loss</a:t>
            </a:r>
          </a:p>
        </p:txBody>
      </p:sp>
      <p:sp>
        <p:nvSpPr>
          <p:cNvPr id="6" name="TextBox 5"/>
          <p:cNvSpPr txBox="1"/>
          <p:nvPr/>
        </p:nvSpPr>
        <p:spPr>
          <a:xfrm rot="20508408">
            <a:off x="1322388" y="520700"/>
            <a:ext cx="11779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spc="-200" dirty="0">
                <a:solidFill>
                  <a:srgbClr val="99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6948410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379" name="Chart 4"/>
          <p:cNvGraphicFramePr>
            <a:graphicFrameLocks/>
          </p:cNvGraphicFramePr>
          <p:nvPr/>
        </p:nvGraphicFramePr>
        <p:xfrm>
          <a:off x="263525" y="2359025"/>
          <a:ext cx="8616950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4" name="Worksheet" r:id="rId4" imgW="8620491" imgH="4163929" progId="Excel.Sheet.8">
                  <p:embed/>
                </p:oleObj>
              </mc:Choice>
              <mc:Fallback>
                <p:oleObj name="Worksheet" r:id="rId4" imgW="8620491" imgH="416392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2359025"/>
                        <a:ext cx="8616950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80" name="TextBox 1"/>
          <p:cNvSpPr txBox="1">
            <a:spLocks noChangeArrowheads="1"/>
          </p:cNvSpPr>
          <p:nvPr/>
        </p:nvSpPr>
        <p:spPr bwMode="auto">
          <a:xfrm>
            <a:off x="1592263" y="172720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prstClr val="black"/>
                </a:solidFill>
                <a:latin typeface="Arial" pitchFamily="34" charset="0"/>
              </a:rPr>
              <a:t>Perpetrator – Gender and Median Loss</a:t>
            </a:r>
          </a:p>
        </p:txBody>
      </p:sp>
      <p:graphicFrame>
        <p:nvGraphicFramePr>
          <p:cNvPr id="101381" name="Chart 5"/>
          <p:cNvGraphicFramePr>
            <a:graphicFrameLocks/>
          </p:cNvGraphicFramePr>
          <p:nvPr/>
        </p:nvGraphicFramePr>
        <p:xfrm>
          <a:off x="1128713" y="2332038"/>
          <a:ext cx="6632575" cy="416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5" name="Worksheet" r:id="rId6" imgW="6633023" imgH="4163929" progId="Excel.Sheet.8">
                  <p:embed/>
                </p:oleObj>
              </mc:Choice>
              <mc:Fallback>
                <p:oleObj name="Worksheet" r:id="rId6" imgW="6633023" imgH="416392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2332038"/>
                        <a:ext cx="6632575" cy="416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382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3173413"/>
            <a:ext cx="2289175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TextBox 6"/>
          <p:cNvSpPr txBox="1">
            <a:spLocks noChangeArrowheads="1"/>
          </p:cNvSpPr>
          <p:nvPr/>
        </p:nvSpPr>
        <p:spPr bwMode="auto">
          <a:xfrm rot="-5400000">
            <a:off x="2400300" y="4613275"/>
            <a:ext cx="1533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prstClr val="white"/>
                </a:solidFill>
                <a:latin typeface="Arial" pitchFamily="34" charset="0"/>
              </a:rPr>
              <a:t>$185,000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5287963" y="4678362"/>
            <a:ext cx="16637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EBDDC3">
                    <a:lumMod val="25000"/>
                  </a:srgbClr>
                </a:solidFill>
              </a:rPr>
              <a:t>$83,000</a:t>
            </a:r>
          </a:p>
        </p:txBody>
      </p:sp>
      <p:sp>
        <p:nvSpPr>
          <p:cNvPr id="101385" name="TextBox 10"/>
          <p:cNvSpPr txBox="1">
            <a:spLocks noChangeArrowheads="1"/>
          </p:cNvSpPr>
          <p:nvPr/>
        </p:nvSpPr>
        <p:spPr bwMode="auto">
          <a:xfrm>
            <a:off x="2908300" y="6345238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itchFamily="34" charset="0"/>
              </a:rPr>
              <a:t>53%</a:t>
            </a:r>
          </a:p>
        </p:txBody>
      </p:sp>
      <p:sp>
        <p:nvSpPr>
          <p:cNvPr id="101386" name="TextBox 11"/>
          <p:cNvSpPr txBox="1">
            <a:spLocks noChangeArrowheads="1"/>
          </p:cNvSpPr>
          <p:nvPr/>
        </p:nvSpPr>
        <p:spPr bwMode="auto">
          <a:xfrm>
            <a:off x="5807075" y="6345238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Arial" pitchFamily="34" charset="0"/>
              </a:rPr>
              <a:t>46%</a:t>
            </a:r>
          </a:p>
        </p:txBody>
      </p:sp>
      <p:sp>
        <p:nvSpPr>
          <p:cNvPr id="13" name="TextBox 12"/>
          <p:cNvSpPr txBox="1"/>
          <p:nvPr/>
        </p:nvSpPr>
        <p:spPr>
          <a:xfrm rot="20508408">
            <a:off x="1322388" y="520700"/>
            <a:ext cx="11779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spc="-200" dirty="0">
                <a:solidFill>
                  <a:srgbClr val="99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4369660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Damages to Victims go Beyond Dollars &amp; Cents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286000"/>
            <a:ext cx="7620000" cy="37211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/>
              <a:t>Reputation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/>
              <a:t>Loss of public confidence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/>
              <a:t>Damage to relationships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/>
              <a:t>Sagging staff morale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/>
              <a:t>Distraction from the mission</a:t>
            </a:r>
          </a:p>
        </p:txBody>
      </p:sp>
    </p:spTree>
    <p:extLst>
      <p:ext uri="{BB962C8B-B14F-4D97-AF65-F5344CB8AC3E}">
        <p14:creationId xmlns:p14="http://schemas.microsoft.com/office/powerpoint/2010/main" val="461307703"/>
      </p:ext>
    </p:extLst>
  </p:cSld>
  <p:clrMapOvr>
    <a:masterClrMapping/>
  </p:clrMapOvr>
  <p:transition spd="slow"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Fraud Triangle</a:t>
            </a: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2895600" y="2073275"/>
            <a:ext cx="4648200" cy="381000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accent2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981200" y="2530475"/>
            <a:ext cx="1752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 b="1">
                <a:solidFill>
                  <a:srgbClr val="FFFFFF"/>
                </a:solidFill>
                <a:latin typeface="Arial" charset="0"/>
              </a:rPr>
              <a:t>Perceived pressure facing individual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629400" y="2530475"/>
            <a:ext cx="1981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>
                <a:solidFill>
                  <a:srgbClr val="FFFFFF"/>
                </a:solidFill>
                <a:latin typeface="Arial" charset="0"/>
              </a:rPr>
              <a:t>Perceived opportunity to commit fraud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3352800" y="5959475"/>
            <a:ext cx="3749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>
                <a:solidFill>
                  <a:srgbClr val="FFFFFF"/>
                </a:solidFill>
                <a:latin typeface="Arial" charset="0"/>
              </a:rPr>
              <a:t>Person’s rationalization or integrity</a:t>
            </a:r>
          </a:p>
        </p:txBody>
      </p:sp>
    </p:spTree>
    <p:extLst>
      <p:ext uri="{BB962C8B-B14F-4D97-AF65-F5344CB8AC3E}">
        <p14:creationId xmlns:p14="http://schemas.microsoft.com/office/powerpoint/2010/main" val="3444653549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/>
              <a:t>Research -- The Typical Perpetrator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38600" y="2362200"/>
            <a:ext cx="4876800" cy="4343400"/>
          </a:xfrm>
        </p:spPr>
        <p:txBody>
          <a:bodyPr/>
          <a:lstStyle/>
          <a:p>
            <a:pPr eaLnBrk="1" hangingPunct="1"/>
            <a:r>
              <a:rPr lang="en-US" altLang="en-US" sz="2800"/>
              <a:t>White male</a:t>
            </a:r>
          </a:p>
          <a:p>
            <a:pPr eaLnBrk="1" hangingPunct="1"/>
            <a:r>
              <a:rPr lang="en-US" altLang="en-US" sz="2800"/>
              <a:t>College-educated</a:t>
            </a:r>
          </a:p>
          <a:p>
            <a:pPr eaLnBrk="1" hangingPunct="1"/>
            <a:r>
              <a:rPr lang="en-US" altLang="en-US" sz="2800"/>
              <a:t>Intelligent</a:t>
            </a:r>
          </a:p>
          <a:p>
            <a:pPr eaLnBrk="1" hangingPunct="1"/>
            <a:r>
              <a:rPr lang="en-US" altLang="en-US" sz="2800"/>
              <a:t>Married</a:t>
            </a:r>
          </a:p>
          <a:p>
            <a:pPr eaLnBrk="1" hangingPunct="1"/>
            <a:r>
              <a:rPr lang="en-US" altLang="en-US" sz="2800"/>
              <a:t>Most loyal employee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No prior criminal history (&lt;8%)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Well liked by co-workers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800"/>
          </a:p>
          <a:p>
            <a:pPr eaLnBrk="1" hangingPunct="1"/>
            <a:endParaRPr lang="en-US" altLang="en-US" sz="2800"/>
          </a:p>
        </p:txBody>
      </p:sp>
      <p:graphicFrame>
        <p:nvGraphicFramePr>
          <p:cNvPr id="105476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158750" y="1676400"/>
          <a:ext cx="357505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8" name="Clip" r:id="rId4" imgW="1409700" imgH="2162175" progId="">
                  <p:embed/>
                </p:oleObj>
              </mc:Choice>
              <mc:Fallback>
                <p:oleObj name="Clip" r:id="rId4" imgW="1409700" imgH="216217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556"/>
                      <a:stretch>
                        <a:fillRect/>
                      </a:stretch>
                    </p:blipFill>
                    <p:spPr bwMode="auto">
                      <a:xfrm>
                        <a:off x="158750" y="1676400"/>
                        <a:ext cx="357505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035802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Box 6"/>
          <p:cNvSpPr txBox="1">
            <a:spLocks noChangeArrowheads="1"/>
          </p:cNvSpPr>
          <p:nvPr/>
        </p:nvSpPr>
        <p:spPr bwMode="auto">
          <a:xfrm rot="-5400000">
            <a:off x="2400300" y="4613275"/>
            <a:ext cx="1533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prstClr val="white"/>
                </a:solidFill>
                <a:latin typeface="Arial" pitchFamily="34" charset="0"/>
              </a:rPr>
              <a:t>$185,00</a:t>
            </a:r>
          </a:p>
        </p:txBody>
      </p:sp>
      <p:sp>
        <p:nvSpPr>
          <p:cNvPr id="13" name="TextBox 12"/>
          <p:cNvSpPr txBox="1"/>
          <p:nvPr/>
        </p:nvSpPr>
        <p:spPr>
          <a:xfrm rot="20508408">
            <a:off x="1322388" y="520700"/>
            <a:ext cx="11779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spc="-200" dirty="0">
                <a:solidFill>
                  <a:srgbClr val="99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2014</a:t>
            </a:r>
          </a:p>
        </p:txBody>
      </p:sp>
      <p:pic>
        <p:nvPicPr>
          <p:cNvPr id="22" name="Picture 3" descr="C:\Documents and Settings\cloveless\Local Settings\Temporary Internet Files\Content.IE5\8N0LAB2N\MPj0145859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6576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C:\Documents and Settings\cloveless\Local Settings\Temporary Internet Files\Content.IE5\U4XMBXWL\MPj0436604000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1752600"/>
            <a:ext cx="31559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5306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3962400" y="2286000"/>
            <a:ext cx="1676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The second highest incidence of fraud occurs in government and public administration, superseded only by banking and financial services.</a:t>
            </a:r>
          </a:p>
        </p:txBody>
      </p:sp>
    </p:spTree>
    <p:extLst>
      <p:ext uri="{BB962C8B-B14F-4D97-AF65-F5344CB8AC3E}">
        <p14:creationId xmlns:p14="http://schemas.microsoft.com/office/powerpoint/2010/main" val="95699872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Cash Schemes</a:t>
            </a:r>
          </a:p>
        </p:txBody>
      </p:sp>
      <p:sp>
        <p:nvSpPr>
          <p:cNvPr id="10854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2120900"/>
            <a:ext cx="4183063" cy="3886200"/>
          </a:xfrm>
        </p:spPr>
        <p:txBody>
          <a:bodyPr/>
          <a:lstStyle/>
          <a:p>
            <a:pPr eaLnBrk="1" hangingPunct="1"/>
            <a:r>
              <a:rPr lang="en-US" altLang="en-US" sz="2800"/>
              <a:t>Stealing cash funds processed or on hand</a:t>
            </a:r>
          </a:p>
          <a:p>
            <a:pPr eaLnBrk="1" hangingPunct="1"/>
            <a:r>
              <a:rPr lang="en-US" altLang="en-US" sz="2800"/>
              <a:t>Not recording &amp; stealing the cash receipts</a:t>
            </a:r>
          </a:p>
          <a:p>
            <a:pPr eaLnBrk="1" hangingPunct="1"/>
            <a:r>
              <a:rPr lang="en-US" altLang="en-US" sz="2800"/>
              <a:t>Underringing &amp; stealing the difference in cash receipts</a:t>
            </a:r>
          </a:p>
          <a:p>
            <a:pPr eaLnBrk="1" hangingPunct="1"/>
            <a:r>
              <a:rPr lang="en-US" altLang="en-US" sz="2800"/>
              <a:t>Altering bank deposits</a:t>
            </a:r>
          </a:p>
        </p:txBody>
      </p:sp>
      <p:graphicFrame>
        <p:nvGraphicFramePr>
          <p:cNvPr id="108548" name="Object 8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257800" y="2743200"/>
          <a:ext cx="3810000" cy="261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72" name="Clip" r:id="rId4" imgW="1116773" imgH="778357" progId="">
                  <p:embed/>
                </p:oleObj>
              </mc:Choice>
              <mc:Fallback>
                <p:oleObj name="Clip" r:id="rId4" imgW="1116773" imgH="77835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743200"/>
                        <a:ext cx="3810000" cy="2614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1171881"/>
      </p:ext>
    </p:extLst>
  </p:cSld>
  <p:clrMapOvr>
    <a:masterClrMapping/>
  </p:clrMapOvr>
  <p:transition spd="slow"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Accounts Receivable Schemes</a:t>
            </a:r>
          </a:p>
        </p:txBody>
      </p:sp>
      <p:sp>
        <p:nvSpPr>
          <p:cNvPr id="109571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2514600"/>
            <a:ext cx="4706938" cy="3492500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altLang="en-US" sz="2800"/>
              <a:t>Forging checks received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/>
              <a:t>Altering credit card receipts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/>
              <a:t>Granting bogus credits</a:t>
            </a:r>
          </a:p>
          <a:p>
            <a:pPr eaLnBrk="1" hangingPunct="1">
              <a:spcBef>
                <a:spcPts val="1200"/>
              </a:spcBef>
            </a:pPr>
            <a:r>
              <a:rPr lang="en-US" altLang="en-US" sz="2800"/>
              <a:t>Bogus bad debt write-offs or account adjustments</a:t>
            </a:r>
          </a:p>
        </p:txBody>
      </p:sp>
      <p:graphicFrame>
        <p:nvGraphicFramePr>
          <p:cNvPr id="109572" name="Object 7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715000" y="2057400"/>
          <a:ext cx="3348038" cy="336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6" name="Clip" r:id="rId4" imgW="3401085" imgH="3413156" progId="">
                  <p:embed/>
                </p:oleObj>
              </mc:Choice>
              <mc:Fallback>
                <p:oleObj name="Clip" r:id="rId4" imgW="3401085" imgH="341315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057400"/>
                        <a:ext cx="3348038" cy="336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301772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Inventory &amp; Fixed Assets</a:t>
            </a:r>
          </a:p>
        </p:txBody>
      </p:sp>
      <p:sp>
        <p:nvSpPr>
          <p:cNvPr id="110595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5181600" y="2133600"/>
            <a:ext cx="3735388" cy="3886200"/>
          </a:xfrm>
        </p:spPr>
        <p:txBody>
          <a:bodyPr/>
          <a:lstStyle/>
          <a:p>
            <a:pPr eaLnBrk="1" hangingPunct="1"/>
            <a:r>
              <a:rPr lang="en-US" altLang="en-US" sz="2800"/>
              <a:t>Theft of business assets</a:t>
            </a:r>
          </a:p>
          <a:p>
            <a:pPr eaLnBrk="1" hangingPunct="1"/>
            <a:r>
              <a:rPr lang="en-US" altLang="en-US" sz="2800"/>
              <a:t>Selling the assets</a:t>
            </a:r>
          </a:p>
        </p:txBody>
      </p:sp>
      <p:graphicFrame>
        <p:nvGraphicFramePr>
          <p:cNvPr id="110596" name="Object 7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1371600" y="2209800"/>
          <a:ext cx="3735388" cy="276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0" name="Clip" r:id="rId4" imgW="1362075" imgH="1047750" progId="">
                  <p:embed/>
                </p:oleObj>
              </mc:Choice>
              <mc:Fallback>
                <p:oleObj name="Clip" r:id="rId4" imgW="1362075" imgH="104775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209800"/>
                        <a:ext cx="3735388" cy="276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976727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Accounts Payable &amp; Purchasing</a:t>
            </a:r>
          </a:p>
        </p:txBody>
      </p:sp>
      <p:sp>
        <p:nvSpPr>
          <p:cNvPr id="11161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2057400"/>
            <a:ext cx="3735388" cy="3886200"/>
          </a:xfrm>
        </p:spPr>
        <p:txBody>
          <a:bodyPr/>
          <a:lstStyle/>
          <a:p>
            <a:pPr eaLnBrk="1" hangingPunct="1"/>
            <a:r>
              <a:rPr lang="en-US" altLang="en-US" sz="2800"/>
              <a:t>Personal bills</a:t>
            </a:r>
          </a:p>
          <a:p>
            <a:pPr eaLnBrk="1" hangingPunct="1"/>
            <a:r>
              <a:rPr lang="en-US" altLang="en-US" sz="2800"/>
              <a:t>Fictitious suppliers</a:t>
            </a:r>
          </a:p>
          <a:p>
            <a:pPr eaLnBrk="1" hangingPunct="1"/>
            <a:r>
              <a:rPr lang="en-US" altLang="en-US" sz="2800"/>
              <a:t>Kickbacks</a:t>
            </a:r>
          </a:p>
          <a:p>
            <a:pPr eaLnBrk="1" hangingPunct="1"/>
            <a:r>
              <a:rPr lang="en-US" altLang="en-US" sz="2800"/>
              <a:t>Ordering personal items</a:t>
            </a:r>
          </a:p>
          <a:p>
            <a:pPr eaLnBrk="1" hangingPunct="1"/>
            <a:r>
              <a:rPr lang="en-US" altLang="en-US" sz="2800"/>
              <a:t>Petty cash funds</a:t>
            </a:r>
          </a:p>
          <a:p>
            <a:pPr eaLnBrk="1" hangingPunct="1"/>
            <a:r>
              <a:rPr lang="en-US" altLang="en-US" sz="2800"/>
              <a:t>Employee expense accounts</a:t>
            </a:r>
          </a:p>
          <a:p>
            <a:pPr eaLnBrk="1" hangingPunct="1"/>
            <a:r>
              <a:rPr lang="en-US" altLang="en-US" sz="2800"/>
              <a:t>Credit cards</a:t>
            </a:r>
          </a:p>
        </p:txBody>
      </p:sp>
      <p:graphicFrame>
        <p:nvGraphicFramePr>
          <p:cNvPr id="111620" name="Object 8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5103813" y="3251200"/>
          <a:ext cx="3735387" cy="162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4" name="Clip" r:id="rId4" imgW="1404518" imgH="633679" progId="">
                  <p:embed/>
                </p:oleObj>
              </mc:Choice>
              <mc:Fallback>
                <p:oleObj name="Clip" r:id="rId4" imgW="1404518" imgH="63367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813" y="3251200"/>
                        <a:ext cx="3735387" cy="162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387603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760561" y="1569494"/>
            <a:ext cx="12392168" cy="552732"/>
          </a:xfrm>
          <a:prstGeom prst="rect">
            <a:avLst/>
          </a:prstGeom>
          <a:solidFill>
            <a:srgbClr val="94B6D2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73958"/>
            <a:ext cx="8153400" cy="5384042"/>
          </a:xfrm>
        </p:spPr>
        <p:txBody>
          <a:bodyPr/>
          <a:lstStyle/>
          <a:p>
            <a:r>
              <a:rPr lang="en-US" sz="4000" dirty="0">
                <a:solidFill>
                  <a:srgbClr val="B95B22"/>
                </a:solidFill>
              </a:rPr>
              <a:t>Revenues</a:t>
            </a:r>
          </a:p>
          <a:p>
            <a:r>
              <a:rPr lang="en-US" sz="2400" dirty="0"/>
              <a:t>Expenditures</a:t>
            </a:r>
          </a:p>
          <a:p>
            <a:r>
              <a:rPr lang="en-US" sz="2400" dirty="0"/>
              <a:t>Capital vs. Operating Budget</a:t>
            </a:r>
          </a:p>
          <a:p>
            <a:r>
              <a:rPr lang="en-US" sz="2400" dirty="0"/>
              <a:t>Debt Capacity</a:t>
            </a:r>
          </a:p>
          <a:p>
            <a:r>
              <a:rPr lang="en-US" sz="2400" dirty="0"/>
              <a:t>Taxes</a:t>
            </a:r>
          </a:p>
          <a:p>
            <a:r>
              <a:rPr lang="en-US" sz="2400" dirty="0"/>
              <a:t>Fraud</a:t>
            </a:r>
          </a:p>
          <a:p>
            <a:r>
              <a:rPr lang="en-US" sz="2400" dirty="0"/>
              <a:t>Public expectations</a:t>
            </a:r>
          </a:p>
          <a:p>
            <a:r>
              <a:rPr lang="en-US" sz="2400" dirty="0"/>
              <a:t>The danger of the majority</a:t>
            </a:r>
          </a:p>
          <a:p>
            <a:r>
              <a:rPr lang="en-US" sz="2400" dirty="0"/>
              <a:t>Communication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36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Symptoms of Fraud</a:t>
            </a:r>
          </a:p>
        </p:txBody>
      </p:sp>
      <p:graphicFrame>
        <p:nvGraphicFramePr>
          <p:cNvPr id="113667" name="Object 7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371600" y="2735263"/>
          <a:ext cx="3200400" cy="2481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68" name="Clip" r:id="rId4" imgW="938174" imgH="727862" progId="">
                  <p:embed/>
                </p:oleObj>
              </mc:Choice>
              <mc:Fallback>
                <p:oleObj name="Clip" r:id="rId4" imgW="938174" imgH="7278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735263"/>
                        <a:ext cx="3200400" cy="2481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66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120900"/>
            <a:ext cx="4191000" cy="3886200"/>
          </a:xfrm>
        </p:spPr>
        <p:txBody>
          <a:bodyPr/>
          <a:lstStyle/>
          <a:p>
            <a:pPr eaLnBrk="1" hangingPunct="1"/>
            <a:r>
              <a:rPr lang="en-US" altLang="en-US" sz="2400"/>
              <a:t>Unusual bank statement items</a:t>
            </a:r>
          </a:p>
          <a:p>
            <a:pPr eaLnBrk="1" hangingPunct="1"/>
            <a:r>
              <a:rPr lang="en-US" altLang="en-US" sz="2400"/>
              <a:t>Increases in refunds or write-offs</a:t>
            </a:r>
          </a:p>
          <a:p>
            <a:pPr eaLnBrk="1" hangingPunct="1"/>
            <a:r>
              <a:rPr lang="en-US" altLang="en-US" sz="2400"/>
              <a:t>Missing documents</a:t>
            </a:r>
          </a:p>
          <a:p>
            <a:pPr eaLnBrk="1" hangingPunct="1"/>
            <a:r>
              <a:rPr lang="en-US" altLang="en-US" sz="2400"/>
              <a:t>Things that don’t make sense</a:t>
            </a:r>
          </a:p>
          <a:p>
            <a:pPr eaLnBrk="1" hangingPunct="1"/>
            <a:r>
              <a:rPr lang="en-US" altLang="en-US" sz="2400"/>
              <a:t>Complaints</a:t>
            </a:r>
          </a:p>
          <a:p>
            <a:pPr eaLnBrk="1" hangingPunct="1"/>
            <a:r>
              <a:rPr lang="en-US" altLang="en-US" sz="2400"/>
              <a:t>Employee tips</a:t>
            </a:r>
          </a:p>
          <a:p>
            <a:pPr eaLnBrk="1" hangingPunct="1"/>
            <a:r>
              <a:rPr lang="en-US" altLang="en-US" sz="2400"/>
              <a:t>Out-of-balance conditions</a:t>
            </a:r>
          </a:p>
          <a:p>
            <a:pPr eaLnBrk="1" hangingPunct="1"/>
            <a:r>
              <a:rPr lang="en-US" altLang="en-US" sz="2400"/>
              <a:t>Large adjustments</a:t>
            </a:r>
          </a:p>
        </p:txBody>
      </p:sp>
    </p:spTree>
    <p:extLst>
      <p:ext uri="{BB962C8B-B14F-4D97-AF65-F5344CB8AC3E}">
        <p14:creationId xmlns:p14="http://schemas.microsoft.com/office/powerpoint/2010/main" val="268189182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If You Suspect Fraud</a:t>
            </a:r>
          </a:p>
        </p:txBody>
      </p:sp>
      <p:sp>
        <p:nvSpPr>
          <p:cNvPr id="114691" name="Rectangle 1033"/>
          <p:cNvSpPr>
            <a:spLocks noGrp="1" noChangeArrowheads="1"/>
          </p:cNvSpPr>
          <p:nvPr>
            <p:ph type="body" sz="half" idx="1"/>
          </p:nvPr>
        </p:nvSpPr>
        <p:spPr>
          <a:xfrm>
            <a:off x="4248150" y="2133600"/>
            <a:ext cx="4819650" cy="46482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/>
              <a:t>Follow up immediately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/>
              <a:t>Keep it quiet (don’t tip off suspect)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/>
              <a:t>Contact your attorney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/>
              <a:t>Possibly hire a fraud specialist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/>
              <a:t>Interview the suspect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/>
              <a:t>Report to regulatory authorities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/>
              <a:t>Terminate employee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/>
              <a:t>Potentially make a deal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/>
              <a:t>File fidelity bond claims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2400"/>
              <a:t>Civil action</a:t>
            </a:r>
          </a:p>
        </p:txBody>
      </p:sp>
      <p:graphicFrame>
        <p:nvGraphicFramePr>
          <p:cNvPr id="114692" name="Object 103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6934200" y="152400"/>
          <a:ext cx="126523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2" name="Clip" r:id="rId4" imgW="2309813" imgH="3176588" progId="">
                  <p:embed/>
                </p:oleObj>
              </mc:Choice>
              <mc:Fallback>
                <p:oleObj name="Clip" r:id="rId4" imgW="2309813" imgH="317658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52400"/>
                        <a:ext cx="1265238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3" name="Object 8"/>
          <p:cNvGraphicFramePr>
            <a:graphicFrameLocks noChangeAspect="1"/>
          </p:cNvGraphicFramePr>
          <p:nvPr/>
        </p:nvGraphicFramePr>
        <p:xfrm>
          <a:off x="304800" y="2971800"/>
          <a:ext cx="2997200" cy="283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3" name="Clip" r:id="rId6" imgW="1091794" imgH="1072591" progId="">
                  <p:embed/>
                </p:oleObj>
              </mc:Choice>
              <mc:Fallback>
                <p:oleObj name="Clip" r:id="rId6" imgW="1091794" imgH="107259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971800"/>
                        <a:ext cx="2997200" cy="283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220947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Staunton Historical P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"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211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tx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prstClr val="white"/>
                </a:solidFill>
                <a:latin typeface="Century Schoolbook" pitchFamily="18" charset="0"/>
              </a:rPr>
              <a:t>Staunton, Virginia circa 1900</a:t>
            </a:r>
          </a:p>
        </p:txBody>
      </p:sp>
    </p:spTree>
    <p:extLst>
      <p:ext uri="{BB962C8B-B14F-4D97-AF65-F5344CB8AC3E}">
        <p14:creationId xmlns:p14="http://schemas.microsoft.com/office/powerpoint/2010/main" val="21162769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91519" y="4316334"/>
            <a:ext cx="12392168" cy="552732"/>
          </a:xfrm>
          <a:prstGeom prst="rect">
            <a:avLst/>
          </a:prstGeom>
          <a:solidFill>
            <a:srgbClr val="94B6D2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73958"/>
            <a:ext cx="8153400" cy="5384042"/>
          </a:xfrm>
        </p:spPr>
        <p:txBody>
          <a:bodyPr/>
          <a:lstStyle/>
          <a:p>
            <a:r>
              <a:rPr lang="en-US" sz="2400" dirty="0"/>
              <a:t>Revenues</a:t>
            </a:r>
          </a:p>
          <a:p>
            <a:r>
              <a:rPr lang="en-US" sz="2400" dirty="0"/>
              <a:t>Expenditures</a:t>
            </a:r>
          </a:p>
          <a:p>
            <a:r>
              <a:rPr lang="en-US" sz="2400" dirty="0"/>
              <a:t>Capital vs. Operating Budget</a:t>
            </a:r>
          </a:p>
          <a:p>
            <a:r>
              <a:rPr lang="en-US" sz="2400" dirty="0"/>
              <a:t>Debt Capacity</a:t>
            </a:r>
          </a:p>
          <a:p>
            <a:r>
              <a:rPr lang="en-US" sz="2400" dirty="0"/>
              <a:t>Taxes</a:t>
            </a:r>
          </a:p>
          <a:p>
            <a:r>
              <a:rPr lang="en-US" sz="2400" dirty="0"/>
              <a:t>Fraud</a:t>
            </a:r>
          </a:p>
          <a:p>
            <a:r>
              <a:rPr lang="en-US" sz="4000" dirty="0">
                <a:solidFill>
                  <a:srgbClr val="B95B22"/>
                </a:solidFill>
              </a:rPr>
              <a:t>Public expectations</a:t>
            </a:r>
          </a:p>
          <a:p>
            <a:r>
              <a:rPr lang="en-US" sz="2400" dirty="0"/>
              <a:t>The danger of the majority</a:t>
            </a:r>
          </a:p>
          <a:p>
            <a:r>
              <a:rPr lang="en-US" sz="2400" dirty="0"/>
              <a:t>Communication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81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" descr="Vietnam War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" b="20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53671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 descr="SanGorgonioWithWindmi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63513"/>
            <a:ext cx="4352925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ris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630613"/>
            <a:ext cx="39338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0,1020,1075713,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442913"/>
            <a:ext cx="2986087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ta-measure-o-auto-tax-empty-bu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3648075"/>
            <a:ext cx="40449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674938"/>
            <a:ext cx="9144000" cy="150812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>
                <a:solidFill>
                  <a:prstClr val="white"/>
                </a:solidFill>
                <a:latin typeface="Arial Black" pitchFamily="34" charset="0"/>
              </a:rPr>
              <a:t>N.I.M.B.Y.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prstClr val="white"/>
                </a:solidFill>
                <a:latin typeface="Arial" pitchFamily="34" charset="0"/>
              </a:rPr>
              <a:t>(Not in my backyard)</a:t>
            </a:r>
          </a:p>
        </p:txBody>
      </p:sp>
    </p:spTree>
    <p:extLst>
      <p:ext uri="{BB962C8B-B14F-4D97-AF65-F5344CB8AC3E}">
        <p14:creationId xmlns:p14="http://schemas.microsoft.com/office/powerpoint/2010/main" val="5829053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" descr="Groucho Marx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3552825"/>
            <a:ext cx="9144000" cy="70802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prstClr val="white"/>
                </a:solidFill>
                <a:latin typeface="Arial" pitchFamily="34" charset="0"/>
              </a:rPr>
              <a:t>“Whatever it is…I’m against it!”</a:t>
            </a:r>
          </a:p>
        </p:txBody>
      </p:sp>
    </p:spTree>
    <p:extLst>
      <p:ext uri="{BB962C8B-B14F-4D97-AF65-F5344CB8AC3E}">
        <p14:creationId xmlns:p14="http://schemas.microsoft.com/office/powerpoint/2010/main" val="33864245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678072" y="4763264"/>
            <a:ext cx="12392168" cy="552732"/>
          </a:xfrm>
          <a:prstGeom prst="rect">
            <a:avLst/>
          </a:prstGeom>
          <a:solidFill>
            <a:srgbClr val="94B6D2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73958"/>
            <a:ext cx="8153400" cy="5384042"/>
          </a:xfrm>
        </p:spPr>
        <p:txBody>
          <a:bodyPr/>
          <a:lstStyle/>
          <a:p>
            <a:r>
              <a:rPr lang="en-US" sz="2400" dirty="0"/>
              <a:t>Revenues</a:t>
            </a:r>
          </a:p>
          <a:p>
            <a:r>
              <a:rPr lang="en-US" sz="2400" dirty="0"/>
              <a:t>Expenditures</a:t>
            </a:r>
          </a:p>
          <a:p>
            <a:r>
              <a:rPr lang="en-US" sz="2400" dirty="0"/>
              <a:t>Capital vs. Operating Budget</a:t>
            </a:r>
          </a:p>
          <a:p>
            <a:r>
              <a:rPr lang="en-US" sz="2400" dirty="0"/>
              <a:t>Debt Capacity</a:t>
            </a:r>
          </a:p>
          <a:p>
            <a:r>
              <a:rPr lang="en-US" sz="2400" dirty="0"/>
              <a:t>Taxes</a:t>
            </a:r>
          </a:p>
          <a:p>
            <a:r>
              <a:rPr lang="en-US" sz="2400" dirty="0"/>
              <a:t>Fraud</a:t>
            </a:r>
          </a:p>
          <a:p>
            <a:r>
              <a:rPr lang="en-US" sz="2400" dirty="0"/>
              <a:t>Public expectations</a:t>
            </a:r>
          </a:p>
          <a:p>
            <a:r>
              <a:rPr lang="en-US" sz="4000" dirty="0">
                <a:solidFill>
                  <a:srgbClr val="B95B22"/>
                </a:solidFill>
              </a:rPr>
              <a:t>The danger of the majority</a:t>
            </a:r>
          </a:p>
          <a:p>
            <a:r>
              <a:rPr lang="en-US" sz="2400" dirty="0"/>
              <a:t>Communication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755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1075" name="Picture 1" descr="Hamilton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396038"/>
            <a:ext cx="4572000" cy="461962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EEECE1"/>
                </a:solidFill>
                <a:latin typeface="Book Antiqua"/>
              </a:rPr>
              <a:t>Alexander Hamilton</a:t>
            </a:r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0" rIns="274320" anchor="ctr" anchorCtr="1"/>
          <a:lstStyle/>
          <a:p>
            <a:pPr algn="ctr">
              <a:defRPr/>
            </a:pPr>
            <a:r>
              <a:rPr lang="en-US" sz="3200" dirty="0">
                <a:solidFill>
                  <a:srgbClr val="EEECE1"/>
                </a:solidFill>
                <a:latin typeface="Book Antiqua"/>
              </a:rPr>
              <a:t>“I’ve learned to hold popular opinion of no value.” </a:t>
            </a:r>
            <a:endParaRPr lang="en-US" sz="3200" dirty="0">
              <a:solidFill>
                <a:prstClr val="white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336165542"/>
      </p:ext>
    </p:extLst>
  </p:cSld>
  <p:clrMapOvr>
    <a:masterClrMapping/>
  </p:clrMapOvr>
  <p:transition spd="slow">
    <p:pull dir="l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2700"/>
          </a:xfrm>
        </p:spPr>
        <p:txBody>
          <a:bodyPr lIns="274320" rIns="274320" bIns="91440"/>
          <a:lstStyle/>
          <a:p>
            <a:r>
              <a:rPr lang="en-US" altLang="en-US" dirty="0"/>
              <a:t>At One Time, The Majority…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sz="quarter" idx="1"/>
          </p:nvPr>
        </p:nvSpPr>
        <p:spPr>
          <a:xfrm>
            <a:off x="1377950" y="1717675"/>
            <a:ext cx="7766050" cy="46609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en-US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…Favored Slavery.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en-US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…Denied Women the Right to Vote.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altLang="en-US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…Supported Segregation of Schools, Churches, Graveyards etc.</a:t>
            </a:r>
          </a:p>
        </p:txBody>
      </p:sp>
    </p:spTree>
    <p:extLst>
      <p:ext uri="{BB962C8B-B14F-4D97-AF65-F5344CB8AC3E}">
        <p14:creationId xmlns:p14="http://schemas.microsoft.com/office/powerpoint/2010/main" val="57879118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Content Placeholder 2"/>
          <p:cNvGraphicFramePr>
            <a:graphicFrameLocks noGrp="1" noChangeAspect="1"/>
          </p:cNvGraphicFramePr>
          <p:nvPr>
            <p:ph idx="4294967295"/>
          </p:nvPr>
        </p:nvGraphicFramePr>
        <p:xfrm>
          <a:off x="25400" y="-1588"/>
          <a:ext cx="9169400" cy="6892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6" name="Chart" r:id="rId4" imgW="9169179" imgH="6889077" progId="Excel.Chart.8">
                  <p:embed/>
                </p:oleObj>
              </mc:Choice>
              <mc:Fallback>
                <p:oleObj name="Chart" r:id="rId4" imgW="9169179" imgH="6889077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-1588"/>
                        <a:ext cx="9169400" cy="6892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5" name="Content Placeholder 6"/>
          <p:cNvGraphicFramePr>
            <a:graphicFrameLocks/>
          </p:cNvGraphicFramePr>
          <p:nvPr/>
        </p:nvGraphicFramePr>
        <p:xfrm>
          <a:off x="-50800" y="373063"/>
          <a:ext cx="3744913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7" name="Worksheet" r:id="rId6" imgW="3743268" imgH="3609145" progId="Excel.Sheet.8">
                  <p:embed/>
                </p:oleObj>
              </mc:Choice>
              <mc:Fallback>
                <p:oleObj name="Worksheet" r:id="rId6" imgW="3743268" imgH="3609145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373063"/>
                        <a:ext cx="3744913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6" name="Content Placeholder 6"/>
          <p:cNvGraphicFramePr>
            <a:graphicFrameLocks/>
          </p:cNvGraphicFramePr>
          <p:nvPr/>
        </p:nvGraphicFramePr>
        <p:xfrm>
          <a:off x="5421313" y="373063"/>
          <a:ext cx="3773487" cy="362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8" name="Chart" r:id="rId8" imgW="3773751" imgH="3627434" progId="Excel.Chart.8">
                  <p:embed/>
                </p:oleObj>
              </mc:Choice>
              <mc:Fallback>
                <p:oleObj name="Chart" r:id="rId8" imgW="3773751" imgH="362743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313" y="373063"/>
                        <a:ext cx="3773487" cy="362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7" name="TextBox 13"/>
          <p:cNvSpPr txBox="1">
            <a:spLocks noChangeArrowheads="1"/>
          </p:cNvSpPr>
          <p:nvPr/>
        </p:nvSpPr>
        <p:spPr bwMode="auto">
          <a:xfrm>
            <a:off x="266700" y="1919288"/>
            <a:ext cx="15525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Intergovernmental Transfers/Grants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68%</a:t>
            </a:r>
          </a:p>
        </p:txBody>
      </p:sp>
      <p:sp>
        <p:nvSpPr>
          <p:cNvPr id="59398" name="TextBox 14"/>
          <p:cNvSpPr txBox="1">
            <a:spLocks noChangeArrowheads="1"/>
          </p:cNvSpPr>
          <p:nvPr/>
        </p:nvSpPr>
        <p:spPr bwMode="auto">
          <a:xfrm>
            <a:off x="2078038" y="1470025"/>
            <a:ext cx="10969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General Property Taxes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25%</a:t>
            </a:r>
          </a:p>
        </p:txBody>
      </p:sp>
      <p:sp>
        <p:nvSpPr>
          <p:cNvPr id="59399" name="TextBox 15"/>
          <p:cNvSpPr txBox="1">
            <a:spLocks noChangeArrowheads="1"/>
          </p:cNvSpPr>
          <p:nvPr/>
        </p:nvSpPr>
        <p:spPr bwMode="auto">
          <a:xfrm>
            <a:off x="3351213" y="2682875"/>
            <a:ext cx="1508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Other Local Taxes 4%</a:t>
            </a:r>
          </a:p>
        </p:txBody>
      </p:sp>
      <p:sp>
        <p:nvSpPr>
          <p:cNvPr id="59400" name="TextBox 16"/>
          <p:cNvSpPr txBox="1">
            <a:spLocks noChangeArrowheads="1"/>
          </p:cNvSpPr>
          <p:nvPr/>
        </p:nvSpPr>
        <p:spPr bwMode="auto">
          <a:xfrm>
            <a:off x="3206750" y="3011488"/>
            <a:ext cx="17970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Water/Sewer Revenue 3%</a:t>
            </a:r>
          </a:p>
        </p:txBody>
      </p:sp>
      <p:sp>
        <p:nvSpPr>
          <p:cNvPr id="59401" name="TextBox 17"/>
          <p:cNvSpPr txBox="1">
            <a:spLocks noChangeArrowheads="1"/>
          </p:cNvSpPr>
          <p:nvPr/>
        </p:nvSpPr>
        <p:spPr bwMode="auto">
          <a:xfrm>
            <a:off x="5910263" y="1550988"/>
            <a:ext cx="9953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Sewer Revenue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22%</a:t>
            </a:r>
          </a:p>
        </p:txBody>
      </p:sp>
      <p:sp>
        <p:nvSpPr>
          <p:cNvPr id="59402" name="TextBox 18"/>
          <p:cNvSpPr txBox="1">
            <a:spLocks noChangeArrowheads="1"/>
          </p:cNvSpPr>
          <p:nvPr/>
        </p:nvSpPr>
        <p:spPr bwMode="auto">
          <a:xfrm>
            <a:off x="6264275" y="2560638"/>
            <a:ext cx="9969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Water Revenue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23%</a:t>
            </a:r>
          </a:p>
        </p:txBody>
      </p:sp>
      <p:sp>
        <p:nvSpPr>
          <p:cNvPr id="59403" name="TextBox 19"/>
          <p:cNvSpPr txBox="1">
            <a:spLocks noChangeArrowheads="1"/>
          </p:cNvSpPr>
          <p:nvPr/>
        </p:nvSpPr>
        <p:spPr bwMode="auto">
          <a:xfrm>
            <a:off x="7615238" y="2411413"/>
            <a:ext cx="9969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Other Local Taxes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24%</a:t>
            </a:r>
          </a:p>
        </p:txBody>
      </p:sp>
      <p:sp>
        <p:nvSpPr>
          <p:cNvPr id="59404" name="TextBox 20"/>
          <p:cNvSpPr txBox="1">
            <a:spLocks noChangeArrowheads="1"/>
          </p:cNvSpPr>
          <p:nvPr/>
        </p:nvSpPr>
        <p:spPr bwMode="auto">
          <a:xfrm>
            <a:off x="7751763" y="1246188"/>
            <a:ext cx="9969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General Property Taxes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13%</a:t>
            </a:r>
          </a:p>
        </p:txBody>
      </p:sp>
      <p:sp>
        <p:nvSpPr>
          <p:cNvPr id="59405" name="TextBox 21"/>
          <p:cNvSpPr txBox="1">
            <a:spLocks noChangeArrowheads="1"/>
          </p:cNvSpPr>
          <p:nvPr/>
        </p:nvSpPr>
        <p:spPr bwMode="auto">
          <a:xfrm>
            <a:off x="6751638" y="814388"/>
            <a:ext cx="1273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Intergovernmental Transfers/Grants 18%</a:t>
            </a:r>
          </a:p>
        </p:txBody>
      </p:sp>
      <p:graphicFrame>
        <p:nvGraphicFramePr>
          <p:cNvPr id="59406" name="Content Placeholder 6"/>
          <p:cNvGraphicFramePr>
            <a:graphicFrameLocks/>
          </p:cNvGraphicFramePr>
          <p:nvPr/>
        </p:nvGraphicFramePr>
        <p:xfrm>
          <a:off x="2678113" y="3292475"/>
          <a:ext cx="3751262" cy="361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29" name="Chart" r:id="rId10" imgW="3755461" imgH="3615241" progId="Excel.Chart.8">
                  <p:embed/>
                </p:oleObj>
              </mc:Choice>
              <mc:Fallback>
                <p:oleObj name="Chart" r:id="rId10" imgW="3755461" imgH="361524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8113" y="3292475"/>
                        <a:ext cx="3751262" cy="361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07" name="TextBox 30"/>
          <p:cNvSpPr txBox="1">
            <a:spLocks noChangeArrowheads="1"/>
          </p:cNvSpPr>
          <p:nvPr/>
        </p:nvSpPr>
        <p:spPr bwMode="auto">
          <a:xfrm>
            <a:off x="3236913" y="4318000"/>
            <a:ext cx="1243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Other Local Taxes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28%</a:t>
            </a:r>
          </a:p>
        </p:txBody>
      </p:sp>
      <p:sp>
        <p:nvSpPr>
          <p:cNvPr id="59408" name="TextBox 31"/>
          <p:cNvSpPr txBox="1">
            <a:spLocks noChangeArrowheads="1"/>
          </p:cNvSpPr>
          <p:nvPr/>
        </p:nvSpPr>
        <p:spPr bwMode="auto">
          <a:xfrm>
            <a:off x="3400425" y="5519738"/>
            <a:ext cx="13874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Intergovernmental Transfers/Grants 32%</a:t>
            </a:r>
          </a:p>
        </p:txBody>
      </p:sp>
      <p:sp>
        <p:nvSpPr>
          <p:cNvPr id="59409" name="TextBox 32"/>
          <p:cNvSpPr txBox="1">
            <a:spLocks noChangeArrowheads="1"/>
          </p:cNvSpPr>
          <p:nvPr/>
        </p:nvSpPr>
        <p:spPr bwMode="auto">
          <a:xfrm>
            <a:off x="4697413" y="4137025"/>
            <a:ext cx="1158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General Property Taxes </a:t>
            </a:r>
            <a:br>
              <a:rPr lang="en-US" altLang="en-US" sz="1200">
                <a:latin typeface="Arial" pitchFamily="34" charset="0"/>
              </a:rPr>
            </a:br>
            <a:r>
              <a:rPr lang="en-US" altLang="en-US" sz="1200">
                <a:latin typeface="Arial" pitchFamily="34" charset="0"/>
              </a:rPr>
              <a:t>20%</a:t>
            </a:r>
          </a:p>
        </p:txBody>
      </p:sp>
      <p:sp>
        <p:nvSpPr>
          <p:cNvPr id="59410" name="TextBox 33"/>
          <p:cNvSpPr txBox="1">
            <a:spLocks noChangeArrowheads="1"/>
          </p:cNvSpPr>
          <p:nvPr/>
        </p:nvSpPr>
        <p:spPr bwMode="auto">
          <a:xfrm>
            <a:off x="6154738" y="4911725"/>
            <a:ext cx="16954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Sanitation Revenue 7%</a:t>
            </a:r>
          </a:p>
        </p:txBody>
      </p:sp>
      <p:sp>
        <p:nvSpPr>
          <p:cNvPr id="59411" name="TextBox 34"/>
          <p:cNvSpPr txBox="1">
            <a:spLocks noChangeArrowheads="1"/>
          </p:cNvSpPr>
          <p:nvPr/>
        </p:nvSpPr>
        <p:spPr bwMode="auto">
          <a:xfrm>
            <a:off x="6086475" y="5557838"/>
            <a:ext cx="13620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Water Revenue 5%</a:t>
            </a:r>
          </a:p>
        </p:txBody>
      </p:sp>
      <p:sp>
        <p:nvSpPr>
          <p:cNvPr id="59412" name="TextBox 35"/>
          <p:cNvSpPr txBox="1">
            <a:spLocks noChangeArrowheads="1"/>
          </p:cNvSpPr>
          <p:nvPr/>
        </p:nvSpPr>
        <p:spPr bwMode="auto">
          <a:xfrm>
            <a:off x="5868988" y="6048375"/>
            <a:ext cx="1374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Sewer Revenue 5%</a:t>
            </a:r>
          </a:p>
        </p:txBody>
      </p:sp>
      <p:sp>
        <p:nvSpPr>
          <p:cNvPr id="59413" name="TextBox 36"/>
          <p:cNvSpPr txBox="1">
            <a:spLocks noChangeArrowheads="1"/>
          </p:cNvSpPr>
          <p:nvPr/>
        </p:nvSpPr>
        <p:spPr bwMode="auto">
          <a:xfrm>
            <a:off x="5516563" y="6375400"/>
            <a:ext cx="1706562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Arial" pitchFamily="34" charset="0"/>
              </a:rPr>
              <a:t>Public Transportation 3%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3792538"/>
            <a:ext cx="2868613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1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ROCKINGHAM COUNTY</a:t>
            </a: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2870200" y="0"/>
            <a:ext cx="3403600" cy="8302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>
                <a:solidFill>
                  <a:schemeClr val="tx2"/>
                </a:solidFill>
                <a:latin typeface="Arial Black" pitchFamily="34" charset="0"/>
                <a:cs typeface="Arial" pitchFamily="34" charset="0"/>
              </a:rPr>
              <a:t>Revenues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00750" y="3844925"/>
            <a:ext cx="3132138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1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TOWN OF BRIDGEWATER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6550" y="6167438"/>
            <a:ext cx="3225800" cy="369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 anchorCtr="1">
            <a:spAutoFit/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CITY OF HARRISONBURG</a:t>
            </a:r>
          </a:p>
        </p:txBody>
      </p:sp>
    </p:spTree>
    <p:extLst>
      <p:ext uri="{BB962C8B-B14F-4D97-AF65-F5344CB8AC3E}">
        <p14:creationId xmlns:p14="http://schemas.microsoft.com/office/powerpoint/2010/main" val="506322936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23531" y="5206417"/>
            <a:ext cx="12392168" cy="552732"/>
          </a:xfrm>
          <a:prstGeom prst="rect">
            <a:avLst/>
          </a:prstGeom>
          <a:solidFill>
            <a:srgbClr val="94B6D2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Essentials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73958"/>
            <a:ext cx="8153400" cy="5384042"/>
          </a:xfrm>
        </p:spPr>
        <p:txBody>
          <a:bodyPr/>
          <a:lstStyle/>
          <a:p>
            <a:r>
              <a:rPr lang="en-US" sz="2400" dirty="0"/>
              <a:t>Revenues</a:t>
            </a:r>
          </a:p>
          <a:p>
            <a:r>
              <a:rPr lang="en-US" sz="2400" dirty="0"/>
              <a:t>Expenditures</a:t>
            </a:r>
          </a:p>
          <a:p>
            <a:r>
              <a:rPr lang="en-US" sz="2400" dirty="0"/>
              <a:t>Capital vs. Operating Budget</a:t>
            </a:r>
          </a:p>
          <a:p>
            <a:r>
              <a:rPr lang="en-US" sz="2400" dirty="0"/>
              <a:t>Debt Capacity</a:t>
            </a:r>
          </a:p>
          <a:p>
            <a:r>
              <a:rPr lang="en-US" sz="2400" dirty="0"/>
              <a:t>Taxes</a:t>
            </a:r>
          </a:p>
          <a:p>
            <a:r>
              <a:rPr lang="en-US" sz="2400" dirty="0"/>
              <a:t>Fraud</a:t>
            </a:r>
          </a:p>
          <a:p>
            <a:r>
              <a:rPr lang="en-US" sz="2400" dirty="0"/>
              <a:t>Public expectations</a:t>
            </a:r>
          </a:p>
          <a:p>
            <a:r>
              <a:rPr lang="en-US" sz="2400" dirty="0"/>
              <a:t>The danger of the majority</a:t>
            </a:r>
          </a:p>
          <a:p>
            <a:r>
              <a:rPr lang="en-US" sz="4000" dirty="0">
                <a:solidFill>
                  <a:srgbClr val="B95B22"/>
                </a:solidFill>
              </a:rPr>
              <a:t>Communication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15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5" descr="seige_of_the_alam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b="1347"/>
          <a:stretch>
            <a:fillRect/>
          </a:stretch>
        </p:blipFill>
        <p:spPr bwMode="auto">
          <a:xfrm>
            <a:off x="3175" y="0"/>
            <a:ext cx="91408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Arial Black" pitchFamily="34" charset="0"/>
              </a:rPr>
              <a:t>Picture of an Actual Budget Hearing</a:t>
            </a:r>
          </a:p>
        </p:txBody>
      </p:sp>
    </p:spTree>
    <p:extLst>
      <p:ext uri="{BB962C8B-B14F-4D97-AF65-F5344CB8AC3E}">
        <p14:creationId xmlns:p14="http://schemas.microsoft.com/office/powerpoint/2010/main" val="2446506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74"/>
            <a:ext cx="52945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38699" y="-1"/>
            <a:ext cx="62179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99" y="0"/>
            <a:ext cx="52998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8" name="Picture 4" descr="U:\General Public\Presentations\Special Presentations\VML Presentations\Budget Seminars\Budget Seminar 2016-Jul-21\Budget FY 201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16" y="0"/>
            <a:ext cx="5287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452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75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29494" y="1839474"/>
            <a:ext cx="8694737" cy="3155950"/>
            <a:chOff x="141" y="1166"/>
            <a:chExt cx="5477" cy="198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46164" name="Freeform 52"/>
            <p:cNvSpPr>
              <a:spLocks/>
            </p:cNvSpPr>
            <p:nvPr/>
          </p:nvSpPr>
          <p:spPr bwMode="auto">
            <a:xfrm>
              <a:off x="141" y="1166"/>
              <a:ext cx="5061" cy="1988"/>
            </a:xfrm>
            <a:custGeom>
              <a:avLst/>
              <a:gdLst/>
              <a:ahLst/>
              <a:cxnLst>
                <a:cxn ang="0">
                  <a:pos x="509" y="1664"/>
                </a:cxn>
                <a:cxn ang="0">
                  <a:pos x="1091" y="1304"/>
                </a:cxn>
                <a:cxn ang="0">
                  <a:pos x="1215" y="1478"/>
                </a:cxn>
                <a:cxn ang="0">
                  <a:pos x="1514" y="1469"/>
                </a:cxn>
                <a:cxn ang="0">
                  <a:pos x="1813" y="1432"/>
                </a:cxn>
                <a:cxn ang="0">
                  <a:pos x="2037" y="1352"/>
                </a:cxn>
                <a:cxn ang="0">
                  <a:pos x="2174" y="1202"/>
                </a:cxn>
                <a:cxn ang="0">
                  <a:pos x="2493" y="810"/>
                </a:cxn>
                <a:cxn ang="0">
                  <a:pos x="2677" y="616"/>
                </a:cxn>
                <a:cxn ang="0">
                  <a:pos x="2960" y="486"/>
                </a:cxn>
                <a:cxn ang="0">
                  <a:pos x="3245" y="320"/>
                </a:cxn>
                <a:cxn ang="0">
                  <a:pos x="3373" y="176"/>
                </a:cxn>
                <a:cxn ang="0">
                  <a:pos x="4023" y="161"/>
                </a:cxn>
                <a:cxn ang="0">
                  <a:pos x="4229" y="360"/>
                </a:cxn>
                <a:cxn ang="0">
                  <a:pos x="4146" y="594"/>
                </a:cxn>
                <a:cxn ang="0">
                  <a:pos x="4285" y="720"/>
                </a:cxn>
                <a:cxn ang="0">
                  <a:pos x="4488" y="918"/>
                </a:cxn>
                <a:cxn ang="0">
                  <a:pos x="4587" y="941"/>
                </a:cxn>
                <a:cxn ang="0">
                  <a:pos x="4676" y="996"/>
                </a:cxn>
                <a:cxn ang="0">
                  <a:pos x="4817" y="1109"/>
                </a:cxn>
                <a:cxn ang="0">
                  <a:pos x="4766" y="1148"/>
                </a:cxn>
                <a:cxn ang="0">
                  <a:pos x="4754" y="1245"/>
                </a:cxn>
                <a:cxn ang="0">
                  <a:pos x="4583" y="1163"/>
                </a:cxn>
                <a:cxn ang="0">
                  <a:pos x="4440" y="1052"/>
                </a:cxn>
                <a:cxn ang="0">
                  <a:pos x="4382" y="1026"/>
                </a:cxn>
                <a:cxn ang="0">
                  <a:pos x="4460" y="1106"/>
                </a:cxn>
                <a:cxn ang="0">
                  <a:pos x="4587" y="1214"/>
                </a:cxn>
                <a:cxn ang="0">
                  <a:pos x="4703" y="1287"/>
                </a:cxn>
                <a:cxn ang="0">
                  <a:pos x="4725" y="1310"/>
                </a:cxn>
                <a:cxn ang="0">
                  <a:pos x="4803" y="1412"/>
                </a:cxn>
                <a:cxn ang="0">
                  <a:pos x="4754" y="1409"/>
                </a:cxn>
                <a:cxn ang="0">
                  <a:pos x="4692" y="1410"/>
                </a:cxn>
                <a:cxn ang="0">
                  <a:pos x="4673" y="1469"/>
                </a:cxn>
                <a:cxn ang="0">
                  <a:pos x="4692" y="1499"/>
                </a:cxn>
                <a:cxn ang="0">
                  <a:pos x="4560" y="1428"/>
                </a:cxn>
                <a:cxn ang="0">
                  <a:pos x="4442" y="1319"/>
                </a:cxn>
                <a:cxn ang="0">
                  <a:pos x="4511" y="1421"/>
                </a:cxn>
                <a:cxn ang="0">
                  <a:pos x="4652" y="1529"/>
                </a:cxn>
                <a:cxn ang="0">
                  <a:pos x="4760" y="1563"/>
                </a:cxn>
                <a:cxn ang="0">
                  <a:pos x="4797" y="1637"/>
                </a:cxn>
                <a:cxn ang="0">
                  <a:pos x="4691" y="1697"/>
                </a:cxn>
                <a:cxn ang="0">
                  <a:pos x="4623" y="1622"/>
                </a:cxn>
                <a:cxn ang="0">
                  <a:pos x="4574" y="1562"/>
                </a:cxn>
                <a:cxn ang="0">
                  <a:pos x="4488" y="1535"/>
                </a:cxn>
                <a:cxn ang="0">
                  <a:pos x="4401" y="1508"/>
                </a:cxn>
                <a:cxn ang="0">
                  <a:pos x="4358" y="1499"/>
                </a:cxn>
                <a:cxn ang="0">
                  <a:pos x="4449" y="1538"/>
                </a:cxn>
                <a:cxn ang="0">
                  <a:pos x="4533" y="1584"/>
                </a:cxn>
                <a:cxn ang="0">
                  <a:pos x="4559" y="1658"/>
                </a:cxn>
                <a:cxn ang="0">
                  <a:pos x="4650" y="1698"/>
                </a:cxn>
                <a:cxn ang="0">
                  <a:pos x="4685" y="1737"/>
                </a:cxn>
                <a:cxn ang="0">
                  <a:pos x="4761" y="1712"/>
                </a:cxn>
                <a:cxn ang="0">
                  <a:pos x="4881" y="1727"/>
                </a:cxn>
                <a:cxn ang="0">
                  <a:pos x="5001" y="1797"/>
                </a:cxn>
                <a:cxn ang="0">
                  <a:pos x="5037" y="1932"/>
                </a:cxn>
                <a:cxn ang="0">
                  <a:pos x="5013" y="1979"/>
                </a:cxn>
                <a:cxn ang="0">
                  <a:pos x="4837" y="1976"/>
                </a:cxn>
                <a:cxn ang="0">
                  <a:pos x="2789" y="1986"/>
                </a:cxn>
                <a:cxn ang="0">
                  <a:pos x="1253" y="1936"/>
                </a:cxn>
                <a:cxn ang="0">
                  <a:pos x="68" y="1953"/>
                </a:cxn>
              </a:cxnLst>
              <a:rect l="0" t="0" r="r" b="b"/>
              <a:pathLst>
                <a:path w="5061" h="1988">
                  <a:moveTo>
                    <a:pt x="0" y="1941"/>
                  </a:moveTo>
                  <a:lnTo>
                    <a:pt x="109" y="1888"/>
                  </a:lnTo>
                  <a:lnTo>
                    <a:pt x="349" y="1832"/>
                  </a:lnTo>
                  <a:lnTo>
                    <a:pt x="365" y="1760"/>
                  </a:lnTo>
                  <a:lnTo>
                    <a:pt x="493" y="1736"/>
                  </a:lnTo>
                  <a:lnTo>
                    <a:pt x="509" y="1664"/>
                  </a:lnTo>
                  <a:lnTo>
                    <a:pt x="581" y="1632"/>
                  </a:lnTo>
                  <a:lnTo>
                    <a:pt x="597" y="1576"/>
                  </a:lnTo>
                  <a:lnTo>
                    <a:pt x="677" y="1536"/>
                  </a:lnTo>
                  <a:lnTo>
                    <a:pt x="757" y="1504"/>
                  </a:lnTo>
                  <a:lnTo>
                    <a:pt x="813" y="1504"/>
                  </a:lnTo>
                  <a:lnTo>
                    <a:pt x="1091" y="1304"/>
                  </a:lnTo>
                  <a:lnTo>
                    <a:pt x="1110" y="1334"/>
                  </a:lnTo>
                  <a:lnTo>
                    <a:pt x="1086" y="1352"/>
                  </a:lnTo>
                  <a:lnTo>
                    <a:pt x="1093" y="1368"/>
                  </a:lnTo>
                  <a:lnTo>
                    <a:pt x="1133" y="1448"/>
                  </a:lnTo>
                  <a:lnTo>
                    <a:pt x="1181" y="1472"/>
                  </a:lnTo>
                  <a:lnTo>
                    <a:pt x="1215" y="1478"/>
                  </a:lnTo>
                  <a:lnTo>
                    <a:pt x="1245" y="1512"/>
                  </a:lnTo>
                  <a:lnTo>
                    <a:pt x="1285" y="1536"/>
                  </a:lnTo>
                  <a:lnTo>
                    <a:pt x="1357" y="1520"/>
                  </a:lnTo>
                  <a:lnTo>
                    <a:pt x="1437" y="1464"/>
                  </a:lnTo>
                  <a:lnTo>
                    <a:pt x="1477" y="1440"/>
                  </a:lnTo>
                  <a:lnTo>
                    <a:pt x="1514" y="1469"/>
                  </a:lnTo>
                  <a:lnTo>
                    <a:pt x="1541" y="1504"/>
                  </a:lnTo>
                  <a:lnTo>
                    <a:pt x="1621" y="1488"/>
                  </a:lnTo>
                  <a:lnTo>
                    <a:pt x="1693" y="1464"/>
                  </a:lnTo>
                  <a:lnTo>
                    <a:pt x="1733" y="1463"/>
                  </a:lnTo>
                  <a:lnTo>
                    <a:pt x="1757" y="1472"/>
                  </a:lnTo>
                  <a:lnTo>
                    <a:pt x="1813" y="1432"/>
                  </a:lnTo>
                  <a:lnTo>
                    <a:pt x="1791" y="1415"/>
                  </a:lnTo>
                  <a:lnTo>
                    <a:pt x="1829" y="1376"/>
                  </a:lnTo>
                  <a:lnTo>
                    <a:pt x="1856" y="1395"/>
                  </a:lnTo>
                  <a:lnTo>
                    <a:pt x="1869" y="1416"/>
                  </a:lnTo>
                  <a:lnTo>
                    <a:pt x="1949" y="1376"/>
                  </a:lnTo>
                  <a:lnTo>
                    <a:pt x="2037" y="1352"/>
                  </a:lnTo>
                  <a:lnTo>
                    <a:pt x="2077" y="1384"/>
                  </a:lnTo>
                  <a:lnTo>
                    <a:pt x="2141" y="1336"/>
                  </a:lnTo>
                  <a:lnTo>
                    <a:pt x="2141" y="1272"/>
                  </a:lnTo>
                  <a:lnTo>
                    <a:pt x="2225" y="1268"/>
                  </a:lnTo>
                  <a:lnTo>
                    <a:pt x="2186" y="1239"/>
                  </a:lnTo>
                  <a:lnTo>
                    <a:pt x="2174" y="1202"/>
                  </a:lnTo>
                  <a:lnTo>
                    <a:pt x="2221" y="1128"/>
                  </a:lnTo>
                  <a:lnTo>
                    <a:pt x="2293" y="1040"/>
                  </a:lnTo>
                  <a:lnTo>
                    <a:pt x="2357" y="968"/>
                  </a:lnTo>
                  <a:lnTo>
                    <a:pt x="2406" y="917"/>
                  </a:lnTo>
                  <a:lnTo>
                    <a:pt x="2415" y="870"/>
                  </a:lnTo>
                  <a:lnTo>
                    <a:pt x="2493" y="810"/>
                  </a:lnTo>
                  <a:lnTo>
                    <a:pt x="2487" y="779"/>
                  </a:lnTo>
                  <a:lnTo>
                    <a:pt x="2525" y="736"/>
                  </a:lnTo>
                  <a:lnTo>
                    <a:pt x="2565" y="656"/>
                  </a:lnTo>
                  <a:lnTo>
                    <a:pt x="2567" y="630"/>
                  </a:lnTo>
                  <a:lnTo>
                    <a:pt x="2597" y="584"/>
                  </a:lnTo>
                  <a:lnTo>
                    <a:pt x="2677" y="616"/>
                  </a:lnTo>
                  <a:lnTo>
                    <a:pt x="2701" y="672"/>
                  </a:lnTo>
                  <a:lnTo>
                    <a:pt x="2797" y="696"/>
                  </a:lnTo>
                  <a:lnTo>
                    <a:pt x="2861" y="680"/>
                  </a:lnTo>
                  <a:lnTo>
                    <a:pt x="2909" y="552"/>
                  </a:lnTo>
                  <a:lnTo>
                    <a:pt x="2961" y="519"/>
                  </a:lnTo>
                  <a:lnTo>
                    <a:pt x="2960" y="486"/>
                  </a:lnTo>
                  <a:lnTo>
                    <a:pt x="2973" y="448"/>
                  </a:lnTo>
                  <a:lnTo>
                    <a:pt x="3037" y="416"/>
                  </a:lnTo>
                  <a:lnTo>
                    <a:pt x="3117" y="456"/>
                  </a:lnTo>
                  <a:lnTo>
                    <a:pt x="3181" y="328"/>
                  </a:lnTo>
                  <a:lnTo>
                    <a:pt x="3221" y="360"/>
                  </a:lnTo>
                  <a:lnTo>
                    <a:pt x="3245" y="320"/>
                  </a:lnTo>
                  <a:lnTo>
                    <a:pt x="3285" y="320"/>
                  </a:lnTo>
                  <a:lnTo>
                    <a:pt x="3305" y="300"/>
                  </a:lnTo>
                  <a:lnTo>
                    <a:pt x="3285" y="282"/>
                  </a:lnTo>
                  <a:lnTo>
                    <a:pt x="3390" y="219"/>
                  </a:lnTo>
                  <a:lnTo>
                    <a:pt x="3393" y="194"/>
                  </a:lnTo>
                  <a:lnTo>
                    <a:pt x="3373" y="176"/>
                  </a:lnTo>
                  <a:lnTo>
                    <a:pt x="3405" y="88"/>
                  </a:lnTo>
                  <a:lnTo>
                    <a:pt x="3437" y="0"/>
                  </a:lnTo>
                  <a:lnTo>
                    <a:pt x="3781" y="208"/>
                  </a:lnTo>
                  <a:lnTo>
                    <a:pt x="3845" y="93"/>
                  </a:lnTo>
                  <a:lnTo>
                    <a:pt x="3893" y="88"/>
                  </a:lnTo>
                  <a:lnTo>
                    <a:pt x="4023" y="161"/>
                  </a:lnTo>
                  <a:lnTo>
                    <a:pt x="3984" y="192"/>
                  </a:lnTo>
                  <a:lnTo>
                    <a:pt x="3960" y="210"/>
                  </a:lnTo>
                  <a:lnTo>
                    <a:pt x="3972" y="234"/>
                  </a:lnTo>
                  <a:lnTo>
                    <a:pt x="4035" y="272"/>
                  </a:lnTo>
                  <a:lnTo>
                    <a:pt x="4141" y="280"/>
                  </a:lnTo>
                  <a:lnTo>
                    <a:pt x="4229" y="360"/>
                  </a:lnTo>
                  <a:lnTo>
                    <a:pt x="4268" y="395"/>
                  </a:lnTo>
                  <a:lnTo>
                    <a:pt x="4285" y="424"/>
                  </a:lnTo>
                  <a:lnTo>
                    <a:pt x="4284" y="497"/>
                  </a:lnTo>
                  <a:lnTo>
                    <a:pt x="4257" y="527"/>
                  </a:lnTo>
                  <a:lnTo>
                    <a:pt x="4215" y="563"/>
                  </a:lnTo>
                  <a:lnTo>
                    <a:pt x="4146" y="594"/>
                  </a:lnTo>
                  <a:lnTo>
                    <a:pt x="4141" y="640"/>
                  </a:lnTo>
                  <a:lnTo>
                    <a:pt x="4104" y="663"/>
                  </a:lnTo>
                  <a:lnTo>
                    <a:pt x="4104" y="719"/>
                  </a:lnTo>
                  <a:lnTo>
                    <a:pt x="4119" y="759"/>
                  </a:lnTo>
                  <a:lnTo>
                    <a:pt x="4185" y="762"/>
                  </a:lnTo>
                  <a:lnTo>
                    <a:pt x="4285" y="720"/>
                  </a:lnTo>
                  <a:lnTo>
                    <a:pt x="4302" y="752"/>
                  </a:lnTo>
                  <a:lnTo>
                    <a:pt x="4293" y="784"/>
                  </a:lnTo>
                  <a:lnTo>
                    <a:pt x="4341" y="832"/>
                  </a:lnTo>
                  <a:lnTo>
                    <a:pt x="4397" y="880"/>
                  </a:lnTo>
                  <a:lnTo>
                    <a:pt x="4454" y="899"/>
                  </a:lnTo>
                  <a:lnTo>
                    <a:pt x="4488" y="918"/>
                  </a:lnTo>
                  <a:lnTo>
                    <a:pt x="4505" y="894"/>
                  </a:lnTo>
                  <a:lnTo>
                    <a:pt x="4524" y="921"/>
                  </a:lnTo>
                  <a:lnTo>
                    <a:pt x="4545" y="921"/>
                  </a:lnTo>
                  <a:lnTo>
                    <a:pt x="4553" y="906"/>
                  </a:lnTo>
                  <a:lnTo>
                    <a:pt x="4571" y="912"/>
                  </a:lnTo>
                  <a:lnTo>
                    <a:pt x="4587" y="941"/>
                  </a:lnTo>
                  <a:lnTo>
                    <a:pt x="4598" y="941"/>
                  </a:lnTo>
                  <a:lnTo>
                    <a:pt x="4613" y="956"/>
                  </a:lnTo>
                  <a:lnTo>
                    <a:pt x="4613" y="981"/>
                  </a:lnTo>
                  <a:lnTo>
                    <a:pt x="4638" y="995"/>
                  </a:lnTo>
                  <a:lnTo>
                    <a:pt x="4652" y="1008"/>
                  </a:lnTo>
                  <a:lnTo>
                    <a:pt x="4676" y="996"/>
                  </a:lnTo>
                  <a:lnTo>
                    <a:pt x="4703" y="1019"/>
                  </a:lnTo>
                  <a:lnTo>
                    <a:pt x="4737" y="1035"/>
                  </a:lnTo>
                  <a:lnTo>
                    <a:pt x="4779" y="1049"/>
                  </a:lnTo>
                  <a:lnTo>
                    <a:pt x="4806" y="1053"/>
                  </a:lnTo>
                  <a:lnTo>
                    <a:pt x="4818" y="1067"/>
                  </a:lnTo>
                  <a:lnTo>
                    <a:pt x="4817" y="1109"/>
                  </a:lnTo>
                  <a:lnTo>
                    <a:pt x="4778" y="1113"/>
                  </a:lnTo>
                  <a:lnTo>
                    <a:pt x="4745" y="1098"/>
                  </a:lnTo>
                  <a:lnTo>
                    <a:pt x="4758" y="1116"/>
                  </a:lnTo>
                  <a:lnTo>
                    <a:pt x="4751" y="1127"/>
                  </a:lnTo>
                  <a:lnTo>
                    <a:pt x="4751" y="1139"/>
                  </a:lnTo>
                  <a:lnTo>
                    <a:pt x="4766" y="1148"/>
                  </a:lnTo>
                  <a:lnTo>
                    <a:pt x="4761" y="1161"/>
                  </a:lnTo>
                  <a:lnTo>
                    <a:pt x="4758" y="1193"/>
                  </a:lnTo>
                  <a:lnTo>
                    <a:pt x="4745" y="1193"/>
                  </a:lnTo>
                  <a:lnTo>
                    <a:pt x="4745" y="1214"/>
                  </a:lnTo>
                  <a:lnTo>
                    <a:pt x="4752" y="1218"/>
                  </a:lnTo>
                  <a:lnTo>
                    <a:pt x="4754" y="1245"/>
                  </a:lnTo>
                  <a:lnTo>
                    <a:pt x="4725" y="1253"/>
                  </a:lnTo>
                  <a:lnTo>
                    <a:pt x="4679" y="1232"/>
                  </a:lnTo>
                  <a:lnTo>
                    <a:pt x="4674" y="1212"/>
                  </a:lnTo>
                  <a:lnTo>
                    <a:pt x="4634" y="1227"/>
                  </a:lnTo>
                  <a:lnTo>
                    <a:pt x="4614" y="1182"/>
                  </a:lnTo>
                  <a:lnTo>
                    <a:pt x="4583" y="1163"/>
                  </a:lnTo>
                  <a:lnTo>
                    <a:pt x="4565" y="1148"/>
                  </a:lnTo>
                  <a:lnTo>
                    <a:pt x="4538" y="1133"/>
                  </a:lnTo>
                  <a:lnTo>
                    <a:pt x="4502" y="1106"/>
                  </a:lnTo>
                  <a:lnTo>
                    <a:pt x="4490" y="1076"/>
                  </a:lnTo>
                  <a:lnTo>
                    <a:pt x="4464" y="1065"/>
                  </a:lnTo>
                  <a:lnTo>
                    <a:pt x="4440" y="1052"/>
                  </a:lnTo>
                  <a:lnTo>
                    <a:pt x="4409" y="1019"/>
                  </a:lnTo>
                  <a:lnTo>
                    <a:pt x="4397" y="1001"/>
                  </a:lnTo>
                  <a:lnTo>
                    <a:pt x="4374" y="977"/>
                  </a:lnTo>
                  <a:lnTo>
                    <a:pt x="4353" y="980"/>
                  </a:lnTo>
                  <a:lnTo>
                    <a:pt x="4367" y="996"/>
                  </a:lnTo>
                  <a:lnTo>
                    <a:pt x="4382" y="1026"/>
                  </a:lnTo>
                  <a:lnTo>
                    <a:pt x="4406" y="1044"/>
                  </a:lnTo>
                  <a:lnTo>
                    <a:pt x="4406" y="1061"/>
                  </a:lnTo>
                  <a:lnTo>
                    <a:pt x="4437" y="1059"/>
                  </a:lnTo>
                  <a:lnTo>
                    <a:pt x="4451" y="1074"/>
                  </a:lnTo>
                  <a:lnTo>
                    <a:pt x="4458" y="1089"/>
                  </a:lnTo>
                  <a:lnTo>
                    <a:pt x="4460" y="1106"/>
                  </a:lnTo>
                  <a:lnTo>
                    <a:pt x="4485" y="1128"/>
                  </a:lnTo>
                  <a:lnTo>
                    <a:pt x="4503" y="1137"/>
                  </a:lnTo>
                  <a:lnTo>
                    <a:pt x="4517" y="1160"/>
                  </a:lnTo>
                  <a:lnTo>
                    <a:pt x="4553" y="1175"/>
                  </a:lnTo>
                  <a:lnTo>
                    <a:pt x="4573" y="1200"/>
                  </a:lnTo>
                  <a:lnTo>
                    <a:pt x="4587" y="1214"/>
                  </a:lnTo>
                  <a:lnTo>
                    <a:pt x="4587" y="1241"/>
                  </a:lnTo>
                  <a:lnTo>
                    <a:pt x="4605" y="1257"/>
                  </a:lnTo>
                  <a:lnTo>
                    <a:pt x="4631" y="1263"/>
                  </a:lnTo>
                  <a:lnTo>
                    <a:pt x="4677" y="1256"/>
                  </a:lnTo>
                  <a:lnTo>
                    <a:pt x="4688" y="1266"/>
                  </a:lnTo>
                  <a:lnTo>
                    <a:pt x="4703" y="1287"/>
                  </a:lnTo>
                  <a:lnTo>
                    <a:pt x="4739" y="1281"/>
                  </a:lnTo>
                  <a:lnTo>
                    <a:pt x="4754" y="1287"/>
                  </a:lnTo>
                  <a:lnTo>
                    <a:pt x="4770" y="1284"/>
                  </a:lnTo>
                  <a:lnTo>
                    <a:pt x="4769" y="1301"/>
                  </a:lnTo>
                  <a:lnTo>
                    <a:pt x="4764" y="1311"/>
                  </a:lnTo>
                  <a:lnTo>
                    <a:pt x="4725" y="1310"/>
                  </a:lnTo>
                  <a:lnTo>
                    <a:pt x="4670" y="1314"/>
                  </a:lnTo>
                  <a:lnTo>
                    <a:pt x="4671" y="1328"/>
                  </a:lnTo>
                  <a:lnTo>
                    <a:pt x="4724" y="1329"/>
                  </a:lnTo>
                  <a:lnTo>
                    <a:pt x="4749" y="1344"/>
                  </a:lnTo>
                  <a:lnTo>
                    <a:pt x="4802" y="1376"/>
                  </a:lnTo>
                  <a:lnTo>
                    <a:pt x="4803" y="1412"/>
                  </a:lnTo>
                  <a:lnTo>
                    <a:pt x="4793" y="1424"/>
                  </a:lnTo>
                  <a:lnTo>
                    <a:pt x="4785" y="1434"/>
                  </a:lnTo>
                  <a:lnTo>
                    <a:pt x="4796" y="1463"/>
                  </a:lnTo>
                  <a:lnTo>
                    <a:pt x="4778" y="1461"/>
                  </a:lnTo>
                  <a:lnTo>
                    <a:pt x="4757" y="1437"/>
                  </a:lnTo>
                  <a:lnTo>
                    <a:pt x="4754" y="1409"/>
                  </a:lnTo>
                  <a:lnTo>
                    <a:pt x="4731" y="1416"/>
                  </a:lnTo>
                  <a:lnTo>
                    <a:pt x="4710" y="1400"/>
                  </a:lnTo>
                  <a:lnTo>
                    <a:pt x="4689" y="1385"/>
                  </a:lnTo>
                  <a:lnTo>
                    <a:pt x="4686" y="1392"/>
                  </a:lnTo>
                  <a:lnTo>
                    <a:pt x="4695" y="1400"/>
                  </a:lnTo>
                  <a:lnTo>
                    <a:pt x="4692" y="1410"/>
                  </a:lnTo>
                  <a:lnTo>
                    <a:pt x="4679" y="1415"/>
                  </a:lnTo>
                  <a:lnTo>
                    <a:pt x="4668" y="1422"/>
                  </a:lnTo>
                  <a:lnTo>
                    <a:pt x="4692" y="1442"/>
                  </a:lnTo>
                  <a:lnTo>
                    <a:pt x="4676" y="1452"/>
                  </a:lnTo>
                  <a:lnTo>
                    <a:pt x="4659" y="1461"/>
                  </a:lnTo>
                  <a:lnTo>
                    <a:pt x="4673" y="1469"/>
                  </a:lnTo>
                  <a:lnTo>
                    <a:pt x="4689" y="1473"/>
                  </a:lnTo>
                  <a:lnTo>
                    <a:pt x="4716" y="1466"/>
                  </a:lnTo>
                  <a:lnTo>
                    <a:pt x="4728" y="1472"/>
                  </a:lnTo>
                  <a:lnTo>
                    <a:pt x="4728" y="1502"/>
                  </a:lnTo>
                  <a:lnTo>
                    <a:pt x="4707" y="1508"/>
                  </a:lnTo>
                  <a:lnTo>
                    <a:pt x="4692" y="1499"/>
                  </a:lnTo>
                  <a:lnTo>
                    <a:pt x="4655" y="1500"/>
                  </a:lnTo>
                  <a:lnTo>
                    <a:pt x="4628" y="1485"/>
                  </a:lnTo>
                  <a:lnTo>
                    <a:pt x="4607" y="1475"/>
                  </a:lnTo>
                  <a:lnTo>
                    <a:pt x="4595" y="1451"/>
                  </a:lnTo>
                  <a:lnTo>
                    <a:pt x="4577" y="1434"/>
                  </a:lnTo>
                  <a:lnTo>
                    <a:pt x="4560" y="1428"/>
                  </a:lnTo>
                  <a:lnTo>
                    <a:pt x="4545" y="1410"/>
                  </a:lnTo>
                  <a:lnTo>
                    <a:pt x="4535" y="1395"/>
                  </a:lnTo>
                  <a:lnTo>
                    <a:pt x="4517" y="1384"/>
                  </a:lnTo>
                  <a:lnTo>
                    <a:pt x="4508" y="1362"/>
                  </a:lnTo>
                  <a:lnTo>
                    <a:pt x="4467" y="1320"/>
                  </a:lnTo>
                  <a:lnTo>
                    <a:pt x="4442" y="1319"/>
                  </a:lnTo>
                  <a:lnTo>
                    <a:pt x="4436" y="1334"/>
                  </a:lnTo>
                  <a:lnTo>
                    <a:pt x="4466" y="1358"/>
                  </a:lnTo>
                  <a:lnTo>
                    <a:pt x="4463" y="1370"/>
                  </a:lnTo>
                  <a:lnTo>
                    <a:pt x="4479" y="1382"/>
                  </a:lnTo>
                  <a:lnTo>
                    <a:pt x="4496" y="1394"/>
                  </a:lnTo>
                  <a:lnTo>
                    <a:pt x="4511" y="1421"/>
                  </a:lnTo>
                  <a:lnTo>
                    <a:pt x="4526" y="1436"/>
                  </a:lnTo>
                  <a:lnTo>
                    <a:pt x="4551" y="1455"/>
                  </a:lnTo>
                  <a:lnTo>
                    <a:pt x="4556" y="1476"/>
                  </a:lnTo>
                  <a:lnTo>
                    <a:pt x="4583" y="1490"/>
                  </a:lnTo>
                  <a:lnTo>
                    <a:pt x="4616" y="1512"/>
                  </a:lnTo>
                  <a:lnTo>
                    <a:pt x="4652" y="1529"/>
                  </a:lnTo>
                  <a:lnTo>
                    <a:pt x="4673" y="1530"/>
                  </a:lnTo>
                  <a:lnTo>
                    <a:pt x="4685" y="1521"/>
                  </a:lnTo>
                  <a:lnTo>
                    <a:pt x="4697" y="1541"/>
                  </a:lnTo>
                  <a:lnTo>
                    <a:pt x="4704" y="1560"/>
                  </a:lnTo>
                  <a:lnTo>
                    <a:pt x="4719" y="1566"/>
                  </a:lnTo>
                  <a:lnTo>
                    <a:pt x="4760" y="1563"/>
                  </a:lnTo>
                  <a:lnTo>
                    <a:pt x="4757" y="1576"/>
                  </a:lnTo>
                  <a:lnTo>
                    <a:pt x="4761" y="1586"/>
                  </a:lnTo>
                  <a:lnTo>
                    <a:pt x="4743" y="1602"/>
                  </a:lnTo>
                  <a:lnTo>
                    <a:pt x="4776" y="1610"/>
                  </a:lnTo>
                  <a:lnTo>
                    <a:pt x="4796" y="1619"/>
                  </a:lnTo>
                  <a:lnTo>
                    <a:pt x="4797" y="1637"/>
                  </a:lnTo>
                  <a:lnTo>
                    <a:pt x="4769" y="1668"/>
                  </a:lnTo>
                  <a:lnTo>
                    <a:pt x="4758" y="1658"/>
                  </a:lnTo>
                  <a:lnTo>
                    <a:pt x="4734" y="1670"/>
                  </a:lnTo>
                  <a:lnTo>
                    <a:pt x="4716" y="1679"/>
                  </a:lnTo>
                  <a:lnTo>
                    <a:pt x="4701" y="1683"/>
                  </a:lnTo>
                  <a:lnTo>
                    <a:pt x="4691" y="1697"/>
                  </a:lnTo>
                  <a:lnTo>
                    <a:pt x="4677" y="1676"/>
                  </a:lnTo>
                  <a:lnTo>
                    <a:pt x="4665" y="1655"/>
                  </a:lnTo>
                  <a:lnTo>
                    <a:pt x="4656" y="1646"/>
                  </a:lnTo>
                  <a:lnTo>
                    <a:pt x="4641" y="1644"/>
                  </a:lnTo>
                  <a:lnTo>
                    <a:pt x="4628" y="1637"/>
                  </a:lnTo>
                  <a:lnTo>
                    <a:pt x="4623" y="1622"/>
                  </a:lnTo>
                  <a:lnTo>
                    <a:pt x="4610" y="1614"/>
                  </a:lnTo>
                  <a:lnTo>
                    <a:pt x="4590" y="1613"/>
                  </a:lnTo>
                  <a:lnTo>
                    <a:pt x="4578" y="1601"/>
                  </a:lnTo>
                  <a:lnTo>
                    <a:pt x="4562" y="1589"/>
                  </a:lnTo>
                  <a:lnTo>
                    <a:pt x="4577" y="1575"/>
                  </a:lnTo>
                  <a:lnTo>
                    <a:pt x="4574" y="1562"/>
                  </a:lnTo>
                  <a:lnTo>
                    <a:pt x="4568" y="1547"/>
                  </a:lnTo>
                  <a:lnTo>
                    <a:pt x="4553" y="1533"/>
                  </a:lnTo>
                  <a:lnTo>
                    <a:pt x="4536" y="1526"/>
                  </a:lnTo>
                  <a:lnTo>
                    <a:pt x="4518" y="1521"/>
                  </a:lnTo>
                  <a:lnTo>
                    <a:pt x="4502" y="1524"/>
                  </a:lnTo>
                  <a:lnTo>
                    <a:pt x="4488" y="1535"/>
                  </a:lnTo>
                  <a:lnTo>
                    <a:pt x="4478" y="1532"/>
                  </a:lnTo>
                  <a:lnTo>
                    <a:pt x="4463" y="1526"/>
                  </a:lnTo>
                  <a:lnTo>
                    <a:pt x="4452" y="1514"/>
                  </a:lnTo>
                  <a:lnTo>
                    <a:pt x="4433" y="1514"/>
                  </a:lnTo>
                  <a:lnTo>
                    <a:pt x="4410" y="1514"/>
                  </a:lnTo>
                  <a:lnTo>
                    <a:pt x="4401" y="1508"/>
                  </a:lnTo>
                  <a:lnTo>
                    <a:pt x="4401" y="1467"/>
                  </a:lnTo>
                  <a:lnTo>
                    <a:pt x="4388" y="1467"/>
                  </a:lnTo>
                  <a:lnTo>
                    <a:pt x="4385" y="1493"/>
                  </a:lnTo>
                  <a:lnTo>
                    <a:pt x="4371" y="1505"/>
                  </a:lnTo>
                  <a:lnTo>
                    <a:pt x="4364" y="1503"/>
                  </a:lnTo>
                  <a:lnTo>
                    <a:pt x="4358" y="1499"/>
                  </a:lnTo>
                  <a:lnTo>
                    <a:pt x="4337" y="1497"/>
                  </a:lnTo>
                  <a:lnTo>
                    <a:pt x="4331" y="1511"/>
                  </a:lnTo>
                  <a:lnTo>
                    <a:pt x="4337" y="1524"/>
                  </a:lnTo>
                  <a:lnTo>
                    <a:pt x="4361" y="1526"/>
                  </a:lnTo>
                  <a:lnTo>
                    <a:pt x="4376" y="1536"/>
                  </a:lnTo>
                  <a:lnTo>
                    <a:pt x="4449" y="1538"/>
                  </a:lnTo>
                  <a:lnTo>
                    <a:pt x="4458" y="1551"/>
                  </a:lnTo>
                  <a:lnTo>
                    <a:pt x="4467" y="1566"/>
                  </a:lnTo>
                  <a:lnTo>
                    <a:pt x="4494" y="1566"/>
                  </a:lnTo>
                  <a:lnTo>
                    <a:pt x="4505" y="1560"/>
                  </a:lnTo>
                  <a:lnTo>
                    <a:pt x="4526" y="1562"/>
                  </a:lnTo>
                  <a:lnTo>
                    <a:pt x="4533" y="1584"/>
                  </a:lnTo>
                  <a:lnTo>
                    <a:pt x="4538" y="1598"/>
                  </a:lnTo>
                  <a:lnTo>
                    <a:pt x="4539" y="1616"/>
                  </a:lnTo>
                  <a:lnTo>
                    <a:pt x="4530" y="1626"/>
                  </a:lnTo>
                  <a:lnTo>
                    <a:pt x="4535" y="1640"/>
                  </a:lnTo>
                  <a:lnTo>
                    <a:pt x="4545" y="1649"/>
                  </a:lnTo>
                  <a:lnTo>
                    <a:pt x="4559" y="1658"/>
                  </a:lnTo>
                  <a:lnTo>
                    <a:pt x="4577" y="1658"/>
                  </a:lnTo>
                  <a:lnTo>
                    <a:pt x="4586" y="1665"/>
                  </a:lnTo>
                  <a:lnTo>
                    <a:pt x="4584" y="1683"/>
                  </a:lnTo>
                  <a:lnTo>
                    <a:pt x="4617" y="1682"/>
                  </a:lnTo>
                  <a:lnTo>
                    <a:pt x="4625" y="1695"/>
                  </a:lnTo>
                  <a:lnTo>
                    <a:pt x="4650" y="1698"/>
                  </a:lnTo>
                  <a:lnTo>
                    <a:pt x="4658" y="1709"/>
                  </a:lnTo>
                  <a:lnTo>
                    <a:pt x="4650" y="1722"/>
                  </a:lnTo>
                  <a:lnTo>
                    <a:pt x="4650" y="1737"/>
                  </a:lnTo>
                  <a:lnTo>
                    <a:pt x="4662" y="1743"/>
                  </a:lnTo>
                  <a:lnTo>
                    <a:pt x="4680" y="1748"/>
                  </a:lnTo>
                  <a:lnTo>
                    <a:pt x="4685" y="1737"/>
                  </a:lnTo>
                  <a:lnTo>
                    <a:pt x="4724" y="1740"/>
                  </a:lnTo>
                  <a:lnTo>
                    <a:pt x="4727" y="1748"/>
                  </a:lnTo>
                  <a:lnTo>
                    <a:pt x="4757" y="1745"/>
                  </a:lnTo>
                  <a:lnTo>
                    <a:pt x="4767" y="1737"/>
                  </a:lnTo>
                  <a:lnTo>
                    <a:pt x="4770" y="1725"/>
                  </a:lnTo>
                  <a:lnTo>
                    <a:pt x="4761" y="1712"/>
                  </a:lnTo>
                  <a:lnTo>
                    <a:pt x="4769" y="1698"/>
                  </a:lnTo>
                  <a:lnTo>
                    <a:pt x="4802" y="1697"/>
                  </a:lnTo>
                  <a:lnTo>
                    <a:pt x="4817" y="1707"/>
                  </a:lnTo>
                  <a:lnTo>
                    <a:pt x="4833" y="1715"/>
                  </a:lnTo>
                  <a:lnTo>
                    <a:pt x="4865" y="1719"/>
                  </a:lnTo>
                  <a:lnTo>
                    <a:pt x="4881" y="1727"/>
                  </a:lnTo>
                  <a:lnTo>
                    <a:pt x="4893" y="1736"/>
                  </a:lnTo>
                  <a:lnTo>
                    <a:pt x="4908" y="1739"/>
                  </a:lnTo>
                  <a:lnTo>
                    <a:pt x="4931" y="1730"/>
                  </a:lnTo>
                  <a:lnTo>
                    <a:pt x="4964" y="1724"/>
                  </a:lnTo>
                  <a:lnTo>
                    <a:pt x="4977" y="1743"/>
                  </a:lnTo>
                  <a:lnTo>
                    <a:pt x="5001" y="1797"/>
                  </a:lnTo>
                  <a:lnTo>
                    <a:pt x="5007" y="1829"/>
                  </a:lnTo>
                  <a:lnTo>
                    <a:pt x="5057" y="1934"/>
                  </a:lnTo>
                  <a:lnTo>
                    <a:pt x="5061" y="1979"/>
                  </a:lnTo>
                  <a:lnTo>
                    <a:pt x="5048" y="1977"/>
                  </a:lnTo>
                  <a:lnTo>
                    <a:pt x="5036" y="1974"/>
                  </a:lnTo>
                  <a:lnTo>
                    <a:pt x="5037" y="1932"/>
                  </a:lnTo>
                  <a:lnTo>
                    <a:pt x="5018" y="1920"/>
                  </a:lnTo>
                  <a:lnTo>
                    <a:pt x="5001" y="1911"/>
                  </a:lnTo>
                  <a:lnTo>
                    <a:pt x="4986" y="1914"/>
                  </a:lnTo>
                  <a:lnTo>
                    <a:pt x="4979" y="1929"/>
                  </a:lnTo>
                  <a:lnTo>
                    <a:pt x="4986" y="1964"/>
                  </a:lnTo>
                  <a:lnTo>
                    <a:pt x="5013" y="1979"/>
                  </a:lnTo>
                  <a:lnTo>
                    <a:pt x="4994" y="1980"/>
                  </a:lnTo>
                  <a:lnTo>
                    <a:pt x="4970" y="1973"/>
                  </a:lnTo>
                  <a:lnTo>
                    <a:pt x="4947" y="1949"/>
                  </a:lnTo>
                  <a:lnTo>
                    <a:pt x="4931" y="1959"/>
                  </a:lnTo>
                  <a:lnTo>
                    <a:pt x="4940" y="1973"/>
                  </a:lnTo>
                  <a:lnTo>
                    <a:pt x="4837" y="1976"/>
                  </a:lnTo>
                  <a:lnTo>
                    <a:pt x="3962" y="1977"/>
                  </a:lnTo>
                  <a:lnTo>
                    <a:pt x="3960" y="1988"/>
                  </a:lnTo>
                  <a:lnTo>
                    <a:pt x="2913" y="1988"/>
                  </a:lnTo>
                  <a:lnTo>
                    <a:pt x="2910" y="1977"/>
                  </a:lnTo>
                  <a:lnTo>
                    <a:pt x="2790" y="1976"/>
                  </a:lnTo>
                  <a:lnTo>
                    <a:pt x="2789" y="1986"/>
                  </a:lnTo>
                  <a:lnTo>
                    <a:pt x="2201" y="1980"/>
                  </a:lnTo>
                  <a:lnTo>
                    <a:pt x="2195" y="1971"/>
                  </a:lnTo>
                  <a:lnTo>
                    <a:pt x="1597" y="1968"/>
                  </a:lnTo>
                  <a:lnTo>
                    <a:pt x="1395" y="1958"/>
                  </a:lnTo>
                  <a:lnTo>
                    <a:pt x="1301" y="1950"/>
                  </a:lnTo>
                  <a:lnTo>
                    <a:pt x="1253" y="1936"/>
                  </a:lnTo>
                  <a:lnTo>
                    <a:pt x="1118" y="1937"/>
                  </a:lnTo>
                  <a:lnTo>
                    <a:pt x="1116" y="1947"/>
                  </a:lnTo>
                  <a:lnTo>
                    <a:pt x="995" y="1952"/>
                  </a:lnTo>
                  <a:lnTo>
                    <a:pt x="791" y="1950"/>
                  </a:lnTo>
                  <a:lnTo>
                    <a:pt x="557" y="1952"/>
                  </a:lnTo>
                  <a:lnTo>
                    <a:pt x="68" y="1953"/>
                  </a:lnTo>
                  <a:lnTo>
                    <a:pt x="63" y="1941"/>
                  </a:lnTo>
                  <a:lnTo>
                    <a:pt x="0" y="1941"/>
                  </a:lnTo>
                  <a:close/>
                </a:path>
              </a:pathLst>
            </a:custGeom>
            <a:grpFill/>
            <a:ln w="254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EBDDC3">
                    <a:lumMod val="25000"/>
                  </a:srgb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6165" name="Freeform 53"/>
            <p:cNvSpPr>
              <a:spLocks/>
            </p:cNvSpPr>
            <p:nvPr/>
          </p:nvSpPr>
          <p:spPr bwMode="auto">
            <a:xfrm>
              <a:off x="5096" y="2138"/>
              <a:ext cx="428" cy="620"/>
            </a:xfrm>
            <a:custGeom>
              <a:avLst/>
              <a:gdLst/>
              <a:ahLst/>
              <a:cxnLst>
                <a:cxn ang="0">
                  <a:pos x="16" y="492"/>
                </a:cxn>
                <a:cxn ang="0">
                  <a:pos x="38" y="440"/>
                </a:cxn>
                <a:cxn ang="0">
                  <a:pos x="38" y="410"/>
                </a:cxn>
                <a:cxn ang="0">
                  <a:pos x="40" y="394"/>
                </a:cxn>
                <a:cxn ang="0">
                  <a:pos x="46" y="352"/>
                </a:cxn>
                <a:cxn ang="0">
                  <a:pos x="64" y="324"/>
                </a:cxn>
                <a:cxn ang="0">
                  <a:pos x="66" y="306"/>
                </a:cxn>
                <a:cxn ang="0">
                  <a:pos x="88" y="288"/>
                </a:cxn>
                <a:cxn ang="0">
                  <a:pos x="90" y="272"/>
                </a:cxn>
                <a:cxn ang="0">
                  <a:pos x="108" y="250"/>
                </a:cxn>
                <a:cxn ang="0">
                  <a:pos x="118" y="212"/>
                </a:cxn>
                <a:cxn ang="0">
                  <a:pos x="136" y="178"/>
                </a:cxn>
                <a:cxn ang="0">
                  <a:pos x="176" y="170"/>
                </a:cxn>
                <a:cxn ang="0">
                  <a:pos x="196" y="168"/>
                </a:cxn>
                <a:cxn ang="0">
                  <a:pos x="202" y="132"/>
                </a:cxn>
                <a:cxn ang="0">
                  <a:pos x="216" y="116"/>
                </a:cxn>
                <a:cxn ang="0">
                  <a:pos x="184" y="92"/>
                </a:cxn>
                <a:cxn ang="0">
                  <a:pos x="216" y="70"/>
                </a:cxn>
                <a:cxn ang="0">
                  <a:pos x="246" y="58"/>
                </a:cxn>
                <a:cxn ang="0">
                  <a:pos x="266" y="22"/>
                </a:cxn>
                <a:cxn ang="0">
                  <a:pos x="298" y="14"/>
                </a:cxn>
                <a:cxn ang="0">
                  <a:pos x="360" y="10"/>
                </a:cxn>
                <a:cxn ang="0">
                  <a:pos x="406" y="0"/>
                </a:cxn>
                <a:cxn ang="0">
                  <a:pos x="406" y="32"/>
                </a:cxn>
                <a:cxn ang="0">
                  <a:pos x="386" y="52"/>
                </a:cxn>
                <a:cxn ang="0">
                  <a:pos x="374" y="88"/>
                </a:cxn>
                <a:cxn ang="0">
                  <a:pos x="376" y="118"/>
                </a:cxn>
                <a:cxn ang="0">
                  <a:pos x="336" y="158"/>
                </a:cxn>
                <a:cxn ang="0">
                  <a:pos x="306" y="194"/>
                </a:cxn>
                <a:cxn ang="0">
                  <a:pos x="282" y="226"/>
                </a:cxn>
                <a:cxn ang="0">
                  <a:pos x="270" y="262"/>
                </a:cxn>
                <a:cxn ang="0">
                  <a:pos x="254" y="300"/>
                </a:cxn>
                <a:cxn ang="0">
                  <a:pos x="226" y="330"/>
                </a:cxn>
                <a:cxn ang="0">
                  <a:pos x="200" y="366"/>
                </a:cxn>
                <a:cxn ang="0">
                  <a:pos x="182" y="366"/>
                </a:cxn>
                <a:cxn ang="0">
                  <a:pos x="152" y="378"/>
                </a:cxn>
                <a:cxn ang="0">
                  <a:pos x="142" y="410"/>
                </a:cxn>
                <a:cxn ang="0">
                  <a:pos x="138" y="458"/>
                </a:cxn>
                <a:cxn ang="0">
                  <a:pos x="104" y="480"/>
                </a:cxn>
                <a:cxn ang="0">
                  <a:pos x="86" y="524"/>
                </a:cxn>
                <a:cxn ang="0">
                  <a:pos x="60" y="570"/>
                </a:cxn>
                <a:cxn ang="0">
                  <a:pos x="54" y="618"/>
                </a:cxn>
                <a:cxn ang="0">
                  <a:pos x="26" y="606"/>
                </a:cxn>
                <a:cxn ang="0">
                  <a:pos x="20" y="576"/>
                </a:cxn>
                <a:cxn ang="0">
                  <a:pos x="16" y="542"/>
                </a:cxn>
                <a:cxn ang="0">
                  <a:pos x="0" y="522"/>
                </a:cxn>
              </a:cxnLst>
              <a:rect l="0" t="0" r="r" b="b"/>
              <a:pathLst>
                <a:path w="428" h="620">
                  <a:moveTo>
                    <a:pt x="0" y="522"/>
                  </a:moveTo>
                  <a:lnTo>
                    <a:pt x="16" y="492"/>
                  </a:lnTo>
                  <a:lnTo>
                    <a:pt x="16" y="462"/>
                  </a:lnTo>
                  <a:lnTo>
                    <a:pt x="38" y="440"/>
                  </a:lnTo>
                  <a:lnTo>
                    <a:pt x="42" y="424"/>
                  </a:lnTo>
                  <a:lnTo>
                    <a:pt x="38" y="410"/>
                  </a:lnTo>
                  <a:lnTo>
                    <a:pt x="22" y="412"/>
                  </a:lnTo>
                  <a:lnTo>
                    <a:pt x="40" y="394"/>
                  </a:lnTo>
                  <a:lnTo>
                    <a:pt x="48" y="376"/>
                  </a:lnTo>
                  <a:lnTo>
                    <a:pt x="46" y="352"/>
                  </a:lnTo>
                  <a:lnTo>
                    <a:pt x="54" y="342"/>
                  </a:lnTo>
                  <a:lnTo>
                    <a:pt x="64" y="324"/>
                  </a:lnTo>
                  <a:lnTo>
                    <a:pt x="54" y="314"/>
                  </a:lnTo>
                  <a:lnTo>
                    <a:pt x="66" y="306"/>
                  </a:lnTo>
                  <a:lnTo>
                    <a:pt x="72" y="292"/>
                  </a:lnTo>
                  <a:lnTo>
                    <a:pt x="88" y="288"/>
                  </a:lnTo>
                  <a:lnTo>
                    <a:pt x="100" y="280"/>
                  </a:lnTo>
                  <a:lnTo>
                    <a:pt x="90" y="272"/>
                  </a:lnTo>
                  <a:lnTo>
                    <a:pt x="92" y="258"/>
                  </a:lnTo>
                  <a:lnTo>
                    <a:pt x="108" y="250"/>
                  </a:lnTo>
                  <a:lnTo>
                    <a:pt x="124" y="238"/>
                  </a:lnTo>
                  <a:lnTo>
                    <a:pt x="118" y="212"/>
                  </a:lnTo>
                  <a:lnTo>
                    <a:pt x="140" y="190"/>
                  </a:lnTo>
                  <a:lnTo>
                    <a:pt x="136" y="178"/>
                  </a:lnTo>
                  <a:lnTo>
                    <a:pt x="144" y="168"/>
                  </a:lnTo>
                  <a:lnTo>
                    <a:pt x="176" y="170"/>
                  </a:lnTo>
                  <a:lnTo>
                    <a:pt x="186" y="178"/>
                  </a:lnTo>
                  <a:lnTo>
                    <a:pt x="196" y="168"/>
                  </a:lnTo>
                  <a:lnTo>
                    <a:pt x="194" y="146"/>
                  </a:lnTo>
                  <a:lnTo>
                    <a:pt x="202" y="132"/>
                  </a:lnTo>
                  <a:lnTo>
                    <a:pt x="222" y="130"/>
                  </a:lnTo>
                  <a:lnTo>
                    <a:pt x="216" y="116"/>
                  </a:lnTo>
                  <a:lnTo>
                    <a:pt x="206" y="100"/>
                  </a:lnTo>
                  <a:lnTo>
                    <a:pt x="184" y="92"/>
                  </a:lnTo>
                  <a:lnTo>
                    <a:pt x="188" y="74"/>
                  </a:lnTo>
                  <a:lnTo>
                    <a:pt x="216" y="70"/>
                  </a:lnTo>
                  <a:lnTo>
                    <a:pt x="234" y="64"/>
                  </a:lnTo>
                  <a:lnTo>
                    <a:pt x="246" y="58"/>
                  </a:lnTo>
                  <a:lnTo>
                    <a:pt x="252" y="36"/>
                  </a:lnTo>
                  <a:lnTo>
                    <a:pt x="266" y="22"/>
                  </a:lnTo>
                  <a:lnTo>
                    <a:pt x="288" y="24"/>
                  </a:lnTo>
                  <a:lnTo>
                    <a:pt x="298" y="14"/>
                  </a:lnTo>
                  <a:lnTo>
                    <a:pt x="344" y="14"/>
                  </a:lnTo>
                  <a:lnTo>
                    <a:pt x="360" y="10"/>
                  </a:lnTo>
                  <a:lnTo>
                    <a:pt x="390" y="12"/>
                  </a:lnTo>
                  <a:lnTo>
                    <a:pt x="406" y="0"/>
                  </a:lnTo>
                  <a:lnTo>
                    <a:pt x="428" y="6"/>
                  </a:lnTo>
                  <a:lnTo>
                    <a:pt x="406" y="32"/>
                  </a:lnTo>
                  <a:lnTo>
                    <a:pt x="390" y="34"/>
                  </a:lnTo>
                  <a:lnTo>
                    <a:pt x="386" y="52"/>
                  </a:lnTo>
                  <a:lnTo>
                    <a:pt x="390" y="70"/>
                  </a:lnTo>
                  <a:lnTo>
                    <a:pt x="374" y="88"/>
                  </a:lnTo>
                  <a:lnTo>
                    <a:pt x="370" y="100"/>
                  </a:lnTo>
                  <a:lnTo>
                    <a:pt x="376" y="118"/>
                  </a:lnTo>
                  <a:lnTo>
                    <a:pt x="352" y="136"/>
                  </a:lnTo>
                  <a:lnTo>
                    <a:pt x="336" y="158"/>
                  </a:lnTo>
                  <a:lnTo>
                    <a:pt x="318" y="184"/>
                  </a:lnTo>
                  <a:lnTo>
                    <a:pt x="306" y="194"/>
                  </a:lnTo>
                  <a:lnTo>
                    <a:pt x="292" y="196"/>
                  </a:lnTo>
                  <a:lnTo>
                    <a:pt x="282" y="226"/>
                  </a:lnTo>
                  <a:lnTo>
                    <a:pt x="280" y="250"/>
                  </a:lnTo>
                  <a:lnTo>
                    <a:pt x="270" y="262"/>
                  </a:lnTo>
                  <a:lnTo>
                    <a:pt x="276" y="292"/>
                  </a:lnTo>
                  <a:lnTo>
                    <a:pt x="254" y="300"/>
                  </a:lnTo>
                  <a:lnTo>
                    <a:pt x="240" y="310"/>
                  </a:lnTo>
                  <a:lnTo>
                    <a:pt x="226" y="330"/>
                  </a:lnTo>
                  <a:lnTo>
                    <a:pt x="214" y="350"/>
                  </a:lnTo>
                  <a:lnTo>
                    <a:pt x="200" y="366"/>
                  </a:lnTo>
                  <a:lnTo>
                    <a:pt x="194" y="376"/>
                  </a:lnTo>
                  <a:lnTo>
                    <a:pt x="182" y="366"/>
                  </a:lnTo>
                  <a:lnTo>
                    <a:pt x="166" y="372"/>
                  </a:lnTo>
                  <a:lnTo>
                    <a:pt x="152" y="378"/>
                  </a:lnTo>
                  <a:lnTo>
                    <a:pt x="142" y="392"/>
                  </a:lnTo>
                  <a:lnTo>
                    <a:pt x="142" y="410"/>
                  </a:lnTo>
                  <a:lnTo>
                    <a:pt x="146" y="446"/>
                  </a:lnTo>
                  <a:lnTo>
                    <a:pt x="138" y="458"/>
                  </a:lnTo>
                  <a:lnTo>
                    <a:pt x="118" y="456"/>
                  </a:lnTo>
                  <a:lnTo>
                    <a:pt x="104" y="480"/>
                  </a:lnTo>
                  <a:lnTo>
                    <a:pt x="90" y="506"/>
                  </a:lnTo>
                  <a:lnTo>
                    <a:pt x="86" y="524"/>
                  </a:lnTo>
                  <a:lnTo>
                    <a:pt x="68" y="542"/>
                  </a:lnTo>
                  <a:lnTo>
                    <a:pt x="60" y="570"/>
                  </a:lnTo>
                  <a:lnTo>
                    <a:pt x="54" y="586"/>
                  </a:lnTo>
                  <a:lnTo>
                    <a:pt x="54" y="618"/>
                  </a:lnTo>
                  <a:lnTo>
                    <a:pt x="42" y="620"/>
                  </a:lnTo>
                  <a:lnTo>
                    <a:pt x="26" y="606"/>
                  </a:lnTo>
                  <a:lnTo>
                    <a:pt x="20" y="592"/>
                  </a:lnTo>
                  <a:lnTo>
                    <a:pt x="20" y="576"/>
                  </a:lnTo>
                  <a:lnTo>
                    <a:pt x="10" y="560"/>
                  </a:lnTo>
                  <a:lnTo>
                    <a:pt x="16" y="542"/>
                  </a:lnTo>
                  <a:lnTo>
                    <a:pt x="16" y="530"/>
                  </a:lnTo>
                  <a:lnTo>
                    <a:pt x="0" y="522"/>
                  </a:lnTo>
                  <a:close/>
                </a:path>
              </a:pathLst>
            </a:custGeom>
            <a:grpFill/>
            <a:ln w="254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EBDDC3">
                    <a:lumMod val="25000"/>
                  </a:srgb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6166" name="Freeform 54"/>
            <p:cNvSpPr>
              <a:spLocks/>
            </p:cNvSpPr>
            <p:nvPr/>
          </p:nvSpPr>
          <p:spPr bwMode="auto">
            <a:xfrm>
              <a:off x="5514" y="2135"/>
              <a:ext cx="104" cy="123"/>
            </a:xfrm>
            <a:custGeom>
              <a:avLst/>
              <a:gdLst/>
              <a:ahLst/>
              <a:cxnLst>
                <a:cxn ang="0">
                  <a:pos x="14" y="123"/>
                </a:cxn>
                <a:cxn ang="0">
                  <a:pos x="5" y="113"/>
                </a:cxn>
                <a:cxn ang="0">
                  <a:pos x="0" y="89"/>
                </a:cxn>
                <a:cxn ang="0">
                  <a:pos x="8" y="74"/>
                </a:cxn>
                <a:cxn ang="0">
                  <a:pos x="15" y="60"/>
                </a:cxn>
                <a:cxn ang="0">
                  <a:pos x="38" y="42"/>
                </a:cxn>
                <a:cxn ang="0">
                  <a:pos x="56" y="23"/>
                </a:cxn>
                <a:cxn ang="0">
                  <a:pos x="54" y="12"/>
                </a:cxn>
                <a:cxn ang="0">
                  <a:pos x="65" y="8"/>
                </a:cxn>
                <a:cxn ang="0">
                  <a:pos x="71" y="0"/>
                </a:cxn>
                <a:cxn ang="0">
                  <a:pos x="104" y="0"/>
                </a:cxn>
                <a:cxn ang="0">
                  <a:pos x="84" y="21"/>
                </a:cxn>
                <a:cxn ang="0">
                  <a:pos x="68" y="38"/>
                </a:cxn>
                <a:cxn ang="0">
                  <a:pos x="65" y="54"/>
                </a:cxn>
                <a:cxn ang="0">
                  <a:pos x="50" y="63"/>
                </a:cxn>
                <a:cxn ang="0">
                  <a:pos x="35" y="74"/>
                </a:cxn>
                <a:cxn ang="0">
                  <a:pos x="38" y="86"/>
                </a:cxn>
                <a:cxn ang="0">
                  <a:pos x="30" y="95"/>
                </a:cxn>
                <a:cxn ang="0">
                  <a:pos x="30" y="117"/>
                </a:cxn>
                <a:cxn ang="0">
                  <a:pos x="14" y="123"/>
                </a:cxn>
              </a:cxnLst>
              <a:rect l="0" t="0" r="r" b="b"/>
              <a:pathLst>
                <a:path w="104" h="123">
                  <a:moveTo>
                    <a:pt x="14" y="123"/>
                  </a:moveTo>
                  <a:lnTo>
                    <a:pt x="5" y="113"/>
                  </a:lnTo>
                  <a:lnTo>
                    <a:pt x="0" y="89"/>
                  </a:lnTo>
                  <a:lnTo>
                    <a:pt x="8" y="74"/>
                  </a:lnTo>
                  <a:lnTo>
                    <a:pt x="15" y="60"/>
                  </a:lnTo>
                  <a:lnTo>
                    <a:pt x="38" y="42"/>
                  </a:lnTo>
                  <a:lnTo>
                    <a:pt x="56" y="23"/>
                  </a:lnTo>
                  <a:lnTo>
                    <a:pt x="54" y="12"/>
                  </a:lnTo>
                  <a:lnTo>
                    <a:pt x="65" y="8"/>
                  </a:lnTo>
                  <a:lnTo>
                    <a:pt x="71" y="0"/>
                  </a:lnTo>
                  <a:lnTo>
                    <a:pt x="104" y="0"/>
                  </a:lnTo>
                  <a:lnTo>
                    <a:pt x="84" y="21"/>
                  </a:lnTo>
                  <a:lnTo>
                    <a:pt x="68" y="38"/>
                  </a:lnTo>
                  <a:lnTo>
                    <a:pt x="65" y="54"/>
                  </a:lnTo>
                  <a:lnTo>
                    <a:pt x="50" y="63"/>
                  </a:lnTo>
                  <a:lnTo>
                    <a:pt x="35" y="74"/>
                  </a:lnTo>
                  <a:lnTo>
                    <a:pt x="38" y="86"/>
                  </a:lnTo>
                  <a:lnTo>
                    <a:pt x="30" y="95"/>
                  </a:lnTo>
                  <a:lnTo>
                    <a:pt x="30" y="117"/>
                  </a:lnTo>
                  <a:lnTo>
                    <a:pt x="14" y="123"/>
                  </a:lnTo>
                  <a:close/>
                </a:path>
              </a:pathLst>
            </a:custGeom>
            <a:grpFill/>
            <a:ln w="25400">
              <a:solidFill>
                <a:schemeClr val="accent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solidFill>
                  <a:srgbClr val="EBDDC3">
                    <a:lumMod val="25000"/>
                  </a:srgb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46114" name="Text Box 2"/>
          <p:cNvSpPr txBox="1">
            <a:spLocks noChangeArrowheads="1"/>
          </p:cNvSpPr>
          <p:nvPr/>
        </p:nvSpPr>
        <p:spPr bwMode="auto">
          <a:xfrm>
            <a:off x="4863" y="843641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dirty="0">
                <a:solidFill>
                  <a:srgbClr val="775F55"/>
                </a:solidFill>
                <a:latin typeface="Arial Black" pitchFamily="34" charset="0"/>
              </a:rPr>
              <a:t>A Budget Tells a Story</a:t>
            </a:r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7304087" y="4159744"/>
            <a:ext cx="1118514" cy="154372"/>
            <a:chOff x="-1404230" y="44720"/>
            <a:chExt cx="1119421" cy="153888"/>
          </a:xfrm>
        </p:grpSpPr>
        <p:sp>
          <p:nvSpPr>
            <p:cNvPr id="55435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436" name="Text Box 224"/>
            <p:cNvSpPr txBox="1">
              <a:spLocks noChangeArrowheads="1"/>
            </p:cNvSpPr>
            <p:nvPr/>
          </p:nvSpPr>
          <p:spPr bwMode="auto">
            <a:xfrm>
              <a:off x="-1303667" y="44720"/>
              <a:ext cx="101885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WILLIAMSBURG</a:t>
              </a:r>
            </a:p>
          </p:txBody>
        </p:sp>
      </p:grp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5689600" y="3943350"/>
            <a:ext cx="833438" cy="219075"/>
            <a:chOff x="-1404230" y="-57054"/>
            <a:chExt cx="832730" cy="219971"/>
          </a:xfrm>
        </p:grpSpPr>
        <p:sp>
          <p:nvSpPr>
            <p:cNvPr id="55433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434" name="Text Box 224"/>
            <p:cNvSpPr txBox="1">
              <a:spLocks noChangeArrowheads="1"/>
            </p:cNvSpPr>
            <p:nvPr/>
          </p:nvSpPr>
          <p:spPr bwMode="auto">
            <a:xfrm>
              <a:off x="-1316512" y="-57054"/>
              <a:ext cx="74501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FARMVILLE</a:t>
              </a:r>
            </a:p>
          </p:txBody>
        </p:sp>
      </p:grpSp>
      <p:grpSp>
        <p:nvGrpSpPr>
          <p:cNvPr id="12" name="Group 64"/>
          <p:cNvGrpSpPr>
            <a:grpSpLocks/>
          </p:cNvGrpSpPr>
          <p:nvPr/>
        </p:nvGrpSpPr>
        <p:grpSpPr bwMode="auto">
          <a:xfrm>
            <a:off x="2181817" y="4688325"/>
            <a:ext cx="1081089" cy="153988"/>
            <a:chOff x="-1404230" y="42958"/>
            <a:chExt cx="1082106" cy="153888"/>
          </a:xfrm>
        </p:grpSpPr>
        <p:sp>
          <p:nvSpPr>
            <p:cNvPr id="55421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422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97295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ABINGDON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2852738" y="4367213"/>
            <a:ext cx="711200" cy="153987"/>
            <a:chOff x="-1404230" y="42958"/>
            <a:chExt cx="711286" cy="153888"/>
          </a:xfrm>
        </p:grpSpPr>
        <p:sp>
          <p:nvSpPr>
            <p:cNvPr id="5541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420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60213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PULASKI</a:t>
              </a:r>
            </a:p>
          </p:txBody>
        </p:sp>
      </p:grpSp>
      <p:grpSp>
        <p:nvGrpSpPr>
          <p:cNvPr id="14" name="Group 74"/>
          <p:cNvGrpSpPr>
            <a:grpSpLocks/>
          </p:cNvGrpSpPr>
          <p:nvPr/>
        </p:nvGrpSpPr>
        <p:grpSpPr bwMode="auto">
          <a:xfrm>
            <a:off x="5482576" y="2344780"/>
            <a:ext cx="898543" cy="154359"/>
            <a:chOff x="-2211418" y="28433"/>
            <a:chExt cx="898628" cy="153888"/>
          </a:xfrm>
        </p:grpSpPr>
        <p:sp>
          <p:nvSpPr>
            <p:cNvPr id="55417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418" name="Text Box 224"/>
            <p:cNvSpPr txBox="1">
              <a:spLocks noChangeArrowheads="1"/>
            </p:cNvSpPr>
            <p:nvPr/>
          </p:nvSpPr>
          <p:spPr bwMode="auto">
            <a:xfrm>
              <a:off x="-2211418" y="28433"/>
              <a:ext cx="8355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HAYMARKET</a:t>
              </a:r>
            </a:p>
          </p:txBody>
        </p:sp>
      </p:grpSp>
      <p:grpSp>
        <p:nvGrpSpPr>
          <p:cNvPr id="16" name="Group 80"/>
          <p:cNvGrpSpPr>
            <a:grpSpLocks/>
          </p:cNvGrpSpPr>
          <p:nvPr/>
        </p:nvGrpSpPr>
        <p:grpSpPr bwMode="auto">
          <a:xfrm>
            <a:off x="6541049" y="2211009"/>
            <a:ext cx="1131338" cy="170570"/>
            <a:chOff x="-1404230" y="-7153"/>
            <a:chExt cx="1131436" cy="170070"/>
          </a:xfrm>
        </p:grpSpPr>
        <p:sp>
          <p:nvSpPr>
            <p:cNvPr id="55413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414" name="Text Box 224"/>
            <p:cNvSpPr txBox="1">
              <a:spLocks noChangeArrowheads="1"/>
            </p:cNvSpPr>
            <p:nvPr/>
          </p:nvSpPr>
          <p:spPr bwMode="auto">
            <a:xfrm>
              <a:off x="-1232119" y="-7153"/>
              <a:ext cx="95932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PURCELLVILLE</a:t>
              </a:r>
            </a:p>
          </p:txBody>
        </p:sp>
      </p:grpSp>
      <p:grpSp>
        <p:nvGrpSpPr>
          <p:cNvPr id="17" name="Group 83"/>
          <p:cNvGrpSpPr>
            <a:grpSpLocks/>
          </p:cNvGrpSpPr>
          <p:nvPr/>
        </p:nvGrpSpPr>
        <p:grpSpPr bwMode="auto">
          <a:xfrm>
            <a:off x="6037263" y="2932113"/>
            <a:ext cx="903287" cy="153987"/>
            <a:chOff x="-1404230" y="69149"/>
            <a:chExt cx="904168" cy="153888"/>
          </a:xfrm>
        </p:grpSpPr>
        <p:sp>
          <p:nvSpPr>
            <p:cNvPr id="55411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412" name="Text Box 224"/>
            <p:cNvSpPr txBox="1">
              <a:spLocks noChangeArrowheads="1"/>
            </p:cNvSpPr>
            <p:nvPr/>
          </p:nvSpPr>
          <p:spPr bwMode="auto">
            <a:xfrm>
              <a:off x="-1299843" y="69149"/>
              <a:ext cx="79978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>
                  <a:solidFill>
                    <a:prstClr val="black"/>
                  </a:solidFill>
                  <a:latin typeface="Arial" pitchFamily="34" charset="0"/>
                </a:rPr>
                <a:t>REMINGTON</a:t>
              </a:r>
            </a:p>
          </p:txBody>
        </p:sp>
      </p:grpSp>
      <p:grpSp>
        <p:nvGrpSpPr>
          <p:cNvPr id="18" name="Group 86"/>
          <p:cNvGrpSpPr>
            <a:grpSpLocks/>
          </p:cNvGrpSpPr>
          <p:nvPr/>
        </p:nvGrpSpPr>
        <p:grpSpPr bwMode="auto">
          <a:xfrm>
            <a:off x="4299811" y="4246662"/>
            <a:ext cx="1220699" cy="153888"/>
            <a:chOff x="-1404230" y="42610"/>
            <a:chExt cx="1220572" cy="154586"/>
          </a:xfrm>
        </p:grpSpPr>
        <p:sp>
          <p:nvSpPr>
            <p:cNvPr id="5540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410" name="Text Box 224"/>
            <p:cNvSpPr txBox="1">
              <a:spLocks noChangeArrowheads="1"/>
            </p:cNvSpPr>
            <p:nvPr/>
          </p:nvSpPr>
          <p:spPr bwMode="auto">
            <a:xfrm>
              <a:off x="-1295081" y="42610"/>
              <a:ext cx="1111423" cy="1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ROCKY MOUNT</a:t>
              </a:r>
            </a:p>
          </p:txBody>
        </p:sp>
      </p:grpSp>
      <p:grpSp>
        <p:nvGrpSpPr>
          <p:cNvPr id="55344" name="Group 55343"/>
          <p:cNvGrpSpPr/>
          <p:nvPr/>
        </p:nvGrpSpPr>
        <p:grpSpPr>
          <a:xfrm>
            <a:off x="5068921" y="3325749"/>
            <a:ext cx="1397100" cy="165253"/>
            <a:chOff x="5068921" y="3325749"/>
            <a:chExt cx="1397100" cy="165253"/>
          </a:xfrm>
        </p:grpSpPr>
        <p:sp>
          <p:nvSpPr>
            <p:cNvPr id="55407" name="Oval 223"/>
            <p:cNvSpPr>
              <a:spLocks noChangeArrowheads="1"/>
            </p:cNvSpPr>
            <p:nvPr/>
          </p:nvSpPr>
          <p:spPr bwMode="auto">
            <a:xfrm>
              <a:off x="5068921" y="3399503"/>
              <a:ext cx="91444" cy="91499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408" name="Text Box 224"/>
            <p:cNvSpPr txBox="1">
              <a:spLocks noChangeArrowheads="1"/>
            </p:cNvSpPr>
            <p:nvPr/>
          </p:nvSpPr>
          <p:spPr bwMode="auto">
            <a:xfrm>
              <a:off x="5178075" y="3325749"/>
              <a:ext cx="128794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CHARLOTTESVILLE</a:t>
              </a:r>
            </a:p>
          </p:txBody>
        </p:sp>
      </p:grpSp>
      <p:grpSp>
        <p:nvGrpSpPr>
          <p:cNvPr id="23" name="Group 101"/>
          <p:cNvGrpSpPr>
            <a:grpSpLocks/>
          </p:cNvGrpSpPr>
          <p:nvPr/>
        </p:nvGrpSpPr>
        <p:grpSpPr bwMode="auto">
          <a:xfrm>
            <a:off x="4200525" y="2378075"/>
            <a:ext cx="1206500" cy="217488"/>
            <a:chOff x="-2519043" y="-54673"/>
            <a:chExt cx="1206253" cy="217590"/>
          </a:xfrm>
        </p:grpSpPr>
        <p:sp>
          <p:nvSpPr>
            <p:cNvPr id="5539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400" name="Text Box 224"/>
            <p:cNvSpPr txBox="1">
              <a:spLocks noChangeArrowheads="1"/>
            </p:cNvSpPr>
            <p:nvPr/>
          </p:nvSpPr>
          <p:spPr bwMode="auto">
            <a:xfrm>
              <a:off x="-2519043" y="-54673"/>
              <a:ext cx="115768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MOUNT JACKSON</a:t>
              </a:r>
            </a:p>
          </p:txBody>
        </p:sp>
      </p:grpSp>
      <p:grpSp>
        <p:nvGrpSpPr>
          <p:cNvPr id="30" name="Group 124"/>
          <p:cNvGrpSpPr>
            <a:grpSpLocks/>
          </p:cNvGrpSpPr>
          <p:nvPr/>
        </p:nvGrpSpPr>
        <p:grpSpPr bwMode="auto">
          <a:xfrm>
            <a:off x="4860925" y="2039938"/>
            <a:ext cx="860425" cy="223837"/>
            <a:chOff x="-2173762" y="-61818"/>
            <a:chExt cx="860972" cy="224735"/>
          </a:xfrm>
        </p:grpSpPr>
        <p:sp>
          <p:nvSpPr>
            <p:cNvPr id="55385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86" name="Text Box 224"/>
            <p:cNvSpPr txBox="1">
              <a:spLocks noChangeArrowheads="1"/>
            </p:cNvSpPr>
            <p:nvPr/>
          </p:nvSpPr>
          <p:spPr bwMode="auto">
            <a:xfrm>
              <a:off x="-2173762" y="-61818"/>
              <a:ext cx="82266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STRASBURG</a:t>
              </a:r>
            </a:p>
          </p:txBody>
        </p:sp>
      </p:grpSp>
      <p:grpSp>
        <p:nvGrpSpPr>
          <p:cNvPr id="225" name="Group 132"/>
          <p:cNvGrpSpPr>
            <a:grpSpLocks/>
          </p:cNvGrpSpPr>
          <p:nvPr/>
        </p:nvGrpSpPr>
        <p:grpSpPr bwMode="auto">
          <a:xfrm>
            <a:off x="6139116" y="2497619"/>
            <a:ext cx="636708" cy="208781"/>
            <a:chOff x="-1968410" y="116917"/>
            <a:chExt cx="637492" cy="209580"/>
          </a:xfrm>
        </p:grpSpPr>
        <p:sp>
          <p:nvSpPr>
            <p:cNvPr id="55381" name="Oval 223"/>
            <p:cNvSpPr>
              <a:spLocks noChangeArrowheads="1"/>
            </p:cNvSpPr>
            <p:nvPr/>
          </p:nvSpPr>
          <p:spPr bwMode="auto">
            <a:xfrm>
              <a:off x="-1422358" y="11691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82" name="Text Box 224"/>
            <p:cNvSpPr txBox="1">
              <a:spLocks noChangeArrowheads="1"/>
            </p:cNvSpPr>
            <p:nvPr/>
          </p:nvSpPr>
          <p:spPr bwMode="auto">
            <a:xfrm>
              <a:off x="-1968410" y="172609"/>
              <a:ext cx="5202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VIENNA</a:t>
              </a:r>
            </a:p>
          </p:txBody>
        </p:sp>
      </p:grpSp>
      <p:grpSp>
        <p:nvGrpSpPr>
          <p:cNvPr id="226" name="Group 135"/>
          <p:cNvGrpSpPr>
            <a:grpSpLocks/>
          </p:cNvGrpSpPr>
          <p:nvPr/>
        </p:nvGrpSpPr>
        <p:grpSpPr bwMode="auto">
          <a:xfrm>
            <a:off x="6434138" y="4400550"/>
            <a:ext cx="733425" cy="153988"/>
            <a:chOff x="-2045174" y="45339"/>
            <a:chExt cx="732384" cy="153888"/>
          </a:xfrm>
        </p:grpSpPr>
        <p:sp>
          <p:nvSpPr>
            <p:cNvPr id="5537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80" name="Text Box 224"/>
            <p:cNvSpPr txBox="1">
              <a:spLocks noChangeArrowheads="1"/>
            </p:cNvSpPr>
            <p:nvPr/>
          </p:nvSpPr>
          <p:spPr bwMode="auto">
            <a:xfrm>
              <a:off x="-2045174" y="45339"/>
              <a:ext cx="65121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WAVERLY</a:t>
              </a:r>
            </a:p>
          </p:txBody>
        </p:sp>
      </p:grpSp>
      <p:grpSp>
        <p:nvGrpSpPr>
          <p:cNvPr id="231" name="Group 198"/>
          <p:cNvGrpSpPr>
            <a:grpSpLocks/>
          </p:cNvGrpSpPr>
          <p:nvPr/>
        </p:nvGrpSpPr>
        <p:grpSpPr bwMode="auto">
          <a:xfrm>
            <a:off x="5522118" y="4442792"/>
            <a:ext cx="1018931" cy="168493"/>
            <a:chOff x="-1404230" y="-5467"/>
            <a:chExt cx="1018159" cy="168384"/>
          </a:xfrm>
        </p:grpSpPr>
        <p:sp>
          <p:nvSpPr>
            <p:cNvPr id="55373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74" name="Text Box 224"/>
            <p:cNvSpPr txBox="1">
              <a:spLocks noChangeArrowheads="1"/>
            </p:cNvSpPr>
            <p:nvPr/>
          </p:nvSpPr>
          <p:spPr bwMode="auto">
            <a:xfrm>
              <a:off x="-1284221" y="-5467"/>
              <a:ext cx="8981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ALBERTA</a:t>
              </a:r>
            </a:p>
          </p:txBody>
        </p:sp>
      </p:grpSp>
      <p:grpSp>
        <p:nvGrpSpPr>
          <p:cNvPr id="55333" name="Group 55332"/>
          <p:cNvGrpSpPr/>
          <p:nvPr/>
        </p:nvGrpSpPr>
        <p:grpSpPr>
          <a:xfrm>
            <a:off x="4769665" y="2890958"/>
            <a:ext cx="1122071" cy="153888"/>
            <a:chOff x="4724400" y="2999594"/>
            <a:chExt cx="1122071" cy="153888"/>
          </a:xfrm>
        </p:grpSpPr>
        <p:sp>
          <p:nvSpPr>
            <p:cNvPr id="55371" name="Oval 223"/>
            <p:cNvSpPr>
              <a:spLocks noChangeArrowheads="1"/>
            </p:cNvSpPr>
            <p:nvPr/>
          </p:nvSpPr>
          <p:spPr bwMode="auto">
            <a:xfrm>
              <a:off x="4724400" y="3028082"/>
              <a:ext cx="91437" cy="91499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72" name="Text Box 224"/>
            <p:cNvSpPr txBox="1">
              <a:spLocks noChangeArrowheads="1"/>
            </p:cNvSpPr>
            <p:nvPr/>
          </p:nvSpPr>
          <p:spPr bwMode="auto">
            <a:xfrm>
              <a:off x="4833545" y="2999594"/>
              <a:ext cx="101292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BRIDGEWATER</a:t>
              </a:r>
            </a:p>
          </p:txBody>
        </p:sp>
      </p:grpSp>
      <p:grpSp>
        <p:nvGrpSpPr>
          <p:cNvPr id="237" name="Group 205"/>
          <p:cNvGrpSpPr>
            <a:grpSpLocks/>
          </p:cNvGrpSpPr>
          <p:nvPr/>
        </p:nvGrpSpPr>
        <p:grpSpPr bwMode="auto">
          <a:xfrm>
            <a:off x="6604000" y="3736975"/>
            <a:ext cx="738188" cy="153988"/>
            <a:chOff x="-1404230" y="42958"/>
            <a:chExt cx="738218" cy="153888"/>
          </a:xfrm>
        </p:grpSpPr>
        <p:sp>
          <p:nvSpPr>
            <p:cNvPr id="5536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70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62906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>
                  <a:solidFill>
                    <a:prstClr val="black"/>
                  </a:solidFill>
                  <a:latin typeface="Arial" pitchFamily="34" charset="0"/>
                </a:rPr>
                <a:t>ASHLAND</a:t>
              </a:r>
            </a:p>
          </p:txBody>
        </p:sp>
      </p:grpSp>
      <p:grpSp>
        <p:nvGrpSpPr>
          <p:cNvPr id="240" name="Group 208"/>
          <p:cNvGrpSpPr>
            <a:grpSpLocks/>
          </p:cNvGrpSpPr>
          <p:nvPr/>
        </p:nvGrpSpPr>
        <p:grpSpPr bwMode="auto">
          <a:xfrm>
            <a:off x="6810375" y="2462159"/>
            <a:ext cx="1174871" cy="153109"/>
            <a:chOff x="-1404230" y="65533"/>
            <a:chExt cx="1175676" cy="153888"/>
          </a:xfrm>
        </p:grpSpPr>
        <p:sp>
          <p:nvSpPr>
            <p:cNvPr id="55367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68" name="Text Box 224"/>
            <p:cNvSpPr txBox="1">
              <a:spLocks noChangeArrowheads="1"/>
            </p:cNvSpPr>
            <p:nvPr/>
          </p:nvSpPr>
          <p:spPr bwMode="auto">
            <a:xfrm>
              <a:off x="-1256030" y="65533"/>
              <a:ext cx="10274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FALLS CHURCH</a:t>
              </a:r>
            </a:p>
          </p:txBody>
        </p:sp>
      </p:grpSp>
      <p:grpSp>
        <p:nvGrpSpPr>
          <p:cNvPr id="55341" name="Group 55340"/>
          <p:cNvGrpSpPr/>
          <p:nvPr/>
        </p:nvGrpSpPr>
        <p:grpSpPr>
          <a:xfrm>
            <a:off x="6564334" y="3217994"/>
            <a:ext cx="1215373" cy="245155"/>
            <a:chOff x="7580279" y="5322525"/>
            <a:chExt cx="1215373" cy="245155"/>
          </a:xfrm>
        </p:grpSpPr>
        <p:sp>
          <p:nvSpPr>
            <p:cNvPr id="55361" name="Oval 223"/>
            <p:cNvSpPr>
              <a:spLocks noChangeArrowheads="1"/>
            </p:cNvSpPr>
            <p:nvPr/>
          </p:nvSpPr>
          <p:spPr bwMode="auto">
            <a:xfrm>
              <a:off x="7686920" y="5476281"/>
              <a:ext cx="91540" cy="91399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62" name="Text Box 224"/>
            <p:cNvSpPr txBox="1">
              <a:spLocks noChangeArrowheads="1"/>
            </p:cNvSpPr>
            <p:nvPr/>
          </p:nvSpPr>
          <p:spPr bwMode="auto">
            <a:xfrm>
              <a:off x="7580279" y="5322525"/>
              <a:ext cx="121537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FREDERICKSBURG</a:t>
              </a:r>
            </a:p>
          </p:txBody>
        </p:sp>
      </p:grpSp>
      <p:grpSp>
        <p:nvGrpSpPr>
          <p:cNvPr id="246" name="Group 221"/>
          <p:cNvGrpSpPr>
            <a:grpSpLocks/>
          </p:cNvGrpSpPr>
          <p:nvPr/>
        </p:nvGrpSpPr>
        <p:grpSpPr bwMode="auto">
          <a:xfrm>
            <a:off x="4189875" y="4741438"/>
            <a:ext cx="638564" cy="240518"/>
            <a:chOff x="-1607175" y="-77446"/>
            <a:chExt cx="638566" cy="240363"/>
          </a:xfrm>
        </p:grpSpPr>
        <p:sp>
          <p:nvSpPr>
            <p:cNvPr id="5535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60" name="Text Box 224"/>
            <p:cNvSpPr txBox="1">
              <a:spLocks noChangeArrowheads="1"/>
            </p:cNvSpPr>
            <p:nvPr/>
          </p:nvSpPr>
          <p:spPr bwMode="auto">
            <a:xfrm>
              <a:off x="-1607175" y="-77446"/>
              <a:ext cx="638566" cy="15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DANVILLE</a:t>
              </a:r>
            </a:p>
          </p:txBody>
        </p:sp>
      </p:grpSp>
      <p:grpSp>
        <p:nvGrpSpPr>
          <p:cNvPr id="248" name="Group 230"/>
          <p:cNvGrpSpPr>
            <a:grpSpLocks/>
          </p:cNvGrpSpPr>
          <p:nvPr/>
        </p:nvGrpSpPr>
        <p:grpSpPr bwMode="auto">
          <a:xfrm>
            <a:off x="7642697" y="4431535"/>
            <a:ext cx="1267988" cy="153928"/>
            <a:chOff x="-1404230" y="30049"/>
            <a:chExt cx="1267382" cy="153888"/>
          </a:xfrm>
        </p:grpSpPr>
        <p:sp>
          <p:nvSpPr>
            <p:cNvPr id="55355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56" name="Text Box 224"/>
            <p:cNvSpPr txBox="1">
              <a:spLocks noChangeArrowheads="1"/>
            </p:cNvSpPr>
            <p:nvPr/>
          </p:nvSpPr>
          <p:spPr bwMode="auto">
            <a:xfrm>
              <a:off x="-1241561" y="30049"/>
              <a:ext cx="110471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NEWPORT NEWS</a:t>
              </a:r>
            </a:p>
          </p:txBody>
        </p:sp>
      </p:grpSp>
      <p:grpSp>
        <p:nvGrpSpPr>
          <p:cNvPr id="251" name="Group 239"/>
          <p:cNvGrpSpPr>
            <a:grpSpLocks/>
          </p:cNvGrpSpPr>
          <p:nvPr/>
        </p:nvGrpSpPr>
        <p:grpSpPr bwMode="auto">
          <a:xfrm>
            <a:off x="5438496" y="4220369"/>
            <a:ext cx="593725" cy="153988"/>
            <a:chOff x="-1907063" y="47721"/>
            <a:chExt cx="594273" cy="153888"/>
          </a:xfrm>
        </p:grpSpPr>
        <p:sp>
          <p:nvSpPr>
            <p:cNvPr id="5534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50" name="Text Box 224"/>
            <p:cNvSpPr txBox="1">
              <a:spLocks noChangeArrowheads="1"/>
            </p:cNvSpPr>
            <p:nvPr/>
          </p:nvSpPr>
          <p:spPr bwMode="auto">
            <a:xfrm>
              <a:off x="-1907063" y="47721"/>
              <a:ext cx="48857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CREWE</a:t>
              </a:r>
            </a:p>
          </p:txBody>
        </p:sp>
      </p:grpSp>
      <p:grpSp>
        <p:nvGrpSpPr>
          <p:cNvPr id="55343" name="Group 55342"/>
          <p:cNvGrpSpPr/>
          <p:nvPr/>
        </p:nvGrpSpPr>
        <p:grpSpPr>
          <a:xfrm>
            <a:off x="5775330" y="4716863"/>
            <a:ext cx="1296477" cy="154384"/>
            <a:chOff x="5745357" y="5408177"/>
            <a:chExt cx="1296477" cy="154384"/>
          </a:xfrm>
        </p:grpSpPr>
        <p:sp>
          <p:nvSpPr>
            <p:cNvPr id="55347" name="Oval 223"/>
            <p:cNvSpPr>
              <a:spLocks noChangeArrowheads="1"/>
            </p:cNvSpPr>
            <p:nvPr/>
          </p:nvSpPr>
          <p:spPr bwMode="auto">
            <a:xfrm>
              <a:off x="5745357" y="5460468"/>
              <a:ext cx="91561" cy="9173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5348" name="Text Box 224"/>
            <p:cNvSpPr txBox="1">
              <a:spLocks noChangeArrowheads="1"/>
            </p:cNvSpPr>
            <p:nvPr/>
          </p:nvSpPr>
          <p:spPr bwMode="auto">
            <a:xfrm>
              <a:off x="5914205" y="5408177"/>
              <a:ext cx="1127629" cy="15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LAWRENCEVILLE</a:t>
              </a:r>
            </a:p>
          </p:txBody>
        </p:sp>
      </p:grpSp>
      <p:grpSp>
        <p:nvGrpSpPr>
          <p:cNvPr id="163" name="Group 195"/>
          <p:cNvGrpSpPr>
            <a:grpSpLocks/>
          </p:cNvGrpSpPr>
          <p:nvPr/>
        </p:nvGrpSpPr>
        <p:grpSpPr bwMode="auto">
          <a:xfrm>
            <a:off x="7742369" y="4329393"/>
            <a:ext cx="1009518" cy="174054"/>
            <a:chOff x="-1404230" y="-11024"/>
            <a:chExt cx="1008743" cy="173941"/>
          </a:xfrm>
        </p:grpSpPr>
        <p:sp>
          <p:nvSpPr>
            <p:cNvPr id="164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65" name="Text Box 224"/>
            <p:cNvSpPr txBox="1">
              <a:spLocks noChangeArrowheads="1"/>
            </p:cNvSpPr>
            <p:nvPr/>
          </p:nvSpPr>
          <p:spPr bwMode="auto">
            <a:xfrm>
              <a:off x="-1279350" y="-11024"/>
              <a:ext cx="88386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HAMPTON</a:t>
              </a:r>
            </a:p>
          </p:txBody>
        </p:sp>
      </p:grpSp>
      <p:grpSp>
        <p:nvGrpSpPr>
          <p:cNvPr id="166" name="Group 195"/>
          <p:cNvGrpSpPr>
            <a:grpSpLocks/>
          </p:cNvGrpSpPr>
          <p:nvPr/>
        </p:nvGrpSpPr>
        <p:grpSpPr bwMode="auto">
          <a:xfrm>
            <a:off x="7670714" y="3707542"/>
            <a:ext cx="993775" cy="153988"/>
            <a:chOff x="-1404230" y="42958"/>
            <a:chExt cx="993012" cy="153888"/>
          </a:xfrm>
        </p:grpSpPr>
        <p:sp>
          <p:nvSpPr>
            <p:cNvPr id="167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68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88386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IRVINGTON</a:t>
              </a:r>
            </a:p>
          </p:txBody>
        </p:sp>
      </p:grpSp>
      <p:grpSp>
        <p:nvGrpSpPr>
          <p:cNvPr id="176" name="Group 195"/>
          <p:cNvGrpSpPr>
            <a:grpSpLocks/>
          </p:cNvGrpSpPr>
          <p:nvPr/>
        </p:nvGrpSpPr>
        <p:grpSpPr bwMode="auto">
          <a:xfrm>
            <a:off x="3699150" y="3865992"/>
            <a:ext cx="1083712" cy="153988"/>
            <a:chOff x="-2395670" y="67504"/>
            <a:chExt cx="1082880" cy="153888"/>
          </a:xfrm>
        </p:grpSpPr>
        <p:sp>
          <p:nvSpPr>
            <p:cNvPr id="177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78" name="Text Box 224"/>
            <p:cNvSpPr txBox="1">
              <a:spLocks noChangeArrowheads="1"/>
            </p:cNvSpPr>
            <p:nvPr/>
          </p:nvSpPr>
          <p:spPr bwMode="auto">
            <a:xfrm>
              <a:off x="-2395670" y="67504"/>
              <a:ext cx="9700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LYNCHBURG</a:t>
              </a:r>
            </a:p>
          </p:txBody>
        </p:sp>
      </p:grpSp>
      <p:grpSp>
        <p:nvGrpSpPr>
          <p:cNvPr id="179" name="Group 195"/>
          <p:cNvGrpSpPr>
            <a:grpSpLocks/>
          </p:cNvGrpSpPr>
          <p:nvPr/>
        </p:nvGrpSpPr>
        <p:grpSpPr bwMode="auto">
          <a:xfrm>
            <a:off x="6472102" y="2325798"/>
            <a:ext cx="1083415" cy="213529"/>
            <a:chOff x="-1449460" y="-177133"/>
            <a:chExt cx="1082583" cy="213392"/>
          </a:xfrm>
        </p:grpSpPr>
        <p:sp>
          <p:nvSpPr>
            <p:cNvPr id="180" name="Oval 223"/>
            <p:cNvSpPr>
              <a:spLocks noChangeArrowheads="1"/>
            </p:cNvSpPr>
            <p:nvPr/>
          </p:nvSpPr>
          <p:spPr bwMode="auto">
            <a:xfrm>
              <a:off x="-1449460" y="-55181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81" name="Text Box 224"/>
            <p:cNvSpPr txBox="1">
              <a:spLocks noChangeArrowheads="1"/>
            </p:cNvSpPr>
            <p:nvPr/>
          </p:nvSpPr>
          <p:spPr bwMode="auto">
            <a:xfrm>
              <a:off x="-1250740" y="-177133"/>
              <a:ext cx="88386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MIDDLEBURG</a:t>
              </a:r>
            </a:p>
          </p:txBody>
        </p:sp>
      </p:grpSp>
      <p:grpSp>
        <p:nvGrpSpPr>
          <p:cNvPr id="191" name="Group 195"/>
          <p:cNvGrpSpPr>
            <a:grpSpLocks/>
          </p:cNvGrpSpPr>
          <p:nvPr/>
        </p:nvGrpSpPr>
        <p:grpSpPr bwMode="auto">
          <a:xfrm>
            <a:off x="3842042" y="3322559"/>
            <a:ext cx="1121962" cy="153888"/>
            <a:chOff x="-1692117" y="-157693"/>
            <a:chExt cx="1121102" cy="153787"/>
          </a:xfrm>
        </p:grpSpPr>
        <p:sp>
          <p:nvSpPr>
            <p:cNvPr id="192" name="Oval 223"/>
            <p:cNvSpPr>
              <a:spLocks noChangeArrowheads="1"/>
            </p:cNvSpPr>
            <p:nvPr/>
          </p:nvSpPr>
          <p:spPr bwMode="auto">
            <a:xfrm>
              <a:off x="-662455" y="-100416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93" name="Text Box 224"/>
            <p:cNvSpPr txBox="1">
              <a:spLocks noChangeArrowheads="1"/>
            </p:cNvSpPr>
            <p:nvPr/>
          </p:nvSpPr>
          <p:spPr bwMode="auto">
            <a:xfrm>
              <a:off x="-1692117" y="-157693"/>
              <a:ext cx="988609" cy="15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WAYNESBORO</a:t>
              </a:r>
            </a:p>
          </p:txBody>
        </p:sp>
      </p:grpSp>
      <p:grpSp>
        <p:nvGrpSpPr>
          <p:cNvPr id="200" name="Group 101"/>
          <p:cNvGrpSpPr>
            <a:grpSpLocks/>
          </p:cNvGrpSpPr>
          <p:nvPr/>
        </p:nvGrpSpPr>
        <p:grpSpPr bwMode="auto">
          <a:xfrm>
            <a:off x="6287766" y="4043377"/>
            <a:ext cx="837896" cy="307777"/>
            <a:chOff x="-2119670" y="-116005"/>
            <a:chExt cx="837725" cy="307921"/>
          </a:xfrm>
        </p:grpSpPr>
        <p:sp>
          <p:nvSpPr>
            <p:cNvPr id="201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2" name="Text Box 224"/>
            <p:cNvSpPr txBox="1">
              <a:spLocks noChangeArrowheads="1"/>
            </p:cNvSpPr>
            <p:nvPr/>
          </p:nvSpPr>
          <p:spPr bwMode="auto">
            <a:xfrm>
              <a:off x="-2119670" y="-116005"/>
              <a:ext cx="837725" cy="307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COLONIAL HEIGHTS</a:t>
              </a:r>
            </a:p>
          </p:txBody>
        </p:sp>
      </p:grpSp>
      <p:grpSp>
        <p:nvGrpSpPr>
          <p:cNvPr id="203" name="Group 208"/>
          <p:cNvGrpSpPr>
            <a:grpSpLocks/>
          </p:cNvGrpSpPr>
          <p:nvPr/>
        </p:nvGrpSpPr>
        <p:grpSpPr bwMode="auto">
          <a:xfrm>
            <a:off x="6779804" y="2589940"/>
            <a:ext cx="1138151" cy="153597"/>
            <a:chOff x="-1404230" y="71477"/>
            <a:chExt cx="1138930" cy="154379"/>
          </a:xfrm>
        </p:grpSpPr>
        <p:sp>
          <p:nvSpPr>
            <p:cNvPr id="204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5" name="Text Box 224"/>
            <p:cNvSpPr txBox="1">
              <a:spLocks noChangeArrowheads="1"/>
            </p:cNvSpPr>
            <p:nvPr/>
          </p:nvSpPr>
          <p:spPr bwMode="auto">
            <a:xfrm>
              <a:off x="-1292776" y="71968"/>
              <a:ext cx="10274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FAIRFAX</a:t>
              </a:r>
            </a:p>
          </p:txBody>
        </p:sp>
      </p:grpSp>
      <p:grpSp>
        <p:nvGrpSpPr>
          <p:cNvPr id="206" name="Group 205"/>
          <p:cNvGrpSpPr/>
          <p:nvPr/>
        </p:nvGrpSpPr>
        <p:grpSpPr>
          <a:xfrm>
            <a:off x="7121410" y="4770493"/>
            <a:ext cx="1241917" cy="154384"/>
            <a:chOff x="5745357" y="5413494"/>
            <a:chExt cx="1241917" cy="154384"/>
          </a:xfrm>
        </p:grpSpPr>
        <p:sp>
          <p:nvSpPr>
            <p:cNvPr id="207" name="Oval 223"/>
            <p:cNvSpPr>
              <a:spLocks noChangeArrowheads="1"/>
            </p:cNvSpPr>
            <p:nvPr/>
          </p:nvSpPr>
          <p:spPr bwMode="auto">
            <a:xfrm>
              <a:off x="5745357" y="5460468"/>
              <a:ext cx="91561" cy="9173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8" name="Text Box 224"/>
            <p:cNvSpPr txBox="1">
              <a:spLocks noChangeArrowheads="1"/>
            </p:cNvSpPr>
            <p:nvPr/>
          </p:nvSpPr>
          <p:spPr bwMode="auto">
            <a:xfrm>
              <a:off x="5859645" y="5413494"/>
              <a:ext cx="1127629" cy="15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FRANKLIN</a:t>
              </a:r>
            </a:p>
          </p:txBody>
        </p:sp>
      </p:grpSp>
      <p:grpSp>
        <p:nvGrpSpPr>
          <p:cNvPr id="209" name="Group 69"/>
          <p:cNvGrpSpPr>
            <a:grpSpLocks/>
          </p:cNvGrpSpPr>
          <p:nvPr/>
        </p:nvGrpSpPr>
        <p:grpSpPr bwMode="auto">
          <a:xfrm>
            <a:off x="3005138" y="4765319"/>
            <a:ext cx="711200" cy="153987"/>
            <a:chOff x="-1404230" y="42958"/>
            <a:chExt cx="711286" cy="153888"/>
          </a:xfrm>
        </p:grpSpPr>
        <p:sp>
          <p:nvSpPr>
            <p:cNvPr id="210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11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60213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GALAX</a:t>
              </a: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7349770" y="4573545"/>
            <a:ext cx="1127629" cy="220262"/>
            <a:chOff x="5201442" y="5460468"/>
            <a:chExt cx="1127629" cy="220262"/>
          </a:xfrm>
        </p:grpSpPr>
        <p:sp>
          <p:nvSpPr>
            <p:cNvPr id="216" name="Oval 223"/>
            <p:cNvSpPr>
              <a:spLocks noChangeArrowheads="1"/>
            </p:cNvSpPr>
            <p:nvPr/>
          </p:nvSpPr>
          <p:spPr bwMode="auto">
            <a:xfrm>
              <a:off x="5745357" y="5460468"/>
              <a:ext cx="91561" cy="9173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17" name="Text Box 224"/>
            <p:cNvSpPr txBox="1">
              <a:spLocks noChangeArrowheads="1"/>
            </p:cNvSpPr>
            <p:nvPr/>
          </p:nvSpPr>
          <p:spPr bwMode="auto">
            <a:xfrm>
              <a:off x="5201442" y="5526842"/>
              <a:ext cx="112762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NORFOLK</a:t>
              </a:r>
            </a:p>
          </p:txBody>
        </p:sp>
      </p:grpSp>
      <p:grpSp>
        <p:nvGrpSpPr>
          <p:cNvPr id="212" name="Group 44"/>
          <p:cNvGrpSpPr>
            <a:grpSpLocks/>
          </p:cNvGrpSpPr>
          <p:nvPr/>
        </p:nvGrpSpPr>
        <p:grpSpPr bwMode="auto">
          <a:xfrm>
            <a:off x="6976948" y="3968759"/>
            <a:ext cx="745645" cy="261585"/>
            <a:chOff x="-1476302" y="-99738"/>
            <a:chExt cx="745012" cy="262655"/>
          </a:xfrm>
        </p:grpSpPr>
        <p:sp>
          <p:nvSpPr>
            <p:cNvPr id="213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14" name="Text Box 224"/>
            <p:cNvSpPr txBox="1">
              <a:spLocks noChangeArrowheads="1"/>
            </p:cNvSpPr>
            <p:nvPr/>
          </p:nvSpPr>
          <p:spPr bwMode="auto">
            <a:xfrm>
              <a:off x="-1476302" y="-99738"/>
              <a:ext cx="74501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HOPEWELL</a:t>
              </a:r>
            </a:p>
          </p:txBody>
        </p:sp>
      </p:grpSp>
      <p:grpSp>
        <p:nvGrpSpPr>
          <p:cNvPr id="218" name="Group 86"/>
          <p:cNvGrpSpPr>
            <a:grpSpLocks/>
          </p:cNvGrpSpPr>
          <p:nvPr/>
        </p:nvGrpSpPr>
        <p:grpSpPr bwMode="auto">
          <a:xfrm>
            <a:off x="3449272" y="4178899"/>
            <a:ext cx="1220699" cy="153888"/>
            <a:chOff x="-1404230" y="42610"/>
            <a:chExt cx="1220572" cy="154586"/>
          </a:xfrm>
        </p:grpSpPr>
        <p:sp>
          <p:nvSpPr>
            <p:cNvPr id="21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20" name="Text Box 224"/>
            <p:cNvSpPr txBox="1">
              <a:spLocks noChangeArrowheads="1"/>
            </p:cNvSpPr>
            <p:nvPr/>
          </p:nvSpPr>
          <p:spPr bwMode="auto">
            <a:xfrm>
              <a:off x="-1295081" y="42610"/>
              <a:ext cx="1111423" cy="1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RADFORD</a:t>
              </a:r>
            </a:p>
          </p:txBody>
        </p:sp>
      </p:grpSp>
      <p:grpSp>
        <p:nvGrpSpPr>
          <p:cNvPr id="221" name="Group 86"/>
          <p:cNvGrpSpPr>
            <a:grpSpLocks/>
          </p:cNvGrpSpPr>
          <p:nvPr/>
        </p:nvGrpSpPr>
        <p:grpSpPr bwMode="auto">
          <a:xfrm>
            <a:off x="4667512" y="4095070"/>
            <a:ext cx="1220699" cy="153888"/>
            <a:chOff x="-1404230" y="42610"/>
            <a:chExt cx="1220572" cy="154586"/>
          </a:xfrm>
        </p:grpSpPr>
        <p:sp>
          <p:nvSpPr>
            <p:cNvPr id="222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23" name="Text Box 224"/>
            <p:cNvSpPr txBox="1">
              <a:spLocks noChangeArrowheads="1"/>
            </p:cNvSpPr>
            <p:nvPr/>
          </p:nvSpPr>
          <p:spPr bwMode="auto">
            <a:xfrm>
              <a:off x="-1295081" y="42610"/>
              <a:ext cx="1111423" cy="1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ALTAVISTA</a:t>
              </a:r>
            </a:p>
          </p:txBody>
        </p:sp>
      </p:grpSp>
      <p:grpSp>
        <p:nvGrpSpPr>
          <p:cNvPr id="224" name="Group 195"/>
          <p:cNvGrpSpPr>
            <a:grpSpLocks/>
          </p:cNvGrpSpPr>
          <p:nvPr/>
        </p:nvGrpSpPr>
        <p:grpSpPr bwMode="auto">
          <a:xfrm>
            <a:off x="3803680" y="3667507"/>
            <a:ext cx="1083712" cy="153888"/>
            <a:chOff x="-2395670" y="67554"/>
            <a:chExt cx="1082880" cy="153788"/>
          </a:xfrm>
        </p:grpSpPr>
        <p:sp>
          <p:nvSpPr>
            <p:cNvPr id="22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30" name="Text Box 224"/>
            <p:cNvSpPr txBox="1">
              <a:spLocks noChangeArrowheads="1"/>
            </p:cNvSpPr>
            <p:nvPr/>
          </p:nvSpPr>
          <p:spPr bwMode="auto">
            <a:xfrm>
              <a:off x="-2395670" y="67554"/>
              <a:ext cx="970076" cy="15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AMHERST</a:t>
              </a:r>
            </a:p>
          </p:txBody>
        </p:sp>
      </p:grpSp>
      <p:grpSp>
        <p:nvGrpSpPr>
          <p:cNvPr id="232" name="Group 195"/>
          <p:cNvGrpSpPr>
            <a:grpSpLocks/>
          </p:cNvGrpSpPr>
          <p:nvPr/>
        </p:nvGrpSpPr>
        <p:grpSpPr bwMode="auto">
          <a:xfrm>
            <a:off x="5751113" y="2135982"/>
            <a:ext cx="884543" cy="266809"/>
            <a:chOff x="-2108106" y="-230378"/>
            <a:chExt cx="883863" cy="266637"/>
          </a:xfrm>
        </p:grpSpPr>
        <p:sp>
          <p:nvSpPr>
            <p:cNvPr id="233" name="Oval 223"/>
            <p:cNvSpPr>
              <a:spLocks noChangeArrowheads="1"/>
            </p:cNvSpPr>
            <p:nvPr/>
          </p:nvSpPr>
          <p:spPr bwMode="auto">
            <a:xfrm>
              <a:off x="-1449460" y="-55181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34" name="Text Box 224"/>
            <p:cNvSpPr txBox="1">
              <a:spLocks noChangeArrowheads="1"/>
            </p:cNvSpPr>
            <p:nvPr/>
          </p:nvSpPr>
          <p:spPr bwMode="auto">
            <a:xfrm>
              <a:off x="-2108106" y="-230378"/>
              <a:ext cx="883863" cy="15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BERRYVILLE</a:t>
              </a:r>
            </a:p>
          </p:txBody>
        </p:sp>
      </p:grpSp>
      <p:grpSp>
        <p:nvGrpSpPr>
          <p:cNvPr id="235" name="Group 230"/>
          <p:cNvGrpSpPr>
            <a:grpSpLocks/>
          </p:cNvGrpSpPr>
          <p:nvPr/>
        </p:nvGrpSpPr>
        <p:grpSpPr bwMode="auto">
          <a:xfrm>
            <a:off x="7924779" y="3946784"/>
            <a:ext cx="1105241" cy="245352"/>
            <a:chOff x="-1574926" y="-82371"/>
            <a:chExt cx="1104713" cy="245288"/>
          </a:xfrm>
        </p:grpSpPr>
        <p:sp>
          <p:nvSpPr>
            <p:cNvPr id="236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38" name="Text Box 224"/>
            <p:cNvSpPr txBox="1">
              <a:spLocks noChangeArrowheads="1"/>
            </p:cNvSpPr>
            <p:nvPr/>
          </p:nvSpPr>
          <p:spPr bwMode="auto">
            <a:xfrm>
              <a:off x="-1574926" y="-82371"/>
              <a:ext cx="1104713" cy="15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CAPE CHARLES</a:t>
              </a:r>
            </a:p>
          </p:txBody>
        </p:sp>
      </p:grpSp>
      <p:grpSp>
        <p:nvGrpSpPr>
          <p:cNvPr id="239" name="Group 230"/>
          <p:cNvGrpSpPr>
            <a:grpSpLocks/>
          </p:cNvGrpSpPr>
          <p:nvPr/>
        </p:nvGrpSpPr>
        <p:grpSpPr bwMode="auto">
          <a:xfrm>
            <a:off x="7810707" y="3371750"/>
            <a:ext cx="1105241" cy="208601"/>
            <a:chOff x="-2304684" y="-45630"/>
            <a:chExt cx="1104713" cy="208547"/>
          </a:xfrm>
        </p:grpSpPr>
        <p:sp>
          <p:nvSpPr>
            <p:cNvPr id="241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42" name="Text Box 224"/>
            <p:cNvSpPr txBox="1">
              <a:spLocks noChangeArrowheads="1"/>
            </p:cNvSpPr>
            <p:nvPr/>
          </p:nvSpPr>
          <p:spPr bwMode="auto">
            <a:xfrm>
              <a:off x="-2304684" y="-45630"/>
              <a:ext cx="1104713" cy="15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CHINCOTEAGUE</a:t>
              </a:r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5573506" y="4847685"/>
            <a:ext cx="1227687" cy="154384"/>
            <a:chOff x="5745357" y="5446158"/>
            <a:chExt cx="1227687" cy="154384"/>
          </a:xfrm>
        </p:grpSpPr>
        <p:sp>
          <p:nvSpPr>
            <p:cNvPr id="253" name="Oval 223"/>
            <p:cNvSpPr>
              <a:spLocks noChangeArrowheads="1"/>
            </p:cNvSpPr>
            <p:nvPr/>
          </p:nvSpPr>
          <p:spPr bwMode="auto">
            <a:xfrm>
              <a:off x="5745357" y="5460468"/>
              <a:ext cx="91561" cy="9173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54" name="Text Box 224"/>
            <p:cNvSpPr txBox="1">
              <a:spLocks noChangeArrowheads="1"/>
            </p:cNvSpPr>
            <p:nvPr/>
          </p:nvSpPr>
          <p:spPr bwMode="auto">
            <a:xfrm>
              <a:off x="5845415" y="5446158"/>
              <a:ext cx="1127629" cy="15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CLARKSVILLE</a:t>
              </a:r>
            </a:p>
          </p:txBody>
        </p:sp>
      </p:grpSp>
      <p:grpSp>
        <p:nvGrpSpPr>
          <p:cNvPr id="255" name="Group 64"/>
          <p:cNvGrpSpPr>
            <a:grpSpLocks/>
          </p:cNvGrpSpPr>
          <p:nvPr/>
        </p:nvGrpSpPr>
        <p:grpSpPr bwMode="auto">
          <a:xfrm>
            <a:off x="1750318" y="4410255"/>
            <a:ext cx="1081089" cy="153988"/>
            <a:chOff x="-1404230" y="42958"/>
            <a:chExt cx="1082106" cy="153888"/>
          </a:xfrm>
        </p:grpSpPr>
        <p:sp>
          <p:nvSpPr>
            <p:cNvPr id="256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57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97295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COEBURN</a:t>
              </a:r>
            </a:p>
          </p:txBody>
        </p:sp>
      </p:grpSp>
      <p:grpSp>
        <p:nvGrpSpPr>
          <p:cNvPr id="258" name="Group 208"/>
          <p:cNvGrpSpPr>
            <a:grpSpLocks/>
          </p:cNvGrpSpPr>
          <p:nvPr/>
        </p:nvGrpSpPr>
        <p:grpSpPr bwMode="auto">
          <a:xfrm>
            <a:off x="5940865" y="2677094"/>
            <a:ext cx="1026773" cy="153108"/>
            <a:chOff x="-2126432" y="51445"/>
            <a:chExt cx="1027476" cy="153888"/>
          </a:xfrm>
        </p:grpSpPr>
        <p:sp>
          <p:nvSpPr>
            <p:cNvPr id="259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60" name="Text Box 224"/>
            <p:cNvSpPr txBox="1">
              <a:spLocks noChangeArrowheads="1"/>
            </p:cNvSpPr>
            <p:nvPr/>
          </p:nvSpPr>
          <p:spPr bwMode="auto">
            <a:xfrm>
              <a:off x="-2126432" y="51445"/>
              <a:ext cx="10274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DUMFRIES</a:t>
              </a:r>
            </a:p>
          </p:txBody>
        </p:sp>
      </p:grpSp>
      <p:grpSp>
        <p:nvGrpSpPr>
          <p:cNvPr id="261" name="Group 195"/>
          <p:cNvGrpSpPr>
            <a:grpSpLocks/>
          </p:cNvGrpSpPr>
          <p:nvPr/>
        </p:nvGrpSpPr>
        <p:grpSpPr bwMode="auto">
          <a:xfrm>
            <a:off x="4118086" y="3162897"/>
            <a:ext cx="881434" cy="153888"/>
            <a:chOff x="-1451773" y="-160227"/>
            <a:chExt cx="880758" cy="153787"/>
          </a:xfrm>
        </p:grpSpPr>
        <p:sp>
          <p:nvSpPr>
            <p:cNvPr id="262" name="Oval 223"/>
            <p:cNvSpPr>
              <a:spLocks noChangeArrowheads="1"/>
            </p:cNvSpPr>
            <p:nvPr/>
          </p:nvSpPr>
          <p:spPr bwMode="auto">
            <a:xfrm>
              <a:off x="-662455" y="-100416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63" name="Text Box 224"/>
            <p:cNvSpPr txBox="1">
              <a:spLocks noChangeArrowheads="1"/>
            </p:cNvSpPr>
            <p:nvPr/>
          </p:nvSpPr>
          <p:spPr bwMode="auto">
            <a:xfrm>
              <a:off x="-1451773" y="-160227"/>
              <a:ext cx="835038" cy="15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GROTTOES</a:t>
              </a:r>
            </a:p>
          </p:txBody>
        </p:sp>
      </p:grpSp>
      <p:grpSp>
        <p:nvGrpSpPr>
          <p:cNvPr id="264" name="Group 64"/>
          <p:cNvGrpSpPr>
            <a:grpSpLocks/>
          </p:cNvGrpSpPr>
          <p:nvPr/>
        </p:nvGrpSpPr>
        <p:grpSpPr bwMode="auto">
          <a:xfrm>
            <a:off x="2447839" y="4586371"/>
            <a:ext cx="1081089" cy="153988"/>
            <a:chOff x="-1404230" y="42958"/>
            <a:chExt cx="1082106" cy="153888"/>
          </a:xfrm>
        </p:grpSpPr>
        <p:sp>
          <p:nvSpPr>
            <p:cNvPr id="265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66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97295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MARION</a:t>
              </a:r>
            </a:p>
          </p:txBody>
        </p:sp>
      </p:grpSp>
      <p:grpSp>
        <p:nvGrpSpPr>
          <p:cNvPr id="267" name="Group 208"/>
          <p:cNvGrpSpPr>
            <a:grpSpLocks/>
          </p:cNvGrpSpPr>
          <p:nvPr/>
        </p:nvGrpSpPr>
        <p:grpSpPr bwMode="auto">
          <a:xfrm>
            <a:off x="6791520" y="2688629"/>
            <a:ext cx="1106628" cy="256908"/>
            <a:chOff x="-1404230" y="71477"/>
            <a:chExt cx="1107386" cy="258217"/>
          </a:xfrm>
        </p:grpSpPr>
        <p:sp>
          <p:nvSpPr>
            <p:cNvPr id="268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69" name="Text Box 224"/>
            <p:cNvSpPr txBox="1">
              <a:spLocks noChangeArrowheads="1"/>
            </p:cNvSpPr>
            <p:nvPr/>
          </p:nvSpPr>
          <p:spPr bwMode="auto">
            <a:xfrm>
              <a:off x="-1324320" y="175806"/>
              <a:ext cx="102747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OCCOQUAN</a:t>
              </a:r>
            </a:p>
          </p:txBody>
        </p:sp>
      </p:grpSp>
      <p:grpSp>
        <p:nvGrpSpPr>
          <p:cNvPr id="270" name="Group 198"/>
          <p:cNvGrpSpPr>
            <a:grpSpLocks/>
          </p:cNvGrpSpPr>
          <p:nvPr/>
        </p:nvGrpSpPr>
        <p:grpSpPr bwMode="auto">
          <a:xfrm>
            <a:off x="5247081" y="4596780"/>
            <a:ext cx="1014787" cy="153988"/>
            <a:chOff x="-1404230" y="10345"/>
            <a:chExt cx="1014018" cy="153888"/>
          </a:xfrm>
        </p:grpSpPr>
        <p:sp>
          <p:nvSpPr>
            <p:cNvPr id="271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72" name="Text Box 224"/>
            <p:cNvSpPr txBox="1">
              <a:spLocks noChangeArrowheads="1"/>
            </p:cNvSpPr>
            <p:nvPr/>
          </p:nvSpPr>
          <p:spPr bwMode="auto">
            <a:xfrm>
              <a:off x="-1288362" y="10345"/>
              <a:ext cx="8981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SOUTH HILL</a:t>
              </a:r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4908010" y="2707530"/>
            <a:ext cx="1012926" cy="183428"/>
            <a:chOff x="4122000" y="3028082"/>
            <a:chExt cx="1012926" cy="183428"/>
          </a:xfrm>
        </p:grpSpPr>
        <p:sp>
          <p:nvSpPr>
            <p:cNvPr id="274" name="Oval 223"/>
            <p:cNvSpPr>
              <a:spLocks noChangeArrowheads="1"/>
            </p:cNvSpPr>
            <p:nvPr/>
          </p:nvSpPr>
          <p:spPr bwMode="auto">
            <a:xfrm>
              <a:off x="4724400" y="3028082"/>
              <a:ext cx="91437" cy="91499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75" name="Text Box 224"/>
            <p:cNvSpPr txBox="1">
              <a:spLocks noChangeArrowheads="1"/>
            </p:cNvSpPr>
            <p:nvPr/>
          </p:nvSpPr>
          <p:spPr bwMode="auto">
            <a:xfrm>
              <a:off x="4122000" y="3057622"/>
              <a:ext cx="101292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STANLEY</a:t>
              </a:r>
            </a:p>
          </p:txBody>
        </p:sp>
      </p:grpSp>
      <p:grpSp>
        <p:nvGrpSpPr>
          <p:cNvPr id="276" name="Group 124"/>
          <p:cNvGrpSpPr>
            <a:grpSpLocks/>
          </p:cNvGrpSpPr>
          <p:nvPr/>
        </p:nvGrpSpPr>
        <p:grpSpPr bwMode="auto">
          <a:xfrm>
            <a:off x="4691353" y="2157404"/>
            <a:ext cx="973714" cy="168394"/>
            <a:chOff x="-2287123" y="-6152"/>
            <a:chExt cx="974333" cy="169069"/>
          </a:xfrm>
        </p:grpSpPr>
        <p:sp>
          <p:nvSpPr>
            <p:cNvPr id="277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78" name="Text Box 224"/>
            <p:cNvSpPr txBox="1">
              <a:spLocks noChangeArrowheads="1"/>
            </p:cNvSpPr>
            <p:nvPr/>
          </p:nvSpPr>
          <p:spPr bwMode="auto">
            <a:xfrm>
              <a:off x="-2287123" y="-6152"/>
              <a:ext cx="936030" cy="154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TOMS BROOK</a:t>
              </a:r>
            </a:p>
          </p:txBody>
        </p:sp>
      </p:grpSp>
      <p:grpSp>
        <p:nvGrpSpPr>
          <p:cNvPr id="279" name="Group 86"/>
          <p:cNvGrpSpPr>
            <a:grpSpLocks/>
          </p:cNvGrpSpPr>
          <p:nvPr/>
        </p:nvGrpSpPr>
        <p:grpSpPr bwMode="auto">
          <a:xfrm>
            <a:off x="4159315" y="3992516"/>
            <a:ext cx="1238091" cy="153888"/>
            <a:chOff x="-1404230" y="19590"/>
            <a:chExt cx="1237962" cy="154586"/>
          </a:xfrm>
        </p:grpSpPr>
        <p:sp>
          <p:nvSpPr>
            <p:cNvPr id="280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81" name="Text Box 224"/>
            <p:cNvSpPr txBox="1">
              <a:spLocks noChangeArrowheads="1"/>
            </p:cNvSpPr>
            <p:nvPr/>
          </p:nvSpPr>
          <p:spPr bwMode="auto">
            <a:xfrm>
              <a:off x="-1277691" y="19590"/>
              <a:ext cx="1111423" cy="15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VINTON</a:t>
              </a:r>
            </a:p>
          </p:txBody>
        </p:sp>
      </p:grpSp>
      <p:grpSp>
        <p:nvGrpSpPr>
          <p:cNvPr id="282" name="Group 135"/>
          <p:cNvGrpSpPr>
            <a:grpSpLocks/>
          </p:cNvGrpSpPr>
          <p:nvPr/>
        </p:nvGrpSpPr>
        <p:grpSpPr bwMode="auto">
          <a:xfrm>
            <a:off x="6335403" y="4483452"/>
            <a:ext cx="862640" cy="199686"/>
            <a:chOff x="-2174206" y="71477"/>
            <a:chExt cx="861416" cy="199557"/>
          </a:xfrm>
        </p:grpSpPr>
        <p:sp>
          <p:nvSpPr>
            <p:cNvPr id="283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84" name="Text Box 224"/>
            <p:cNvSpPr txBox="1">
              <a:spLocks noChangeArrowheads="1"/>
            </p:cNvSpPr>
            <p:nvPr/>
          </p:nvSpPr>
          <p:spPr bwMode="auto">
            <a:xfrm>
              <a:off x="-2174206" y="117245"/>
              <a:ext cx="764002" cy="15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WAKEFIELD</a:t>
              </a:r>
            </a:p>
          </p:txBody>
        </p:sp>
      </p:grpSp>
      <p:grpSp>
        <p:nvGrpSpPr>
          <p:cNvPr id="285" name="Group 195"/>
          <p:cNvGrpSpPr>
            <a:grpSpLocks/>
          </p:cNvGrpSpPr>
          <p:nvPr/>
        </p:nvGrpSpPr>
        <p:grpSpPr bwMode="auto">
          <a:xfrm>
            <a:off x="7442577" y="3520027"/>
            <a:ext cx="993775" cy="153988"/>
            <a:chOff x="-1404230" y="42958"/>
            <a:chExt cx="993012" cy="153888"/>
          </a:xfrm>
        </p:grpSpPr>
        <p:sp>
          <p:nvSpPr>
            <p:cNvPr id="286" name="Oval 223"/>
            <p:cNvSpPr>
              <a:spLocks noChangeArrowheads="1"/>
            </p:cNvSpPr>
            <p:nvPr/>
          </p:nvSpPr>
          <p:spPr bwMode="auto">
            <a:xfrm>
              <a:off x="-1404230" y="71477"/>
              <a:ext cx="91440" cy="9144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A70000"/>
                </a:gs>
              </a:gsLst>
              <a:path path="rect">
                <a:fillToRect l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87" name="Text Box 224"/>
            <p:cNvSpPr txBox="1">
              <a:spLocks noChangeArrowheads="1"/>
            </p:cNvSpPr>
            <p:nvPr/>
          </p:nvSpPr>
          <p:spPr bwMode="auto">
            <a:xfrm>
              <a:off x="-1295081" y="42958"/>
              <a:ext cx="88386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eaLnBrk="0" hangingPunct="0"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itchFamily="34" charset="0"/>
                </a:defRPr>
              </a:lvl1pPr>
              <a:lvl2pPr marL="742950" indent="-285750" eaLnBrk="0" hangingPunct="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600">
                  <a:solidFill>
                    <a:schemeClr val="tx1"/>
                  </a:solidFill>
                  <a:latin typeface="Tw Cen MT" pitchFamily="34" charset="0"/>
                </a:defRPr>
              </a:lvl2pPr>
              <a:lvl3pPr marL="1143000" indent="-228600" eaLnBrk="0" hangingPunct="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itchFamily="34" charset="0"/>
                </a:defRPr>
              </a:lvl3pPr>
              <a:lvl4pPr marL="1600200" indent="-228600" eaLnBrk="0" hangingPunct="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solidFill>
                    <a:prstClr val="black"/>
                  </a:solidFill>
                  <a:latin typeface="Arial" pitchFamily="34" charset="0"/>
                </a:rPr>
                <a:t>WARSAW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263309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9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8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1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4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7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55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55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3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300"/>
                                        <p:tgtEl>
                                          <p:spTgt spid="55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60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3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9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2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3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3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3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1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3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4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7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3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3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26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3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29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3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32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3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3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38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3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4100"/>
                            </p:stCondLst>
                            <p:childTnLst>
                              <p:par>
                                <p:cTn id="1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3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4400"/>
                            </p:stCondLst>
                            <p:childTnLst>
                              <p:par>
                                <p:cTn id="1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3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47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3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3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53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3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5600"/>
                            </p:stCondLst>
                            <p:childTnLst>
                              <p:par>
                                <p:cTn id="1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3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900"/>
                            </p:stCondLst>
                            <p:childTnLst>
                              <p:par>
                                <p:cTn id="2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3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6200"/>
                            </p:stCondLst>
                            <p:childTnLst>
                              <p:par>
                                <p:cTn id="20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3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3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82700"/>
          </a:xfrm>
        </p:spPr>
        <p:txBody>
          <a:bodyPr bIns="91440"/>
          <a:lstStyle/>
          <a:p>
            <a:pPr algn="ctr" eaLnBrk="1" hangingPunct="1"/>
            <a:r>
              <a:rPr lang="en-US" altLang="en-US" sz="4000" dirty="0">
                <a:latin typeface="Arial Black" pitchFamily="34" charset="0"/>
                <a:cs typeface="Arial" pitchFamily="34" charset="0"/>
              </a:rPr>
              <a:t>Fiscal Year 2017 Recapitulation</a:t>
            </a:r>
          </a:p>
        </p:txBody>
      </p:sp>
      <p:graphicFrame>
        <p:nvGraphicFramePr>
          <p:cNvPr id="87092" name="Group 5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41209097"/>
              </p:ext>
            </p:extLst>
          </p:nvPr>
        </p:nvGraphicFramePr>
        <p:xfrm>
          <a:off x="307138" y="1610868"/>
          <a:ext cx="8548686" cy="5107876"/>
        </p:xfrm>
        <a:graphic>
          <a:graphicData uri="http://schemas.openxmlformats.org/drawingml/2006/table">
            <a:tbl>
              <a:tblPr/>
              <a:tblGrid>
                <a:gridCol w="3184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20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86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37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87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Budget Category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Revenues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Expenditures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Surplus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 Deficit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General Fund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4,044,300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4,575,230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($530,930)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Sanitation Department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492,700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495,000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($2,300)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Sewer Department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1,795,500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1,158,650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$636,850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Water Department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1,081,600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1,073,670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$7,930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Stormwater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Management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90,600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202,150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($111,550)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$7,504,700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$7,504,700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5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452767" y="1606665"/>
            <a:ext cx="1884004" cy="5111496"/>
          </a:xfrm>
          <a:prstGeom prst="rect">
            <a:avLst/>
          </a:prstGeom>
          <a:solidFill>
            <a:srgbClr val="56842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37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338" name="Group 130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4094163049"/>
              </p:ext>
            </p:extLst>
          </p:nvPr>
        </p:nvGraphicFramePr>
        <p:xfrm>
          <a:off x="777875" y="1460500"/>
          <a:ext cx="7543800" cy="4572000"/>
        </p:xfrm>
        <a:graphic>
          <a:graphicData uri="http://schemas.openxmlformats.org/drawingml/2006/table">
            <a:tbl>
              <a:tblPr/>
              <a:tblGrid>
                <a:gridCol w="42973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19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General Property Taxes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FY 2016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FY 2017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Real Property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Public Service Corporations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6,400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Personal Property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174,000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201,100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Personal Property Tax (State Portion)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101,000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102,000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Penalties and Interest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$648,000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$677,500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658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Local Taxes/Fees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Local Sales and Use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Consumption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Communication’s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95,000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Consumer’s Utility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386,000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397,600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Cigarette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22,100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Business License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209,100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Bank Stock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148,000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Meals Tax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470,000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541,500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Motor Vehicle License Fee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84,000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Right-of-way Fees</a:t>
                      </a:r>
                    </a:p>
                  </a:txBody>
                  <a:tcPr marL="274320"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14,000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13,200</a:t>
                      </a:r>
                    </a:p>
                  </a:txBody>
                  <a:tcPr marL="274320"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16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</a:p>
                  </a:txBody>
                  <a:tcPr marT="0" marB="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$1,606,000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$1,713,500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7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77875" y="2154238"/>
            <a:ext cx="7540625" cy="457200"/>
            <a:chOff x="777875" y="1779588"/>
            <a:chExt cx="7540625" cy="457104"/>
          </a:xfrm>
        </p:grpSpPr>
        <p:sp>
          <p:nvSpPr>
            <p:cNvPr id="10" name="Rectangle 9"/>
            <p:cNvSpPr/>
            <p:nvPr/>
          </p:nvSpPr>
          <p:spPr>
            <a:xfrm>
              <a:off x="777875" y="2008140"/>
              <a:ext cx="7540625" cy="228552"/>
            </a:xfrm>
            <a:prstGeom prst="rect">
              <a:avLst/>
            </a:prstGeom>
            <a:solidFill>
              <a:srgbClr val="568424">
                <a:alpha val="4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77875" y="1779588"/>
              <a:ext cx="7540625" cy="228552"/>
            </a:xfrm>
            <a:prstGeom prst="rect">
              <a:avLst/>
            </a:prstGeom>
            <a:solidFill>
              <a:srgbClr val="568424">
                <a:alpha val="4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dirty="0"/>
            </a:p>
          </p:txBody>
        </p:sp>
      </p:grpSp>
      <p:sp>
        <p:nvSpPr>
          <p:cNvPr id="73793" name="Text Box 3"/>
          <p:cNvSpPr txBox="1">
            <a:spLocks noChangeArrowheads="1"/>
          </p:cNvSpPr>
          <p:nvPr/>
        </p:nvSpPr>
        <p:spPr bwMode="auto">
          <a:xfrm>
            <a:off x="0" y="10556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pitchFamily="34" charset="0"/>
              </a:rPr>
              <a:t>GENERAL FUND</a:t>
            </a:r>
          </a:p>
        </p:txBody>
      </p:sp>
      <p:sp>
        <p:nvSpPr>
          <p:cNvPr id="73794" name="Text Box 22" descr="Paper bag"/>
          <p:cNvSpPr txBox="1">
            <a:spLocks noChangeArrowheads="1"/>
          </p:cNvSpPr>
          <p:nvPr/>
        </p:nvSpPr>
        <p:spPr bwMode="auto">
          <a:xfrm>
            <a:off x="0" y="357188"/>
            <a:ext cx="9144000" cy="739775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Arial Black" pitchFamily="34" charset="0"/>
              </a:rPr>
              <a:t>Revenues</a:t>
            </a:r>
          </a:p>
        </p:txBody>
      </p:sp>
    </p:spTree>
    <p:extLst>
      <p:ext uri="{BB962C8B-B14F-4D97-AF65-F5344CB8AC3E}">
        <p14:creationId xmlns:p14="http://schemas.microsoft.com/office/powerpoint/2010/main" val="1013289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100047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26339" name="Rectangle 3"/>
          <p:cNvSpPr>
            <a:spLocks noChangeArrowheads="1"/>
          </p:cNvSpPr>
          <p:nvPr/>
        </p:nvSpPr>
        <p:spPr bwMode="auto">
          <a:xfrm>
            <a:off x="0" y="0"/>
            <a:ext cx="9140825" cy="685641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sp>
        <p:nvSpPr>
          <p:cNvPr id="526376" name="Text Box 40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Arial Black" pitchFamily="34" charset="0"/>
              </a:rPr>
              <a:t>Personal Property Tax Relief</a:t>
            </a:r>
          </a:p>
        </p:txBody>
      </p:sp>
      <p:sp>
        <p:nvSpPr>
          <p:cNvPr id="526377" name="Text Box 41"/>
          <p:cNvSpPr txBox="1">
            <a:spLocks noChangeArrowheads="1"/>
          </p:cNvSpPr>
          <p:nvPr/>
        </p:nvSpPr>
        <p:spPr bwMode="auto">
          <a:xfrm>
            <a:off x="0" y="573088"/>
            <a:ext cx="9144000" cy="366712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itchFamily="34" charset="0"/>
              </a:rPr>
              <a:t>ORIGINAL PLAN OF IMPLEMENTATION</a:t>
            </a:r>
          </a:p>
        </p:txBody>
      </p:sp>
      <p:graphicFrame>
        <p:nvGraphicFramePr>
          <p:cNvPr id="8" name="Object 42"/>
          <p:cNvGraphicFramePr>
            <a:graphicFrameLocks noChangeAspect="1"/>
          </p:cNvGraphicFramePr>
          <p:nvPr/>
        </p:nvGraphicFramePr>
        <p:xfrm>
          <a:off x="-101600" y="585788"/>
          <a:ext cx="9550400" cy="6577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6379" name="Text Box 43"/>
          <p:cNvSpPr txBox="1">
            <a:spLocks noChangeArrowheads="1"/>
          </p:cNvSpPr>
          <p:nvPr/>
        </p:nvSpPr>
        <p:spPr bwMode="auto">
          <a:xfrm rot="-5400000">
            <a:off x="-1054893" y="3790156"/>
            <a:ext cx="2540000" cy="366713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 Black" pitchFamily="34" charset="0"/>
              </a:rPr>
              <a:t>TAX YEAR</a:t>
            </a:r>
          </a:p>
        </p:txBody>
      </p:sp>
    </p:spTree>
    <p:extLst>
      <p:ext uri="{BB962C8B-B14F-4D97-AF65-F5344CB8AC3E}">
        <p14:creationId xmlns:p14="http://schemas.microsoft.com/office/powerpoint/2010/main" val="15030564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2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6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339" grpId="0" animBg="1"/>
      <p:bldP spid="526376" grpId="0"/>
      <p:bldP spid="526377" grpId="0"/>
      <p:bldGraphic spid="8" grpId="0">
        <p:bldAsOne/>
      </p:bldGraphic>
      <p:bldP spid="5263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P100047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0" y="0"/>
            <a:ext cx="9140825" cy="6856413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  <p:graphicFrame>
        <p:nvGraphicFramePr>
          <p:cNvPr id="504981" name="Group 1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270651"/>
              </p:ext>
            </p:extLst>
          </p:nvPr>
        </p:nvGraphicFramePr>
        <p:xfrm>
          <a:off x="747713" y="945576"/>
          <a:ext cx="7620000" cy="5852320"/>
        </p:xfrm>
        <a:graphic>
          <a:graphicData uri="http://schemas.openxmlformats.org/drawingml/2006/table">
            <a:tbl>
              <a:tblPr/>
              <a:tblGrid>
                <a:gridCol w="254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Tax Year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% Relief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$ Relief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1998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12.5%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</a:rPr>
                        <a:t>DIRECT RELIEF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1999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27.5%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$ 32,693.82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2000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47.5%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$ 58,230.06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2001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$ 92,164.41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2002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$ 93,366.27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2003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$ 93,908.08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2004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$ 92,776.46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2005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$ 104,183.77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2006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$ 102,034.14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2007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$ 102,034.14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$ 102,034.14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2009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65.0%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$ 102,034.14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$ 102,034.14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2014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$ 102,034.14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64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2015</a:t>
                      </a:r>
                    </a:p>
                  </a:txBody>
                  <a:tcPr marT="45725" marB="45725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56.0%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$ 102,034.14</a:t>
                      </a:r>
                    </a:p>
                  </a:txBody>
                  <a:tcPr marT="45725" marB="45725" anchor="ctr" horzOverflow="overflow">
                    <a:lnL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75828" name="Text Box 127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Arial Black" pitchFamily="34" charset="0"/>
              </a:rPr>
              <a:t>Personal Property Tax Relief</a:t>
            </a:r>
          </a:p>
        </p:txBody>
      </p:sp>
      <p:sp>
        <p:nvSpPr>
          <p:cNvPr id="75829" name="Text Box 128"/>
          <p:cNvSpPr txBox="1">
            <a:spLocks noChangeArrowheads="1"/>
          </p:cNvSpPr>
          <p:nvPr/>
        </p:nvSpPr>
        <p:spPr bwMode="auto">
          <a:xfrm>
            <a:off x="0" y="573088"/>
            <a:ext cx="9144000" cy="369887"/>
          </a:xfrm>
          <a:prstGeom prst="rect">
            <a:avLst/>
          </a:prstGeom>
          <a:noFill/>
          <a:ln>
            <a:noFill/>
          </a:ln>
          <a:effectLst>
            <a:outerShdw dist="563972" dir="14049741" sx="125000" sy="125000" algn="tl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Arial" pitchFamily="34" charset="0"/>
              </a:rPr>
              <a:t>EXAMPLE NUMBERS FROM THE TOWN OF BRIDGEWATER</a:t>
            </a:r>
          </a:p>
        </p:txBody>
      </p:sp>
    </p:spTree>
    <p:extLst>
      <p:ext uri="{BB962C8B-B14F-4D97-AF65-F5344CB8AC3E}">
        <p14:creationId xmlns:p14="http://schemas.microsoft.com/office/powerpoint/2010/main" val="1706186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4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|1.4"/>
</p:tagLst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2005TemplateDark_2">
  <a:themeElements>
    <a:clrScheme name="2005TemplateDark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TemplateDark_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TemplateDark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2005TemplateDark_2">
  <a:themeElements>
    <a:clrScheme name="2005TemplateDark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TemplateDark_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TemplateDark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6_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 bwMode="auto">
        <a:solidFill>
          <a:srgbClr val="FF0000"/>
        </a:solidFill>
        <a:ln w="9525" cap="flat" cmpd="sng">
          <a:noFill/>
          <a:prstDash val="solid"/>
          <a:round/>
          <a:headEnd/>
          <a:tailEnd/>
        </a:ln>
        <a:effectLst/>
      </a:spPr>
      <a:bodyPr/>
      <a:lstStyle>
        <a:defPPr>
          <a:defRPr dirty="0"/>
        </a:defPPr>
      </a:lstStyle>
    </a:spDef>
  </a:objectDefaults>
  <a:extraClrSchemeLst/>
</a:theme>
</file>

<file path=ppt/theme/theme1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2005TemplateDark_2">
  <a:themeElements>
    <a:clrScheme name="2005TemplateDark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TemplateDark_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TemplateDark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2005TemplateDark_2">
  <a:themeElements>
    <a:clrScheme name="2005TemplateDark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TemplateDark_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TemplateDark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2005TemplateDark_2">
  <a:themeElements>
    <a:clrScheme name="2005TemplateDark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TemplateDark_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TemplateDark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2005TemplateDark_2">
  <a:themeElements>
    <a:clrScheme name="2005TemplateDark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TemplateDark_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TemplateDark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2005TemplateDark_2">
  <a:themeElements>
    <a:clrScheme name="2005TemplateDark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TemplateDark_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TemplateDark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2005TemplateDark_2">
  <a:themeElements>
    <a:clrScheme name="2005TemplateDark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TemplateDark_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TemplateDark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2005TemplateDark_2">
  <a:themeElements>
    <a:clrScheme name="2005TemplateDark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TemplateDark_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TemplateDark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2005TemplateDark_2">
  <a:themeElements>
    <a:clrScheme name="2005TemplateDark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TemplateDark_2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5TemplateDark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TemplateDark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TemplateDark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F420CFC25342468B625C868F00C447" ma:contentTypeVersion="8" ma:contentTypeDescription="Create a new document." ma:contentTypeScope="" ma:versionID="5c2ecc5b5a65d4d2c23c7b3b9631edc6">
  <xsd:schema xmlns:xsd="http://www.w3.org/2001/XMLSchema" xmlns:xs="http://www.w3.org/2001/XMLSchema" xmlns:p="http://schemas.microsoft.com/office/2006/metadata/properties" xmlns:ns2="c3461887-45b7-46c4-948b-7a5b0ac7d0a9" xmlns:ns3="4e6c2383-b53d-41b7-9776-0e32d66c77e2" targetNamespace="http://schemas.microsoft.com/office/2006/metadata/properties" ma:root="true" ma:fieldsID="233eb90c02afe26992d22c7c09f803bd" ns2:_="" ns3:_="">
    <xsd:import namespace="c3461887-45b7-46c4-948b-7a5b0ac7d0a9"/>
    <xsd:import namespace="4e6c2383-b53d-41b7-9776-0e32d66c7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61887-45b7-46c4-948b-7a5b0ac7d0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6c2383-b53d-41b7-9776-0e32d66c7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763D99-1FB3-4346-8062-C6971E0432D2}">
  <ds:schemaRefs>
    <ds:schemaRef ds:uri="http://purl.org/dc/elements/1.1/"/>
    <ds:schemaRef ds:uri="http://schemas.microsoft.com/office/2006/metadata/properties"/>
    <ds:schemaRef ds:uri="c3461887-45b7-46c4-948b-7a5b0ac7d0a9"/>
    <ds:schemaRef ds:uri="http://schemas.microsoft.com/office/2006/documentManagement/types"/>
    <ds:schemaRef ds:uri="http://purl.org/dc/terms/"/>
    <ds:schemaRef ds:uri="http://schemas.microsoft.com/office/infopath/2007/PartnerControls"/>
    <ds:schemaRef ds:uri="4e6c2383-b53d-41b7-9776-0e32d66c77e2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03E827C-439F-4E63-B675-C9D57E48BB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461887-45b7-46c4-948b-7a5b0ac7d0a9"/>
    <ds:schemaRef ds:uri="4e6c2383-b53d-41b7-9776-0e32d66c77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168B34-2D73-4E0C-AF0B-69F8A0D91E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15492</TotalTime>
  <Words>1543</Words>
  <Application>Microsoft Office PowerPoint</Application>
  <PresentationFormat>On-screen Show (4:3)</PresentationFormat>
  <Paragraphs>737</Paragraphs>
  <Slides>53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83" baseType="lpstr">
      <vt:lpstr>Adobe Pi Std</vt:lpstr>
      <vt:lpstr>Aharoni</vt:lpstr>
      <vt:lpstr>Arial</vt:lpstr>
      <vt:lpstr>Arial Black</vt:lpstr>
      <vt:lpstr>Arial Narrow</vt:lpstr>
      <vt:lpstr>Book Antiqua</vt:lpstr>
      <vt:lpstr>Century Schoolbook</vt:lpstr>
      <vt:lpstr>CG Omega</vt:lpstr>
      <vt:lpstr>Lucida Sans</vt:lpstr>
      <vt:lpstr>Tahoma</vt:lpstr>
      <vt:lpstr>Times New Roman</vt:lpstr>
      <vt:lpstr>Tw Cen MT</vt:lpstr>
      <vt:lpstr>Wingdings</vt:lpstr>
      <vt:lpstr>Wingdings 2</vt:lpstr>
      <vt:lpstr>Wingdings 3</vt:lpstr>
      <vt:lpstr>2005TemplateDark_2</vt:lpstr>
      <vt:lpstr>1_2005TemplateDark_2</vt:lpstr>
      <vt:lpstr>2_2005TemplateDark_2</vt:lpstr>
      <vt:lpstr>3_2005TemplateDark_2</vt:lpstr>
      <vt:lpstr>4_2005TemplateDark_2</vt:lpstr>
      <vt:lpstr>5_2005TemplateDark_2</vt:lpstr>
      <vt:lpstr>6_2005TemplateDark_2</vt:lpstr>
      <vt:lpstr>7_2005TemplateDark_2</vt:lpstr>
      <vt:lpstr>9_2005TemplateDark_2</vt:lpstr>
      <vt:lpstr>10_2005TemplateDark_2</vt:lpstr>
      <vt:lpstr>26_Apex</vt:lpstr>
      <vt:lpstr>Median</vt:lpstr>
      <vt:lpstr>Chart</vt:lpstr>
      <vt:lpstr>Worksheet</vt:lpstr>
      <vt:lpstr>Clip</vt:lpstr>
      <vt:lpstr>PowerPoint Presentation</vt:lpstr>
      <vt:lpstr>PowerPoint Presentation</vt:lpstr>
      <vt:lpstr>PowerPoint Presentation</vt:lpstr>
      <vt:lpstr>Budget Essentials</vt:lpstr>
      <vt:lpstr>PowerPoint Presentation</vt:lpstr>
      <vt:lpstr>Fiscal Year 2017 Recapitulation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 Essentials</vt:lpstr>
      <vt:lpstr>PowerPoint Presentation</vt:lpstr>
      <vt:lpstr>Fiscal Year 2017 Recapitulation</vt:lpstr>
      <vt:lpstr>PowerPoint Presentation</vt:lpstr>
      <vt:lpstr>Budget Essentials</vt:lpstr>
      <vt:lpstr>PowerPoint Presentation</vt:lpstr>
      <vt:lpstr>PowerPoint Presentation</vt:lpstr>
      <vt:lpstr>Budget Essentials</vt:lpstr>
      <vt:lpstr>PowerPoint Presentation</vt:lpstr>
      <vt:lpstr>Budget Essentials</vt:lpstr>
      <vt:lpstr>PowerPoint Presentation</vt:lpstr>
      <vt:lpstr>PowerPoint Presentation</vt:lpstr>
      <vt:lpstr>PowerPoint Presentation</vt:lpstr>
      <vt:lpstr>Budget Essentials</vt:lpstr>
      <vt:lpstr>PowerPoint Presentation</vt:lpstr>
      <vt:lpstr>Cost of Fraud &amp; Abuse</vt:lpstr>
      <vt:lpstr>PowerPoint Presentation</vt:lpstr>
      <vt:lpstr>PowerPoint Presentation</vt:lpstr>
      <vt:lpstr>PowerPoint Presentation</vt:lpstr>
      <vt:lpstr>Damages to Victims go Beyond Dollars &amp; Cents</vt:lpstr>
      <vt:lpstr>The Fraud Triangle</vt:lpstr>
      <vt:lpstr>Research -- The Typical Perpetrator</vt:lpstr>
      <vt:lpstr>PowerPoint Presentation</vt:lpstr>
      <vt:lpstr>Cash Schemes</vt:lpstr>
      <vt:lpstr>Accounts Receivable Schemes</vt:lpstr>
      <vt:lpstr>Inventory &amp; Fixed Assets</vt:lpstr>
      <vt:lpstr>Accounts Payable &amp; Purchasing</vt:lpstr>
      <vt:lpstr>Symptoms of Fraud</vt:lpstr>
      <vt:lpstr>If You Suspect Fraud</vt:lpstr>
      <vt:lpstr>PowerPoint Presentation</vt:lpstr>
      <vt:lpstr>Budget Essentials</vt:lpstr>
      <vt:lpstr>PowerPoint Presentation</vt:lpstr>
      <vt:lpstr>PowerPoint Presentation</vt:lpstr>
      <vt:lpstr>PowerPoint Presentation</vt:lpstr>
      <vt:lpstr>Budget Essentials</vt:lpstr>
      <vt:lpstr>PowerPoint Presentation</vt:lpstr>
      <vt:lpstr>At One Time, The Majority…</vt:lpstr>
      <vt:lpstr>Budget Essentials</vt:lpstr>
      <vt:lpstr>PowerPoint Presentation</vt:lpstr>
      <vt:lpstr>PowerPoint Presentation</vt:lpstr>
      <vt:lpstr>PowerPoint Presentation</vt:lpstr>
    </vt:vector>
  </TitlesOfParts>
  <Company>Town of Bridgewater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Carleen Loveless</dc:creator>
  <cp:lastModifiedBy>Eric Pollitt</cp:lastModifiedBy>
  <cp:revision>895</cp:revision>
  <cp:lastPrinted>2016-07-14T13:59:05Z</cp:lastPrinted>
  <dcterms:created xsi:type="dcterms:W3CDTF">2004-06-29T17:09:44Z</dcterms:created>
  <dcterms:modified xsi:type="dcterms:W3CDTF">2019-11-22T22:42:20Z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0x010100A1F420CFC25342468B625C868F00C447</vt:lpwstr>
  </property>
</Properties>
</file>