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4"/>
  </p:sldMasterIdLst>
  <p:notesMasterIdLst>
    <p:notesMasterId r:id="rId20"/>
  </p:notesMasterIdLst>
  <p:handoutMasterIdLst>
    <p:handoutMasterId r:id="rId21"/>
  </p:handoutMasterIdLst>
  <p:sldIdLst>
    <p:sldId id="256" r:id="rId5"/>
    <p:sldId id="272" r:id="rId6"/>
    <p:sldId id="267" r:id="rId7"/>
    <p:sldId id="271" r:id="rId8"/>
    <p:sldId id="268" r:id="rId9"/>
    <p:sldId id="257" r:id="rId10"/>
    <p:sldId id="258" r:id="rId11"/>
    <p:sldId id="259" r:id="rId12"/>
    <p:sldId id="260" r:id="rId13"/>
    <p:sldId id="261" r:id="rId14"/>
    <p:sldId id="262" r:id="rId15"/>
    <p:sldId id="265" r:id="rId16"/>
    <p:sldId id="263" r:id="rId17"/>
    <p:sldId id="264"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717" autoAdjust="0"/>
  </p:normalViewPr>
  <p:slideViewPr>
    <p:cSldViewPr>
      <p:cViewPr varScale="1">
        <p:scale>
          <a:sx n="108" d="100"/>
          <a:sy n="108" d="100"/>
        </p:scale>
        <p:origin x="16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8FB499-F5A4-794A-BDDA-8A0B404E5AD9}" type="datetimeFigureOut">
              <a:rPr lang="en-US" smtClean="0"/>
              <a:t>11/20/2019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E1CF34-863E-4343-B566-6E354C3AB91C}" type="slidenum">
              <a:rPr lang="en-US" smtClean="0"/>
              <a:t>‹#›</a:t>
            </a:fld>
            <a:endParaRPr lang="en-US"/>
          </a:p>
        </p:txBody>
      </p:sp>
    </p:spTree>
    <p:extLst>
      <p:ext uri="{BB962C8B-B14F-4D97-AF65-F5344CB8AC3E}">
        <p14:creationId xmlns:p14="http://schemas.microsoft.com/office/powerpoint/2010/main" val="3897530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87ED1E-BBF3-4C02-AC0A-C4EA686A85D3}" type="datetimeFigureOut">
              <a:rPr lang="en-US" smtClean="0"/>
              <a:pPr/>
              <a:t>11/20/2019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2F0EBF-EC48-4F9B-9FD1-E35805330086}" type="slidenum">
              <a:rPr lang="en-US" smtClean="0"/>
              <a:pPr/>
              <a:t>‹#›</a:t>
            </a:fld>
            <a:endParaRPr lang="en-US"/>
          </a:p>
        </p:txBody>
      </p:sp>
    </p:spTree>
    <p:extLst>
      <p:ext uri="{BB962C8B-B14F-4D97-AF65-F5344CB8AC3E}">
        <p14:creationId xmlns:p14="http://schemas.microsoft.com/office/powerpoint/2010/main" val="2972898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2F0EBF-EC48-4F9B-9FD1-E35805330086}" type="slidenum">
              <a:rPr lang="en-US" smtClean="0"/>
              <a:pPr/>
              <a:t>1</a:t>
            </a:fld>
            <a:endParaRPr lang="en-US"/>
          </a:p>
        </p:txBody>
      </p:sp>
    </p:spTree>
    <p:extLst>
      <p:ext uri="{BB962C8B-B14F-4D97-AF65-F5344CB8AC3E}">
        <p14:creationId xmlns:p14="http://schemas.microsoft.com/office/powerpoint/2010/main" val="104397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DD0BCFD-6062-4AE9-BD30-23323FA4E499}" type="datetimeFigureOut">
              <a:rPr lang="en-US" smtClean="0"/>
              <a:pPr/>
              <a:t>11/20/2019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BE3C366-70BE-48D5-B817-E5E641ED029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DD0BCFD-6062-4AE9-BD30-23323FA4E499}" type="datetimeFigureOut">
              <a:rPr lang="en-US" smtClean="0"/>
              <a:pPr/>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C366-70BE-48D5-B817-E5E641ED02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DD0BCFD-6062-4AE9-BD30-23323FA4E499}" type="datetimeFigureOut">
              <a:rPr lang="en-US" smtClean="0"/>
              <a:pPr/>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C366-70BE-48D5-B817-E5E641ED02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DD0BCFD-6062-4AE9-BD30-23323FA4E499}" type="datetimeFigureOut">
              <a:rPr lang="en-US" smtClean="0"/>
              <a:pPr/>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C366-70BE-48D5-B817-E5E641ED02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DD0BCFD-6062-4AE9-BD30-23323FA4E499}" type="datetimeFigureOut">
              <a:rPr lang="en-US" smtClean="0"/>
              <a:pPr/>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3C366-70BE-48D5-B817-E5E641ED029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DD0BCFD-6062-4AE9-BD30-23323FA4E499}" type="datetimeFigureOut">
              <a:rPr lang="en-US" smtClean="0"/>
              <a:pPr/>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3C366-70BE-48D5-B817-E5E641ED02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DD0BCFD-6062-4AE9-BD30-23323FA4E499}" type="datetimeFigureOut">
              <a:rPr lang="en-US" smtClean="0"/>
              <a:pPr/>
              <a:t>11/20/2019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3C366-70BE-48D5-B817-E5E641ED02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5DD0BCFD-6062-4AE9-BD30-23323FA4E499}" type="datetimeFigureOut">
              <a:rPr lang="en-US" smtClean="0"/>
              <a:pPr/>
              <a:t>11/20/2019</a:t>
            </a:fld>
            <a:endParaRPr lang="en-US"/>
          </a:p>
        </p:txBody>
      </p:sp>
      <p:sp>
        <p:nvSpPr>
          <p:cNvPr id="8" name="Slide Number Placeholder 7"/>
          <p:cNvSpPr>
            <a:spLocks noGrp="1"/>
          </p:cNvSpPr>
          <p:nvPr>
            <p:ph type="sldNum" sz="quarter" idx="11"/>
          </p:nvPr>
        </p:nvSpPr>
        <p:spPr/>
        <p:txBody>
          <a:bodyPr/>
          <a:lstStyle/>
          <a:p>
            <a:fld id="{9BE3C366-70BE-48D5-B817-E5E641ED029D}"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0BCFD-6062-4AE9-BD30-23323FA4E499}" type="datetimeFigureOut">
              <a:rPr lang="en-US" smtClean="0"/>
              <a:pPr/>
              <a:t>11/20/2019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E3C366-70BE-48D5-B817-E5E641ED02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DD0BCFD-6062-4AE9-BD30-23323FA4E499}" type="datetimeFigureOut">
              <a:rPr lang="en-US" smtClean="0"/>
              <a:pPr/>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9BE3C366-70BE-48D5-B817-E5E641ED02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5DD0BCFD-6062-4AE9-BD30-23323FA4E499}" type="datetimeFigureOut">
              <a:rPr lang="en-US" smtClean="0"/>
              <a:pPr/>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3C366-70BE-48D5-B817-E5E641ED02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DD0BCFD-6062-4AE9-BD30-23323FA4E499}" type="datetimeFigureOut">
              <a:rPr lang="en-US" smtClean="0"/>
              <a:pPr/>
              <a:t>11/20/2019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9BE3C366-70BE-48D5-B817-E5E641ED029D}" type="slidenum">
              <a:rPr lang="en-US" smtClean="0"/>
              <a:pPr/>
              <a:t>‹#›</a:t>
            </a:fld>
            <a:endParaRPr lang="en-US"/>
          </a:p>
        </p:txBody>
      </p:sp>
      <p:pic>
        <p:nvPicPr>
          <p:cNvPr id="11" name="Picture 10" descr="Rocky Mount Seal trans 3.png"/>
          <p:cNvPicPr>
            <a:picLocks noChangeAspect="1"/>
          </p:cNvPicPr>
          <p:nvPr userDrawn="1"/>
        </p:nvPicPr>
        <p:blipFill>
          <a:blip r:embed="rId13" cstate="print"/>
          <a:stretch>
            <a:fillRect/>
          </a:stretch>
        </p:blipFill>
        <p:spPr>
          <a:xfrm>
            <a:off x="6058286" y="3772286"/>
            <a:ext cx="3085714" cy="3085714"/>
          </a:xfrm>
          <a:prstGeom prst="rect">
            <a:avLst/>
          </a:prstGeom>
        </p:spPr>
      </p:pic>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ervin@rockymountva.org" TargetMode="External"/><Relationship Id="rId2" Type="http://schemas.openxmlformats.org/officeDocument/2006/relationships/hyperlink" Target="mailto:chartgrove@town.ashland.va.u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icm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Virginia Municipal League </a:t>
            </a:r>
          </a:p>
        </p:txBody>
      </p:sp>
      <p:sp>
        <p:nvSpPr>
          <p:cNvPr id="3" name="Subtitle 2"/>
          <p:cNvSpPr>
            <a:spLocks noGrp="1"/>
          </p:cNvSpPr>
          <p:nvPr>
            <p:ph type="subTitle" idx="1"/>
          </p:nvPr>
        </p:nvSpPr>
        <p:spPr/>
        <p:txBody>
          <a:bodyPr>
            <a:normAutofit/>
          </a:bodyPr>
          <a:lstStyle/>
          <a:p>
            <a:r>
              <a:rPr lang="en-US" dirty="0"/>
              <a:t>Newly Elected Officials’ Conference</a:t>
            </a:r>
          </a:p>
          <a:p>
            <a:r>
              <a:rPr lang="en-US" dirty="0"/>
              <a:t>October 4, 2015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your manager</a:t>
            </a:r>
          </a:p>
        </p:txBody>
      </p:sp>
      <p:sp>
        <p:nvSpPr>
          <p:cNvPr id="3" name="Content Placeholder 2"/>
          <p:cNvSpPr>
            <a:spLocks noGrp="1"/>
          </p:cNvSpPr>
          <p:nvPr>
            <p:ph idx="1"/>
          </p:nvPr>
        </p:nvSpPr>
        <p:spPr/>
        <p:txBody>
          <a:bodyPr>
            <a:normAutofit fontScale="92500" lnSpcReduction="10000"/>
          </a:bodyPr>
          <a:lstStyle/>
          <a:p>
            <a:r>
              <a:rPr lang="en-US" dirty="0"/>
              <a:t>The manager should be capable of projecting the desired image of the community.  Public perception of the manager is a direct reflection of council.</a:t>
            </a:r>
          </a:p>
          <a:p>
            <a:r>
              <a:rPr lang="en-US" dirty="0"/>
              <a:t>Conduct a fair and comprehensive evaluation of the manager annually.</a:t>
            </a:r>
          </a:p>
          <a:p>
            <a:r>
              <a:rPr lang="en-US" dirty="0"/>
              <a:t>Communicate clear expectations to the manager, and through the manager, to employees, so that they take responsibility and ownership of their work.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 your Manager to…</a:t>
            </a:r>
          </a:p>
        </p:txBody>
      </p:sp>
      <p:sp>
        <p:nvSpPr>
          <p:cNvPr id="3" name="Content Placeholder 2"/>
          <p:cNvSpPr>
            <a:spLocks noGrp="1"/>
          </p:cNvSpPr>
          <p:nvPr>
            <p:ph idx="1"/>
          </p:nvPr>
        </p:nvSpPr>
        <p:spPr/>
        <p:txBody>
          <a:bodyPr>
            <a:normAutofit fontScale="85000" lnSpcReduction="20000"/>
          </a:bodyPr>
          <a:lstStyle/>
          <a:p>
            <a:r>
              <a:rPr lang="en-US" dirty="0"/>
              <a:t>Treat council with respect and to share the same information with all members of the elected body</a:t>
            </a:r>
          </a:p>
          <a:p>
            <a:r>
              <a:rPr lang="en-US" dirty="0"/>
              <a:t>Stay out of individual council disagreements or politics</a:t>
            </a:r>
          </a:p>
          <a:p>
            <a:r>
              <a:rPr lang="en-US" dirty="0"/>
              <a:t>Give advice when sought and to ask for it often</a:t>
            </a:r>
          </a:p>
          <a:p>
            <a:r>
              <a:rPr lang="en-US" dirty="0"/>
              <a:t>Be disciplined in follow-up on council issues</a:t>
            </a:r>
          </a:p>
          <a:p>
            <a:r>
              <a:rPr lang="en-US" dirty="0"/>
              <a:t>Provide clear policy alternatives that are thoughtful, well researched, and doable.  Your manager should give you credible information and detailed advice to allow you to make the best decisions for the community</a:t>
            </a:r>
          </a:p>
          <a:p>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 your Manager to…</a:t>
            </a:r>
          </a:p>
        </p:txBody>
      </p:sp>
      <p:sp>
        <p:nvSpPr>
          <p:cNvPr id="3" name="Content Placeholder 2"/>
          <p:cNvSpPr>
            <a:spLocks noGrp="1"/>
          </p:cNvSpPr>
          <p:nvPr>
            <p:ph idx="1"/>
          </p:nvPr>
        </p:nvSpPr>
        <p:spPr/>
        <p:txBody>
          <a:bodyPr>
            <a:normAutofit fontScale="85000" lnSpcReduction="20000"/>
          </a:bodyPr>
          <a:lstStyle/>
          <a:p>
            <a:r>
              <a:rPr lang="en-US" dirty="0"/>
              <a:t>Provide clear policy alternatives that are thoughtful, well researched, and doable.  Your manager should give you credible information and detailed advice to allow you to make the best decisions for the community</a:t>
            </a:r>
          </a:p>
          <a:p>
            <a:r>
              <a:rPr lang="en-US" dirty="0"/>
              <a:t>Present an agenda that is essential for the vision of the community and for the functional needs of the organization.  Pacing is critical.</a:t>
            </a:r>
          </a:p>
          <a:p>
            <a:r>
              <a:rPr lang="en-US" dirty="0"/>
              <a:t>Meet with Council members regularly in a one-on-one setting</a:t>
            </a:r>
          </a:p>
          <a:p>
            <a:r>
              <a:rPr lang="en-US" dirty="0"/>
              <a:t>Notify you of important issues before reading about it in the paper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Manager expectations of Council</a:t>
            </a:r>
          </a:p>
        </p:txBody>
      </p:sp>
      <p:sp>
        <p:nvSpPr>
          <p:cNvPr id="3" name="Content Placeholder 2"/>
          <p:cNvSpPr>
            <a:spLocks noGrp="1"/>
          </p:cNvSpPr>
          <p:nvPr>
            <p:ph idx="1"/>
          </p:nvPr>
        </p:nvSpPr>
        <p:spPr/>
        <p:txBody>
          <a:bodyPr>
            <a:normAutofit fontScale="70000" lnSpcReduction="20000"/>
          </a:bodyPr>
          <a:lstStyle/>
          <a:p>
            <a:r>
              <a:rPr lang="en-US" dirty="0"/>
              <a:t>Be good at politics i.e. be able to engage in debate and reach, if not a consensus, a definitive action point.</a:t>
            </a:r>
          </a:p>
          <a:p>
            <a:r>
              <a:rPr lang="en-US" dirty="0"/>
              <a:t>Govern with passion, swing for the fences!  Try and do the things that are worth doing.</a:t>
            </a:r>
          </a:p>
          <a:p>
            <a:r>
              <a:rPr lang="en-US" dirty="0"/>
              <a:t>Function as a legislative body, knowing that staff are working diligently on the decisions of the body even though some members may oppose the action or decision.</a:t>
            </a:r>
          </a:p>
          <a:p>
            <a:r>
              <a:rPr lang="en-US" dirty="0"/>
              <a:t>Don’t surprise the manager in public.</a:t>
            </a:r>
          </a:p>
          <a:p>
            <a:r>
              <a:rPr lang="en-US" dirty="0"/>
              <a:t>Don’t criticize the manager (or staff) in public meetings.  Private individual meetings and/or closed sessions allow for appropriate handling of personnel issues.</a:t>
            </a:r>
          </a:p>
          <a:p>
            <a:r>
              <a:rPr lang="en-US" dirty="0"/>
              <a:t>Be sensitive to your manager’s time on weekends and evenings.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Manager expects of Council</a:t>
            </a:r>
          </a:p>
        </p:txBody>
      </p:sp>
      <p:sp>
        <p:nvSpPr>
          <p:cNvPr id="3" name="Content Placeholder 2"/>
          <p:cNvSpPr>
            <a:spLocks noGrp="1"/>
          </p:cNvSpPr>
          <p:nvPr>
            <p:ph idx="1"/>
          </p:nvPr>
        </p:nvSpPr>
        <p:spPr/>
        <p:txBody>
          <a:bodyPr>
            <a:normAutofit fontScale="77500" lnSpcReduction="20000"/>
          </a:bodyPr>
          <a:lstStyle/>
          <a:p>
            <a:r>
              <a:rPr lang="en-US" dirty="0"/>
              <a:t>Share information with the Manager just as you would expect it to be shared with you.</a:t>
            </a:r>
          </a:p>
          <a:p>
            <a:r>
              <a:rPr lang="en-US" dirty="0"/>
              <a:t>Win and lose with equal grace.</a:t>
            </a:r>
          </a:p>
          <a:p>
            <a:r>
              <a:rPr lang="en-US" dirty="0"/>
              <a:t>Allow the Manager to adhere to the ICMA code of ethics.</a:t>
            </a:r>
          </a:p>
          <a:p>
            <a:r>
              <a:rPr lang="en-US" dirty="0"/>
              <a:t>Do not let problems between the council and the manager fester.  Reach an understanding through clear expectations on both ends.</a:t>
            </a:r>
          </a:p>
          <a:p>
            <a:r>
              <a:rPr lang="en-US" dirty="0"/>
              <a:t>Read manager/staff reports before the council meetings and call with questions. </a:t>
            </a:r>
          </a:p>
          <a:p>
            <a:r>
              <a:rPr lang="en-US" dirty="0"/>
              <a:t>Conduct a fair and comprehensive evaluation of the manager annually and compensate them fairly.</a:t>
            </a:r>
          </a:p>
          <a:p>
            <a:r>
              <a:rPr lang="en-US" dirty="0"/>
              <a:t>Support the professional development and continuing education needs of your manager.</a:t>
            </a:r>
          </a:p>
          <a:p>
            <a:endParaRPr lang="en-US" dirty="0"/>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Questions?</a:t>
            </a:r>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Politics</a:t>
            </a:r>
          </a:p>
        </p:txBody>
      </p:sp>
      <p:sp>
        <p:nvSpPr>
          <p:cNvPr id="3" name="Content Placeholder 2"/>
          <p:cNvSpPr>
            <a:spLocks noGrp="1"/>
          </p:cNvSpPr>
          <p:nvPr>
            <p:ph idx="1"/>
          </p:nvPr>
        </p:nvSpPr>
        <p:spPr/>
        <p:txBody>
          <a:bodyPr>
            <a:normAutofit/>
          </a:bodyPr>
          <a:lstStyle/>
          <a:p>
            <a:pPr marL="36576" indent="0">
              <a:buNone/>
            </a:pPr>
            <a:r>
              <a:rPr lang="en-US" sz="2000" dirty="0"/>
              <a:t>“Politics is what we invented because we have no analytical way to distinguish among values”  Dr. </a:t>
            </a:r>
            <a:r>
              <a:rPr lang="en-US" sz="2000" dirty="0" err="1"/>
              <a:t>Nalbandian</a:t>
            </a:r>
            <a:endParaRPr lang="en-US" sz="2000" dirty="0"/>
          </a:p>
          <a:p>
            <a:pPr marL="36576" indent="0">
              <a:buNone/>
            </a:pPr>
            <a:endParaRPr lang="en-US" sz="2000" dirty="0"/>
          </a:p>
          <a:p>
            <a:pPr marL="36576" indent="0">
              <a:buNone/>
            </a:pPr>
            <a:r>
              <a:rPr lang="en-US" sz="2000" dirty="0"/>
              <a:t>The Mayor and Council establish the value sorting of the locality</a:t>
            </a:r>
          </a:p>
          <a:p>
            <a:pPr marL="36576" indent="0">
              <a:buNone/>
            </a:pPr>
            <a:endParaRPr lang="en-US" sz="2000" dirty="0"/>
          </a:p>
          <a:p>
            <a:pPr marL="36576" indent="0">
              <a:buNone/>
            </a:pPr>
            <a:r>
              <a:rPr lang="en-US" sz="2000" dirty="0"/>
              <a:t>“A leader is best when people barely know he exists, when his work is done, his aim fulfilled, they will say: we did it ourselves” —Lao Tzu</a:t>
            </a:r>
          </a:p>
          <a:p>
            <a:pPr marL="36576" indent="0">
              <a:buNone/>
            </a:pPr>
            <a:endParaRPr lang="en-US" sz="2000" dirty="0"/>
          </a:p>
          <a:p>
            <a:pPr marL="36576" indent="0">
              <a:buNone/>
            </a:pPr>
            <a:r>
              <a:rPr lang="en-US" sz="2000" dirty="0"/>
              <a:t>The Manager strives to create an amazing organization that can fulfill the value preferences chosen by the elected body.</a:t>
            </a:r>
          </a:p>
          <a:p>
            <a:pPr marL="36576" indent="0">
              <a:buNone/>
            </a:pPr>
            <a:endParaRPr lang="en-US" sz="2000" dirty="0"/>
          </a:p>
        </p:txBody>
      </p:sp>
    </p:spTree>
    <p:extLst>
      <p:ext uri="{BB962C8B-B14F-4D97-AF65-F5344CB8AC3E}">
        <p14:creationId xmlns:p14="http://schemas.microsoft.com/office/powerpoint/2010/main" val="578369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Town of Rocky Mount</a:t>
            </a:r>
          </a:p>
        </p:txBody>
      </p:sp>
      <p:sp>
        <p:nvSpPr>
          <p:cNvPr id="3" name="Content Placeholder 2"/>
          <p:cNvSpPr>
            <a:spLocks noGrp="1"/>
          </p:cNvSpPr>
          <p:nvPr>
            <p:ph idx="1"/>
          </p:nvPr>
        </p:nvSpPr>
        <p:spPr/>
        <p:txBody>
          <a:bodyPr>
            <a:normAutofit lnSpcReduction="10000"/>
          </a:bodyPr>
          <a:lstStyle/>
          <a:p>
            <a:pPr marL="36576" indent="0">
              <a:buNone/>
            </a:pPr>
            <a:r>
              <a:rPr lang="en-US" b="1" i="1" u="sng" dirty="0"/>
              <a:t>The Honorable Steven C. Angle</a:t>
            </a:r>
          </a:p>
          <a:p>
            <a:pPr>
              <a:buNone/>
            </a:pPr>
            <a:r>
              <a:rPr lang="en-US" dirty="0"/>
              <a:t>-Council Member 1990 to 2006</a:t>
            </a:r>
          </a:p>
          <a:p>
            <a:pPr>
              <a:buNone/>
            </a:pPr>
            <a:r>
              <a:rPr lang="en-US" dirty="0"/>
              <a:t>-Mayor from 2006-Present</a:t>
            </a:r>
          </a:p>
          <a:p>
            <a:pPr>
              <a:buNone/>
            </a:pPr>
            <a:r>
              <a:rPr lang="en-US" dirty="0"/>
              <a:t>-Chairman of the West Piedmont Planning District Commission 1996-2004</a:t>
            </a:r>
          </a:p>
          <a:p>
            <a:pPr>
              <a:buNone/>
            </a:pPr>
            <a:r>
              <a:rPr lang="en-US" dirty="0"/>
              <a:t>-Appointed by the Governor to the Virginia Economic Commission 1998-2002</a:t>
            </a:r>
          </a:p>
          <a:p>
            <a:pPr>
              <a:buNone/>
            </a:pPr>
            <a:endParaRPr lang="en-US" dirty="0"/>
          </a:p>
          <a:p>
            <a:pPr>
              <a:buNone/>
            </a:pPr>
            <a:r>
              <a:rPr lang="en-US" u="sng" dirty="0" err="1">
                <a:solidFill>
                  <a:schemeClr val="bg2">
                    <a:lumMod val="20000"/>
                    <a:lumOff val="80000"/>
                  </a:schemeClr>
                </a:solidFill>
              </a:rPr>
              <a:t>sangle@rockymountva.org</a:t>
            </a:r>
            <a:endParaRPr lang="en-US" u="sng" dirty="0">
              <a:solidFill>
                <a:schemeClr val="bg2">
                  <a:lumMod val="20000"/>
                  <a:lumOff val="8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Town of Rocky Mount	</a:t>
            </a:r>
          </a:p>
        </p:txBody>
      </p:sp>
      <p:sp>
        <p:nvSpPr>
          <p:cNvPr id="3" name="Content Placeholder 2"/>
          <p:cNvSpPr>
            <a:spLocks noGrp="1"/>
          </p:cNvSpPr>
          <p:nvPr>
            <p:ph idx="1"/>
          </p:nvPr>
        </p:nvSpPr>
        <p:spPr/>
        <p:txBody>
          <a:bodyPr/>
          <a:lstStyle/>
          <a:p>
            <a:pPr marL="36576" indent="0">
              <a:buNone/>
            </a:pPr>
            <a:r>
              <a:rPr lang="en-US" b="1" i="1" u="sng" dirty="0"/>
              <a:t>C. James Ervin, ICMA-CM</a:t>
            </a:r>
            <a:endParaRPr lang="en-US" dirty="0"/>
          </a:p>
          <a:p>
            <a:pPr>
              <a:buNone/>
            </a:pPr>
            <a:r>
              <a:rPr lang="en-US" sz="2800" dirty="0"/>
              <a:t>-Town Manager of Rocky Mount since 2007</a:t>
            </a:r>
          </a:p>
          <a:p>
            <a:pPr>
              <a:buNone/>
            </a:pPr>
            <a:r>
              <a:rPr lang="en-US" sz="2800" dirty="0"/>
              <a:t>-25 years in local government</a:t>
            </a:r>
          </a:p>
          <a:p>
            <a:pPr>
              <a:buNone/>
            </a:pPr>
            <a:r>
              <a:rPr lang="en-US" sz="2800" dirty="0"/>
              <a:t>-Active in ICMA and VLGMA</a:t>
            </a:r>
          </a:p>
          <a:p>
            <a:pPr>
              <a:buNone/>
            </a:pPr>
            <a:endParaRPr lang="en-US" sz="2800" dirty="0">
              <a:hlinkClick r:id="rId2"/>
            </a:endParaRPr>
          </a:p>
          <a:p>
            <a:pPr>
              <a:buNone/>
            </a:pPr>
            <a:r>
              <a:rPr lang="en-US" sz="2800" dirty="0" err="1">
                <a:hlinkClick r:id="rId3"/>
              </a:rPr>
              <a:t>jervin@rockymountva.org</a:t>
            </a:r>
            <a:endParaRPr lang="en-US" sz="2800" dirty="0"/>
          </a:p>
          <a:p>
            <a:pPr>
              <a:buNone/>
            </a:pPr>
            <a:endParaRPr lang="en-US" sz="2800" dirty="0"/>
          </a:p>
          <a:p>
            <a:pPr>
              <a:buNone/>
            </a:pPr>
            <a:endParaRPr lang="en-US" dirty="0"/>
          </a:p>
          <a:p>
            <a:pPr lvl="1">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ricksblog.biz/wp-content/uploads/2012/11/city-council.jpg"/>
          <p:cNvPicPr>
            <a:picLocks noGrp="1" noChangeAspect="1" noChangeArrowheads="1"/>
          </p:cNvPicPr>
          <p:nvPr>
            <p:ph idx="1"/>
          </p:nvPr>
        </p:nvPicPr>
        <p:blipFill>
          <a:blip r:embed="rId2" cstate="print"/>
          <a:stretch>
            <a:fillRect/>
          </a:stretch>
        </p:blipFill>
        <p:spPr bwMode="auto">
          <a:xfrm>
            <a:off x="3124200" y="1219200"/>
            <a:ext cx="5791200" cy="2100120"/>
          </a:xfrm>
          <a:prstGeom prst="rect">
            <a:avLst/>
          </a:prstGeom>
          <a:noFill/>
        </p:spPr>
      </p:pic>
      <p:sp>
        <p:nvSpPr>
          <p:cNvPr id="2" name="Title 1"/>
          <p:cNvSpPr>
            <a:spLocks noGrp="1"/>
          </p:cNvSpPr>
          <p:nvPr>
            <p:ph type="title"/>
          </p:nvPr>
        </p:nvSpPr>
        <p:spPr>
          <a:xfrm>
            <a:off x="990600" y="914400"/>
            <a:ext cx="2971800" cy="1143000"/>
          </a:xfrm>
        </p:spPr>
        <p:txBody>
          <a:bodyPr/>
          <a:lstStyle/>
          <a:p>
            <a:r>
              <a:rPr lang="en-US" dirty="0"/>
              <a:t>Perception:</a:t>
            </a:r>
          </a:p>
        </p:txBody>
      </p:sp>
      <p:pic>
        <p:nvPicPr>
          <p:cNvPr id="4" name="Content Placeholder 3" descr="bear juggling chainsaws.jpg"/>
          <p:cNvPicPr>
            <a:picLocks noChangeAspect="1"/>
          </p:cNvPicPr>
          <p:nvPr/>
        </p:nvPicPr>
        <p:blipFill>
          <a:blip r:embed="rId3" cstate="print"/>
          <a:stretch>
            <a:fillRect/>
          </a:stretch>
        </p:blipFill>
        <p:spPr>
          <a:xfrm>
            <a:off x="533400" y="3276600"/>
            <a:ext cx="2420334" cy="2895600"/>
          </a:xfrm>
          <a:prstGeom prst="rect">
            <a:avLst/>
          </a:prstGeom>
        </p:spPr>
      </p:pic>
      <p:sp>
        <p:nvSpPr>
          <p:cNvPr id="3" name="Rectangle 2"/>
          <p:cNvSpPr/>
          <p:nvPr/>
        </p:nvSpPr>
        <p:spPr>
          <a:xfrm>
            <a:off x="3581400" y="4114800"/>
            <a:ext cx="2743200" cy="769441"/>
          </a:xfrm>
          <a:prstGeom prst="rect">
            <a:avLst/>
          </a:prstGeom>
        </p:spPr>
        <p:txBody>
          <a:bodyPr wrap="square">
            <a:spAutoFit/>
          </a:bodyPr>
          <a:lstStyle/>
          <a:p>
            <a:r>
              <a:rPr lang="en-US" sz="4400" dirty="0"/>
              <a:t>Reality!!!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Mayor-Council</a:t>
            </a:r>
          </a:p>
        </p:txBody>
      </p:sp>
      <p:sp>
        <p:nvSpPr>
          <p:cNvPr id="3" name="Content Placeholder 2"/>
          <p:cNvSpPr>
            <a:spLocks noGrp="1"/>
          </p:cNvSpPr>
          <p:nvPr>
            <p:ph idx="1"/>
          </p:nvPr>
        </p:nvSpPr>
        <p:spPr/>
        <p:txBody>
          <a:bodyPr>
            <a:normAutofit/>
          </a:bodyPr>
          <a:lstStyle/>
          <a:p>
            <a:r>
              <a:rPr lang="en-US" dirty="0"/>
              <a:t>Some of the Commonwealth’s communities utilize this form of government where the Mayor serves as the chief administrative officer (VA Code § 15.2-1423)</a:t>
            </a:r>
          </a:p>
          <a:p>
            <a:r>
              <a:rPr lang="en-US" dirty="0"/>
              <a:t>Council Committee Structure oversees daily administration above and beyond policy implementation and planning responsibilities</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Council-Manager</a:t>
            </a:r>
          </a:p>
        </p:txBody>
      </p:sp>
      <p:sp>
        <p:nvSpPr>
          <p:cNvPr id="3" name="Content Placeholder 2"/>
          <p:cNvSpPr>
            <a:spLocks noGrp="1"/>
          </p:cNvSpPr>
          <p:nvPr>
            <p:ph idx="1"/>
          </p:nvPr>
        </p:nvSpPr>
        <p:spPr/>
        <p:txBody>
          <a:bodyPr>
            <a:normAutofit fontScale="85000" lnSpcReduction="10000"/>
          </a:bodyPr>
          <a:lstStyle/>
          <a:p>
            <a:r>
              <a:rPr lang="en-US" dirty="0"/>
              <a:t>Council-manager government combines the strong </a:t>
            </a:r>
            <a:r>
              <a:rPr lang="en-US" i="1" dirty="0"/>
              <a:t>political leadership </a:t>
            </a:r>
            <a:r>
              <a:rPr lang="en-US" dirty="0"/>
              <a:t>(values) of elected officials with the strong professional managerial experience of an appointed manager.</a:t>
            </a:r>
          </a:p>
          <a:p>
            <a:r>
              <a:rPr lang="en-US" dirty="0"/>
              <a:t>All power and authority to set policy rests with an elected governing body, which includes a mayor or chairperson and members of the council, commission, or board. The governing body in turn hires a nonpartisan professional manager who has very broad authority to run the organization.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Council-Manager</a:t>
            </a:r>
          </a:p>
        </p:txBody>
      </p:sp>
      <p:sp>
        <p:nvSpPr>
          <p:cNvPr id="3" name="Content Placeholder 2"/>
          <p:cNvSpPr>
            <a:spLocks noGrp="1"/>
          </p:cNvSpPr>
          <p:nvPr>
            <p:ph idx="1"/>
          </p:nvPr>
        </p:nvSpPr>
        <p:spPr/>
        <p:txBody>
          <a:bodyPr>
            <a:normAutofit lnSpcReduction="10000"/>
          </a:bodyPr>
          <a:lstStyle/>
          <a:p>
            <a:r>
              <a:rPr lang="en-US" dirty="0"/>
              <a:t>Typically, the mayor/chair serves as presiding officer at meetings and as the ceremonial head of the locality.  Often called the “Chief Elected Official”.  </a:t>
            </a:r>
          </a:p>
          <a:p>
            <a:r>
              <a:rPr lang="en-US" dirty="0"/>
              <a:t>The Manager is hired to enable the political process (goals, vision and values as set by Council), create an effective organization and receive and give information to the citizens. Often called the “Chief Administrative Official”.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your Manager</a:t>
            </a:r>
          </a:p>
        </p:txBody>
      </p:sp>
      <p:sp>
        <p:nvSpPr>
          <p:cNvPr id="3" name="Content Placeholder 2"/>
          <p:cNvSpPr>
            <a:spLocks noGrp="1"/>
          </p:cNvSpPr>
          <p:nvPr>
            <p:ph idx="1"/>
          </p:nvPr>
        </p:nvSpPr>
        <p:spPr/>
        <p:txBody>
          <a:bodyPr>
            <a:normAutofit lnSpcReduction="10000"/>
          </a:bodyPr>
          <a:lstStyle/>
          <a:p>
            <a:r>
              <a:rPr lang="en-US" dirty="0"/>
              <a:t>VA Code §15.2-1541 details the required duties for a city or town manager.</a:t>
            </a:r>
          </a:p>
          <a:p>
            <a:r>
              <a:rPr lang="en-US" dirty="0"/>
              <a:t>ICMA Code of Ethics </a:t>
            </a:r>
            <a:r>
              <a:rPr lang="en-US" dirty="0">
                <a:hlinkClick r:id="rId2"/>
              </a:rPr>
              <a:t>www.icma.org</a:t>
            </a:r>
            <a:r>
              <a:rPr lang="en-US" dirty="0"/>
              <a:t> (hand out)</a:t>
            </a:r>
          </a:p>
          <a:p>
            <a:r>
              <a:rPr lang="en-US" dirty="0"/>
              <a:t>An effective manager should be able to implement and communicate council’s vision for the community and help Council formulate that vision during times when there is a less than perfect consensus among the elected body </a:t>
            </a:r>
          </a:p>
          <a:p>
            <a:endParaRPr lang="en-US" dirty="0"/>
          </a:p>
        </p:txBody>
      </p:sp>
    </p:spTree>
  </p:cSld>
  <p:clrMapOvr>
    <a:masterClrMapping/>
  </p:clrMapOvr>
</p:sld>
</file>

<file path=ppt/theme/theme1.xml><?xml version="1.0" encoding="utf-8"?>
<a:theme xmlns:a="http://schemas.openxmlformats.org/drawingml/2006/main" name="Technic">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F420CFC25342468B625C868F00C447" ma:contentTypeVersion="8" ma:contentTypeDescription="Create a new document." ma:contentTypeScope="" ma:versionID="5c2ecc5b5a65d4d2c23c7b3b9631edc6">
  <xsd:schema xmlns:xsd="http://www.w3.org/2001/XMLSchema" xmlns:xs="http://www.w3.org/2001/XMLSchema" xmlns:p="http://schemas.microsoft.com/office/2006/metadata/properties" xmlns:ns2="c3461887-45b7-46c4-948b-7a5b0ac7d0a9" xmlns:ns3="4e6c2383-b53d-41b7-9776-0e32d66c77e2" targetNamespace="http://schemas.microsoft.com/office/2006/metadata/properties" ma:root="true" ma:fieldsID="233eb90c02afe26992d22c7c09f803bd" ns2:_="" ns3:_="">
    <xsd:import namespace="c3461887-45b7-46c4-948b-7a5b0ac7d0a9"/>
    <xsd:import namespace="4e6c2383-b53d-41b7-9776-0e32d66c77e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61887-45b7-46c4-948b-7a5b0ac7d0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e6c2383-b53d-41b7-9776-0e32d66c77e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B3E4E7-2239-4BB0-8C95-BFA25BA415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61887-45b7-46c4-948b-7a5b0ac7d0a9"/>
    <ds:schemaRef ds:uri="4e6c2383-b53d-41b7-9776-0e32d66c77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299B7A-0F26-4BE7-8CA4-D5254564021C}">
  <ds:schemaRefs>
    <ds:schemaRef ds:uri="http://schemas.microsoft.com/sharepoint/v3/contenttype/forms"/>
  </ds:schemaRefs>
</ds:datastoreItem>
</file>

<file path=customXml/itemProps3.xml><?xml version="1.0" encoding="utf-8"?>
<ds:datastoreItem xmlns:ds="http://schemas.openxmlformats.org/officeDocument/2006/customXml" ds:itemID="{8980EDC3-1E06-4CAB-A65B-74FB809A019D}">
  <ds:schemaRefs>
    <ds:schemaRef ds:uri="c3461887-45b7-46c4-948b-7a5b0ac7d0a9"/>
    <ds:schemaRef ds:uri="4e6c2383-b53d-41b7-9776-0e32d66c77e2"/>
    <ds:schemaRef ds:uri="http://purl.org/dc/elements/1.1/"/>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Technic</Template>
  <TotalTime>16268</TotalTime>
  <Words>904</Words>
  <Application>Microsoft Office PowerPoint</Application>
  <PresentationFormat>On-screen Show (4:3)</PresentationFormat>
  <Paragraphs>75</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Franklin Gothic Book</vt:lpstr>
      <vt:lpstr>Wingdings 2</vt:lpstr>
      <vt:lpstr>Technic</vt:lpstr>
      <vt:lpstr>Virginia Municipal League </vt:lpstr>
      <vt:lpstr>Politics</vt:lpstr>
      <vt:lpstr>Town of Rocky Mount</vt:lpstr>
      <vt:lpstr>Town of Rocky Mount </vt:lpstr>
      <vt:lpstr>Perception:</vt:lpstr>
      <vt:lpstr>Mayor-Council</vt:lpstr>
      <vt:lpstr>Council-Manager</vt:lpstr>
      <vt:lpstr>Council-Manager</vt:lpstr>
      <vt:lpstr>Working with your Manager</vt:lpstr>
      <vt:lpstr>Working with your manager</vt:lpstr>
      <vt:lpstr>Expect your Manager to…</vt:lpstr>
      <vt:lpstr>Expect your Manager to…</vt:lpstr>
      <vt:lpstr>Manager expectations of Council</vt:lpstr>
      <vt:lpstr>Manager expects of Council</vt:lpstr>
      <vt:lpstr>Questions?</vt:lpstr>
    </vt:vector>
  </TitlesOfParts>
  <Company>Town of Ashland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Virginia Municipal League</dc:title>
  <dc:creator>chartgrove</dc:creator>
  <cp:lastModifiedBy>Mitchell Smiley</cp:lastModifiedBy>
  <cp:revision>65</cp:revision>
  <cp:lastPrinted>2015-09-25T12:57:20Z</cp:lastPrinted>
  <dcterms:created xsi:type="dcterms:W3CDTF">2013-01-03T19:45:00Z</dcterms:created>
  <dcterms:modified xsi:type="dcterms:W3CDTF">2019-11-20T21:20:49Z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0x010100A1F420CFC25342468B625C868F00C447</vt:lpwstr>
  </property>
  <property fmtid="{D5CDD505-2E9C-101B-9397-08002B2CF9AE}" pid="3" name="IsMyDocuments">
    <vt:bool>true</vt:bool>
  </property>
</Properties>
</file>