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3.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49"/>
  </p:notesMasterIdLst>
  <p:handoutMasterIdLst>
    <p:handoutMasterId r:id="rId50"/>
  </p:handoutMasterIdLst>
  <p:sldIdLst>
    <p:sldId id="256" r:id="rId6"/>
    <p:sldId id="267" r:id="rId7"/>
    <p:sldId id="268" r:id="rId8"/>
    <p:sldId id="269" r:id="rId9"/>
    <p:sldId id="257" r:id="rId10"/>
    <p:sldId id="259" r:id="rId11"/>
    <p:sldId id="298" r:id="rId12"/>
    <p:sldId id="271" r:id="rId13"/>
    <p:sldId id="272" r:id="rId14"/>
    <p:sldId id="296" r:id="rId15"/>
    <p:sldId id="275" r:id="rId16"/>
    <p:sldId id="276" r:id="rId17"/>
    <p:sldId id="312" r:id="rId18"/>
    <p:sldId id="313" r:id="rId19"/>
    <p:sldId id="314" r:id="rId20"/>
    <p:sldId id="315" r:id="rId21"/>
    <p:sldId id="316" r:id="rId22"/>
    <p:sldId id="317" r:id="rId23"/>
    <p:sldId id="318" r:id="rId24"/>
    <p:sldId id="319" r:id="rId25"/>
    <p:sldId id="320" r:id="rId26"/>
    <p:sldId id="321" r:id="rId27"/>
    <p:sldId id="322" r:id="rId28"/>
    <p:sldId id="323" r:id="rId29"/>
    <p:sldId id="324" r:id="rId30"/>
    <p:sldId id="325" r:id="rId31"/>
    <p:sldId id="326" r:id="rId32"/>
    <p:sldId id="327" r:id="rId33"/>
    <p:sldId id="328" r:id="rId34"/>
    <p:sldId id="329" r:id="rId35"/>
    <p:sldId id="330" r:id="rId36"/>
    <p:sldId id="331" r:id="rId37"/>
    <p:sldId id="332" r:id="rId38"/>
    <p:sldId id="333" r:id="rId39"/>
    <p:sldId id="334" r:id="rId40"/>
    <p:sldId id="335" r:id="rId41"/>
    <p:sldId id="336" r:id="rId42"/>
    <p:sldId id="337" r:id="rId43"/>
    <p:sldId id="338" r:id="rId44"/>
    <p:sldId id="339" r:id="rId45"/>
    <p:sldId id="340" r:id="rId46"/>
    <p:sldId id="341" r:id="rId47"/>
    <p:sldId id="342" r:id="rId48"/>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3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elli Johnson" initials="SJ" lastIdx="28" clrIdx="0">
    <p:extLst>
      <p:ext uri="{19B8F6BF-5375-455C-9EA6-DF929625EA0E}">
        <p15:presenceInfo xmlns:p15="http://schemas.microsoft.com/office/powerpoint/2012/main" userId="S-1-5-21-262284691-1756820610-3386544789-13973" providerId="AD"/>
      </p:ext>
    </p:extLst>
  </p:cmAuthor>
  <p:cmAuthor id="2" name="Pacheco, Michelle" initials="PM" lastIdx="26" clrIdx="1">
    <p:extLst>
      <p:ext uri="{19B8F6BF-5375-455C-9EA6-DF929625EA0E}">
        <p15:presenceInfo xmlns:p15="http://schemas.microsoft.com/office/powerpoint/2012/main" userId="S-1-5-21-262284691-1756820610-3386544789-681378" providerId="AD"/>
      </p:ext>
    </p:extLst>
  </p:cmAuthor>
  <p:cmAuthor id="3" name="Mervin, Lori" initials="LM" lastIdx="19" clrIdx="2">
    <p:extLst>
      <p:ext uri="{19B8F6BF-5375-455C-9EA6-DF929625EA0E}">
        <p15:presenceInfo xmlns:p15="http://schemas.microsoft.com/office/powerpoint/2012/main" userId="Mervin, Lor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3761"/>
    <a:srgbClr val="EEEAE8"/>
    <a:srgbClr val="E6E3E1"/>
    <a:srgbClr val="424242"/>
    <a:srgbClr val="EFA62B"/>
    <a:srgbClr val="FFFFFF"/>
    <a:srgbClr val="032851"/>
    <a:srgbClr val="919EB5"/>
    <a:srgbClr val="738CA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58" autoAdjust="0"/>
    <p:restoredTop sz="94410" autoAdjust="0"/>
  </p:normalViewPr>
  <p:slideViewPr>
    <p:cSldViewPr snapToGrid="0" snapToObjects="1">
      <p:cViewPr varScale="1">
        <p:scale>
          <a:sx n="77" d="100"/>
          <a:sy n="77" d="100"/>
        </p:scale>
        <p:origin x="1296" y="184"/>
      </p:cViewPr>
      <p:guideLst>
        <p:guide orient="horz" pos="2160"/>
        <p:guide pos="3839"/>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99" d="100"/>
          <a:sy n="99" d="100"/>
        </p:scale>
        <p:origin x="3570"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9F453EF-5D54-DE42-BD2A-5EF50D748F65}" type="datetimeFigureOut">
              <a:rPr lang="en-US" smtClean="0"/>
              <a:t>9/22/26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3E5E098-7FA6-6941-8913-AB6EFF3AA8BD}" type="slidenum">
              <a:rPr lang="en-US" smtClean="0"/>
              <a:t>‹#›</a:t>
            </a:fld>
            <a:endParaRPr lang="en-US" dirty="0"/>
          </a:p>
        </p:txBody>
      </p:sp>
    </p:spTree>
    <p:extLst>
      <p:ext uri="{BB962C8B-B14F-4D97-AF65-F5344CB8AC3E}">
        <p14:creationId xmlns:p14="http://schemas.microsoft.com/office/powerpoint/2010/main" val="34467372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9587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1</a:t>
            </a:fld>
            <a:endParaRPr lang="en-US" dirty="0"/>
          </a:p>
        </p:txBody>
      </p:sp>
    </p:spTree>
    <p:extLst>
      <p:ext uri="{BB962C8B-B14F-4D97-AF65-F5344CB8AC3E}">
        <p14:creationId xmlns:p14="http://schemas.microsoft.com/office/powerpoint/2010/main" val="3001278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2</a:t>
            </a:fld>
            <a:endParaRPr lang="en-US" dirty="0"/>
          </a:p>
        </p:txBody>
      </p:sp>
    </p:spTree>
    <p:extLst>
      <p:ext uri="{BB962C8B-B14F-4D97-AF65-F5344CB8AC3E}">
        <p14:creationId xmlns:p14="http://schemas.microsoft.com/office/powerpoint/2010/main" val="3560754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3</a:t>
            </a:fld>
            <a:endParaRPr lang="en-US" dirty="0"/>
          </a:p>
        </p:txBody>
      </p:sp>
    </p:spTree>
    <p:extLst>
      <p:ext uri="{BB962C8B-B14F-4D97-AF65-F5344CB8AC3E}">
        <p14:creationId xmlns:p14="http://schemas.microsoft.com/office/powerpoint/2010/main" val="1845179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4</a:t>
            </a:fld>
            <a:endParaRPr lang="en-US" dirty="0"/>
          </a:p>
        </p:txBody>
      </p:sp>
    </p:spTree>
    <p:extLst>
      <p:ext uri="{BB962C8B-B14F-4D97-AF65-F5344CB8AC3E}">
        <p14:creationId xmlns:p14="http://schemas.microsoft.com/office/powerpoint/2010/main" val="1527080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5</a:t>
            </a:fld>
            <a:endParaRPr lang="en-US" dirty="0"/>
          </a:p>
        </p:txBody>
      </p:sp>
    </p:spTree>
    <p:extLst>
      <p:ext uri="{BB962C8B-B14F-4D97-AF65-F5344CB8AC3E}">
        <p14:creationId xmlns:p14="http://schemas.microsoft.com/office/powerpoint/2010/main" val="638506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6</a:t>
            </a:fld>
            <a:endParaRPr lang="en-US" dirty="0"/>
          </a:p>
        </p:txBody>
      </p:sp>
    </p:spTree>
    <p:extLst>
      <p:ext uri="{BB962C8B-B14F-4D97-AF65-F5344CB8AC3E}">
        <p14:creationId xmlns:p14="http://schemas.microsoft.com/office/powerpoint/2010/main" val="774408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7</a:t>
            </a:fld>
            <a:endParaRPr lang="en-US" dirty="0"/>
          </a:p>
        </p:txBody>
      </p:sp>
    </p:spTree>
    <p:extLst>
      <p:ext uri="{BB962C8B-B14F-4D97-AF65-F5344CB8AC3E}">
        <p14:creationId xmlns:p14="http://schemas.microsoft.com/office/powerpoint/2010/main" val="169307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8</a:t>
            </a:fld>
            <a:endParaRPr lang="en-US" dirty="0"/>
          </a:p>
        </p:txBody>
      </p:sp>
    </p:spTree>
    <p:extLst>
      <p:ext uri="{BB962C8B-B14F-4D97-AF65-F5344CB8AC3E}">
        <p14:creationId xmlns:p14="http://schemas.microsoft.com/office/powerpoint/2010/main" val="1658920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9</a:t>
            </a:fld>
            <a:endParaRPr lang="en-US" dirty="0"/>
          </a:p>
        </p:txBody>
      </p:sp>
    </p:spTree>
    <p:extLst>
      <p:ext uri="{BB962C8B-B14F-4D97-AF65-F5344CB8AC3E}">
        <p14:creationId xmlns:p14="http://schemas.microsoft.com/office/powerpoint/2010/main" val="3663188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10</a:t>
            </a:fld>
            <a:endParaRPr lang="en-US" dirty="0"/>
          </a:p>
        </p:txBody>
      </p:sp>
    </p:spTree>
    <p:extLst>
      <p:ext uri="{BB962C8B-B14F-4D97-AF65-F5344CB8AC3E}">
        <p14:creationId xmlns:p14="http://schemas.microsoft.com/office/powerpoint/2010/main" val="22853991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11</a:t>
            </a:fld>
            <a:endParaRPr lang="en-US" dirty="0"/>
          </a:p>
        </p:txBody>
      </p:sp>
    </p:spTree>
    <p:extLst>
      <p:ext uri="{BB962C8B-B14F-4D97-AF65-F5344CB8AC3E}">
        <p14:creationId xmlns:p14="http://schemas.microsoft.com/office/powerpoint/2010/main" val="35422249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12</a:t>
            </a:fld>
            <a:endParaRPr lang="en-US" dirty="0"/>
          </a:p>
        </p:txBody>
      </p:sp>
    </p:spTree>
    <p:extLst>
      <p:ext uri="{BB962C8B-B14F-4D97-AF65-F5344CB8AC3E}">
        <p14:creationId xmlns:p14="http://schemas.microsoft.com/office/powerpoint/2010/main" val="4557184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13</a:t>
            </a:fld>
            <a:endParaRPr lang="en-US" dirty="0"/>
          </a:p>
        </p:txBody>
      </p:sp>
    </p:spTree>
    <p:extLst>
      <p:ext uri="{BB962C8B-B14F-4D97-AF65-F5344CB8AC3E}">
        <p14:creationId xmlns:p14="http://schemas.microsoft.com/office/powerpoint/2010/main" val="38723108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8F5910-1FD0-4247-89CE-AFC8D06AE2F0}" type="slidenum">
              <a:rPr lang="en-US" smtClean="0"/>
              <a:t>14</a:t>
            </a:fld>
            <a:endParaRPr lang="en-US" dirty="0"/>
          </a:p>
        </p:txBody>
      </p:sp>
    </p:spTree>
    <p:extLst>
      <p:ext uri="{BB962C8B-B14F-4D97-AF65-F5344CB8AC3E}">
        <p14:creationId xmlns:p14="http://schemas.microsoft.com/office/powerpoint/2010/main" val="29830863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996EC2-3CB2-4862-A297-3E224F4C5A29}" type="slidenum">
              <a:rPr lang="en-US" smtClean="0"/>
              <a:t>15</a:t>
            </a:fld>
            <a:endParaRPr lang="en-US" dirty="0"/>
          </a:p>
        </p:txBody>
      </p:sp>
    </p:spTree>
    <p:extLst>
      <p:ext uri="{BB962C8B-B14F-4D97-AF65-F5344CB8AC3E}">
        <p14:creationId xmlns:p14="http://schemas.microsoft.com/office/powerpoint/2010/main" val="4574288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996EC2-3CB2-4862-A297-3E224F4C5A29}" type="slidenum">
              <a:rPr lang="en-US" smtClean="0"/>
              <a:t>16</a:t>
            </a:fld>
            <a:endParaRPr lang="en-US" dirty="0"/>
          </a:p>
        </p:txBody>
      </p:sp>
    </p:spTree>
    <p:extLst>
      <p:ext uri="{BB962C8B-B14F-4D97-AF65-F5344CB8AC3E}">
        <p14:creationId xmlns:p14="http://schemas.microsoft.com/office/powerpoint/2010/main" val="10873637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17</a:t>
            </a:fld>
            <a:endParaRPr lang="en-US" dirty="0"/>
          </a:p>
        </p:txBody>
      </p:sp>
    </p:spTree>
    <p:extLst>
      <p:ext uri="{BB962C8B-B14F-4D97-AF65-F5344CB8AC3E}">
        <p14:creationId xmlns:p14="http://schemas.microsoft.com/office/powerpoint/2010/main" val="1151250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18</a:t>
            </a:fld>
            <a:endParaRPr lang="en-US" dirty="0"/>
          </a:p>
        </p:txBody>
      </p:sp>
    </p:spTree>
    <p:extLst>
      <p:ext uri="{BB962C8B-B14F-4D97-AF65-F5344CB8AC3E}">
        <p14:creationId xmlns:p14="http://schemas.microsoft.com/office/powerpoint/2010/main" val="10250055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19</a:t>
            </a:fld>
            <a:endParaRPr lang="en-US" dirty="0"/>
          </a:p>
        </p:txBody>
      </p:sp>
    </p:spTree>
    <p:extLst>
      <p:ext uri="{BB962C8B-B14F-4D97-AF65-F5344CB8AC3E}">
        <p14:creationId xmlns:p14="http://schemas.microsoft.com/office/powerpoint/2010/main" val="16876352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996EC2-3CB2-4862-A297-3E224F4C5A29}" type="slidenum">
              <a:rPr lang="en-US" smtClean="0"/>
              <a:t>20</a:t>
            </a:fld>
            <a:endParaRPr lang="en-US" dirty="0"/>
          </a:p>
        </p:txBody>
      </p:sp>
    </p:spTree>
    <p:extLst>
      <p:ext uri="{BB962C8B-B14F-4D97-AF65-F5344CB8AC3E}">
        <p14:creationId xmlns:p14="http://schemas.microsoft.com/office/powerpoint/2010/main" val="11439110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21</a:t>
            </a:fld>
            <a:endParaRPr lang="en-US" dirty="0"/>
          </a:p>
        </p:txBody>
      </p:sp>
    </p:spTree>
    <p:extLst>
      <p:ext uri="{BB962C8B-B14F-4D97-AF65-F5344CB8AC3E}">
        <p14:creationId xmlns:p14="http://schemas.microsoft.com/office/powerpoint/2010/main" val="12476137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22</a:t>
            </a:fld>
            <a:endParaRPr lang="en-US" dirty="0"/>
          </a:p>
        </p:txBody>
      </p:sp>
    </p:spTree>
    <p:extLst>
      <p:ext uri="{BB962C8B-B14F-4D97-AF65-F5344CB8AC3E}">
        <p14:creationId xmlns:p14="http://schemas.microsoft.com/office/powerpoint/2010/main" val="9456084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23</a:t>
            </a:fld>
            <a:endParaRPr lang="en-US" dirty="0"/>
          </a:p>
        </p:txBody>
      </p:sp>
    </p:spTree>
    <p:extLst>
      <p:ext uri="{BB962C8B-B14F-4D97-AF65-F5344CB8AC3E}">
        <p14:creationId xmlns:p14="http://schemas.microsoft.com/office/powerpoint/2010/main" val="42873802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24</a:t>
            </a:fld>
            <a:endParaRPr lang="en-US" dirty="0"/>
          </a:p>
        </p:txBody>
      </p:sp>
    </p:spTree>
    <p:extLst>
      <p:ext uri="{BB962C8B-B14F-4D97-AF65-F5344CB8AC3E}">
        <p14:creationId xmlns:p14="http://schemas.microsoft.com/office/powerpoint/2010/main" val="42345038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25</a:t>
            </a:fld>
            <a:endParaRPr lang="en-US" dirty="0"/>
          </a:p>
        </p:txBody>
      </p:sp>
    </p:spTree>
    <p:extLst>
      <p:ext uri="{BB962C8B-B14F-4D97-AF65-F5344CB8AC3E}">
        <p14:creationId xmlns:p14="http://schemas.microsoft.com/office/powerpoint/2010/main" val="25281597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996EC2-3CB2-4862-A297-3E224F4C5A29}" type="slidenum">
              <a:rPr lang="en-US" smtClean="0"/>
              <a:t>26</a:t>
            </a:fld>
            <a:endParaRPr lang="en-US" dirty="0"/>
          </a:p>
        </p:txBody>
      </p:sp>
    </p:spTree>
    <p:extLst>
      <p:ext uri="{BB962C8B-B14F-4D97-AF65-F5344CB8AC3E}">
        <p14:creationId xmlns:p14="http://schemas.microsoft.com/office/powerpoint/2010/main" val="32882279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27</a:t>
            </a:fld>
            <a:endParaRPr lang="en-US" dirty="0"/>
          </a:p>
        </p:txBody>
      </p:sp>
    </p:spTree>
    <p:extLst>
      <p:ext uri="{BB962C8B-B14F-4D97-AF65-F5344CB8AC3E}">
        <p14:creationId xmlns:p14="http://schemas.microsoft.com/office/powerpoint/2010/main" val="494382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28</a:t>
            </a:fld>
            <a:endParaRPr lang="en-US" dirty="0"/>
          </a:p>
        </p:txBody>
      </p:sp>
    </p:spTree>
    <p:extLst>
      <p:ext uri="{BB962C8B-B14F-4D97-AF65-F5344CB8AC3E}">
        <p14:creationId xmlns:p14="http://schemas.microsoft.com/office/powerpoint/2010/main" val="7398565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29</a:t>
            </a:fld>
            <a:endParaRPr lang="en-US" dirty="0"/>
          </a:p>
        </p:txBody>
      </p:sp>
    </p:spTree>
    <p:extLst>
      <p:ext uri="{BB962C8B-B14F-4D97-AF65-F5344CB8AC3E}">
        <p14:creationId xmlns:p14="http://schemas.microsoft.com/office/powerpoint/2010/main" val="20750844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30</a:t>
            </a:fld>
            <a:endParaRPr lang="en-US" dirty="0"/>
          </a:p>
        </p:txBody>
      </p:sp>
    </p:spTree>
    <p:extLst>
      <p:ext uri="{BB962C8B-B14F-4D97-AF65-F5344CB8AC3E}">
        <p14:creationId xmlns:p14="http://schemas.microsoft.com/office/powerpoint/2010/main" val="9753594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31</a:t>
            </a:fld>
            <a:endParaRPr lang="en-US" dirty="0"/>
          </a:p>
        </p:txBody>
      </p:sp>
    </p:spTree>
    <p:extLst>
      <p:ext uri="{BB962C8B-B14F-4D97-AF65-F5344CB8AC3E}">
        <p14:creationId xmlns:p14="http://schemas.microsoft.com/office/powerpoint/2010/main" val="32739780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32</a:t>
            </a:fld>
            <a:endParaRPr lang="en-US" dirty="0"/>
          </a:p>
        </p:txBody>
      </p:sp>
    </p:spTree>
    <p:extLst>
      <p:ext uri="{BB962C8B-B14F-4D97-AF65-F5344CB8AC3E}">
        <p14:creationId xmlns:p14="http://schemas.microsoft.com/office/powerpoint/2010/main" val="11830411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33</a:t>
            </a:fld>
            <a:endParaRPr lang="en-US" dirty="0"/>
          </a:p>
        </p:txBody>
      </p:sp>
    </p:spTree>
    <p:extLst>
      <p:ext uri="{BB962C8B-B14F-4D97-AF65-F5344CB8AC3E}">
        <p14:creationId xmlns:p14="http://schemas.microsoft.com/office/powerpoint/2010/main" val="2436304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34</a:t>
            </a:fld>
            <a:endParaRPr lang="en-US" dirty="0"/>
          </a:p>
        </p:txBody>
      </p:sp>
    </p:spTree>
    <p:extLst>
      <p:ext uri="{BB962C8B-B14F-4D97-AF65-F5344CB8AC3E}">
        <p14:creationId xmlns:p14="http://schemas.microsoft.com/office/powerpoint/2010/main" val="29554153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996EC2-3CB2-4862-A297-3E224F4C5A29}" type="slidenum">
              <a:rPr lang="en-US" smtClean="0"/>
              <a:t>35</a:t>
            </a:fld>
            <a:endParaRPr lang="en-US" dirty="0"/>
          </a:p>
        </p:txBody>
      </p:sp>
    </p:spTree>
    <p:extLst>
      <p:ext uri="{BB962C8B-B14F-4D97-AF65-F5344CB8AC3E}">
        <p14:creationId xmlns:p14="http://schemas.microsoft.com/office/powerpoint/2010/main" val="28598619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36</a:t>
            </a:fld>
            <a:endParaRPr lang="en-US" dirty="0"/>
          </a:p>
        </p:txBody>
      </p:sp>
    </p:spTree>
    <p:extLst>
      <p:ext uri="{BB962C8B-B14F-4D97-AF65-F5344CB8AC3E}">
        <p14:creationId xmlns:p14="http://schemas.microsoft.com/office/powerpoint/2010/main" val="37143414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37</a:t>
            </a:fld>
            <a:endParaRPr lang="en-US" dirty="0"/>
          </a:p>
        </p:txBody>
      </p:sp>
    </p:spTree>
    <p:extLst>
      <p:ext uri="{BB962C8B-B14F-4D97-AF65-F5344CB8AC3E}">
        <p14:creationId xmlns:p14="http://schemas.microsoft.com/office/powerpoint/2010/main" val="40255567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38</a:t>
            </a:fld>
            <a:endParaRPr lang="en-US" dirty="0"/>
          </a:p>
        </p:txBody>
      </p:sp>
    </p:spTree>
    <p:extLst>
      <p:ext uri="{BB962C8B-B14F-4D97-AF65-F5344CB8AC3E}">
        <p14:creationId xmlns:p14="http://schemas.microsoft.com/office/powerpoint/2010/main" val="32317731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39</a:t>
            </a:fld>
            <a:endParaRPr lang="en-US" dirty="0"/>
          </a:p>
        </p:txBody>
      </p:sp>
    </p:spTree>
    <p:extLst>
      <p:ext uri="{BB962C8B-B14F-4D97-AF65-F5344CB8AC3E}">
        <p14:creationId xmlns:p14="http://schemas.microsoft.com/office/powerpoint/2010/main" val="36031270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40</a:t>
            </a:fld>
            <a:endParaRPr lang="en-US" dirty="0"/>
          </a:p>
        </p:txBody>
      </p:sp>
    </p:spTree>
    <p:extLst>
      <p:ext uri="{BB962C8B-B14F-4D97-AF65-F5344CB8AC3E}">
        <p14:creationId xmlns:p14="http://schemas.microsoft.com/office/powerpoint/2010/main" val="372773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41</a:t>
            </a:fld>
            <a:endParaRPr lang="en-US" dirty="0"/>
          </a:p>
        </p:txBody>
      </p:sp>
    </p:spTree>
    <p:extLst>
      <p:ext uri="{BB962C8B-B14F-4D97-AF65-F5344CB8AC3E}">
        <p14:creationId xmlns:p14="http://schemas.microsoft.com/office/powerpoint/2010/main" val="1215720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42</a:t>
            </a:fld>
            <a:endParaRPr lang="en-US" dirty="0"/>
          </a:p>
        </p:txBody>
      </p:sp>
    </p:spTree>
    <p:extLst>
      <p:ext uri="{BB962C8B-B14F-4D97-AF65-F5344CB8AC3E}">
        <p14:creationId xmlns:p14="http://schemas.microsoft.com/office/powerpoint/2010/main" val="33761356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3B846-62FD-41FB-BC5F-C6982918568C}" type="slidenum">
              <a:rPr lang="en-US" smtClean="0"/>
              <a:t>43</a:t>
            </a:fld>
            <a:endParaRPr lang="en-US" dirty="0"/>
          </a:p>
        </p:txBody>
      </p:sp>
    </p:spTree>
    <p:extLst>
      <p:ext uri="{BB962C8B-B14F-4D97-AF65-F5344CB8AC3E}">
        <p14:creationId xmlns:p14="http://schemas.microsoft.com/office/powerpoint/2010/main" val="2548561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in title">
    <p:spTree>
      <p:nvGrpSpPr>
        <p:cNvPr id="1" name=""/>
        <p:cNvGrpSpPr/>
        <p:nvPr/>
      </p:nvGrpSpPr>
      <p:grpSpPr>
        <a:xfrm>
          <a:off x="0" y="0"/>
          <a:ext cx="0" cy="0"/>
          <a:chOff x="0" y="0"/>
          <a:chExt cx="0" cy="0"/>
        </a:xfrm>
      </p:grpSpPr>
      <p:sp>
        <p:nvSpPr>
          <p:cNvPr id="10" name="Rectangle 9"/>
          <p:cNvSpPr/>
          <p:nvPr userDrawn="1"/>
        </p:nvSpPr>
        <p:spPr>
          <a:xfrm>
            <a:off x="0" y="4600575"/>
            <a:ext cx="12188825" cy="2281175"/>
          </a:xfrm>
          <a:prstGeom prst="rect">
            <a:avLst/>
          </a:prstGeom>
          <a:solidFill>
            <a:schemeClr val="tx1"/>
          </a:solidFill>
          <a:ln>
            <a:noFill/>
          </a:ln>
          <a:effectLst>
            <a:outerShdw blurRad="50800" dist="38100" dir="16200000" rotWithShape="0">
              <a:prstClr val="black">
                <a:alpha val="25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1" name="Straight Connector 10"/>
          <p:cNvCxnSpPr/>
          <p:nvPr userDrawn="1"/>
        </p:nvCxnSpPr>
        <p:spPr>
          <a:xfrm flipH="1">
            <a:off x="-11874" y="4600575"/>
            <a:ext cx="12212574" cy="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9" name="Slide Number Placeholder 5"/>
          <p:cNvSpPr>
            <a:spLocks noGrp="1"/>
          </p:cNvSpPr>
          <p:nvPr>
            <p:ph type="sldNum" sz="quarter" idx="4"/>
          </p:nvPr>
        </p:nvSpPr>
        <p:spPr>
          <a:xfrm>
            <a:off x="4263" y="6394227"/>
            <a:ext cx="407217" cy="365125"/>
          </a:xfrm>
          <a:prstGeom prst="rect">
            <a:avLst/>
          </a:prstGeom>
        </p:spPr>
        <p:txBody>
          <a:bodyPr anchor="ctr"/>
          <a:lstStyle>
            <a:lvl1pPr algn="ctr">
              <a:defRPr sz="800">
                <a:solidFill>
                  <a:srgbClr val="FFFFFF"/>
                </a:solidFill>
              </a:defRPr>
            </a:lvl1pPr>
          </a:lstStyle>
          <a:p>
            <a:fld id="{09ABC06F-C812-F84C-8121-DCF8E07C486F}" type="slidenum">
              <a:rPr lang="en-US" smtClean="0"/>
              <a:pPr/>
              <a:t>‹#›</a:t>
            </a:fld>
            <a:endParaRPr lang="en-US" dirty="0"/>
          </a:p>
        </p:txBody>
      </p:sp>
      <p:sp>
        <p:nvSpPr>
          <p:cNvPr id="24" name="Title 9"/>
          <p:cNvSpPr>
            <a:spLocks noGrp="1"/>
          </p:cNvSpPr>
          <p:nvPr>
            <p:ph type="ctrTitle"/>
          </p:nvPr>
        </p:nvSpPr>
        <p:spPr>
          <a:xfrm>
            <a:off x="528633" y="4600575"/>
            <a:ext cx="10845800" cy="982663"/>
          </a:xfrm>
        </p:spPr>
        <p:txBody>
          <a:bodyPr>
            <a:normAutofit/>
          </a:bodyPr>
          <a:lstStyle>
            <a:lvl1pPr algn="l">
              <a:defRPr sz="4000" cap="all">
                <a:solidFill>
                  <a:srgbClr val="FFFFFF"/>
                </a:solidFill>
              </a:defRPr>
            </a:lvl1pPr>
          </a:lstStyle>
          <a:p>
            <a:pPr fontAlgn="auto">
              <a:spcAft>
                <a:spcPts val="0"/>
              </a:spcAft>
              <a:defRPr/>
            </a:pPr>
            <a:r>
              <a:rPr lang="en-US">
                <a:ea typeface="+mj-ea"/>
              </a:rPr>
              <a:t>Click to edit Master title style</a:t>
            </a:r>
            <a:endParaRPr lang="en-US" dirty="0">
              <a:ea typeface="+mj-ea"/>
            </a:endParaRPr>
          </a:p>
        </p:txBody>
      </p:sp>
      <p:sp>
        <p:nvSpPr>
          <p:cNvPr id="25" name="Subtitle 10"/>
          <p:cNvSpPr>
            <a:spLocks noGrp="1"/>
          </p:cNvSpPr>
          <p:nvPr>
            <p:ph type="subTitle" idx="1"/>
          </p:nvPr>
        </p:nvSpPr>
        <p:spPr>
          <a:xfrm>
            <a:off x="528633" y="5583238"/>
            <a:ext cx="8899525" cy="648918"/>
          </a:xfrm>
        </p:spPr>
        <p:txBody>
          <a:bodyPr/>
          <a:lstStyle>
            <a:lvl1pPr marL="0" indent="0" algn="l">
              <a:buNone/>
              <a:defRPr>
                <a:solidFill>
                  <a:schemeClr val="bg2">
                    <a:lumMod val="20000"/>
                    <a:lumOff val="80000"/>
                  </a:schemeClr>
                </a:solidFill>
              </a:defRPr>
            </a:lvl1pPr>
          </a:lstStyle>
          <a:p>
            <a:r>
              <a:rPr lang="en-US">
                <a:latin typeface="Arial" charset="0"/>
              </a:rPr>
              <a:t>Click to edit Master subtitle style</a:t>
            </a:r>
            <a:endParaRPr lang="en-US" dirty="0">
              <a:latin typeface="Arial" charset="0"/>
            </a:endParaRPr>
          </a:p>
        </p:txBody>
      </p:sp>
      <p:sp>
        <p:nvSpPr>
          <p:cNvPr id="27" name="Footer Placeholder 4"/>
          <p:cNvSpPr>
            <a:spLocks noGrp="1"/>
          </p:cNvSpPr>
          <p:nvPr>
            <p:ph type="ftr" sz="quarter" idx="15"/>
          </p:nvPr>
        </p:nvSpPr>
        <p:spPr>
          <a:xfrm>
            <a:off x="6824834" y="6226442"/>
            <a:ext cx="3550270" cy="339460"/>
          </a:xfrm>
        </p:spPr>
        <p:txBody>
          <a:bodyPr anchor="ctr"/>
          <a:lstStyle>
            <a:lvl1pPr>
              <a:defRPr sz="1000" b="0">
                <a:solidFill>
                  <a:schemeClr val="bg1"/>
                </a:solidFill>
                <a:latin typeface="+mn-lt"/>
              </a:defRPr>
            </a:lvl1pPr>
          </a:lstStyle>
          <a:p>
            <a:endParaRPr lang="en-US" dirty="0"/>
          </a:p>
        </p:txBody>
      </p:sp>
      <p:sp>
        <p:nvSpPr>
          <p:cNvPr id="28" name="Rectangle 9"/>
          <p:cNvSpPr/>
          <p:nvPr userDrawn="1"/>
        </p:nvSpPr>
        <p:spPr>
          <a:xfrm>
            <a:off x="10248405" y="6201939"/>
            <a:ext cx="1952295" cy="679811"/>
          </a:xfrm>
          <a:custGeom>
            <a:avLst/>
            <a:gdLst>
              <a:gd name="connsiteX0" fmla="*/ 0 w 1813721"/>
              <a:gd name="connsiteY0" fmla="*/ 0 h 631558"/>
              <a:gd name="connsiteX1" fmla="*/ 1813721 w 1813721"/>
              <a:gd name="connsiteY1" fmla="*/ 0 h 631558"/>
              <a:gd name="connsiteX2" fmla="*/ 1813721 w 1813721"/>
              <a:gd name="connsiteY2" fmla="*/ 631558 h 631558"/>
              <a:gd name="connsiteX3" fmla="*/ 0 w 1813721"/>
              <a:gd name="connsiteY3" fmla="*/ 631558 h 631558"/>
              <a:gd name="connsiteX4" fmla="*/ 0 w 1813721"/>
              <a:gd name="connsiteY4" fmla="*/ 0 h 631558"/>
              <a:gd name="connsiteX0" fmla="*/ 255600 w 1813721"/>
              <a:gd name="connsiteY0" fmla="*/ 0 h 631558"/>
              <a:gd name="connsiteX1" fmla="*/ 1813721 w 1813721"/>
              <a:gd name="connsiteY1" fmla="*/ 0 h 631558"/>
              <a:gd name="connsiteX2" fmla="*/ 1813721 w 1813721"/>
              <a:gd name="connsiteY2" fmla="*/ 631558 h 631558"/>
              <a:gd name="connsiteX3" fmla="*/ 0 w 1813721"/>
              <a:gd name="connsiteY3" fmla="*/ 631558 h 631558"/>
              <a:gd name="connsiteX4" fmla="*/ 255600 w 1813721"/>
              <a:gd name="connsiteY4" fmla="*/ 0 h 631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3721" h="631558">
                <a:moveTo>
                  <a:pt x="255600" y="0"/>
                </a:moveTo>
                <a:lnTo>
                  <a:pt x="1813721" y="0"/>
                </a:lnTo>
                <a:lnTo>
                  <a:pt x="1813721" y="631558"/>
                </a:lnTo>
                <a:lnTo>
                  <a:pt x="0" y="631558"/>
                </a:lnTo>
                <a:lnTo>
                  <a:pt x="255600" y="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36962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tandar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1272096" y="6356351"/>
            <a:ext cx="4372511"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5644608" y="6356351"/>
            <a:ext cx="899608" cy="365125"/>
          </a:xfrm>
          <a:prstGeom prst="rect">
            <a:avLst/>
          </a:prstGeom>
        </p:spPr>
        <p:txBody>
          <a:bodyPr/>
          <a:lstStyle/>
          <a:p>
            <a:fld id="{09ABC06F-C812-F84C-8121-DCF8E07C486F}" type="slidenum">
              <a:rPr lang="en-US" smtClean="0"/>
              <a:t>‹#›</a:t>
            </a:fld>
            <a:endParaRPr lang="en-US" dirty="0"/>
          </a:p>
        </p:txBody>
      </p:sp>
    </p:spTree>
    <p:extLst>
      <p:ext uri="{BB962C8B-B14F-4D97-AF65-F5344CB8AC3E}">
        <p14:creationId xmlns:p14="http://schemas.microsoft.com/office/powerpoint/2010/main" val="2384643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Centered Title">
    <p:spTree>
      <p:nvGrpSpPr>
        <p:cNvPr id="1" name=""/>
        <p:cNvGrpSpPr/>
        <p:nvPr/>
      </p:nvGrpSpPr>
      <p:grpSpPr>
        <a:xfrm>
          <a:off x="0" y="0"/>
          <a:ext cx="0" cy="0"/>
          <a:chOff x="0" y="0"/>
          <a:chExt cx="0" cy="0"/>
        </a:xfrm>
      </p:grpSpPr>
      <p:sp>
        <p:nvSpPr>
          <p:cNvPr id="2" name="Title 1"/>
          <p:cNvSpPr>
            <a:spLocks noGrp="1"/>
          </p:cNvSpPr>
          <p:nvPr>
            <p:ph type="title"/>
          </p:nvPr>
        </p:nvSpPr>
        <p:spPr>
          <a:xfrm>
            <a:off x="282231" y="274638"/>
            <a:ext cx="11624364" cy="5765554"/>
          </a:xfrm>
        </p:spPr>
        <p:txBody>
          <a:bodyPr/>
          <a:lstStyle/>
          <a:p>
            <a:r>
              <a:rPr lang="en-US"/>
              <a:t>Click to edit Master title style</a:t>
            </a:r>
            <a:endParaRPr lang="en-US" dirty="0"/>
          </a:p>
        </p:txBody>
      </p:sp>
      <p:sp>
        <p:nvSpPr>
          <p:cNvPr id="4" name="Footer Placeholder 3"/>
          <p:cNvSpPr>
            <a:spLocks noGrp="1"/>
          </p:cNvSpPr>
          <p:nvPr>
            <p:ph type="ftr" sz="quarter" idx="11"/>
          </p:nvPr>
        </p:nvSpPr>
        <p:spPr>
          <a:xfrm>
            <a:off x="1272096" y="6356351"/>
            <a:ext cx="4372511"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5644608" y="6356351"/>
            <a:ext cx="899608" cy="365125"/>
          </a:xfrm>
          <a:prstGeom prst="rect">
            <a:avLst/>
          </a:prstGeom>
        </p:spPr>
        <p:txBody>
          <a:bodyPr/>
          <a:lstStyle/>
          <a:p>
            <a:fld id="{09ABC06F-C812-F84C-8121-DCF8E07C486F}" type="slidenum">
              <a:rPr lang="en-US" smtClean="0"/>
              <a:t>‹#›</a:t>
            </a:fld>
            <a:endParaRPr lang="en-US" dirty="0"/>
          </a:p>
        </p:txBody>
      </p:sp>
    </p:spTree>
    <p:extLst>
      <p:ext uri="{BB962C8B-B14F-4D97-AF65-F5344CB8AC3E}">
        <p14:creationId xmlns:p14="http://schemas.microsoft.com/office/powerpoint/2010/main" val="176529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One-third spli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82231" y="1241778"/>
            <a:ext cx="7739963" cy="4449703"/>
          </a:xfrm>
        </p:spPr>
        <p:txBody>
          <a:bodyPr/>
          <a:lstStyle>
            <a:lvl1pPr>
              <a:defRPr sz="3200"/>
            </a:lvl1pPr>
            <a:lvl2pPr>
              <a:defRPr sz="2800"/>
            </a:lvl2pPr>
            <a:lvl3pPr>
              <a:defRPr sz="2400"/>
            </a:lvl3pPr>
            <a:lvl4pPr>
              <a:defRPr sz="20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25342" y="1241778"/>
            <a:ext cx="3681253" cy="4449703"/>
          </a:xfrm>
        </p:spPr>
        <p:txBody>
          <a:bodyPr/>
          <a:lstStyle>
            <a:lvl1pPr>
              <a:defRPr sz="3200"/>
            </a:lvl1pPr>
            <a:lvl2pPr>
              <a:defRPr sz="28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a:xfrm>
            <a:off x="1272096" y="6356351"/>
            <a:ext cx="4372511"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5644608" y="6356351"/>
            <a:ext cx="899608" cy="365125"/>
          </a:xfrm>
          <a:prstGeom prst="rect">
            <a:avLst/>
          </a:prstGeom>
        </p:spPr>
        <p:txBody>
          <a:bodyPr/>
          <a:lstStyle/>
          <a:p>
            <a:fld id="{09ABC06F-C812-F84C-8121-DCF8E07C486F}" type="slidenum">
              <a:rPr lang="en-US" smtClean="0"/>
              <a:t>‹#›</a:t>
            </a:fld>
            <a:endParaRPr lang="en-US" dirty="0"/>
          </a:p>
        </p:txBody>
      </p:sp>
    </p:spTree>
    <p:extLst>
      <p:ext uri="{BB962C8B-B14F-4D97-AF65-F5344CB8AC3E}">
        <p14:creationId xmlns:p14="http://schemas.microsoft.com/office/powerpoint/2010/main" val="2369369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ifty-fifty spli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82231" y="1224662"/>
            <a:ext cx="5712723" cy="639762"/>
          </a:xfrm>
        </p:spPr>
        <p:txBody>
          <a:bodyPr anchor="b">
            <a:noAutofit/>
          </a:bodyPr>
          <a:lstStyle>
            <a:lvl1pPr marL="0" indent="0" algn="ctr">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82231" y="2022593"/>
            <a:ext cx="5712723" cy="3650074"/>
          </a:xfrm>
        </p:spPr>
        <p:txBody>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1753" y="1224662"/>
            <a:ext cx="5714841" cy="639762"/>
          </a:xfrm>
        </p:spPr>
        <p:txBody>
          <a:bodyPr anchor="b">
            <a:noAutofit/>
          </a:bodyPr>
          <a:lstStyle>
            <a:lvl1pPr marL="0" indent="0" algn="ctr">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3" y="2022593"/>
            <a:ext cx="5714841" cy="3650074"/>
          </a:xfrm>
        </p:spPr>
        <p:txBody>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a:xfrm>
            <a:off x="1272096" y="6356351"/>
            <a:ext cx="4372511"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5644608" y="6356351"/>
            <a:ext cx="899608" cy="365125"/>
          </a:xfrm>
          <a:prstGeom prst="rect">
            <a:avLst/>
          </a:prstGeom>
        </p:spPr>
        <p:txBody>
          <a:bodyPr/>
          <a:lstStyle/>
          <a:p>
            <a:fld id="{09ABC06F-C812-F84C-8121-DCF8E07C486F}" type="slidenum">
              <a:rPr lang="en-US" smtClean="0"/>
              <a:t>‹#›</a:t>
            </a:fld>
            <a:endParaRPr lang="en-US" dirty="0"/>
          </a:p>
        </p:txBody>
      </p:sp>
      <p:sp>
        <p:nvSpPr>
          <p:cNvPr id="10" name="Title 1"/>
          <p:cNvSpPr>
            <a:spLocks noGrp="1"/>
          </p:cNvSpPr>
          <p:nvPr>
            <p:ph type="title"/>
          </p:nvPr>
        </p:nvSpPr>
        <p:spPr>
          <a:xfrm>
            <a:off x="282231" y="274638"/>
            <a:ext cx="11624364" cy="666103"/>
          </a:xfrm>
        </p:spPr>
        <p:txBody>
          <a:bodyPr/>
          <a:lstStyle/>
          <a:p>
            <a:r>
              <a:rPr lang="en-US"/>
              <a:t>Click to edit Master title style</a:t>
            </a:r>
          </a:p>
        </p:txBody>
      </p:sp>
    </p:spTree>
    <p:extLst>
      <p:ext uri="{BB962C8B-B14F-4D97-AF65-F5344CB8AC3E}">
        <p14:creationId xmlns:p14="http://schemas.microsoft.com/office/powerpoint/2010/main" val="378493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hoto">
    <p:spTree>
      <p:nvGrpSpPr>
        <p:cNvPr id="1" name=""/>
        <p:cNvGrpSpPr/>
        <p:nvPr/>
      </p:nvGrpSpPr>
      <p:grpSpPr>
        <a:xfrm>
          <a:off x="0" y="0"/>
          <a:ext cx="0" cy="0"/>
          <a:chOff x="0" y="0"/>
          <a:chExt cx="0" cy="0"/>
        </a:xfrm>
      </p:grpSpPr>
      <p:sp>
        <p:nvSpPr>
          <p:cNvPr id="2" name="Title 1"/>
          <p:cNvSpPr>
            <a:spLocks noGrp="1"/>
          </p:cNvSpPr>
          <p:nvPr>
            <p:ph type="title"/>
          </p:nvPr>
        </p:nvSpPr>
        <p:spPr>
          <a:xfrm>
            <a:off x="1070920" y="5117630"/>
            <a:ext cx="9949646" cy="701278"/>
          </a:xfrm>
        </p:spPr>
        <p:txBody>
          <a:bodyPr anchor="t"/>
          <a:lstStyle>
            <a:lvl1pPr algn="l">
              <a:defRPr sz="2000" b="0"/>
            </a:lvl1pPr>
          </a:lstStyle>
          <a:p>
            <a:r>
              <a:rPr lang="en-US"/>
              <a:t>Click to edit Master title style</a:t>
            </a:r>
            <a:endParaRPr lang="en-US" dirty="0"/>
          </a:p>
        </p:txBody>
      </p:sp>
      <p:sp>
        <p:nvSpPr>
          <p:cNvPr id="3" name="Picture Placeholder 2"/>
          <p:cNvSpPr>
            <a:spLocks noGrp="1"/>
          </p:cNvSpPr>
          <p:nvPr>
            <p:ph type="pic" idx="1"/>
          </p:nvPr>
        </p:nvSpPr>
        <p:spPr>
          <a:xfrm>
            <a:off x="1070920" y="319852"/>
            <a:ext cx="9949646" cy="4700646"/>
          </a:xfrm>
          <a:ln w="76200" cap="rnd" cmpd="sng">
            <a:solidFill>
              <a:schemeClr val="bg1">
                <a:lumMod val="20000"/>
                <a:lumOff val="80000"/>
              </a:schemeClr>
            </a:solidFill>
            <a:round/>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6" name="Footer Placeholder 5"/>
          <p:cNvSpPr>
            <a:spLocks noGrp="1"/>
          </p:cNvSpPr>
          <p:nvPr>
            <p:ph type="ftr" sz="quarter" idx="11"/>
          </p:nvPr>
        </p:nvSpPr>
        <p:spPr>
          <a:xfrm>
            <a:off x="1272096" y="6356351"/>
            <a:ext cx="4372511"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5644608" y="6356351"/>
            <a:ext cx="899608" cy="365125"/>
          </a:xfrm>
          <a:prstGeom prst="rect">
            <a:avLst/>
          </a:prstGeom>
        </p:spPr>
        <p:txBody>
          <a:bodyPr/>
          <a:lstStyle/>
          <a:p>
            <a:fld id="{09ABC06F-C812-F84C-8121-DCF8E07C486F}" type="slidenum">
              <a:rPr lang="en-US" smtClean="0"/>
              <a:t>‹#›</a:t>
            </a:fld>
            <a:endParaRPr lang="en-US" dirty="0"/>
          </a:p>
        </p:txBody>
      </p:sp>
    </p:spTree>
    <p:extLst>
      <p:ext uri="{BB962C8B-B14F-4D97-AF65-F5344CB8AC3E}">
        <p14:creationId xmlns:p14="http://schemas.microsoft.com/office/powerpoint/2010/main" val="2511750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Header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a:xfrm>
            <a:off x="1272096" y="6356351"/>
            <a:ext cx="4372511"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5644608" y="6356351"/>
            <a:ext cx="899608" cy="365125"/>
          </a:xfrm>
          <a:prstGeom prst="rect">
            <a:avLst/>
          </a:prstGeom>
        </p:spPr>
        <p:txBody>
          <a:bodyPr/>
          <a:lstStyle/>
          <a:p>
            <a:fld id="{09ABC06F-C812-F84C-8121-DCF8E07C486F}" type="slidenum">
              <a:rPr lang="en-US" smtClean="0"/>
              <a:t>‹#›</a:t>
            </a:fld>
            <a:endParaRPr lang="en-US" dirty="0"/>
          </a:p>
        </p:txBody>
      </p:sp>
    </p:spTree>
    <p:extLst>
      <p:ext uri="{BB962C8B-B14F-4D97-AF65-F5344CB8AC3E}">
        <p14:creationId xmlns:p14="http://schemas.microsoft.com/office/powerpoint/2010/main" val="2493268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Footer only">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1272096" y="6356351"/>
            <a:ext cx="4372511"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5644608" y="6356351"/>
            <a:ext cx="899608" cy="365125"/>
          </a:xfrm>
          <a:prstGeom prst="rect">
            <a:avLst/>
          </a:prstGeom>
        </p:spPr>
        <p:txBody>
          <a:bodyPr/>
          <a:lstStyle/>
          <a:p>
            <a:fld id="{09ABC06F-C812-F84C-8121-DCF8E07C486F}" type="slidenum">
              <a:rPr lang="en-US" smtClean="0"/>
              <a:t>‹#›</a:t>
            </a:fld>
            <a:endParaRPr lang="en-US" dirty="0"/>
          </a:p>
        </p:txBody>
      </p:sp>
    </p:spTree>
    <p:extLst>
      <p:ext uri="{BB962C8B-B14F-4D97-AF65-F5344CB8AC3E}">
        <p14:creationId xmlns:p14="http://schemas.microsoft.com/office/powerpoint/2010/main" val="2348562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1272096" y="6356351"/>
            <a:ext cx="4372511"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5644608" y="6356351"/>
            <a:ext cx="899608" cy="365125"/>
          </a:xfrm>
          <a:prstGeom prst="rect">
            <a:avLst/>
          </a:prstGeom>
        </p:spPr>
        <p:txBody>
          <a:bodyPr/>
          <a:lstStyle/>
          <a:p>
            <a:fld id="{09ABC06F-C812-F84C-8121-DCF8E07C486F}" type="slidenum">
              <a:rPr lang="en-US" smtClean="0"/>
              <a:t>‹#›</a:t>
            </a:fld>
            <a:endParaRPr lang="en-US" dirty="0"/>
          </a:p>
        </p:txBody>
      </p:sp>
    </p:spTree>
    <p:extLst>
      <p:ext uri="{BB962C8B-B14F-4D97-AF65-F5344CB8AC3E}">
        <p14:creationId xmlns:p14="http://schemas.microsoft.com/office/powerpoint/2010/main" val="2096505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Miss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894556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3" y="1709739"/>
            <a:ext cx="10512862" cy="2852737"/>
          </a:xfrm>
        </p:spPr>
        <p:txBody>
          <a:bodyPr anchor="b"/>
          <a:lstStyle>
            <a:lvl1pPr>
              <a:defRPr sz="5998"/>
            </a:lvl1pPr>
          </a:lstStyle>
          <a:p>
            <a:r>
              <a:rPr lang="en-US" dirty="0"/>
              <a:t>Click to edit Master title style</a:t>
            </a:r>
          </a:p>
        </p:txBody>
      </p:sp>
      <p:sp>
        <p:nvSpPr>
          <p:cNvPr id="3" name="Text Placeholder 2"/>
          <p:cNvSpPr>
            <a:spLocks noGrp="1"/>
          </p:cNvSpPr>
          <p:nvPr>
            <p:ph type="body" idx="1"/>
          </p:nvPr>
        </p:nvSpPr>
        <p:spPr>
          <a:xfrm>
            <a:off x="831633" y="4589464"/>
            <a:ext cx="10512862"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dirty="0"/>
              <a:t>Click to edit Master text styles</a:t>
            </a:r>
          </a:p>
        </p:txBody>
      </p:sp>
      <p:sp>
        <p:nvSpPr>
          <p:cNvPr id="5" name="Footer Placeholder 4"/>
          <p:cNvSpPr>
            <a:spLocks noGrp="1"/>
          </p:cNvSpPr>
          <p:nvPr>
            <p:ph type="ftr" sz="quarter" idx="11"/>
          </p:nvPr>
        </p:nvSpPr>
        <p:spPr>
          <a:xfrm>
            <a:off x="4037549" y="6356351"/>
            <a:ext cx="4113728" cy="365125"/>
          </a:xfrm>
          <a:prstGeom prst="rect">
            <a:avLst/>
          </a:prstGeom>
        </p:spPr>
        <p:txBody>
          <a:bodyPr/>
          <a:lstStyle>
            <a:lvl1pPr>
              <a:defRPr>
                <a:latin typeface="Calibri" panose="020F0502020204030204" pitchFamily="34" charset="0"/>
              </a:defRPr>
            </a:lvl1pPr>
          </a:lstStyle>
          <a:p>
            <a:endParaRPr lang="en-US" dirty="0">
              <a:solidFill>
                <a:prstClr val="black"/>
              </a:solidFill>
            </a:endParaRPr>
          </a:p>
        </p:txBody>
      </p:sp>
      <p:sp>
        <p:nvSpPr>
          <p:cNvPr id="6" name="Slide Number Placeholder 5"/>
          <p:cNvSpPr>
            <a:spLocks noGrp="1"/>
          </p:cNvSpPr>
          <p:nvPr>
            <p:ph type="sldNum" sz="quarter" idx="12"/>
          </p:nvPr>
        </p:nvSpPr>
        <p:spPr>
          <a:xfrm>
            <a:off x="8608357" y="6356351"/>
            <a:ext cx="2742486" cy="365125"/>
          </a:xfrm>
          <a:prstGeom prst="rect">
            <a:avLst/>
          </a:prstGeom>
        </p:spPr>
        <p:txBody>
          <a:bodyPr/>
          <a:lstStyle>
            <a:lvl1pPr>
              <a:defRPr>
                <a:latin typeface="Calibri" panose="020F0502020204030204" pitchFamily="34" charset="0"/>
              </a:defRPr>
            </a:lvl1pPr>
          </a:lstStyle>
          <a:p>
            <a:fld id="{465D8E6E-A4D7-A64B-B1BA-54A158DFB156}"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737754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EEAE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82231" y="274638"/>
            <a:ext cx="11624364" cy="666103"/>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82231" y="1241779"/>
            <a:ext cx="11624364" cy="446851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3"/>
          <p:cNvSpPr>
            <a:spLocks noGrp="1"/>
          </p:cNvSpPr>
          <p:nvPr>
            <p:ph type="dt" sz="half" idx="2"/>
          </p:nvPr>
        </p:nvSpPr>
        <p:spPr>
          <a:xfrm>
            <a:off x="7439728" y="6394227"/>
            <a:ext cx="989865" cy="365125"/>
          </a:xfrm>
          <a:prstGeom prst="rect">
            <a:avLst/>
          </a:prstGeom>
        </p:spPr>
        <p:txBody>
          <a:bodyPr anchor="ctr"/>
          <a:lstStyle>
            <a:lvl1pPr>
              <a:defRPr sz="800">
                <a:solidFill>
                  <a:srgbClr val="FFFFFF"/>
                </a:solidFill>
              </a:defRPr>
            </a:lvl1pPr>
          </a:lstStyle>
          <a:p>
            <a:endParaRPr lang="en-US" dirty="0"/>
          </a:p>
        </p:txBody>
      </p:sp>
      <p:sp>
        <p:nvSpPr>
          <p:cNvPr id="11" name="Footer Placeholder 4"/>
          <p:cNvSpPr>
            <a:spLocks noGrp="1"/>
          </p:cNvSpPr>
          <p:nvPr>
            <p:ph type="ftr" sz="quarter" idx="3"/>
          </p:nvPr>
        </p:nvSpPr>
        <p:spPr>
          <a:xfrm>
            <a:off x="927266" y="6394227"/>
            <a:ext cx="6512462" cy="365125"/>
          </a:xfrm>
          <a:prstGeom prst="rect">
            <a:avLst/>
          </a:prstGeom>
        </p:spPr>
        <p:txBody>
          <a:bodyPr anchor="ctr"/>
          <a:lstStyle>
            <a:lvl1pPr>
              <a:defRPr sz="800">
                <a:solidFill>
                  <a:srgbClr val="FFFFFF"/>
                </a:solidFill>
              </a:defRPr>
            </a:lvl1pPr>
          </a:lstStyle>
          <a:p>
            <a:endParaRPr lang="en-US" dirty="0"/>
          </a:p>
        </p:txBody>
      </p:sp>
      <p:sp>
        <p:nvSpPr>
          <p:cNvPr id="12" name="Slide Number Placeholder 5"/>
          <p:cNvSpPr>
            <a:spLocks noGrp="1"/>
          </p:cNvSpPr>
          <p:nvPr>
            <p:ph type="sldNum" sz="quarter" idx="4"/>
          </p:nvPr>
        </p:nvSpPr>
        <p:spPr>
          <a:xfrm>
            <a:off x="4263" y="6394227"/>
            <a:ext cx="407217" cy="365125"/>
          </a:xfrm>
          <a:prstGeom prst="rect">
            <a:avLst/>
          </a:prstGeom>
        </p:spPr>
        <p:txBody>
          <a:bodyPr anchor="ctr"/>
          <a:lstStyle>
            <a:lvl1pPr algn="ctr">
              <a:defRPr sz="800">
                <a:solidFill>
                  <a:srgbClr val="FFFFFF"/>
                </a:solidFill>
              </a:defRPr>
            </a:lvl1pPr>
          </a:lstStyle>
          <a:p>
            <a:fld id="{09ABC06F-C812-F84C-8121-DCF8E07C486F}" type="slidenum">
              <a:rPr lang="en-US" smtClean="0"/>
              <a:pPr/>
              <a:t>‹#›</a:t>
            </a:fld>
            <a:endParaRPr lang="en-US" dirty="0"/>
          </a:p>
        </p:txBody>
      </p:sp>
      <p:sp>
        <p:nvSpPr>
          <p:cNvPr id="10" name="Rectangle 9"/>
          <p:cNvSpPr/>
          <p:nvPr userDrawn="1"/>
        </p:nvSpPr>
        <p:spPr>
          <a:xfrm>
            <a:off x="0" y="6201939"/>
            <a:ext cx="12188825" cy="679811"/>
          </a:xfrm>
          <a:prstGeom prst="rect">
            <a:avLst/>
          </a:prstGeom>
          <a:solidFill>
            <a:schemeClr val="tx1"/>
          </a:solidFill>
          <a:ln>
            <a:noFill/>
          </a:ln>
          <a:effectLst>
            <a:outerShdw blurRad="50800" dist="38100" dir="16200000" rotWithShape="0">
              <a:prstClr val="black">
                <a:alpha val="25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5" name="Straight Connector 4"/>
          <p:cNvCxnSpPr/>
          <p:nvPr userDrawn="1"/>
        </p:nvCxnSpPr>
        <p:spPr>
          <a:xfrm flipH="1">
            <a:off x="-11874" y="6201939"/>
            <a:ext cx="12212574" cy="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93997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2" r:id="rId4"/>
    <p:sldLayoutId id="2147483653" r:id="rId5"/>
    <p:sldLayoutId id="2147483657" r:id="rId6"/>
    <p:sldLayoutId id="2147483654" r:id="rId7"/>
    <p:sldLayoutId id="2147483655" r:id="rId8"/>
    <p:sldLayoutId id="2147483659" r:id="rId9"/>
    <p:sldLayoutId id="2147483658" r:id="rId10"/>
    <p:sldLayoutId id="2147483661" r:id="rId11"/>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xStyles>
    <p:titleStyle>
      <a:lvl1pPr algn="ctr" defTabSz="457200" rtl="0" eaLnBrk="1" latinLnBrk="0" hangingPunct="1">
        <a:spcBef>
          <a:spcPct val="0"/>
        </a:spcBef>
        <a:buNone/>
        <a:defRPr sz="4400" b="1" kern="1200">
          <a:solidFill>
            <a:schemeClr val="tx1"/>
          </a:solidFill>
          <a:effectLst/>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Project name</a:t>
            </a:r>
          </a:p>
        </p:txBody>
      </p:sp>
      <p:sp>
        <p:nvSpPr>
          <p:cNvPr id="3" name="Subtitle 2"/>
          <p:cNvSpPr>
            <a:spLocks noGrp="1"/>
          </p:cNvSpPr>
          <p:nvPr>
            <p:ph type="subTitle" idx="1"/>
          </p:nvPr>
        </p:nvSpPr>
        <p:spPr/>
        <p:txBody>
          <a:bodyPr/>
          <a:lstStyle/>
          <a:p>
            <a:r>
              <a:rPr lang="en-US" dirty="0"/>
              <a:t>Example Training Strategy </a:t>
            </a:r>
          </a:p>
        </p:txBody>
      </p:sp>
      <p:sp>
        <p:nvSpPr>
          <p:cNvPr id="4" name="Text Placeholder 3"/>
          <p:cNvSpPr>
            <a:spLocks noGrp="1"/>
          </p:cNvSpPr>
          <p:nvPr>
            <p:ph type="body" sz="quarter" idx="4294967295"/>
          </p:nvPr>
        </p:nvSpPr>
        <p:spPr>
          <a:xfrm>
            <a:off x="528633" y="6232156"/>
            <a:ext cx="6296202" cy="333745"/>
          </a:xfrm>
        </p:spPr>
        <p:txBody>
          <a:bodyPr>
            <a:normAutofit fontScale="55000" lnSpcReduction="20000"/>
          </a:bodyPr>
          <a:lstStyle/>
          <a:p>
            <a:r>
              <a:rPr lang="en-US" dirty="0"/>
              <a:t>November 2016</a:t>
            </a:r>
          </a:p>
        </p:txBody>
      </p:sp>
    </p:spTree>
    <p:extLst>
      <p:ext uri="{BB962C8B-B14F-4D97-AF65-F5344CB8AC3E}">
        <p14:creationId xmlns:p14="http://schemas.microsoft.com/office/powerpoint/2010/main" val="194480542"/>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t>Table of Contents</a:t>
            </a:r>
          </a:p>
        </p:txBody>
      </p:sp>
      <p:graphicFrame>
        <p:nvGraphicFramePr>
          <p:cNvPr id="5" name="Table 4"/>
          <p:cNvGraphicFramePr>
            <a:graphicFrameLocks noGrp="1"/>
          </p:cNvGraphicFramePr>
          <p:nvPr>
            <p:extLst>
              <p:ext uri="{D42A27DB-BD31-4B8C-83A1-F6EECF244321}">
                <p14:modId xmlns:p14="http://schemas.microsoft.com/office/powerpoint/2010/main" val="2955176102"/>
              </p:ext>
            </p:extLst>
          </p:nvPr>
        </p:nvGraphicFramePr>
        <p:xfrm>
          <a:off x="319549" y="1258528"/>
          <a:ext cx="11552903" cy="1828802"/>
        </p:xfrm>
        <a:graphic>
          <a:graphicData uri="http://schemas.openxmlformats.org/drawingml/2006/table">
            <a:tbl>
              <a:tblPr bandRow="1"/>
              <a:tblGrid>
                <a:gridCol w="7789161">
                  <a:extLst>
                    <a:ext uri="{9D8B030D-6E8A-4147-A177-3AD203B41FA5}">
                      <a16:colId xmlns:a16="http://schemas.microsoft.com/office/drawing/2014/main" val="20000"/>
                    </a:ext>
                  </a:extLst>
                </a:gridCol>
                <a:gridCol w="3763742">
                  <a:extLst>
                    <a:ext uri="{9D8B030D-6E8A-4147-A177-3AD203B41FA5}">
                      <a16:colId xmlns:a16="http://schemas.microsoft.com/office/drawing/2014/main" val="20001"/>
                    </a:ext>
                  </a:extLst>
                </a:gridCol>
              </a:tblGrid>
              <a:tr h="653279">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latin typeface="Arial" panose="020B0604020202020204" pitchFamily="34" charset="0"/>
                          <a:cs typeface="Arial" panose="020B0604020202020204" pitchFamily="34" charset="0"/>
                        </a:rPr>
                        <a:t>Illustrative Strategy for [Project Name] Organizational Readiness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ysClr val="window" lastClr="FFFFFF">
                          <a:lumMod val="75000"/>
                        </a:sysClr>
                      </a:solidFill>
                      <a:prstDash val="solid"/>
                      <a:round/>
                      <a:headEnd type="none" w="med" len="med"/>
                      <a:tailEnd type="none" w="med" len="med"/>
                    </a:lnT>
                    <a:lnB w="381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700" dirty="0">
                          <a:latin typeface="Arial" panose="020B0604020202020204" pitchFamily="34" charset="0"/>
                          <a:cs typeface="Arial" panose="020B0604020202020204" pitchFamily="34" charset="0"/>
                        </a:rPr>
                        <a:t>Slides 3-8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ysClr val="window" lastClr="FFFFFF">
                          <a:lumMod val="75000"/>
                        </a:sysClr>
                      </a:solidFill>
                      <a:prstDash val="solid"/>
                      <a:round/>
                      <a:headEnd type="none" w="med" len="med"/>
                      <a:tailEnd type="none" w="med" len="med"/>
                    </a:lnT>
                    <a:lnB w="381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49829">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latin typeface="Arial" panose="020B0604020202020204" pitchFamily="34" charset="0"/>
                          <a:cs typeface="Arial" panose="020B0604020202020204" pitchFamily="34" charset="0"/>
                        </a:rPr>
                        <a:t>Strategy for</a:t>
                      </a:r>
                      <a:r>
                        <a:rPr lang="en-US" sz="1700" baseline="0" dirty="0">
                          <a:latin typeface="Arial" panose="020B0604020202020204" pitchFamily="34" charset="0"/>
                          <a:cs typeface="Arial" panose="020B0604020202020204" pitchFamily="34" charset="0"/>
                        </a:rPr>
                        <a:t> </a:t>
                      </a:r>
                      <a:r>
                        <a:rPr lang="en-US" sz="1700" dirty="0">
                          <a:latin typeface="Arial" panose="020B0604020202020204" pitchFamily="34" charset="0"/>
                          <a:cs typeface="Arial" panose="020B0604020202020204" pitchFamily="34" charset="0"/>
                        </a:rPr>
                        <a:t>[Project Name] Organizational Readiness at Alpha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ysClr val="window" lastClr="FFFFFF">
                          <a:lumMod val="75000"/>
                        </a:sysClr>
                      </a:solidFill>
                      <a:prstDash val="solid"/>
                      <a:round/>
                      <a:headEnd type="none" w="med" len="med"/>
                      <a:tailEnd type="none" w="med" len="med"/>
                    </a:lnT>
                    <a:lnB w="381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700" dirty="0">
                          <a:latin typeface="Arial" panose="020B0604020202020204" pitchFamily="34" charset="0"/>
                          <a:cs typeface="Arial" panose="020B0604020202020204" pitchFamily="34" charset="0"/>
                        </a:rPr>
                        <a:t>Slides 9-12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ysClr val="window" lastClr="FFFFFF">
                          <a:lumMod val="75000"/>
                        </a:sysClr>
                      </a:solidFill>
                      <a:prstDash val="solid"/>
                      <a:round/>
                      <a:headEnd type="none" w="med" len="med"/>
                      <a:tailEnd type="none" w="med" len="med"/>
                    </a:lnT>
                    <a:lnB w="381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25694">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Detailed Strategy for Training </a:t>
                      </a:r>
                      <a:endParaRPr lang="en-US" sz="1700" dirty="0">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ysClr val="window" lastClr="FFFFFF">
                          <a:lumMod val="75000"/>
                        </a:sysClr>
                      </a:solidFill>
                      <a:prstDash val="solid"/>
                      <a:round/>
                      <a:headEnd type="none" w="med" len="med"/>
                      <a:tailEnd type="none" w="med" len="med"/>
                    </a:lnT>
                    <a:lnB w="381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700" dirty="0">
                          <a:latin typeface="Arial" panose="020B0604020202020204" pitchFamily="34" charset="0"/>
                          <a:cs typeface="Arial" panose="020B0604020202020204" pitchFamily="34" charset="0"/>
                        </a:rPr>
                        <a:t>Slides 13-44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ysClr val="window" lastClr="FFFFFF">
                          <a:lumMod val="75000"/>
                        </a:sysClr>
                      </a:solidFill>
                      <a:prstDash val="solid"/>
                      <a:round/>
                      <a:headEnd type="none" w="med" len="med"/>
                      <a:tailEnd type="none" w="med" len="med"/>
                    </a:lnT>
                    <a:lnB w="381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65774628"/>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t>Illustrative Strategy for [Project Name] Organizational Readiness</a:t>
            </a:r>
          </a:p>
        </p:txBody>
      </p:sp>
    </p:spTree>
    <p:extLst>
      <p:ext uri="{BB962C8B-B14F-4D97-AF65-F5344CB8AC3E}">
        <p14:creationId xmlns:p14="http://schemas.microsoft.com/office/powerpoint/2010/main" val="40802626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t>Key Ingredients of a Robust   Implementation</a:t>
            </a:r>
          </a:p>
        </p:txBody>
      </p:sp>
      <p:pic>
        <p:nvPicPr>
          <p:cNvPr id="4" name="Picture 20"/>
          <p:cNvPicPr>
            <a:picLocks noChangeAspect="1" noChangeArrowheads="1"/>
          </p:cNvPicPr>
          <p:nvPr/>
        </p:nvPicPr>
        <p:blipFill rotWithShape="1">
          <a:blip r:embed="rId3">
            <a:grayscl/>
            <a:extLst>
              <a:ext uri="{28A0092B-C50C-407E-A947-70E740481C1C}">
                <a14:useLocalDpi xmlns:a14="http://schemas.microsoft.com/office/drawing/2010/main" val="0"/>
              </a:ext>
            </a:extLst>
          </a:blip>
          <a:srcRect l="1" t="1" r="466" b="1079"/>
          <a:stretch/>
        </p:blipFill>
        <p:spPr bwMode="auto">
          <a:xfrm>
            <a:off x="204709" y="1755206"/>
            <a:ext cx="11878701" cy="4344437"/>
          </a:xfrm>
          <a:prstGeom prst="rect">
            <a:avLst/>
          </a:prstGeom>
          <a:noFill/>
          <a:ln>
            <a:noFill/>
          </a:ln>
          <a:effectLst/>
        </p:spPr>
      </p:pic>
      <p:sp>
        <p:nvSpPr>
          <p:cNvPr id="5" name="TextBox 4"/>
          <p:cNvSpPr txBox="1"/>
          <p:nvPr/>
        </p:nvSpPr>
        <p:spPr>
          <a:xfrm>
            <a:off x="168768" y="956731"/>
            <a:ext cx="11422098"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u="none" strike="noStrike" kern="0" cap="none" spc="0" normalizeH="0" baseline="0" noProof="0" dirty="0">
                <a:ln>
                  <a:noFill/>
                </a:ln>
                <a:effectLst/>
                <a:uLnTx/>
                <a:uFillTx/>
                <a:latin typeface="Arial" panose="020B0604020202020204" pitchFamily="34" charset="0"/>
                <a:cs typeface="Arial" panose="020B0604020202020204" pitchFamily="34" charset="0"/>
              </a:rPr>
              <a:t>A successful implementation of [Project Name] initiatives relies on the management of the most critical adoption challenges</a:t>
            </a:r>
          </a:p>
        </p:txBody>
      </p:sp>
      <p:sp>
        <p:nvSpPr>
          <p:cNvPr id="6" name="TextBox 5"/>
          <p:cNvSpPr txBox="1"/>
          <p:nvPr/>
        </p:nvSpPr>
        <p:spPr>
          <a:xfrm>
            <a:off x="967878" y="2719192"/>
            <a:ext cx="2072895" cy="101566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rPr>
              <a:t>Awareness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rPr>
              <a:t>What is the new [Project Name] process and why is it important?</a:t>
            </a:r>
          </a:p>
        </p:txBody>
      </p:sp>
      <p:sp>
        <p:nvSpPr>
          <p:cNvPr id="7" name="Freeform 213"/>
          <p:cNvSpPr>
            <a:spLocks noEditPoints="1"/>
          </p:cNvSpPr>
          <p:nvPr/>
        </p:nvSpPr>
        <p:spPr bwMode="auto">
          <a:xfrm>
            <a:off x="572401" y="2860107"/>
            <a:ext cx="384048" cy="383259"/>
          </a:xfrm>
          <a:custGeom>
            <a:avLst/>
            <a:gdLst>
              <a:gd name="T0" fmla="*/ 1 w 64"/>
              <a:gd name="T1" fmla="*/ 35 h 63"/>
              <a:gd name="T2" fmla="*/ 1 w 64"/>
              <a:gd name="T3" fmla="*/ 31 h 63"/>
              <a:gd name="T4" fmla="*/ 1 w 64"/>
              <a:gd name="T5" fmla="*/ 26 h 63"/>
              <a:gd name="T6" fmla="*/ 2 w 64"/>
              <a:gd name="T7" fmla="*/ 22 h 63"/>
              <a:gd name="T8" fmla="*/ 6 w 64"/>
              <a:gd name="T9" fmla="*/ 13 h 63"/>
              <a:gd name="T10" fmla="*/ 8 w 64"/>
              <a:gd name="T11" fmla="*/ 9 h 63"/>
              <a:gd name="T12" fmla="*/ 11 w 64"/>
              <a:gd name="T13" fmla="*/ 6 h 63"/>
              <a:gd name="T14" fmla="*/ 16 w 64"/>
              <a:gd name="T15" fmla="*/ 3 h 63"/>
              <a:gd name="T16" fmla="*/ 19 w 64"/>
              <a:gd name="T17" fmla="*/ 2 h 63"/>
              <a:gd name="T18" fmla="*/ 25 w 64"/>
              <a:gd name="T19" fmla="*/ 1 h 63"/>
              <a:gd name="T20" fmla="*/ 30 w 64"/>
              <a:gd name="T21" fmla="*/ 0 h 63"/>
              <a:gd name="T22" fmla="*/ 32 w 64"/>
              <a:gd name="T23" fmla="*/ 0 h 63"/>
              <a:gd name="T24" fmla="*/ 37 w 64"/>
              <a:gd name="T25" fmla="*/ 1 h 63"/>
              <a:gd name="T26" fmla="*/ 42 w 64"/>
              <a:gd name="T27" fmla="*/ 2 h 63"/>
              <a:gd name="T28" fmla="*/ 49 w 64"/>
              <a:gd name="T29" fmla="*/ 6 h 63"/>
              <a:gd name="T30" fmla="*/ 57 w 64"/>
              <a:gd name="T31" fmla="*/ 13 h 63"/>
              <a:gd name="T32" fmla="*/ 62 w 64"/>
              <a:gd name="T33" fmla="*/ 23 h 63"/>
              <a:gd name="T34" fmla="*/ 63 w 64"/>
              <a:gd name="T35" fmla="*/ 30 h 63"/>
              <a:gd name="T36" fmla="*/ 62 w 64"/>
              <a:gd name="T37" fmla="*/ 38 h 63"/>
              <a:gd name="T38" fmla="*/ 59 w 64"/>
              <a:gd name="T39" fmla="*/ 47 h 63"/>
              <a:gd name="T40" fmla="*/ 55 w 64"/>
              <a:gd name="T41" fmla="*/ 52 h 63"/>
              <a:gd name="T42" fmla="*/ 50 w 64"/>
              <a:gd name="T43" fmla="*/ 57 h 63"/>
              <a:gd name="T44" fmla="*/ 44 w 64"/>
              <a:gd name="T45" fmla="*/ 60 h 63"/>
              <a:gd name="T46" fmla="*/ 36 w 64"/>
              <a:gd name="T47" fmla="*/ 62 h 63"/>
              <a:gd name="T48" fmla="*/ 30 w 64"/>
              <a:gd name="T49" fmla="*/ 63 h 63"/>
              <a:gd name="T50" fmla="*/ 24 w 64"/>
              <a:gd name="T51" fmla="*/ 62 h 63"/>
              <a:gd name="T52" fmla="*/ 11 w 64"/>
              <a:gd name="T53" fmla="*/ 54 h 63"/>
              <a:gd name="T54" fmla="*/ 4 w 64"/>
              <a:gd name="T55" fmla="*/ 46 h 63"/>
              <a:gd name="T56" fmla="*/ 1 w 64"/>
              <a:gd name="T57" fmla="*/ 39 h 63"/>
              <a:gd name="T58" fmla="*/ 1 w 64"/>
              <a:gd name="T59" fmla="*/ 38 h 63"/>
              <a:gd name="T60" fmla="*/ 14 w 64"/>
              <a:gd name="T61" fmla="*/ 24 h 63"/>
              <a:gd name="T62" fmla="*/ 11 w 64"/>
              <a:gd name="T63" fmla="*/ 27 h 63"/>
              <a:gd name="T64" fmla="*/ 28 w 64"/>
              <a:gd name="T65" fmla="*/ 38 h 63"/>
              <a:gd name="T66" fmla="*/ 25 w 64"/>
              <a:gd name="T67" fmla="*/ 40 h 63"/>
              <a:gd name="T68" fmla="*/ 28 w 64"/>
              <a:gd name="T69" fmla="*/ 38 h 63"/>
              <a:gd name="T70" fmla="*/ 51 w 64"/>
              <a:gd name="T71" fmla="*/ 26 h 63"/>
              <a:gd name="T72" fmla="*/ 53 w 64"/>
              <a:gd name="T73" fmla="*/ 23 h 63"/>
              <a:gd name="T74" fmla="*/ 48 w 64"/>
              <a:gd name="T75" fmla="*/ 8 h 63"/>
              <a:gd name="T76" fmla="*/ 49 w 64"/>
              <a:gd name="T77" fmla="*/ 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63">
                <a:moveTo>
                  <a:pt x="1" y="38"/>
                </a:moveTo>
                <a:cubicBezTo>
                  <a:pt x="1" y="37"/>
                  <a:pt x="1" y="36"/>
                  <a:pt x="1" y="35"/>
                </a:cubicBezTo>
                <a:cubicBezTo>
                  <a:pt x="1" y="34"/>
                  <a:pt x="1" y="34"/>
                  <a:pt x="1" y="33"/>
                </a:cubicBezTo>
                <a:cubicBezTo>
                  <a:pt x="1" y="33"/>
                  <a:pt x="0" y="32"/>
                  <a:pt x="1" y="31"/>
                </a:cubicBezTo>
                <a:cubicBezTo>
                  <a:pt x="1" y="30"/>
                  <a:pt x="0" y="28"/>
                  <a:pt x="1" y="27"/>
                </a:cubicBezTo>
                <a:cubicBezTo>
                  <a:pt x="1" y="27"/>
                  <a:pt x="1" y="26"/>
                  <a:pt x="1" y="26"/>
                </a:cubicBezTo>
                <a:cubicBezTo>
                  <a:pt x="1" y="25"/>
                  <a:pt x="2" y="24"/>
                  <a:pt x="2" y="23"/>
                </a:cubicBezTo>
                <a:cubicBezTo>
                  <a:pt x="2" y="22"/>
                  <a:pt x="2" y="22"/>
                  <a:pt x="2" y="22"/>
                </a:cubicBezTo>
                <a:cubicBezTo>
                  <a:pt x="2" y="20"/>
                  <a:pt x="3" y="19"/>
                  <a:pt x="3" y="17"/>
                </a:cubicBezTo>
                <a:cubicBezTo>
                  <a:pt x="4" y="16"/>
                  <a:pt x="5" y="14"/>
                  <a:pt x="6" y="13"/>
                </a:cubicBezTo>
                <a:cubicBezTo>
                  <a:pt x="6" y="12"/>
                  <a:pt x="7" y="11"/>
                  <a:pt x="8" y="10"/>
                </a:cubicBezTo>
                <a:cubicBezTo>
                  <a:pt x="8" y="9"/>
                  <a:pt x="8" y="9"/>
                  <a:pt x="8" y="9"/>
                </a:cubicBezTo>
                <a:cubicBezTo>
                  <a:pt x="8" y="9"/>
                  <a:pt x="8" y="9"/>
                  <a:pt x="8" y="8"/>
                </a:cubicBezTo>
                <a:cubicBezTo>
                  <a:pt x="9" y="8"/>
                  <a:pt x="10" y="7"/>
                  <a:pt x="11" y="6"/>
                </a:cubicBezTo>
                <a:cubicBezTo>
                  <a:pt x="12" y="6"/>
                  <a:pt x="13" y="5"/>
                  <a:pt x="14" y="5"/>
                </a:cubicBezTo>
                <a:cubicBezTo>
                  <a:pt x="15" y="4"/>
                  <a:pt x="15" y="4"/>
                  <a:pt x="16" y="3"/>
                </a:cubicBezTo>
                <a:cubicBezTo>
                  <a:pt x="16" y="3"/>
                  <a:pt x="16" y="3"/>
                  <a:pt x="16" y="3"/>
                </a:cubicBezTo>
                <a:cubicBezTo>
                  <a:pt x="17" y="3"/>
                  <a:pt x="18" y="3"/>
                  <a:pt x="19" y="2"/>
                </a:cubicBezTo>
                <a:cubicBezTo>
                  <a:pt x="20" y="2"/>
                  <a:pt x="21" y="1"/>
                  <a:pt x="22" y="1"/>
                </a:cubicBezTo>
                <a:cubicBezTo>
                  <a:pt x="23" y="1"/>
                  <a:pt x="24" y="1"/>
                  <a:pt x="25" y="1"/>
                </a:cubicBezTo>
                <a:cubicBezTo>
                  <a:pt x="26" y="0"/>
                  <a:pt x="27" y="0"/>
                  <a:pt x="28" y="0"/>
                </a:cubicBezTo>
                <a:cubicBezTo>
                  <a:pt x="29" y="0"/>
                  <a:pt x="29" y="0"/>
                  <a:pt x="30" y="0"/>
                </a:cubicBezTo>
                <a:cubicBezTo>
                  <a:pt x="30" y="0"/>
                  <a:pt x="31" y="0"/>
                  <a:pt x="31" y="0"/>
                </a:cubicBezTo>
                <a:cubicBezTo>
                  <a:pt x="31" y="0"/>
                  <a:pt x="32" y="0"/>
                  <a:pt x="32" y="0"/>
                </a:cubicBezTo>
                <a:cubicBezTo>
                  <a:pt x="33" y="0"/>
                  <a:pt x="35" y="0"/>
                  <a:pt x="36" y="1"/>
                </a:cubicBezTo>
                <a:cubicBezTo>
                  <a:pt x="37" y="1"/>
                  <a:pt x="37" y="1"/>
                  <a:pt x="37" y="1"/>
                </a:cubicBezTo>
                <a:cubicBezTo>
                  <a:pt x="38" y="1"/>
                  <a:pt x="39" y="1"/>
                  <a:pt x="39" y="1"/>
                </a:cubicBezTo>
                <a:cubicBezTo>
                  <a:pt x="40" y="2"/>
                  <a:pt x="41" y="2"/>
                  <a:pt x="42" y="2"/>
                </a:cubicBezTo>
                <a:cubicBezTo>
                  <a:pt x="43" y="3"/>
                  <a:pt x="44" y="3"/>
                  <a:pt x="45" y="4"/>
                </a:cubicBezTo>
                <a:cubicBezTo>
                  <a:pt x="47" y="4"/>
                  <a:pt x="48" y="5"/>
                  <a:pt x="49" y="6"/>
                </a:cubicBezTo>
                <a:cubicBezTo>
                  <a:pt x="50" y="7"/>
                  <a:pt x="52" y="8"/>
                  <a:pt x="53" y="9"/>
                </a:cubicBezTo>
                <a:cubicBezTo>
                  <a:pt x="54" y="10"/>
                  <a:pt x="56" y="12"/>
                  <a:pt x="57" y="13"/>
                </a:cubicBezTo>
                <a:cubicBezTo>
                  <a:pt x="58" y="15"/>
                  <a:pt x="59" y="16"/>
                  <a:pt x="60" y="17"/>
                </a:cubicBezTo>
                <a:cubicBezTo>
                  <a:pt x="60" y="19"/>
                  <a:pt x="61" y="21"/>
                  <a:pt x="62" y="23"/>
                </a:cubicBezTo>
                <a:cubicBezTo>
                  <a:pt x="62" y="24"/>
                  <a:pt x="63" y="26"/>
                  <a:pt x="63" y="28"/>
                </a:cubicBezTo>
                <a:cubicBezTo>
                  <a:pt x="63" y="28"/>
                  <a:pt x="63" y="29"/>
                  <a:pt x="63" y="30"/>
                </a:cubicBezTo>
                <a:cubicBezTo>
                  <a:pt x="64" y="32"/>
                  <a:pt x="63" y="33"/>
                  <a:pt x="63" y="34"/>
                </a:cubicBezTo>
                <a:cubicBezTo>
                  <a:pt x="63" y="35"/>
                  <a:pt x="63" y="37"/>
                  <a:pt x="62" y="38"/>
                </a:cubicBezTo>
                <a:cubicBezTo>
                  <a:pt x="62" y="41"/>
                  <a:pt x="61" y="43"/>
                  <a:pt x="60" y="45"/>
                </a:cubicBezTo>
                <a:cubicBezTo>
                  <a:pt x="60" y="46"/>
                  <a:pt x="59" y="47"/>
                  <a:pt x="59" y="47"/>
                </a:cubicBezTo>
                <a:cubicBezTo>
                  <a:pt x="58" y="48"/>
                  <a:pt x="58" y="49"/>
                  <a:pt x="57" y="49"/>
                </a:cubicBezTo>
                <a:cubicBezTo>
                  <a:pt x="56" y="50"/>
                  <a:pt x="56" y="51"/>
                  <a:pt x="55" y="52"/>
                </a:cubicBezTo>
                <a:cubicBezTo>
                  <a:pt x="54" y="53"/>
                  <a:pt x="53" y="54"/>
                  <a:pt x="52" y="55"/>
                </a:cubicBezTo>
                <a:cubicBezTo>
                  <a:pt x="51" y="55"/>
                  <a:pt x="51" y="56"/>
                  <a:pt x="50" y="57"/>
                </a:cubicBezTo>
                <a:cubicBezTo>
                  <a:pt x="49" y="57"/>
                  <a:pt x="48" y="58"/>
                  <a:pt x="47" y="59"/>
                </a:cubicBezTo>
                <a:cubicBezTo>
                  <a:pt x="46" y="59"/>
                  <a:pt x="45" y="60"/>
                  <a:pt x="44" y="60"/>
                </a:cubicBezTo>
                <a:cubicBezTo>
                  <a:pt x="42" y="61"/>
                  <a:pt x="41" y="61"/>
                  <a:pt x="40" y="62"/>
                </a:cubicBezTo>
                <a:cubicBezTo>
                  <a:pt x="38" y="62"/>
                  <a:pt x="37" y="62"/>
                  <a:pt x="36" y="62"/>
                </a:cubicBezTo>
                <a:cubicBezTo>
                  <a:pt x="35" y="63"/>
                  <a:pt x="35" y="63"/>
                  <a:pt x="34" y="63"/>
                </a:cubicBezTo>
                <a:cubicBezTo>
                  <a:pt x="33" y="63"/>
                  <a:pt x="31" y="63"/>
                  <a:pt x="30" y="63"/>
                </a:cubicBezTo>
                <a:cubicBezTo>
                  <a:pt x="29" y="63"/>
                  <a:pt x="28" y="63"/>
                  <a:pt x="27" y="62"/>
                </a:cubicBezTo>
                <a:cubicBezTo>
                  <a:pt x="26" y="62"/>
                  <a:pt x="25" y="62"/>
                  <a:pt x="24" y="62"/>
                </a:cubicBezTo>
                <a:cubicBezTo>
                  <a:pt x="21" y="61"/>
                  <a:pt x="19" y="59"/>
                  <a:pt x="17" y="58"/>
                </a:cubicBezTo>
                <a:cubicBezTo>
                  <a:pt x="15" y="57"/>
                  <a:pt x="13" y="56"/>
                  <a:pt x="11" y="54"/>
                </a:cubicBezTo>
                <a:cubicBezTo>
                  <a:pt x="9" y="53"/>
                  <a:pt x="7" y="50"/>
                  <a:pt x="6" y="48"/>
                </a:cubicBezTo>
                <a:cubicBezTo>
                  <a:pt x="5" y="47"/>
                  <a:pt x="5" y="47"/>
                  <a:pt x="4" y="46"/>
                </a:cubicBezTo>
                <a:cubicBezTo>
                  <a:pt x="4" y="45"/>
                  <a:pt x="3" y="44"/>
                  <a:pt x="3" y="42"/>
                </a:cubicBezTo>
                <a:cubicBezTo>
                  <a:pt x="2" y="41"/>
                  <a:pt x="2" y="40"/>
                  <a:pt x="1" y="39"/>
                </a:cubicBezTo>
                <a:cubicBezTo>
                  <a:pt x="1" y="39"/>
                  <a:pt x="1" y="38"/>
                  <a:pt x="1" y="38"/>
                </a:cubicBezTo>
                <a:cubicBezTo>
                  <a:pt x="1" y="38"/>
                  <a:pt x="1" y="38"/>
                  <a:pt x="1" y="38"/>
                </a:cubicBezTo>
                <a:close/>
                <a:moveTo>
                  <a:pt x="14" y="24"/>
                </a:moveTo>
                <a:cubicBezTo>
                  <a:pt x="14" y="24"/>
                  <a:pt x="14" y="24"/>
                  <a:pt x="14" y="24"/>
                </a:cubicBezTo>
                <a:cubicBezTo>
                  <a:pt x="13" y="25"/>
                  <a:pt x="12" y="26"/>
                  <a:pt x="11" y="26"/>
                </a:cubicBezTo>
                <a:cubicBezTo>
                  <a:pt x="11" y="27"/>
                  <a:pt x="11" y="27"/>
                  <a:pt x="11" y="27"/>
                </a:cubicBezTo>
                <a:cubicBezTo>
                  <a:pt x="12" y="26"/>
                  <a:pt x="13" y="25"/>
                  <a:pt x="14" y="24"/>
                </a:cubicBezTo>
                <a:close/>
                <a:moveTo>
                  <a:pt x="28" y="38"/>
                </a:moveTo>
                <a:cubicBezTo>
                  <a:pt x="27" y="38"/>
                  <a:pt x="27" y="38"/>
                  <a:pt x="27" y="38"/>
                </a:cubicBezTo>
                <a:cubicBezTo>
                  <a:pt x="27" y="39"/>
                  <a:pt x="26" y="40"/>
                  <a:pt x="25" y="40"/>
                </a:cubicBezTo>
                <a:cubicBezTo>
                  <a:pt x="25" y="41"/>
                  <a:pt x="25" y="41"/>
                  <a:pt x="25" y="41"/>
                </a:cubicBezTo>
                <a:cubicBezTo>
                  <a:pt x="26" y="40"/>
                  <a:pt x="27" y="39"/>
                  <a:pt x="28" y="38"/>
                </a:cubicBezTo>
                <a:close/>
                <a:moveTo>
                  <a:pt x="51" y="25"/>
                </a:moveTo>
                <a:cubicBezTo>
                  <a:pt x="51" y="25"/>
                  <a:pt x="51" y="26"/>
                  <a:pt x="51" y="26"/>
                </a:cubicBezTo>
                <a:cubicBezTo>
                  <a:pt x="52" y="25"/>
                  <a:pt x="52" y="24"/>
                  <a:pt x="53" y="24"/>
                </a:cubicBezTo>
                <a:cubicBezTo>
                  <a:pt x="53" y="23"/>
                  <a:pt x="53" y="23"/>
                  <a:pt x="53" y="23"/>
                </a:cubicBezTo>
                <a:cubicBezTo>
                  <a:pt x="52" y="24"/>
                  <a:pt x="52" y="25"/>
                  <a:pt x="51" y="25"/>
                </a:cubicBezTo>
                <a:close/>
                <a:moveTo>
                  <a:pt x="48" y="8"/>
                </a:moveTo>
                <a:cubicBezTo>
                  <a:pt x="48" y="8"/>
                  <a:pt x="48" y="8"/>
                  <a:pt x="49" y="9"/>
                </a:cubicBezTo>
                <a:cubicBezTo>
                  <a:pt x="49" y="9"/>
                  <a:pt x="49" y="8"/>
                  <a:pt x="49" y="8"/>
                </a:cubicBezTo>
                <a:cubicBezTo>
                  <a:pt x="49" y="8"/>
                  <a:pt x="48" y="8"/>
                  <a:pt x="48" y="8"/>
                </a:cubicBezTo>
                <a:close/>
              </a:path>
            </a:pathLst>
          </a:custGeom>
          <a:solidFill>
            <a:srgbClr val="C0504D"/>
          </a:solidFill>
          <a:ln>
            <a:no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0" dirty="0">
                <a:ln>
                  <a:noFill/>
                </a:ln>
                <a:solidFill>
                  <a:prstClr val="white"/>
                </a:solidFill>
                <a:effectLst/>
                <a:uLnTx/>
                <a:uFillTx/>
              </a:rPr>
              <a:t>1</a:t>
            </a:r>
          </a:p>
        </p:txBody>
      </p:sp>
      <p:grpSp>
        <p:nvGrpSpPr>
          <p:cNvPr id="8" name="Group 7"/>
          <p:cNvGrpSpPr/>
          <p:nvPr/>
        </p:nvGrpSpPr>
        <p:grpSpPr>
          <a:xfrm rot="5400000" flipV="1">
            <a:off x="345934" y="3582653"/>
            <a:ext cx="907174" cy="228600"/>
            <a:chOff x="5797" y="1017368"/>
            <a:chExt cx="260098" cy="114539"/>
          </a:xfrm>
          <a:solidFill>
            <a:srgbClr val="9BBB59"/>
          </a:solidFill>
        </p:grpSpPr>
        <p:sp>
          <p:nvSpPr>
            <p:cNvPr id="9" name="Freeform 31"/>
            <p:cNvSpPr>
              <a:spLocks/>
            </p:cNvSpPr>
            <p:nvPr/>
          </p:nvSpPr>
          <p:spPr bwMode="auto">
            <a:xfrm>
              <a:off x="5797" y="1017368"/>
              <a:ext cx="260098" cy="114539"/>
            </a:xfrm>
            <a:custGeom>
              <a:avLst/>
              <a:gdLst>
                <a:gd name="T0" fmla="*/ 91 w 91"/>
                <a:gd name="T1" fmla="*/ 15 h 40"/>
                <a:gd name="T2" fmla="*/ 91 w 91"/>
                <a:gd name="T3" fmla="*/ 19 h 40"/>
                <a:gd name="T4" fmla="*/ 71 w 91"/>
                <a:gd name="T5" fmla="*/ 35 h 40"/>
                <a:gd name="T6" fmla="*/ 64 w 91"/>
                <a:gd name="T7" fmla="*/ 38 h 40"/>
                <a:gd name="T8" fmla="*/ 80 w 91"/>
                <a:gd name="T9" fmla="*/ 18 h 40"/>
                <a:gd name="T10" fmla="*/ 13 w 91"/>
                <a:gd name="T11" fmla="*/ 22 h 40"/>
                <a:gd name="T12" fmla="*/ 4 w 91"/>
                <a:gd name="T13" fmla="*/ 15 h 40"/>
                <a:gd name="T14" fmla="*/ 68 w 91"/>
                <a:gd name="T15" fmla="*/ 12 h 40"/>
                <a:gd name="T16" fmla="*/ 48 w 91"/>
                <a:gd name="T17" fmla="*/ 2 h 40"/>
                <a:gd name="T18" fmla="*/ 52 w 91"/>
                <a:gd name="T19" fmla="*/ 0 h 40"/>
                <a:gd name="T20" fmla="*/ 91 w 91"/>
                <a:gd name="T21"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40">
                  <a:moveTo>
                    <a:pt x="91" y="15"/>
                  </a:moveTo>
                  <a:cubicBezTo>
                    <a:pt x="91" y="17"/>
                    <a:pt x="90" y="18"/>
                    <a:pt x="91" y="19"/>
                  </a:cubicBezTo>
                  <a:cubicBezTo>
                    <a:pt x="88" y="25"/>
                    <a:pt x="77" y="30"/>
                    <a:pt x="71" y="35"/>
                  </a:cubicBezTo>
                  <a:cubicBezTo>
                    <a:pt x="69" y="37"/>
                    <a:pt x="67" y="40"/>
                    <a:pt x="64" y="38"/>
                  </a:cubicBezTo>
                  <a:cubicBezTo>
                    <a:pt x="63" y="27"/>
                    <a:pt x="77" y="26"/>
                    <a:pt x="80" y="18"/>
                  </a:cubicBezTo>
                  <a:cubicBezTo>
                    <a:pt x="62" y="20"/>
                    <a:pt x="33" y="21"/>
                    <a:pt x="13" y="22"/>
                  </a:cubicBezTo>
                  <a:cubicBezTo>
                    <a:pt x="5" y="22"/>
                    <a:pt x="0" y="22"/>
                    <a:pt x="4" y="15"/>
                  </a:cubicBezTo>
                  <a:cubicBezTo>
                    <a:pt x="24" y="15"/>
                    <a:pt x="47" y="13"/>
                    <a:pt x="68" y="12"/>
                  </a:cubicBezTo>
                  <a:cubicBezTo>
                    <a:pt x="63" y="7"/>
                    <a:pt x="47" y="12"/>
                    <a:pt x="48" y="2"/>
                  </a:cubicBezTo>
                  <a:cubicBezTo>
                    <a:pt x="48" y="0"/>
                    <a:pt x="51" y="1"/>
                    <a:pt x="52" y="0"/>
                  </a:cubicBezTo>
                  <a:cubicBezTo>
                    <a:pt x="63" y="5"/>
                    <a:pt x="82" y="5"/>
                    <a:pt x="91" y="1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 name="Freeform 33"/>
            <p:cNvSpPr>
              <a:spLocks/>
            </p:cNvSpPr>
            <p:nvPr/>
          </p:nvSpPr>
          <p:spPr bwMode="auto">
            <a:xfrm>
              <a:off x="5797" y="1017368"/>
              <a:ext cx="260098" cy="114539"/>
            </a:xfrm>
            <a:custGeom>
              <a:avLst/>
              <a:gdLst>
                <a:gd name="T0" fmla="*/ 52 w 91"/>
                <a:gd name="T1" fmla="*/ 0 h 40"/>
                <a:gd name="T2" fmla="*/ 48 w 91"/>
                <a:gd name="T3" fmla="*/ 2 h 40"/>
                <a:gd name="T4" fmla="*/ 68 w 91"/>
                <a:gd name="T5" fmla="*/ 12 h 40"/>
                <a:gd name="T6" fmla="*/ 4 w 91"/>
                <a:gd name="T7" fmla="*/ 15 h 40"/>
                <a:gd name="T8" fmla="*/ 13 w 91"/>
                <a:gd name="T9" fmla="*/ 22 h 40"/>
                <a:gd name="T10" fmla="*/ 80 w 91"/>
                <a:gd name="T11" fmla="*/ 18 h 40"/>
                <a:gd name="T12" fmla="*/ 64 w 91"/>
                <a:gd name="T13" fmla="*/ 38 h 40"/>
                <a:gd name="T14" fmla="*/ 71 w 91"/>
                <a:gd name="T15" fmla="*/ 35 h 40"/>
                <a:gd name="T16" fmla="*/ 91 w 91"/>
                <a:gd name="T17" fmla="*/ 19 h 40"/>
                <a:gd name="T18" fmla="*/ 91 w 91"/>
                <a:gd name="T19" fmla="*/ 15 h 40"/>
                <a:gd name="T20" fmla="*/ 52 w 91"/>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40">
                  <a:moveTo>
                    <a:pt x="52" y="0"/>
                  </a:moveTo>
                  <a:cubicBezTo>
                    <a:pt x="51" y="1"/>
                    <a:pt x="48" y="0"/>
                    <a:pt x="48" y="2"/>
                  </a:cubicBezTo>
                  <a:cubicBezTo>
                    <a:pt x="47" y="12"/>
                    <a:pt x="63" y="7"/>
                    <a:pt x="68" y="12"/>
                  </a:cubicBezTo>
                  <a:cubicBezTo>
                    <a:pt x="47" y="13"/>
                    <a:pt x="24" y="15"/>
                    <a:pt x="4" y="15"/>
                  </a:cubicBezTo>
                  <a:cubicBezTo>
                    <a:pt x="0" y="22"/>
                    <a:pt x="5" y="22"/>
                    <a:pt x="13" y="22"/>
                  </a:cubicBezTo>
                  <a:cubicBezTo>
                    <a:pt x="33" y="21"/>
                    <a:pt x="62" y="20"/>
                    <a:pt x="80" y="18"/>
                  </a:cubicBezTo>
                  <a:cubicBezTo>
                    <a:pt x="77" y="26"/>
                    <a:pt x="63" y="27"/>
                    <a:pt x="64" y="38"/>
                  </a:cubicBezTo>
                  <a:cubicBezTo>
                    <a:pt x="67" y="40"/>
                    <a:pt x="69" y="37"/>
                    <a:pt x="71" y="35"/>
                  </a:cubicBezTo>
                  <a:cubicBezTo>
                    <a:pt x="77" y="30"/>
                    <a:pt x="88" y="25"/>
                    <a:pt x="91" y="19"/>
                  </a:cubicBezTo>
                  <a:cubicBezTo>
                    <a:pt x="90" y="18"/>
                    <a:pt x="91" y="17"/>
                    <a:pt x="91" y="15"/>
                  </a:cubicBezTo>
                  <a:cubicBezTo>
                    <a:pt x="82" y="5"/>
                    <a:pt x="63" y="5"/>
                    <a:pt x="52"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
        <p:nvSpPr>
          <p:cNvPr id="11" name="Freeform 213"/>
          <p:cNvSpPr>
            <a:spLocks noEditPoints="1"/>
          </p:cNvSpPr>
          <p:nvPr/>
        </p:nvSpPr>
        <p:spPr bwMode="auto">
          <a:xfrm>
            <a:off x="2734448" y="4985429"/>
            <a:ext cx="384048" cy="383259"/>
          </a:xfrm>
          <a:custGeom>
            <a:avLst/>
            <a:gdLst>
              <a:gd name="T0" fmla="*/ 1 w 64"/>
              <a:gd name="T1" fmla="*/ 35 h 63"/>
              <a:gd name="T2" fmla="*/ 1 w 64"/>
              <a:gd name="T3" fmla="*/ 31 h 63"/>
              <a:gd name="T4" fmla="*/ 1 w 64"/>
              <a:gd name="T5" fmla="*/ 26 h 63"/>
              <a:gd name="T6" fmla="*/ 2 w 64"/>
              <a:gd name="T7" fmla="*/ 22 h 63"/>
              <a:gd name="T8" fmla="*/ 6 w 64"/>
              <a:gd name="T9" fmla="*/ 13 h 63"/>
              <a:gd name="T10" fmla="*/ 8 w 64"/>
              <a:gd name="T11" fmla="*/ 9 h 63"/>
              <a:gd name="T12" fmla="*/ 11 w 64"/>
              <a:gd name="T13" fmla="*/ 6 h 63"/>
              <a:gd name="T14" fmla="*/ 16 w 64"/>
              <a:gd name="T15" fmla="*/ 3 h 63"/>
              <a:gd name="T16" fmla="*/ 19 w 64"/>
              <a:gd name="T17" fmla="*/ 2 h 63"/>
              <a:gd name="T18" fmla="*/ 25 w 64"/>
              <a:gd name="T19" fmla="*/ 1 h 63"/>
              <a:gd name="T20" fmla="*/ 30 w 64"/>
              <a:gd name="T21" fmla="*/ 0 h 63"/>
              <a:gd name="T22" fmla="*/ 32 w 64"/>
              <a:gd name="T23" fmla="*/ 0 h 63"/>
              <a:gd name="T24" fmla="*/ 37 w 64"/>
              <a:gd name="T25" fmla="*/ 1 h 63"/>
              <a:gd name="T26" fmla="*/ 42 w 64"/>
              <a:gd name="T27" fmla="*/ 2 h 63"/>
              <a:gd name="T28" fmla="*/ 49 w 64"/>
              <a:gd name="T29" fmla="*/ 6 h 63"/>
              <a:gd name="T30" fmla="*/ 57 w 64"/>
              <a:gd name="T31" fmla="*/ 13 h 63"/>
              <a:gd name="T32" fmla="*/ 62 w 64"/>
              <a:gd name="T33" fmla="*/ 23 h 63"/>
              <a:gd name="T34" fmla="*/ 63 w 64"/>
              <a:gd name="T35" fmla="*/ 30 h 63"/>
              <a:gd name="T36" fmla="*/ 62 w 64"/>
              <a:gd name="T37" fmla="*/ 38 h 63"/>
              <a:gd name="T38" fmla="*/ 59 w 64"/>
              <a:gd name="T39" fmla="*/ 47 h 63"/>
              <a:gd name="T40" fmla="*/ 55 w 64"/>
              <a:gd name="T41" fmla="*/ 52 h 63"/>
              <a:gd name="T42" fmla="*/ 50 w 64"/>
              <a:gd name="T43" fmla="*/ 57 h 63"/>
              <a:gd name="T44" fmla="*/ 44 w 64"/>
              <a:gd name="T45" fmla="*/ 60 h 63"/>
              <a:gd name="T46" fmla="*/ 36 w 64"/>
              <a:gd name="T47" fmla="*/ 62 h 63"/>
              <a:gd name="T48" fmla="*/ 30 w 64"/>
              <a:gd name="T49" fmla="*/ 63 h 63"/>
              <a:gd name="T50" fmla="*/ 24 w 64"/>
              <a:gd name="T51" fmla="*/ 62 h 63"/>
              <a:gd name="T52" fmla="*/ 11 w 64"/>
              <a:gd name="T53" fmla="*/ 54 h 63"/>
              <a:gd name="T54" fmla="*/ 4 w 64"/>
              <a:gd name="T55" fmla="*/ 46 h 63"/>
              <a:gd name="T56" fmla="*/ 1 w 64"/>
              <a:gd name="T57" fmla="*/ 39 h 63"/>
              <a:gd name="T58" fmla="*/ 1 w 64"/>
              <a:gd name="T59" fmla="*/ 38 h 63"/>
              <a:gd name="T60" fmla="*/ 14 w 64"/>
              <a:gd name="T61" fmla="*/ 24 h 63"/>
              <a:gd name="T62" fmla="*/ 11 w 64"/>
              <a:gd name="T63" fmla="*/ 27 h 63"/>
              <a:gd name="T64" fmla="*/ 28 w 64"/>
              <a:gd name="T65" fmla="*/ 38 h 63"/>
              <a:gd name="T66" fmla="*/ 25 w 64"/>
              <a:gd name="T67" fmla="*/ 40 h 63"/>
              <a:gd name="T68" fmla="*/ 28 w 64"/>
              <a:gd name="T69" fmla="*/ 38 h 63"/>
              <a:gd name="T70" fmla="*/ 51 w 64"/>
              <a:gd name="T71" fmla="*/ 26 h 63"/>
              <a:gd name="T72" fmla="*/ 53 w 64"/>
              <a:gd name="T73" fmla="*/ 23 h 63"/>
              <a:gd name="T74" fmla="*/ 48 w 64"/>
              <a:gd name="T75" fmla="*/ 8 h 63"/>
              <a:gd name="T76" fmla="*/ 49 w 64"/>
              <a:gd name="T77" fmla="*/ 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63">
                <a:moveTo>
                  <a:pt x="1" y="38"/>
                </a:moveTo>
                <a:cubicBezTo>
                  <a:pt x="1" y="37"/>
                  <a:pt x="1" y="36"/>
                  <a:pt x="1" y="35"/>
                </a:cubicBezTo>
                <a:cubicBezTo>
                  <a:pt x="1" y="34"/>
                  <a:pt x="1" y="34"/>
                  <a:pt x="1" y="33"/>
                </a:cubicBezTo>
                <a:cubicBezTo>
                  <a:pt x="1" y="33"/>
                  <a:pt x="0" y="32"/>
                  <a:pt x="1" y="31"/>
                </a:cubicBezTo>
                <a:cubicBezTo>
                  <a:pt x="1" y="30"/>
                  <a:pt x="0" y="28"/>
                  <a:pt x="1" y="27"/>
                </a:cubicBezTo>
                <a:cubicBezTo>
                  <a:pt x="1" y="27"/>
                  <a:pt x="1" y="26"/>
                  <a:pt x="1" y="26"/>
                </a:cubicBezTo>
                <a:cubicBezTo>
                  <a:pt x="1" y="25"/>
                  <a:pt x="2" y="24"/>
                  <a:pt x="2" y="23"/>
                </a:cubicBezTo>
                <a:cubicBezTo>
                  <a:pt x="2" y="22"/>
                  <a:pt x="2" y="22"/>
                  <a:pt x="2" y="22"/>
                </a:cubicBezTo>
                <a:cubicBezTo>
                  <a:pt x="2" y="20"/>
                  <a:pt x="3" y="19"/>
                  <a:pt x="3" y="17"/>
                </a:cubicBezTo>
                <a:cubicBezTo>
                  <a:pt x="4" y="16"/>
                  <a:pt x="5" y="14"/>
                  <a:pt x="6" y="13"/>
                </a:cubicBezTo>
                <a:cubicBezTo>
                  <a:pt x="6" y="12"/>
                  <a:pt x="7" y="11"/>
                  <a:pt x="8" y="10"/>
                </a:cubicBezTo>
                <a:cubicBezTo>
                  <a:pt x="8" y="9"/>
                  <a:pt x="8" y="9"/>
                  <a:pt x="8" y="9"/>
                </a:cubicBezTo>
                <a:cubicBezTo>
                  <a:pt x="8" y="9"/>
                  <a:pt x="8" y="9"/>
                  <a:pt x="8" y="8"/>
                </a:cubicBezTo>
                <a:cubicBezTo>
                  <a:pt x="9" y="8"/>
                  <a:pt x="10" y="7"/>
                  <a:pt x="11" y="6"/>
                </a:cubicBezTo>
                <a:cubicBezTo>
                  <a:pt x="12" y="6"/>
                  <a:pt x="13" y="5"/>
                  <a:pt x="14" y="5"/>
                </a:cubicBezTo>
                <a:cubicBezTo>
                  <a:pt x="15" y="4"/>
                  <a:pt x="15" y="4"/>
                  <a:pt x="16" y="3"/>
                </a:cubicBezTo>
                <a:cubicBezTo>
                  <a:pt x="16" y="3"/>
                  <a:pt x="16" y="3"/>
                  <a:pt x="16" y="3"/>
                </a:cubicBezTo>
                <a:cubicBezTo>
                  <a:pt x="17" y="3"/>
                  <a:pt x="18" y="3"/>
                  <a:pt x="19" y="2"/>
                </a:cubicBezTo>
                <a:cubicBezTo>
                  <a:pt x="20" y="2"/>
                  <a:pt x="21" y="1"/>
                  <a:pt x="22" y="1"/>
                </a:cubicBezTo>
                <a:cubicBezTo>
                  <a:pt x="23" y="1"/>
                  <a:pt x="24" y="1"/>
                  <a:pt x="25" y="1"/>
                </a:cubicBezTo>
                <a:cubicBezTo>
                  <a:pt x="26" y="0"/>
                  <a:pt x="27" y="0"/>
                  <a:pt x="28" y="0"/>
                </a:cubicBezTo>
                <a:cubicBezTo>
                  <a:pt x="29" y="0"/>
                  <a:pt x="29" y="0"/>
                  <a:pt x="30" y="0"/>
                </a:cubicBezTo>
                <a:cubicBezTo>
                  <a:pt x="30" y="0"/>
                  <a:pt x="31" y="0"/>
                  <a:pt x="31" y="0"/>
                </a:cubicBezTo>
                <a:cubicBezTo>
                  <a:pt x="31" y="0"/>
                  <a:pt x="32" y="0"/>
                  <a:pt x="32" y="0"/>
                </a:cubicBezTo>
                <a:cubicBezTo>
                  <a:pt x="33" y="0"/>
                  <a:pt x="35" y="0"/>
                  <a:pt x="36" y="1"/>
                </a:cubicBezTo>
                <a:cubicBezTo>
                  <a:pt x="37" y="1"/>
                  <a:pt x="37" y="1"/>
                  <a:pt x="37" y="1"/>
                </a:cubicBezTo>
                <a:cubicBezTo>
                  <a:pt x="38" y="1"/>
                  <a:pt x="39" y="1"/>
                  <a:pt x="39" y="1"/>
                </a:cubicBezTo>
                <a:cubicBezTo>
                  <a:pt x="40" y="2"/>
                  <a:pt x="41" y="2"/>
                  <a:pt x="42" y="2"/>
                </a:cubicBezTo>
                <a:cubicBezTo>
                  <a:pt x="43" y="3"/>
                  <a:pt x="44" y="3"/>
                  <a:pt x="45" y="4"/>
                </a:cubicBezTo>
                <a:cubicBezTo>
                  <a:pt x="47" y="4"/>
                  <a:pt x="48" y="5"/>
                  <a:pt x="49" y="6"/>
                </a:cubicBezTo>
                <a:cubicBezTo>
                  <a:pt x="50" y="7"/>
                  <a:pt x="52" y="8"/>
                  <a:pt x="53" y="9"/>
                </a:cubicBezTo>
                <a:cubicBezTo>
                  <a:pt x="54" y="10"/>
                  <a:pt x="56" y="12"/>
                  <a:pt x="57" y="13"/>
                </a:cubicBezTo>
                <a:cubicBezTo>
                  <a:pt x="58" y="15"/>
                  <a:pt x="59" y="16"/>
                  <a:pt x="60" y="17"/>
                </a:cubicBezTo>
                <a:cubicBezTo>
                  <a:pt x="60" y="19"/>
                  <a:pt x="61" y="21"/>
                  <a:pt x="62" y="23"/>
                </a:cubicBezTo>
                <a:cubicBezTo>
                  <a:pt x="62" y="24"/>
                  <a:pt x="63" y="26"/>
                  <a:pt x="63" y="28"/>
                </a:cubicBezTo>
                <a:cubicBezTo>
                  <a:pt x="63" y="28"/>
                  <a:pt x="63" y="29"/>
                  <a:pt x="63" y="30"/>
                </a:cubicBezTo>
                <a:cubicBezTo>
                  <a:pt x="64" y="32"/>
                  <a:pt x="63" y="33"/>
                  <a:pt x="63" y="34"/>
                </a:cubicBezTo>
                <a:cubicBezTo>
                  <a:pt x="63" y="35"/>
                  <a:pt x="63" y="37"/>
                  <a:pt x="62" y="38"/>
                </a:cubicBezTo>
                <a:cubicBezTo>
                  <a:pt x="62" y="41"/>
                  <a:pt x="61" y="43"/>
                  <a:pt x="60" y="45"/>
                </a:cubicBezTo>
                <a:cubicBezTo>
                  <a:pt x="60" y="46"/>
                  <a:pt x="59" y="47"/>
                  <a:pt x="59" y="47"/>
                </a:cubicBezTo>
                <a:cubicBezTo>
                  <a:pt x="58" y="48"/>
                  <a:pt x="58" y="49"/>
                  <a:pt x="57" y="49"/>
                </a:cubicBezTo>
                <a:cubicBezTo>
                  <a:pt x="56" y="50"/>
                  <a:pt x="56" y="51"/>
                  <a:pt x="55" y="52"/>
                </a:cubicBezTo>
                <a:cubicBezTo>
                  <a:pt x="54" y="53"/>
                  <a:pt x="53" y="54"/>
                  <a:pt x="52" y="55"/>
                </a:cubicBezTo>
                <a:cubicBezTo>
                  <a:pt x="51" y="55"/>
                  <a:pt x="51" y="56"/>
                  <a:pt x="50" y="57"/>
                </a:cubicBezTo>
                <a:cubicBezTo>
                  <a:pt x="49" y="57"/>
                  <a:pt x="48" y="58"/>
                  <a:pt x="47" y="59"/>
                </a:cubicBezTo>
                <a:cubicBezTo>
                  <a:pt x="46" y="59"/>
                  <a:pt x="45" y="60"/>
                  <a:pt x="44" y="60"/>
                </a:cubicBezTo>
                <a:cubicBezTo>
                  <a:pt x="42" y="61"/>
                  <a:pt x="41" y="61"/>
                  <a:pt x="40" y="62"/>
                </a:cubicBezTo>
                <a:cubicBezTo>
                  <a:pt x="38" y="62"/>
                  <a:pt x="37" y="62"/>
                  <a:pt x="36" y="62"/>
                </a:cubicBezTo>
                <a:cubicBezTo>
                  <a:pt x="35" y="63"/>
                  <a:pt x="35" y="63"/>
                  <a:pt x="34" y="63"/>
                </a:cubicBezTo>
                <a:cubicBezTo>
                  <a:pt x="33" y="63"/>
                  <a:pt x="31" y="63"/>
                  <a:pt x="30" y="63"/>
                </a:cubicBezTo>
                <a:cubicBezTo>
                  <a:pt x="29" y="63"/>
                  <a:pt x="28" y="63"/>
                  <a:pt x="27" y="62"/>
                </a:cubicBezTo>
                <a:cubicBezTo>
                  <a:pt x="26" y="62"/>
                  <a:pt x="25" y="62"/>
                  <a:pt x="24" y="62"/>
                </a:cubicBezTo>
                <a:cubicBezTo>
                  <a:pt x="21" y="61"/>
                  <a:pt x="19" y="59"/>
                  <a:pt x="17" y="58"/>
                </a:cubicBezTo>
                <a:cubicBezTo>
                  <a:pt x="15" y="57"/>
                  <a:pt x="13" y="56"/>
                  <a:pt x="11" y="54"/>
                </a:cubicBezTo>
                <a:cubicBezTo>
                  <a:pt x="9" y="53"/>
                  <a:pt x="7" y="50"/>
                  <a:pt x="6" y="48"/>
                </a:cubicBezTo>
                <a:cubicBezTo>
                  <a:pt x="5" y="47"/>
                  <a:pt x="5" y="47"/>
                  <a:pt x="4" y="46"/>
                </a:cubicBezTo>
                <a:cubicBezTo>
                  <a:pt x="4" y="45"/>
                  <a:pt x="3" y="44"/>
                  <a:pt x="3" y="42"/>
                </a:cubicBezTo>
                <a:cubicBezTo>
                  <a:pt x="2" y="41"/>
                  <a:pt x="2" y="40"/>
                  <a:pt x="1" y="39"/>
                </a:cubicBezTo>
                <a:cubicBezTo>
                  <a:pt x="1" y="39"/>
                  <a:pt x="1" y="38"/>
                  <a:pt x="1" y="38"/>
                </a:cubicBezTo>
                <a:cubicBezTo>
                  <a:pt x="1" y="38"/>
                  <a:pt x="1" y="38"/>
                  <a:pt x="1" y="38"/>
                </a:cubicBezTo>
                <a:close/>
                <a:moveTo>
                  <a:pt x="14" y="24"/>
                </a:moveTo>
                <a:cubicBezTo>
                  <a:pt x="14" y="24"/>
                  <a:pt x="14" y="24"/>
                  <a:pt x="14" y="24"/>
                </a:cubicBezTo>
                <a:cubicBezTo>
                  <a:pt x="13" y="25"/>
                  <a:pt x="12" y="26"/>
                  <a:pt x="11" y="26"/>
                </a:cubicBezTo>
                <a:cubicBezTo>
                  <a:pt x="11" y="27"/>
                  <a:pt x="11" y="27"/>
                  <a:pt x="11" y="27"/>
                </a:cubicBezTo>
                <a:cubicBezTo>
                  <a:pt x="12" y="26"/>
                  <a:pt x="13" y="25"/>
                  <a:pt x="14" y="24"/>
                </a:cubicBezTo>
                <a:close/>
                <a:moveTo>
                  <a:pt x="28" y="38"/>
                </a:moveTo>
                <a:cubicBezTo>
                  <a:pt x="27" y="38"/>
                  <a:pt x="27" y="38"/>
                  <a:pt x="27" y="38"/>
                </a:cubicBezTo>
                <a:cubicBezTo>
                  <a:pt x="27" y="39"/>
                  <a:pt x="26" y="40"/>
                  <a:pt x="25" y="40"/>
                </a:cubicBezTo>
                <a:cubicBezTo>
                  <a:pt x="25" y="41"/>
                  <a:pt x="25" y="41"/>
                  <a:pt x="25" y="41"/>
                </a:cubicBezTo>
                <a:cubicBezTo>
                  <a:pt x="26" y="40"/>
                  <a:pt x="27" y="39"/>
                  <a:pt x="28" y="38"/>
                </a:cubicBezTo>
                <a:close/>
                <a:moveTo>
                  <a:pt x="51" y="25"/>
                </a:moveTo>
                <a:cubicBezTo>
                  <a:pt x="51" y="25"/>
                  <a:pt x="51" y="26"/>
                  <a:pt x="51" y="26"/>
                </a:cubicBezTo>
                <a:cubicBezTo>
                  <a:pt x="52" y="25"/>
                  <a:pt x="52" y="24"/>
                  <a:pt x="53" y="24"/>
                </a:cubicBezTo>
                <a:cubicBezTo>
                  <a:pt x="53" y="23"/>
                  <a:pt x="53" y="23"/>
                  <a:pt x="53" y="23"/>
                </a:cubicBezTo>
                <a:cubicBezTo>
                  <a:pt x="52" y="24"/>
                  <a:pt x="52" y="25"/>
                  <a:pt x="51" y="25"/>
                </a:cubicBezTo>
                <a:close/>
                <a:moveTo>
                  <a:pt x="48" y="8"/>
                </a:moveTo>
                <a:cubicBezTo>
                  <a:pt x="48" y="8"/>
                  <a:pt x="48" y="8"/>
                  <a:pt x="49" y="9"/>
                </a:cubicBezTo>
                <a:cubicBezTo>
                  <a:pt x="49" y="9"/>
                  <a:pt x="49" y="8"/>
                  <a:pt x="49" y="8"/>
                </a:cubicBezTo>
                <a:cubicBezTo>
                  <a:pt x="49" y="8"/>
                  <a:pt x="48" y="8"/>
                  <a:pt x="48" y="8"/>
                </a:cubicBezTo>
                <a:close/>
              </a:path>
            </a:pathLst>
          </a:custGeom>
          <a:solidFill>
            <a:srgbClr val="C0504D"/>
          </a:solidFill>
          <a:ln>
            <a:no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0" dirty="0">
                <a:ln>
                  <a:noFill/>
                </a:ln>
                <a:solidFill>
                  <a:prstClr val="white"/>
                </a:solidFill>
                <a:effectLst/>
                <a:uLnTx/>
                <a:uFillTx/>
              </a:rPr>
              <a:t>2</a:t>
            </a:r>
          </a:p>
        </p:txBody>
      </p:sp>
      <p:grpSp>
        <p:nvGrpSpPr>
          <p:cNvPr id="12" name="Group 11"/>
          <p:cNvGrpSpPr/>
          <p:nvPr/>
        </p:nvGrpSpPr>
        <p:grpSpPr>
          <a:xfrm rot="16200000">
            <a:off x="2499839" y="4395138"/>
            <a:ext cx="853268" cy="228600"/>
            <a:chOff x="5797" y="1017368"/>
            <a:chExt cx="260098" cy="114539"/>
          </a:xfrm>
          <a:solidFill>
            <a:srgbClr val="9BBB59"/>
          </a:solidFill>
        </p:grpSpPr>
        <p:sp>
          <p:nvSpPr>
            <p:cNvPr id="13" name="Freeform 31"/>
            <p:cNvSpPr>
              <a:spLocks/>
            </p:cNvSpPr>
            <p:nvPr/>
          </p:nvSpPr>
          <p:spPr bwMode="auto">
            <a:xfrm>
              <a:off x="5797" y="1017368"/>
              <a:ext cx="260098" cy="114539"/>
            </a:xfrm>
            <a:custGeom>
              <a:avLst/>
              <a:gdLst>
                <a:gd name="T0" fmla="*/ 91 w 91"/>
                <a:gd name="T1" fmla="*/ 15 h 40"/>
                <a:gd name="T2" fmla="*/ 91 w 91"/>
                <a:gd name="T3" fmla="*/ 19 h 40"/>
                <a:gd name="T4" fmla="*/ 71 w 91"/>
                <a:gd name="T5" fmla="*/ 35 h 40"/>
                <a:gd name="T6" fmla="*/ 64 w 91"/>
                <a:gd name="T7" fmla="*/ 38 h 40"/>
                <a:gd name="T8" fmla="*/ 80 w 91"/>
                <a:gd name="T9" fmla="*/ 18 h 40"/>
                <a:gd name="T10" fmla="*/ 13 w 91"/>
                <a:gd name="T11" fmla="*/ 22 h 40"/>
                <a:gd name="T12" fmla="*/ 4 w 91"/>
                <a:gd name="T13" fmla="*/ 15 h 40"/>
                <a:gd name="T14" fmla="*/ 68 w 91"/>
                <a:gd name="T15" fmla="*/ 12 h 40"/>
                <a:gd name="T16" fmla="*/ 48 w 91"/>
                <a:gd name="T17" fmla="*/ 2 h 40"/>
                <a:gd name="T18" fmla="*/ 52 w 91"/>
                <a:gd name="T19" fmla="*/ 0 h 40"/>
                <a:gd name="T20" fmla="*/ 91 w 91"/>
                <a:gd name="T21"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40">
                  <a:moveTo>
                    <a:pt x="91" y="15"/>
                  </a:moveTo>
                  <a:cubicBezTo>
                    <a:pt x="91" y="17"/>
                    <a:pt x="90" y="18"/>
                    <a:pt x="91" y="19"/>
                  </a:cubicBezTo>
                  <a:cubicBezTo>
                    <a:pt x="88" y="25"/>
                    <a:pt x="77" y="30"/>
                    <a:pt x="71" y="35"/>
                  </a:cubicBezTo>
                  <a:cubicBezTo>
                    <a:pt x="69" y="37"/>
                    <a:pt x="67" y="40"/>
                    <a:pt x="64" y="38"/>
                  </a:cubicBezTo>
                  <a:cubicBezTo>
                    <a:pt x="63" y="27"/>
                    <a:pt x="77" y="26"/>
                    <a:pt x="80" y="18"/>
                  </a:cubicBezTo>
                  <a:cubicBezTo>
                    <a:pt x="62" y="20"/>
                    <a:pt x="33" y="21"/>
                    <a:pt x="13" y="22"/>
                  </a:cubicBezTo>
                  <a:cubicBezTo>
                    <a:pt x="5" y="22"/>
                    <a:pt x="0" y="22"/>
                    <a:pt x="4" y="15"/>
                  </a:cubicBezTo>
                  <a:cubicBezTo>
                    <a:pt x="24" y="15"/>
                    <a:pt x="47" y="13"/>
                    <a:pt x="68" y="12"/>
                  </a:cubicBezTo>
                  <a:cubicBezTo>
                    <a:pt x="63" y="7"/>
                    <a:pt x="47" y="12"/>
                    <a:pt x="48" y="2"/>
                  </a:cubicBezTo>
                  <a:cubicBezTo>
                    <a:pt x="48" y="0"/>
                    <a:pt x="51" y="1"/>
                    <a:pt x="52" y="0"/>
                  </a:cubicBezTo>
                  <a:cubicBezTo>
                    <a:pt x="63" y="5"/>
                    <a:pt x="82" y="5"/>
                    <a:pt x="91" y="1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33"/>
            <p:cNvSpPr>
              <a:spLocks/>
            </p:cNvSpPr>
            <p:nvPr/>
          </p:nvSpPr>
          <p:spPr bwMode="auto">
            <a:xfrm>
              <a:off x="5797" y="1017368"/>
              <a:ext cx="260098" cy="114539"/>
            </a:xfrm>
            <a:custGeom>
              <a:avLst/>
              <a:gdLst>
                <a:gd name="T0" fmla="*/ 52 w 91"/>
                <a:gd name="T1" fmla="*/ 0 h 40"/>
                <a:gd name="T2" fmla="*/ 48 w 91"/>
                <a:gd name="T3" fmla="*/ 2 h 40"/>
                <a:gd name="T4" fmla="*/ 68 w 91"/>
                <a:gd name="T5" fmla="*/ 12 h 40"/>
                <a:gd name="T6" fmla="*/ 4 w 91"/>
                <a:gd name="T7" fmla="*/ 15 h 40"/>
                <a:gd name="T8" fmla="*/ 13 w 91"/>
                <a:gd name="T9" fmla="*/ 22 h 40"/>
                <a:gd name="T10" fmla="*/ 80 w 91"/>
                <a:gd name="T11" fmla="*/ 18 h 40"/>
                <a:gd name="T12" fmla="*/ 64 w 91"/>
                <a:gd name="T13" fmla="*/ 38 h 40"/>
                <a:gd name="T14" fmla="*/ 71 w 91"/>
                <a:gd name="T15" fmla="*/ 35 h 40"/>
                <a:gd name="T16" fmla="*/ 91 w 91"/>
                <a:gd name="T17" fmla="*/ 19 h 40"/>
                <a:gd name="T18" fmla="*/ 91 w 91"/>
                <a:gd name="T19" fmla="*/ 15 h 40"/>
                <a:gd name="T20" fmla="*/ 52 w 91"/>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40">
                  <a:moveTo>
                    <a:pt x="52" y="0"/>
                  </a:moveTo>
                  <a:cubicBezTo>
                    <a:pt x="51" y="1"/>
                    <a:pt x="48" y="0"/>
                    <a:pt x="48" y="2"/>
                  </a:cubicBezTo>
                  <a:cubicBezTo>
                    <a:pt x="47" y="12"/>
                    <a:pt x="63" y="7"/>
                    <a:pt x="68" y="12"/>
                  </a:cubicBezTo>
                  <a:cubicBezTo>
                    <a:pt x="47" y="13"/>
                    <a:pt x="24" y="15"/>
                    <a:pt x="4" y="15"/>
                  </a:cubicBezTo>
                  <a:cubicBezTo>
                    <a:pt x="0" y="22"/>
                    <a:pt x="5" y="22"/>
                    <a:pt x="13" y="22"/>
                  </a:cubicBezTo>
                  <a:cubicBezTo>
                    <a:pt x="33" y="21"/>
                    <a:pt x="62" y="20"/>
                    <a:pt x="80" y="18"/>
                  </a:cubicBezTo>
                  <a:cubicBezTo>
                    <a:pt x="77" y="26"/>
                    <a:pt x="63" y="27"/>
                    <a:pt x="64" y="38"/>
                  </a:cubicBezTo>
                  <a:cubicBezTo>
                    <a:pt x="67" y="40"/>
                    <a:pt x="69" y="37"/>
                    <a:pt x="71" y="35"/>
                  </a:cubicBezTo>
                  <a:cubicBezTo>
                    <a:pt x="77" y="30"/>
                    <a:pt x="88" y="25"/>
                    <a:pt x="91" y="19"/>
                  </a:cubicBezTo>
                  <a:cubicBezTo>
                    <a:pt x="90" y="18"/>
                    <a:pt x="91" y="17"/>
                    <a:pt x="91" y="15"/>
                  </a:cubicBezTo>
                  <a:cubicBezTo>
                    <a:pt x="82" y="5"/>
                    <a:pt x="63" y="5"/>
                    <a:pt x="52"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
        <p:nvSpPr>
          <p:cNvPr id="15" name="TextBox 14"/>
          <p:cNvSpPr txBox="1"/>
          <p:nvPr/>
        </p:nvSpPr>
        <p:spPr>
          <a:xfrm>
            <a:off x="3119113" y="4953004"/>
            <a:ext cx="2399193" cy="101566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rPr>
              <a:t>Desire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rPr>
              <a:t>How does the new [Project Name] process positively impact me?</a:t>
            </a:r>
          </a:p>
        </p:txBody>
      </p:sp>
      <p:sp>
        <p:nvSpPr>
          <p:cNvPr id="16" name="TextBox 15"/>
          <p:cNvSpPr txBox="1"/>
          <p:nvPr/>
        </p:nvSpPr>
        <p:spPr>
          <a:xfrm>
            <a:off x="4005250" y="2221841"/>
            <a:ext cx="2038817" cy="123110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rPr>
              <a:t>Knowledge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rPr>
              <a:t>Do I know what is expected of me in the new [Project Name] process?</a:t>
            </a:r>
          </a:p>
        </p:txBody>
      </p:sp>
      <p:sp>
        <p:nvSpPr>
          <p:cNvPr id="17" name="Freeform 213"/>
          <p:cNvSpPr>
            <a:spLocks noEditPoints="1"/>
          </p:cNvSpPr>
          <p:nvPr/>
        </p:nvSpPr>
        <p:spPr bwMode="auto">
          <a:xfrm>
            <a:off x="3656246" y="2386098"/>
            <a:ext cx="384048" cy="383259"/>
          </a:xfrm>
          <a:custGeom>
            <a:avLst/>
            <a:gdLst>
              <a:gd name="T0" fmla="*/ 1 w 64"/>
              <a:gd name="T1" fmla="*/ 35 h 63"/>
              <a:gd name="T2" fmla="*/ 1 w 64"/>
              <a:gd name="T3" fmla="*/ 31 h 63"/>
              <a:gd name="T4" fmla="*/ 1 w 64"/>
              <a:gd name="T5" fmla="*/ 26 h 63"/>
              <a:gd name="T6" fmla="*/ 2 w 64"/>
              <a:gd name="T7" fmla="*/ 22 h 63"/>
              <a:gd name="T8" fmla="*/ 6 w 64"/>
              <a:gd name="T9" fmla="*/ 13 h 63"/>
              <a:gd name="T10" fmla="*/ 8 w 64"/>
              <a:gd name="T11" fmla="*/ 9 h 63"/>
              <a:gd name="T12" fmla="*/ 11 w 64"/>
              <a:gd name="T13" fmla="*/ 6 h 63"/>
              <a:gd name="T14" fmla="*/ 16 w 64"/>
              <a:gd name="T15" fmla="*/ 3 h 63"/>
              <a:gd name="T16" fmla="*/ 19 w 64"/>
              <a:gd name="T17" fmla="*/ 2 h 63"/>
              <a:gd name="T18" fmla="*/ 25 w 64"/>
              <a:gd name="T19" fmla="*/ 1 h 63"/>
              <a:gd name="T20" fmla="*/ 30 w 64"/>
              <a:gd name="T21" fmla="*/ 0 h 63"/>
              <a:gd name="T22" fmla="*/ 32 w 64"/>
              <a:gd name="T23" fmla="*/ 0 h 63"/>
              <a:gd name="T24" fmla="*/ 37 w 64"/>
              <a:gd name="T25" fmla="*/ 1 h 63"/>
              <a:gd name="T26" fmla="*/ 42 w 64"/>
              <a:gd name="T27" fmla="*/ 2 h 63"/>
              <a:gd name="T28" fmla="*/ 49 w 64"/>
              <a:gd name="T29" fmla="*/ 6 h 63"/>
              <a:gd name="T30" fmla="*/ 57 w 64"/>
              <a:gd name="T31" fmla="*/ 13 h 63"/>
              <a:gd name="T32" fmla="*/ 62 w 64"/>
              <a:gd name="T33" fmla="*/ 23 h 63"/>
              <a:gd name="T34" fmla="*/ 63 w 64"/>
              <a:gd name="T35" fmla="*/ 30 h 63"/>
              <a:gd name="T36" fmla="*/ 62 w 64"/>
              <a:gd name="T37" fmla="*/ 38 h 63"/>
              <a:gd name="T38" fmla="*/ 59 w 64"/>
              <a:gd name="T39" fmla="*/ 47 h 63"/>
              <a:gd name="T40" fmla="*/ 55 w 64"/>
              <a:gd name="T41" fmla="*/ 52 h 63"/>
              <a:gd name="T42" fmla="*/ 50 w 64"/>
              <a:gd name="T43" fmla="*/ 57 h 63"/>
              <a:gd name="T44" fmla="*/ 44 w 64"/>
              <a:gd name="T45" fmla="*/ 60 h 63"/>
              <a:gd name="T46" fmla="*/ 36 w 64"/>
              <a:gd name="T47" fmla="*/ 62 h 63"/>
              <a:gd name="T48" fmla="*/ 30 w 64"/>
              <a:gd name="T49" fmla="*/ 63 h 63"/>
              <a:gd name="T50" fmla="*/ 24 w 64"/>
              <a:gd name="T51" fmla="*/ 62 h 63"/>
              <a:gd name="T52" fmla="*/ 11 w 64"/>
              <a:gd name="T53" fmla="*/ 54 h 63"/>
              <a:gd name="T54" fmla="*/ 4 w 64"/>
              <a:gd name="T55" fmla="*/ 46 h 63"/>
              <a:gd name="T56" fmla="*/ 1 w 64"/>
              <a:gd name="T57" fmla="*/ 39 h 63"/>
              <a:gd name="T58" fmla="*/ 1 w 64"/>
              <a:gd name="T59" fmla="*/ 38 h 63"/>
              <a:gd name="T60" fmla="*/ 14 w 64"/>
              <a:gd name="T61" fmla="*/ 24 h 63"/>
              <a:gd name="T62" fmla="*/ 11 w 64"/>
              <a:gd name="T63" fmla="*/ 27 h 63"/>
              <a:gd name="T64" fmla="*/ 28 w 64"/>
              <a:gd name="T65" fmla="*/ 38 h 63"/>
              <a:gd name="T66" fmla="*/ 25 w 64"/>
              <a:gd name="T67" fmla="*/ 40 h 63"/>
              <a:gd name="T68" fmla="*/ 28 w 64"/>
              <a:gd name="T69" fmla="*/ 38 h 63"/>
              <a:gd name="T70" fmla="*/ 51 w 64"/>
              <a:gd name="T71" fmla="*/ 26 h 63"/>
              <a:gd name="T72" fmla="*/ 53 w 64"/>
              <a:gd name="T73" fmla="*/ 23 h 63"/>
              <a:gd name="T74" fmla="*/ 48 w 64"/>
              <a:gd name="T75" fmla="*/ 8 h 63"/>
              <a:gd name="T76" fmla="*/ 49 w 64"/>
              <a:gd name="T77" fmla="*/ 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63">
                <a:moveTo>
                  <a:pt x="1" y="38"/>
                </a:moveTo>
                <a:cubicBezTo>
                  <a:pt x="1" y="37"/>
                  <a:pt x="1" y="36"/>
                  <a:pt x="1" y="35"/>
                </a:cubicBezTo>
                <a:cubicBezTo>
                  <a:pt x="1" y="34"/>
                  <a:pt x="1" y="34"/>
                  <a:pt x="1" y="33"/>
                </a:cubicBezTo>
                <a:cubicBezTo>
                  <a:pt x="1" y="33"/>
                  <a:pt x="0" y="32"/>
                  <a:pt x="1" y="31"/>
                </a:cubicBezTo>
                <a:cubicBezTo>
                  <a:pt x="1" y="30"/>
                  <a:pt x="0" y="28"/>
                  <a:pt x="1" y="27"/>
                </a:cubicBezTo>
                <a:cubicBezTo>
                  <a:pt x="1" y="27"/>
                  <a:pt x="1" y="26"/>
                  <a:pt x="1" y="26"/>
                </a:cubicBezTo>
                <a:cubicBezTo>
                  <a:pt x="1" y="25"/>
                  <a:pt x="2" y="24"/>
                  <a:pt x="2" y="23"/>
                </a:cubicBezTo>
                <a:cubicBezTo>
                  <a:pt x="2" y="22"/>
                  <a:pt x="2" y="22"/>
                  <a:pt x="2" y="22"/>
                </a:cubicBezTo>
                <a:cubicBezTo>
                  <a:pt x="2" y="20"/>
                  <a:pt x="3" y="19"/>
                  <a:pt x="3" y="17"/>
                </a:cubicBezTo>
                <a:cubicBezTo>
                  <a:pt x="4" y="16"/>
                  <a:pt x="5" y="14"/>
                  <a:pt x="6" y="13"/>
                </a:cubicBezTo>
                <a:cubicBezTo>
                  <a:pt x="6" y="12"/>
                  <a:pt x="7" y="11"/>
                  <a:pt x="8" y="10"/>
                </a:cubicBezTo>
                <a:cubicBezTo>
                  <a:pt x="8" y="9"/>
                  <a:pt x="8" y="9"/>
                  <a:pt x="8" y="9"/>
                </a:cubicBezTo>
                <a:cubicBezTo>
                  <a:pt x="8" y="9"/>
                  <a:pt x="8" y="9"/>
                  <a:pt x="8" y="8"/>
                </a:cubicBezTo>
                <a:cubicBezTo>
                  <a:pt x="9" y="8"/>
                  <a:pt x="10" y="7"/>
                  <a:pt x="11" y="6"/>
                </a:cubicBezTo>
                <a:cubicBezTo>
                  <a:pt x="12" y="6"/>
                  <a:pt x="13" y="5"/>
                  <a:pt x="14" y="5"/>
                </a:cubicBezTo>
                <a:cubicBezTo>
                  <a:pt x="15" y="4"/>
                  <a:pt x="15" y="4"/>
                  <a:pt x="16" y="3"/>
                </a:cubicBezTo>
                <a:cubicBezTo>
                  <a:pt x="16" y="3"/>
                  <a:pt x="16" y="3"/>
                  <a:pt x="16" y="3"/>
                </a:cubicBezTo>
                <a:cubicBezTo>
                  <a:pt x="17" y="3"/>
                  <a:pt x="18" y="3"/>
                  <a:pt x="19" y="2"/>
                </a:cubicBezTo>
                <a:cubicBezTo>
                  <a:pt x="20" y="2"/>
                  <a:pt x="21" y="1"/>
                  <a:pt x="22" y="1"/>
                </a:cubicBezTo>
                <a:cubicBezTo>
                  <a:pt x="23" y="1"/>
                  <a:pt x="24" y="1"/>
                  <a:pt x="25" y="1"/>
                </a:cubicBezTo>
                <a:cubicBezTo>
                  <a:pt x="26" y="0"/>
                  <a:pt x="27" y="0"/>
                  <a:pt x="28" y="0"/>
                </a:cubicBezTo>
                <a:cubicBezTo>
                  <a:pt x="29" y="0"/>
                  <a:pt x="29" y="0"/>
                  <a:pt x="30" y="0"/>
                </a:cubicBezTo>
                <a:cubicBezTo>
                  <a:pt x="30" y="0"/>
                  <a:pt x="31" y="0"/>
                  <a:pt x="31" y="0"/>
                </a:cubicBezTo>
                <a:cubicBezTo>
                  <a:pt x="31" y="0"/>
                  <a:pt x="32" y="0"/>
                  <a:pt x="32" y="0"/>
                </a:cubicBezTo>
                <a:cubicBezTo>
                  <a:pt x="33" y="0"/>
                  <a:pt x="35" y="0"/>
                  <a:pt x="36" y="1"/>
                </a:cubicBezTo>
                <a:cubicBezTo>
                  <a:pt x="37" y="1"/>
                  <a:pt x="37" y="1"/>
                  <a:pt x="37" y="1"/>
                </a:cubicBezTo>
                <a:cubicBezTo>
                  <a:pt x="38" y="1"/>
                  <a:pt x="39" y="1"/>
                  <a:pt x="39" y="1"/>
                </a:cubicBezTo>
                <a:cubicBezTo>
                  <a:pt x="40" y="2"/>
                  <a:pt x="41" y="2"/>
                  <a:pt x="42" y="2"/>
                </a:cubicBezTo>
                <a:cubicBezTo>
                  <a:pt x="43" y="3"/>
                  <a:pt x="44" y="3"/>
                  <a:pt x="45" y="4"/>
                </a:cubicBezTo>
                <a:cubicBezTo>
                  <a:pt x="47" y="4"/>
                  <a:pt x="48" y="5"/>
                  <a:pt x="49" y="6"/>
                </a:cubicBezTo>
                <a:cubicBezTo>
                  <a:pt x="50" y="7"/>
                  <a:pt x="52" y="8"/>
                  <a:pt x="53" y="9"/>
                </a:cubicBezTo>
                <a:cubicBezTo>
                  <a:pt x="54" y="10"/>
                  <a:pt x="56" y="12"/>
                  <a:pt x="57" y="13"/>
                </a:cubicBezTo>
                <a:cubicBezTo>
                  <a:pt x="58" y="15"/>
                  <a:pt x="59" y="16"/>
                  <a:pt x="60" y="17"/>
                </a:cubicBezTo>
                <a:cubicBezTo>
                  <a:pt x="60" y="19"/>
                  <a:pt x="61" y="21"/>
                  <a:pt x="62" y="23"/>
                </a:cubicBezTo>
                <a:cubicBezTo>
                  <a:pt x="62" y="24"/>
                  <a:pt x="63" y="26"/>
                  <a:pt x="63" y="28"/>
                </a:cubicBezTo>
                <a:cubicBezTo>
                  <a:pt x="63" y="28"/>
                  <a:pt x="63" y="29"/>
                  <a:pt x="63" y="30"/>
                </a:cubicBezTo>
                <a:cubicBezTo>
                  <a:pt x="64" y="32"/>
                  <a:pt x="63" y="33"/>
                  <a:pt x="63" y="34"/>
                </a:cubicBezTo>
                <a:cubicBezTo>
                  <a:pt x="63" y="35"/>
                  <a:pt x="63" y="37"/>
                  <a:pt x="62" y="38"/>
                </a:cubicBezTo>
                <a:cubicBezTo>
                  <a:pt x="62" y="41"/>
                  <a:pt x="61" y="43"/>
                  <a:pt x="60" y="45"/>
                </a:cubicBezTo>
                <a:cubicBezTo>
                  <a:pt x="60" y="46"/>
                  <a:pt x="59" y="47"/>
                  <a:pt x="59" y="47"/>
                </a:cubicBezTo>
                <a:cubicBezTo>
                  <a:pt x="58" y="48"/>
                  <a:pt x="58" y="49"/>
                  <a:pt x="57" y="49"/>
                </a:cubicBezTo>
                <a:cubicBezTo>
                  <a:pt x="56" y="50"/>
                  <a:pt x="56" y="51"/>
                  <a:pt x="55" y="52"/>
                </a:cubicBezTo>
                <a:cubicBezTo>
                  <a:pt x="54" y="53"/>
                  <a:pt x="53" y="54"/>
                  <a:pt x="52" y="55"/>
                </a:cubicBezTo>
                <a:cubicBezTo>
                  <a:pt x="51" y="55"/>
                  <a:pt x="51" y="56"/>
                  <a:pt x="50" y="57"/>
                </a:cubicBezTo>
                <a:cubicBezTo>
                  <a:pt x="49" y="57"/>
                  <a:pt x="48" y="58"/>
                  <a:pt x="47" y="59"/>
                </a:cubicBezTo>
                <a:cubicBezTo>
                  <a:pt x="46" y="59"/>
                  <a:pt x="45" y="60"/>
                  <a:pt x="44" y="60"/>
                </a:cubicBezTo>
                <a:cubicBezTo>
                  <a:pt x="42" y="61"/>
                  <a:pt x="41" y="61"/>
                  <a:pt x="40" y="62"/>
                </a:cubicBezTo>
                <a:cubicBezTo>
                  <a:pt x="38" y="62"/>
                  <a:pt x="37" y="62"/>
                  <a:pt x="36" y="62"/>
                </a:cubicBezTo>
                <a:cubicBezTo>
                  <a:pt x="35" y="63"/>
                  <a:pt x="35" y="63"/>
                  <a:pt x="34" y="63"/>
                </a:cubicBezTo>
                <a:cubicBezTo>
                  <a:pt x="33" y="63"/>
                  <a:pt x="31" y="63"/>
                  <a:pt x="30" y="63"/>
                </a:cubicBezTo>
                <a:cubicBezTo>
                  <a:pt x="29" y="63"/>
                  <a:pt x="28" y="63"/>
                  <a:pt x="27" y="62"/>
                </a:cubicBezTo>
                <a:cubicBezTo>
                  <a:pt x="26" y="62"/>
                  <a:pt x="25" y="62"/>
                  <a:pt x="24" y="62"/>
                </a:cubicBezTo>
                <a:cubicBezTo>
                  <a:pt x="21" y="61"/>
                  <a:pt x="19" y="59"/>
                  <a:pt x="17" y="58"/>
                </a:cubicBezTo>
                <a:cubicBezTo>
                  <a:pt x="15" y="57"/>
                  <a:pt x="13" y="56"/>
                  <a:pt x="11" y="54"/>
                </a:cubicBezTo>
                <a:cubicBezTo>
                  <a:pt x="9" y="53"/>
                  <a:pt x="7" y="50"/>
                  <a:pt x="6" y="48"/>
                </a:cubicBezTo>
                <a:cubicBezTo>
                  <a:pt x="5" y="47"/>
                  <a:pt x="5" y="47"/>
                  <a:pt x="4" y="46"/>
                </a:cubicBezTo>
                <a:cubicBezTo>
                  <a:pt x="4" y="45"/>
                  <a:pt x="3" y="44"/>
                  <a:pt x="3" y="42"/>
                </a:cubicBezTo>
                <a:cubicBezTo>
                  <a:pt x="2" y="41"/>
                  <a:pt x="2" y="40"/>
                  <a:pt x="1" y="39"/>
                </a:cubicBezTo>
                <a:cubicBezTo>
                  <a:pt x="1" y="39"/>
                  <a:pt x="1" y="38"/>
                  <a:pt x="1" y="38"/>
                </a:cubicBezTo>
                <a:cubicBezTo>
                  <a:pt x="1" y="38"/>
                  <a:pt x="1" y="38"/>
                  <a:pt x="1" y="38"/>
                </a:cubicBezTo>
                <a:close/>
                <a:moveTo>
                  <a:pt x="14" y="24"/>
                </a:moveTo>
                <a:cubicBezTo>
                  <a:pt x="14" y="24"/>
                  <a:pt x="14" y="24"/>
                  <a:pt x="14" y="24"/>
                </a:cubicBezTo>
                <a:cubicBezTo>
                  <a:pt x="13" y="25"/>
                  <a:pt x="12" y="26"/>
                  <a:pt x="11" y="26"/>
                </a:cubicBezTo>
                <a:cubicBezTo>
                  <a:pt x="11" y="27"/>
                  <a:pt x="11" y="27"/>
                  <a:pt x="11" y="27"/>
                </a:cubicBezTo>
                <a:cubicBezTo>
                  <a:pt x="12" y="26"/>
                  <a:pt x="13" y="25"/>
                  <a:pt x="14" y="24"/>
                </a:cubicBezTo>
                <a:close/>
                <a:moveTo>
                  <a:pt x="28" y="38"/>
                </a:moveTo>
                <a:cubicBezTo>
                  <a:pt x="27" y="38"/>
                  <a:pt x="27" y="38"/>
                  <a:pt x="27" y="38"/>
                </a:cubicBezTo>
                <a:cubicBezTo>
                  <a:pt x="27" y="39"/>
                  <a:pt x="26" y="40"/>
                  <a:pt x="25" y="40"/>
                </a:cubicBezTo>
                <a:cubicBezTo>
                  <a:pt x="25" y="41"/>
                  <a:pt x="25" y="41"/>
                  <a:pt x="25" y="41"/>
                </a:cubicBezTo>
                <a:cubicBezTo>
                  <a:pt x="26" y="40"/>
                  <a:pt x="27" y="39"/>
                  <a:pt x="28" y="38"/>
                </a:cubicBezTo>
                <a:close/>
                <a:moveTo>
                  <a:pt x="51" y="25"/>
                </a:moveTo>
                <a:cubicBezTo>
                  <a:pt x="51" y="25"/>
                  <a:pt x="51" y="26"/>
                  <a:pt x="51" y="26"/>
                </a:cubicBezTo>
                <a:cubicBezTo>
                  <a:pt x="52" y="25"/>
                  <a:pt x="52" y="24"/>
                  <a:pt x="53" y="24"/>
                </a:cubicBezTo>
                <a:cubicBezTo>
                  <a:pt x="53" y="23"/>
                  <a:pt x="53" y="23"/>
                  <a:pt x="53" y="23"/>
                </a:cubicBezTo>
                <a:cubicBezTo>
                  <a:pt x="52" y="24"/>
                  <a:pt x="52" y="25"/>
                  <a:pt x="51" y="25"/>
                </a:cubicBezTo>
                <a:close/>
                <a:moveTo>
                  <a:pt x="48" y="8"/>
                </a:moveTo>
                <a:cubicBezTo>
                  <a:pt x="48" y="8"/>
                  <a:pt x="48" y="8"/>
                  <a:pt x="49" y="9"/>
                </a:cubicBezTo>
                <a:cubicBezTo>
                  <a:pt x="49" y="9"/>
                  <a:pt x="49" y="8"/>
                  <a:pt x="49" y="8"/>
                </a:cubicBezTo>
                <a:cubicBezTo>
                  <a:pt x="49" y="8"/>
                  <a:pt x="48" y="8"/>
                  <a:pt x="48" y="8"/>
                </a:cubicBezTo>
                <a:close/>
              </a:path>
            </a:pathLst>
          </a:custGeom>
          <a:solidFill>
            <a:srgbClr val="C0504D"/>
          </a:solidFill>
          <a:ln>
            <a:no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0" dirty="0">
                <a:ln>
                  <a:noFill/>
                </a:ln>
                <a:solidFill>
                  <a:prstClr val="white"/>
                </a:solidFill>
                <a:effectLst/>
                <a:uLnTx/>
                <a:uFillTx/>
              </a:rPr>
              <a:t>3</a:t>
            </a:r>
          </a:p>
        </p:txBody>
      </p:sp>
      <p:grpSp>
        <p:nvGrpSpPr>
          <p:cNvPr id="18" name="Group 17"/>
          <p:cNvGrpSpPr/>
          <p:nvPr/>
        </p:nvGrpSpPr>
        <p:grpSpPr>
          <a:xfrm rot="5400000" flipV="1">
            <a:off x="3469850" y="3096051"/>
            <a:ext cx="777240" cy="228600"/>
            <a:chOff x="5797" y="1017368"/>
            <a:chExt cx="260098" cy="114539"/>
          </a:xfrm>
          <a:solidFill>
            <a:srgbClr val="9BBB59"/>
          </a:solidFill>
        </p:grpSpPr>
        <p:sp>
          <p:nvSpPr>
            <p:cNvPr id="19" name="Freeform 31"/>
            <p:cNvSpPr>
              <a:spLocks/>
            </p:cNvSpPr>
            <p:nvPr/>
          </p:nvSpPr>
          <p:spPr bwMode="auto">
            <a:xfrm>
              <a:off x="5797" y="1017368"/>
              <a:ext cx="260098" cy="114539"/>
            </a:xfrm>
            <a:custGeom>
              <a:avLst/>
              <a:gdLst>
                <a:gd name="T0" fmla="*/ 91 w 91"/>
                <a:gd name="T1" fmla="*/ 15 h 40"/>
                <a:gd name="T2" fmla="*/ 91 w 91"/>
                <a:gd name="T3" fmla="*/ 19 h 40"/>
                <a:gd name="T4" fmla="*/ 71 w 91"/>
                <a:gd name="T5" fmla="*/ 35 h 40"/>
                <a:gd name="T6" fmla="*/ 64 w 91"/>
                <a:gd name="T7" fmla="*/ 38 h 40"/>
                <a:gd name="T8" fmla="*/ 80 w 91"/>
                <a:gd name="T9" fmla="*/ 18 h 40"/>
                <a:gd name="T10" fmla="*/ 13 w 91"/>
                <a:gd name="T11" fmla="*/ 22 h 40"/>
                <a:gd name="T12" fmla="*/ 4 w 91"/>
                <a:gd name="T13" fmla="*/ 15 h 40"/>
                <a:gd name="T14" fmla="*/ 68 w 91"/>
                <a:gd name="T15" fmla="*/ 12 h 40"/>
                <a:gd name="T16" fmla="*/ 48 w 91"/>
                <a:gd name="T17" fmla="*/ 2 h 40"/>
                <a:gd name="T18" fmla="*/ 52 w 91"/>
                <a:gd name="T19" fmla="*/ 0 h 40"/>
                <a:gd name="T20" fmla="*/ 91 w 91"/>
                <a:gd name="T21"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40">
                  <a:moveTo>
                    <a:pt x="91" y="15"/>
                  </a:moveTo>
                  <a:cubicBezTo>
                    <a:pt x="91" y="17"/>
                    <a:pt x="90" y="18"/>
                    <a:pt x="91" y="19"/>
                  </a:cubicBezTo>
                  <a:cubicBezTo>
                    <a:pt x="88" y="25"/>
                    <a:pt x="77" y="30"/>
                    <a:pt x="71" y="35"/>
                  </a:cubicBezTo>
                  <a:cubicBezTo>
                    <a:pt x="69" y="37"/>
                    <a:pt x="67" y="40"/>
                    <a:pt x="64" y="38"/>
                  </a:cubicBezTo>
                  <a:cubicBezTo>
                    <a:pt x="63" y="27"/>
                    <a:pt x="77" y="26"/>
                    <a:pt x="80" y="18"/>
                  </a:cubicBezTo>
                  <a:cubicBezTo>
                    <a:pt x="62" y="20"/>
                    <a:pt x="33" y="21"/>
                    <a:pt x="13" y="22"/>
                  </a:cubicBezTo>
                  <a:cubicBezTo>
                    <a:pt x="5" y="22"/>
                    <a:pt x="0" y="22"/>
                    <a:pt x="4" y="15"/>
                  </a:cubicBezTo>
                  <a:cubicBezTo>
                    <a:pt x="24" y="15"/>
                    <a:pt x="47" y="13"/>
                    <a:pt x="68" y="12"/>
                  </a:cubicBezTo>
                  <a:cubicBezTo>
                    <a:pt x="63" y="7"/>
                    <a:pt x="47" y="12"/>
                    <a:pt x="48" y="2"/>
                  </a:cubicBezTo>
                  <a:cubicBezTo>
                    <a:pt x="48" y="0"/>
                    <a:pt x="51" y="1"/>
                    <a:pt x="52" y="0"/>
                  </a:cubicBezTo>
                  <a:cubicBezTo>
                    <a:pt x="63" y="5"/>
                    <a:pt x="82" y="5"/>
                    <a:pt x="91" y="1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33"/>
            <p:cNvSpPr>
              <a:spLocks/>
            </p:cNvSpPr>
            <p:nvPr/>
          </p:nvSpPr>
          <p:spPr bwMode="auto">
            <a:xfrm>
              <a:off x="5797" y="1017368"/>
              <a:ext cx="260098" cy="114539"/>
            </a:xfrm>
            <a:custGeom>
              <a:avLst/>
              <a:gdLst>
                <a:gd name="T0" fmla="*/ 52 w 91"/>
                <a:gd name="T1" fmla="*/ 0 h 40"/>
                <a:gd name="T2" fmla="*/ 48 w 91"/>
                <a:gd name="T3" fmla="*/ 2 h 40"/>
                <a:gd name="T4" fmla="*/ 68 w 91"/>
                <a:gd name="T5" fmla="*/ 12 h 40"/>
                <a:gd name="T6" fmla="*/ 4 w 91"/>
                <a:gd name="T7" fmla="*/ 15 h 40"/>
                <a:gd name="T8" fmla="*/ 13 w 91"/>
                <a:gd name="T9" fmla="*/ 22 h 40"/>
                <a:gd name="T10" fmla="*/ 80 w 91"/>
                <a:gd name="T11" fmla="*/ 18 h 40"/>
                <a:gd name="T12" fmla="*/ 64 w 91"/>
                <a:gd name="T13" fmla="*/ 38 h 40"/>
                <a:gd name="T14" fmla="*/ 71 w 91"/>
                <a:gd name="T15" fmla="*/ 35 h 40"/>
                <a:gd name="T16" fmla="*/ 91 w 91"/>
                <a:gd name="T17" fmla="*/ 19 h 40"/>
                <a:gd name="T18" fmla="*/ 91 w 91"/>
                <a:gd name="T19" fmla="*/ 15 h 40"/>
                <a:gd name="T20" fmla="*/ 52 w 91"/>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40">
                  <a:moveTo>
                    <a:pt x="52" y="0"/>
                  </a:moveTo>
                  <a:cubicBezTo>
                    <a:pt x="51" y="1"/>
                    <a:pt x="48" y="0"/>
                    <a:pt x="48" y="2"/>
                  </a:cubicBezTo>
                  <a:cubicBezTo>
                    <a:pt x="47" y="12"/>
                    <a:pt x="63" y="7"/>
                    <a:pt x="68" y="12"/>
                  </a:cubicBezTo>
                  <a:cubicBezTo>
                    <a:pt x="47" y="13"/>
                    <a:pt x="24" y="15"/>
                    <a:pt x="4" y="15"/>
                  </a:cubicBezTo>
                  <a:cubicBezTo>
                    <a:pt x="0" y="22"/>
                    <a:pt x="5" y="22"/>
                    <a:pt x="13" y="22"/>
                  </a:cubicBezTo>
                  <a:cubicBezTo>
                    <a:pt x="33" y="21"/>
                    <a:pt x="62" y="20"/>
                    <a:pt x="80" y="18"/>
                  </a:cubicBezTo>
                  <a:cubicBezTo>
                    <a:pt x="77" y="26"/>
                    <a:pt x="63" y="27"/>
                    <a:pt x="64" y="38"/>
                  </a:cubicBezTo>
                  <a:cubicBezTo>
                    <a:pt x="67" y="40"/>
                    <a:pt x="69" y="37"/>
                    <a:pt x="71" y="35"/>
                  </a:cubicBezTo>
                  <a:cubicBezTo>
                    <a:pt x="77" y="30"/>
                    <a:pt x="88" y="25"/>
                    <a:pt x="91" y="19"/>
                  </a:cubicBezTo>
                  <a:cubicBezTo>
                    <a:pt x="90" y="18"/>
                    <a:pt x="91" y="17"/>
                    <a:pt x="91" y="15"/>
                  </a:cubicBezTo>
                  <a:cubicBezTo>
                    <a:pt x="82" y="5"/>
                    <a:pt x="63" y="5"/>
                    <a:pt x="52"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
        <p:nvSpPr>
          <p:cNvPr id="21" name="TextBox 20"/>
          <p:cNvSpPr txBox="1"/>
          <p:nvPr/>
        </p:nvSpPr>
        <p:spPr>
          <a:xfrm>
            <a:off x="6733823" y="1754558"/>
            <a:ext cx="1661210" cy="144655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rPr>
              <a:t>Reinforcement</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rPr>
              <a:t>Am I meeting the [Project Name] requirements consistently over time? </a:t>
            </a:r>
          </a:p>
        </p:txBody>
      </p:sp>
      <p:sp>
        <p:nvSpPr>
          <p:cNvPr id="22" name="Freeform 213"/>
          <p:cNvSpPr>
            <a:spLocks noEditPoints="1"/>
          </p:cNvSpPr>
          <p:nvPr/>
        </p:nvSpPr>
        <p:spPr bwMode="auto">
          <a:xfrm>
            <a:off x="6423719" y="1755206"/>
            <a:ext cx="384048" cy="383259"/>
          </a:xfrm>
          <a:custGeom>
            <a:avLst/>
            <a:gdLst>
              <a:gd name="T0" fmla="*/ 1 w 64"/>
              <a:gd name="T1" fmla="*/ 35 h 63"/>
              <a:gd name="T2" fmla="*/ 1 w 64"/>
              <a:gd name="T3" fmla="*/ 31 h 63"/>
              <a:gd name="T4" fmla="*/ 1 w 64"/>
              <a:gd name="T5" fmla="*/ 26 h 63"/>
              <a:gd name="T6" fmla="*/ 2 w 64"/>
              <a:gd name="T7" fmla="*/ 22 h 63"/>
              <a:gd name="T8" fmla="*/ 6 w 64"/>
              <a:gd name="T9" fmla="*/ 13 h 63"/>
              <a:gd name="T10" fmla="*/ 8 w 64"/>
              <a:gd name="T11" fmla="*/ 9 h 63"/>
              <a:gd name="T12" fmla="*/ 11 w 64"/>
              <a:gd name="T13" fmla="*/ 6 h 63"/>
              <a:gd name="T14" fmla="*/ 16 w 64"/>
              <a:gd name="T15" fmla="*/ 3 h 63"/>
              <a:gd name="T16" fmla="*/ 19 w 64"/>
              <a:gd name="T17" fmla="*/ 2 h 63"/>
              <a:gd name="T18" fmla="*/ 25 w 64"/>
              <a:gd name="T19" fmla="*/ 1 h 63"/>
              <a:gd name="T20" fmla="*/ 30 w 64"/>
              <a:gd name="T21" fmla="*/ 0 h 63"/>
              <a:gd name="T22" fmla="*/ 32 w 64"/>
              <a:gd name="T23" fmla="*/ 0 h 63"/>
              <a:gd name="T24" fmla="*/ 37 w 64"/>
              <a:gd name="T25" fmla="*/ 1 h 63"/>
              <a:gd name="T26" fmla="*/ 42 w 64"/>
              <a:gd name="T27" fmla="*/ 2 h 63"/>
              <a:gd name="T28" fmla="*/ 49 w 64"/>
              <a:gd name="T29" fmla="*/ 6 h 63"/>
              <a:gd name="T30" fmla="*/ 57 w 64"/>
              <a:gd name="T31" fmla="*/ 13 h 63"/>
              <a:gd name="T32" fmla="*/ 62 w 64"/>
              <a:gd name="T33" fmla="*/ 23 h 63"/>
              <a:gd name="T34" fmla="*/ 63 w 64"/>
              <a:gd name="T35" fmla="*/ 30 h 63"/>
              <a:gd name="T36" fmla="*/ 62 w 64"/>
              <a:gd name="T37" fmla="*/ 38 h 63"/>
              <a:gd name="T38" fmla="*/ 59 w 64"/>
              <a:gd name="T39" fmla="*/ 47 h 63"/>
              <a:gd name="T40" fmla="*/ 55 w 64"/>
              <a:gd name="T41" fmla="*/ 52 h 63"/>
              <a:gd name="T42" fmla="*/ 50 w 64"/>
              <a:gd name="T43" fmla="*/ 57 h 63"/>
              <a:gd name="T44" fmla="*/ 44 w 64"/>
              <a:gd name="T45" fmla="*/ 60 h 63"/>
              <a:gd name="T46" fmla="*/ 36 w 64"/>
              <a:gd name="T47" fmla="*/ 62 h 63"/>
              <a:gd name="T48" fmla="*/ 30 w 64"/>
              <a:gd name="T49" fmla="*/ 63 h 63"/>
              <a:gd name="T50" fmla="*/ 24 w 64"/>
              <a:gd name="T51" fmla="*/ 62 h 63"/>
              <a:gd name="T52" fmla="*/ 11 w 64"/>
              <a:gd name="T53" fmla="*/ 54 h 63"/>
              <a:gd name="T54" fmla="*/ 4 w 64"/>
              <a:gd name="T55" fmla="*/ 46 h 63"/>
              <a:gd name="T56" fmla="*/ 1 w 64"/>
              <a:gd name="T57" fmla="*/ 39 h 63"/>
              <a:gd name="T58" fmla="*/ 1 w 64"/>
              <a:gd name="T59" fmla="*/ 38 h 63"/>
              <a:gd name="T60" fmla="*/ 14 w 64"/>
              <a:gd name="T61" fmla="*/ 24 h 63"/>
              <a:gd name="T62" fmla="*/ 11 w 64"/>
              <a:gd name="T63" fmla="*/ 27 h 63"/>
              <a:gd name="T64" fmla="*/ 28 w 64"/>
              <a:gd name="T65" fmla="*/ 38 h 63"/>
              <a:gd name="T66" fmla="*/ 25 w 64"/>
              <a:gd name="T67" fmla="*/ 40 h 63"/>
              <a:gd name="T68" fmla="*/ 28 w 64"/>
              <a:gd name="T69" fmla="*/ 38 h 63"/>
              <a:gd name="T70" fmla="*/ 51 w 64"/>
              <a:gd name="T71" fmla="*/ 26 h 63"/>
              <a:gd name="T72" fmla="*/ 53 w 64"/>
              <a:gd name="T73" fmla="*/ 23 h 63"/>
              <a:gd name="T74" fmla="*/ 48 w 64"/>
              <a:gd name="T75" fmla="*/ 8 h 63"/>
              <a:gd name="T76" fmla="*/ 49 w 64"/>
              <a:gd name="T77" fmla="*/ 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63">
                <a:moveTo>
                  <a:pt x="1" y="38"/>
                </a:moveTo>
                <a:cubicBezTo>
                  <a:pt x="1" y="37"/>
                  <a:pt x="1" y="36"/>
                  <a:pt x="1" y="35"/>
                </a:cubicBezTo>
                <a:cubicBezTo>
                  <a:pt x="1" y="34"/>
                  <a:pt x="1" y="34"/>
                  <a:pt x="1" y="33"/>
                </a:cubicBezTo>
                <a:cubicBezTo>
                  <a:pt x="1" y="33"/>
                  <a:pt x="0" y="32"/>
                  <a:pt x="1" y="31"/>
                </a:cubicBezTo>
                <a:cubicBezTo>
                  <a:pt x="1" y="30"/>
                  <a:pt x="0" y="28"/>
                  <a:pt x="1" y="27"/>
                </a:cubicBezTo>
                <a:cubicBezTo>
                  <a:pt x="1" y="27"/>
                  <a:pt x="1" y="26"/>
                  <a:pt x="1" y="26"/>
                </a:cubicBezTo>
                <a:cubicBezTo>
                  <a:pt x="1" y="25"/>
                  <a:pt x="2" y="24"/>
                  <a:pt x="2" y="23"/>
                </a:cubicBezTo>
                <a:cubicBezTo>
                  <a:pt x="2" y="22"/>
                  <a:pt x="2" y="22"/>
                  <a:pt x="2" y="22"/>
                </a:cubicBezTo>
                <a:cubicBezTo>
                  <a:pt x="2" y="20"/>
                  <a:pt x="3" y="19"/>
                  <a:pt x="3" y="17"/>
                </a:cubicBezTo>
                <a:cubicBezTo>
                  <a:pt x="4" y="16"/>
                  <a:pt x="5" y="14"/>
                  <a:pt x="6" y="13"/>
                </a:cubicBezTo>
                <a:cubicBezTo>
                  <a:pt x="6" y="12"/>
                  <a:pt x="7" y="11"/>
                  <a:pt x="8" y="10"/>
                </a:cubicBezTo>
                <a:cubicBezTo>
                  <a:pt x="8" y="9"/>
                  <a:pt x="8" y="9"/>
                  <a:pt x="8" y="9"/>
                </a:cubicBezTo>
                <a:cubicBezTo>
                  <a:pt x="8" y="9"/>
                  <a:pt x="8" y="9"/>
                  <a:pt x="8" y="8"/>
                </a:cubicBezTo>
                <a:cubicBezTo>
                  <a:pt x="9" y="8"/>
                  <a:pt x="10" y="7"/>
                  <a:pt x="11" y="6"/>
                </a:cubicBezTo>
                <a:cubicBezTo>
                  <a:pt x="12" y="6"/>
                  <a:pt x="13" y="5"/>
                  <a:pt x="14" y="5"/>
                </a:cubicBezTo>
                <a:cubicBezTo>
                  <a:pt x="15" y="4"/>
                  <a:pt x="15" y="4"/>
                  <a:pt x="16" y="3"/>
                </a:cubicBezTo>
                <a:cubicBezTo>
                  <a:pt x="16" y="3"/>
                  <a:pt x="16" y="3"/>
                  <a:pt x="16" y="3"/>
                </a:cubicBezTo>
                <a:cubicBezTo>
                  <a:pt x="17" y="3"/>
                  <a:pt x="18" y="3"/>
                  <a:pt x="19" y="2"/>
                </a:cubicBezTo>
                <a:cubicBezTo>
                  <a:pt x="20" y="2"/>
                  <a:pt x="21" y="1"/>
                  <a:pt x="22" y="1"/>
                </a:cubicBezTo>
                <a:cubicBezTo>
                  <a:pt x="23" y="1"/>
                  <a:pt x="24" y="1"/>
                  <a:pt x="25" y="1"/>
                </a:cubicBezTo>
                <a:cubicBezTo>
                  <a:pt x="26" y="0"/>
                  <a:pt x="27" y="0"/>
                  <a:pt x="28" y="0"/>
                </a:cubicBezTo>
                <a:cubicBezTo>
                  <a:pt x="29" y="0"/>
                  <a:pt x="29" y="0"/>
                  <a:pt x="30" y="0"/>
                </a:cubicBezTo>
                <a:cubicBezTo>
                  <a:pt x="30" y="0"/>
                  <a:pt x="31" y="0"/>
                  <a:pt x="31" y="0"/>
                </a:cubicBezTo>
                <a:cubicBezTo>
                  <a:pt x="31" y="0"/>
                  <a:pt x="32" y="0"/>
                  <a:pt x="32" y="0"/>
                </a:cubicBezTo>
                <a:cubicBezTo>
                  <a:pt x="33" y="0"/>
                  <a:pt x="35" y="0"/>
                  <a:pt x="36" y="1"/>
                </a:cubicBezTo>
                <a:cubicBezTo>
                  <a:pt x="37" y="1"/>
                  <a:pt x="37" y="1"/>
                  <a:pt x="37" y="1"/>
                </a:cubicBezTo>
                <a:cubicBezTo>
                  <a:pt x="38" y="1"/>
                  <a:pt x="39" y="1"/>
                  <a:pt x="39" y="1"/>
                </a:cubicBezTo>
                <a:cubicBezTo>
                  <a:pt x="40" y="2"/>
                  <a:pt x="41" y="2"/>
                  <a:pt x="42" y="2"/>
                </a:cubicBezTo>
                <a:cubicBezTo>
                  <a:pt x="43" y="3"/>
                  <a:pt x="44" y="3"/>
                  <a:pt x="45" y="4"/>
                </a:cubicBezTo>
                <a:cubicBezTo>
                  <a:pt x="47" y="4"/>
                  <a:pt x="48" y="5"/>
                  <a:pt x="49" y="6"/>
                </a:cubicBezTo>
                <a:cubicBezTo>
                  <a:pt x="50" y="7"/>
                  <a:pt x="52" y="8"/>
                  <a:pt x="53" y="9"/>
                </a:cubicBezTo>
                <a:cubicBezTo>
                  <a:pt x="54" y="10"/>
                  <a:pt x="56" y="12"/>
                  <a:pt x="57" y="13"/>
                </a:cubicBezTo>
                <a:cubicBezTo>
                  <a:pt x="58" y="15"/>
                  <a:pt x="59" y="16"/>
                  <a:pt x="60" y="17"/>
                </a:cubicBezTo>
                <a:cubicBezTo>
                  <a:pt x="60" y="19"/>
                  <a:pt x="61" y="21"/>
                  <a:pt x="62" y="23"/>
                </a:cubicBezTo>
                <a:cubicBezTo>
                  <a:pt x="62" y="24"/>
                  <a:pt x="63" y="26"/>
                  <a:pt x="63" y="28"/>
                </a:cubicBezTo>
                <a:cubicBezTo>
                  <a:pt x="63" y="28"/>
                  <a:pt x="63" y="29"/>
                  <a:pt x="63" y="30"/>
                </a:cubicBezTo>
                <a:cubicBezTo>
                  <a:pt x="64" y="32"/>
                  <a:pt x="63" y="33"/>
                  <a:pt x="63" y="34"/>
                </a:cubicBezTo>
                <a:cubicBezTo>
                  <a:pt x="63" y="35"/>
                  <a:pt x="63" y="37"/>
                  <a:pt x="62" y="38"/>
                </a:cubicBezTo>
                <a:cubicBezTo>
                  <a:pt x="62" y="41"/>
                  <a:pt x="61" y="43"/>
                  <a:pt x="60" y="45"/>
                </a:cubicBezTo>
                <a:cubicBezTo>
                  <a:pt x="60" y="46"/>
                  <a:pt x="59" y="47"/>
                  <a:pt x="59" y="47"/>
                </a:cubicBezTo>
                <a:cubicBezTo>
                  <a:pt x="58" y="48"/>
                  <a:pt x="58" y="49"/>
                  <a:pt x="57" y="49"/>
                </a:cubicBezTo>
                <a:cubicBezTo>
                  <a:pt x="56" y="50"/>
                  <a:pt x="56" y="51"/>
                  <a:pt x="55" y="52"/>
                </a:cubicBezTo>
                <a:cubicBezTo>
                  <a:pt x="54" y="53"/>
                  <a:pt x="53" y="54"/>
                  <a:pt x="52" y="55"/>
                </a:cubicBezTo>
                <a:cubicBezTo>
                  <a:pt x="51" y="55"/>
                  <a:pt x="51" y="56"/>
                  <a:pt x="50" y="57"/>
                </a:cubicBezTo>
                <a:cubicBezTo>
                  <a:pt x="49" y="57"/>
                  <a:pt x="48" y="58"/>
                  <a:pt x="47" y="59"/>
                </a:cubicBezTo>
                <a:cubicBezTo>
                  <a:pt x="46" y="59"/>
                  <a:pt x="45" y="60"/>
                  <a:pt x="44" y="60"/>
                </a:cubicBezTo>
                <a:cubicBezTo>
                  <a:pt x="42" y="61"/>
                  <a:pt x="41" y="61"/>
                  <a:pt x="40" y="62"/>
                </a:cubicBezTo>
                <a:cubicBezTo>
                  <a:pt x="38" y="62"/>
                  <a:pt x="37" y="62"/>
                  <a:pt x="36" y="62"/>
                </a:cubicBezTo>
                <a:cubicBezTo>
                  <a:pt x="35" y="63"/>
                  <a:pt x="35" y="63"/>
                  <a:pt x="34" y="63"/>
                </a:cubicBezTo>
                <a:cubicBezTo>
                  <a:pt x="33" y="63"/>
                  <a:pt x="31" y="63"/>
                  <a:pt x="30" y="63"/>
                </a:cubicBezTo>
                <a:cubicBezTo>
                  <a:pt x="29" y="63"/>
                  <a:pt x="28" y="63"/>
                  <a:pt x="27" y="62"/>
                </a:cubicBezTo>
                <a:cubicBezTo>
                  <a:pt x="26" y="62"/>
                  <a:pt x="25" y="62"/>
                  <a:pt x="24" y="62"/>
                </a:cubicBezTo>
                <a:cubicBezTo>
                  <a:pt x="21" y="61"/>
                  <a:pt x="19" y="59"/>
                  <a:pt x="17" y="58"/>
                </a:cubicBezTo>
                <a:cubicBezTo>
                  <a:pt x="15" y="57"/>
                  <a:pt x="13" y="56"/>
                  <a:pt x="11" y="54"/>
                </a:cubicBezTo>
                <a:cubicBezTo>
                  <a:pt x="9" y="53"/>
                  <a:pt x="7" y="50"/>
                  <a:pt x="6" y="48"/>
                </a:cubicBezTo>
                <a:cubicBezTo>
                  <a:pt x="5" y="47"/>
                  <a:pt x="5" y="47"/>
                  <a:pt x="4" y="46"/>
                </a:cubicBezTo>
                <a:cubicBezTo>
                  <a:pt x="4" y="45"/>
                  <a:pt x="3" y="44"/>
                  <a:pt x="3" y="42"/>
                </a:cubicBezTo>
                <a:cubicBezTo>
                  <a:pt x="2" y="41"/>
                  <a:pt x="2" y="40"/>
                  <a:pt x="1" y="39"/>
                </a:cubicBezTo>
                <a:cubicBezTo>
                  <a:pt x="1" y="39"/>
                  <a:pt x="1" y="38"/>
                  <a:pt x="1" y="38"/>
                </a:cubicBezTo>
                <a:cubicBezTo>
                  <a:pt x="1" y="38"/>
                  <a:pt x="1" y="38"/>
                  <a:pt x="1" y="38"/>
                </a:cubicBezTo>
                <a:close/>
                <a:moveTo>
                  <a:pt x="14" y="24"/>
                </a:moveTo>
                <a:cubicBezTo>
                  <a:pt x="14" y="24"/>
                  <a:pt x="14" y="24"/>
                  <a:pt x="14" y="24"/>
                </a:cubicBezTo>
                <a:cubicBezTo>
                  <a:pt x="13" y="25"/>
                  <a:pt x="12" y="26"/>
                  <a:pt x="11" y="26"/>
                </a:cubicBezTo>
                <a:cubicBezTo>
                  <a:pt x="11" y="27"/>
                  <a:pt x="11" y="27"/>
                  <a:pt x="11" y="27"/>
                </a:cubicBezTo>
                <a:cubicBezTo>
                  <a:pt x="12" y="26"/>
                  <a:pt x="13" y="25"/>
                  <a:pt x="14" y="24"/>
                </a:cubicBezTo>
                <a:close/>
                <a:moveTo>
                  <a:pt x="28" y="38"/>
                </a:moveTo>
                <a:cubicBezTo>
                  <a:pt x="27" y="38"/>
                  <a:pt x="27" y="38"/>
                  <a:pt x="27" y="38"/>
                </a:cubicBezTo>
                <a:cubicBezTo>
                  <a:pt x="27" y="39"/>
                  <a:pt x="26" y="40"/>
                  <a:pt x="25" y="40"/>
                </a:cubicBezTo>
                <a:cubicBezTo>
                  <a:pt x="25" y="41"/>
                  <a:pt x="25" y="41"/>
                  <a:pt x="25" y="41"/>
                </a:cubicBezTo>
                <a:cubicBezTo>
                  <a:pt x="26" y="40"/>
                  <a:pt x="27" y="39"/>
                  <a:pt x="28" y="38"/>
                </a:cubicBezTo>
                <a:close/>
                <a:moveTo>
                  <a:pt x="51" y="25"/>
                </a:moveTo>
                <a:cubicBezTo>
                  <a:pt x="51" y="25"/>
                  <a:pt x="51" y="26"/>
                  <a:pt x="51" y="26"/>
                </a:cubicBezTo>
                <a:cubicBezTo>
                  <a:pt x="52" y="25"/>
                  <a:pt x="52" y="24"/>
                  <a:pt x="53" y="24"/>
                </a:cubicBezTo>
                <a:cubicBezTo>
                  <a:pt x="53" y="23"/>
                  <a:pt x="53" y="23"/>
                  <a:pt x="53" y="23"/>
                </a:cubicBezTo>
                <a:cubicBezTo>
                  <a:pt x="52" y="24"/>
                  <a:pt x="52" y="25"/>
                  <a:pt x="51" y="25"/>
                </a:cubicBezTo>
                <a:close/>
                <a:moveTo>
                  <a:pt x="48" y="8"/>
                </a:moveTo>
                <a:cubicBezTo>
                  <a:pt x="48" y="8"/>
                  <a:pt x="48" y="8"/>
                  <a:pt x="49" y="9"/>
                </a:cubicBezTo>
                <a:cubicBezTo>
                  <a:pt x="49" y="9"/>
                  <a:pt x="49" y="8"/>
                  <a:pt x="49" y="8"/>
                </a:cubicBezTo>
                <a:cubicBezTo>
                  <a:pt x="49" y="8"/>
                  <a:pt x="48" y="8"/>
                  <a:pt x="48" y="8"/>
                </a:cubicBezTo>
                <a:close/>
              </a:path>
            </a:pathLst>
          </a:custGeom>
          <a:solidFill>
            <a:srgbClr val="C0504D"/>
          </a:solidFill>
          <a:ln>
            <a:no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0" dirty="0">
                <a:ln>
                  <a:noFill/>
                </a:ln>
                <a:solidFill>
                  <a:prstClr val="white"/>
                </a:solidFill>
                <a:effectLst/>
                <a:uLnTx/>
                <a:uFillTx/>
              </a:rPr>
              <a:t>5</a:t>
            </a:r>
          </a:p>
        </p:txBody>
      </p:sp>
      <p:grpSp>
        <p:nvGrpSpPr>
          <p:cNvPr id="23" name="Group 22"/>
          <p:cNvGrpSpPr/>
          <p:nvPr/>
        </p:nvGrpSpPr>
        <p:grpSpPr>
          <a:xfrm rot="5400000" flipV="1">
            <a:off x="6206637" y="2608898"/>
            <a:ext cx="971398" cy="228600"/>
            <a:chOff x="5797" y="1017368"/>
            <a:chExt cx="260098" cy="114539"/>
          </a:xfrm>
          <a:solidFill>
            <a:srgbClr val="9BBB59"/>
          </a:solidFill>
        </p:grpSpPr>
        <p:sp>
          <p:nvSpPr>
            <p:cNvPr id="24" name="Freeform 31"/>
            <p:cNvSpPr>
              <a:spLocks/>
            </p:cNvSpPr>
            <p:nvPr/>
          </p:nvSpPr>
          <p:spPr bwMode="auto">
            <a:xfrm>
              <a:off x="5797" y="1017368"/>
              <a:ext cx="260098" cy="114539"/>
            </a:xfrm>
            <a:custGeom>
              <a:avLst/>
              <a:gdLst>
                <a:gd name="T0" fmla="*/ 91 w 91"/>
                <a:gd name="T1" fmla="*/ 15 h 40"/>
                <a:gd name="T2" fmla="*/ 91 w 91"/>
                <a:gd name="T3" fmla="*/ 19 h 40"/>
                <a:gd name="T4" fmla="*/ 71 w 91"/>
                <a:gd name="T5" fmla="*/ 35 h 40"/>
                <a:gd name="T6" fmla="*/ 64 w 91"/>
                <a:gd name="T7" fmla="*/ 38 h 40"/>
                <a:gd name="T8" fmla="*/ 80 w 91"/>
                <a:gd name="T9" fmla="*/ 18 h 40"/>
                <a:gd name="T10" fmla="*/ 13 w 91"/>
                <a:gd name="T11" fmla="*/ 22 h 40"/>
                <a:gd name="T12" fmla="*/ 4 w 91"/>
                <a:gd name="T13" fmla="*/ 15 h 40"/>
                <a:gd name="T14" fmla="*/ 68 w 91"/>
                <a:gd name="T15" fmla="*/ 12 h 40"/>
                <a:gd name="T16" fmla="*/ 48 w 91"/>
                <a:gd name="T17" fmla="*/ 2 h 40"/>
                <a:gd name="T18" fmla="*/ 52 w 91"/>
                <a:gd name="T19" fmla="*/ 0 h 40"/>
                <a:gd name="T20" fmla="*/ 91 w 91"/>
                <a:gd name="T21"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40">
                  <a:moveTo>
                    <a:pt x="91" y="15"/>
                  </a:moveTo>
                  <a:cubicBezTo>
                    <a:pt x="91" y="17"/>
                    <a:pt x="90" y="18"/>
                    <a:pt x="91" y="19"/>
                  </a:cubicBezTo>
                  <a:cubicBezTo>
                    <a:pt x="88" y="25"/>
                    <a:pt x="77" y="30"/>
                    <a:pt x="71" y="35"/>
                  </a:cubicBezTo>
                  <a:cubicBezTo>
                    <a:pt x="69" y="37"/>
                    <a:pt x="67" y="40"/>
                    <a:pt x="64" y="38"/>
                  </a:cubicBezTo>
                  <a:cubicBezTo>
                    <a:pt x="63" y="27"/>
                    <a:pt x="77" y="26"/>
                    <a:pt x="80" y="18"/>
                  </a:cubicBezTo>
                  <a:cubicBezTo>
                    <a:pt x="62" y="20"/>
                    <a:pt x="33" y="21"/>
                    <a:pt x="13" y="22"/>
                  </a:cubicBezTo>
                  <a:cubicBezTo>
                    <a:pt x="5" y="22"/>
                    <a:pt x="0" y="22"/>
                    <a:pt x="4" y="15"/>
                  </a:cubicBezTo>
                  <a:cubicBezTo>
                    <a:pt x="24" y="15"/>
                    <a:pt x="47" y="13"/>
                    <a:pt x="68" y="12"/>
                  </a:cubicBezTo>
                  <a:cubicBezTo>
                    <a:pt x="63" y="7"/>
                    <a:pt x="47" y="12"/>
                    <a:pt x="48" y="2"/>
                  </a:cubicBezTo>
                  <a:cubicBezTo>
                    <a:pt x="48" y="0"/>
                    <a:pt x="51" y="1"/>
                    <a:pt x="52" y="0"/>
                  </a:cubicBezTo>
                  <a:cubicBezTo>
                    <a:pt x="63" y="5"/>
                    <a:pt x="82" y="5"/>
                    <a:pt x="91" y="1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33"/>
            <p:cNvSpPr>
              <a:spLocks/>
            </p:cNvSpPr>
            <p:nvPr/>
          </p:nvSpPr>
          <p:spPr bwMode="auto">
            <a:xfrm>
              <a:off x="5797" y="1017368"/>
              <a:ext cx="260098" cy="114539"/>
            </a:xfrm>
            <a:custGeom>
              <a:avLst/>
              <a:gdLst>
                <a:gd name="T0" fmla="*/ 52 w 91"/>
                <a:gd name="T1" fmla="*/ 0 h 40"/>
                <a:gd name="T2" fmla="*/ 48 w 91"/>
                <a:gd name="T3" fmla="*/ 2 h 40"/>
                <a:gd name="T4" fmla="*/ 68 w 91"/>
                <a:gd name="T5" fmla="*/ 12 h 40"/>
                <a:gd name="T6" fmla="*/ 4 w 91"/>
                <a:gd name="T7" fmla="*/ 15 h 40"/>
                <a:gd name="T8" fmla="*/ 13 w 91"/>
                <a:gd name="T9" fmla="*/ 22 h 40"/>
                <a:gd name="T10" fmla="*/ 80 w 91"/>
                <a:gd name="T11" fmla="*/ 18 h 40"/>
                <a:gd name="T12" fmla="*/ 64 w 91"/>
                <a:gd name="T13" fmla="*/ 38 h 40"/>
                <a:gd name="T14" fmla="*/ 71 w 91"/>
                <a:gd name="T15" fmla="*/ 35 h 40"/>
                <a:gd name="T16" fmla="*/ 91 w 91"/>
                <a:gd name="T17" fmla="*/ 19 h 40"/>
                <a:gd name="T18" fmla="*/ 91 w 91"/>
                <a:gd name="T19" fmla="*/ 15 h 40"/>
                <a:gd name="T20" fmla="*/ 52 w 91"/>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40">
                  <a:moveTo>
                    <a:pt x="52" y="0"/>
                  </a:moveTo>
                  <a:cubicBezTo>
                    <a:pt x="51" y="1"/>
                    <a:pt x="48" y="0"/>
                    <a:pt x="48" y="2"/>
                  </a:cubicBezTo>
                  <a:cubicBezTo>
                    <a:pt x="47" y="12"/>
                    <a:pt x="63" y="7"/>
                    <a:pt x="68" y="12"/>
                  </a:cubicBezTo>
                  <a:cubicBezTo>
                    <a:pt x="47" y="13"/>
                    <a:pt x="24" y="15"/>
                    <a:pt x="4" y="15"/>
                  </a:cubicBezTo>
                  <a:cubicBezTo>
                    <a:pt x="0" y="22"/>
                    <a:pt x="5" y="22"/>
                    <a:pt x="13" y="22"/>
                  </a:cubicBezTo>
                  <a:cubicBezTo>
                    <a:pt x="33" y="21"/>
                    <a:pt x="62" y="20"/>
                    <a:pt x="80" y="18"/>
                  </a:cubicBezTo>
                  <a:cubicBezTo>
                    <a:pt x="77" y="26"/>
                    <a:pt x="63" y="27"/>
                    <a:pt x="64" y="38"/>
                  </a:cubicBezTo>
                  <a:cubicBezTo>
                    <a:pt x="67" y="40"/>
                    <a:pt x="69" y="37"/>
                    <a:pt x="71" y="35"/>
                  </a:cubicBezTo>
                  <a:cubicBezTo>
                    <a:pt x="77" y="30"/>
                    <a:pt x="88" y="25"/>
                    <a:pt x="91" y="19"/>
                  </a:cubicBezTo>
                  <a:cubicBezTo>
                    <a:pt x="90" y="18"/>
                    <a:pt x="91" y="17"/>
                    <a:pt x="91" y="15"/>
                  </a:cubicBezTo>
                  <a:cubicBezTo>
                    <a:pt x="82" y="5"/>
                    <a:pt x="63" y="5"/>
                    <a:pt x="52"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
        <p:nvSpPr>
          <p:cNvPr id="26" name="Freeform 213"/>
          <p:cNvSpPr>
            <a:spLocks noEditPoints="1"/>
          </p:cNvSpPr>
          <p:nvPr/>
        </p:nvSpPr>
        <p:spPr bwMode="auto">
          <a:xfrm>
            <a:off x="5842272" y="4501597"/>
            <a:ext cx="384048" cy="383259"/>
          </a:xfrm>
          <a:custGeom>
            <a:avLst/>
            <a:gdLst>
              <a:gd name="T0" fmla="*/ 1 w 64"/>
              <a:gd name="T1" fmla="*/ 35 h 63"/>
              <a:gd name="T2" fmla="*/ 1 w 64"/>
              <a:gd name="T3" fmla="*/ 31 h 63"/>
              <a:gd name="T4" fmla="*/ 1 w 64"/>
              <a:gd name="T5" fmla="*/ 26 h 63"/>
              <a:gd name="T6" fmla="*/ 2 w 64"/>
              <a:gd name="T7" fmla="*/ 22 h 63"/>
              <a:gd name="T8" fmla="*/ 6 w 64"/>
              <a:gd name="T9" fmla="*/ 13 h 63"/>
              <a:gd name="T10" fmla="*/ 8 w 64"/>
              <a:gd name="T11" fmla="*/ 9 h 63"/>
              <a:gd name="T12" fmla="*/ 11 w 64"/>
              <a:gd name="T13" fmla="*/ 6 h 63"/>
              <a:gd name="T14" fmla="*/ 16 w 64"/>
              <a:gd name="T15" fmla="*/ 3 h 63"/>
              <a:gd name="T16" fmla="*/ 19 w 64"/>
              <a:gd name="T17" fmla="*/ 2 h 63"/>
              <a:gd name="T18" fmla="*/ 25 w 64"/>
              <a:gd name="T19" fmla="*/ 1 h 63"/>
              <a:gd name="T20" fmla="*/ 30 w 64"/>
              <a:gd name="T21" fmla="*/ 0 h 63"/>
              <a:gd name="T22" fmla="*/ 32 w 64"/>
              <a:gd name="T23" fmla="*/ 0 h 63"/>
              <a:gd name="T24" fmla="*/ 37 w 64"/>
              <a:gd name="T25" fmla="*/ 1 h 63"/>
              <a:gd name="T26" fmla="*/ 42 w 64"/>
              <a:gd name="T27" fmla="*/ 2 h 63"/>
              <a:gd name="T28" fmla="*/ 49 w 64"/>
              <a:gd name="T29" fmla="*/ 6 h 63"/>
              <a:gd name="T30" fmla="*/ 57 w 64"/>
              <a:gd name="T31" fmla="*/ 13 h 63"/>
              <a:gd name="T32" fmla="*/ 62 w 64"/>
              <a:gd name="T33" fmla="*/ 23 h 63"/>
              <a:gd name="T34" fmla="*/ 63 w 64"/>
              <a:gd name="T35" fmla="*/ 30 h 63"/>
              <a:gd name="T36" fmla="*/ 62 w 64"/>
              <a:gd name="T37" fmla="*/ 38 h 63"/>
              <a:gd name="T38" fmla="*/ 59 w 64"/>
              <a:gd name="T39" fmla="*/ 47 h 63"/>
              <a:gd name="T40" fmla="*/ 55 w 64"/>
              <a:gd name="T41" fmla="*/ 52 h 63"/>
              <a:gd name="T42" fmla="*/ 50 w 64"/>
              <a:gd name="T43" fmla="*/ 57 h 63"/>
              <a:gd name="T44" fmla="*/ 44 w 64"/>
              <a:gd name="T45" fmla="*/ 60 h 63"/>
              <a:gd name="T46" fmla="*/ 36 w 64"/>
              <a:gd name="T47" fmla="*/ 62 h 63"/>
              <a:gd name="T48" fmla="*/ 30 w 64"/>
              <a:gd name="T49" fmla="*/ 63 h 63"/>
              <a:gd name="T50" fmla="*/ 24 w 64"/>
              <a:gd name="T51" fmla="*/ 62 h 63"/>
              <a:gd name="T52" fmla="*/ 11 w 64"/>
              <a:gd name="T53" fmla="*/ 54 h 63"/>
              <a:gd name="T54" fmla="*/ 4 w 64"/>
              <a:gd name="T55" fmla="*/ 46 h 63"/>
              <a:gd name="T56" fmla="*/ 1 w 64"/>
              <a:gd name="T57" fmla="*/ 39 h 63"/>
              <a:gd name="T58" fmla="*/ 1 w 64"/>
              <a:gd name="T59" fmla="*/ 38 h 63"/>
              <a:gd name="T60" fmla="*/ 14 w 64"/>
              <a:gd name="T61" fmla="*/ 24 h 63"/>
              <a:gd name="T62" fmla="*/ 11 w 64"/>
              <a:gd name="T63" fmla="*/ 27 h 63"/>
              <a:gd name="T64" fmla="*/ 28 w 64"/>
              <a:gd name="T65" fmla="*/ 38 h 63"/>
              <a:gd name="T66" fmla="*/ 25 w 64"/>
              <a:gd name="T67" fmla="*/ 40 h 63"/>
              <a:gd name="T68" fmla="*/ 28 w 64"/>
              <a:gd name="T69" fmla="*/ 38 h 63"/>
              <a:gd name="T70" fmla="*/ 51 w 64"/>
              <a:gd name="T71" fmla="*/ 26 h 63"/>
              <a:gd name="T72" fmla="*/ 53 w 64"/>
              <a:gd name="T73" fmla="*/ 23 h 63"/>
              <a:gd name="T74" fmla="*/ 48 w 64"/>
              <a:gd name="T75" fmla="*/ 8 h 63"/>
              <a:gd name="T76" fmla="*/ 49 w 64"/>
              <a:gd name="T77" fmla="*/ 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63">
                <a:moveTo>
                  <a:pt x="1" y="38"/>
                </a:moveTo>
                <a:cubicBezTo>
                  <a:pt x="1" y="37"/>
                  <a:pt x="1" y="36"/>
                  <a:pt x="1" y="35"/>
                </a:cubicBezTo>
                <a:cubicBezTo>
                  <a:pt x="1" y="34"/>
                  <a:pt x="1" y="34"/>
                  <a:pt x="1" y="33"/>
                </a:cubicBezTo>
                <a:cubicBezTo>
                  <a:pt x="1" y="33"/>
                  <a:pt x="0" y="32"/>
                  <a:pt x="1" y="31"/>
                </a:cubicBezTo>
                <a:cubicBezTo>
                  <a:pt x="1" y="30"/>
                  <a:pt x="0" y="28"/>
                  <a:pt x="1" y="27"/>
                </a:cubicBezTo>
                <a:cubicBezTo>
                  <a:pt x="1" y="27"/>
                  <a:pt x="1" y="26"/>
                  <a:pt x="1" y="26"/>
                </a:cubicBezTo>
                <a:cubicBezTo>
                  <a:pt x="1" y="25"/>
                  <a:pt x="2" y="24"/>
                  <a:pt x="2" y="23"/>
                </a:cubicBezTo>
                <a:cubicBezTo>
                  <a:pt x="2" y="22"/>
                  <a:pt x="2" y="22"/>
                  <a:pt x="2" y="22"/>
                </a:cubicBezTo>
                <a:cubicBezTo>
                  <a:pt x="2" y="20"/>
                  <a:pt x="3" y="19"/>
                  <a:pt x="3" y="17"/>
                </a:cubicBezTo>
                <a:cubicBezTo>
                  <a:pt x="4" y="16"/>
                  <a:pt x="5" y="14"/>
                  <a:pt x="6" y="13"/>
                </a:cubicBezTo>
                <a:cubicBezTo>
                  <a:pt x="6" y="12"/>
                  <a:pt x="7" y="11"/>
                  <a:pt x="8" y="10"/>
                </a:cubicBezTo>
                <a:cubicBezTo>
                  <a:pt x="8" y="9"/>
                  <a:pt x="8" y="9"/>
                  <a:pt x="8" y="9"/>
                </a:cubicBezTo>
                <a:cubicBezTo>
                  <a:pt x="8" y="9"/>
                  <a:pt x="8" y="9"/>
                  <a:pt x="8" y="8"/>
                </a:cubicBezTo>
                <a:cubicBezTo>
                  <a:pt x="9" y="8"/>
                  <a:pt x="10" y="7"/>
                  <a:pt x="11" y="6"/>
                </a:cubicBezTo>
                <a:cubicBezTo>
                  <a:pt x="12" y="6"/>
                  <a:pt x="13" y="5"/>
                  <a:pt x="14" y="5"/>
                </a:cubicBezTo>
                <a:cubicBezTo>
                  <a:pt x="15" y="4"/>
                  <a:pt x="15" y="4"/>
                  <a:pt x="16" y="3"/>
                </a:cubicBezTo>
                <a:cubicBezTo>
                  <a:pt x="16" y="3"/>
                  <a:pt x="16" y="3"/>
                  <a:pt x="16" y="3"/>
                </a:cubicBezTo>
                <a:cubicBezTo>
                  <a:pt x="17" y="3"/>
                  <a:pt x="18" y="3"/>
                  <a:pt x="19" y="2"/>
                </a:cubicBezTo>
                <a:cubicBezTo>
                  <a:pt x="20" y="2"/>
                  <a:pt x="21" y="1"/>
                  <a:pt x="22" y="1"/>
                </a:cubicBezTo>
                <a:cubicBezTo>
                  <a:pt x="23" y="1"/>
                  <a:pt x="24" y="1"/>
                  <a:pt x="25" y="1"/>
                </a:cubicBezTo>
                <a:cubicBezTo>
                  <a:pt x="26" y="0"/>
                  <a:pt x="27" y="0"/>
                  <a:pt x="28" y="0"/>
                </a:cubicBezTo>
                <a:cubicBezTo>
                  <a:pt x="29" y="0"/>
                  <a:pt x="29" y="0"/>
                  <a:pt x="30" y="0"/>
                </a:cubicBezTo>
                <a:cubicBezTo>
                  <a:pt x="30" y="0"/>
                  <a:pt x="31" y="0"/>
                  <a:pt x="31" y="0"/>
                </a:cubicBezTo>
                <a:cubicBezTo>
                  <a:pt x="31" y="0"/>
                  <a:pt x="32" y="0"/>
                  <a:pt x="32" y="0"/>
                </a:cubicBezTo>
                <a:cubicBezTo>
                  <a:pt x="33" y="0"/>
                  <a:pt x="35" y="0"/>
                  <a:pt x="36" y="1"/>
                </a:cubicBezTo>
                <a:cubicBezTo>
                  <a:pt x="37" y="1"/>
                  <a:pt x="37" y="1"/>
                  <a:pt x="37" y="1"/>
                </a:cubicBezTo>
                <a:cubicBezTo>
                  <a:pt x="38" y="1"/>
                  <a:pt x="39" y="1"/>
                  <a:pt x="39" y="1"/>
                </a:cubicBezTo>
                <a:cubicBezTo>
                  <a:pt x="40" y="2"/>
                  <a:pt x="41" y="2"/>
                  <a:pt x="42" y="2"/>
                </a:cubicBezTo>
                <a:cubicBezTo>
                  <a:pt x="43" y="3"/>
                  <a:pt x="44" y="3"/>
                  <a:pt x="45" y="4"/>
                </a:cubicBezTo>
                <a:cubicBezTo>
                  <a:pt x="47" y="4"/>
                  <a:pt x="48" y="5"/>
                  <a:pt x="49" y="6"/>
                </a:cubicBezTo>
                <a:cubicBezTo>
                  <a:pt x="50" y="7"/>
                  <a:pt x="52" y="8"/>
                  <a:pt x="53" y="9"/>
                </a:cubicBezTo>
                <a:cubicBezTo>
                  <a:pt x="54" y="10"/>
                  <a:pt x="56" y="12"/>
                  <a:pt x="57" y="13"/>
                </a:cubicBezTo>
                <a:cubicBezTo>
                  <a:pt x="58" y="15"/>
                  <a:pt x="59" y="16"/>
                  <a:pt x="60" y="17"/>
                </a:cubicBezTo>
                <a:cubicBezTo>
                  <a:pt x="60" y="19"/>
                  <a:pt x="61" y="21"/>
                  <a:pt x="62" y="23"/>
                </a:cubicBezTo>
                <a:cubicBezTo>
                  <a:pt x="62" y="24"/>
                  <a:pt x="63" y="26"/>
                  <a:pt x="63" y="28"/>
                </a:cubicBezTo>
                <a:cubicBezTo>
                  <a:pt x="63" y="28"/>
                  <a:pt x="63" y="29"/>
                  <a:pt x="63" y="30"/>
                </a:cubicBezTo>
                <a:cubicBezTo>
                  <a:pt x="64" y="32"/>
                  <a:pt x="63" y="33"/>
                  <a:pt x="63" y="34"/>
                </a:cubicBezTo>
                <a:cubicBezTo>
                  <a:pt x="63" y="35"/>
                  <a:pt x="63" y="37"/>
                  <a:pt x="62" y="38"/>
                </a:cubicBezTo>
                <a:cubicBezTo>
                  <a:pt x="62" y="41"/>
                  <a:pt x="61" y="43"/>
                  <a:pt x="60" y="45"/>
                </a:cubicBezTo>
                <a:cubicBezTo>
                  <a:pt x="60" y="46"/>
                  <a:pt x="59" y="47"/>
                  <a:pt x="59" y="47"/>
                </a:cubicBezTo>
                <a:cubicBezTo>
                  <a:pt x="58" y="48"/>
                  <a:pt x="58" y="49"/>
                  <a:pt x="57" y="49"/>
                </a:cubicBezTo>
                <a:cubicBezTo>
                  <a:pt x="56" y="50"/>
                  <a:pt x="56" y="51"/>
                  <a:pt x="55" y="52"/>
                </a:cubicBezTo>
                <a:cubicBezTo>
                  <a:pt x="54" y="53"/>
                  <a:pt x="53" y="54"/>
                  <a:pt x="52" y="55"/>
                </a:cubicBezTo>
                <a:cubicBezTo>
                  <a:pt x="51" y="55"/>
                  <a:pt x="51" y="56"/>
                  <a:pt x="50" y="57"/>
                </a:cubicBezTo>
                <a:cubicBezTo>
                  <a:pt x="49" y="57"/>
                  <a:pt x="48" y="58"/>
                  <a:pt x="47" y="59"/>
                </a:cubicBezTo>
                <a:cubicBezTo>
                  <a:pt x="46" y="59"/>
                  <a:pt x="45" y="60"/>
                  <a:pt x="44" y="60"/>
                </a:cubicBezTo>
                <a:cubicBezTo>
                  <a:pt x="42" y="61"/>
                  <a:pt x="41" y="61"/>
                  <a:pt x="40" y="62"/>
                </a:cubicBezTo>
                <a:cubicBezTo>
                  <a:pt x="38" y="62"/>
                  <a:pt x="37" y="62"/>
                  <a:pt x="36" y="62"/>
                </a:cubicBezTo>
                <a:cubicBezTo>
                  <a:pt x="35" y="63"/>
                  <a:pt x="35" y="63"/>
                  <a:pt x="34" y="63"/>
                </a:cubicBezTo>
                <a:cubicBezTo>
                  <a:pt x="33" y="63"/>
                  <a:pt x="31" y="63"/>
                  <a:pt x="30" y="63"/>
                </a:cubicBezTo>
                <a:cubicBezTo>
                  <a:pt x="29" y="63"/>
                  <a:pt x="28" y="63"/>
                  <a:pt x="27" y="62"/>
                </a:cubicBezTo>
                <a:cubicBezTo>
                  <a:pt x="26" y="62"/>
                  <a:pt x="25" y="62"/>
                  <a:pt x="24" y="62"/>
                </a:cubicBezTo>
                <a:cubicBezTo>
                  <a:pt x="21" y="61"/>
                  <a:pt x="19" y="59"/>
                  <a:pt x="17" y="58"/>
                </a:cubicBezTo>
                <a:cubicBezTo>
                  <a:pt x="15" y="57"/>
                  <a:pt x="13" y="56"/>
                  <a:pt x="11" y="54"/>
                </a:cubicBezTo>
                <a:cubicBezTo>
                  <a:pt x="9" y="53"/>
                  <a:pt x="7" y="50"/>
                  <a:pt x="6" y="48"/>
                </a:cubicBezTo>
                <a:cubicBezTo>
                  <a:pt x="5" y="47"/>
                  <a:pt x="5" y="47"/>
                  <a:pt x="4" y="46"/>
                </a:cubicBezTo>
                <a:cubicBezTo>
                  <a:pt x="4" y="45"/>
                  <a:pt x="3" y="44"/>
                  <a:pt x="3" y="42"/>
                </a:cubicBezTo>
                <a:cubicBezTo>
                  <a:pt x="2" y="41"/>
                  <a:pt x="2" y="40"/>
                  <a:pt x="1" y="39"/>
                </a:cubicBezTo>
                <a:cubicBezTo>
                  <a:pt x="1" y="39"/>
                  <a:pt x="1" y="38"/>
                  <a:pt x="1" y="38"/>
                </a:cubicBezTo>
                <a:cubicBezTo>
                  <a:pt x="1" y="38"/>
                  <a:pt x="1" y="38"/>
                  <a:pt x="1" y="38"/>
                </a:cubicBezTo>
                <a:close/>
                <a:moveTo>
                  <a:pt x="14" y="24"/>
                </a:moveTo>
                <a:cubicBezTo>
                  <a:pt x="14" y="24"/>
                  <a:pt x="14" y="24"/>
                  <a:pt x="14" y="24"/>
                </a:cubicBezTo>
                <a:cubicBezTo>
                  <a:pt x="13" y="25"/>
                  <a:pt x="12" y="26"/>
                  <a:pt x="11" y="26"/>
                </a:cubicBezTo>
                <a:cubicBezTo>
                  <a:pt x="11" y="27"/>
                  <a:pt x="11" y="27"/>
                  <a:pt x="11" y="27"/>
                </a:cubicBezTo>
                <a:cubicBezTo>
                  <a:pt x="12" y="26"/>
                  <a:pt x="13" y="25"/>
                  <a:pt x="14" y="24"/>
                </a:cubicBezTo>
                <a:close/>
                <a:moveTo>
                  <a:pt x="28" y="38"/>
                </a:moveTo>
                <a:cubicBezTo>
                  <a:pt x="27" y="38"/>
                  <a:pt x="27" y="38"/>
                  <a:pt x="27" y="38"/>
                </a:cubicBezTo>
                <a:cubicBezTo>
                  <a:pt x="27" y="39"/>
                  <a:pt x="26" y="40"/>
                  <a:pt x="25" y="40"/>
                </a:cubicBezTo>
                <a:cubicBezTo>
                  <a:pt x="25" y="41"/>
                  <a:pt x="25" y="41"/>
                  <a:pt x="25" y="41"/>
                </a:cubicBezTo>
                <a:cubicBezTo>
                  <a:pt x="26" y="40"/>
                  <a:pt x="27" y="39"/>
                  <a:pt x="28" y="38"/>
                </a:cubicBezTo>
                <a:close/>
                <a:moveTo>
                  <a:pt x="51" y="25"/>
                </a:moveTo>
                <a:cubicBezTo>
                  <a:pt x="51" y="25"/>
                  <a:pt x="51" y="26"/>
                  <a:pt x="51" y="26"/>
                </a:cubicBezTo>
                <a:cubicBezTo>
                  <a:pt x="52" y="25"/>
                  <a:pt x="52" y="24"/>
                  <a:pt x="53" y="24"/>
                </a:cubicBezTo>
                <a:cubicBezTo>
                  <a:pt x="53" y="23"/>
                  <a:pt x="53" y="23"/>
                  <a:pt x="53" y="23"/>
                </a:cubicBezTo>
                <a:cubicBezTo>
                  <a:pt x="52" y="24"/>
                  <a:pt x="52" y="25"/>
                  <a:pt x="51" y="25"/>
                </a:cubicBezTo>
                <a:close/>
                <a:moveTo>
                  <a:pt x="48" y="8"/>
                </a:moveTo>
                <a:cubicBezTo>
                  <a:pt x="48" y="8"/>
                  <a:pt x="48" y="8"/>
                  <a:pt x="49" y="9"/>
                </a:cubicBezTo>
                <a:cubicBezTo>
                  <a:pt x="49" y="9"/>
                  <a:pt x="49" y="8"/>
                  <a:pt x="49" y="8"/>
                </a:cubicBezTo>
                <a:cubicBezTo>
                  <a:pt x="49" y="8"/>
                  <a:pt x="48" y="8"/>
                  <a:pt x="48" y="8"/>
                </a:cubicBezTo>
                <a:close/>
              </a:path>
            </a:pathLst>
          </a:custGeom>
          <a:solidFill>
            <a:srgbClr val="C0504D"/>
          </a:solidFill>
          <a:ln>
            <a:no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0" dirty="0">
                <a:ln>
                  <a:noFill/>
                </a:ln>
                <a:solidFill>
                  <a:prstClr val="white"/>
                </a:solidFill>
                <a:effectLst/>
                <a:uLnTx/>
                <a:uFillTx/>
              </a:rPr>
              <a:t>4</a:t>
            </a:r>
          </a:p>
        </p:txBody>
      </p:sp>
      <p:grpSp>
        <p:nvGrpSpPr>
          <p:cNvPr id="27" name="Group 26"/>
          <p:cNvGrpSpPr/>
          <p:nvPr/>
        </p:nvGrpSpPr>
        <p:grpSpPr>
          <a:xfrm rot="16200000">
            <a:off x="5607663" y="3865006"/>
            <a:ext cx="853268" cy="228600"/>
            <a:chOff x="5797" y="1017368"/>
            <a:chExt cx="260098" cy="114539"/>
          </a:xfrm>
          <a:solidFill>
            <a:srgbClr val="9BBB59"/>
          </a:solidFill>
        </p:grpSpPr>
        <p:sp>
          <p:nvSpPr>
            <p:cNvPr id="28" name="Freeform 31"/>
            <p:cNvSpPr>
              <a:spLocks/>
            </p:cNvSpPr>
            <p:nvPr/>
          </p:nvSpPr>
          <p:spPr bwMode="auto">
            <a:xfrm>
              <a:off x="5797" y="1017368"/>
              <a:ext cx="260098" cy="114539"/>
            </a:xfrm>
            <a:custGeom>
              <a:avLst/>
              <a:gdLst>
                <a:gd name="T0" fmla="*/ 91 w 91"/>
                <a:gd name="T1" fmla="*/ 15 h 40"/>
                <a:gd name="T2" fmla="*/ 91 w 91"/>
                <a:gd name="T3" fmla="*/ 19 h 40"/>
                <a:gd name="T4" fmla="*/ 71 w 91"/>
                <a:gd name="T5" fmla="*/ 35 h 40"/>
                <a:gd name="T6" fmla="*/ 64 w 91"/>
                <a:gd name="T7" fmla="*/ 38 h 40"/>
                <a:gd name="T8" fmla="*/ 80 w 91"/>
                <a:gd name="T9" fmla="*/ 18 h 40"/>
                <a:gd name="T10" fmla="*/ 13 w 91"/>
                <a:gd name="T11" fmla="*/ 22 h 40"/>
                <a:gd name="T12" fmla="*/ 4 w 91"/>
                <a:gd name="T13" fmla="*/ 15 h 40"/>
                <a:gd name="T14" fmla="*/ 68 w 91"/>
                <a:gd name="T15" fmla="*/ 12 h 40"/>
                <a:gd name="T16" fmla="*/ 48 w 91"/>
                <a:gd name="T17" fmla="*/ 2 h 40"/>
                <a:gd name="T18" fmla="*/ 52 w 91"/>
                <a:gd name="T19" fmla="*/ 0 h 40"/>
                <a:gd name="T20" fmla="*/ 91 w 91"/>
                <a:gd name="T21"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40">
                  <a:moveTo>
                    <a:pt x="91" y="15"/>
                  </a:moveTo>
                  <a:cubicBezTo>
                    <a:pt x="91" y="17"/>
                    <a:pt x="90" y="18"/>
                    <a:pt x="91" y="19"/>
                  </a:cubicBezTo>
                  <a:cubicBezTo>
                    <a:pt x="88" y="25"/>
                    <a:pt x="77" y="30"/>
                    <a:pt x="71" y="35"/>
                  </a:cubicBezTo>
                  <a:cubicBezTo>
                    <a:pt x="69" y="37"/>
                    <a:pt x="67" y="40"/>
                    <a:pt x="64" y="38"/>
                  </a:cubicBezTo>
                  <a:cubicBezTo>
                    <a:pt x="63" y="27"/>
                    <a:pt x="77" y="26"/>
                    <a:pt x="80" y="18"/>
                  </a:cubicBezTo>
                  <a:cubicBezTo>
                    <a:pt x="62" y="20"/>
                    <a:pt x="33" y="21"/>
                    <a:pt x="13" y="22"/>
                  </a:cubicBezTo>
                  <a:cubicBezTo>
                    <a:pt x="5" y="22"/>
                    <a:pt x="0" y="22"/>
                    <a:pt x="4" y="15"/>
                  </a:cubicBezTo>
                  <a:cubicBezTo>
                    <a:pt x="24" y="15"/>
                    <a:pt x="47" y="13"/>
                    <a:pt x="68" y="12"/>
                  </a:cubicBezTo>
                  <a:cubicBezTo>
                    <a:pt x="63" y="7"/>
                    <a:pt x="47" y="12"/>
                    <a:pt x="48" y="2"/>
                  </a:cubicBezTo>
                  <a:cubicBezTo>
                    <a:pt x="48" y="0"/>
                    <a:pt x="51" y="1"/>
                    <a:pt x="52" y="0"/>
                  </a:cubicBezTo>
                  <a:cubicBezTo>
                    <a:pt x="63" y="5"/>
                    <a:pt x="82" y="5"/>
                    <a:pt x="91" y="1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33"/>
            <p:cNvSpPr>
              <a:spLocks/>
            </p:cNvSpPr>
            <p:nvPr/>
          </p:nvSpPr>
          <p:spPr bwMode="auto">
            <a:xfrm>
              <a:off x="5797" y="1017368"/>
              <a:ext cx="260098" cy="114539"/>
            </a:xfrm>
            <a:custGeom>
              <a:avLst/>
              <a:gdLst>
                <a:gd name="T0" fmla="*/ 52 w 91"/>
                <a:gd name="T1" fmla="*/ 0 h 40"/>
                <a:gd name="T2" fmla="*/ 48 w 91"/>
                <a:gd name="T3" fmla="*/ 2 h 40"/>
                <a:gd name="T4" fmla="*/ 68 w 91"/>
                <a:gd name="T5" fmla="*/ 12 h 40"/>
                <a:gd name="T6" fmla="*/ 4 w 91"/>
                <a:gd name="T7" fmla="*/ 15 h 40"/>
                <a:gd name="T8" fmla="*/ 13 w 91"/>
                <a:gd name="T9" fmla="*/ 22 h 40"/>
                <a:gd name="T10" fmla="*/ 80 w 91"/>
                <a:gd name="T11" fmla="*/ 18 h 40"/>
                <a:gd name="T12" fmla="*/ 64 w 91"/>
                <a:gd name="T13" fmla="*/ 38 h 40"/>
                <a:gd name="T14" fmla="*/ 71 w 91"/>
                <a:gd name="T15" fmla="*/ 35 h 40"/>
                <a:gd name="T16" fmla="*/ 91 w 91"/>
                <a:gd name="T17" fmla="*/ 19 h 40"/>
                <a:gd name="T18" fmla="*/ 91 w 91"/>
                <a:gd name="T19" fmla="*/ 15 h 40"/>
                <a:gd name="T20" fmla="*/ 52 w 91"/>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40">
                  <a:moveTo>
                    <a:pt x="52" y="0"/>
                  </a:moveTo>
                  <a:cubicBezTo>
                    <a:pt x="51" y="1"/>
                    <a:pt x="48" y="0"/>
                    <a:pt x="48" y="2"/>
                  </a:cubicBezTo>
                  <a:cubicBezTo>
                    <a:pt x="47" y="12"/>
                    <a:pt x="63" y="7"/>
                    <a:pt x="68" y="12"/>
                  </a:cubicBezTo>
                  <a:cubicBezTo>
                    <a:pt x="47" y="13"/>
                    <a:pt x="24" y="15"/>
                    <a:pt x="4" y="15"/>
                  </a:cubicBezTo>
                  <a:cubicBezTo>
                    <a:pt x="0" y="22"/>
                    <a:pt x="5" y="22"/>
                    <a:pt x="13" y="22"/>
                  </a:cubicBezTo>
                  <a:cubicBezTo>
                    <a:pt x="33" y="21"/>
                    <a:pt x="62" y="20"/>
                    <a:pt x="80" y="18"/>
                  </a:cubicBezTo>
                  <a:cubicBezTo>
                    <a:pt x="77" y="26"/>
                    <a:pt x="63" y="27"/>
                    <a:pt x="64" y="38"/>
                  </a:cubicBezTo>
                  <a:cubicBezTo>
                    <a:pt x="67" y="40"/>
                    <a:pt x="69" y="37"/>
                    <a:pt x="71" y="35"/>
                  </a:cubicBezTo>
                  <a:cubicBezTo>
                    <a:pt x="77" y="30"/>
                    <a:pt x="88" y="25"/>
                    <a:pt x="91" y="19"/>
                  </a:cubicBezTo>
                  <a:cubicBezTo>
                    <a:pt x="90" y="18"/>
                    <a:pt x="91" y="17"/>
                    <a:pt x="91" y="15"/>
                  </a:cubicBezTo>
                  <a:cubicBezTo>
                    <a:pt x="82" y="5"/>
                    <a:pt x="63" y="5"/>
                    <a:pt x="52"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
        <p:nvSpPr>
          <p:cNvPr id="30" name="TextBox 29"/>
          <p:cNvSpPr txBox="1"/>
          <p:nvPr/>
        </p:nvSpPr>
        <p:spPr>
          <a:xfrm>
            <a:off x="6226320" y="4501597"/>
            <a:ext cx="2125530" cy="166199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rPr>
              <a:t>Ability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rPr>
              <a:t>Do I have the right knowledge, skills, and abilities to execute against what is expected of me in the [Project Name] process?</a:t>
            </a:r>
          </a:p>
        </p:txBody>
      </p:sp>
      <p:sp>
        <p:nvSpPr>
          <p:cNvPr id="31" name="TextBox 30"/>
          <p:cNvSpPr txBox="1"/>
          <p:nvPr/>
        </p:nvSpPr>
        <p:spPr>
          <a:xfrm rot="21002197">
            <a:off x="7435298" y="3043141"/>
            <a:ext cx="2610358" cy="5847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rPr>
              <a:t>Transition to new </a:t>
            </a:r>
            <a:br>
              <a:rPr kumimoji="0" lang="en-US" sz="1600" b="1" i="0" u="none" strike="noStrike" kern="0" cap="none" spc="0" normalizeH="0" baseline="0" noProof="0" dirty="0">
                <a:ln>
                  <a:noFill/>
                </a:ln>
                <a:solidFill>
                  <a:prstClr val="white"/>
                </a:solidFill>
                <a:effectLst/>
                <a:uLnTx/>
                <a:uFillTx/>
              </a:rPr>
            </a:br>
            <a:r>
              <a:rPr kumimoji="0" lang="en-US" sz="1600" b="1" i="0" u="none" strike="noStrike" kern="0" cap="none" spc="0" normalizeH="0" baseline="0" noProof="0" dirty="0">
                <a:ln>
                  <a:noFill/>
                </a:ln>
                <a:solidFill>
                  <a:prstClr val="white"/>
                </a:solidFill>
                <a:effectLst/>
                <a:uLnTx/>
                <a:uFillTx/>
              </a:rPr>
              <a:t>  initiatives</a:t>
            </a:r>
          </a:p>
        </p:txBody>
      </p:sp>
      <p:sp>
        <p:nvSpPr>
          <p:cNvPr id="32" name="5-Point Star 31"/>
          <p:cNvSpPr/>
          <p:nvPr/>
        </p:nvSpPr>
        <p:spPr>
          <a:xfrm>
            <a:off x="9755358" y="2860107"/>
            <a:ext cx="274320" cy="274320"/>
          </a:xfrm>
          <a:prstGeom prst="star5">
            <a:avLst/>
          </a:prstGeom>
          <a:solidFill>
            <a:srgbClr val="FFFF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1126067"/>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rapezoid 58"/>
          <p:cNvSpPr/>
          <p:nvPr/>
        </p:nvSpPr>
        <p:spPr bwMode="gray">
          <a:xfrm flipV="1">
            <a:off x="309027" y="4177932"/>
            <a:ext cx="11498609" cy="467820"/>
          </a:xfrm>
          <a:prstGeom prst="trapezoid">
            <a:avLst>
              <a:gd name="adj" fmla="val 189198"/>
            </a:avLst>
          </a:prstGeom>
          <a:gradFill flip="none" rotWithShape="1">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tileRect/>
          </a:gradFill>
          <a:ln w="19050" algn="ctr">
            <a:noFill/>
            <a:miter lim="800000"/>
            <a:headEnd/>
            <a:tailEnd/>
          </a:ln>
        </p:spPr>
        <p:txBody>
          <a:bodyPr wrap="square" lIns="88900" tIns="88900" rIns="88900" bIns="88900" rtlCol="0" anchor="ctr"/>
          <a:lstStyle/>
          <a:p>
            <a:pPr marL="0" marR="0" lvl="0" indent="0" algn="ctr" defTabSz="91440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normAutofit/>
          </a:bodyPr>
          <a:lstStyle/>
          <a:p>
            <a:r>
              <a:rPr lang="en-US" sz="3000" dirty="0">
                <a:latin typeface="Arial" panose="020B0604020202020204" pitchFamily="34" charset="0"/>
                <a:cs typeface="Arial" panose="020B0604020202020204" pitchFamily="34" charset="0"/>
              </a:rPr>
              <a:t>Organizational Readiness Activities to Support Go-Live</a:t>
            </a:r>
          </a:p>
        </p:txBody>
      </p:sp>
      <p:sp>
        <p:nvSpPr>
          <p:cNvPr id="25" name="Text Placeholder 2"/>
          <p:cNvSpPr txBox="1">
            <a:spLocks/>
          </p:cNvSpPr>
          <p:nvPr/>
        </p:nvSpPr>
        <p:spPr>
          <a:xfrm>
            <a:off x="168768" y="956731"/>
            <a:ext cx="11721841" cy="638175"/>
          </a:xfrm>
          <a:prstGeom prst="rect">
            <a:avLst/>
          </a:prstGeom>
        </p:spPr>
        <p:txBody>
          <a:bodyPr vert="horz" lIns="91440" tIns="45720" rIns="91440" bIns="45720" rtlCol="0">
            <a:noAutofit/>
          </a:bodyPr>
          <a:lstStyle>
            <a:lvl1pPr marL="228600" marR="0" indent="-22860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sz="1600" b="0" i="0" kern="1200">
                <a:solidFill>
                  <a:schemeClr val="tx2"/>
                </a:solidFill>
                <a:latin typeface="Arial" panose="020B0604020202020204" pitchFamily="34" charset="0"/>
                <a:ea typeface="+mn-ea"/>
                <a:cs typeface="Arial" panose="020B0604020202020204" pitchFamily="34" charset="0"/>
              </a:defRPr>
            </a:lvl1pPr>
            <a:lvl2pPr marL="457200" marR="0" indent="-228600" algn="l" defTabSz="914400" rtl="0" eaLnBrk="1" fontAlgn="auto" latinLnBrk="0" hangingPunct="1">
              <a:lnSpc>
                <a:spcPct val="100000"/>
              </a:lnSpc>
              <a:spcBef>
                <a:spcPts val="0"/>
              </a:spcBef>
              <a:spcAft>
                <a:spcPts val="1200"/>
              </a:spcAft>
              <a:buClrTx/>
              <a:buSzTx/>
              <a:buFont typeface="Calibri" panose="020F0502020204030204" pitchFamily="34" charset="0"/>
              <a:buChar char="–"/>
              <a:tabLst/>
              <a:defRPr sz="1600" b="0" i="0" kern="1200">
                <a:solidFill>
                  <a:schemeClr val="tx2"/>
                </a:solidFill>
                <a:latin typeface="Arial" panose="020B0604020202020204" pitchFamily="34" charset="0"/>
                <a:ea typeface="+mn-ea"/>
                <a:cs typeface="Arial" panose="020B0604020202020204" pitchFamily="34" charset="0"/>
              </a:defRPr>
            </a:lvl2pPr>
            <a:lvl3pPr marL="685800" marR="0" indent="-228600" algn="l" defTabSz="914400" rtl="0" eaLnBrk="1" fontAlgn="auto" latinLnBrk="0" hangingPunct="1">
              <a:lnSpc>
                <a:spcPct val="100000"/>
              </a:lnSpc>
              <a:spcBef>
                <a:spcPts val="0"/>
              </a:spcBef>
              <a:spcAft>
                <a:spcPts val="1200"/>
              </a:spcAft>
              <a:buClrTx/>
              <a:buSzTx/>
              <a:buFontTx/>
              <a:buBlip>
                <a:blip r:embed="rId3"/>
              </a:buBlip>
              <a:tabLst/>
              <a:defRPr sz="1500" b="0" i="0" kern="1200">
                <a:solidFill>
                  <a:schemeClr val="tx2"/>
                </a:solidFill>
                <a:latin typeface="+mn-lt"/>
                <a:ea typeface="+mn-ea"/>
                <a:cs typeface="Segoe UI Semilight" panose="020B0402040204020203" pitchFamily="34" charset="0"/>
              </a:defRPr>
            </a:lvl3pPr>
            <a:lvl4pPr marL="914400" marR="0" indent="-228600" algn="l" defTabSz="914400" rtl="0" eaLnBrk="1" fontAlgn="auto" latinLnBrk="0" hangingPunct="1">
              <a:lnSpc>
                <a:spcPct val="100000"/>
              </a:lnSpc>
              <a:spcBef>
                <a:spcPts val="0"/>
              </a:spcBef>
              <a:spcAft>
                <a:spcPts val="1200"/>
              </a:spcAft>
              <a:buClrTx/>
              <a:buSzTx/>
              <a:buFontTx/>
              <a:buBlip>
                <a:blip r:embed="rId4"/>
              </a:buBlip>
              <a:tabLst/>
              <a:defRPr sz="1500" b="0" i="0" kern="1200">
                <a:solidFill>
                  <a:schemeClr val="tx2"/>
                </a:solidFill>
                <a:latin typeface="+mn-lt"/>
                <a:ea typeface="+mn-ea"/>
                <a:cs typeface="Segoe UI Semilight" panose="020B0402040204020203" pitchFamily="34" charset="0"/>
              </a:defRPr>
            </a:lvl4pPr>
            <a:lvl5pPr marL="1085850" marR="0" indent="-171450" algn="l" defTabSz="914400" rtl="0" eaLnBrk="1" fontAlgn="auto" latinLnBrk="0" hangingPunct="1">
              <a:lnSpc>
                <a:spcPct val="100000"/>
              </a:lnSpc>
              <a:spcBef>
                <a:spcPts val="0"/>
              </a:spcBef>
              <a:spcAft>
                <a:spcPts val="1200"/>
              </a:spcAft>
              <a:buClr>
                <a:srgbClr val="00A1DE"/>
              </a:buClr>
              <a:buSzTx/>
              <a:buFont typeface="Arial" panose="020B0604020202020204" pitchFamily="34" charset="0"/>
              <a:buChar char="•"/>
              <a:tabLst/>
              <a:defRPr sz="1500" b="0" i="0" kern="1200" baseline="0">
                <a:solidFill>
                  <a:schemeClr val="tx2"/>
                </a:solidFill>
                <a:latin typeface="+mn-lt"/>
                <a:ea typeface="+mn-ea"/>
                <a:cs typeface="Segoe UI Semilight" panose="020B0402040204020203" pitchFamily="34" charset="0"/>
              </a:defRPr>
            </a:lvl5pPr>
            <a:lvl6pPr marL="1085850" indent="0" algn="l" defTabSz="996147" rtl="0" eaLnBrk="1" latinLnBrk="0" hangingPunct="1">
              <a:spcBef>
                <a:spcPts val="0"/>
              </a:spcBef>
              <a:spcAft>
                <a:spcPts val="1200"/>
              </a:spcAft>
              <a:buClr>
                <a:srgbClr val="00A1DE"/>
              </a:buClr>
              <a:buSzPct val="85000"/>
              <a:buFont typeface="Arial" panose="020B0604020202020204" pitchFamily="34" charset="0"/>
              <a:buNone/>
              <a:defRPr lang="en-GB" sz="1500" kern="1200" dirty="0">
                <a:solidFill>
                  <a:schemeClr val="tx2"/>
                </a:solidFill>
                <a:latin typeface="+mn-lt"/>
                <a:ea typeface="+mn-ea"/>
                <a:cs typeface="Segoe UI Semilight" panose="020B0402040204020203" pitchFamily="34" charset="0"/>
              </a:defRPr>
            </a:lvl6pPr>
            <a:lvl7pPr marL="3237479" indent="-249037" algn="l" defTabSz="996147" rtl="0" eaLnBrk="1" latinLnBrk="0" hangingPunct="1">
              <a:spcBef>
                <a:spcPct val="20000"/>
              </a:spcBef>
              <a:buFont typeface="Arial" pitchFamily="34" charset="0"/>
              <a:buChar char="•"/>
              <a:defRPr sz="2179" kern="1200">
                <a:solidFill>
                  <a:schemeClr val="tx1"/>
                </a:solidFill>
                <a:latin typeface="+mn-lt"/>
                <a:ea typeface="+mn-ea"/>
                <a:cs typeface="+mn-cs"/>
              </a:defRPr>
            </a:lvl7pPr>
            <a:lvl8pPr marL="3735553" indent="-249037" algn="l" defTabSz="996147" rtl="0" eaLnBrk="1" latinLnBrk="0" hangingPunct="1">
              <a:spcBef>
                <a:spcPct val="20000"/>
              </a:spcBef>
              <a:buFont typeface="Arial" pitchFamily="34" charset="0"/>
              <a:buChar char="•"/>
              <a:defRPr sz="2179" kern="1200">
                <a:solidFill>
                  <a:schemeClr val="tx1"/>
                </a:solidFill>
                <a:latin typeface="+mn-lt"/>
                <a:ea typeface="+mn-ea"/>
                <a:cs typeface="+mn-cs"/>
              </a:defRPr>
            </a:lvl8pPr>
            <a:lvl9pPr marL="4233626" indent="-249037" algn="l" defTabSz="996147" rtl="0" eaLnBrk="1" latinLnBrk="0" hangingPunct="1">
              <a:spcBef>
                <a:spcPct val="20000"/>
              </a:spcBef>
              <a:buFont typeface="Arial" pitchFamily="34" charset="0"/>
              <a:buChar char="•"/>
              <a:defRPr sz="2179" kern="1200">
                <a:solidFill>
                  <a:schemeClr val="tx1"/>
                </a:solidFill>
                <a:latin typeface="+mn-lt"/>
                <a:ea typeface="+mn-ea"/>
                <a:cs typeface="+mn-cs"/>
              </a:defRPr>
            </a:lvl9pPr>
          </a:lstStyle>
          <a:p>
            <a:pPr marL="0" lvl="1" indent="0">
              <a:spcBef>
                <a:spcPts val="1200"/>
              </a:spcBef>
              <a:buFont typeface="Calibri" panose="020F0502020204030204" pitchFamily="34" charset="0"/>
              <a:buNone/>
            </a:pPr>
            <a:r>
              <a:rPr lang="en-US" dirty="0">
                <a:solidFill>
                  <a:schemeClr val="tx1"/>
                </a:solidFill>
              </a:rPr>
              <a:t>Organizational readiness activities occur through integrated team leads of: Change Management, Communications, and Training; Change Management outputs serve as inputs for the Training and Communications Strategies </a:t>
            </a:r>
          </a:p>
        </p:txBody>
      </p:sp>
      <p:sp>
        <p:nvSpPr>
          <p:cNvPr id="46" name="Rectangle 45"/>
          <p:cNvSpPr/>
          <p:nvPr/>
        </p:nvSpPr>
        <p:spPr>
          <a:xfrm>
            <a:off x="6206922" y="2145470"/>
            <a:ext cx="2743199" cy="2011680"/>
          </a:xfrm>
          <a:prstGeom prst="rect">
            <a:avLst/>
          </a:prstGeom>
          <a:noFill/>
          <a:ln w="28575" cap="flat" cmpd="sng" algn="ctr">
            <a:solidFill>
              <a:srgbClr val="F79646"/>
            </a:solidFill>
            <a:prstDash val="solid"/>
            <a:miter lim="800000"/>
          </a:ln>
          <a:effectLst/>
        </p:spPr>
        <p:txBody>
          <a:bodyPr lIns="88900" tIns="88900" rIns="88900" bIns="88900" rtlCol="0" anchor="t" anchorCtr="0"/>
          <a:lstStyle/>
          <a:p>
            <a:pPr marL="166688" marR="0" lvl="1" indent="-166688" defTabSz="914400" eaLnBrk="1" fontAlgn="auto" latinLnBrk="0" hangingPunct="1">
              <a:lnSpc>
                <a:spcPct val="100000"/>
              </a:lnSpc>
              <a:spcBef>
                <a:spcPts val="300"/>
              </a:spcBef>
              <a:spcAft>
                <a:spcPts val="0"/>
              </a:spcAft>
              <a:buClrTx/>
              <a:buSzPct val="100000"/>
              <a:buFont typeface="Arial" panose="020B0604020202020204" pitchFamily="34" charset="0"/>
              <a:buChar char="•"/>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Conduct analysis to understand current state talent and compensation processes and technology at facility</a:t>
            </a:r>
          </a:p>
          <a:p>
            <a:pPr marL="166688" marR="0" lvl="1" indent="-166688" defTabSz="914400" eaLnBrk="1" fontAlgn="auto" latinLnBrk="0" hangingPunct="1">
              <a:lnSpc>
                <a:spcPct val="100000"/>
              </a:lnSpc>
              <a:spcBef>
                <a:spcPts val="300"/>
              </a:spcBef>
              <a:spcAft>
                <a:spcPts val="0"/>
              </a:spcAft>
              <a:buClrTx/>
              <a:buSzPct val="100000"/>
              <a:buFont typeface="Arial" panose="020B0604020202020204" pitchFamily="34" charset="0"/>
              <a:buChar char="•"/>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Identify changes to work activities, which will drive training and communications requirements </a:t>
            </a:r>
          </a:p>
          <a:p>
            <a:pPr marL="166688" marR="0" lvl="1" indent="-166688" defTabSz="914400" eaLnBrk="1" fontAlgn="auto" latinLnBrk="0" hangingPunct="1">
              <a:lnSpc>
                <a:spcPct val="100000"/>
              </a:lnSpc>
              <a:spcBef>
                <a:spcPts val="600"/>
              </a:spcBef>
              <a:spcAft>
                <a:spcPts val="0"/>
              </a:spcAft>
              <a:buClrTx/>
              <a:buSzPct val="100000"/>
              <a:buFont typeface="Arial" panose="020B0604020202020204" pitchFamily="34" charset="0"/>
              <a:buChar char="•"/>
              <a:tabLst/>
              <a:defRPr/>
            </a:pPr>
            <a:endParaRPr kumimoji="0" lang="en-US" sz="13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166688" marR="0" lvl="1" indent="-166688" defTabSz="914400" eaLnBrk="1" fontAlgn="auto" latinLnBrk="0" hangingPunct="1">
              <a:lnSpc>
                <a:spcPct val="100000"/>
              </a:lnSpc>
              <a:spcBef>
                <a:spcPts val="600"/>
              </a:spcBef>
              <a:spcAft>
                <a:spcPts val="0"/>
              </a:spcAft>
              <a:buClrTx/>
              <a:buSzPct val="100000"/>
              <a:buFont typeface="Arial" panose="020B0604020202020204" pitchFamily="34" charset="0"/>
              <a:buChar char="•"/>
              <a:tabLst/>
              <a:defRPr/>
            </a:pPr>
            <a:endParaRPr kumimoji="0" lang="en-US" sz="13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47" name="Rectangle 46"/>
          <p:cNvSpPr/>
          <p:nvPr/>
        </p:nvSpPr>
        <p:spPr>
          <a:xfrm>
            <a:off x="6206921" y="1732932"/>
            <a:ext cx="2743199" cy="393192"/>
          </a:xfrm>
          <a:prstGeom prst="rect">
            <a:avLst/>
          </a:prstGeom>
          <a:solidFill>
            <a:srgbClr val="F79646"/>
          </a:solidFill>
          <a:ln w="28575" cap="flat" cmpd="sng" algn="ctr">
            <a:solidFill>
              <a:srgbClr val="F79646"/>
            </a:solidFill>
            <a:prstDash val="solid"/>
            <a:miter lim="800000"/>
          </a:ln>
          <a:effectLst/>
        </p:spPr>
        <p:txBody>
          <a:bodyPr lIns="88900" tIns="88900" rIns="88900" bIns="889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Change Impact Assessment </a:t>
            </a:r>
          </a:p>
        </p:txBody>
      </p:sp>
      <p:sp>
        <p:nvSpPr>
          <p:cNvPr id="48" name="Rectangle 47"/>
          <p:cNvSpPr/>
          <p:nvPr/>
        </p:nvSpPr>
        <p:spPr>
          <a:xfrm>
            <a:off x="3257974" y="2145469"/>
            <a:ext cx="2743199" cy="2011680"/>
          </a:xfrm>
          <a:prstGeom prst="rect">
            <a:avLst/>
          </a:prstGeom>
          <a:noFill/>
          <a:ln w="38100" cap="flat" cmpd="sng" algn="ctr">
            <a:solidFill>
              <a:srgbClr val="8064A2"/>
            </a:solidFill>
            <a:prstDash val="solid"/>
            <a:miter lim="800000"/>
          </a:ln>
          <a:effectLst/>
        </p:spPr>
        <p:txBody>
          <a:bodyPr lIns="88900" tIns="88900" rIns="88900" bIns="88900" rtlCol="0" anchor="t" anchorCtr="0"/>
          <a:lstStyle/>
          <a:p>
            <a:pPr marL="166688" marR="0" lvl="1" indent="-166688" defTabSz="914400" eaLnBrk="1" fontAlgn="auto" latinLnBrk="0" hangingPunct="1">
              <a:lnSpc>
                <a:spcPct val="100000"/>
              </a:lnSpc>
              <a:spcBef>
                <a:spcPts val="300"/>
              </a:spcBef>
              <a:spcAft>
                <a:spcPts val="0"/>
              </a:spcAft>
              <a:buClrTx/>
              <a:buSzPct val="100000"/>
              <a:buFont typeface="Arial"/>
              <a:buChar char="•"/>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Define the key groups impacted</a:t>
            </a:r>
          </a:p>
          <a:p>
            <a:pPr marL="166688" marR="0" lvl="1" indent="-166688" defTabSz="914400" eaLnBrk="1" fontAlgn="auto" latinLnBrk="0" hangingPunct="1">
              <a:lnSpc>
                <a:spcPct val="100000"/>
              </a:lnSpc>
              <a:spcBef>
                <a:spcPts val="300"/>
              </a:spcBef>
              <a:spcAft>
                <a:spcPts val="0"/>
              </a:spcAft>
              <a:buClrTx/>
              <a:buSzPct val="100000"/>
              <a:buFont typeface="Arial"/>
              <a:buChar char="•"/>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Schedule and conduct key stakeholder interviews </a:t>
            </a:r>
          </a:p>
          <a:p>
            <a:pPr marL="166688" marR="0" lvl="1" indent="-166688" defTabSz="914400" eaLnBrk="1" fontAlgn="auto" latinLnBrk="0" hangingPunct="1">
              <a:lnSpc>
                <a:spcPct val="100000"/>
              </a:lnSpc>
              <a:spcBef>
                <a:spcPts val="300"/>
              </a:spcBef>
              <a:spcAft>
                <a:spcPts val="0"/>
              </a:spcAft>
              <a:buClrTx/>
              <a:buSzPct val="100000"/>
              <a:buFont typeface="Arial"/>
              <a:buChar char="•"/>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Document considerations specific to each group, and determine engagement tactics</a:t>
            </a:r>
          </a:p>
          <a:p>
            <a:pPr marL="166688" marR="0" lvl="1" indent="-166688" defTabSz="914400" eaLnBrk="1" fontAlgn="auto" latinLnBrk="0" hangingPunct="1">
              <a:lnSpc>
                <a:spcPct val="100000"/>
              </a:lnSpc>
              <a:spcBef>
                <a:spcPts val="300"/>
              </a:spcBef>
              <a:spcAft>
                <a:spcPts val="0"/>
              </a:spcAft>
              <a:buClrTx/>
              <a:buSzPct val="100000"/>
              <a:buFont typeface="Arial"/>
              <a:buChar char="•"/>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Finalize Stakeholder Assessment as an input into the change, communication, and training plans</a:t>
            </a:r>
          </a:p>
        </p:txBody>
      </p:sp>
      <p:sp>
        <p:nvSpPr>
          <p:cNvPr id="49" name="Rectangle 48"/>
          <p:cNvSpPr/>
          <p:nvPr/>
        </p:nvSpPr>
        <p:spPr>
          <a:xfrm>
            <a:off x="3257975" y="1732934"/>
            <a:ext cx="2743201" cy="393192"/>
          </a:xfrm>
          <a:prstGeom prst="rect">
            <a:avLst/>
          </a:prstGeom>
          <a:solidFill>
            <a:srgbClr val="8064A2"/>
          </a:solidFill>
          <a:ln w="28575" cap="flat" cmpd="sng" algn="ctr">
            <a:solidFill>
              <a:srgbClr val="8064A2"/>
            </a:solidFill>
            <a:prstDash val="solid"/>
            <a:miter lim="800000"/>
          </a:ln>
          <a:effectLst/>
        </p:spPr>
        <p:txBody>
          <a:bodyPr lIns="88900" tIns="88900" rIns="88900" bIns="889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Stakeholder Assessment</a:t>
            </a:r>
          </a:p>
        </p:txBody>
      </p:sp>
      <p:sp>
        <p:nvSpPr>
          <p:cNvPr id="50" name="Rectangle 49"/>
          <p:cNvSpPr/>
          <p:nvPr/>
        </p:nvSpPr>
        <p:spPr>
          <a:xfrm>
            <a:off x="309027" y="2149661"/>
            <a:ext cx="2743199" cy="2011680"/>
          </a:xfrm>
          <a:prstGeom prst="rect">
            <a:avLst/>
          </a:prstGeom>
          <a:noFill/>
          <a:ln w="38100" cap="flat" cmpd="sng" algn="ctr">
            <a:solidFill>
              <a:srgbClr val="C0504D"/>
            </a:solidFill>
            <a:prstDash val="solid"/>
            <a:miter lim="800000"/>
          </a:ln>
          <a:effectLst/>
        </p:spPr>
        <p:txBody>
          <a:bodyPr lIns="88900" tIns="88900" rIns="88900" bIns="88900" rtlCol="0" anchor="t" anchorCtr="0"/>
          <a:lstStyle/>
          <a:p>
            <a:pPr marL="166688" marR="0" lvl="1" indent="-166688" defTabSz="914400" eaLnBrk="1" fontAlgn="auto" latinLnBrk="0" hangingPunct="1">
              <a:lnSpc>
                <a:spcPct val="100000"/>
              </a:lnSpc>
              <a:spcBef>
                <a:spcPts val="300"/>
              </a:spcBef>
              <a:spcAft>
                <a:spcPts val="0"/>
              </a:spcAft>
              <a:buClrTx/>
              <a:buSzPct val="100000"/>
              <a:buFont typeface="Arial"/>
              <a:buChar char="•"/>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Identify, educate and engage Site Executive Sponsor</a:t>
            </a:r>
          </a:p>
          <a:p>
            <a:pPr marL="166688" marR="0" lvl="1" indent="-166688" defTabSz="914400" eaLnBrk="1" fontAlgn="auto" latinLnBrk="0" hangingPunct="1">
              <a:lnSpc>
                <a:spcPct val="100000"/>
              </a:lnSpc>
              <a:spcBef>
                <a:spcPts val="300"/>
              </a:spcBef>
              <a:spcAft>
                <a:spcPts val="0"/>
              </a:spcAft>
              <a:buClrTx/>
              <a:buSzPct val="100000"/>
              <a:buFont typeface="Arial"/>
              <a:buChar char="•"/>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Identify, educate and engage the Site Liaison/s</a:t>
            </a:r>
          </a:p>
          <a:p>
            <a:pPr marL="166688" marR="0" lvl="1" indent="-166688" defTabSz="914400" eaLnBrk="1" fontAlgn="auto" latinLnBrk="0" hangingPunct="1">
              <a:lnSpc>
                <a:spcPct val="100000"/>
              </a:lnSpc>
              <a:spcBef>
                <a:spcPts val="300"/>
              </a:spcBef>
              <a:spcAft>
                <a:spcPts val="0"/>
              </a:spcAft>
              <a:buClrTx/>
              <a:buSzPct val="100000"/>
              <a:buFont typeface="Arial"/>
              <a:buChar char="•"/>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Identify, educate and engage broader Site Leadership</a:t>
            </a:r>
          </a:p>
          <a:p>
            <a:pPr marL="166688" marR="0" lvl="1" indent="-166688" defTabSz="914400" eaLnBrk="1" fontAlgn="auto" latinLnBrk="0" hangingPunct="1">
              <a:lnSpc>
                <a:spcPct val="100000"/>
              </a:lnSpc>
              <a:spcBef>
                <a:spcPts val="300"/>
              </a:spcBef>
              <a:spcAft>
                <a:spcPts val="0"/>
              </a:spcAft>
              <a:buClrTx/>
              <a:buSzPct val="100000"/>
              <a:buFont typeface="Arial"/>
              <a:buChar char="•"/>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Socialize Organizational Readiness Strategy with Site Leadership</a:t>
            </a:r>
          </a:p>
        </p:txBody>
      </p:sp>
      <p:sp>
        <p:nvSpPr>
          <p:cNvPr id="51" name="Rectangle 50"/>
          <p:cNvSpPr/>
          <p:nvPr/>
        </p:nvSpPr>
        <p:spPr>
          <a:xfrm>
            <a:off x="309026" y="1732932"/>
            <a:ext cx="2743201" cy="393191"/>
          </a:xfrm>
          <a:prstGeom prst="rect">
            <a:avLst/>
          </a:prstGeom>
          <a:solidFill>
            <a:srgbClr val="C0504D"/>
          </a:solidFill>
          <a:ln w="28575" cap="flat" cmpd="sng" algn="ctr">
            <a:solidFill>
              <a:srgbClr val="C0504D"/>
            </a:solidFill>
            <a:prstDash val="solid"/>
            <a:miter lim="800000"/>
          </a:ln>
          <a:effectLst/>
        </p:spPr>
        <p:txBody>
          <a:bodyPr lIns="88900" tIns="88900" rIns="88900" bIns="889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Leadership Alignment </a:t>
            </a:r>
          </a:p>
        </p:txBody>
      </p:sp>
      <p:sp>
        <p:nvSpPr>
          <p:cNvPr id="52" name="Rectangle 51"/>
          <p:cNvSpPr/>
          <p:nvPr/>
        </p:nvSpPr>
        <p:spPr>
          <a:xfrm>
            <a:off x="9155875" y="2145469"/>
            <a:ext cx="2743199" cy="2011680"/>
          </a:xfrm>
          <a:prstGeom prst="rect">
            <a:avLst/>
          </a:prstGeom>
          <a:noFill/>
          <a:ln w="28575" cap="flat" cmpd="sng" algn="ctr">
            <a:solidFill>
              <a:srgbClr val="4F81BD"/>
            </a:solidFill>
            <a:prstDash val="solid"/>
            <a:miter lim="800000"/>
          </a:ln>
          <a:effectLst/>
        </p:spPr>
        <p:txBody>
          <a:bodyPr lIns="88900" tIns="88900" rIns="88900" bIns="88900" rtlCol="0" anchor="t" anchorCtr="0"/>
          <a:lstStyle/>
          <a:p>
            <a:pPr marL="166688" marR="0" lvl="1" indent="-166688" defTabSz="914400" eaLnBrk="1" fontAlgn="auto" latinLnBrk="0" hangingPunct="1">
              <a:lnSpc>
                <a:spcPct val="100000"/>
              </a:lnSpc>
              <a:spcBef>
                <a:spcPts val="600"/>
              </a:spcBef>
              <a:spcAft>
                <a:spcPts val="0"/>
              </a:spcAft>
              <a:buClrTx/>
              <a:buSzPct val="100000"/>
              <a:buFont typeface="Arial" panose="020B0604020202020204" pitchFamily="34" charset="0"/>
              <a:buChar char="•"/>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Deploy Site change readiness surveys in order to identify: </a:t>
            </a:r>
          </a:p>
          <a:p>
            <a:pPr marL="512763" marR="0" lvl="2" indent="-166688" defTabSz="914400" eaLnBrk="1" fontAlgn="auto" latinLnBrk="0" hangingPunct="1">
              <a:lnSpc>
                <a:spcPct val="100000"/>
              </a:lnSpc>
              <a:spcBef>
                <a:spcPts val="600"/>
              </a:spcBef>
              <a:spcAft>
                <a:spcPts val="0"/>
              </a:spcAft>
              <a:buClrTx/>
              <a:buSzPct val="100000"/>
              <a:buFont typeface="Calibri" panose="020F0502020204030204" pitchFamily="34" charset="0"/>
              <a:buChar char="̶"/>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Employee resistance</a:t>
            </a:r>
          </a:p>
          <a:p>
            <a:pPr marL="512763" marR="0" lvl="2" indent="-166688" defTabSz="914400" eaLnBrk="1" fontAlgn="auto" latinLnBrk="0" hangingPunct="1">
              <a:lnSpc>
                <a:spcPct val="100000"/>
              </a:lnSpc>
              <a:spcBef>
                <a:spcPts val="600"/>
              </a:spcBef>
              <a:spcAft>
                <a:spcPts val="0"/>
              </a:spcAft>
              <a:buClrTx/>
              <a:buSzPct val="100000"/>
              <a:buFont typeface="Calibri" panose="020F0502020204030204" pitchFamily="34" charset="0"/>
              <a:buChar char="̶"/>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Cultural barriers to change</a:t>
            </a:r>
          </a:p>
          <a:p>
            <a:pPr marL="512763" marR="0" lvl="2" indent="-166688" defTabSz="914400" eaLnBrk="1" fontAlgn="auto" latinLnBrk="0" hangingPunct="1">
              <a:lnSpc>
                <a:spcPct val="100000"/>
              </a:lnSpc>
              <a:spcBef>
                <a:spcPts val="600"/>
              </a:spcBef>
              <a:spcAft>
                <a:spcPts val="0"/>
              </a:spcAft>
              <a:buClrTx/>
              <a:buSzPct val="100000"/>
              <a:buFont typeface="Calibri" panose="020F0502020204030204" pitchFamily="34" charset="0"/>
              <a:buChar char="̶"/>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Levels of understanding</a:t>
            </a:r>
          </a:p>
        </p:txBody>
      </p:sp>
      <p:sp>
        <p:nvSpPr>
          <p:cNvPr id="53" name="Rectangle 52"/>
          <p:cNvSpPr/>
          <p:nvPr/>
        </p:nvSpPr>
        <p:spPr>
          <a:xfrm>
            <a:off x="9155874" y="1732932"/>
            <a:ext cx="2743200" cy="393192"/>
          </a:xfrm>
          <a:prstGeom prst="rect">
            <a:avLst/>
          </a:prstGeom>
          <a:solidFill>
            <a:srgbClr val="4F81BD"/>
          </a:solidFill>
          <a:ln w="28575" cap="flat" cmpd="sng" algn="ctr">
            <a:solidFill>
              <a:srgbClr val="4F81BD"/>
            </a:solidFill>
            <a:prstDash val="solid"/>
            <a:miter lim="800000"/>
          </a:ln>
          <a:effectLst/>
        </p:spPr>
        <p:txBody>
          <a:bodyPr lIns="88900" tIns="88900" rIns="88900" bIns="889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Change Readiness Assessment </a:t>
            </a:r>
          </a:p>
        </p:txBody>
      </p:sp>
      <p:sp>
        <p:nvSpPr>
          <p:cNvPr id="54" name="Rectangle 53"/>
          <p:cNvSpPr/>
          <p:nvPr/>
        </p:nvSpPr>
        <p:spPr>
          <a:xfrm>
            <a:off x="309026" y="5009955"/>
            <a:ext cx="11498610" cy="1095891"/>
          </a:xfrm>
          <a:prstGeom prst="rect">
            <a:avLst/>
          </a:prstGeom>
          <a:noFill/>
          <a:ln w="38100" cap="flat" cmpd="sng" algn="ctr">
            <a:solidFill>
              <a:srgbClr val="1F497D"/>
            </a:solidFill>
            <a:prstDash val="solid"/>
            <a:miter lim="800000"/>
          </a:ln>
          <a:effectLst/>
        </p:spPr>
        <p:txBody>
          <a:bodyPr lIns="88900" tIns="88900" rIns="88900" bIns="88900" rtlCol="0" anchor="t" anchorCtr="0"/>
          <a:lstStyle/>
          <a:p>
            <a:pPr marL="0" marR="0" lvl="1" indent="0" defTabSz="914400" eaLnBrk="1" fontAlgn="auto" latinLnBrk="0" hangingPunct="1">
              <a:lnSpc>
                <a:spcPct val="100000"/>
              </a:lnSpc>
              <a:spcBef>
                <a:spcPts val="600"/>
              </a:spcBef>
              <a:spcAft>
                <a:spcPts val="0"/>
              </a:spcAft>
              <a:buClrTx/>
              <a:buSzPct val="100000"/>
              <a:buFontTx/>
              <a:buNone/>
              <a:tabLst/>
              <a:defRPr/>
            </a:pPr>
            <a:endPar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55" name="Rectangle 54"/>
          <p:cNvSpPr/>
          <p:nvPr/>
        </p:nvSpPr>
        <p:spPr>
          <a:xfrm>
            <a:off x="309026" y="4620551"/>
            <a:ext cx="11498610" cy="386652"/>
          </a:xfrm>
          <a:prstGeom prst="rect">
            <a:avLst/>
          </a:prstGeom>
          <a:solidFill>
            <a:srgbClr val="4F81BD">
              <a:lumMod val="75000"/>
            </a:srgbClr>
          </a:solidFill>
          <a:ln w="28575" cap="flat" cmpd="sng" algn="ctr">
            <a:solidFill>
              <a:srgbClr val="1F497D"/>
            </a:solidFill>
            <a:prstDash val="solid"/>
            <a:miter lim="800000"/>
          </a:ln>
          <a:effectLst/>
        </p:spPr>
        <p:txBody>
          <a:bodyPr lIns="88900" tIns="88900" rIns="88900" bIns="889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1"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56" name="TextBox 55"/>
          <p:cNvSpPr txBox="1"/>
          <p:nvPr/>
        </p:nvSpPr>
        <p:spPr>
          <a:xfrm>
            <a:off x="309027" y="5061877"/>
            <a:ext cx="5771734" cy="984885"/>
          </a:xfrm>
          <a:prstGeom prst="rect">
            <a:avLst/>
          </a:prstGeom>
          <a:noFill/>
        </p:spPr>
        <p:txBody>
          <a:bodyPr wrap="square" rtlCol="0">
            <a:spAutoFit/>
          </a:bodyPr>
          <a:lstStyle/>
          <a:p>
            <a:pPr marL="166688" marR="0" lvl="1" indent="-166688" defTabSz="914400" eaLnBrk="1" fontAlgn="auto" latinLnBrk="0" hangingPunct="1">
              <a:lnSpc>
                <a:spcPct val="100000"/>
              </a:lnSpc>
              <a:spcBef>
                <a:spcPts val="600"/>
              </a:spcBef>
              <a:spcAft>
                <a:spcPts val="0"/>
              </a:spcAft>
              <a:buClrTx/>
              <a:buSzPct val="100000"/>
              <a:buFont typeface="Arial"/>
              <a:buChar char="•"/>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Develop communications strategy incorporating facility’s cultural 'norms'</a:t>
            </a:r>
          </a:p>
          <a:p>
            <a:pPr marL="166688" marR="0" lvl="1" indent="-166688" defTabSz="914400" eaLnBrk="1" fontAlgn="auto" latinLnBrk="0" hangingPunct="1">
              <a:lnSpc>
                <a:spcPct val="100000"/>
              </a:lnSpc>
              <a:spcBef>
                <a:spcPts val="600"/>
              </a:spcBef>
              <a:spcAft>
                <a:spcPts val="0"/>
              </a:spcAft>
              <a:buClrTx/>
              <a:buSzPct val="100000"/>
              <a:buFont typeface="Arial"/>
              <a:buChar char="•"/>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Develop Communication Plan, including vehicles, timing, audiences, key messaging, success measures etc.</a:t>
            </a:r>
          </a:p>
          <a:p>
            <a:pPr marL="166688" marR="0" lvl="1" indent="-166688" defTabSz="914400" eaLnBrk="1" fontAlgn="auto" latinLnBrk="0" hangingPunct="1">
              <a:lnSpc>
                <a:spcPct val="100000"/>
              </a:lnSpc>
              <a:spcBef>
                <a:spcPts val="600"/>
              </a:spcBef>
              <a:spcAft>
                <a:spcPts val="0"/>
              </a:spcAft>
              <a:buClrTx/>
              <a:buSzPct val="100000"/>
              <a:buFont typeface="Arial"/>
              <a:buChar char="•"/>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Develop and deploy   communications and gather feedback</a:t>
            </a:r>
          </a:p>
        </p:txBody>
      </p:sp>
      <p:sp>
        <p:nvSpPr>
          <p:cNvPr id="57" name="TextBox 56"/>
          <p:cNvSpPr txBox="1"/>
          <p:nvPr/>
        </p:nvSpPr>
        <p:spPr>
          <a:xfrm>
            <a:off x="6590048" y="5007203"/>
            <a:ext cx="5187424" cy="1098643"/>
          </a:xfrm>
          <a:prstGeom prst="rect">
            <a:avLst/>
          </a:prstGeom>
          <a:noFill/>
        </p:spPr>
        <p:txBody>
          <a:bodyPr wrap="square" rtlCol="0">
            <a:spAutoFit/>
          </a:bodyPr>
          <a:lstStyle/>
          <a:p>
            <a:pPr marL="166688" marR="0" lvl="1" indent="-166688" defTabSz="914400" eaLnBrk="1" fontAlgn="auto" latinLnBrk="0" hangingPunct="1">
              <a:lnSpc>
                <a:spcPct val="100000"/>
              </a:lnSpc>
              <a:spcBef>
                <a:spcPts val="600"/>
              </a:spcBef>
              <a:spcAft>
                <a:spcPts val="0"/>
              </a:spcAft>
              <a:buClrTx/>
              <a:buSzPct val="100000"/>
              <a:buFont typeface="Arial"/>
              <a:buChar char="•"/>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Develop training strategy incorporating facility’s training 'norms'</a:t>
            </a:r>
          </a:p>
          <a:p>
            <a:pPr marL="166688" marR="0" lvl="1" indent="-166688" defTabSz="914400" eaLnBrk="1" fontAlgn="auto" latinLnBrk="0" hangingPunct="1">
              <a:lnSpc>
                <a:spcPct val="100000"/>
              </a:lnSpc>
              <a:spcBef>
                <a:spcPts val="600"/>
              </a:spcBef>
              <a:spcAft>
                <a:spcPts val="0"/>
              </a:spcAft>
              <a:buClrTx/>
              <a:buSzPct val="100000"/>
              <a:buFont typeface="Arial"/>
              <a:buChar char="•"/>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Conduct training needs assessment</a:t>
            </a:r>
          </a:p>
          <a:p>
            <a:pPr marL="166688" marR="0" lvl="1" indent="-166688" defTabSz="914400" eaLnBrk="1" fontAlgn="auto" latinLnBrk="0" hangingPunct="1">
              <a:lnSpc>
                <a:spcPct val="100000"/>
              </a:lnSpc>
              <a:spcBef>
                <a:spcPts val="600"/>
              </a:spcBef>
              <a:spcAft>
                <a:spcPts val="0"/>
              </a:spcAft>
              <a:buClrTx/>
              <a:buSzPct val="100000"/>
              <a:buFont typeface="Arial"/>
              <a:buChar char="•"/>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Design and develop training materials</a:t>
            </a:r>
          </a:p>
          <a:p>
            <a:pPr marL="166688" marR="0" lvl="1" indent="-166688" defTabSz="914400" eaLnBrk="1" fontAlgn="auto" latinLnBrk="0" hangingPunct="1">
              <a:lnSpc>
                <a:spcPct val="100000"/>
              </a:lnSpc>
              <a:spcBef>
                <a:spcPts val="600"/>
              </a:spcBef>
              <a:spcAft>
                <a:spcPts val="0"/>
              </a:spcAft>
              <a:buClrTx/>
              <a:buSzPct val="100000"/>
              <a:buFont typeface="Arial"/>
              <a:buChar char="•"/>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Deliver training and conduct training evaluation and remediation</a:t>
            </a:r>
          </a:p>
        </p:txBody>
      </p:sp>
      <p:cxnSp>
        <p:nvCxnSpPr>
          <p:cNvPr id="58" name="Straight Connector 57"/>
          <p:cNvCxnSpPr/>
          <p:nvPr/>
        </p:nvCxnSpPr>
        <p:spPr>
          <a:xfrm>
            <a:off x="6096000" y="5037387"/>
            <a:ext cx="0" cy="1024128"/>
          </a:xfrm>
          <a:prstGeom prst="line">
            <a:avLst/>
          </a:prstGeom>
          <a:noFill/>
          <a:ln w="6350" cap="flat" cmpd="sng" algn="ctr">
            <a:solidFill>
              <a:srgbClr val="4F81BD"/>
            </a:solidFill>
            <a:prstDash val="solid"/>
            <a:miter lim="800000"/>
          </a:ln>
          <a:effectLst/>
        </p:spPr>
      </p:cxnSp>
      <p:sp>
        <p:nvSpPr>
          <p:cNvPr id="62" name="TxtBox:29/62"/>
          <p:cNvSpPr/>
          <p:nvPr/>
        </p:nvSpPr>
        <p:spPr bwMode="gray">
          <a:xfrm>
            <a:off x="4636862" y="1503951"/>
            <a:ext cx="2974777" cy="181909"/>
          </a:xfrm>
          <a:prstGeom prst="rect">
            <a:avLst/>
          </a:prstGeom>
          <a:noFill/>
          <a:ln w="19050" algn="ctr">
            <a:noFill/>
            <a:miter lim="800000"/>
            <a:headEnd/>
            <a:tailEnd/>
          </a:ln>
        </p:spPr>
        <p:txBody>
          <a:bodyPr wrap="square" lIns="91440" tIns="0" rIns="91440" bIns="0" rtlCol="0" anchor="ctr">
            <a:spAutoFit/>
          </a:bodyPr>
          <a:lstStyle/>
          <a:p>
            <a:pPr marL="0" marR="0" lvl="0" indent="0" algn="ctr" defTabSz="914400" eaLnBrk="1" fontAlgn="auto" latinLnBrk="0" hangingPunct="1">
              <a:lnSpc>
                <a:spcPct val="106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Change Management Activities</a:t>
            </a:r>
          </a:p>
        </p:txBody>
      </p:sp>
      <p:sp>
        <p:nvSpPr>
          <p:cNvPr id="63" name="TextBox 62"/>
          <p:cNvSpPr txBox="1"/>
          <p:nvPr/>
        </p:nvSpPr>
        <p:spPr>
          <a:xfrm>
            <a:off x="591110" y="4704837"/>
            <a:ext cx="5187424" cy="307777"/>
          </a:xfrm>
          <a:prstGeom prst="rect">
            <a:avLst/>
          </a:prstGeom>
          <a:noFill/>
        </p:spPr>
        <p:txBody>
          <a:bodyPr wrap="square" rtlCol="0">
            <a:spAutoFit/>
          </a:bodyPr>
          <a:lstStyle/>
          <a:p>
            <a:pPr marL="0" marR="0" lvl="1" indent="0" algn="ctr" defTabSz="914400" eaLnBrk="1" fontAlgn="auto" latinLnBrk="0" hangingPunct="1">
              <a:lnSpc>
                <a:spcPct val="100000"/>
              </a:lnSpc>
              <a:spcBef>
                <a:spcPts val="600"/>
              </a:spcBef>
              <a:spcAft>
                <a:spcPts val="0"/>
              </a:spcAft>
              <a:buClrTx/>
              <a:buSzPct val="100000"/>
              <a:buFontTx/>
              <a:buNone/>
              <a:tabLst/>
              <a:defRPr/>
            </a:pPr>
            <a:r>
              <a:rPr kumimoji="0" lang="en-US" sz="14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Communications </a:t>
            </a:r>
          </a:p>
        </p:txBody>
      </p:sp>
      <p:sp>
        <p:nvSpPr>
          <p:cNvPr id="64" name="TextBox 63"/>
          <p:cNvSpPr txBox="1"/>
          <p:nvPr/>
        </p:nvSpPr>
        <p:spPr>
          <a:xfrm>
            <a:off x="6376214" y="4704837"/>
            <a:ext cx="5187424" cy="307777"/>
          </a:xfrm>
          <a:prstGeom prst="rect">
            <a:avLst/>
          </a:prstGeom>
          <a:noFill/>
        </p:spPr>
        <p:txBody>
          <a:bodyPr wrap="square" rtlCol="0">
            <a:spAutoFit/>
          </a:bodyPr>
          <a:lstStyle/>
          <a:p>
            <a:pPr marL="0" marR="0" lvl="1" indent="0" algn="ctr" defTabSz="914400" eaLnBrk="1" fontAlgn="auto" latinLnBrk="0" hangingPunct="1">
              <a:lnSpc>
                <a:spcPct val="100000"/>
              </a:lnSpc>
              <a:spcBef>
                <a:spcPts val="600"/>
              </a:spcBef>
              <a:spcAft>
                <a:spcPts val="0"/>
              </a:spcAft>
              <a:buClrTx/>
              <a:buSzPct val="100000"/>
              <a:buFontTx/>
              <a:buNone/>
              <a:tabLst/>
              <a:defRPr/>
            </a:pPr>
            <a:r>
              <a:rPr kumimoji="0" lang="en-US" sz="14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Training </a:t>
            </a:r>
          </a:p>
        </p:txBody>
      </p:sp>
      <p:sp>
        <p:nvSpPr>
          <p:cNvPr id="65" name="TxtBox:29/62"/>
          <p:cNvSpPr/>
          <p:nvPr/>
        </p:nvSpPr>
        <p:spPr bwMode="gray">
          <a:xfrm>
            <a:off x="3052226" y="4341946"/>
            <a:ext cx="6281058" cy="195759"/>
          </a:xfrm>
          <a:prstGeom prst="rect">
            <a:avLst/>
          </a:prstGeom>
          <a:noFill/>
          <a:ln w="19050" algn="ctr">
            <a:noFill/>
            <a:miter lim="800000"/>
            <a:headEnd/>
            <a:tailEnd/>
          </a:ln>
        </p:spPr>
        <p:txBody>
          <a:bodyPr wrap="square" lIns="91440" tIns="0" rIns="91440" bIns="0" rtlCol="0" anchor="ctr">
            <a:spAutoFit/>
          </a:bodyPr>
          <a:lstStyle/>
          <a:p>
            <a:pPr marL="0" marR="0" lvl="0" indent="0" algn="ctr" defTabSz="914400" eaLnBrk="1" fontAlgn="auto" latinLnBrk="0" hangingPunct="1">
              <a:lnSpc>
                <a:spcPct val="106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Change Management Outputs = </a:t>
            </a:r>
            <a:r>
              <a:rPr kumimoji="0" lang="en-US" sz="1200" b="1" i="0" u="none" strike="noStrike" kern="0" cap="none" spc="0" normalizeH="0" noProof="0" dirty="0">
                <a:ln>
                  <a:noFill/>
                </a:ln>
                <a:solidFill>
                  <a:srgbClr val="000000"/>
                </a:solidFill>
                <a:effectLst/>
                <a:uLnTx/>
                <a:uFillTx/>
                <a:latin typeface="Arial" panose="020B0604020202020204" pitchFamily="34" charset="0"/>
                <a:cs typeface="Arial" panose="020B0604020202020204" pitchFamily="34" charset="0"/>
              </a:rPr>
              <a:t> </a:t>
            </a:r>
            <a:r>
              <a:rPr kumimoji="0" lang="en-US" sz="1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Inputs for Training and Communications</a:t>
            </a:r>
          </a:p>
        </p:txBody>
      </p:sp>
    </p:spTree>
    <p:extLst>
      <p:ext uri="{BB962C8B-B14F-4D97-AF65-F5344CB8AC3E}">
        <p14:creationId xmlns:p14="http://schemas.microsoft.com/office/powerpoint/2010/main" val="712028578"/>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t>  Organizational Readiness Illustrative Timeline</a:t>
            </a:r>
          </a:p>
        </p:txBody>
      </p:sp>
      <p:sp>
        <p:nvSpPr>
          <p:cNvPr id="5" name="TextBox 4"/>
          <p:cNvSpPr txBox="1"/>
          <p:nvPr/>
        </p:nvSpPr>
        <p:spPr>
          <a:xfrm>
            <a:off x="168768" y="956731"/>
            <a:ext cx="11279069"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u="none" strike="noStrike" kern="0" cap="none" spc="0" normalizeH="0" baseline="0" noProof="0" dirty="0">
                <a:ln>
                  <a:noFill/>
                </a:ln>
                <a:effectLst/>
                <a:uLnTx/>
                <a:uFillTx/>
                <a:latin typeface="Arial" panose="020B0604020202020204" pitchFamily="34" charset="0"/>
                <a:cs typeface="Arial" panose="020B0604020202020204" pitchFamily="34" charset="0"/>
              </a:rPr>
              <a:t>The following outlines the illustrative timeline for Change Management, Training and Communications activities in a typical [Project Name] engagement</a:t>
            </a:r>
          </a:p>
        </p:txBody>
      </p:sp>
      <p:graphicFrame>
        <p:nvGraphicFramePr>
          <p:cNvPr id="30" name="Group 167"/>
          <p:cNvGraphicFramePr>
            <a:graphicFrameLocks noGrp="1"/>
          </p:cNvGraphicFramePr>
          <p:nvPr>
            <p:extLst>
              <p:ext uri="{D42A27DB-BD31-4B8C-83A1-F6EECF244321}">
                <p14:modId xmlns:p14="http://schemas.microsoft.com/office/powerpoint/2010/main" val="499178885"/>
              </p:ext>
            </p:extLst>
          </p:nvPr>
        </p:nvGraphicFramePr>
        <p:xfrm>
          <a:off x="297180" y="1641755"/>
          <a:ext cx="11558019" cy="4408583"/>
        </p:xfrm>
        <a:graphic>
          <a:graphicData uri="http://schemas.openxmlformats.org/drawingml/2006/table">
            <a:tbl>
              <a:tblPr/>
              <a:tblGrid>
                <a:gridCol w="1050729">
                  <a:extLst>
                    <a:ext uri="{9D8B030D-6E8A-4147-A177-3AD203B41FA5}">
                      <a16:colId xmlns:a16="http://schemas.microsoft.com/office/drawing/2014/main" val="20000"/>
                    </a:ext>
                  </a:extLst>
                </a:gridCol>
                <a:gridCol w="1050729">
                  <a:extLst>
                    <a:ext uri="{9D8B030D-6E8A-4147-A177-3AD203B41FA5}">
                      <a16:colId xmlns:a16="http://schemas.microsoft.com/office/drawing/2014/main" val="20001"/>
                    </a:ext>
                  </a:extLst>
                </a:gridCol>
                <a:gridCol w="1050729">
                  <a:extLst>
                    <a:ext uri="{9D8B030D-6E8A-4147-A177-3AD203B41FA5}">
                      <a16:colId xmlns:a16="http://schemas.microsoft.com/office/drawing/2014/main" val="20002"/>
                    </a:ext>
                  </a:extLst>
                </a:gridCol>
                <a:gridCol w="1050729">
                  <a:extLst>
                    <a:ext uri="{9D8B030D-6E8A-4147-A177-3AD203B41FA5}">
                      <a16:colId xmlns:a16="http://schemas.microsoft.com/office/drawing/2014/main" val="20003"/>
                    </a:ext>
                  </a:extLst>
                </a:gridCol>
                <a:gridCol w="1050729">
                  <a:extLst>
                    <a:ext uri="{9D8B030D-6E8A-4147-A177-3AD203B41FA5}">
                      <a16:colId xmlns:a16="http://schemas.microsoft.com/office/drawing/2014/main" val="20004"/>
                    </a:ext>
                  </a:extLst>
                </a:gridCol>
                <a:gridCol w="1050729">
                  <a:extLst>
                    <a:ext uri="{9D8B030D-6E8A-4147-A177-3AD203B41FA5}">
                      <a16:colId xmlns:a16="http://schemas.microsoft.com/office/drawing/2014/main" val="20005"/>
                    </a:ext>
                  </a:extLst>
                </a:gridCol>
                <a:gridCol w="1050729">
                  <a:extLst>
                    <a:ext uri="{9D8B030D-6E8A-4147-A177-3AD203B41FA5}">
                      <a16:colId xmlns:a16="http://schemas.microsoft.com/office/drawing/2014/main" val="20006"/>
                    </a:ext>
                  </a:extLst>
                </a:gridCol>
                <a:gridCol w="1050729">
                  <a:extLst>
                    <a:ext uri="{9D8B030D-6E8A-4147-A177-3AD203B41FA5}">
                      <a16:colId xmlns:a16="http://schemas.microsoft.com/office/drawing/2014/main" val="20007"/>
                    </a:ext>
                  </a:extLst>
                </a:gridCol>
                <a:gridCol w="1050729">
                  <a:extLst>
                    <a:ext uri="{9D8B030D-6E8A-4147-A177-3AD203B41FA5}">
                      <a16:colId xmlns:a16="http://schemas.microsoft.com/office/drawing/2014/main" val="20008"/>
                    </a:ext>
                  </a:extLst>
                </a:gridCol>
                <a:gridCol w="1050729">
                  <a:extLst>
                    <a:ext uri="{9D8B030D-6E8A-4147-A177-3AD203B41FA5}">
                      <a16:colId xmlns:a16="http://schemas.microsoft.com/office/drawing/2014/main" val="20009"/>
                    </a:ext>
                  </a:extLst>
                </a:gridCol>
                <a:gridCol w="1050729">
                  <a:extLst>
                    <a:ext uri="{9D8B030D-6E8A-4147-A177-3AD203B41FA5}">
                      <a16:colId xmlns:a16="http://schemas.microsoft.com/office/drawing/2014/main" val="20010"/>
                    </a:ext>
                  </a:extLst>
                </a:gridCol>
              </a:tblGrid>
              <a:tr h="361278">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100" b="1" dirty="0">
                          <a:solidFill>
                            <a:srgbClr val="FFFFFF"/>
                          </a:solidFill>
                          <a:latin typeface="Arial" panose="020B0604020202020204" pitchFamily="34" charset="0"/>
                          <a:cs typeface="Arial" panose="020B0604020202020204" pitchFamily="34" charset="0"/>
                        </a:rPr>
                        <a:t>-10</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1F497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100" b="1" dirty="0">
                          <a:solidFill>
                            <a:srgbClr val="FFFFFF"/>
                          </a:solidFill>
                          <a:latin typeface="Arial" panose="020B0604020202020204" pitchFamily="34" charset="0"/>
                          <a:cs typeface="Arial" panose="020B0604020202020204" pitchFamily="34" charset="0"/>
                        </a:rPr>
                        <a:t>-9</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1F497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100" b="1" dirty="0">
                          <a:solidFill>
                            <a:srgbClr val="FFFFFF"/>
                          </a:solidFill>
                          <a:latin typeface="Arial" panose="020B0604020202020204" pitchFamily="34" charset="0"/>
                          <a:cs typeface="Arial" panose="020B0604020202020204" pitchFamily="34" charset="0"/>
                        </a:rPr>
                        <a:t>-8</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1F497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100" b="1" dirty="0">
                          <a:solidFill>
                            <a:srgbClr val="FFFFFF"/>
                          </a:solidFill>
                          <a:latin typeface="Arial" panose="020B0604020202020204" pitchFamily="34" charset="0"/>
                          <a:cs typeface="Arial" panose="020B0604020202020204" pitchFamily="34" charset="0"/>
                        </a:rPr>
                        <a:t>-7</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1F497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100" b="1" dirty="0">
                          <a:solidFill>
                            <a:srgbClr val="FFFFFF"/>
                          </a:solidFill>
                          <a:latin typeface="Arial" panose="020B0604020202020204" pitchFamily="34" charset="0"/>
                          <a:cs typeface="Arial" panose="020B0604020202020204" pitchFamily="34" charset="0"/>
                        </a:rPr>
                        <a:t>-6</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1F497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100" b="1" dirty="0">
                          <a:solidFill>
                            <a:srgbClr val="FFFFFF"/>
                          </a:solidFill>
                          <a:latin typeface="Arial" panose="020B0604020202020204" pitchFamily="34" charset="0"/>
                          <a:cs typeface="Arial" panose="020B0604020202020204" pitchFamily="34" charset="0"/>
                        </a:rPr>
                        <a:t>-5</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1F497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100" b="1" dirty="0">
                          <a:solidFill>
                            <a:srgbClr val="FFFFFF"/>
                          </a:solidFill>
                          <a:latin typeface="Arial" panose="020B0604020202020204" pitchFamily="34" charset="0"/>
                          <a:cs typeface="Arial" panose="020B0604020202020204" pitchFamily="34" charset="0"/>
                        </a:rPr>
                        <a:t>-4</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1F497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100" b="1" dirty="0">
                          <a:solidFill>
                            <a:srgbClr val="FFFFFF"/>
                          </a:solidFill>
                          <a:latin typeface="Arial" panose="020B0604020202020204" pitchFamily="34" charset="0"/>
                          <a:cs typeface="Arial" panose="020B0604020202020204" pitchFamily="34" charset="0"/>
                        </a:rPr>
                        <a:t>-3</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1F497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100" b="1" dirty="0">
                          <a:solidFill>
                            <a:srgbClr val="FFFFFF"/>
                          </a:solidFill>
                          <a:latin typeface="Arial" panose="020B0604020202020204" pitchFamily="34" charset="0"/>
                          <a:cs typeface="Arial" panose="020B0604020202020204" pitchFamily="34" charset="0"/>
                        </a:rPr>
                        <a:t>-2</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1F497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100" b="1" dirty="0">
                          <a:solidFill>
                            <a:srgbClr val="FFFFFF"/>
                          </a:solidFill>
                          <a:latin typeface="Arial" panose="020B0604020202020204" pitchFamily="34" charset="0"/>
                          <a:cs typeface="Arial" panose="020B0604020202020204" pitchFamily="34" charset="0"/>
                        </a:rPr>
                        <a:t>-1</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1F497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100" b="1" dirty="0">
                          <a:solidFill>
                            <a:srgbClr val="FFFFFF"/>
                          </a:solidFill>
                          <a:latin typeface="Arial" panose="020B0604020202020204" pitchFamily="34" charset="0"/>
                          <a:cs typeface="Arial" panose="020B0604020202020204" pitchFamily="34" charset="0"/>
                        </a:rPr>
                        <a:t>+1</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1F497D"/>
                    </a:solidFill>
                  </a:tcPr>
                </a:tc>
                <a:extLst>
                  <a:ext uri="{0D108BD9-81ED-4DB2-BD59-A6C34878D82A}">
                    <a16:rowId xmlns:a16="http://schemas.microsoft.com/office/drawing/2014/main" val="10000"/>
                  </a:ext>
                </a:extLst>
              </a:tr>
              <a:tr h="4047305">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1" name="5-Point Star 30"/>
          <p:cNvSpPr/>
          <p:nvPr/>
        </p:nvSpPr>
        <p:spPr>
          <a:xfrm>
            <a:off x="10715388" y="1647629"/>
            <a:ext cx="182880" cy="182880"/>
          </a:xfrm>
          <a:prstGeom prst="star5">
            <a:avLst/>
          </a:prstGeom>
          <a:solidFill>
            <a:srgbClr val="FFFF00"/>
          </a:solidFill>
          <a:ln w="9525" cap="flat" cmpd="sng" algn="ctr">
            <a:solidFill>
              <a:srgbClr val="FF6600"/>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2" name="TextBox 31"/>
          <p:cNvSpPr txBox="1"/>
          <p:nvPr/>
        </p:nvSpPr>
        <p:spPr>
          <a:xfrm>
            <a:off x="10610131" y="1848981"/>
            <a:ext cx="630272" cy="411480"/>
          </a:xfrm>
          <a:prstGeom prst="rect">
            <a:avLst/>
          </a:prstGeom>
          <a:noFill/>
        </p:spPr>
        <p:txBody>
          <a:bodyPr wrap="square" lIns="0" tIns="0" rIns="0" bIns="0" rtlCol="0">
            <a:spAutoFit/>
          </a:bodyPr>
          <a:lstStyle/>
          <a:p>
            <a:pPr defTabSz="914400" eaLnBrk="0" fontAlgn="base" hangingPunct="0">
              <a:spcBef>
                <a:spcPct val="0"/>
              </a:spcBef>
              <a:spcAft>
                <a:spcPct val="0"/>
              </a:spcAft>
            </a:pPr>
            <a:r>
              <a:rPr lang="en-US" sz="800" b="1" i="1" dirty="0">
                <a:solidFill>
                  <a:prstClr val="white"/>
                </a:solidFill>
                <a:latin typeface="Arial" panose="020B0604020202020204" pitchFamily="34" charset="0"/>
                <a:cs typeface="Arial" panose="020B0604020202020204" pitchFamily="34" charset="0"/>
              </a:rPr>
              <a:t>Go-Live</a:t>
            </a:r>
          </a:p>
        </p:txBody>
      </p:sp>
      <p:sp>
        <p:nvSpPr>
          <p:cNvPr id="33" name="Rectangle 32"/>
          <p:cNvSpPr/>
          <p:nvPr/>
        </p:nvSpPr>
        <p:spPr>
          <a:xfrm flipH="1">
            <a:off x="308381" y="3137667"/>
            <a:ext cx="2103120" cy="411480"/>
          </a:xfrm>
          <a:prstGeom prst="rect">
            <a:avLst/>
          </a:prstGeom>
          <a:solidFill>
            <a:srgbClr val="ADADFF"/>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Change Management Strategy</a:t>
            </a:r>
          </a:p>
        </p:txBody>
      </p:sp>
      <p:sp>
        <p:nvSpPr>
          <p:cNvPr id="34" name="Rectangle 33"/>
          <p:cNvSpPr/>
          <p:nvPr/>
        </p:nvSpPr>
        <p:spPr>
          <a:xfrm flipH="1">
            <a:off x="1377631" y="3608230"/>
            <a:ext cx="2057400" cy="457200"/>
          </a:xfrm>
          <a:prstGeom prst="rect">
            <a:avLst/>
          </a:prstGeom>
          <a:solidFill>
            <a:srgbClr val="3C8A2E"/>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srgbClr val="FFFFFF"/>
                </a:solidFill>
                <a:latin typeface="Arial"/>
                <a:ea typeface="MS PGothic" pitchFamily="34" charset="-128"/>
              </a:rPr>
              <a:t>Change Readiness </a:t>
            </a:r>
            <a:br>
              <a:rPr lang="en-US" sz="1100" b="1" kern="0" dirty="0">
                <a:solidFill>
                  <a:srgbClr val="FFFFFF"/>
                </a:solidFill>
                <a:latin typeface="Arial"/>
                <a:ea typeface="MS PGothic" pitchFamily="34" charset="-128"/>
              </a:rPr>
            </a:br>
            <a:r>
              <a:rPr lang="en-US" sz="1100" b="1" kern="0" dirty="0">
                <a:solidFill>
                  <a:srgbClr val="FFFFFF"/>
                </a:solidFill>
                <a:latin typeface="Arial"/>
                <a:ea typeface="MS PGothic" pitchFamily="34" charset="-128"/>
              </a:rPr>
              <a:t>Strategy</a:t>
            </a:r>
          </a:p>
        </p:txBody>
      </p:sp>
      <p:sp>
        <p:nvSpPr>
          <p:cNvPr id="35" name="Rectangle 34"/>
          <p:cNvSpPr/>
          <p:nvPr/>
        </p:nvSpPr>
        <p:spPr>
          <a:xfrm flipH="1">
            <a:off x="308376" y="2202877"/>
            <a:ext cx="2075688" cy="411480"/>
          </a:xfrm>
          <a:prstGeom prst="rect">
            <a:avLst/>
          </a:prstGeom>
          <a:solidFill>
            <a:srgbClr val="4F81BD">
              <a:lumMod val="75000"/>
            </a:srgbClr>
          </a:solidFill>
          <a:ln w="12700" cap="flat" cmpd="sng" algn="ctr">
            <a:solidFill>
              <a:srgbClr val="3399FF"/>
            </a:solidFill>
            <a:prstDash val="solid"/>
          </a:ln>
          <a:effectLst/>
        </p:spPr>
        <p:txBody>
          <a:bodyPr lIns="0" rIns="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100" b="1" i="0" u="none" strike="noStrike" kern="0" cap="none" spc="0" normalizeH="0" baseline="0" noProof="0" dirty="0">
                <a:ln>
                  <a:noFill/>
                </a:ln>
                <a:solidFill>
                  <a:srgbClr val="FFFFFF"/>
                </a:solidFill>
                <a:effectLst/>
                <a:uLnTx/>
                <a:uFillTx/>
                <a:latin typeface="Arial"/>
                <a:ea typeface="MS PGothic" pitchFamily="34" charset="-128"/>
              </a:rPr>
              <a:t>Leadership Alignment</a:t>
            </a:r>
          </a:p>
        </p:txBody>
      </p:sp>
      <p:sp>
        <p:nvSpPr>
          <p:cNvPr id="36" name="Rectangle 35"/>
          <p:cNvSpPr/>
          <p:nvPr/>
        </p:nvSpPr>
        <p:spPr>
          <a:xfrm flipH="1">
            <a:off x="1356884" y="2659675"/>
            <a:ext cx="2103120" cy="411480"/>
          </a:xfrm>
          <a:prstGeom prst="rect">
            <a:avLst/>
          </a:prstGeom>
          <a:solidFill>
            <a:srgbClr val="CCD6EB"/>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Stakeholder Assessment</a:t>
            </a:r>
          </a:p>
        </p:txBody>
      </p:sp>
      <p:sp>
        <p:nvSpPr>
          <p:cNvPr id="37" name="Rectangle 36"/>
          <p:cNvSpPr/>
          <p:nvPr/>
        </p:nvSpPr>
        <p:spPr>
          <a:xfrm flipH="1">
            <a:off x="2412173" y="4126085"/>
            <a:ext cx="1554480" cy="411480"/>
          </a:xfrm>
          <a:prstGeom prst="rect">
            <a:avLst/>
          </a:prstGeom>
          <a:solidFill>
            <a:srgbClr val="99CC33"/>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srgbClr val="FFFFFF"/>
                </a:solidFill>
                <a:latin typeface="Arial"/>
                <a:ea typeface="MS PGothic" pitchFamily="34" charset="-128"/>
              </a:rPr>
              <a:t>Communications Strategy</a:t>
            </a:r>
          </a:p>
        </p:txBody>
      </p:sp>
      <p:sp>
        <p:nvSpPr>
          <p:cNvPr id="38" name="Rectangle 37"/>
          <p:cNvSpPr/>
          <p:nvPr/>
        </p:nvSpPr>
        <p:spPr>
          <a:xfrm flipH="1">
            <a:off x="8695531" y="5579444"/>
            <a:ext cx="3154680" cy="411480"/>
          </a:xfrm>
          <a:prstGeom prst="rect">
            <a:avLst/>
          </a:prstGeom>
          <a:solidFill>
            <a:srgbClr val="E6EBF5"/>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Knowledge &amp; Capability Transfer</a:t>
            </a:r>
          </a:p>
        </p:txBody>
      </p:sp>
      <p:sp>
        <p:nvSpPr>
          <p:cNvPr id="39" name="Rectangle 38"/>
          <p:cNvSpPr/>
          <p:nvPr/>
        </p:nvSpPr>
        <p:spPr>
          <a:xfrm flipH="1">
            <a:off x="2382817" y="2202877"/>
            <a:ext cx="9482328" cy="411480"/>
          </a:xfrm>
          <a:prstGeom prst="rect">
            <a:avLst/>
          </a:prstGeom>
          <a:solidFill>
            <a:srgbClr val="4F81BD">
              <a:lumMod val="75000"/>
            </a:srgbClr>
          </a:solidFill>
          <a:ln w="12700" cap="flat" cmpd="sng" algn="ctr">
            <a:solidFill>
              <a:srgbClr val="3399FF"/>
            </a:solidFill>
            <a:prstDash val="solid"/>
          </a:ln>
          <a:effectLst/>
        </p:spPr>
        <p:txBody>
          <a:bodyPr lIns="0" rIns="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100" b="1" i="0" u="none" strike="noStrike" kern="0" cap="none" spc="0" normalizeH="0" baseline="0" noProof="0" dirty="0">
                <a:ln>
                  <a:noFill/>
                </a:ln>
                <a:solidFill>
                  <a:srgbClr val="FFFFFF"/>
                </a:solidFill>
                <a:effectLst/>
                <a:uLnTx/>
                <a:uFillTx/>
                <a:latin typeface="Arial"/>
                <a:ea typeface="MS PGothic" pitchFamily="34" charset="-128"/>
              </a:rPr>
              <a:t>Ongoing Leadership Engagement</a:t>
            </a:r>
          </a:p>
        </p:txBody>
      </p:sp>
      <p:sp>
        <p:nvSpPr>
          <p:cNvPr id="40" name="Rectangle 39"/>
          <p:cNvSpPr/>
          <p:nvPr/>
        </p:nvSpPr>
        <p:spPr>
          <a:xfrm flipH="1">
            <a:off x="3460810" y="2661377"/>
            <a:ext cx="2103120" cy="411480"/>
          </a:xfrm>
          <a:prstGeom prst="rect">
            <a:avLst/>
          </a:prstGeom>
          <a:solidFill>
            <a:srgbClr val="CCD6EB"/>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Stakeholder Engagement Strategy</a:t>
            </a:r>
          </a:p>
        </p:txBody>
      </p:sp>
      <p:sp>
        <p:nvSpPr>
          <p:cNvPr id="41" name="Rectangle 40"/>
          <p:cNvSpPr/>
          <p:nvPr/>
        </p:nvSpPr>
        <p:spPr>
          <a:xfrm flipH="1">
            <a:off x="5568780" y="2662067"/>
            <a:ext cx="6281928" cy="411480"/>
          </a:xfrm>
          <a:prstGeom prst="rect">
            <a:avLst/>
          </a:prstGeom>
          <a:solidFill>
            <a:srgbClr val="CCD6EB"/>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Execute &amp; Update Stakeholder Engagement Strategy</a:t>
            </a:r>
          </a:p>
        </p:txBody>
      </p:sp>
      <p:sp>
        <p:nvSpPr>
          <p:cNvPr id="42" name="Rectangle 41"/>
          <p:cNvSpPr/>
          <p:nvPr/>
        </p:nvSpPr>
        <p:spPr>
          <a:xfrm flipH="1">
            <a:off x="4503550" y="3594465"/>
            <a:ext cx="1554480" cy="457200"/>
          </a:xfrm>
          <a:prstGeom prst="rect">
            <a:avLst/>
          </a:prstGeom>
          <a:solidFill>
            <a:srgbClr val="3C8A2E"/>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srgbClr val="FFFFFF"/>
                </a:solidFill>
                <a:latin typeface="Arial"/>
                <a:ea typeface="MS PGothic" pitchFamily="34" charset="-128"/>
              </a:rPr>
              <a:t>Initial Change Readiness Assessment</a:t>
            </a:r>
          </a:p>
        </p:txBody>
      </p:sp>
      <p:sp>
        <p:nvSpPr>
          <p:cNvPr id="43" name="Rectangle 42"/>
          <p:cNvSpPr/>
          <p:nvPr/>
        </p:nvSpPr>
        <p:spPr>
          <a:xfrm flipH="1">
            <a:off x="9759317" y="3597921"/>
            <a:ext cx="1554480" cy="457200"/>
          </a:xfrm>
          <a:prstGeom prst="rect">
            <a:avLst/>
          </a:prstGeom>
          <a:solidFill>
            <a:srgbClr val="3C8A2E"/>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srgbClr val="FFFFFF"/>
                </a:solidFill>
                <a:latin typeface="Arial"/>
                <a:ea typeface="MS PGothic" pitchFamily="34" charset="-128"/>
              </a:rPr>
              <a:t>Final Change Readiness Assessment</a:t>
            </a:r>
          </a:p>
        </p:txBody>
      </p:sp>
      <p:sp>
        <p:nvSpPr>
          <p:cNvPr id="44" name="Rectangle 43"/>
          <p:cNvSpPr/>
          <p:nvPr/>
        </p:nvSpPr>
        <p:spPr>
          <a:xfrm flipH="1">
            <a:off x="2427119" y="3137667"/>
            <a:ext cx="2103120" cy="411480"/>
          </a:xfrm>
          <a:prstGeom prst="rect">
            <a:avLst/>
          </a:prstGeom>
          <a:solidFill>
            <a:srgbClr val="ADADFF"/>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Change Impact Assessment </a:t>
            </a:r>
          </a:p>
        </p:txBody>
      </p:sp>
      <p:sp>
        <p:nvSpPr>
          <p:cNvPr id="45" name="Rectangle 44"/>
          <p:cNvSpPr/>
          <p:nvPr/>
        </p:nvSpPr>
        <p:spPr>
          <a:xfrm flipH="1">
            <a:off x="4550950" y="3137667"/>
            <a:ext cx="4160520" cy="411480"/>
          </a:xfrm>
          <a:prstGeom prst="rect">
            <a:avLst/>
          </a:prstGeom>
          <a:solidFill>
            <a:srgbClr val="ADADFF"/>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Update Change Strategy </a:t>
            </a:r>
          </a:p>
        </p:txBody>
      </p:sp>
      <p:sp>
        <p:nvSpPr>
          <p:cNvPr id="46" name="Rectangle 45"/>
          <p:cNvSpPr/>
          <p:nvPr/>
        </p:nvSpPr>
        <p:spPr>
          <a:xfrm flipH="1">
            <a:off x="7685808" y="4126085"/>
            <a:ext cx="4160520" cy="411480"/>
          </a:xfrm>
          <a:prstGeom prst="rect">
            <a:avLst/>
          </a:prstGeom>
          <a:solidFill>
            <a:srgbClr val="99CC33"/>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srgbClr val="FFFFFF"/>
                </a:solidFill>
                <a:latin typeface="Arial"/>
                <a:ea typeface="MS PGothic" pitchFamily="34" charset="-128"/>
              </a:rPr>
              <a:t>Deploy Communications &amp; </a:t>
            </a:r>
            <a:br>
              <a:rPr lang="en-US" sz="1100" b="1" kern="0" dirty="0">
                <a:solidFill>
                  <a:srgbClr val="FFFFFF"/>
                </a:solidFill>
                <a:latin typeface="Arial"/>
                <a:ea typeface="MS PGothic" pitchFamily="34" charset="-128"/>
              </a:rPr>
            </a:br>
            <a:r>
              <a:rPr lang="en-US" sz="1100" b="1" kern="0" dirty="0">
                <a:solidFill>
                  <a:srgbClr val="FFFFFF"/>
                </a:solidFill>
                <a:latin typeface="Arial"/>
                <a:ea typeface="MS PGothic" pitchFamily="34" charset="-128"/>
              </a:rPr>
              <a:t>Gather Feedback </a:t>
            </a:r>
          </a:p>
        </p:txBody>
      </p:sp>
      <p:sp>
        <p:nvSpPr>
          <p:cNvPr id="47" name="Rectangle 46"/>
          <p:cNvSpPr/>
          <p:nvPr/>
        </p:nvSpPr>
        <p:spPr>
          <a:xfrm flipH="1">
            <a:off x="5566437" y="4126085"/>
            <a:ext cx="2103120" cy="411480"/>
          </a:xfrm>
          <a:prstGeom prst="rect">
            <a:avLst/>
          </a:prstGeom>
          <a:solidFill>
            <a:srgbClr val="99CC33"/>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srgbClr val="FFFFFF"/>
                </a:solidFill>
                <a:latin typeface="Arial"/>
                <a:ea typeface="MS PGothic" pitchFamily="34" charset="-128"/>
              </a:rPr>
              <a:t>Develop </a:t>
            </a:r>
            <a:br>
              <a:rPr lang="en-US" sz="1100" b="1" kern="0" dirty="0">
                <a:solidFill>
                  <a:srgbClr val="FFFFFF"/>
                </a:solidFill>
                <a:latin typeface="Arial"/>
                <a:ea typeface="MS PGothic" pitchFamily="34" charset="-128"/>
              </a:rPr>
            </a:br>
            <a:r>
              <a:rPr lang="en-US" sz="1100" b="1" kern="0" dirty="0">
                <a:solidFill>
                  <a:srgbClr val="FFFFFF"/>
                </a:solidFill>
                <a:latin typeface="Arial"/>
                <a:ea typeface="MS PGothic" pitchFamily="34" charset="-128"/>
              </a:rPr>
              <a:t>Communications</a:t>
            </a:r>
          </a:p>
        </p:txBody>
      </p:sp>
      <p:sp>
        <p:nvSpPr>
          <p:cNvPr id="48" name="Rectangle 47"/>
          <p:cNvSpPr/>
          <p:nvPr/>
        </p:nvSpPr>
        <p:spPr>
          <a:xfrm flipH="1">
            <a:off x="3981909" y="4119626"/>
            <a:ext cx="1554480" cy="411480"/>
          </a:xfrm>
          <a:prstGeom prst="rect">
            <a:avLst/>
          </a:prstGeom>
          <a:solidFill>
            <a:srgbClr val="99CC33"/>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srgbClr val="FFFFFF"/>
                </a:solidFill>
                <a:latin typeface="Arial"/>
                <a:ea typeface="MS PGothic" pitchFamily="34" charset="-128"/>
              </a:rPr>
              <a:t>Communications </a:t>
            </a:r>
            <a:br>
              <a:rPr lang="en-US" sz="1100" b="1" kern="0" dirty="0">
                <a:solidFill>
                  <a:srgbClr val="FFFFFF"/>
                </a:solidFill>
                <a:latin typeface="Arial"/>
                <a:ea typeface="MS PGothic" pitchFamily="34" charset="-128"/>
              </a:rPr>
            </a:br>
            <a:r>
              <a:rPr lang="en-US" sz="1100" b="1" kern="0" dirty="0">
                <a:solidFill>
                  <a:srgbClr val="FFFFFF"/>
                </a:solidFill>
                <a:latin typeface="Arial"/>
                <a:ea typeface="MS PGothic" pitchFamily="34" charset="-128"/>
              </a:rPr>
              <a:t>Plan</a:t>
            </a:r>
          </a:p>
        </p:txBody>
      </p:sp>
      <p:sp>
        <p:nvSpPr>
          <p:cNvPr id="49" name="Rectangle 48"/>
          <p:cNvSpPr/>
          <p:nvPr/>
        </p:nvSpPr>
        <p:spPr>
          <a:xfrm flipH="1">
            <a:off x="8707545" y="4606688"/>
            <a:ext cx="2091518" cy="449212"/>
          </a:xfrm>
          <a:prstGeom prst="rect">
            <a:avLst/>
          </a:prstGeom>
          <a:solidFill>
            <a:srgbClr val="E6EBF5"/>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Training Delivery</a:t>
            </a:r>
          </a:p>
        </p:txBody>
      </p:sp>
      <p:sp>
        <p:nvSpPr>
          <p:cNvPr id="50" name="Rectangle 49"/>
          <p:cNvSpPr/>
          <p:nvPr/>
        </p:nvSpPr>
        <p:spPr>
          <a:xfrm flipH="1">
            <a:off x="9763849" y="5122514"/>
            <a:ext cx="2057400" cy="411480"/>
          </a:xfrm>
          <a:prstGeom prst="rect">
            <a:avLst/>
          </a:prstGeom>
          <a:solidFill>
            <a:srgbClr val="E6EBF5"/>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Training Evaluation</a:t>
            </a:r>
            <a:br>
              <a:rPr lang="en-US" sz="1100" b="1" kern="0" dirty="0">
                <a:solidFill>
                  <a:prstClr val="black"/>
                </a:solidFill>
                <a:latin typeface="Arial"/>
                <a:ea typeface="MS PGothic" pitchFamily="34" charset="-128"/>
              </a:rPr>
            </a:br>
            <a:r>
              <a:rPr lang="en-US" sz="1100" b="1" kern="0" dirty="0">
                <a:solidFill>
                  <a:prstClr val="black"/>
                </a:solidFill>
                <a:latin typeface="Arial"/>
                <a:ea typeface="MS PGothic" pitchFamily="34" charset="-128"/>
              </a:rPr>
              <a:t> &amp; Remediation</a:t>
            </a:r>
          </a:p>
        </p:txBody>
      </p:sp>
      <p:sp>
        <p:nvSpPr>
          <p:cNvPr id="51" name="Rectangle 50"/>
          <p:cNvSpPr/>
          <p:nvPr/>
        </p:nvSpPr>
        <p:spPr>
          <a:xfrm flipH="1">
            <a:off x="4030139" y="4603910"/>
            <a:ext cx="1097280" cy="457200"/>
          </a:xfrm>
          <a:prstGeom prst="rect">
            <a:avLst/>
          </a:prstGeom>
          <a:solidFill>
            <a:srgbClr val="E6EBF5"/>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Training Design</a:t>
            </a:r>
          </a:p>
        </p:txBody>
      </p:sp>
      <p:sp>
        <p:nvSpPr>
          <p:cNvPr id="52" name="Rectangle 51"/>
          <p:cNvSpPr/>
          <p:nvPr/>
        </p:nvSpPr>
        <p:spPr>
          <a:xfrm flipH="1">
            <a:off x="2921720" y="4606687"/>
            <a:ext cx="1097280" cy="457200"/>
          </a:xfrm>
          <a:prstGeom prst="rect">
            <a:avLst/>
          </a:prstGeom>
          <a:solidFill>
            <a:srgbClr val="E6EBF5"/>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Training Needs Assessment</a:t>
            </a:r>
          </a:p>
        </p:txBody>
      </p:sp>
      <p:sp>
        <p:nvSpPr>
          <p:cNvPr id="53" name="Rectangle 52"/>
          <p:cNvSpPr/>
          <p:nvPr/>
        </p:nvSpPr>
        <p:spPr>
          <a:xfrm flipH="1">
            <a:off x="5139433" y="4606687"/>
            <a:ext cx="3556098" cy="454423"/>
          </a:xfrm>
          <a:prstGeom prst="rect">
            <a:avLst/>
          </a:prstGeom>
          <a:solidFill>
            <a:srgbClr val="E6EBF5"/>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Training Development</a:t>
            </a:r>
          </a:p>
        </p:txBody>
      </p:sp>
      <p:sp>
        <p:nvSpPr>
          <p:cNvPr id="54" name="Rectangle 53"/>
          <p:cNvSpPr/>
          <p:nvPr/>
        </p:nvSpPr>
        <p:spPr>
          <a:xfrm flipH="1">
            <a:off x="7131507" y="3597921"/>
            <a:ext cx="1554480" cy="457200"/>
          </a:xfrm>
          <a:prstGeom prst="rect">
            <a:avLst/>
          </a:prstGeom>
          <a:solidFill>
            <a:srgbClr val="3C8A2E"/>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srgbClr val="FFFFFF"/>
                </a:solidFill>
                <a:latin typeface="Arial"/>
                <a:ea typeface="MS PGothic" pitchFamily="34" charset="-128"/>
              </a:rPr>
              <a:t>Mid-Point Change Readiness Assessment</a:t>
            </a:r>
          </a:p>
        </p:txBody>
      </p:sp>
      <p:sp>
        <p:nvSpPr>
          <p:cNvPr id="55" name="Rectangle 54"/>
          <p:cNvSpPr/>
          <p:nvPr/>
        </p:nvSpPr>
        <p:spPr>
          <a:xfrm flipH="1">
            <a:off x="1352986" y="4606687"/>
            <a:ext cx="1554480" cy="457200"/>
          </a:xfrm>
          <a:prstGeom prst="rect">
            <a:avLst/>
          </a:prstGeom>
          <a:solidFill>
            <a:srgbClr val="E6EBF5"/>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Training Strategy</a:t>
            </a:r>
          </a:p>
        </p:txBody>
      </p:sp>
    </p:spTree>
    <p:extLst>
      <p:ext uri="{BB962C8B-B14F-4D97-AF65-F5344CB8AC3E}">
        <p14:creationId xmlns:p14="http://schemas.microsoft.com/office/powerpoint/2010/main" val="2471390381"/>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82231" y="274638"/>
            <a:ext cx="11624364" cy="466344"/>
          </a:xfrm>
        </p:spPr>
        <p:txBody>
          <a:bodyPr>
            <a:noAutofit/>
          </a:bodyPr>
          <a:lstStyle/>
          <a:p>
            <a:r>
              <a:rPr lang="en-US" sz="3000" dirty="0"/>
              <a:t>  Organizational Readiness – Post Go-Live Deployment</a:t>
            </a:r>
          </a:p>
        </p:txBody>
      </p:sp>
      <p:sp>
        <p:nvSpPr>
          <p:cNvPr id="5" name="Text Placeholder 3"/>
          <p:cNvSpPr txBox="1">
            <a:spLocks/>
          </p:cNvSpPr>
          <p:nvPr/>
        </p:nvSpPr>
        <p:spPr>
          <a:xfrm>
            <a:off x="175694" y="801938"/>
            <a:ext cx="12004465" cy="59851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700" dirty="0">
                <a:latin typeface="Arial (Headings)"/>
              </a:rPr>
              <a:t>The following outlines the illustrative timeline for Change Management, Training and Communications activities in a typical [Project Name] engagement post go-live</a:t>
            </a:r>
          </a:p>
        </p:txBody>
      </p:sp>
      <p:sp>
        <p:nvSpPr>
          <p:cNvPr id="6" name="Title 3"/>
          <p:cNvSpPr txBox="1">
            <a:spLocks/>
          </p:cNvSpPr>
          <p:nvPr/>
        </p:nvSpPr>
        <p:spPr>
          <a:xfrm>
            <a:off x="234348" y="3241227"/>
            <a:ext cx="10515600" cy="308801"/>
          </a:xfrm>
          <a:prstGeom prst="rect">
            <a:avLst/>
          </a:prstGeom>
          <a:effectLst/>
        </p:spPr>
        <p:txBody>
          <a:bodyPr vert="horz" lIns="91440" tIns="45720" rIns="91440" bIns="45720" rtlCol="0" anchor="b">
            <a:normAutofit fontScale="25000" lnSpcReduction="20000"/>
          </a:bodyPr>
          <a:lstStyle>
            <a:lvl1pPr algn="ctr" defTabSz="457200" rtl="0" eaLnBrk="1" latinLnBrk="0" hangingPunct="1">
              <a:spcBef>
                <a:spcPct val="0"/>
              </a:spcBef>
              <a:buNone/>
              <a:defRPr sz="5998" b="1" kern="1200">
                <a:solidFill>
                  <a:schemeClr val="tx1"/>
                </a:solidFill>
                <a:effectLst/>
                <a:latin typeface="Arial"/>
                <a:ea typeface="+mj-ea"/>
                <a:cs typeface="Arial"/>
              </a:defRPr>
            </a:lvl1pPr>
          </a:lstStyle>
          <a:p>
            <a:r>
              <a:rPr lang="en-US" dirty="0">
                <a:latin typeface="+mn-lt"/>
              </a:rPr>
              <a:t>  Organizational Readiness- Post Go-Live Implementation</a:t>
            </a:r>
          </a:p>
        </p:txBody>
      </p:sp>
      <p:graphicFrame>
        <p:nvGraphicFramePr>
          <p:cNvPr id="7" name="Group 167"/>
          <p:cNvGraphicFramePr>
            <a:graphicFrameLocks noGrp="1"/>
          </p:cNvGraphicFramePr>
          <p:nvPr/>
        </p:nvGraphicFramePr>
        <p:xfrm>
          <a:off x="184961" y="1530595"/>
          <a:ext cx="11558016" cy="4067925"/>
        </p:xfrm>
        <a:graphic>
          <a:graphicData uri="http://schemas.openxmlformats.org/drawingml/2006/table">
            <a:tbl>
              <a:tblPr/>
              <a:tblGrid>
                <a:gridCol w="722376">
                  <a:extLst>
                    <a:ext uri="{9D8B030D-6E8A-4147-A177-3AD203B41FA5}">
                      <a16:colId xmlns:a16="http://schemas.microsoft.com/office/drawing/2014/main" val="20000"/>
                    </a:ext>
                  </a:extLst>
                </a:gridCol>
                <a:gridCol w="722376">
                  <a:extLst>
                    <a:ext uri="{9D8B030D-6E8A-4147-A177-3AD203B41FA5}">
                      <a16:colId xmlns:a16="http://schemas.microsoft.com/office/drawing/2014/main" val="20001"/>
                    </a:ext>
                  </a:extLst>
                </a:gridCol>
                <a:gridCol w="722376">
                  <a:extLst>
                    <a:ext uri="{9D8B030D-6E8A-4147-A177-3AD203B41FA5}">
                      <a16:colId xmlns:a16="http://schemas.microsoft.com/office/drawing/2014/main" val="20002"/>
                    </a:ext>
                  </a:extLst>
                </a:gridCol>
                <a:gridCol w="722376">
                  <a:extLst>
                    <a:ext uri="{9D8B030D-6E8A-4147-A177-3AD203B41FA5}">
                      <a16:colId xmlns:a16="http://schemas.microsoft.com/office/drawing/2014/main" val="20003"/>
                    </a:ext>
                  </a:extLst>
                </a:gridCol>
                <a:gridCol w="722376">
                  <a:extLst>
                    <a:ext uri="{9D8B030D-6E8A-4147-A177-3AD203B41FA5}">
                      <a16:colId xmlns:a16="http://schemas.microsoft.com/office/drawing/2014/main" val="20004"/>
                    </a:ext>
                  </a:extLst>
                </a:gridCol>
                <a:gridCol w="722376">
                  <a:extLst>
                    <a:ext uri="{9D8B030D-6E8A-4147-A177-3AD203B41FA5}">
                      <a16:colId xmlns:a16="http://schemas.microsoft.com/office/drawing/2014/main" val="20005"/>
                    </a:ext>
                  </a:extLst>
                </a:gridCol>
                <a:gridCol w="722376">
                  <a:extLst>
                    <a:ext uri="{9D8B030D-6E8A-4147-A177-3AD203B41FA5}">
                      <a16:colId xmlns:a16="http://schemas.microsoft.com/office/drawing/2014/main" val="20006"/>
                    </a:ext>
                  </a:extLst>
                </a:gridCol>
                <a:gridCol w="722376">
                  <a:extLst>
                    <a:ext uri="{9D8B030D-6E8A-4147-A177-3AD203B41FA5}">
                      <a16:colId xmlns:a16="http://schemas.microsoft.com/office/drawing/2014/main" val="20007"/>
                    </a:ext>
                  </a:extLst>
                </a:gridCol>
                <a:gridCol w="722376">
                  <a:extLst>
                    <a:ext uri="{9D8B030D-6E8A-4147-A177-3AD203B41FA5}">
                      <a16:colId xmlns:a16="http://schemas.microsoft.com/office/drawing/2014/main" val="20008"/>
                    </a:ext>
                  </a:extLst>
                </a:gridCol>
                <a:gridCol w="722376">
                  <a:extLst>
                    <a:ext uri="{9D8B030D-6E8A-4147-A177-3AD203B41FA5}">
                      <a16:colId xmlns:a16="http://schemas.microsoft.com/office/drawing/2014/main" val="20009"/>
                    </a:ext>
                  </a:extLst>
                </a:gridCol>
                <a:gridCol w="722376">
                  <a:extLst>
                    <a:ext uri="{9D8B030D-6E8A-4147-A177-3AD203B41FA5}">
                      <a16:colId xmlns:a16="http://schemas.microsoft.com/office/drawing/2014/main" val="20010"/>
                    </a:ext>
                  </a:extLst>
                </a:gridCol>
                <a:gridCol w="722376">
                  <a:extLst>
                    <a:ext uri="{9D8B030D-6E8A-4147-A177-3AD203B41FA5}">
                      <a16:colId xmlns:a16="http://schemas.microsoft.com/office/drawing/2014/main" val="20011"/>
                    </a:ext>
                  </a:extLst>
                </a:gridCol>
                <a:gridCol w="722376">
                  <a:extLst>
                    <a:ext uri="{9D8B030D-6E8A-4147-A177-3AD203B41FA5}">
                      <a16:colId xmlns:a16="http://schemas.microsoft.com/office/drawing/2014/main" val="20012"/>
                    </a:ext>
                  </a:extLst>
                </a:gridCol>
                <a:gridCol w="722376">
                  <a:extLst>
                    <a:ext uri="{9D8B030D-6E8A-4147-A177-3AD203B41FA5}">
                      <a16:colId xmlns:a16="http://schemas.microsoft.com/office/drawing/2014/main" val="20013"/>
                    </a:ext>
                  </a:extLst>
                </a:gridCol>
                <a:gridCol w="722376">
                  <a:extLst>
                    <a:ext uri="{9D8B030D-6E8A-4147-A177-3AD203B41FA5}">
                      <a16:colId xmlns:a16="http://schemas.microsoft.com/office/drawing/2014/main" val="20014"/>
                    </a:ext>
                  </a:extLst>
                </a:gridCol>
                <a:gridCol w="722376">
                  <a:extLst>
                    <a:ext uri="{9D8B030D-6E8A-4147-A177-3AD203B41FA5}">
                      <a16:colId xmlns:a16="http://schemas.microsoft.com/office/drawing/2014/main" val="20015"/>
                    </a:ext>
                  </a:extLst>
                </a:gridCol>
              </a:tblGrid>
              <a:tr h="308112">
                <a:tc gridSpan="13">
                  <a:txBody>
                    <a:bodyPr/>
                    <a:lstStyle/>
                    <a:p>
                      <a:pPr algn="ctr"/>
                      <a:r>
                        <a:rPr lang="en-US" sz="1100" b="1" dirty="0">
                          <a:solidFill>
                            <a:srgbClr val="FFFFFF"/>
                          </a:solidFill>
                          <a:latin typeface="Arial" panose="020B0604020202020204" pitchFamily="34" charset="0"/>
                          <a:cs typeface="Arial" panose="020B0604020202020204" pitchFamily="34" charset="0"/>
                        </a:rPr>
                        <a:t>FY</a:t>
                      </a:r>
                      <a:r>
                        <a:rPr lang="en-US" sz="1100" b="1" baseline="0" dirty="0">
                          <a:solidFill>
                            <a:srgbClr val="FFFFFF"/>
                          </a:solidFill>
                          <a:latin typeface="Arial" panose="020B0604020202020204" pitchFamily="34" charset="0"/>
                          <a:cs typeface="Arial" panose="020B0604020202020204" pitchFamily="34" charset="0"/>
                        </a:rPr>
                        <a:t> (X)</a:t>
                      </a:r>
                      <a:endParaRPr lang="en-US" sz="1100" b="1" dirty="0">
                        <a:solidFill>
                          <a:srgbClr val="FFFFFF"/>
                        </a:solidFill>
                        <a:latin typeface="Arial" panose="020B0604020202020204" pitchFamily="34" charset="0"/>
                        <a:cs typeface="Arial" panose="020B0604020202020204" pitchFamily="34" charset="0"/>
                      </a:endParaRP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hMerge="1">
                  <a:txBody>
                    <a:bodyPr/>
                    <a:lstStyle/>
                    <a:p>
                      <a:pPr algn="ctr"/>
                      <a:endParaRPr lang="en-US" sz="1100" b="1" dirty="0">
                        <a:solidFill>
                          <a:srgbClr val="FFFFFF"/>
                        </a:solidFill>
                        <a:latin typeface="Arial" panose="020B0604020202020204" pitchFamily="34" charset="0"/>
                        <a:cs typeface="Arial" panose="020B0604020202020204" pitchFamily="34" charset="0"/>
                      </a:endParaRP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hMerge="1">
                  <a:txBody>
                    <a:bodyPr/>
                    <a:lstStyle/>
                    <a:p>
                      <a:pPr algn="ctr"/>
                      <a:endParaRPr lang="en-US" sz="1100" b="1" dirty="0">
                        <a:solidFill>
                          <a:srgbClr val="FFFFFF"/>
                        </a:solidFill>
                        <a:latin typeface="Arial" panose="020B0604020202020204" pitchFamily="34" charset="0"/>
                        <a:cs typeface="Arial" panose="020B0604020202020204" pitchFamily="34" charset="0"/>
                      </a:endParaRP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hMerge="1">
                  <a:txBody>
                    <a:bodyPr/>
                    <a:lstStyle/>
                    <a:p>
                      <a:pPr algn="ctr"/>
                      <a:endParaRPr lang="en-US" sz="1100" b="1" dirty="0">
                        <a:solidFill>
                          <a:srgbClr val="FFFFFF"/>
                        </a:solidFill>
                        <a:latin typeface="Arial" panose="020B0604020202020204" pitchFamily="34" charset="0"/>
                        <a:cs typeface="Arial" panose="020B0604020202020204" pitchFamily="34" charset="0"/>
                      </a:endParaRP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hMerge="1">
                  <a:txBody>
                    <a:bodyPr/>
                    <a:lstStyle/>
                    <a:p>
                      <a:pPr algn="ctr"/>
                      <a:endParaRPr lang="en-US" sz="1100" b="1" dirty="0">
                        <a:solidFill>
                          <a:srgbClr val="FFFFFF"/>
                        </a:solidFill>
                        <a:latin typeface="Arial" panose="020B0604020202020204" pitchFamily="34" charset="0"/>
                        <a:cs typeface="Arial" panose="020B0604020202020204" pitchFamily="34" charset="0"/>
                      </a:endParaRP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hMerge="1">
                  <a:txBody>
                    <a:bodyPr/>
                    <a:lstStyle/>
                    <a:p>
                      <a:pPr algn="ctr"/>
                      <a:endParaRPr lang="en-US" sz="1100" b="1" dirty="0">
                        <a:solidFill>
                          <a:srgbClr val="FFFFFF"/>
                        </a:solidFill>
                        <a:latin typeface="Arial" panose="020B0604020202020204" pitchFamily="34" charset="0"/>
                        <a:cs typeface="Arial" panose="020B0604020202020204" pitchFamily="34" charset="0"/>
                      </a:endParaRP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hMerge="1">
                  <a:txBody>
                    <a:bodyPr/>
                    <a:lstStyle/>
                    <a:p>
                      <a:pPr algn="ctr"/>
                      <a:endParaRPr lang="en-US" sz="1100" b="1" dirty="0">
                        <a:solidFill>
                          <a:srgbClr val="FFFFFF"/>
                        </a:solidFill>
                        <a:latin typeface="Arial" panose="020B0604020202020204" pitchFamily="34" charset="0"/>
                        <a:cs typeface="Arial" panose="020B0604020202020204" pitchFamily="34" charset="0"/>
                      </a:endParaRP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hMerge="1">
                  <a:txBody>
                    <a:bodyPr/>
                    <a:lstStyle/>
                    <a:p>
                      <a:pPr algn="ctr"/>
                      <a:endParaRPr lang="en-US" sz="1100" b="1" dirty="0">
                        <a:solidFill>
                          <a:srgbClr val="FFFFFF"/>
                        </a:solidFill>
                        <a:latin typeface="Arial" panose="020B0604020202020204" pitchFamily="34" charset="0"/>
                        <a:cs typeface="Arial" panose="020B0604020202020204" pitchFamily="34" charset="0"/>
                      </a:endParaRP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hMerge="1">
                  <a:txBody>
                    <a:bodyPr/>
                    <a:lstStyle/>
                    <a:p>
                      <a:pPr algn="ctr"/>
                      <a:endParaRPr lang="en-US" sz="1100" b="1" dirty="0">
                        <a:solidFill>
                          <a:srgbClr val="FFFFFF"/>
                        </a:solidFill>
                        <a:latin typeface="Arial" panose="020B0604020202020204" pitchFamily="34" charset="0"/>
                        <a:cs typeface="Arial" panose="020B0604020202020204" pitchFamily="34" charset="0"/>
                      </a:endParaRP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hMerge="1">
                  <a:txBody>
                    <a:bodyPr/>
                    <a:lstStyle/>
                    <a:p>
                      <a:pPr algn="ctr"/>
                      <a:endParaRPr lang="en-US" sz="1100" b="1" dirty="0">
                        <a:solidFill>
                          <a:srgbClr val="FFFFFF"/>
                        </a:solidFill>
                        <a:latin typeface="Arial" panose="020B0604020202020204" pitchFamily="34" charset="0"/>
                        <a:cs typeface="Arial" panose="020B0604020202020204" pitchFamily="34" charset="0"/>
                      </a:endParaRP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hMerge="1">
                  <a:txBody>
                    <a:bodyPr/>
                    <a:lstStyle/>
                    <a:p>
                      <a:pPr algn="ctr"/>
                      <a:endParaRPr lang="en-US" sz="1100" b="1" dirty="0">
                        <a:solidFill>
                          <a:srgbClr val="FFFFFF"/>
                        </a:solidFill>
                        <a:latin typeface="Arial" panose="020B0604020202020204" pitchFamily="34" charset="0"/>
                        <a:cs typeface="Arial" panose="020B0604020202020204" pitchFamily="34" charset="0"/>
                      </a:endParaRP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hMerge="1">
                  <a:txBody>
                    <a:bodyPr/>
                    <a:lstStyle/>
                    <a:p>
                      <a:pPr algn="ctr"/>
                      <a:endParaRPr lang="en-US" sz="1100" b="1" dirty="0">
                        <a:solidFill>
                          <a:srgbClr val="FFFFFF"/>
                        </a:solidFill>
                        <a:latin typeface="Arial" panose="020B0604020202020204" pitchFamily="34" charset="0"/>
                        <a:cs typeface="Arial" panose="020B0604020202020204" pitchFamily="34" charset="0"/>
                      </a:endParaRP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gridSpan="3">
                  <a:txBody>
                    <a:bodyPr/>
                    <a:lstStyle/>
                    <a:p>
                      <a:pPr algn="ctr"/>
                      <a:r>
                        <a:rPr lang="en-US" sz="1100" b="1" dirty="0">
                          <a:solidFill>
                            <a:srgbClr val="FFFFFF"/>
                          </a:solidFill>
                          <a:latin typeface="Arial" panose="020B0604020202020204" pitchFamily="34" charset="0"/>
                          <a:cs typeface="Arial" panose="020B0604020202020204" pitchFamily="34" charset="0"/>
                        </a:rPr>
                        <a:t>FY (X+1)</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hMerge="1">
                  <a:txBody>
                    <a:bodyPr/>
                    <a:lstStyle/>
                    <a:p>
                      <a:pPr algn="ctr"/>
                      <a:endParaRPr lang="en-US" sz="1100" b="1" dirty="0">
                        <a:solidFill>
                          <a:srgbClr val="FFFFFF"/>
                        </a:solidFill>
                        <a:latin typeface="Arial" panose="020B0604020202020204" pitchFamily="34" charset="0"/>
                        <a:cs typeface="Arial" panose="020B0604020202020204" pitchFamily="34" charset="0"/>
                      </a:endParaRP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hMerge="1">
                  <a:txBody>
                    <a:bodyPr/>
                    <a:lstStyle/>
                    <a:p>
                      <a:pPr algn="ctr"/>
                      <a:endParaRPr lang="en-US" sz="1100" b="1" dirty="0">
                        <a:solidFill>
                          <a:srgbClr val="FFFFFF"/>
                        </a:solidFill>
                        <a:latin typeface="Arial" panose="020B0604020202020204" pitchFamily="34" charset="0"/>
                        <a:cs typeface="Arial" panose="020B0604020202020204" pitchFamily="34" charset="0"/>
                      </a:endParaRP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0"/>
                  </a:ext>
                </a:extLst>
              </a:tr>
              <a:tr h="308112">
                <a:tc>
                  <a:txBody>
                    <a:bodyPr/>
                    <a:lstStyle/>
                    <a:p>
                      <a:pPr algn="ctr"/>
                      <a:r>
                        <a:rPr lang="en-US" sz="1100" b="1" baseline="0" dirty="0">
                          <a:solidFill>
                            <a:srgbClr val="FFFFFF"/>
                          </a:solidFill>
                          <a:latin typeface="Arial" panose="020B0604020202020204" pitchFamily="34" charset="0"/>
                          <a:cs typeface="Arial" panose="020B0604020202020204" pitchFamily="34" charset="0"/>
                        </a:rPr>
                        <a:t>-1</a:t>
                      </a:r>
                      <a:endParaRPr lang="en-US" sz="1100" b="1" dirty="0">
                        <a:solidFill>
                          <a:srgbClr val="FFFFFF"/>
                        </a:solidFill>
                        <a:latin typeface="Arial" panose="020B0604020202020204" pitchFamily="34" charset="0"/>
                        <a:cs typeface="Arial" panose="020B0604020202020204" pitchFamily="34" charset="0"/>
                      </a:endParaRP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a:txBody>
                    <a:bodyPr/>
                    <a:lstStyle/>
                    <a:p>
                      <a:pPr algn="ctr"/>
                      <a:r>
                        <a:rPr lang="en-US" sz="1100" b="1" dirty="0">
                          <a:solidFill>
                            <a:srgbClr val="FFFFFF"/>
                          </a:solidFill>
                          <a:latin typeface="Arial" panose="020B0604020202020204" pitchFamily="34" charset="0"/>
                          <a:cs typeface="Arial" panose="020B0604020202020204" pitchFamily="34" charset="0"/>
                        </a:rPr>
                        <a:t>+1</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a:txBody>
                    <a:bodyPr/>
                    <a:lstStyle/>
                    <a:p>
                      <a:pPr algn="ctr"/>
                      <a:r>
                        <a:rPr lang="en-US" sz="1100" b="1" dirty="0">
                          <a:solidFill>
                            <a:srgbClr val="FFFFFF"/>
                          </a:solidFill>
                          <a:latin typeface="Arial" panose="020B0604020202020204" pitchFamily="34" charset="0"/>
                          <a:cs typeface="Arial" panose="020B0604020202020204" pitchFamily="34" charset="0"/>
                        </a:rPr>
                        <a:t>+2</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a:txBody>
                    <a:bodyPr/>
                    <a:lstStyle/>
                    <a:p>
                      <a:pPr algn="ctr"/>
                      <a:r>
                        <a:rPr lang="en-US" sz="1100" b="1" dirty="0">
                          <a:solidFill>
                            <a:srgbClr val="FFFFFF"/>
                          </a:solidFill>
                          <a:latin typeface="Arial" panose="020B0604020202020204" pitchFamily="34" charset="0"/>
                          <a:cs typeface="Arial" panose="020B0604020202020204" pitchFamily="34" charset="0"/>
                        </a:rPr>
                        <a:t>+3</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a:txBody>
                    <a:bodyPr/>
                    <a:lstStyle/>
                    <a:p>
                      <a:pPr algn="ctr"/>
                      <a:r>
                        <a:rPr lang="en-US" sz="1100" b="1" dirty="0">
                          <a:solidFill>
                            <a:srgbClr val="FFFFFF"/>
                          </a:solidFill>
                          <a:latin typeface="Arial" panose="020B0604020202020204" pitchFamily="34" charset="0"/>
                          <a:cs typeface="Arial" panose="020B0604020202020204" pitchFamily="34" charset="0"/>
                        </a:rPr>
                        <a:t>+4</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a:txBody>
                    <a:bodyPr/>
                    <a:lstStyle/>
                    <a:p>
                      <a:pPr algn="ctr"/>
                      <a:r>
                        <a:rPr lang="en-US" sz="1100" b="1" dirty="0">
                          <a:solidFill>
                            <a:srgbClr val="FFFFFF"/>
                          </a:solidFill>
                          <a:latin typeface="Arial" panose="020B0604020202020204" pitchFamily="34" charset="0"/>
                          <a:cs typeface="Arial" panose="020B0604020202020204" pitchFamily="34" charset="0"/>
                        </a:rPr>
                        <a:t>+5</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a:txBody>
                    <a:bodyPr/>
                    <a:lstStyle/>
                    <a:p>
                      <a:pPr algn="ctr"/>
                      <a:r>
                        <a:rPr lang="en-US" sz="1100" b="1" dirty="0">
                          <a:solidFill>
                            <a:srgbClr val="FFFFFF"/>
                          </a:solidFill>
                          <a:latin typeface="Arial" panose="020B0604020202020204" pitchFamily="34" charset="0"/>
                          <a:cs typeface="Arial" panose="020B0604020202020204" pitchFamily="34" charset="0"/>
                        </a:rPr>
                        <a:t>+6</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a:txBody>
                    <a:bodyPr/>
                    <a:lstStyle/>
                    <a:p>
                      <a:pPr algn="ctr"/>
                      <a:r>
                        <a:rPr lang="en-US" sz="1100" b="1" dirty="0">
                          <a:solidFill>
                            <a:srgbClr val="FFFFFF"/>
                          </a:solidFill>
                          <a:latin typeface="Arial" panose="020B0604020202020204" pitchFamily="34" charset="0"/>
                          <a:cs typeface="Arial" panose="020B0604020202020204" pitchFamily="34" charset="0"/>
                        </a:rPr>
                        <a:t>+7</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a:txBody>
                    <a:bodyPr/>
                    <a:lstStyle/>
                    <a:p>
                      <a:pPr algn="ctr"/>
                      <a:r>
                        <a:rPr lang="en-US" sz="1100" b="1" dirty="0">
                          <a:solidFill>
                            <a:srgbClr val="FFFFFF"/>
                          </a:solidFill>
                          <a:latin typeface="Arial" panose="020B0604020202020204" pitchFamily="34" charset="0"/>
                          <a:cs typeface="Arial" panose="020B0604020202020204" pitchFamily="34" charset="0"/>
                        </a:rPr>
                        <a:t>+8</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a:txBody>
                    <a:bodyPr/>
                    <a:lstStyle/>
                    <a:p>
                      <a:pPr algn="ctr"/>
                      <a:r>
                        <a:rPr lang="en-US" sz="1100" b="1" dirty="0">
                          <a:solidFill>
                            <a:srgbClr val="FFFFFF"/>
                          </a:solidFill>
                          <a:latin typeface="Arial" panose="020B0604020202020204" pitchFamily="34" charset="0"/>
                          <a:cs typeface="Arial" panose="020B0604020202020204" pitchFamily="34" charset="0"/>
                        </a:rPr>
                        <a:t>+9</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a:txBody>
                    <a:bodyPr/>
                    <a:lstStyle/>
                    <a:p>
                      <a:pPr algn="ctr"/>
                      <a:r>
                        <a:rPr lang="en-US" sz="1100" b="1" dirty="0">
                          <a:solidFill>
                            <a:srgbClr val="FFFFFF"/>
                          </a:solidFill>
                          <a:latin typeface="Arial" panose="020B0604020202020204" pitchFamily="34" charset="0"/>
                          <a:cs typeface="Arial" panose="020B0604020202020204" pitchFamily="34" charset="0"/>
                        </a:rPr>
                        <a:t>+10</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a:txBody>
                    <a:bodyPr/>
                    <a:lstStyle/>
                    <a:p>
                      <a:pPr algn="ctr"/>
                      <a:r>
                        <a:rPr lang="en-US" sz="1100" b="1" dirty="0">
                          <a:solidFill>
                            <a:srgbClr val="FFFFFF"/>
                          </a:solidFill>
                          <a:latin typeface="Arial" panose="020B0604020202020204" pitchFamily="34" charset="0"/>
                          <a:cs typeface="Arial" panose="020B0604020202020204" pitchFamily="34" charset="0"/>
                        </a:rPr>
                        <a:t>+11</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a:txBody>
                    <a:bodyPr/>
                    <a:lstStyle/>
                    <a:p>
                      <a:pPr algn="ctr"/>
                      <a:r>
                        <a:rPr lang="en-US" sz="1100" b="1" dirty="0">
                          <a:solidFill>
                            <a:srgbClr val="FFFFFF"/>
                          </a:solidFill>
                          <a:latin typeface="Arial" panose="020B0604020202020204" pitchFamily="34" charset="0"/>
                          <a:cs typeface="Arial" panose="020B0604020202020204" pitchFamily="34" charset="0"/>
                        </a:rPr>
                        <a:t>+12</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a:txBody>
                    <a:bodyPr/>
                    <a:lstStyle/>
                    <a:p>
                      <a:pPr algn="ctr"/>
                      <a:r>
                        <a:rPr lang="en-US" sz="1100" b="1" dirty="0">
                          <a:solidFill>
                            <a:srgbClr val="FFFFFF"/>
                          </a:solidFill>
                          <a:latin typeface="Arial" panose="020B0604020202020204" pitchFamily="34" charset="0"/>
                          <a:cs typeface="Arial" panose="020B0604020202020204" pitchFamily="34" charset="0"/>
                        </a:rPr>
                        <a:t>+1</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a:txBody>
                    <a:bodyPr/>
                    <a:lstStyle/>
                    <a:p>
                      <a:pPr algn="ctr"/>
                      <a:r>
                        <a:rPr lang="en-US" sz="1100" b="1" dirty="0">
                          <a:solidFill>
                            <a:srgbClr val="FFFFFF"/>
                          </a:solidFill>
                          <a:latin typeface="Arial" panose="020B0604020202020204" pitchFamily="34" charset="0"/>
                          <a:cs typeface="Arial" panose="020B0604020202020204" pitchFamily="34" charset="0"/>
                        </a:rPr>
                        <a:t>+2</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tc>
                  <a:txBody>
                    <a:bodyPr/>
                    <a:lstStyle/>
                    <a:p>
                      <a:pPr algn="ctr"/>
                      <a:r>
                        <a:rPr lang="en-US" sz="1100" b="1" dirty="0">
                          <a:solidFill>
                            <a:srgbClr val="FFFFFF"/>
                          </a:solidFill>
                          <a:latin typeface="Arial" panose="020B0604020202020204" pitchFamily="34" charset="0"/>
                          <a:cs typeface="Arial" panose="020B0604020202020204" pitchFamily="34" charset="0"/>
                        </a:rPr>
                        <a:t>+3</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451701">
                <a:tc>
                  <a:txBody>
                    <a:body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8" name="Rectangle 7"/>
          <p:cNvSpPr/>
          <p:nvPr/>
        </p:nvSpPr>
        <p:spPr>
          <a:xfrm flipH="1">
            <a:off x="177234" y="3617385"/>
            <a:ext cx="1446954" cy="411480"/>
          </a:xfrm>
          <a:prstGeom prst="rect">
            <a:avLst/>
          </a:prstGeom>
          <a:solidFill>
            <a:srgbClr val="99CC33"/>
          </a:solidFill>
          <a:ln w="12700" cap="flat" cmpd="sng" algn="ctr">
            <a:solidFill>
              <a:srgbClr val="3399FF"/>
            </a:solidFill>
            <a:prstDash val="solid"/>
          </a:ln>
          <a:effectLst/>
        </p:spPr>
        <p:txBody>
          <a:bodyPr lIns="0" rIns="0" anchor="ctr"/>
          <a:lstStyle/>
          <a:p>
            <a:pPr algn="ctr" fontAlgn="base">
              <a:spcBef>
                <a:spcPct val="0"/>
              </a:spcBef>
              <a:spcAft>
                <a:spcPct val="0"/>
              </a:spcAft>
            </a:pPr>
            <a:r>
              <a:rPr lang="en-US" sz="1000" b="1" kern="0" dirty="0">
                <a:solidFill>
                  <a:srgbClr val="FFFFFF"/>
                </a:solidFill>
                <a:latin typeface="Arial"/>
                <a:ea typeface="MS PGothic" pitchFamily="34" charset="-128"/>
              </a:rPr>
              <a:t>Milestone 1 Comms.</a:t>
            </a:r>
          </a:p>
        </p:txBody>
      </p:sp>
      <p:sp>
        <p:nvSpPr>
          <p:cNvPr id="9" name="Rectangle 8"/>
          <p:cNvSpPr/>
          <p:nvPr/>
        </p:nvSpPr>
        <p:spPr>
          <a:xfrm flipH="1">
            <a:off x="284588" y="4061135"/>
            <a:ext cx="838199" cy="411480"/>
          </a:xfrm>
          <a:prstGeom prst="rect">
            <a:avLst/>
          </a:prstGeom>
          <a:solidFill>
            <a:srgbClr val="E6EBF5"/>
          </a:solidFill>
          <a:ln w="12700" cap="flat" cmpd="sng" algn="ctr">
            <a:solidFill>
              <a:srgbClr val="3399FF"/>
            </a:solidFill>
            <a:prstDash val="solid"/>
          </a:ln>
          <a:effectLst/>
        </p:spPr>
        <p:txBody>
          <a:bodyPr lIns="0" rIns="0" anchor="ctr"/>
          <a:lstStyle/>
          <a:p>
            <a:pPr algn="ctr" fontAlgn="base">
              <a:spcBef>
                <a:spcPct val="0"/>
              </a:spcBef>
              <a:spcAft>
                <a:spcPct val="0"/>
              </a:spcAft>
            </a:pPr>
            <a:r>
              <a:rPr lang="en-US" sz="1000" b="1" kern="0" dirty="0">
                <a:solidFill>
                  <a:prstClr val="black"/>
                </a:solidFill>
                <a:latin typeface="Arial"/>
                <a:ea typeface="MS PGothic" pitchFamily="34" charset="-128"/>
              </a:rPr>
              <a:t>Milestone 1 Training</a:t>
            </a:r>
          </a:p>
        </p:txBody>
      </p:sp>
      <p:sp>
        <p:nvSpPr>
          <p:cNvPr id="10" name="5-Point Star 9"/>
          <p:cNvSpPr/>
          <p:nvPr/>
        </p:nvSpPr>
        <p:spPr>
          <a:xfrm>
            <a:off x="831601" y="1861441"/>
            <a:ext cx="182880" cy="182880"/>
          </a:xfrm>
          <a:prstGeom prst="star5">
            <a:avLst/>
          </a:prstGeom>
          <a:solidFill>
            <a:srgbClr val="FFFF00"/>
          </a:solidFill>
          <a:ln w="9525">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b="1" dirty="0">
              <a:solidFill>
                <a:prstClr val="white"/>
              </a:solidFill>
            </a:endParaRPr>
          </a:p>
        </p:txBody>
      </p:sp>
      <p:sp>
        <p:nvSpPr>
          <p:cNvPr id="11" name="TextBox 10"/>
          <p:cNvSpPr txBox="1"/>
          <p:nvPr/>
        </p:nvSpPr>
        <p:spPr>
          <a:xfrm>
            <a:off x="815376" y="1671579"/>
            <a:ext cx="630272" cy="411480"/>
          </a:xfrm>
          <a:prstGeom prst="rect">
            <a:avLst/>
          </a:prstGeom>
          <a:noFill/>
        </p:spPr>
        <p:txBody>
          <a:bodyPr wrap="square" lIns="0" tIns="0" rIns="0" bIns="0" rtlCol="0">
            <a:spAutoFit/>
          </a:bodyPr>
          <a:lstStyle/>
          <a:p>
            <a:pPr eaLnBrk="0" fontAlgn="base" hangingPunct="0">
              <a:spcBef>
                <a:spcPct val="0"/>
              </a:spcBef>
              <a:spcAft>
                <a:spcPct val="0"/>
              </a:spcAft>
            </a:pPr>
            <a:r>
              <a:rPr lang="en-US" sz="800" b="1" i="1" dirty="0">
                <a:solidFill>
                  <a:schemeClr val="bg1"/>
                </a:solidFill>
                <a:latin typeface="Arial" panose="020B0604020202020204" pitchFamily="34" charset="0"/>
                <a:cs typeface="Arial" panose="020B0604020202020204" pitchFamily="34" charset="0"/>
              </a:rPr>
              <a:t>Go-Live</a:t>
            </a:r>
          </a:p>
        </p:txBody>
      </p:sp>
      <p:sp>
        <p:nvSpPr>
          <p:cNvPr id="12" name="Rectangle 11"/>
          <p:cNvSpPr/>
          <p:nvPr/>
        </p:nvSpPr>
        <p:spPr>
          <a:xfrm flipH="1">
            <a:off x="3792083" y="3617385"/>
            <a:ext cx="1735239" cy="411480"/>
          </a:xfrm>
          <a:prstGeom prst="rect">
            <a:avLst/>
          </a:prstGeom>
          <a:solidFill>
            <a:srgbClr val="99CC33"/>
          </a:solidFill>
          <a:ln w="12700" cap="flat" cmpd="sng" algn="ctr">
            <a:solidFill>
              <a:srgbClr val="3399FF"/>
            </a:solidFill>
            <a:prstDash val="solid"/>
          </a:ln>
          <a:effectLst/>
        </p:spPr>
        <p:txBody>
          <a:bodyPr lIns="0" rIns="0" anchor="ctr"/>
          <a:lstStyle/>
          <a:p>
            <a:pPr algn="ctr" fontAlgn="base">
              <a:spcBef>
                <a:spcPct val="0"/>
              </a:spcBef>
              <a:spcAft>
                <a:spcPct val="0"/>
              </a:spcAft>
            </a:pPr>
            <a:r>
              <a:rPr lang="en-US" sz="1000" b="1" kern="0" dirty="0">
                <a:solidFill>
                  <a:srgbClr val="FFFFFF"/>
                </a:solidFill>
                <a:latin typeface="Arial"/>
                <a:ea typeface="MS PGothic" pitchFamily="34" charset="-128"/>
              </a:rPr>
              <a:t>[Milestone 2] Comms.</a:t>
            </a:r>
          </a:p>
        </p:txBody>
      </p:sp>
      <p:sp>
        <p:nvSpPr>
          <p:cNvPr id="13" name="Rectangle 12"/>
          <p:cNvSpPr/>
          <p:nvPr/>
        </p:nvSpPr>
        <p:spPr>
          <a:xfrm flipH="1">
            <a:off x="3902151" y="4061135"/>
            <a:ext cx="973238" cy="411480"/>
          </a:xfrm>
          <a:prstGeom prst="rect">
            <a:avLst/>
          </a:prstGeom>
          <a:solidFill>
            <a:srgbClr val="E6EBF5"/>
          </a:solidFill>
          <a:ln w="12700" cap="flat" cmpd="sng" algn="ctr">
            <a:solidFill>
              <a:srgbClr val="3399FF"/>
            </a:solidFill>
            <a:prstDash val="solid"/>
          </a:ln>
          <a:effectLst/>
        </p:spPr>
        <p:txBody>
          <a:bodyPr lIns="0" rIns="0" anchor="ctr"/>
          <a:lstStyle/>
          <a:p>
            <a:pPr algn="ctr" fontAlgn="base">
              <a:spcBef>
                <a:spcPct val="0"/>
              </a:spcBef>
              <a:spcAft>
                <a:spcPct val="0"/>
              </a:spcAft>
            </a:pPr>
            <a:r>
              <a:rPr lang="en-US" sz="1000" b="1" kern="0" dirty="0">
                <a:solidFill>
                  <a:prstClr val="black"/>
                </a:solidFill>
                <a:latin typeface="Arial"/>
                <a:ea typeface="MS PGothic" pitchFamily="34" charset="-128"/>
              </a:rPr>
              <a:t>[Milestone 2] Training</a:t>
            </a:r>
          </a:p>
        </p:txBody>
      </p:sp>
      <p:sp>
        <p:nvSpPr>
          <p:cNvPr id="14" name="Rectangle 13"/>
          <p:cNvSpPr/>
          <p:nvPr/>
        </p:nvSpPr>
        <p:spPr>
          <a:xfrm flipH="1">
            <a:off x="7418092" y="3617385"/>
            <a:ext cx="1724916" cy="411480"/>
          </a:xfrm>
          <a:prstGeom prst="rect">
            <a:avLst/>
          </a:prstGeom>
          <a:solidFill>
            <a:srgbClr val="99CC33"/>
          </a:solidFill>
          <a:ln w="12700" cap="flat" cmpd="sng" algn="ctr">
            <a:solidFill>
              <a:srgbClr val="3399FF"/>
            </a:solidFill>
            <a:prstDash val="solid"/>
          </a:ln>
          <a:effectLst/>
        </p:spPr>
        <p:txBody>
          <a:bodyPr lIns="0" rIns="0" anchor="ctr"/>
          <a:lstStyle/>
          <a:p>
            <a:pPr algn="ctr" fontAlgn="base">
              <a:spcBef>
                <a:spcPct val="0"/>
              </a:spcBef>
              <a:spcAft>
                <a:spcPct val="0"/>
              </a:spcAft>
            </a:pPr>
            <a:r>
              <a:rPr lang="en-US" sz="1100" b="1" kern="0" dirty="0">
                <a:solidFill>
                  <a:srgbClr val="FFFFFF"/>
                </a:solidFill>
                <a:latin typeface="Arial"/>
                <a:ea typeface="MS PGothic" pitchFamily="34" charset="-128"/>
              </a:rPr>
              <a:t>Milestone 3 Comms.</a:t>
            </a:r>
          </a:p>
        </p:txBody>
      </p:sp>
      <p:sp>
        <p:nvSpPr>
          <p:cNvPr id="15" name="Rectangle 14"/>
          <p:cNvSpPr/>
          <p:nvPr/>
        </p:nvSpPr>
        <p:spPr>
          <a:xfrm flipH="1">
            <a:off x="7611555" y="4082094"/>
            <a:ext cx="964352" cy="411480"/>
          </a:xfrm>
          <a:prstGeom prst="rect">
            <a:avLst/>
          </a:prstGeom>
          <a:solidFill>
            <a:srgbClr val="E6EBF5"/>
          </a:solidFill>
          <a:ln w="12700" cap="flat" cmpd="sng" algn="ctr">
            <a:solidFill>
              <a:srgbClr val="3399FF"/>
            </a:solidFill>
            <a:prstDash val="solid"/>
          </a:ln>
          <a:effectLst/>
        </p:spPr>
        <p:txBody>
          <a:bodyPr lIns="0" rIns="0" anchor="ctr"/>
          <a:lstStyle/>
          <a:p>
            <a:pPr algn="ctr" fontAlgn="base">
              <a:spcBef>
                <a:spcPct val="0"/>
              </a:spcBef>
              <a:spcAft>
                <a:spcPct val="0"/>
              </a:spcAft>
            </a:pPr>
            <a:r>
              <a:rPr lang="en-US" sz="1100" b="1" kern="0" dirty="0">
                <a:solidFill>
                  <a:prstClr val="black"/>
                </a:solidFill>
                <a:latin typeface="Arial"/>
                <a:ea typeface="MS PGothic" pitchFamily="34" charset="-128"/>
              </a:rPr>
              <a:t>Milestone 3 Training</a:t>
            </a:r>
          </a:p>
        </p:txBody>
      </p:sp>
      <p:sp>
        <p:nvSpPr>
          <p:cNvPr id="16" name="Rectangle 15"/>
          <p:cNvSpPr/>
          <p:nvPr/>
        </p:nvSpPr>
        <p:spPr>
          <a:xfrm flipH="1">
            <a:off x="9381089" y="3606092"/>
            <a:ext cx="1166966" cy="411480"/>
          </a:xfrm>
          <a:prstGeom prst="rect">
            <a:avLst/>
          </a:prstGeom>
          <a:solidFill>
            <a:srgbClr val="99CC33"/>
          </a:solidFill>
          <a:ln w="12700" cap="flat" cmpd="sng" algn="ctr">
            <a:solidFill>
              <a:srgbClr val="3399FF"/>
            </a:solidFill>
            <a:prstDash val="solid"/>
          </a:ln>
          <a:effectLst/>
        </p:spPr>
        <p:txBody>
          <a:bodyPr lIns="0" rIns="0" anchor="ctr"/>
          <a:lstStyle/>
          <a:p>
            <a:pPr algn="ctr" fontAlgn="base">
              <a:spcBef>
                <a:spcPct val="0"/>
              </a:spcBef>
              <a:spcAft>
                <a:spcPct val="0"/>
              </a:spcAft>
            </a:pPr>
            <a:r>
              <a:rPr lang="en-US" sz="1100" b="1" kern="0" dirty="0">
                <a:solidFill>
                  <a:srgbClr val="FFFFFF"/>
                </a:solidFill>
                <a:latin typeface="Arial"/>
                <a:ea typeface="MS PGothic" pitchFamily="34" charset="-128"/>
              </a:rPr>
              <a:t>Milestone 4 Comms.</a:t>
            </a:r>
          </a:p>
        </p:txBody>
      </p:sp>
      <p:sp>
        <p:nvSpPr>
          <p:cNvPr id="17" name="Rectangle 16"/>
          <p:cNvSpPr/>
          <p:nvPr/>
        </p:nvSpPr>
        <p:spPr>
          <a:xfrm flipH="1">
            <a:off x="10623689" y="3617385"/>
            <a:ext cx="1111561" cy="411480"/>
          </a:xfrm>
          <a:prstGeom prst="rect">
            <a:avLst/>
          </a:prstGeom>
          <a:solidFill>
            <a:srgbClr val="99CC33"/>
          </a:solidFill>
          <a:ln w="12700" cap="flat" cmpd="sng" algn="ctr">
            <a:solidFill>
              <a:srgbClr val="3399FF"/>
            </a:solidFill>
            <a:prstDash val="solid"/>
          </a:ln>
          <a:effectLst/>
        </p:spPr>
        <p:txBody>
          <a:bodyPr lIns="0" rIns="0" anchor="ctr"/>
          <a:lstStyle/>
          <a:p>
            <a:pPr algn="ctr" fontAlgn="base">
              <a:spcBef>
                <a:spcPct val="0"/>
              </a:spcBef>
              <a:spcAft>
                <a:spcPct val="0"/>
              </a:spcAft>
            </a:pPr>
            <a:r>
              <a:rPr lang="en-US" sz="1100" b="1" kern="0" dirty="0">
                <a:solidFill>
                  <a:srgbClr val="FFFFFF"/>
                </a:solidFill>
                <a:latin typeface="Arial"/>
                <a:ea typeface="MS PGothic" pitchFamily="34" charset="-128"/>
              </a:rPr>
              <a:t>[Milestone 5] Comms.</a:t>
            </a:r>
          </a:p>
        </p:txBody>
      </p:sp>
      <p:sp>
        <p:nvSpPr>
          <p:cNvPr id="18" name="Rectangle 17"/>
          <p:cNvSpPr/>
          <p:nvPr/>
        </p:nvSpPr>
        <p:spPr>
          <a:xfrm>
            <a:off x="889173" y="4808189"/>
            <a:ext cx="1479340" cy="502469"/>
          </a:xfrm>
          <a:prstGeom prst="rect">
            <a:avLst/>
          </a:prstGeom>
          <a:solidFill>
            <a:schemeClr val="accent1"/>
          </a:solidFill>
          <a:ln>
            <a:prstDash val="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000" b="1" dirty="0">
                <a:latin typeface="Arial" panose="020B0604020202020204" pitchFamily="34" charset="0"/>
                <a:cs typeface="Arial" panose="020B0604020202020204" pitchFamily="34" charset="0"/>
              </a:rPr>
              <a:t>Launch of Milestone 1 Activities</a:t>
            </a:r>
          </a:p>
        </p:txBody>
      </p:sp>
      <p:sp>
        <p:nvSpPr>
          <p:cNvPr id="19" name="Rectangle 18"/>
          <p:cNvSpPr/>
          <p:nvPr/>
        </p:nvSpPr>
        <p:spPr>
          <a:xfrm>
            <a:off x="4516168" y="4808189"/>
            <a:ext cx="2170345" cy="502469"/>
          </a:xfrm>
          <a:prstGeom prst="rect">
            <a:avLst/>
          </a:prstGeom>
          <a:solidFill>
            <a:schemeClr val="accent1"/>
          </a:solidFill>
          <a:ln>
            <a:prstDash val="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000" b="1" dirty="0">
                <a:latin typeface="Arial" panose="020B0604020202020204" pitchFamily="34" charset="0"/>
                <a:cs typeface="Arial" panose="020B0604020202020204" pitchFamily="34" charset="0"/>
              </a:rPr>
              <a:t>Launch of [Milestone 2] Check-In Activities </a:t>
            </a:r>
          </a:p>
        </p:txBody>
      </p:sp>
      <p:sp>
        <p:nvSpPr>
          <p:cNvPr id="20" name="Rectangle 19"/>
          <p:cNvSpPr/>
          <p:nvPr/>
        </p:nvSpPr>
        <p:spPr>
          <a:xfrm>
            <a:off x="8101456" y="4802092"/>
            <a:ext cx="1459396" cy="502469"/>
          </a:xfrm>
          <a:prstGeom prst="rect">
            <a:avLst/>
          </a:prstGeom>
          <a:solidFill>
            <a:schemeClr val="accent1"/>
          </a:solidFill>
          <a:ln>
            <a:prstDash val="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000" b="1" dirty="0">
                <a:latin typeface="Arial" panose="020B0604020202020204" pitchFamily="34" charset="0"/>
                <a:cs typeface="Arial" panose="020B0604020202020204" pitchFamily="34" charset="0"/>
              </a:rPr>
              <a:t>Launch of Milestone 3 Activities</a:t>
            </a:r>
          </a:p>
        </p:txBody>
      </p:sp>
      <p:sp>
        <p:nvSpPr>
          <p:cNvPr id="21" name="Rectangle 20"/>
          <p:cNvSpPr/>
          <p:nvPr/>
        </p:nvSpPr>
        <p:spPr>
          <a:xfrm>
            <a:off x="10479581" y="4785603"/>
            <a:ext cx="1272524" cy="502469"/>
          </a:xfrm>
          <a:prstGeom prst="rect">
            <a:avLst/>
          </a:prstGeom>
          <a:solidFill>
            <a:schemeClr val="accent1"/>
          </a:solidFill>
          <a:ln>
            <a:prstDash val="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000" b="1" dirty="0">
                <a:latin typeface="Arial" panose="020B0604020202020204" pitchFamily="34" charset="0"/>
                <a:cs typeface="Arial" panose="020B0604020202020204" pitchFamily="34" charset="0"/>
              </a:rPr>
              <a:t>Talent Reviews &amp; [Milestone 5] Planning</a:t>
            </a:r>
          </a:p>
        </p:txBody>
      </p:sp>
      <p:sp>
        <p:nvSpPr>
          <p:cNvPr id="22" name="Rectangle 21"/>
          <p:cNvSpPr/>
          <p:nvPr/>
        </p:nvSpPr>
        <p:spPr>
          <a:xfrm flipH="1">
            <a:off x="9576650" y="4082094"/>
            <a:ext cx="624273" cy="411480"/>
          </a:xfrm>
          <a:prstGeom prst="rect">
            <a:avLst/>
          </a:prstGeom>
          <a:solidFill>
            <a:srgbClr val="E6EBF5"/>
          </a:solidFill>
          <a:ln w="12700" cap="flat" cmpd="sng" algn="ctr">
            <a:solidFill>
              <a:srgbClr val="3399FF"/>
            </a:solidFill>
            <a:prstDash val="solid"/>
          </a:ln>
          <a:effectLst/>
        </p:spPr>
        <p:txBody>
          <a:bodyPr lIns="0" rIns="0" anchor="ctr"/>
          <a:lstStyle/>
          <a:p>
            <a:pPr algn="ctr" fontAlgn="base">
              <a:spcBef>
                <a:spcPct val="0"/>
              </a:spcBef>
              <a:spcAft>
                <a:spcPct val="0"/>
              </a:spcAft>
            </a:pPr>
            <a:r>
              <a:rPr lang="en-US" sz="1100" b="1" kern="0" dirty="0">
                <a:solidFill>
                  <a:prstClr val="black"/>
                </a:solidFill>
                <a:latin typeface="Arial"/>
                <a:ea typeface="MS PGothic" pitchFamily="34" charset="-128"/>
              </a:rPr>
              <a:t>Milestone 4 Training</a:t>
            </a:r>
          </a:p>
        </p:txBody>
      </p:sp>
      <p:sp>
        <p:nvSpPr>
          <p:cNvPr id="23" name="Rectangle 22"/>
          <p:cNvSpPr/>
          <p:nvPr/>
        </p:nvSpPr>
        <p:spPr>
          <a:xfrm flipH="1">
            <a:off x="10696722" y="4082094"/>
            <a:ext cx="816533" cy="411480"/>
          </a:xfrm>
          <a:prstGeom prst="rect">
            <a:avLst/>
          </a:prstGeom>
          <a:solidFill>
            <a:srgbClr val="E6EBF5"/>
          </a:solidFill>
          <a:ln w="12700" cap="flat" cmpd="sng" algn="ctr">
            <a:solidFill>
              <a:srgbClr val="3399FF"/>
            </a:solidFill>
            <a:prstDash val="solid"/>
          </a:ln>
          <a:effectLst/>
        </p:spPr>
        <p:txBody>
          <a:bodyPr lIns="0" rIns="0" anchor="ctr"/>
          <a:lstStyle/>
          <a:p>
            <a:pPr algn="ctr" fontAlgn="base">
              <a:spcBef>
                <a:spcPct val="0"/>
              </a:spcBef>
              <a:spcAft>
                <a:spcPct val="0"/>
              </a:spcAft>
            </a:pPr>
            <a:r>
              <a:rPr lang="en-US" sz="1100" b="1" kern="0" dirty="0">
                <a:solidFill>
                  <a:prstClr val="black"/>
                </a:solidFill>
                <a:latin typeface="Arial"/>
                <a:ea typeface="MS PGothic" pitchFamily="34" charset="-128"/>
              </a:rPr>
              <a:t>[Milestone 5] Training</a:t>
            </a:r>
          </a:p>
        </p:txBody>
      </p:sp>
      <p:sp>
        <p:nvSpPr>
          <p:cNvPr id="24" name="Rectangle 23"/>
          <p:cNvSpPr/>
          <p:nvPr/>
        </p:nvSpPr>
        <p:spPr>
          <a:xfrm>
            <a:off x="9614947" y="4785603"/>
            <a:ext cx="810539" cy="502469"/>
          </a:xfrm>
          <a:prstGeom prst="rect">
            <a:avLst/>
          </a:prstGeom>
          <a:solidFill>
            <a:schemeClr val="accent1"/>
          </a:solidFill>
          <a:ln>
            <a:prstDash val="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000" b="1" dirty="0">
                <a:latin typeface="Arial" panose="020B0604020202020204" pitchFamily="34" charset="0"/>
                <a:cs typeface="Arial" panose="020B0604020202020204" pitchFamily="34" charset="0"/>
              </a:rPr>
              <a:t>Milestone 4 Reviews</a:t>
            </a:r>
          </a:p>
        </p:txBody>
      </p:sp>
      <p:sp>
        <p:nvSpPr>
          <p:cNvPr id="25" name="Rectangle 24"/>
          <p:cNvSpPr/>
          <p:nvPr/>
        </p:nvSpPr>
        <p:spPr>
          <a:xfrm flipH="1">
            <a:off x="190555" y="3137942"/>
            <a:ext cx="11558679" cy="411480"/>
          </a:xfrm>
          <a:prstGeom prst="rect">
            <a:avLst/>
          </a:prstGeom>
          <a:solidFill>
            <a:srgbClr val="CCD6EB"/>
          </a:solidFill>
          <a:ln w="12700" cap="flat" cmpd="sng" algn="ctr">
            <a:solidFill>
              <a:srgbClr val="3399FF"/>
            </a:solidFill>
            <a:prstDash val="solid"/>
          </a:ln>
          <a:effectLst/>
        </p:spPr>
        <p:txBody>
          <a:bodyPr lIns="0" rIns="0" anchor="ctr"/>
          <a:lstStyle/>
          <a:p>
            <a:pPr algn="ctr" fontAlgn="base">
              <a:spcBef>
                <a:spcPct val="0"/>
              </a:spcBef>
              <a:spcAft>
                <a:spcPct val="0"/>
              </a:spcAft>
            </a:pPr>
            <a:r>
              <a:rPr lang="en-US" sz="1100" b="1" kern="0" dirty="0">
                <a:solidFill>
                  <a:prstClr val="black"/>
                </a:solidFill>
                <a:latin typeface="Arial"/>
                <a:ea typeface="MS PGothic" pitchFamily="34" charset="-128"/>
              </a:rPr>
              <a:t>Ongoing Stakeholder Engagement</a:t>
            </a:r>
          </a:p>
        </p:txBody>
      </p:sp>
      <p:sp>
        <p:nvSpPr>
          <p:cNvPr id="26" name="4-Point Star 25"/>
          <p:cNvSpPr/>
          <p:nvPr/>
        </p:nvSpPr>
        <p:spPr>
          <a:xfrm>
            <a:off x="2647913" y="2239905"/>
            <a:ext cx="270933" cy="228324"/>
          </a:xfrm>
          <a:prstGeom prst="star4">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4-Point Star 26"/>
          <p:cNvSpPr/>
          <p:nvPr/>
        </p:nvSpPr>
        <p:spPr>
          <a:xfrm>
            <a:off x="4866180" y="2239904"/>
            <a:ext cx="270933" cy="228324"/>
          </a:xfrm>
          <a:prstGeom prst="star4">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4-Point Star 27"/>
          <p:cNvSpPr/>
          <p:nvPr/>
        </p:nvSpPr>
        <p:spPr>
          <a:xfrm>
            <a:off x="7059978" y="2239904"/>
            <a:ext cx="270933" cy="228324"/>
          </a:xfrm>
          <a:prstGeom prst="star4">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4-Point Star 28"/>
          <p:cNvSpPr/>
          <p:nvPr/>
        </p:nvSpPr>
        <p:spPr>
          <a:xfrm>
            <a:off x="9177146" y="2234456"/>
            <a:ext cx="270933" cy="228324"/>
          </a:xfrm>
          <a:prstGeom prst="star4">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4-Point Star 29"/>
          <p:cNvSpPr/>
          <p:nvPr/>
        </p:nvSpPr>
        <p:spPr>
          <a:xfrm>
            <a:off x="11354914" y="2234455"/>
            <a:ext cx="270933" cy="228324"/>
          </a:xfrm>
          <a:prstGeom prst="star4">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1885913" y="2476771"/>
            <a:ext cx="1591733" cy="461665"/>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Quarterly Change Effectiveness Measurement &amp; Strategy Refresh</a:t>
            </a:r>
          </a:p>
        </p:txBody>
      </p:sp>
      <p:sp>
        <p:nvSpPr>
          <p:cNvPr id="32" name="TextBox 31"/>
          <p:cNvSpPr txBox="1"/>
          <p:nvPr/>
        </p:nvSpPr>
        <p:spPr>
          <a:xfrm>
            <a:off x="4263604" y="2476771"/>
            <a:ext cx="1591733" cy="461665"/>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Quarterly Change Effectiveness Measurement &amp; Strategy Refresh</a:t>
            </a:r>
          </a:p>
        </p:txBody>
      </p:sp>
      <p:sp>
        <p:nvSpPr>
          <p:cNvPr id="33" name="TextBox 32"/>
          <p:cNvSpPr txBox="1"/>
          <p:nvPr/>
        </p:nvSpPr>
        <p:spPr>
          <a:xfrm>
            <a:off x="6433098" y="2476771"/>
            <a:ext cx="1591733" cy="461665"/>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Quarterly Change Effectiveness Measurement &amp; Strategy Refresh</a:t>
            </a:r>
          </a:p>
        </p:txBody>
      </p:sp>
      <p:sp>
        <p:nvSpPr>
          <p:cNvPr id="34" name="TextBox 33"/>
          <p:cNvSpPr txBox="1"/>
          <p:nvPr/>
        </p:nvSpPr>
        <p:spPr>
          <a:xfrm>
            <a:off x="8570847" y="2476771"/>
            <a:ext cx="1591733" cy="461665"/>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Quarterly Change Effectiveness Measurement &amp; Strategy Refresh</a:t>
            </a:r>
          </a:p>
        </p:txBody>
      </p:sp>
      <p:sp>
        <p:nvSpPr>
          <p:cNvPr id="35" name="TextBox 34"/>
          <p:cNvSpPr txBox="1"/>
          <p:nvPr/>
        </p:nvSpPr>
        <p:spPr>
          <a:xfrm>
            <a:off x="10265069" y="2476771"/>
            <a:ext cx="1591733" cy="461665"/>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Quarterly Change Effectiveness Measurement &amp; Strategy Refresh</a:t>
            </a:r>
          </a:p>
        </p:txBody>
      </p:sp>
      <p:sp>
        <p:nvSpPr>
          <p:cNvPr id="36" name="Rectangle 35"/>
          <p:cNvSpPr/>
          <p:nvPr/>
        </p:nvSpPr>
        <p:spPr>
          <a:xfrm flipH="1">
            <a:off x="3572367" y="5934433"/>
            <a:ext cx="136033" cy="119461"/>
          </a:xfrm>
          <a:prstGeom prst="rect">
            <a:avLst/>
          </a:prstGeom>
          <a:solidFill>
            <a:srgbClr val="CCD6EB"/>
          </a:solidFill>
          <a:ln w="12700" cap="flat" cmpd="sng" algn="ctr">
            <a:solidFill>
              <a:srgbClr val="3399FF"/>
            </a:solidFill>
            <a:prstDash val="solid"/>
          </a:ln>
          <a:effectLst/>
        </p:spPr>
        <p:txBody>
          <a:bodyPr lIns="0" rIns="0" anchor="ctr"/>
          <a:lstStyle/>
          <a:p>
            <a:pPr algn="ctr" fontAlgn="base">
              <a:spcBef>
                <a:spcPct val="0"/>
              </a:spcBef>
              <a:spcAft>
                <a:spcPct val="0"/>
              </a:spcAft>
            </a:pPr>
            <a:endParaRPr lang="en-US" sz="1100" b="1" kern="0" dirty="0">
              <a:solidFill>
                <a:prstClr val="black"/>
              </a:solidFill>
              <a:latin typeface="Arial"/>
              <a:ea typeface="MS PGothic" pitchFamily="34" charset="-128"/>
            </a:endParaRPr>
          </a:p>
        </p:txBody>
      </p:sp>
      <p:sp>
        <p:nvSpPr>
          <p:cNvPr id="37" name="Rectangle 36"/>
          <p:cNvSpPr/>
          <p:nvPr/>
        </p:nvSpPr>
        <p:spPr>
          <a:xfrm flipH="1">
            <a:off x="5325296" y="5936259"/>
            <a:ext cx="136033" cy="119461"/>
          </a:xfrm>
          <a:prstGeom prst="rect">
            <a:avLst/>
          </a:prstGeom>
          <a:solidFill>
            <a:schemeClr val="accent2"/>
          </a:solidFill>
          <a:ln w="12700" cap="flat" cmpd="sng" algn="ctr">
            <a:solidFill>
              <a:schemeClr val="accent2"/>
            </a:solidFill>
            <a:prstDash val="solid"/>
          </a:ln>
          <a:effectLst/>
        </p:spPr>
        <p:txBody>
          <a:bodyPr lIns="0" rIns="0" anchor="ctr"/>
          <a:lstStyle/>
          <a:p>
            <a:pPr algn="ctr" fontAlgn="base">
              <a:spcBef>
                <a:spcPct val="0"/>
              </a:spcBef>
              <a:spcAft>
                <a:spcPct val="0"/>
              </a:spcAft>
            </a:pPr>
            <a:endParaRPr lang="en-US" sz="1100" b="1" kern="0" dirty="0">
              <a:solidFill>
                <a:prstClr val="black"/>
              </a:solidFill>
              <a:latin typeface="Arial"/>
              <a:ea typeface="MS PGothic" pitchFamily="34" charset="-128"/>
            </a:endParaRPr>
          </a:p>
        </p:txBody>
      </p:sp>
      <p:sp>
        <p:nvSpPr>
          <p:cNvPr id="38" name="Rectangle 37"/>
          <p:cNvSpPr/>
          <p:nvPr/>
        </p:nvSpPr>
        <p:spPr>
          <a:xfrm flipH="1">
            <a:off x="7078225" y="5941959"/>
            <a:ext cx="136033" cy="113761"/>
          </a:xfrm>
          <a:prstGeom prst="rect">
            <a:avLst/>
          </a:prstGeom>
          <a:solidFill>
            <a:srgbClr val="E6EBF5"/>
          </a:solidFill>
          <a:ln w="12700" cap="flat" cmpd="sng" algn="ctr">
            <a:solidFill>
              <a:srgbClr val="3399FF"/>
            </a:solidFill>
            <a:prstDash val="solid"/>
          </a:ln>
          <a:effectLst/>
        </p:spPr>
        <p:txBody>
          <a:bodyPr lIns="0" rIns="0" anchor="ctr"/>
          <a:lstStyle/>
          <a:p>
            <a:pPr algn="ctr" fontAlgn="base">
              <a:spcBef>
                <a:spcPct val="0"/>
              </a:spcBef>
              <a:spcAft>
                <a:spcPct val="0"/>
              </a:spcAft>
            </a:pPr>
            <a:endParaRPr lang="en-US" sz="1000" b="1" kern="0" dirty="0">
              <a:solidFill>
                <a:prstClr val="black"/>
              </a:solidFill>
              <a:latin typeface="Arial"/>
              <a:ea typeface="MS PGothic" pitchFamily="34" charset="-128"/>
            </a:endParaRPr>
          </a:p>
        </p:txBody>
      </p:sp>
      <p:sp>
        <p:nvSpPr>
          <p:cNvPr id="39" name="Rectangle 38"/>
          <p:cNvSpPr/>
          <p:nvPr/>
        </p:nvSpPr>
        <p:spPr>
          <a:xfrm>
            <a:off x="9093622" y="5936259"/>
            <a:ext cx="148083" cy="119461"/>
          </a:xfrm>
          <a:prstGeom prst="rect">
            <a:avLst/>
          </a:prstGeom>
          <a:solidFill>
            <a:schemeClr val="accent1"/>
          </a:solidFill>
          <a:ln>
            <a:prstDash val="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00" b="1" dirty="0">
              <a:latin typeface="Arial" panose="020B0604020202020204" pitchFamily="34" charset="0"/>
              <a:cs typeface="Arial" panose="020B0604020202020204" pitchFamily="34" charset="0"/>
            </a:endParaRPr>
          </a:p>
        </p:txBody>
      </p:sp>
      <p:sp>
        <p:nvSpPr>
          <p:cNvPr id="40" name="TextBox 39"/>
          <p:cNvSpPr txBox="1"/>
          <p:nvPr/>
        </p:nvSpPr>
        <p:spPr>
          <a:xfrm>
            <a:off x="3673551" y="5822918"/>
            <a:ext cx="1463562" cy="307777"/>
          </a:xfrm>
          <a:prstGeom prst="rect">
            <a:avLst/>
          </a:prstGeom>
          <a:noFill/>
        </p:spPr>
        <p:txBody>
          <a:bodyPr wrap="square" rtlCol="0">
            <a:spAutoFit/>
          </a:bodyPr>
          <a:lstStyle/>
          <a:p>
            <a:r>
              <a:rPr lang="en-US" sz="700" dirty="0">
                <a:latin typeface="Arial" panose="020B0604020202020204" pitchFamily="34" charset="0"/>
                <a:cs typeface="Arial" panose="020B0604020202020204" pitchFamily="34" charset="0"/>
              </a:rPr>
              <a:t>Stakeholder engagement throughout  implementation</a:t>
            </a:r>
          </a:p>
        </p:txBody>
      </p:sp>
      <p:sp>
        <p:nvSpPr>
          <p:cNvPr id="41" name="TextBox 40"/>
          <p:cNvSpPr txBox="1"/>
          <p:nvPr/>
        </p:nvSpPr>
        <p:spPr>
          <a:xfrm>
            <a:off x="5435034" y="5822918"/>
            <a:ext cx="1463562" cy="307777"/>
          </a:xfrm>
          <a:prstGeom prst="rect">
            <a:avLst/>
          </a:prstGeom>
          <a:noFill/>
        </p:spPr>
        <p:txBody>
          <a:bodyPr wrap="square" rtlCol="0">
            <a:spAutoFit/>
          </a:bodyPr>
          <a:lstStyle/>
          <a:p>
            <a:r>
              <a:rPr lang="en-US" sz="700" dirty="0">
                <a:latin typeface="Arial" panose="020B0604020202020204" pitchFamily="34" charset="0"/>
                <a:cs typeface="Arial" panose="020B0604020202020204" pitchFamily="34" charset="0"/>
              </a:rPr>
              <a:t>Communications deployment to support   process launch</a:t>
            </a:r>
          </a:p>
        </p:txBody>
      </p:sp>
      <p:sp>
        <p:nvSpPr>
          <p:cNvPr id="42" name="TextBox 41"/>
          <p:cNvSpPr txBox="1"/>
          <p:nvPr/>
        </p:nvSpPr>
        <p:spPr>
          <a:xfrm>
            <a:off x="7180415" y="5835104"/>
            <a:ext cx="1809194" cy="307777"/>
          </a:xfrm>
          <a:prstGeom prst="rect">
            <a:avLst/>
          </a:prstGeom>
          <a:noFill/>
        </p:spPr>
        <p:txBody>
          <a:bodyPr wrap="square" rtlCol="0">
            <a:spAutoFit/>
          </a:bodyPr>
          <a:lstStyle/>
          <a:p>
            <a:r>
              <a:rPr lang="en-US" sz="700" dirty="0">
                <a:latin typeface="Arial" panose="020B0604020202020204" pitchFamily="34" charset="0"/>
                <a:cs typeface="Arial" panose="020B0604020202020204" pitchFamily="34" charset="0"/>
              </a:rPr>
              <a:t>Training deployment to prepare stakeholders for   process launch</a:t>
            </a:r>
          </a:p>
        </p:txBody>
      </p:sp>
      <p:sp>
        <p:nvSpPr>
          <p:cNvPr id="43" name="TextBox 42"/>
          <p:cNvSpPr txBox="1"/>
          <p:nvPr/>
        </p:nvSpPr>
        <p:spPr>
          <a:xfrm>
            <a:off x="9223717" y="5906574"/>
            <a:ext cx="1809194" cy="200055"/>
          </a:xfrm>
          <a:prstGeom prst="rect">
            <a:avLst/>
          </a:prstGeom>
          <a:noFill/>
        </p:spPr>
        <p:txBody>
          <a:bodyPr wrap="square" rtlCol="0">
            <a:spAutoFit/>
          </a:bodyPr>
          <a:lstStyle/>
          <a:p>
            <a:r>
              <a:rPr lang="en-US" sz="700" dirty="0">
                <a:latin typeface="Arial" panose="020B0604020202020204" pitchFamily="34" charset="0"/>
                <a:cs typeface="Arial" panose="020B0604020202020204" pitchFamily="34" charset="0"/>
              </a:rPr>
              <a:t>  Process Launch</a:t>
            </a:r>
          </a:p>
        </p:txBody>
      </p:sp>
    </p:spTree>
    <p:extLst>
      <p:ext uri="{BB962C8B-B14F-4D97-AF65-F5344CB8AC3E}">
        <p14:creationId xmlns:p14="http://schemas.microsoft.com/office/powerpoint/2010/main" val="1729898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oup 30"/>
          <p:cNvGraphicFramePr>
            <a:graphicFrameLocks/>
          </p:cNvGraphicFramePr>
          <p:nvPr>
            <p:custDataLst>
              <p:tags r:id="rId1"/>
            </p:custDataLst>
            <p:extLst>
              <p:ext uri="{D42A27DB-BD31-4B8C-83A1-F6EECF244321}">
                <p14:modId xmlns:p14="http://schemas.microsoft.com/office/powerpoint/2010/main" val="4084224210"/>
              </p:ext>
            </p:extLst>
          </p:nvPr>
        </p:nvGraphicFramePr>
        <p:xfrm>
          <a:off x="54225" y="1114525"/>
          <a:ext cx="11629493" cy="5103395"/>
        </p:xfrm>
        <a:graphic>
          <a:graphicData uri="http://schemas.openxmlformats.org/drawingml/2006/table">
            <a:tbl>
              <a:tblPr/>
              <a:tblGrid>
                <a:gridCol w="291376">
                  <a:extLst>
                    <a:ext uri="{9D8B030D-6E8A-4147-A177-3AD203B41FA5}">
                      <a16:colId xmlns:a16="http://schemas.microsoft.com/office/drawing/2014/main" val="20000"/>
                    </a:ext>
                  </a:extLst>
                </a:gridCol>
                <a:gridCol w="2271643">
                  <a:extLst>
                    <a:ext uri="{9D8B030D-6E8A-4147-A177-3AD203B41FA5}">
                      <a16:colId xmlns:a16="http://schemas.microsoft.com/office/drawing/2014/main" val="20001"/>
                    </a:ext>
                  </a:extLst>
                </a:gridCol>
                <a:gridCol w="237744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gridCol w="2133691">
                  <a:extLst>
                    <a:ext uri="{9D8B030D-6E8A-4147-A177-3AD203B41FA5}">
                      <a16:colId xmlns:a16="http://schemas.microsoft.com/office/drawing/2014/main" val="20004"/>
                    </a:ext>
                  </a:extLst>
                </a:gridCol>
                <a:gridCol w="2269343">
                  <a:extLst>
                    <a:ext uri="{9D8B030D-6E8A-4147-A177-3AD203B41FA5}">
                      <a16:colId xmlns:a16="http://schemas.microsoft.com/office/drawing/2014/main" val="20005"/>
                    </a:ext>
                  </a:extLst>
                </a:gridCol>
              </a:tblGrid>
              <a:tr h="613691">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228600" marR="0" lvl="1" indent="-227013" algn="ctr" defTabSz="914400" rtl="0" eaLnBrk="1" fontAlgn="base" latinLnBrk="0" hangingPunct="1">
                        <a:lnSpc>
                          <a:spcPct val="106000"/>
                        </a:lnSpc>
                        <a:spcBef>
                          <a:spcPct val="40000"/>
                        </a:spcBef>
                        <a:spcAft>
                          <a:spcPct val="0"/>
                        </a:spcAft>
                        <a:buClr>
                          <a:schemeClr val="tx1"/>
                        </a:buClr>
                        <a:buSzTx/>
                        <a:buFont typeface="Wingdings 2" pitchFamily="18" charset="2"/>
                        <a:buNone/>
                        <a:tabLst/>
                      </a:pPr>
                      <a:r>
                        <a:rPr kumimoji="0" lang="en-US" sz="1000" b="1" i="0" u="none" strike="noStrike" cap="none" normalizeH="0" baseline="0" dirty="0">
                          <a:ln>
                            <a:noFill/>
                          </a:ln>
                          <a:solidFill>
                            <a:schemeClr val="bg1"/>
                          </a:solidFill>
                          <a:effectLst/>
                          <a:latin typeface="Arial" panose="020B0604020202020204" pitchFamily="34" charset="0"/>
                          <a:ea typeface="Verdana" pitchFamily="34" charset="0"/>
                          <a:cs typeface="Arial" panose="020B0604020202020204" pitchFamily="34" charset="0"/>
                        </a:rPr>
                        <a:t>Phase</a:t>
                      </a:r>
                    </a:p>
                  </a:txBody>
                  <a:tcPr marT="73152" marB="73152" vert="vert270" anchor="ctr" horzOverflow="overflow">
                    <a:lnL>
                      <a:noFill/>
                    </a:lnL>
                    <a:lnR>
                      <a:noFill/>
                    </a:lnR>
                    <a:lnT w="9525" cap="flat" cmpd="sng" algn="ctr">
                      <a:solidFill>
                        <a:sysClr val="window" lastClr="FFFFFF"/>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solidFill>
                      <a:srgbClr val="4F81B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1587" marR="0" lvl="1" indent="0" algn="l" defTabSz="914400" rtl="0" eaLnBrk="1" fontAlgn="base" latinLnBrk="0" hangingPunct="1">
                        <a:lnSpc>
                          <a:spcPct val="100000"/>
                        </a:lnSpc>
                        <a:spcBef>
                          <a:spcPts val="600"/>
                        </a:spcBef>
                        <a:spcAft>
                          <a:spcPct val="0"/>
                        </a:spcAft>
                        <a:buClr>
                          <a:schemeClr val="tx1"/>
                        </a:buClr>
                        <a:buSzTx/>
                        <a:buFont typeface="Wingdings 2" pitchFamily="18" charset="2"/>
                        <a:buNone/>
                        <a:tabLst/>
                      </a:pPr>
                      <a:endParaRPr kumimoji="0" lang="en-US" sz="1200" b="0" i="0" u="none" strike="noStrike" cap="none" normalizeH="0" baseline="0" dirty="0">
                        <a:ln>
                          <a:noFill/>
                        </a:ln>
                        <a:solidFill>
                          <a:schemeClr val="tx1"/>
                        </a:solidFill>
                        <a:effectLst/>
                        <a:latin typeface="Arial" panose="020B0604020202020204" pitchFamily="34" charset="0"/>
                        <a:ea typeface="Verdana" pitchFamily="34" charset="0"/>
                        <a:cs typeface="Arial" panose="020B0604020202020204" pitchFamily="34" charset="0"/>
                      </a:endParaRPr>
                    </a:p>
                  </a:txBody>
                  <a:tcPr marT="73152" marB="73152" horzOverflow="overflow">
                    <a:lnL>
                      <a:noFill/>
                    </a:lnL>
                    <a:lnR>
                      <a:noFill/>
                    </a:lnR>
                    <a:lnT w="12700" cap="flat" cmpd="sng" algn="ctr">
                      <a:no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1587" marR="0" lvl="1" indent="0" algn="l" defTabSz="914400" rtl="0" eaLnBrk="1" fontAlgn="base" latinLnBrk="0" hangingPunct="1">
                        <a:lnSpc>
                          <a:spcPct val="100000"/>
                        </a:lnSpc>
                        <a:spcBef>
                          <a:spcPts val="600"/>
                        </a:spcBef>
                        <a:spcAft>
                          <a:spcPct val="0"/>
                        </a:spcAft>
                        <a:buClr>
                          <a:schemeClr val="tx1"/>
                        </a:buClr>
                        <a:buSzTx/>
                        <a:buFont typeface="Wingdings 2" pitchFamily="18" charset="2"/>
                        <a:buNone/>
                        <a:tabLst/>
                        <a:defRPr/>
                      </a:pPr>
                      <a:endParaRPr lang="en-US" sz="1200" kern="0" dirty="0">
                        <a:solidFill>
                          <a:srgbClr val="000000"/>
                        </a:solidFill>
                        <a:latin typeface="Arial" panose="020B0604020202020204" pitchFamily="34" charset="0"/>
                        <a:cs typeface="Arial" panose="020B0604020202020204" pitchFamily="34" charset="0"/>
                      </a:endParaRPr>
                    </a:p>
                  </a:txBody>
                  <a:tcPr marT="73152" marB="73152" horzOverflow="overflow">
                    <a:lnL>
                      <a:noFill/>
                    </a:lnL>
                    <a:lnR>
                      <a:noFill/>
                    </a:lnR>
                    <a:lnT w="12700" cap="flat" cmpd="sng" algn="ctr">
                      <a:no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1587" marR="0" lvl="1" indent="0" algn="l" defTabSz="914400" rtl="0" eaLnBrk="1" fontAlgn="base" latinLnBrk="0" hangingPunct="1">
                        <a:lnSpc>
                          <a:spcPct val="100000"/>
                        </a:lnSpc>
                        <a:spcBef>
                          <a:spcPts val="600"/>
                        </a:spcBef>
                        <a:spcAft>
                          <a:spcPct val="0"/>
                        </a:spcAft>
                        <a:buClr>
                          <a:schemeClr val="tx1"/>
                        </a:buClr>
                        <a:buSzTx/>
                        <a:buFont typeface="Wingdings 2" pitchFamily="18" charset="2"/>
                        <a:buNone/>
                        <a:tabLst/>
                      </a:pPr>
                      <a:endParaRPr kumimoji="0" lang="en-US" sz="1200" b="0" i="0" u="none" strike="noStrike" cap="none" normalizeH="0" baseline="0" dirty="0">
                        <a:ln>
                          <a:noFill/>
                        </a:ln>
                        <a:solidFill>
                          <a:schemeClr val="tx1"/>
                        </a:solidFill>
                        <a:effectLst/>
                        <a:latin typeface="Arial" panose="020B0604020202020204" pitchFamily="34" charset="0"/>
                        <a:ea typeface="Verdana" pitchFamily="34" charset="0"/>
                        <a:cs typeface="Arial" panose="020B0604020202020204" pitchFamily="34" charset="0"/>
                      </a:endParaRPr>
                    </a:p>
                  </a:txBody>
                  <a:tcPr marT="73152" marB="73152" horzOverflow="overflow">
                    <a:lnL>
                      <a:noFill/>
                    </a:lnL>
                    <a:lnR>
                      <a:noFill/>
                    </a:lnR>
                    <a:lnT w="12700" cap="flat" cmpd="sng" algn="ctr">
                      <a:no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1587" marR="0" lvl="1" indent="0" algn="l" defTabSz="914400" rtl="0" eaLnBrk="1" fontAlgn="base" latinLnBrk="0" hangingPunct="1">
                        <a:lnSpc>
                          <a:spcPct val="100000"/>
                        </a:lnSpc>
                        <a:spcBef>
                          <a:spcPts val="600"/>
                        </a:spcBef>
                        <a:spcAft>
                          <a:spcPct val="0"/>
                        </a:spcAft>
                        <a:buClr>
                          <a:schemeClr val="tx1"/>
                        </a:buClr>
                        <a:buSzTx/>
                        <a:buFont typeface="Wingdings 2" pitchFamily="18" charset="2"/>
                        <a:buNone/>
                        <a:tabLst/>
                      </a:pPr>
                      <a:endParaRPr kumimoji="0" lang="en-US" sz="1200" b="0" i="0" u="none" strike="noStrike" cap="none" normalizeH="0" baseline="0" dirty="0">
                        <a:ln>
                          <a:noFill/>
                        </a:ln>
                        <a:solidFill>
                          <a:schemeClr val="tx1"/>
                        </a:solidFill>
                        <a:effectLst/>
                        <a:latin typeface="Arial" panose="020B0604020202020204" pitchFamily="34" charset="0"/>
                        <a:ea typeface="Verdana" pitchFamily="34" charset="0"/>
                        <a:cs typeface="Arial" panose="020B0604020202020204" pitchFamily="34" charset="0"/>
                      </a:endParaRPr>
                    </a:p>
                  </a:txBody>
                  <a:tcPr marT="73152" marB="73152" horzOverflow="overflow">
                    <a:lnL>
                      <a:noFill/>
                    </a:lnL>
                    <a:lnR>
                      <a:noFill/>
                    </a:lnR>
                    <a:lnT w="12700" cap="flat" cmpd="sng" algn="ctr">
                      <a:no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1587" marR="0" lvl="1" indent="0" algn="l" defTabSz="914400" rtl="0" eaLnBrk="1" fontAlgn="base" latinLnBrk="0" hangingPunct="1">
                        <a:lnSpc>
                          <a:spcPct val="100000"/>
                        </a:lnSpc>
                        <a:spcBef>
                          <a:spcPts val="600"/>
                        </a:spcBef>
                        <a:spcAft>
                          <a:spcPct val="0"/>
                        </a:spcAft>
                        <a:buClr>
                          <a:schemeClr val="tx1"/>
                        </a:buClr>
                        <a:buSzTx/>
                        <a:buFont typeface="Wingdings 2" pitchFamily="18" charset="2"/>
                        <a:buNone/>
                        <a:tabLst/>
                      </a:pPr>
                      <a:endParaRPr kumimoji="0" lang="en-US" sz="1200" b="0" i="0" u="none" strike="noStrike" cap="none" normalizeH="0" baseline="0" dirty="0">
                        <a:ln>
                          <a:noFill/>
                        </a:ln>
                        <a:solidFill>
                          <a:schemeClr val="tx1"/>
                        </a:solidFill>
                        <a:effectLst/>
                        <a:latin typeface="Arial" panose="020B0604020202020204" pitchFamily="34" charset="0"/>
                        <a:ea typeface="Verdana" pitchFamily="34" charset="0"/>
                        <a:cs typeface="Arial" panose="020B0604020202020204" pitchFamily="34" charset="0"/>
                      </a:endParaRPr>
                    </a:p>
                  </a:txBody>
                  <a:tcPr marT="73152" marB="73152" horzOverflow="overflow">
                    <a:lnL>
                      <a:noFill/>
                    </a:lnL>
                    <a:lnR>
                      <a:noFill/>
                    </a:lnR>
                    <a:lnT w="12700" cap="flat" cmpd="sng" algn="ctr">
                      <a:no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58952">
                <a:tc>
                  <a:txBody>
                    <a:bodyPr/>
                    <a:lstStyle/>
                    <a:p>
                      <a:pPr marL="228600" marR="0" lvl="1" indent="-227013" algn="ctr" defTabSz="914400" rtl="0" eaLnBrk="1" fontAlgn="base" latinLnBrk="0" hangingPunct="1">
                        <a:lnSpc>
                          <a:spcPct val="106000"/>
                        </a:lnSpc>
                        <a:spcBef>
                          <a:spcPct val="40000"/>
                        </a:spcBef>
                        <a:spcAft>
                          <a:spcPct val="0"/>
                        </a:spcAft>
                        <a:buClr>
                          <a:schemeClr val="tx1"/>
                        </a:buClr>
                        <a:buSzTx/>
                        <a:buFont typeface="Wingdings 2" pitchFamily="18" charset="2"/>
                        <a:buNone/>
                        <a:tabLst/>
                      </a:pPr>
                      <a:r>
                        <a:rPr kumimoji="0" lang="en-US" sz="1000" b="1" i="0" u="none" strike="noStrike" cap="none" normalizeH="0" baseline="0" dirty="0">
                          <a:ln>
                            <a:noFill/>
                          </a:ln>
                          <a:solidFill>
                            <a:schemeClr val="bg1"/>
                          </a:solidFill>
                          <a:effectLst/>
                          <a:latin typeface="Arial" panose="020B0604020202020204" pitchFamily="34" charset="0"/>
                          <a:ea typeface="Verdana" pitchFamily="34" charset="0"/>
                          <a:cs typeface="Arial" panose="020B0604020202020204" pitchFamily="34" charset="0"/>
                        </a:rPr>
                        <a:t>Timeline</a:t>
                      </a:r>
                    </a:p>
                  </a:txBody>
                  <a:tcPr marT="73152" marB="73152" vert="vert270" anchor="ctr" horzOverflow="overflow">
                    <a:lnL>
                      <a:noFill/>
                    </a:lnL>
                    <a:lnR>
                      <a:noFill/>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solidFill>
                      <a:srgbClr val="4F81BD"/>
                    </a:solidFill>
                  </a:tcPr>
                </a:tc>
                <a:tc>
                  <a:txBody>
                    <a:bodyPr/>
                    <a:lstStyle/>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endParaRPr lang="en-US" sz="900" dirty="0">
                        <a:solidFill>
                          <a:schemeClr val="tx1"/>
                        </a:solidFill>
                        <a:latin typeface="Arial" panose="020B0604020202020204" pitchFamily="34" charset="0"/>
                        <a:cs typeface="Arial" panose="020B0604020202020204" pitchFamily="34" charset="0"/>
                      </a:endParaRPr>
                    </a:p>
                  </a:txBody>
                  <a:tcPr marT="73152" marB="73152" horzOverflow="overflow">
                    <a:lnL>
                      <a:noFill/>
                    </a:lnL>
                    <a:lnR>
                      <a:noFill/>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tc>
                  <a:txBody>
                    <a:bodyPr/>
                    <a:lstStyle/>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endParaRPr lang="en-US" sz="900" kern="1200" baseline="0" dirty="0">
                        <a:solidFill>
                          <a:schemeClr val="tx1"/>
                        </a:solidFill>
                        <a:latin typeface="Arial" panose="020B0604020202020204" pitchFamily="34" charset="0"/>
                        <a:ea typeface="ヒラギノ角ゴ Pro W3"/>
                        <a:cs typeface="Arial" panose="020B0604020202020204" pitchFamily="34" charset="0"/>
                      </a:endParaRPr>
                    </a:p>
                  </a:txBody>
                  <a:tcPr marT="73152" marB="73152" horzOverflow="overflow">
                    <a:lnL>
                      <a:noFill/>
                    </a:lnL>
                    <a:lnR>
                      <a:noFill/>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auto" latinLnBrk="0" hangingPunct="1">
                        <a:lnSpc>
                          <a:spcPct val="95000"/>
                        </a:lnSpc>
                        <a:spcBef>
                          <a:spcPts val="200"/>
                        </a:spcBef>
                        <a:spcAft>
                          <a:spcPts val="0"/>
                        </a:spcAft>
                        <a:buClrTx/>
                        <a:buSzPct val="100000"/>
                        <a:buFont typeface="Arial" panose="020B0604020202020204" pitchFamily="34" charset="0"/>
                        <a:buNone/>
                        <a:tabLst/>
                        <a:defRPr/>
                      </a:pPr>
                      <a:endParaRPr lang="en-US" sz="900" kern="1200" baseline="0" dirty="0">
                        <a:solidFill>
                          <a:schemeClr val="tx1"/>
                        </a:solidFill>
                        <a:latin typeface="Arial" panose="020B0604020202020204" pitchFamily="34" charset="0"/>
                        <a:ea typeface="ヒラギノ角ゴ Pro W3"/>
                        <a:cs typeface="Arial" panose="020B0604020202020204" pitchFamily="34" charset="0"/>
                      </a:endParaRPr>
                    </a:p>
                  </a:txBody>
                  <a:tcPr marT="73152" marB="73152" horzOverflow="overflow">
                    <a:lnL>
                      <a:noFill/>
                    </a:lnL>
                    <a:lnR>
                      <a:noFill/>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tc>
                  <a:txBody>
                    <a:bodyPr/>
                    <a:lstStyle/>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endParaRPr lang="en-US" sz="900" kern="1200" dirty="0">
                        <a:solidFill>
                          <a:schemeClr val="tx1"/>
                        </a:solidFill>
                        <a:latin typeface="Arial" panose="020B0604020202020204" pitchFamily="34" charset="0"/>
                        <a:ea typeface="ヒラギノ角ゴ Pro W3"/>
                        <a:cs typeface="Arial" panose="020B0604020202020204" pitchFamily="34" charset="0"/>
                      </a:endParaRPr>
                    </a:p>
                  </a:txBody>
                  <a:tcPr marT="73152" marB="73152" horzOverflow="overflow">
                    <a:lnL>
                      <a:noFill/>
                    </a:lnL>
                    <a:lnR>
                      <a:noFill/>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tc>
                  <a:txBody>
                    <a:bodyPr/>
                    <a:lstStyle/>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endParaRPr lang="en-US" sz="900" kern="1200" dirty="0">
                        <a:solidFill>
                          <a:schemeClr val="tx1"/>
                        </a:solidFill>
                        <a:latin typeface="Arial" panose="020B0604020202020204" pitchFamily="34" charset="0"/>
                        <a:ea typeface="ヒラギノ角ゴ Pro W3"/>
                        <a:cs typeface="Arial" panose="020B0604020202020204" pitchFamily="34" charset="0"/>
                      </a:endParaRPr>
                    </a:p>
                  </a:txBody>
                  <a:tcPr marT="73152" marB="73152" horzOverflow="overflow">
                    <a:lnL>
                      <a:noFill/>
                    </a:lnL>
                    <a:lnR>
                      <a:noFill/>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84248">
                <a:tc>
                  <a:txBody>
                    <a:bodyPr/>
                    <a:lstStyle>
                      <a:lvl1pPr marL="0" algn="l" defTabSz="914400" rtl="0" eaLnBrk="1" latinLnBrk="0" hangingPunct="1">
                        <a:defRPr sz="1800" kern="1200">
                          <a:solidFill>
                            <a:schemeClr val="tx1"/>
                          </a:solidFill>
                          <a:latin typeface="Calibri" panose="020F0502020204030204"/>
                          <a:ea typeface="ヒラギノ角ゴ Pro W3"/>
                          <a:cs typeface="ヒラギノ角ゴ Pro W3"/>
                        </a:defRPr>
                      </a:lvl1pPr>
                      <a:lvl2pPr marL="457200" algn="l" defTabSz="914400" rtl="0" eaLnBrk="1" latinLnBrk="0" hangingPunct="1">
                        <a:defRPr sz="1800" kern="1200">
                          <a:solidFill>
                            <a:schemeClr val="tx1"/>
                          </a:solidFill>
                          <a:latin typeface="Calibri" panose="020F0502020204030204"/>
                          <a:ea typeface="ヒラギノ角ゴ Pro W3"/>
                          <a:cs typeface="ヒラギノ角ゴ Pro W3"/>
                        </a:defRPr>
                      </a:lvl2pPr>
                      <a:lvl3pPr marL="914400" algn="l" defTabSz="914400" rtl="0" eaLnBrk="1" latinLnBrk="0" hangingPunct="1">
                        <a:defRPr sz="1800" kern="1200">
                          <a:solidFill>
                            <a:schemeClr val="tx1"/>
                          </a:solidFill>
                          <a:latin typeface="Calibri" panose="020F0502020204030204"/>
                          <a:ea typeface="ヒラギノ角ゴ Pro W3"/>
                          <a:cs typeface="ヒラギノ角ゴ Pro W3"/>
                        </a:defRPr>
                      </a:lvl3pPr>
                      <a:lvl4pPr marL="1371600" algn="l" defTabSz="914400" rtl="0" eaLnBrk="1" latinLnBrk="0" hangingPunct="1">
                        <a:defRPr sz="1800" kern="1200">
                          <a:solidFill>
                            <a:schemeClr val="tx1"/>
                          </a:solidFill>
                          <a:latin typeface="Calibri" panose="020F0502020204030204"/>
                          <a:ea typeface="ヒラギノ角ゴ Pro W3"/>
                          <a:cs typeface="ヒラギノ角ゴ Pro W3"/>
                        </a:defRPr>
                      </a:lvl4pPr>
                      <a:lvl5pPr marL="1828800" algn="l" defTabSz="914400" rtl="0" eaLnBrk="1" latinLnBrk="0" hangingPunct="1">
                        <a:defRPr sz="1800" kern="1200">
                          <a:solidFill>
                            <a:schemeClr val="tx1"/>
                          </a:solidFill>
                          <a:latin typeface="Calibri" panose="020F0502020204030204"/>
                          <a:ea typeface="ヒラギノ角ゴ Pro W3"/>
                          <a:cs typeface="ヒラギノ角ゴ Pro W3"/>
                        </a:defRPr>
                      </a:lvl5pPr>
                      <a:lvl6pPr marL="2286000" algn="l" defTabSz="914400" rtl="0" eaLnBrk="1" latinLnBrk="0" hangingPunct="1">
                        <a:defRPr sz="1800" kern="1200">
                          <a:solidFill>
                            <a:schemeClr val="tx1"/>
                          </a:solidFill>
                          <a:latin typeface="Calibri" panose="020F0502020204030204"/>
                          <a:ea typeface="ヒラギノ角ゴ Pro W3"/>
                          <a:cs typeface="ヒラギノ角ゴ Pro W3"/>
                        </a:defRPr>
                      </a:lvl6pPr>
                      <a:lvl7pPr marL="2743200" algn="l" defTabSz="914400" rtl="0" eaLnBrk="1" latinLnBrk="0" hangingPunct="1">
                        <a:defRPr sz="1800" kern="1200">
                          <a:solidFill>
                            <a:schemeClr val="tx1"/>
                          </a:solidFill>
                          <a:latin typeface="Calibri" panose="020F0502020204030204"/>
                          <a:ea typeface="ヒラギノ角ゴ Pro W3"/>
                          <a:cs typeface="ヒラギノ角ゴ Pro W3"/>
                        </a:defRPr>
                      </a:lvl7pPr>
                      <a:lvl8pPr marL="3200400" algn="l" defTabSz="914400" rtl="0" eaLnBrk="1" latinLnBrk="0" hangingPunct="1">
                        <a:defRPr sz="1800" kern="1200">
                          <a:solidFill>
                            <a:schemeClr val="tx1"/>
                          </a:solidFill>
                          <a:latin typeface="Calibri" panose="020F0502020204030204"/>
                          <a:ea typeface="ヒラギノ角ゴ Pro W3"/>
                          <a:cs typeface="ヒラギノ角ゴ Pro W3"/>
                        </a:defRPr>
                      </a:lvl8pPr>
                      <a:lvl9pPr marL="3657600" algn="l" defTabSz="914400" rtl="0" eaLnBrk="1" latinLnBrk="0" hangingPunct="1">
                        <a:defRPr sz="1800" kern="1200">
                          <a:solidFill>
                            <a:schemeClr val="tx1"/>
                          </a:solidFill>
                          <a:latin typeface="Calibri" panose="020F0502020204030204"/>
                          <a:ea typeface="ヒラギノ角ゴ Pro W3"/>
                          <a:cs typeface="ヒラギノ角ゴ Pro W3"/>
                        </a:defRPr>
                      </a:lvl9pPr>
                    </a:lstStyle>
                    <a:p>
                      <a:pPr marL="228600" marR="0" lvl="1" indent="-227013" algn="ctr" defTabSz="914400" rtl="0" eaLnBrk="1" fontAlgn="base" latinLnBrk="0" hangingPunct="1">
                        <a:lnSpc>
                          <a:spcPct val="106000"/>
                        </a:lnSpc>
                        <a:spcBef>
                          <a:spcPct val="40000"/>
                        </a:spcBef>
                        <a:spcAft>
                          <a:spcPct val="0"/>
                        </a:spcAft>
                        <a:buClr>
                          <a:schemeClr val="tx1"/>
                        </a:buClr>
                        <a:buSzTx/>
                        <a:buFont typeface="Wingdings 2" pitchFamily="18" charset="2"/>
                        <a:buNone/>
                        <a:tabLst/>
                      </a:pPr>
                      <a:r>
                        <a:rPr kumimoji="0" lang="en-US" sz="1000" b="1" i="0" u="none" strike="noStrike" cap="none" normalizeH="0" baseline="0" dirty="0">
                          <a:ln>
                            <a:noFill/>
                          </a:ln>
                          <a:solidFill>
                            <a:schemeClr val="bg1"/>
                          </a:solidFill>
                          <a:effectLst/>
                          <a:latin typeface="Arial" panose="020B0604020202020204" pitchFamily="34" charset="0"/>
                          <a:ea typeface="Verdana" pitchFamily="34" charset="0"/>
                          <a:cs typeface="Arial" panose="020B0604020202020204" pitchFamily="34" charset="0"/>
                        </a:rPr>
                        <a:t>Description</a:t>
                      </a:r>
                    </a:p>
                  </a:txBody>
                  <a:tcPr marT="73152" marB="73152" vert="vert270" anchor="ctr" horzOverflow="overflow">
                    <a:lnL>
                      <a:noFill/>
                    </a:lnL>
                    <a:lnR>
                      <a:noFill/>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solidFill>
                      <a:srgbClr val="4F81BD"/>
                    </a:solidFill>
                  </a:tcPr>
                </a:tc>
                <a:tc>
                  <a:txBody>
                    <a:bodyPr/>
                    <a:lstStyle>
                      <a:lvl1pPr marL="0" algn="l" defTabSz="914400" rtl="0" eaLnBrk="1" latinLnBrk="0" hangingPunct="1">
                        <a:defRPr sz="1800" kern="1200">
                          <a:solidFill>
                            <a:schemeClr val="tx1"/>
                          </a:solidFill>
                          <a:latin typeface="Calibri" panose="020F0502020204030204"/>
                          <a:ea typeface="ヒラギノ角ゴ Pro W3"/>
                          <a:cs typeface="ヒラギノ角ゴ Pro W3"/>
                        </a:defRPr>
                      </a:lvl1pPr>
                      <a:lvl2pPr marL="457200" algn="l" defTabSz="914400" rtl="0" eaLnBrk="1" latinLnBrk="0" hangingPunct="1">
                        <a:defRPr sz="1800" kern="1200">
                          <a:solidFill>
                            <a:schemeClr val="tx1"/>
                          </a:solidFill>
                          <a:latin typeface="Calibri" panose="020F0502020204030204"/>
                          <a:ea typeface="ヒラギノ角ゴ Pro W3"/>
                          <a:cs typeface="ヒラギノ角ゴ Pro W3"/>
                        </a:defRPr>
                      </a:lvl2pPr>
                      <a:lvl3pPr marL="914400" algn="l" defTabSz="914400" rtl="0" eaLnBrk="1" latinLnBrk="0" hangingPunct="1">
                        <a:defRPr sz="1800" kern="1200">
                          <a:solidFill>
                            <a:schemeClr val="tx1"/>
                          </a:solidFill>
                          <a:latin typeface="Calibri" panose="020F0502020204030204"/>
                          <a:ea typeface="ヒラギノ角ゴ Pro W3"/>
                          <a:cs typeface="ヒラギノ角ゴ Pro W3"/>
                        </a:defRPr>
                      </a:lvl3pPr>
                      <a:lvl4pPr marL="1371600" algn="l" defTabSz="914400" rtl="0" eaLnBrk="1" latinLnBrk="0" hangingPunct="1">
                        <a:defRPr sz="1800" kern="1200">
                          <a:solidFill>
                            <a:schemeClr val="tx1"/>
                          </a:solidFill>
                          <a:latin typeface="Calibri" panose="020F0502020204030204"/>
                          <a:ea typeface="ヒラギノ角ゴ Pro W3"/>
                          <a:cs typeface="ヒラギノ角ゴ Pro W3"/>
                        </a:defRPr>
                      </a:lvl4pPr>
                      <a:lvl5pPr marL="1828800" algn="l" defTabSz="914400" rtl="0" eaLnBrk="1" latinLnBrk="0" hangingPunct="1">
                        <a:defRPr sz="1800" kern="1200">
                          <a:solidFill>
                            <a:schemeClr val="tx1"/>
                          </a:solidFill>
                          <a:latin typeface="Calibri" panose="020F0502020204030204"/>
                          <a:ea typeface="ヒラギノ角ゴ Pro W3"/>
                          <a:cs typeface="ヒラギノ角ゴ Pro W3"/>
                        </a:defRPr>
                      </a:lvl5pPr>
                      <a:lvl6pPr marL="2286000" algn="l" defTabSz="914400" rtl="0" eaLnBrk="1" latinLnBrk="0" hangingPunct="1">
                        <a:defRPr sz="1800" kern="1200">
                          <a:solidFill>
                            <a:schemeClr val="tx1"/>
                          </a:solidFill>
                          <a:latin typeface="Calibri" panose="020F0502020204030204"/>
                          <a:ea typeface="ヒラギノ角ゴ Pro W3"/>
                          <a:cs typeface="ヒラギノ角ゴ Pro W3"/>
                        </a:defRPr>
                      </a:lvl6pPr>
                      <a:lvl7pPr marL="2743200" algn="l" defTabSz="914400" rtl="0" eaLnBrk="1" latinLnBrk="0" hangingPunct="1">
                        <a:defRPr sz="1800" kern="1200">
                          <a:solidFill>
                            <a:schemeClr val="tx1"/>
                          </a:solidFill>
                          <a:latin typeface="Calibri" panose="020F0502020204030204"/>
                          <a:ea typeface="ヒラギノ角ゴ Pro W3"/>
                          <a:cs typeface="ヒラギノ角ゴ Pro W3"/>
                        </a:defRPr>
                      </a:lvl7pPr>
                      <a:lvl8pPr marL="3200400" algn="l" defTabSz="914400" rtl="0" eaLnBrk="1" latinLnBrk="0" hangingPunct="1">
                        <a:defRPr sz="1800" kern="1200">
                          <a:solidFill>
                            <a:schemeClr val="tx1"/>
                          </a:solidFill>
                          <a:latin typeface="Calibri" panose="020F0502020204030204"/>
                          <a:ea typeface="ヒラギノ角ゴ Pro W3"/>
                          <a:cs typeface="ヒラギノ角ゴ Pro W3"/>
                        </a:defRPr>
                      </a:lvl8pPr>
                      <a:lvl9pPr marL="3657600" algn="l" defTabSz="914400" rtl="0" eaLnBrk="1" latinLnBrk="0" hangingPunct="1">
                        <a:defRPr sz="1800" kern="1200">
                          <a:solidFill>
                            <a:schemeClr val="tx1"/>
                          </a:solidFill>
                          <a:latin typeface="Calibri" panose="020F0502020204030204"/>
                          <a:ea typeface="ヒラギノ角ゴ Pro W3"/>
                          <a:cs typeface="ヒラギノ角ゴ Pro W3"/>
                        </a:defRPr>
                      </a:lvl9pPr>
                    </a:lstStyle>
                    <a:p>
                      <a:pPr marL="173038" indent="-173038">
                        <a:lnSpc>
                          <a:spcPct val="95000"/>
                        </a:lnSpc>
                        <a:spcBef>
                          <a:spcPts val="200"/>
                        </a:spcBef>
                        <a:spcAft>
                          <a:spcPts val="0"/>
                        </a:spcAft>
                        <a:buClrTx/>
                        <a:buSzPct val="100000"/>
                        <a:buFont typeface="Arial" panose="020B0604020202020204" pitchFamily="34" charset="0"/>
                        <a:buChar char="•"/>
                      </a:pPr>
                      <a:r>
                        <a:rPr lang="en-US" sz="900" dirty="0">
                          <a:solidFill>
                            <a:schemeClr val="tx1"/>
                          </a:solidFill>
                          <a:latin typeface="Arial" panose="020B0604020202020204" pitchFamily="34" charset="0"/>
                          <a:cs typeface="Arial" panose="020B0604020202020204" pitchFamily="34" charset="0"/>
                        </a:rPr>
                        <a:t>Onboard</a:t>
                      </a:r>
                      <a:r>
                        <a:rPr lang="en-US" sz="900" baseline="0" dirty="0">
                          <a:solidFill>
                            <a:schemeClr val="tx1"/>
                          </a:solidFill>
                          <a:latin typeface="Arial" panose="020B0604020202020204" pitchFamily="34" charset="0"/>
                          <a:cs typeface="Arial" panose="020B0604020202020204" pitchFamily="34" charset="0"/>
                        </a:rPr>
                        <a:t> Site Training Coordinator</a:t>
                      </a:r>
                      <a:endParaRPr lang="en-US" sz="900" dirty="0">
                        <a:solidFill>
                          <a:schemeClr val="tx1"/>
                        </a:solidFill>
                        <a:latin typeface="Arial" panose="020B0604020202020204" pitchFamily="34" charset="0"/>
                        <a:cs typeface="Arial" panose="020B0604020202020204" pitchFamily="34" charset="0"/>
                      </a:endParaRPr>
                    </a:p>
                    <a:p>
                      <a:pPr marL="173038" indent="-173038">
                        <a:lnSpc>
                          <a:spcPct val="95000"/>
                        </a:lnSpc>
                        <a:spcBef>
                          <a:spcPts val="200"/>
                        </a:spcBef>
                        <a:spcAft>
                          <a:spcPts val="0"/>
                        </a:spcAft>
                        <a:buClrTx/>
                        <a:buSzPct val="100000"/>
                        <a:buFont typeface="Arial" panose="020B0604020202020204" pitchFamily="34" charset="0"/>
                        <a:buChar char="•"/>
                      </a:pPr>
                      <a:r>
                        <a:rPr lang="en-US" sz="900" dirty="0">
                          <a:solidFill>
                            <a:schemeClr val="tx1"/>
                          </a:solidFill>
                          <a:latin typeface="Arial" panose="020B0604020202020204" pitchFamily="34" charset="0"/>
                          <a:cs typeface="Arial" panose="020B0604020202020204" pitchFamily="34" charset="0"/>
                        </a:rPr>
                        <a:t>Conduct</a:t>
                      </a:r>
                      <a:r>
                        <a:rPr lang="en-US" sz="900" baseline="0" dirty="0">
                          <a:solidFill>
                            <a:schemeClr val="tx1"/>
                          </a:solidFill>
                          <a:latin typeface="Arial" panose="020B0604020202020204" pitchFamily="34" charset="0"/>
                          <a:cs typeface="Arial" panose="020B0604020202020204" pitchFamily="34" charset="0"/>
                        </a:rPr>
                        <a:t> Training Needs Assessment</a:t>
                      </a:r>
                      <a:endParaRPr lang="en-US" sz="900" dirty="0">
                        <a:solidFill>
                          <a:schemeClr val="tx1"/>
                        </a:solidFill>
                        <a:latin typeface="Arial" panose="020B0604020202020204" pitchFamily="34" charset="0"/>
                        <a:cs typeface="Arial" panose="020B0604020202020204" pitchFamily="34" charset="0"/>
                      </a:endParaRPr>
                    </a:p>
                    <a:p>
                      <a:pPr marL="404813" lvl="1" indent="-173038">
                        <a:lnSpc>
                          <a:spcPct val="95000"/>
                        </a:lnSpc>
                        <a:spcBef>
                          <a:spcPts val="200"/>
                        </a:spcBef>
                        <a:spcAft>
                          <a:spcPts val="0"/>
                        </a:spcAft>
                        <a:buClrTx/>
                        <a:buSzPct val="100000"/>
                        <a:buFont typeface="Calibri" panose="020F0502020204030204" pitchFamily="34" charset="0"/>
                        <a:buChar char="̶"/>
                      </a:pPr>
                      <a:r>
                        <a:rPr lang="en-US" sz="900" dirty="0">
                          <a:solidFill>
                            <a:schemeClr val="tx1"/>
                          </a:solidFill>
                          <a:latin typeface="Arial" panose="020B0604020202020204" pitchFamily="34" charset="0"/>
                          <a:cs typeface="Arial" panose="020B0604020202020204" pitchFamily="34" charset="0"/>
                        </a:rPr>
                        <a:t>Audience Analysis</a:t>
                      </a:r>
                    </a:p>
                    <a:p>
                      <a:pPr marL="404813" lvl="1" indent="-173038">
                        <a:lnSpc>
                          <a:spcPct val="95000"/>
                        </a:lnSpc>
                        <a:spcBef>
                          <a:spcPts val="200"/>
                        </a:spcBef>
                        <a:spcAft>
                          <a:spcPts val="0"/>
                        </a:spcAft>
                        <a:buClrTx/>
                        <a:buSzPct val="100000"/>
                        <a:buFont typeface="Calibri" panose="020F0502020204030204" pitchFamily="34" charset="0"/>
                        <a:buChar char="̶"/>
                      </a:pPr>
                      <a:r>
                        <a:rPr lang="en-US" sz="900" dirty="0">
                          <a:solidFill>
                            <a:schemeClr val="tx1"/>
                          </a:solidFill>
                          <a:latin typeface="Arial" panose="020B0604020202020204" pitchFamily="34" charset="0"/>
                          <a:cs typeface="Arial" panose="020B0604020202020204" pitchFamily="34" charset="0"/>
                        </a:rPr>
                        <a:t>Infrastructure Analysis</a:t>
                      </a:r>
                    </a:p>
                    <a:p>
                      <a:pPr marL="404813" lvl="1" indent="-173038">
                        <a:lnSpc>
                          <a:spcPct val="95000"/>
                        </a:lnSpc>
                        <a:spcBef>
                          <a:spcPts val="200"/>
                        </a:spcBef>
                        <a:spcAft>
                          <a:spcPts val="0"/>
                        </a:spcAft>
                        <a:buClrTx/>
                        <a:buSzPct val="100000"/>
                        <a:buFont typeface="Calibri" panose="020F0502020204030204" pitchFamily="34" charset="0"/>
                        <a:buChar char="̶"/>
                      </a:pPr>
                      <a:r>
                        <a:rPr lang="en-US" sz="900" dirty="0">
                          <a:solidFill>
                            <a:schemeClr val="tx1"/>
                          </a:solidFill>
                          <a:latin typeface="Arial" panose="020B0604020202020204" pitchFamily="34" charset="0"/>
                          <a:cs typeface="Arial" panose="020B0604020202020204" pitchFamily="34" charset="0"/>
                        </a:rPr>
                        <a:t>Skill</a:t>
                      </a:r>
                      <a:r>
                        <a:rPr lang="en-US" sz="900" baseline="0" dirty="0">
                          <a:solidFill>
                            <a:schemeClr val="tx1"/>
                          </a:solidFill>
                          <a:latin typeface="Arial" panose="020B0604020202020204" pitchFamily="34" charset="0"/>
                          <a:cs typeface="Arial" panose="020B0604020202020204" pitchFamily="34" charset="0"/>
                        </a:rPr>
                        <a:t> Gap</a:t>
                      </a:r>
                      <a:r>
                        <a:rPr lang="en-US" sz="900" dirty="0">
                          <a:solidFill>
                            <a:schemeClr val="tx1"/>
                          </a:solidFill>
                          <a:latin typeface="Arial" panose="020B0604020202020204" pitchFamily="34" charset="0"/>
                          <a:cs typeface="Arial" panose="020B0604020202020204" pitchFamily="34" charset="0"/>
                        </a:rPr>
                        <a:t> Analysis</a:t>
                      </a:r>
                    </a:p>
                    <a:p>
                      <a:pPr marL="173038" indent="-173038">
                        <a:lnSpc>
                          <a:spcPct val="95000"/>
                        </a:lnSpc>
                        <a:spcBef>
                          <a:spcPts val="200"/>
                        </a:spcBef>
                        <a:spcAft>
                          <a:spcPts val="0"/>
                        </a:spcAft>
                        <a:buClrTx/>
                        <a:buSzPct val="100000"/>
                        <a:buFont typeface="Arial" panose="020B0604020202020204" pitchFamily="34" charset="0"/>
                        <a:buChar char="•"/>
                      </a:pPr>
                      <a:r>
                        <a:rPr lang="en-US" sz="900" dirty="0">
                          <a:solidFill>
                            <a:schemeClr val="tx1"/>
                          </a:solidFill>
                          <a:latin typeface="Arial" panose="020B0604020202020204" pitchFamily="34" charset="0"/>
                          <a:cs typeface="Arial" panose="020B0604020202020204" pitchFamily="34" charset="0"/>
                        </a:rPr>
                        <a:t>Update Training Strategy </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900" kern="1200" dirty="0">
                          <a:solidFill>
                            <a:schemeClr val="tx1"/>
                          </a:solidFill>
                          <a:latin typeface="Arial" panose="020B0604020202020204" pitchFamily="34" charset="0"/>
                          <a:ea typeface="ヒラギノ角ゴ Pro W3"/>
                          <a:cs typeface="Arial" panose="020B0604020202020204" pitchFamily="34" charset="0"/>
                        </a:rPr>
                        <a:t>Determin</a:t>
                      </a:r>
                      <a:r>
                        <a:rPr lang="en-US" sz="900" kern="1200" baseline="0" dirty="0">
                          <a:solidFill>
                            <a:schemeClr val="tx1"/>
                          </a:solidFill>
                          <a:latin typeface="Arial" panose="020B0604020202020204" pitchFamily="34" charset="0"/>
                          <a:ea typeface="ヒラギノ角ゴ Pro W3"/>
                          <a:cs typeface="Arial" panose="020B0604020202020204" pitchFamily="34" charset="0"/>
                        </a:rPr>
                        <a:t>e Training Environment</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900" kern="1200" baseline="0" dirty="0">
                          <a:solidFill>
                            <a:schemeClr val="tx1"/>
                          </a:solidFill>
                          <a:latin typeface="Arial" panose="020B0604020202020204" pitchFamily="34" charset="0"/>
                          <a:cs typeface="Arial" panose="020B0604020202020204" pitchFamily="34" charset="0"/>
                        </a:rPr>
                        <a:t>Define Training Success Measures</a:t>
                      </a:r>
                      <a:endParaRPr lang="en-US" sz="900" dirty="0">
                        <a:solidFill>
                          <a:schemeClr val="tx1"/>
                        </a:solidFill>
                        <a:latin typeface="Arial" panose="020B0604020202020204" pitchFamily="34" charset="0"/>
                        <a:cs typeface="Arial" panose="020B0604020202020204" pitchFamily="34" charset="0"/>
                      </a:endParaRPr>
                    </a:p>
                  </a:txBody>
                  <a:tcPr marT="73152" marB="73152" horzOverflow="overflow">
                    <a:lnL>
                      <a:noFill/>
                    </a:lnL>
                    <a:lnR>
                      <a:noFill/>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alibri" panose="020F0502020204030204"/>
                          <a:ea typeface="ヒラギノ角ゴ Pro W3"/>
                          <a:cs typeface="ヒラギノ角ゴ Pro W3"/>
                        </a:defRPr>
                      </a:lvl1pPr>
                      <a:lvl2pPr marL="457200" algn="l" defTabSz="914400" rtl="0" eaLnBrk="1" latinLnBrk="0" hangingPunct="1">
                        <a:defRPr sz="1800" kern="1200">
                          <a:solidFill>
                            <a:schemeClr val="tx1"/>
                          </a:solidFill>
                          <a:latin typeface="Calibri" panose="020F0502020204030204"/>
                          <a:ea typeface="ヒラギノ角ゴ Pro W3"/>
                          <a:cs typeface="ヒラギノ角ゴ Pro W3"/>
                        </a:defRPr>
                      </a:lvl2pPr>
                      <a:lvl3pPr marL="914400" algn="l" defTabSz="914400" rtl="0" eaLnBrk="1" latinLnBrk="0" hangingPunct="1">
                        <a:defRPr sz="1800" kern="1200">
                          <a:solidFill>
                            <a:schemeClr val="tx1"/>
                          </a:solidFill>
                          <a:latin typeface="Calibri" panose="020F0502020204030204"/>
                          <a:ea typeface="ヒラギノ角ゴ Pro W3"/>
                          <a:cs typeface="ヒラギノ角ゴ Pro W3"/>
                        </a:defRPr>
                      </a:lvl3pPr>
                      <a:lvl4pPr marL="1371600" algn="l" defTabSz="914400" rtl="0" eaLnBrk="1" latinLnBrk="0" hangingPunct="1">
                        <a:defRPr sz="1800" kern="1200">
                          <a:solidFill>
                            <a:schemeClr val="tx1"/>
                          </a:solidFill>
                          <a:latin typeface="Calibri" panose="020F0502020204030204"/>
                          <a:ea typeface="ヒラギノ角ゴ Pro W3"/>
                          <a:cs typeface="ヒラギノ角ゴ Pro W3"/>
                        </a:defRPr>
                      </a:lvl4pPr>
                      <a:lvl5pPr marL="1828800" algn="l" defTabSz="914400" rtl="0" eaLnBrk="1" latinLnBrk="0" hangingPunct="1">
                        <a:defRPr sz="1800" kern="1200">
                          <a:solidFill>
                            <a:schemeClr val="tx1"/>
                          </a:solidFill>
                          <a:latin typeface="Calibri" panose="020F0502020204030204"/>
                          <a:ea typeface="ヒラギノ角ゴ Pro W3"/>
                          <a:cs typeface="ヒラギノ角ゴ Pro W3"/>
                        </a:defRPr>
                      </a:lvl5pPr>
                      <a:lvl6pPr marL="2286000" algn="l" defTabSz="914400" rtl="0" eaLnBrk="1" latinLnBrk="0" hangingPunct="1">
                        <a:defRPr sz="1800" kern="1200">
                          <a:solidFill>
                            <a:schemeClr val="tx1"/>
                          </a:solidFill>
                          <a:latin typeface="Calibri" panose="020F0502020204030204"/>
                          <a:ea typeface="ヒラギノ角ゴ Pro W3"/>
                          <a:cs typeface="ヒラギノ角ゴ Pro W3"/>
                        </a:defRPr>
                      </a:lvl6pPr>
                      <a:lvl7pPr marL="2743200" algn="l" defTabSz="914400" rtl="0" eaLnBrk="1" latinLnBrk="0" hangingPunct="1">
                        <a:defRPr sz="1800" kern="1200">
                          <a:solidFill>
                            <a:schemeClr val="tx1"/>
                          </a:solidFill>
                          <a:latin typeface="Calibri" panose="020F0502020204030204"/>
                          <a:ea typeface="ヒラギノ角ゴ Pro W3"/>
                          <a:cs typeface="ヒラギノ角ゴ Pro W3"/>
                        </a:defRPr>
                      </a:lvl7pPr>
                      <a:lvl8pPr marL="3200400" algn="l" defTabSz="914400" rtl="0" eaLnBrk="1" latinLnBrk="0" hangingPunct="1">
                        <a:defRPr sz="1800" kern="1200">
                          <a:solidFill>
                            <a:schemeClr val="tx1"/>
                          </a:solidFill>
                          <a:latin typeface="Calibri" panose="020F0502020204030204"/>
                          <a:ea typeface="ヒラギノ角ゴ Pro W3"/>
                          <a:cs typeface="ヒラギノ角ゴ Pro W3"/>
                        </a:defRPr>
                      </a:lvl8pPr>
                      <a:lvl9pPr marL="3657600" algn="l" defTabSz="914400" rtl="0" eaLnBrk="1" latinLnBrk="0" hangingPunct="1">
                        <a:defRPr sz="1800" kern="1200">
                          <a:solidFill>
                            <a:schemeClr val="tx1"/>
                          </a:solidFill>
                          <a:latin typeface="Calibri" panose="020F0502020204030204"/>
                          <a:ea typeface="ヒラギノ角ゴ Pro W3"/>
                          <a:cs typeface="ヒラギノ角ゴ Pro W3"/>
                        </a:defRPr>
                      </a:lvl9pPr>
                    </a:lstStyle>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Establish Learnin</a:t>
                      </a:r>
                      <a:r>
                        <a:rPr lang="en-US" sz="900" kern="1200" baseline="0" dirty="0">
                          <a:solidFill>
                            <a:schemeClr val="tx1"/>
                          </a:solidFill>
                          <a:latin typeface="Arial" panose="020B0604020202020204" pitchFamily="34" charset="0"/>
                          <a:ea typeface="ヒラギノ角ゴ Pro W3"/>
                          <a:cs typeface="Arial" panose="020B0604020202020204" pitchFamily="34" charset="0"/>
                        </a:rPr>
                        <a:t>g</a:t>
                      </a:r>
                      <a:r>
                        <a:rPr lang="en-US" sz="900" kern="1200" dirty="0">
                          <a:solidFill>
                            <a:schemeClr val="tx1"/>
                          </a:solidFill>
                          <a:latin typeface="Arial" panose="020B0604020202020204" pitchFamily="34" charset="0"/>
                          <a:ea typeface="ヒラギノ角ゴ Pro W3"/>
                          <a:cs typeface="Arial" panose="020B0604020202020204" pitchFamily="34" charset="0"/>
                        </a:rPr>
                        <a:t> Curriculum</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900" kern="1200" dirty="0">
                          <a:solidFill>
                            <a:schemeClr val="tx1"/>
                          </a:solidFill>
                          <a:latin typeface="Arial" panose="020B0604020202020204" pitchFamily="34" charset="0"/>
                          <a:ea typeface="ヒラギノ角ゴ Pro W3"/>
                          <a:cs typeface="Arial" panose="020B0604020202020204" pitchFamily="34" charset="0"/>
                        </a:rPr>
                        <a:t>Conduct Role-to-Position Mapping</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900" kern="1200" dirty="0">
                          <a:solidFill>
                            <a:schemeClr val="tx1"/>
                          </a:solidFill>
                          <a:latin typeface="Arial" panose="020B0604020202020204" pitchFamily="34" charset="0"/>
                          <a:ea typeface="ヒラギノ角ゴ Pro W3"/>
                          <a:cs typeface="Arial" panose="020B0604020202020204" pitchFamily="34" charset="0"/>
                        </a:rPr>
                        <a:t>Develop Course Outlines</a:t>
                      </a: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Design Training Comms Plan</a:t>
                      </a: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Determine Training Environment</a:t>
                      </a:r>
                      <a:r>
                        <a:rPr lang="en-US" sz="900" kern="1200" baseline="0" dirty="0">
                          <a:solidFill>
                            <a:schemeClr val="tx1"/>
                          </a:solidFill>
                          <a:latin typeface="Arial" panose="020B0604020202020204" pitchFamily="34" charset="0"/>
                          <a:ea typeface="ヒラギノ角ゴ Pro W3"/>
                          <a:cs typeface="Arial" panose="020B0604020202020204" pitchFamily="34" charset="0"/>
                        </a:rPr>
                        <a:t> Requirements</a:t>
                      </a:r>
                      <a:endParaRPr lang="en-US" sz="900" kern="1200" dirty="0">
                        <a:solidFill>
                          <a:schemeClr val="tx1"/>
                        </a:solidFill>
                        <a:latin typeface="Arial" panose="020B0604020202020204" pitchFamily="34" charset="0"/>
                        <a:ea typeface="ヒラギノ角ゴ Pro W3"/>
                        <a:cs typeface="Arial" panose="020B0604020202020204" pitchFamily="34" charset="0"/>
                      </a:endParaRP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900" kern="1200" dirty="0">
                          <a:solidFill>
                            <a:schemeClr val="tx1"/>
                          </a:solidFill>
                          <a:latin typeface="Arial" panose="020B0604020202020204" pitchFamily="34" charset="0"/>
                          <a:ea typeface="ヒラギノ角ゴ Pro W3"/>
                          <a:cs typeface="Arial" panose="020B0604020202020204" pitchFamily="34" charset="0"/>
                        </a:rPr>
                        <a:t>Onboard Training</a:t>
                      </a:r>
                      <a:r>
                        <a:rPr lang="en-US" sz="900" kern="1200" baseline="0" dirty="0">
                          <a:solidFill>
                            <a:schemeClr val="tx1"/>
                          </a:solidFill>
                          <a:latin typeface="Arial" panose="020B0604020202020204" pitchFamily="34" charset="0"/>
                          <a:ea typeface="ヒラギノ角ゴ Pro W3"/>
                          <a:cs typeface="Arial" panose="020B0604020202020204" pitchFamily="34" charset="0"/>
                        </a:rPr>
                        <a:t> </a:t>
                      </a:r>
                      <a:r>
                        <a:rPr lang="en-US" sz="900" kern="1200" dirty="0">
                          <a:solidFill>
                            <a:schemeClr val="tx1"/>
                          </a:solidFill>
                          <a:latin typeface="Arial" panose="020B0604020202020204" pitchFamily="34" charset="0"/>
                          <a:ea typeface="ヒラギノ角ゴ Pro W3"/>
                          <a:cs typeface="Arial" panose="020B0604020202020204" pitchFamily="34" charset="0"/>
                        </a:rPr>
                        <a:t>Developers </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900" kern="1200" baseline="0" dirty="0">
                          <a:solidFill>
                            <a:schemeClr val="tx1"/>
                          </a:solidFill>
                          <a:latin typeface="Arial" panose="020B0604020202020204" pitchFamily="34" charset="0"/>
                          <a:ea typeface="ヒラギノ角ゴ Pro W3"/>
                          <a:cs typeface="Arial" panose="020B0604020202020204" pitchFamily="34" charset="0"/>
                        </a:rPr>
                        <a:t>Develop Plan and Expectations for Super-Users</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900" kern="1200" baseline="0" dirty="0">
                          <a:solidFill>
                            <a:schemeClr val="tx1"/>
                          </a:solidFill>
                          <a:latin typeface="Arial" panose="020B0604020202020204" pitchFamily="34" charset="0"/>
                          <a:ea typeface="ヒラギノ角ゴ Pro W3"/>
                          <a:cs typeface="Arial" panose="020B0604020202020204" pitchFamily="34" charset="0"/>
                        </a:rPr>
                        <a:t>Draft Training Schedule &amp; Logistics Plan</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900" kern="1200" dirty="0">
                          <a:solidFill>
                            <a:schemeClr val="tx1"/>
                          </a:solidFill>
                          <a:latin typeface="Arial" panose="020B0604020202020204" pitchFamily="34" charset="0"/>
                          <a:ea typeface="ヒラギノ角ゴ Pro W3"/>
                          <a:cs typeface="Arial" panose="020B0604020202020204" pitchFamily="34" charset="0"/>
                        </a:rPr>
                        <a:t>Determine</a:t>
                      </a:r>
                      <a:r>
                        <a:rPr lang="en-US" sz="900" kern="1200" baseline="0" dirty="0">
                          <a:solidFill>
                            <a:schemeClr val="tx1"/>
                          </a:solidFill>
                          <a:latin typeface="Arial" panose="020B0604020202020204" pitchFamily="34" charset="0"/>
                          <a:ea typeface="ヒラギノ角ゴ Pro W3"/>
                          <a:cs typeface="Arial" panose="020B0604020202020204" pitchFamily="34" charset="0"/>
                        </a:rPr>
                        <a:t> Training Continuation Approach </a:t>
                      </a:r>
                    </a:p>
                  </a:txBody>
                  <a:tcPr marT="73152" marB="73152" horzOverflow="overflow">
                    <a:lnL>
                      <a:noFill/>
                    </a:lnL>
                    <a:lnR>
                      <a:noFill/>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alibri" panose="020F0502020204030204"/>
                          <a:ea typeface="ヒラギノ角ゴ Pro W3"/>
                          <a:cs typeface="ヒラギノ角ゴ Pro W3"/>
                        </a:defRPr>
                      </a:lvl1pPr>
                      <a:lvl2pPr marL="457200" algn="l" defTabSz="914400" rtl="0" eaLnBrk="1" latinLnBrk="0" hangingPunct="1">
                        <a:defRPr sz="1800" kern="1200">
                          <a:solidFill>
                            <a:schemeClr val="tx1"/>
                          </a:solidFill>
                          <a:latin typeface="Calibri" panose="020F0502020204030204"/>
                          <a:ea typeface="ヒラギノ角ゴ Pro W3"/>
                          <a:cs typeface="ヒラギノ角ゴ Pro W3"/>
                        </a:defRPr>
                      </a:lvl2pPr>
                      <a:lvl3pPr marL="914400" algn="l" defTabSz="914400" rtl="0" eaLnBrk="1" latinLnBrk="0" hangingPunct="1">
                        <a:defRPr sz="1800" kern="1200">
                          <a:solidFill>
                            <a:schemeClr val="tx1"/>
                          </a:solidFill>
                          <a:latin typeface="Calibri" panose="020F0502020204030204"/>
                          <a:ea typeface="ヒラギノ角ゴ Pro W3"/>
                          <a:cs typeface="ヒラギノ角ゴ Pro W3"/>
                        </a:defRPr>
                      </a:lvl3pPr>
                      <a:lvl4pPr marL="1371600" algn="l" defTabSz="914400" rtl="0" eaLnBrk="1" latinLnBrk="0" hangingPunct="1">
                        <a:defRPr sz="1800" kern="1200">
                          <a:solidFill>
                            <a:schemeClr val="tx1"/>
                          </a:solidFill>
                          <a:latin typeface="Calibri" panose="020F0502020204030204"/>
                          <a:ea typeface="ヒラギノ角ゴ Pro W3"/>
                          <a:cs typeface="ヒラギノ角ゴ Pro W3"/>
                        </a:defRPr>
                      </a:lvl4pPr>
                      <a:lvl5pPr marL="1828800" algn="l" defTabSz="914400" rtl="0" eaLnBrk="1" latinLnBrk="0" hangingPunct="1">
                        <a:defRPr sz="1800" kern="1200">
                          <a:solidFill>
                            <a:schemeClr val="tx1"/>
                          </a:solidFill>
                          <a:latin typeface="Calibri" panose="020F0502020204030204"/>
                          <a:ea typeface="ヒラギノ角ゴ Pro W3"/>
                          <a:cs typeface="ヒラギノ角ゴ Pro W3"/>
                        </a:defRPr>
                      </a:lvl5pPr>
                      <a:lvl6pPr marL="2286000" algn="l" defTabSz="914400" rtl="0" eaLnBrk="1" latinLnBrk="0" hangingPunct="1">
                        <a:defRPr sz="1800" kern="1200">
                          <a:solidFill>
                            <a:schemeClr val="tx1"/>
                          </a:solidFill>
                          <a:latin typeface="Calibri" panose="020F0502020204030204"/>
                          <a:ea typeface="ヒラギノ角ゴ Pro W3"/>
                          <a:cs typeface="ヒラギノ角ゴ Pro W3"/>
                        </a:defRPr>
                      </a:lvl6pPr>
                      <a:lvl7pPr marL="2743200" algn="l" defTabSz="914400" rtl="0" eaLnBrk="1" latinLnBrk="0" hangingPunct="1">
                        <a:defRPr sz="1800" kern="1200">
                          <a:solidFill>
                            <a:schemeClr val="tx1"/>
                          </a:solidFill>
                          <a:latin typeface="Calibri" panose="020F0502020204030204"/>
                          <a:ea typeface="ヒラギノ角ゴ Pro W3"/>
                          <a:cs typeface="ヒラギノ角ゴ Pro W3"/>
                        </a:defRPr>
                      </a:lvl7pPr>
                      <a:lvl8pPr marL="3200400" algn="l" defTabSz="914400" rtl="0" eaLnBrk="1" latinLnBrk="0" hangingPunct="1">
                        <a:defRPr sz="1800" kern="1200">
                          <a:solidFill>
                            <a:schemeClr val="tx1"/>
                          </a:solidFill>
                          <a:latin typeface="Calibri" panose="020F0502020204030204"/>
                          <a:ea typeface="ヒラギノ角ゴ Pro W3"/>
                          <a:cs typeface="ヒラギノ角ゴ Pro W3"/>
                        </a:defRPr>
                      </a:lvl8pPr>
                      <a:lvl9pPr marL="3657600" algn="l" defTabSz="914400" rtl="0" eaLnBrk="1" latinLnBrk="0" hangingPunct="1">
                        <a:defRPr sz="1800" kern="1200">
                          <a:solidFill>
                            <a:schemeClr val="tx1"/>
                          </a:solidFill>
                          <a:latin typeface="Calibri" panose="020F0502020204030204"/>
                          <a:ea typeface="ヒラギノ角ゴ Pro W3"/>
                          <a:cs typeface="ヒラギノ角ゴ Pro W3"/>
                        </a:defRPr>
                      </a:lvl9pPr>
                    </a:lstStyle>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Develop Training Courseware</a:t>
                      </a: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Review and</a:t>
                      </a:r>
                      <a:r>
                        <a:rPr lang="en-US" sz="900" kern="1200" baseline="0" dirty="0">
                          <a:solidFill>
                            <a:schemeClr val="tx1"/>
                          </a:solidFill>
                          <a:latin typeface="Arial" panose="020B0604020202020204" pitchFamily="34" charset="0"/>
                          <a:ea typeface="ヒラギノ角ゴ Pro W3"/>
                          <a:cs typeface="Arial" panose="020B0604020202020204" pitchFamily="34" charset="0"/>
                        </a:rPr>
                        <a:t> Approve Training Courseware</a:t>
                      </a:r>
                      <a:endParaRPr lang="en-US" sz="900" kern="1200" dirty="0">
                        <a:solidFill>
                          <a:schemeClr val="tx1"/>
                        </a:solidFill>
                        <a:latin typeface="Arial" panose="020B0604020202020204" pitchFamily="34" charset="0"/>
                        <a:ea typeface="ヒラギノ角ゴ Pro W3"/>
                        <a:cs typeface="Arial" panose="020B0604020202020204" pitchFamily="34" charset="0"/>
                      </a:endParaRP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Update Training Schedule and</a:t>
                      </a:r>
                      <a:r>
                        <a:rPr lang="en-US" sz="900" kern="1200" baseline="0" dirty="0">
                          <a:solidFill>
                            <a:schemeClr val="tx1"/>
                          </a:solidFill>
                          <a:latin typeface="Arial" panose="020B0604020202020204" pitchFamily="34" charset="0"/>
                          <a:ea typeface="ヒラギノ角ゴ Pro W3"/>
                          <a:cs typeface="Arial" panose="020B0604020202020204" pitchFamily="34" charset="0"/>
                        </a:rPr>
                        <a:t> </a:t>
                      </a:r>
                      <a:r>
                        <a:rPr lang="en-US" sz="900" kern="1200" dirty="0">
                          <a:solidFill>
                            <a:schemeClr val="tx1"/>
                          </a:solidFill>
                          <a:latin typeface="Arial" panose="020B0604020202020204" pitchFamily="34" charset="0"/>
                          <a:ea typeface="ヒラギノ角ゴ Pro W3"/>
                          <a:cs typeface="Arial" panose="020B0604020202020204" pitchFamily="34" charset="0"/>
                        </a:rPr>
                        <a:t>Logistics Plan</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900" kern="1200" baseline="0" dirty="0">
                          <a:solidFill>
                            <a:schemeClr val="tx1"/>
                          </a:solidFill>
                          <a:latin typeface="Arial" panose="020B0604020202020204" pitchFamily="34" charset="0"/>
                          <a:ea typeface="ヒラギノ角ゴ Pro W3"/>
                          <a:cs typeface="Arial" panose="020B0604020202020204" pitchFamily="34" charset="0"/>
                        </a:rPr>
                        <a:t>Develop Training Communications</a:t>
                      </a:r>
                      <a:endParaRPr lang="en-US" sz="900" kern="1200" dirty="0">
                        <a:solidFill>
                          <a:schemeClr val="tx1"/>
                        </a:solidFill>
                        <a:latin typeface="Arial" panose="020B0604020202020204" pitchFamily="34" charset="0"/>
                        <a:ea typeface="ヒラギノ角ゴ Pro W3"/>
                        <a:cs typeface="Arial" panose="020B0604020202020204" pitchFamily="34" charset="0"/>
                      </a:endParaRP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900" kern="1200" dirty="0">
                          <a:solidFill>
                            <a:schemeClr val="tx1"/>
                          </a:solidFill>
                          <a:latin typeface="Arial" panose="020B0604020202020204" pitchFamily="34" charset="0"/>
                          <a:ea typeface="ヒラギノ角ゴ Pro W3"/>
                          <a:cs typeface="Arial" panose="020B0604020202020204" pitchFamily="34" charset="0"/>
                        </a:rPr>
                        <a:t>Select and Prepare Trainers and Super-Users</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900" kern="1200" dirty="0">
                          <a:solidFill>
                            <a:schemeClr val="tx1"/>
                          </a:solidFill>
                          <a:latin typeface="Arial" panose="020B0604020202020204" pitchFamily="34" charset="0"/>
                          <a:ea typeface="ヒラギノ角ゴ Pro W3"/>
                          <a:cs typeface="Arial" panose="020B0604020202020204" pitchFamily="34" charset="0"/>
                        </a:rPr>
                        <a:t>Set Up Training Environment</a:t>
                      </a:r>
                      <a:r>
                        <a:rPr lang="en-US" sz="900" kern="1200" baseline="0" dirty="0">
                          <a:solidFill>
                            <a:schemeClr val="tx1"/>
                          </a:solidFill>
                          <a:latin typeface="Arial" panose="020B0604020202020204" pitchFamily="34" charset="0"/>
                          <a:ea typeface="ヒラギノ角ゴ Pro W3"/>
                          <a:cs typeface="Arial" panose="020B0604020202020204" pitchFamily="34" charset="0"/>
                        </a:rPr>
                        <a:t>, and Content Repositories, and LMS</a:t>
                      </a:r>
                    </a:p>
                  </a:txBody>
                  <a:tcPr marT="73152" marB="73152" horzOverflow="overflow">
                    <a:lnL>
                      <a:noFill/>
                    </a:lnL>
                    <a:lnR>
                      <a:noFill/>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alibri" panose="020F0502020204030204"/>
                          <a:ea typeface="ヒラギノ角ゴ Pro W3"/>
                          <a:cs typeface="ヒラギノ角ゴ Pro W3"/>
                        </a:defRPr>
                      </a:lvl1pPr>
                      <a:lvl2pPr marL="457200" algn="l" defTabSz="914400" rtl="0" eaLnBrk="1" latinLnBrk="0" hangingPunct="1">
                        <a:defRPr sz="1800" kern="1200">
                          <a:solidFill>
                            <a:schemeClr val="tx1"/>
                          </a:solidFill>
                          <a:latin typeface="Calibri" panose="020F0502020204030204"/>
                          <a:ea typeface="ヒラギノ角ゴ Pro W3"/>
                          <a:cs typeface="ヒラギノ角ゴ Pro W3"/>
                        </a:defRPr>
                      </a:lvl2pPr>
                      <a:lvl3pPr marL="914400" algn="l" defTabSz="914400" rtl="0" eaLnBrk="1" latinLnBrk="0" hangingPunct="1">
                        <a:defRPr sz="1800" kern="1200">
                          <a:solidFill>
                            <a:schemeClr val="tx1"/>
                          </a:solidFill>
                          <a:latin typeface="Calibri" panose="020F0502020204030204"/>
                          <a:ea typeface="ヒラギノ角ゴ Pro W3"/>
                          <a:cs typeface="ヒラギノ角ゴ Pro W3"/>
                        </a:defRPr>
                      </a:lvl3pPr>
                      <a:lvl4pPr marL="1371600" algn="l" defTabSz="914400" rtl="0" eaLnBrk="1" latinLnBrk="0" hangingPunct="1">
                        <a:defRPr sz="1800" kern="1200">
                          <a:solidFill>
                            <a:schemeClr val="tx1"/>
                          </a:solidFill>
                          <a:latin typeface="Calibri" panose="020F0502020204030204"/>
                          <a:ea typeface="ヒラギノ角ゴ Pro W3"/>
                          <a:cs typeface="ヒラギノ角ゴ Pro W3"/>
                        </a:defRPr>
                      </a:lvl4pPr>
                      <a:lvl5pPr marL="1828800" algn="l" defTabSz="914400" rtl="0" eaLnBrk="1" latinLnBrk="0" hangingPunct="1">
                        <a:defRPr sz="1800" kern="1200">
                          <a:solidFill>
                            <a:schemeClr val="tx1"/>
                          </a:solidFill>
                          <a:latin typeface="Calibri" panose="020F0502020204030204"/>
                          <a:ea typeface="ヒラギノ角ゴ Pro W3"/>
                          <a:cs typeface="ヒラギノ角ゴ Pro W3"/>
                        </a:defRPr>
                      </a:lvl5pPr>
                      <a:lvl6pPr marL="2286000" algn="l" defTabSz="914400" rtl="0" eaLnBrk="1" latinLnBrk="0" hangingPunct="1">
                        <a:defRPr sz="1800" kern="1200">
                          <a:solidFill>
                            <a:schemeClr val="tx1"/>
                          </a:solidFill>
                          <a:latin typeface="Calibri" panose="020F0502020204030204"/>
                          <a:ea typeface="ヒラギノ角ゴ Pro W3"/>
                          <a:cs typeface="ヒラギノ角ゴ Pro W3"/>
                        </a:defRPr>
                      </a:lvl6pPr>
                      <a:lvl7pPr marL="2743200" algn="l" defTabSz="914400" rtl="0" eaLnBrk="1" latinLnBrk="0" hangingPunct="1">
                        <a:defRPr sz="1800" kern="1200">
                          <a:solidFill>
                            <a:schemeClr val="tx1"/>
                          </a:solidFill>
                          <a:latin typeface="Calibri" panose="020F0502020204030204"/>
                          <a:ea typeface="ヒラギノ角ゴ Pro W3"/>
                          <a:cs typeface="ヒラギノ角ゴ Pro W3"/>
                        </a:defRPr>
                      </a:lvl7pPr>
                      <a:lvl8pPr marL="3200400" algn="l" defTabSz="914400" rtl="0" eaLnBrk="1" latinLnBrk="0" hangingPunct="1">
                        <a:defRPr sz="1800" kern="1200">
                          <a:solidFill>
                            <a:schemeClr val="tx1"/>
                          </a:solidFill>
                          <a:latin typeface="Calibri" panose="020F0502020204030204"/>
                          <a:ea typeface="ヒラギノ角ゴ Pro W3"/>
                          <a:cs typeface="ヒラギノ角ゴ Pro W3"/>
                        </a:defRPr>
                      </a:lvl8pPr>
                      <a:lvl9pPr marL="3657600" algn="l" defTabSz="914400" rtl="0" eaLnBrk="1" latinLnBrk="0" hangingPunct="1">
                        <a:defRPr sz="1800" kern="1200">
                          <a:solidFill>
                            <a:schemeClr val="tx1"/>
                          </a:solidFill>
                          <a:latin typeface="Calibri" panose="020F0502020204030204"/>
                          <a:ea typeface="ヒラギノ角ゴ Pro W3"/>
                          <a:cs typeface="ヒラギノ角ゴ Pro W3"/>
                        </a:defRPr>
                      </a:lvl9pPr>
                    </a:lstStyle>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a:solidFill>
                            <a:schemeClr val="tx1"/>
                          </a:solidFill>
                          <a:latin typeface="Arial" panose="020B0604020202020204" pitchFamily="34" charset="0"/>
                          <a:ea typeface="ヒラギノ角ゴ Pro W3"/>
                          <a:cs typeface="Arial" panose="020B0604020202020204" pitchFamily="34" charset="0"/>
                        </a:rPr>
                        <a:t>Conduct</a:t>
                      </a:r>
                      <a:r>
                        <a:rPr lang="en-US" sz="900" kern="1200" baseline="0">
                          <a:solidFill>
                            <a:schemeClr val="tx1"/>
                          </a:solidFill>
                          <a:latin typeface="Arial" panose="020B0604020202020204" pitchFamily="34" charset="0"/>
                          <a:ea typeface="ヒラギノ角ゴ Pro W3"/>
                          <a:cs typeface="Arial" panose="020B0604020202020204" pitchFamily="34" charset="0"/>
                        </a:rPr>
                        <a:t> Trainer Teach Backs</a:t>
                      </a: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baseline="0">
                          <a:solidFill>
                            <a:schemeClr val="tx1"/>
                          </a:solidFill>
                          <a:latin typeface="Arial" panose="020B0604020202020204" pitchFamily="34" charset="0"/>
                          <a:ea typeface="ヒラギノ角ゴ Pro W3"/>
                          <a:cs typeface="Arial" panose="020B0604020202020204" pitchFamily="34" charset="0"/>
                        </a:rPr>
                        <a:t>Facilitate Super-User Coaching</a:t>
                      </a:r>
                      <a:endParaRPr lang="en-US" sz="900" kern="1200">
                        <a:solidFill>
                          <a:schemeClr val="tx1"/>
                        </a:solidFill>
                        <a:latin typeface="Arial" panose="020B0604020202020204" pitchFamily="34" charset="0"/>
                        <a:ea typeface="ヒラギノ角ゴ Pro W3"/>
                        <a:cs typeface="Arial" panose="020B0604020202020204" pitchFamily="34" charset="0"/>
                      </a:endParaRP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a:solidFill>
                            <a:schemeClr val="tx1"/>
                          </a:solidFill>
                          <a:latin typeface="Arial" panose="020B0604020202020204" pitchFamily="34" charset="0"/>
                          <a:ea typeface="ヒラギノ角ゴ Pro W3"/>
                          <a:cs typeface="Arial" panose="020B0604020202020204" pitchFamily="34" charset="0"/>
                        </a:rPr>
                        <a:t>Execute Training Schedule</a:t>
                      </a:r>
                      <a:r>
                        <a:rPr lang="en-US" sz="900" kern="1200" baseline="0">
                          <a:solidFill>
                            <a:schemeClr val="tx1"/>
                          </a:solidFill>
                          <a:latin typeface="Arial" panose="020B0604020202020204" pitchFamily="34" charset="0"/>
                          <a:ea typeface="ヒラギノ角ゴ Pro W3"/>
                          <a:cs typeface="Arial" panose="020B0604020202020204" pitchFamily="34" charset="0"/>
                        </a:rPr>
                        <a:t> &amp; Logistics Plan</a:t>
                      </a:r>
                      <a:endParaRPr lang="en-US" sz="900" kern="1200">
                        <a:solidFill>
                          <a:schemeClr val="tx1"/>
                        </a:solidFill>
                        <a:latin typeface="Arial" panose="020B0604020202020204" pitchFamily="34" charset="0"/>
                        <a:ea typeface="ヒラギノ角ゴ Pro W3"/>
                        <a:cs typeface="Arial" panose="020B0604020202020204" pitchFamily="34" charset="0"/>
                      </a:endParaRP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a:solidFill>
                            <a:schemeClr val="tx1"/>
                          </a:solidFill>
                          <a:latin typeface="Arial" panose="020B0604020202020204" pitchFamily="34" charset="0"/>
                          <a:ea typeface="ヒラギノ角ゴ Pro W3"/>
                          <a:cs typeface="Arial" panose="020B0604020202020204" pitchFamily="34" charset="0"/>
                        </a:rPr>
                        <a:t>Deploy Training</a:t>
                      </a:r>
                      <a:r>
                        <a:rPr lang="en-US" sz="900" kern="1200" baseline="0">
                          <a:solidFill>
                            <a:schemeClr val="tx1"/>
                          </a:solidFill>
                          <a:latin typeface="Arial" panose="020B0604020202020204" pitchFamily="34" charset="0"/>
                          <a:ea typeface="ヒラギノ角ゴ Pro W3"/>
                          <a:cs typeface="Arial" panose="020B0604020202020204" pitchFamily="34" charset="0"/>
                        </a:rPr>
                        <a:t> Comms </a:t>
                      </a: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a:solidFill>
                            <a:schemeClr val="tx1"/>
                          </a:solidFill>
                          <a:latin typeface="Arial" panose="020B0604020202020204" pitchFamily="34" charset="0"/>
                          <a:ea typeface="ヒラギノ角ゴ Pro W3"/>
                          <a:cs typeface="Arial" panose="020B0604020202020204" pitchFamily="34" charset="0"/>
                        </a:rPr>
                        <a:t>Execute Training Environment</a:t>
                      </a:r>
                      <a:r>
                        <a:rPr lang="en-US" sz="900" kern="1200" baseline="0">
                          <a:solidFill>
                            <a:schemeClr val="tx1"/>
                          </a:solidFill>
                          <a:latin typeface="Arial" panose="020B0604020202020204" pitchFamily="34" charset="0"/>
                          <a:ea typeface="ヒラギノ角ゴ Pro W3"/>
                          <a:cs typeface="Arial" panose="020B0604020202020204" pitchFamily="34" charset="0"/>
                        </a:rPr>
                        <a:t> Updates/Refreshes as needed</a:t>
                      </a:r>
                      <a:endParaRPr lang="en-US" sz="900" kern="1200">
                        <a:solidFill>
                          <a:schemeClr val="tx1"/>
                        </a:solidFill>
                        <a:latin typeface="Arial" panose="020B0604020202020204" pitchFamily="34" charset="0"/>
                        <a:ea typeface="ヒラギノ角ゴ Pro W3"/>
                        <a:cs typeface="Arial" panose="020B0604020202020204" pitchFamily="34" charset="0"/>
                      </a:endParaRP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a:solidFill>
                            <a:schemeClr val="tx1"/>
                          </a:solidFill>
                          <a:latin typeface="Arial" panose="020B0604020202020204" pitchFamily="34" charset="0"/>
                          <a:ea typeface="ヒラギノ角ゴ Pro W3"/>
                          <a:cs typeface="Arial" panose="020B0604020202020204" pitchFamily="34" charset="0"/>
                        </a:rPr>
                        <a:t>Prepare and Distribute Training</a:t>
                      </a:r>
                      <a:r>
                        <a:rPr lang="en-US" sz="900" kern="1200" baseline="0">
                          <a:solidFill>
                            <a:schemeClr val="tx1"/>
                          </a:solidFill>
                          <a:latin typeface="Arial" panose="020B0604020202020204" pitchFamily="34" charset="0"/>
                          <a:ea typeface="ヒラギノ角ゴ Pro W3"/>
                          <a:cs typeface="Arial" panose="020B0604020202020204" pitchFamily="34" charset="0"/>
                        </a:rPr>
                        <a:t> Courseware</a:t>
                      </a:r>
                      <a:endParaRPr lang="en-US" sz="900" kern="1200">
                        <a:solidFill>
                          <a:schemeClr val="tx1"/>
                        </a:solidFill>
                        <a:latin typeface="Arial" panose="020B0604020202020204" pitchFamily="34" charset="0"/>
                        <a:ea typeface="ヒラギノ角ゴ Pro W3"/>
                        <a:cs typeface="Arial" panose="020B0604020202020204" pitchFamily="34" charset="0"/>
                      </a:endParaRP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a:solidFill>
                            <a:schemeClr val="tx1"/>
                          </a:solidFill>
                          <a:latin typeface="Arial" panose="020B0604020202020204" pitchFamily="34" charset="0"/>
                          <a:ea typeface="ヒラギノ角ゴ Pro W3"/>
                          <a:cs typeface="Arial" panose="020B0604020202020204" pitchFamily="34" charset="0"/>
                        </a:rPr>
                        <a:t>Deliver ILT Training</a:t>
                      </a: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a:solidFill>
                            <a:schemeClr val="tx1"/>
                          </a:solidFill>
                          <a:latin typeface="Arial" panose="020B0604020202020204" pitchFamily="34" charset="0"/>
                          <a:ea typeface="ヒラギノ角ゴ Pro W3"/>
                          <a:cs typeface="Arial" panose="020B0604020202020204" pitchFamily="34" charset="0"/>
                        </a:rPr>
                        <a:t>Distribute QRGs/Job</a:t>
                      </a:r>
                      <a:r>
                        <a:rPr lang="en-US" sz="900" kern="1200" baseline="0">
                          <a:solidFill>
                            <a:schemeClr val="tx1"/>
                          </a:solidFill>
                          <a:latin typeface="Arial" panose="020B0604020202020204" pitchFamily="34" charset="0"/>
                          <a:ea typeface="ヒラギノ角ゴ Pro W3"/>
                          <a:cs typeface="Arial" panose="020B0604020202020204" pitchFamily="34" charset="0"/>
                        </a:rPr>
                        <a:t> Aids</a:t>
                      </a:r>
                      <a:endParaRPr lang="en-US" sz="900" kern="1200">
                        <a:solidFill>
                          <a:schemeClr val="tx1"/>
                        </a:solidFill>
                        <a:latin typeface="Arial" panose="020B0604020202020204" pitchFamily="34" charset="0"/>
                        <a:ea typeface="ヒラギノ角ゴ Pro W3"/>
                        <a:cs typeface="Arial" panose="020B0604020202020204" pitchFamily="34" charset="0"/>
                      </a:endParaRP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a:solidFill>
                            <a:schemeClr val="tx1"/>
                          </a:solidFill>
                          <a:latin typeface="Arial" panose="020B0604020202020204" pitchFamily="34" charset="0"/>
                          <a:ea typeface="ヒラギノ角ゴ Pro W3"/>
                          <a:cs typeface="Arial" panose="020B0604020202020204" pitchFamily="34" charset="0"/>
                        </a:rPr>
                        <a:t>Track and</a:t>
                      </a:r>
                      <a:r>
                        <a:rPr lang="en-US" sz="900" kern="1200" baseline="0">
                          <a:solidFill>
                            <a:schemeClr val="tx1"/>
                          </a:solidFill>
                          <a:latin typeface="Arial" panose="020B0604020202020204" pitchFamily="34" charset="0"/>
                          <a:ea typeface="ヒラギノ角ゴ Pro W3"/>
                          <a:cs typeface="Arial" panose="020B0604020202020204" pitchFamily="34" charset="0"/>
                        </a:rPr>
                        <a:t> R</a:t>
                      </a:r>
                      <a:r>
                        <a:rPr lang="en-US" sz="900" kern="1200">
                          <a:solidFill>
                            <a:schemeClr val="tx1"/>
                          </a:solidFill>
                          <a:latin typeface="Arial" panose="020B0604020202020204" pitchFamily="34" charset="0"/>
                          <a:ea typeface="ヒラギノ角ゴ Pro W3"/>
                          <a:cs typeface="Arial" panose="020B0604020202020204" pitchFamily="34" charset="0"/>
                        </a:rPr>
                        <a:t>eport</a:t>
                      </a:r>
                      <a:r>
                        <a:rPr lang="en-US" sz="900" kern="1200" baseline="0">
                          <a:solidFill>
                            <a:schemeClr val="tx1"/>
                          </a:solidFill>
                          <a:latin typeface="Arial" panose="020B0604020202020204" pitchFamily="34" charset="0"/>
                          <a:ea typeface="ヒラギノ角ゴ Pro W3"/>
                          <a:cs typeface="Arial" panose="020B0604020202020204" pitchFamily="34" charset="0"/>
                        </a:rPr>
                        <a:t> on Training R</a:t>
                      </a:r>
                      <a:r>
                        <a:rPr lang="en-US" sz="900" kern="1200">
                          <a:solidFill>
                            <a:schemeClr val="tx1"/>
                          </a:solidFill>
                          <a:latin typeface="Arial" panose="020B0604020202020204" pitchFamily="34" charset="0"/>
                          <a:ea typeface="ヒラギノ角ゴ Pro W3"/>
                          <a:cs typeface="Arial" panose="020B0604020202020204" pitchFamily="34" charset="0"/>
                        </a:rPr>
                        <a:t>egistration</a:t>
                      </a:r>
                      <a:r>
                        <a:rPr lang="en-US" sz="900" kern="1200" baseline="0">
                          <a:solidFill>
                            <a:schemeClr val="tx1"/>
                          </a:solidFill>
                          <a:latin typeface="Arial" panose="020B0604020202020204" pitchFamily="34" charset="0"/>
                          <a:ea typeface="ヒラギノ角ゴ Pro W3"/>
                          <a:cs typeface="Arial" panose="020B0604020202020204" pitchFamily="34" charset="0"/>
                        </a:rPr>
                        <a:t> and A</a:t>
                      </a:r>
                      <a:r>
                        <a:rPr lang="en-US" sz="900" kern="1200">
                          <a:solidFill>
                            <a:schemeClr val="tx1"/>
                          </a:solidFill>
                          <a:latin typeface="Arial" panose="020B0604020202020204" pitchFamily="34" charset="0"/>
                          <a:ea typeface="ヒラギノ角ゴ Pro W3"/>
                          <a:cs typeface="Arial" panose="020B0604020202020204" pitchFamily="34" charset="0"/>
                        </a:rPr>
                        <a:t>ttendance</a:t>
                      </a:r>
                    </a:p>
                  </a:txBody>
                  <a:tcPr marT="73152" marB="73152" horzOverflow="overflow">
                    <a:lnL>
                      <a:noFill/>
                    </a:lnL>
                    <a:lnR>
                      <a:noFill/>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Conduct Post-Training Assessments,</a:t>
                      </a:r>
                      <a:r>
                        <a:rPr lang="en-US" sz="900" kern="1200" baseline="0" dirty="0">
                          <a:solidFill>
                            <a:schemeClr val="tx1"/>
                          </a:solidFill>
                          <a:latin typeface="Arial" panose="020B0604020202020204" pitchFamily="34" charset="0"/>
                          <a:ea typeface="ヒラギノ角ゴ Pro W3"/>
                          <a:cs typeface="Arial" panose="020B0604020202020204" pitchFamily="34" charset="0"/>
                        </a:rPr>
                        <a:t> Course Evaluations, Surveys, and Interviews</a:t>
                      </a:r>
                      <a:endParaRPr lang="en-US" sz="900" kern="1200" dirty="0">
                        <a:solidFill>
                          <a:schemeClr val="tx1"/>
                        </a:solidFill>
                        <a:latin typeface="Arial" panose="020B0604020202020204" pitchFamily="34" charset="0"/>
                        <a:ea typeface="ヒラギノ角ゴ Pro W3"/>
                        <a:cs typeface="Arial" panose="020B0604020202020204" pitchFamily="34" charset="0"/>
                      </a:endParaRP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Consolidate “Lessons Learned”</a:t>
                      </a: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Initiate</a:t>
                      </a:r>
                      <a:r>
                        <a:rPr lang="en-US" sz="900" kern="1200" baseline="0" dirty="0">
                          <a:solidFill>
                            <a:schemeClr val="tx1"/>
                          </a:solidFill>
                          <a:latin typeface="Arial" panose="020B0604020202020204" pitchFamily="34" charset="0"/>
                          <a:ea typeface="ヒラギノ角ゴ Pro W3"/>
                          <a:cs typeface="Arial" panose="020B0604020202020204" pitchFamily="34" charset="0"/>
                        </a:rPr>
                        <a:t> Training Continuation</a:t>
                      </a:r>
                      <a:endParaRPr lang="en-US" sz="900" kern="1200" dirty="0">
                        <a:solidFill>
                          <a:schemeClr val="tx1"/>
                        </a:solidFill>
                        <a:latin typeface="Arial" panose="020B0604020202020204" pitchFamily="34" charset="0"/>
                        <a:ea typeface="ヒラギノ角ゴ Pro W3"/>
                        <a:cs typeface="Arial" panose="020B0604020202020204" pitchFamily="34" charset="0"/>
                      </a:endParaRPr>
                    </a:p>
                    <a:p>
                      <a:pPr marL="403225" marR="0" lvl="1" indent="-174625" algn="l" defTabSz="914400" rtl="0" eaLnBrk="1" fontAlgn="auto" latinLnBrk="0" hangingPunct="1">
                        <a:lnSpc>
                          <a:spcPct val="95000"/>
                        </a:lnSpc>
                        <a:spcBef>
                          <a:spcPts val="200"/>
                        </a:spcBef>
                        <a:spcAft>
                          <a:spcPts val="0"/>
                        </a:spcAft>
                        <a:buClrTx/>
                        <a:buSzPct val="100000"/>
                        <a:buFont typeface="Calibri" panose="020F0502020204030204" pitchFamily="34" charset="0"/>
                        <a:buChar char="̶"/>
                        <a:tabLst/>
                        <a:defRPr/>
                      </a:pPr>
                      <a:r>
                        <a:rPr lang="en-US" sz="900" kern="1200" dirty="0">
                          <a:solidFill>
                            <a:schemeClr val="tx1"/>
                          </a:solidFill>
                          <a:latin typeface="Arial" panose="020B0604020202020204" pitchFamily="34" charset="0"/>
                          <a:ea typeface="ヒラギノ角ゴ Pro W3"/>
                          <a:cs typeface="Arial" panose="020B0604020202020204" pitchFamily="34" charset="0"/>
                        </a:rPr>
                        <a:t>Optimize Training Materials </a:t>
                      </a:r>
                    </a:p>
                    <a:p>
                      <a:pPr marL="403225" marR="0" lvl="1" indent="-174625" algn="l" defTabSz="914400" rtl="0" eaLnBrk="1" fontAlgn="auto" latinLnBrk="0" hangingPunct="1">
                        <a:lnSpc>
                          <a:spcPct val="95000"/>
                        </a:lnSpc>
                        <a:spcBef>
                          <a:spcPts val="200"/>
                        </a:spcBef>
                        <a:spcAft>
                          <a:spcPts val="0"/>
                        </a:spcAft>
                        <a:buClrTx/>
                        <a:buSzPct val="100000"/>
                        <a:buFont typeface="Calibri" panose="020F0502020204030204" pitchFamily="34" charset="0"/>
                        <a:buChar char="̶"/>
                        <a:tabLst/>
                        <a:defRPr/>
                      </a:pPr>
                      <a:r>
                        <a:rPr lang="en-US" sz="900" kern="1200" dirty="0">
                          <a:solidFill>
                            <a:schemeClr val="tx1"/>
                          </a:solidFill>
                          <a:latin typeface="Arial" panose="020B0604020202020204" pitchFamily="34" charset="0"/>
                          <a:ea typeface="ヒラギノ角ゴ Pro W3"/>
                          <a:cs typeface="Arial" panose="020B0604020202020204" pitchFamily="34" charset="0"/>
                        </a:rPr>
                        <a:t>Modify for New Hires/Transfers</a:t>
                      </a:r>
                    </a:p>
                    <a:p>
                      <a:pPr marL="403225" lvl="1" indent="-174625" algn="l" defTabSz="914400" rtl="0" eaLnBrk="1" latinLnBrk="0" hangingPunct="1">
                        <a:lnSpc>
                          <a:spcPct val="95000"/>
                        </a:lnSpc>
                        <a:spcBef>
                          <a:spcPts val="200"/>
                        </a:spcBef>
                        <a:spcAft>
                          <a:spcPts val="0"/>
                        </a:spcAft>
                        <a:buClrTx/>
                        <a:buSzPct val="100000"/>
                        <a:buFont typeface="Calibri" panose="020F050202020403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Update Training for System Upgrades &amp;</a:t>
                      </a:r>
                      <a:r>
                        <a:rPr lang="en-US" sz="900" kern="1200" baseline="0" dirty="0">
                          <a:solidFill>
                            <a:schemeClr val="tx1"/>
                          </a:solidFill>
                          <a:latin typeface="Arial" panose="020B0604020202020204" pitchFamily="34" charset="0"/>
                          <a:ea typeface="ヒラギノ角ゴ Pro W3"/>
                          <a:cs typeface="Arial" panose="020B0604020202020204" pitchFamily="34" charset="0"/>
                        </a:rPr>
                        <a:t> Enhancements</a:t>
                      </a:r>
                      <a:endParaRPr lang="en-US" sz="900" kern="1200" dirty="0">
                        <a:solidFill>
                          <a:schemeClr val="tx1"/>
                        </a:solidFill>
                        <a:latin typeface="Arial" panose="020B0604020202020204" pitchFamily="34" charset="0"/>
                        <a:ea typeface="ヒラギノ角ゴ Pro W3"/>
                        <a:cs typeface="Arial" panose="020B0604020202020204" pitchFamily="34" charset="0"/>
                      </a:endParaRP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900" kern="1200" dirty="0">
                          <a:solidFill>
                            <a:schemeClr val="tx1"/>
                          </a:solidFill>
                          <a:latin typeface="Arial" panose="020B0604020202020204" pitchFamily="34" charset="0"/>
                          <a:ea typeface="ヒラギノ角ゴ Pro W3"/>
                          <a:cs typeface="Arial" panose="020B0604020202020204" pitchFamily="34" charset="0"/>
                        </a:rPr>
                        <a:t>Begin</a:t>
                      </a:r>
                      <a:r>
                        <a:rPr lang="en-US" sz="900" kern="1200" baseline="0" dirty="0">
                          <a:solidFill>
                            <a:schemeClr val="tx1"/>
                          </a:solidFill>
                          <a:latin typeface="Arial" panose="020B0604020202020204" pitchFamily="34" charset="0"/>
                          <a:ea typeface="ヒラギノ角ゴ Pro W3"/>
                          <a:cs typeface="Arial" panose="020B0604020202020204" pitchFamily="34" charset="0"/>
                        </a:rPr>
                        <a:t> Transition and Training Activities for Next Wave</a:t>
                      </a:r>
                      <a:endParaRPr lang="en-US" sz="900" kern="1200" dirty="0">
                        <a:solidFill>
                          <a:schemeClr val="tx1"/>
                        </a:solidFill>
                        <a:latin typeface="Arial" panose="020B0604020202020204" pitchFamily="34" charset="0"/>
                        <a:ea typeface="ヒラギノ角ゴ Pro W3"/>
                        <a:cs typeface="Arial" panose="020B0604020202020204" pitchFamily="34" charset="0"/>
                      </a:endParaRPr>
                    </a:p>
                  </a:txBody>
                  <a:tcPr marT="73152" marB="73152" horzOverflow="overflow">
                    <a:lnL>
                      <a:noFill/>
                    </a:lnL>
                    <a:lnR>
                      <a:noFill/>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55218">
                <a:tc>
                  <a:txBody>
                    <a:bodyPr/>
                    <a:lstStyle>
                      <a:lvl1pPr marL="0" algn="l" defTabSz="914400" rtl="0" eaLnBrk="1" latinLnBrk="0" hangingPunct="1">
                        <a:defRPr sz="1800" kern="1200">
                          <a:solidFill>
                            <a:schemeClr val="tx1"/>
                          </a:solidFill>
                          <a:latin typeface="Calibri" panose="020F0502020204030204"/>
                          <a:ea typeface="ヒラギノ角ゴ Pro W3"/>
                          <a:cs typeface="ヒラギノ角ゴ Pro W3"/>
                        </a:defRPr>
                      </a:lvl1pPr>
                      <a:lvl2pPr marL="457200" algn="l" defTabSz="914400" rtl="0" eaLnBrk="1" latinLnBrk="0" hangingPunct="1">
                        <a:defRPr sz="1800" kern="1200">
                          <a:solidFill>
                            <a:schemeClr val="tx1"/>
                          </a:solidFill>
                          <a:latin typeface="Calibri" panose="020F0502020204030204"/>
                          <a:ea typeface="ヒラギノ角ゴ Pro W3"/>
                          <a:cs typeface="ヒラギノ角ゴ Pro W3"/>
                        </a:defRPr>
                      </a:lvl2pPr>
                      <a:lvl3pPr marL="914400" algn="l" defTabSz="914400" rtl="0" eaLnBrk="1" latinLnBrk="0" hangingPunct="1">
                        <a:defRPr sz="1800" kern="1200">
                          <a:solidFill>
                            <a:schemeClr val="tx1"/>
                          </a:solidFill>
                          <a:latin typeface="Calibri" panose="020F0502020204030204"/>
                          <a:ea typeface="ヒラギノ角ゴ Pro W3"/>
                          <a:cs typeface="ヒラギノ角ゴ Pro W3"/>
                        </a:defRPr>
                      </a:lvl3pPr>
                      <a:lvl4pPr marL="1371600" algn="l" defTabSz="914400" rtl="0" eaLnBrk="1" latinLnBrk="0" hangingPunct="1">
                        <a:defRPr sz="1800" kern="1200">
                          <a:solidFill>
                            <a:schemeClr val="tx1"/>
                          </a:solidFill>
                          <a:latin typeface="Calibri" panose="020F0502020204030204"/>
                          <a:ea typeface="ヒラギノ角ゴ Pro W3"/>
                          <a:cs typeface="ヒラギノ角ゴ Pro W3"/>
                        </a:defRPr>
                      </a:lvl4pPr>
                      <a:lvl5pPr marL="1828800" algn="l" defTabSz="914400" rtl="0" eaLnBrk="1" latinLnBrk="0" hangingPunct="1">
                        <a:defRPr sz="1800" kern="1200">
                          <a:solidFill>
                            <a:schemeClr val="tx1"/>
                          </a:solidFill>
                          <a:latin typeface="Calibri" panose="020F0502020204030204"/>
                          <a:ea typeface="ヒラギノ角ゴ Pro W3"/>
                          <a:cs typeface="ヒラギノ角ゴ Pro W3"/>
                        </a:defRPr>
                      </a:lvl5pPr>
                      <a:lvl6pPr marL="2286000" algn="l" defTabSz="914400" rtl="0" eaLnBrk="1" latinLnBrk="0" hangingPunct="1">
                        <a:defRPr sz="1800" kern="1200">
                          <a:solidFill>
                            <a:schemeClr val="tx1"/>
                          </a:solidFill>
                          <a:latin typeface="Calibri" panose="020F0502020204030204"/>
                          <a:ea typeface="ヒラギノ角ゴ Pro W3"/>
                          <a:cs typeface="ヒラギノ角ゴ Pro W3"/>
                        </a:defRPr>
                      </a:lvl6pPr>
                      <a:lvl7pPr marL="2743200" algn="l" defTabSz="914400" rtl="0" eaLnBrk="1" latinLnBrk="0" hangingPunct="1">
                        <a:defRPr sz="1800" kern="1200">
                          <a:solidFill>
                            <a:schemeClr val="tx1"/>
                          </a:solidFill>
                          <a:latin typeface="Calibri" panose="020F0502020204030204"/>
                          <a:ea typeface="ヒラギノ角ゴ Pro W3"/>
                          <a:cs typeface="ヒラギノ角ゴ Pro W3"/>
                        </a:defRPr>
                      </a:lvl7pPr>
                      <a:lvl8pPr marL="3200400" algn="l" defTabSz="914400" rtl="0" eaLnBrk="1" latinLnBrk="0" hangingPunct="1">
                        <a:defRPr sz="1800" kern="1200">
                          <a:solidFill>
                            <a:schemeClr val="tx1"/>
                          </a:solidFill>
                          <a:latin typeface="Calibri" panose="020F0502020204030204"/>
                          <a:ea typeface="ヒラギノ角ゴ Pro W3"/>
                          <a:cs typeface="ヒラギノ角ゴ Pro W3"/>
                        </a:defRPr>
                      </a:lvl8pPr>
                      <a:lvl9pPr marL="3657600" algn="l" defTabSz="914400" rtl="0" eaLnBrk="1" latinLnBrk="0" hangingPunct="1">
                        <a:defRPr sz="1800" kern="1200">
                          <a:solidFill>
                            <a:schemeClr val="tx1"/>
                          </a:solidFill>
                          <a:latin typeface="Calibri" panose="020F0502020204030204"/>
                          <a:ea typeface="ヒラギノ角ゴ Pro W3"/>
                          <a:cs typeface="ヒラギノ角ゴ Pro W3"/>
                        </a:defRPr>
                      </a:lvl9pPr>
                    </a:lstStyle>
                    <a:p>
                      <a:pPr marL="228600" marR="0" lvl="1" indent="-227013" algn="ctr" defTabSz="914400" rtl="0" eaLnBrk="1" fontAlgn="base" latinLnBrk="0" hangingPunct="1">
                        <a:lnSpc>
                          <a:spcPct val="106000"/>
                        </a:lnSpc>
                        <a:spcBef>
                          <a:spcPct val="40000"/>
                        </a:spcBef>
                        <a:spcAft>
                          <a:spcPct val="0"/>
                        </a:spcAft>
                        <a:buClr>
                          <a:schemeClr val="tx1"/>
                        </a:buClr>
                        <a:buSzTx/>
                        <a:buFont typeface="Wingdings 2" pitchFamily="18" charset="2"/>
                        <a:buNone/>
                        <a:tabLst/>
                      </a:pPr>
                      <a:r>
                        <a:rPr kumimoji="0" lang="en-US" sz="1000" b="1" i="0" u="none" strike="noStrike" cap="none" normalizeH="0" baseline="0" dirty="0">
                          <a:ln>
                            <a:noFill/>
                          </a:ln>
                          <a:solidFill>
                            <a:schemeClr val="bg1"/>
                          </a:solidFill>
                          <a:effectLst/>
                          <a:latin typeface="Arial" panose="020B0604020202020204" pitchFamily="34" charset="0"/>
                          <a:ea typeface="Verdana" pitchFamily="34" charset="0"/>
                          <a:cs typeface="Arial" panose="020B0604020202020204" pitchFamily="34" charset="0"/>
                        </a:rPr>
                        <a:t>Output</a:t>
                      </a:r>
                    </a:p>
                  </a:txBody>
                  <a:tcPr marT="73152" marB="73152" vert="vert270" anchor="ctr" horzOverflow="overflow">
                    <a:lnL>
                      <a:noFill/>
                    </a:lnL>
                    <a:lnR>
                      <a:noFill/>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solidFill>
                      <a:srgbClr val="4F81BD"/>
                    </a:solidFill>
                  </a:tcPr>
                </a:tc>
                <a:tc>
                  <a:txBody>
                    <a:bodyPr/>
                    <a:lstStyle>
                      <a:lvl1pPr marL="0" algn="l" defTabSz="914400" rtl="0" eaLnBrk="1" latinLnBrk="0" hangingPunct="1">
                        <a:defRPr sz="1800" kern="1200">
                          <a:solidFill>
                            <a:schemeClr val="tx1"/>
                          </a:solidFill>
                          <a:latin typeface="Calibri" panose="020F0502020204030204"/>
                          <a:ea typeface="ヒラギノ角ゴ Pro W3"/>
                          <a:cs typeface="ヒラギノ角ゴ Pro W3"/>
                        </a:defRPr>
                      </a:lvl1pPr>
                      <a:lvl2pPr marL="457200" algn="l" defTabSz="914400" rtl="0" eaLnBrk="1" latinLnBrk="0" hangingPunct="1">
                        <a:defRPr sz="1800" kern="1200">
                          <a:solidFill>
                            <a:schemeClr val="tx1"/>
                          </a:solidFill>
                          <a:latin typeface="Calibri" panose="020F0502020204030204"/>
                          <a:ea typeface="ヒラギノ角ゴ Pro W3"/>
                          <a:cs typeface="ヒラギノ角ゴ Pro W3"/>
                        </a:defRPr>
                      </a:lvl2pPr>
                      <a:lvl3pPr marL="914400" algn="l" defTabSz="914400" rtl="0" eaLnBrk="1" latinLnBrk="0" hangingPunct="1">
                        <a:defRPr sz="1800" kern="1200">
                          <a:solidFill>
                            <a:schemeClr val="tx1"/>
                          </a:solidFill>
                          <a:latin typeface="Calibri" panose="020F0502020204030204"/>
                          <a:ea typeface="ヒラギノ角ゴ Pro W3"/>
                          <a:cs typeface="ヒラギノ角ゴ Pro W3"/>
                        </a:defRPr>
                      </a:lvl3pPr>
                      <a:lvl4pPr marL="1371600" algn="l" defTabSz="914400" rtl="0" eaLnBrk="1" latinLnBrk="0" hangingPunct="1">
                        <a:defRPr sz="1800" kern="1200">
                          <a:solidFill>
                            <a:schemeClr val="tx1"/>
                          </a:solidFill>
                          <a:latin typeface="Calibri" panose="020F0502020204030204"/>
                          <a:ea typeface="ヒラギノ角ゴ Pro W3"/>
                          <a:cs typeface="ヒラギノ角ゴ Pro W3"/>
                        </a:defRPr>
                      </a:lvl4pPr>
                      <a:lvl5pPr marL="1828800" algn="l" defTabSz="914400" rtl="0" eaLnBrk="1" latinLnBrk="0" hangingPunct="1">
                        <a:defRPr sz="1800" kern="1200">
                          <a:solidFill>
                            <a:schemeClr val="tx1"/>
                          </a:solidFill>
                          <a:latin typeface="Calibri" panose="020F0502020204030204"/>
                          <a:ea typeface="ヒラギノ角ゴ Pro W3"/>
                          <a:cs typeface="ヒラギノ角ゴ Pro W3"/>
                        </a:defRPr>
                      </a:lvl5pPr>
                      <a:lvl6pPr marL="2286000" algn="l" defTabSz="914400" rtl="0" eaLnBrk="1" latinLnBrk="0" hangingPunct="1">
                        <a:defRPr sz="1800" kern="1200">
                          <a:solidFill>
                            <a:schemeClr val="tx1"/>
                          </a:solidFill>
                          <a:latin typeface="Calibri" panose="020F0502020204030204"/>
                          <a:ea typeface="ヒラギノ角ゴ Pro W3"/>
                          <a:cs typeface="ヒラギノ角ゴ Pro W3"/>
                        </a:defRPr>
                      </a:lvl6pPr>
                      <a:lvl7pPr marL="2743200" algn="l" defTabSz="914400" rtl="0" eaLnBrk="1" latinLnBrk="0" hangingPunct="1">
                        <a:defRPr sz="1800" kern="1200">
                          <a:solidFill>
                            <a:schemeClr val="tx1"/>
                          </a:solidFill>
                          <a:latin typeface="Calibri" panose="020F0502020204030204"/>
                          <a:ea typeface="ヒラギノ角ゴ Pro W3"/>
                          <a:cs typeface="ヒラギノ角ゴ Pro W3"/>
                        </a:defRPr>
                      </a:lvl7pPr>
                      <a:lvl8pPr marL="3200400" algn="l" defTabSz="914400" rtl="0" eaLnBrk="1" latinLnBrk="0" hangingPunct="1">
                        <a:defRPr sz="1800" kern="1200">
                          <a:solidFill>
                            <a:schemeClr val="tx1"/>
                          </a:solidFill>
                          <a:latin typeface="Calibri" panose="020F0502020204030204"/>
                          <a:ea typeface="ヒラギノ角ゴ Pro W3"/>
                          <a:cs typeface="ヒラギノ角ゴ Pro W3"/>
                        </a:defRPr>
                      </a:lvl8pPr>
                      <a:lvl9pPr marL="3657600" algn="l" defTabSz="914400" rtl="0" eaLnBrk="1" latinLnBrk="0" hangingPunct="1">
                        <a:defRPr sz="1800" kern="1200">
                          <a:solidFill>
                            <a:schemeClr val="tx1"/>
                          </a:solidFill>
                          <a:latin typeface="Calibri" panose="020F0502020204030204"/>
                          <a:ea typeface="ヒラギノ角ゴ Pro W3"/>
                          <a:cs typeface="ヒラギノ角ゴ Pro W3"/>
                        </a:defRPr>
                      </a:lvl9pPr>
                    </a:lstStyle>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baseline="0" dirty="0">
                          <a:solidFill>
                            <a:schemeClr val="tx1"/>
                          </a:solidFill>
                          <a:latin typeface="Arial" panose="020B0604020202020204" pitchFamily="34" charset="0"/>
                          <a:ea typeface="ヒラギノ角ゴ Pro W3"/>
                          <a:cs typeface="Arial" panose="020B0604020202020204" pitchFamily="34" charset="0"/>
                        </a:rPr>
                        <a:t>Audience, Infrastructure and Skill Gap Analysis</a:t>
                      </a: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Updated Training Strategy </a:t>
                      </a:r>
                    </a:p>
                  </a:txBody>
                  <a:tcPr marT="73152" marB="73152" horzOverflow="overflow">
                    <a:lnL>
                      <a:noFill/>
                    </a:lnL>
                    <a:lnR>
                      <a:noFill/>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alibri" panose="020F0502020204030204"/>
                          <a:ea typeface="ヒラギノ角ゴ Pro W3"/>
                          <a:cs typeface="ヒラギノ角ゴ Pro W3"/>
                        </a:defRPr>
                      </a:lvl1pPr>
                      <a:lvl2pPr marL="457200" algn="l" defTabSz="914400" rtl="0" eaLnBrk="1" latinLnBrk="0" hangingPunct="1">
                        <a:defRPr sz="1800" kern="1200">
                          <a:solidFill>
                            <a:schemeClr val="tx1"/>
                          </a:solidFill>
                          <a:latin typeface="Calibri" panose="020F0502020204030204"/>
                          <a:ea typeface="ヒラギノ角ゴ Pro W3"/>
                          <a:cs typeface="ヒラギノ角ゴ Pro W3"/>
                        </a:defRPr>
                      </a:lvl2pPr>
                      <a:lvl3pPr marL="914400" algn="l" defTabSz="914400" rtl="0" eaLnBrk="1" latinLnBrk="0" hangingPunct="1">
                        <a:defRPr sz="1800" kern="1200">
                          <a:solidFill>
                            <a:schemeClr val="tx1"/>
                          </a:solidFill>
                          <a:latin typeface="Calibri" panose="020F0502020204030204"/>
                          <a:ea typeface="ヒラギノ角ゴ Pro W3"/>
                          <a:cs typeface="ヒラギノ角ゴ Pro W3"/>
                        </a:defRPr>
                      </a:lvl3pPr>
                      <a:lvl4pPr marL="1371600" algn="l" defTabSz="914400" rtl="0" eaLnBrk="1" latinLnBrk="0" hangingPunct="1">
                        <a:defRPr sz="1800" kern="1200">
                          <a:solidFill>
                            <a:schemeClr val="tx1"/>
                          </a:solidFill>
                          <a:latin typeface="Calibri" panose="020F0502020204030204"/>
                          <a:ea typeface="ヒラギノ角ゴ Pro W3"/>
                          <a:cs typeface="ヒラギノ角ゴ Pro W3"/>
                        </a:defRPr>
                      </a:lvl4pPr>
                      <a:lvl5pPr marL="1828800" algn="l" defTabSz="914400" rtl="0" eaLnBrk="1" latinLnBrk="0" hangingPunct="1">
                        <a:defRPr sz="1800" kern="1200">
                          <a:solidFill>
                            <a:schemeClr val="tx1"/>
                          </a:solidFill>
                          <a:latin typeface="Calibri" panose="020F0502020204030204"/>
                          <a:ea typeface="ヒラギノ角ゴ Pro W3"/>
                          <a:cs typeface="ヒラギノ角ゴ Pro W3"/>
                        </a:defRPr>
                      </a:lvl5pPr>
                      <a:lvl6pPr marL="2286000" algn="l" defTabSz="914400" rtl="0" eaLnBrk="1" latinLnBrk="0" hangingPunct="1">
                        <a:defRPr sz="1800" kern="1200">
                          <a:solidFill>
                            <a:schemeClr val="tx1"/>
                          </a:solidFill>
                          <a:latin typeface="Calibri" panose="020F0502020204030204"/>
                          <a:ea typeface="ヒラギノ角ゴ Pro W3"/>
                          <a:cs typeface="ヒラギノ角ゴ Pro W3"/>
                        </a:defRPr>
                      </a:lvl6pPr>
                      <a:lvl7pPr marL="2743200" algn="l" defTabSz="914400" rtl="0" eaLnBrk="1" latinLnBrk="0" hangingPunct="1">
                        <a:defRPr sz="1800" kern="1200">
                          <a:solidFill>
                            <a:schemeClr val="tx1"/>
                          </a:solidFill>
                          <a:latin typeface="Calibri" panose="020F0502020204030204"/>
                          <a:ea typeface="ヒラギノ角ゴ Pro W3"/>
                          <a:cs typeface="ヒラギノ角ゴ Pro W3"/>
                        </a:defRPr>
                      </a:lvl7pPr>
                      <a:lvl8pPr marL="3200400" algn="l" defTabSz="914400" rtl="0" eaLnBrk="1" latinLnBrk="0" hangingPunct="1">
                        <a:defRPr sz="1800" kern="1200">
                          <a:solidFill>
                            <a:schemeClr val="tx1"/>
                          </a:solidFill>
                          <a:latin typeface="Calibri" panose="020F0502020204030204"/>
                          <a:ea typeface="ヒラギノ角ゴ Pro W3"/>
                          <a:cs typeface="ヒラギノ角ゴ Pro W3"/>
                        </a:defRPr>
                      </a:lvl8pPr>
                      <a:lvl9pPr marL="3657600" algn="l" defTabSz="914400" rtl="0" eaLnBrk="1" latinLnBrk="0" hangingPunct="1">
                        <a:defRPr sz="1800" kern="1200">
                          <a:solidFill>
                            <a:schemeClr val="tx1"/>
                          </a:solidFill>
                          <a:latin typeface="Calibri" panose="020F0502020204030204"/>
                          <a:ea typeface="ヒラギノ角ゴ Pro W3"/>
                          <a:cs typeface="ヒラギノ角ゴ Pro W3"/>
                        </a:defRPr>
                      </a:lvl9pPr>
                    </a:lstStyle>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Role-to-Position</a:t>
                      </a:r>
                      <a:r>
                        <a:rPr lang="en-US" sz="900" kern="1200" baseline="0" dirty="0">
                          <a:solidFill>
                            <a:schemeClr val="tx1"/>
                          </a:solidFill>
                          <a:latin typeface="Arial" panose="020B0604020202020204" pitchFamily="34" charset="0"/>
                          <a:ea typeface="ヒラギノ角ゴ Pro W3"/>
                          <a:cs typeface="Arial" panose="020B0604020202020204" pitchFamily="34" charset="0"/>
                        </a:rPr>
                        <a:t> Mapping</a:t>
                      </a:r>
                      <a:endParaRPr lang="en-US" sz="900" kern="1200" dirty="0">
                        <a:solidFill>
                          <a:schemeClr val="tx1"/>
                        </a:solidFill>
                        <a:latin typeface="Arial" panose="020B0604020202020204" pitchFamily="34" charset="0"/>
                        <a:ea typeface="ヒラギノ角ゴ Pro W3"/>
                        <a:cs typeface="Arial" panose="020B0604020202020204" pitchFamily="34" charset="0"/>
                      </a:endParaRP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Learning Curriculum</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900" kern="1200" baseline="0" dirty="0">
                          <a:solidFill>
                            <a:schemeClr val="tx1"/>
                          </a:solidFill>
                          <a:latin typeface="Arial" panose="020B0604020202020204" pitchFamily="34" charset="0"/>
                          <a:ea typeface="ヒラギノ角ゴ Pro W3"/>
                          <a:cs typeface="Arial" panose="020B0604020202020204" pitchFamily="34" charset="0"/>
                        </a:rPr>
                        <a:t>Training Course Outlines</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900" kern="1200" dirty="0">
                          <a:solidFill>
                            <a:schemeClr val="tx1"/>
                          </a:solidFill>
                          <a:latin typeface="Arial" panose="020B0604020202020204" pitchFamily="34" charset="0"/>
                          <a:ea typeface="ヒラギノ角ゴ Pro W3"/>
                          <a:cs typeface="Arial" panose="020B0604020202020204" pitchFamily="34" charset="0"/>
                        </a:rPr>
                        <a:t>Training Communications</a:t>
                      </a:r>
                      <a:r>
                        <a:rPr lang="en-US" sz="900" kern="1200" baseline="0" dirty="0">
                          <a:solidFill>
                            <a:schemeClr val="tx1"/>
                          </a:solidFill>
                          <a:latin typeface="Arial" panose="020B0604020202020204" pitchFamily="34" charset="0"/>
                          <a:ea typeface="ヒラギノ角ゴ Pro W3"/>
                          <a:cs typeface="Arial" panose="020B0604020202020204" pitchFamily="34" charset="0"/>
                        </a:rPr>
                        <a:t> Plan</a:t>
                      </a:r>
                      <a:endParaRPr lang="en-US" sz="900" kern="1200" dirty="0">
                        <a:solidFill>
                          <a:schemeClr val="tx1"/>
                        </a:solidFill>
                        <a:latin typeface="Arial" panose="020B0604020202020204" pitchFamily="34" charset="0"/>
                        <a:ea typeface="ヒラギノ角ゴ Pro W3"/>
                        <a:cs typeface="Arial" panose="020B0604020202020204" pitchFamily="34" charset="0"/>
                      </a:endParaRP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Training</a:t>
                      </a:r>
                      <a:r>
                        <a:rPr lang="en-US" sz="900" kern="1200" baseline="0" dirty="0">
                          <a:solidFill>
                            <a:schemeClr val="tx1"/>
                          </a:solidFill>
                          <a:latin typeface="Arial" panose="020B0604020202020204" pitchFamily="34" charset="0"/>
                          <a:ea typeface="ヒラギノ角ゴ Pro W3"/>
                          <a:cs typeface="Arial" panose="020B0604020202020204" pitchFamily="34" charset="0"/>
                        </a:rPr>
                        <a:t> Continuation</a:t>
                      </a:r>
                      <a:r>
                        <a:rPr lang="en-US" sz="900" kern="1200" dirty="0">
                          <a:solidFill>
                            <a:schemeClr val="tx1"/>
                          </a:solidFill>
                          <a:latin typeface="Arial" panose="020B0604020202020204" pitchFamily="34" charset="0"/>
                          <a:ea typeface="ヒラギノ角ゴ Pro W3"/>
                          <a:cs typeface="Arial" panose="020B0604020202020204" pitchFamily="34" charset="0"/>
                        </a:rPr>
                        <a:t> Plan</a:t>
                      </a:r>
                    </a:p>
                  </a:txBody>
                  <a:tcPr marT="73152" marB="73152" horzOverflow="overflow">
                    <a:lnL>
                      <a:noFill/>
                    </a:lnL>
                    <a:lnR>
                      <a:noFill/>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alibri" panose="020F0502020204030204"/>
                          <a:ea typeface="ヒラギノ角ゴ Pro W3"/>
                          <a:cs typeface="ヒラギノ角ゴ Pro W3"/>
                        </a:defRPr>
                      </a:lvl1pPr>
                      <a:lvl2pPr marL="457200" algn="l" defTabSz="914400" rtl="0" eaLnBrk="1" latinLnBrk="0" hangingPunct="1">
                        <a:defRPr sz="1800" kern="1200">
                          <a:solidFill>
                            <a:schemeClr val="tx1"/>
                          </a:solidFill>
                          <a:latin typeface="Calibri" panose="020F0502020204030204"/>
                          <a:ea typeface="ヒラギノ角ゴ Pro W3"/>
                          <a:cs typeface="ヒラギノ角ゴ Pro W3"/>
                        </a:defRPr>
                      </a:lvl2pPr>
                      <a:lvl3pPr marL="914400" algn="l" defTabSz="914400" rtl="0" eaLnBrk="1" latinLnBrk="0" hangingPunct="1">
                        <a:defRPr sz="1800" kern="1200">
                          <a:solidFill>
                            <a:schemeClr val="tx1"/>
                          </a:solidFill>
                          <a:latin typeface="Calibri" panose="020F0502020204030204"/>
                          <a:ea typeface="ヒラギノ角ゴ Pro W3"/>
                          <a:cs typeface="ヒラギノ角ゴ Pro W3"/>
                        </a:defRPr>
                      </a:lvl3pPr>
                      <a:lvl4pPr marL="1371600" algn="l" defTabSz="914400" rtl="0" eaLnBrk="1" latinLnBrk="0" hangingPunct="1">
                        <a:defRPr sz="1800" kern="1200">
                          <a:solidFill>
                            <a:schemeClr val="tx1"/>
                          </a:solidFill>
                          <a:latin typeface="Calibri" panose="020F0502020204030204"/>
                          <a:ea typeface="ヒラギノ角ゴ Pro W3"/>
                          <a:cs typeface="ヒラギノ角ゴ Pro W3"/>
                        </a:defRPr>
                      </a:lvl4pPr>
                      <a:lvl5pPr marL="1828800" algn="l" defTabSz="914400" rtl="0" eaLnBrk="1" latinLnBrk="0" hangingPunct="1">
                        <a:defRPr sz="1800" kern="1200">
                          <a:solidFill>
                            <a:schemeClr val="tx1"/>
                          </a:solidFill>
                          <a:latin typeface="Calibri" panose="020F0502020204030204"/>
                          <a:ea typeface="ヒラギノ角ゴ Pro W3"/>
                          <a:cs typeface="ヒラギノ角ゴ Pro W3"/>
                        </a:defRPr>
                      </a:lvl5pPr>
                      <a:lvl6pPr marL="2286000" algn="l" defTabSz="914400" rtl="0" eaLnBrk="1" latinLnBrk="0" hangingPunct="1">
                        <a:defRPr sz="1800" kern="1200">
                          <a:solidFill>
                            <a:schemeClr val="tx1"/>
                          </a:solidFill>
                          <a:latin typeface="Calibri" panose="020F0502020204030204"/>
                          <a:ea typeface="ヒラギノ角ゴ Pro W3"/>
                          <a:cs typeface="ヒラギノ角ゴ Pro W3"/>
                        </a:defRPr>
                      </a:lvl6pPr>
                      <a:lvl7pPr marL="2743200" algn="l" defTabSz="914400" rtl="0" eaLnBrk="1" latinLnBrk="0" hangingPunct="1">
                        <a:defRPr sz="1800" kern="1200">
                          <a:solidFill>
                            <a:schemeClr val="tx1"/>
                          </a:solidFill>
                          <a:latin typeface="Calibri" panose="020F0502020204030204"/>
                          <a:ea typeface="ヒラギノ角ゴ Pro W3"/>
                          <a:cs typeface="ヒラギノ角ゴ Pro W3"/>
                        </a:defRPr>
                      </a:lvl7pPr>
                      <a:lvl8pPr marL="3200400" algn="l" defTabSz="914400" rtl="0" eaLnBrk="1" latinLnBrk="0" hangingPunct="1">
                        <a:defRPr sz="1800" kern="1200">
                          <a:solidFill>
                            <a:schemeClr val="tx1"/>
                          </a:solidFill>
                          <a:latin typeface="Calibri" panose="020F0502020204030204"/>
                          <a:ea typeface="ヒラギノ角ゴ Pro W3"/>
                          <a:cs typeface="ヒラギノ角ゴ Pro W3"/>
                        </a:defRPr>
                      </a:lvl8pPr>
                      <a:lvl9pPr marL="3657600" algn="l" defTabSz="914400" rtl="0" eaLnBrk="1" latinLnBrk="0" hangingPunct="1">
                        <a:defRPr sz="1800" kern="1200">
                          <a:solidFill>
                            <a:schemeClr val="tx1"/>
                          </a:solidFill>
                          <a:latin typeface="Calibri" panose="020F0502020204030204"/>
                          <a:ea typeface="ヒラギノ角ゴ Pro W3"/>
                          <a:cs typeface="ヒラギノ角ゴ Pro W3"/>
                        </a:defRPr>
                      </a:lvl9pPr>
                    </a:lstStyle>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Training</a:t>
                      </a:r>
                      <a:r>
                        <a:rPr lang="en-US" sz="900" kern="1200" baseline="0" dirty="0">
                          <a:solidFill>
                            <a:schemeClr val="tx1"/>
                          </a:solidFill>
                          <a:latin typeface="Arial" panose="020B0604020202020204" pitchFamily="34" charset="0"/>
                          <a:ea typeface="ヒラギノ角ゴ Pro W3"/>
                          <a:cs typeface="Arial" panose="020B0604020202020204" pitchFamily="34" charset="0"/>
                        </a:rPr>
                        <a:t> Courseware</a:t>
                      </a:r>
                      <a:endParaRPr lang="en-US" sz="900" kern="1200" dirty="0">
                        <a:solidFill>
                          <a:schemeClr val="tx1"/>
                        </a:solidFill>
                        <a:latin typeface="Arial" panose="020B0604020202020204" pitchFamily="34" charset="0"/>
                        <a:ea typeface="ヒラギノ角ゴ Pro W3"/>
                        <a:cs typeface="Arial" panose="020B0604020202020204" pitchFamily="34" charset="0"/>
                      </a:endParaRP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Training Schedule &amp; Logistics Plan</a:t>
                      </a: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Training Communications</a:t>
                      </a:r>
                    </a:p>
                  </a:txBody>
                  <a:tcPr marT="73152" marB="73152" horzOverflow="overflow">
                    <a:lnL>
                      <a:noFill/>
                    </a:lnL>
                    <a:lnR>
                      <a:noFill/>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alibri" panose="020F0502020204030204"/>
                          <a:ea typeface="ヒラギノ角ゴ Pro W3"/>
                          <a:cs typeface="ヒラギノ角ゴ Pro W3"/>
                        </a:defRPr>
                      </a:lvl1pPr>
                      <a:lvl2pPr marL="457200" algn="l" defTabSz="914400" rtl="0" eaLnBrk="1" latinLnBrk="0" hangingPunct="1">
                        <a:defRPr sz="1800" kern="1200">
                          <a:solidFill>
                            <a:schemeClr val="tx1"/>
                          </a:solidFill>
                          <a:latin typeface="Calibri" panose="020F0502020204030204"/>
                          <a:ea typeface="ヒラギノ角ゴ Pro W3"/>
                          <a:cs typeface="ヒラギノ角ゴ Pro W3"/>
                        </a:defRPr>
                      </a:lvl2pPr>
                      <a:lvl3pPr marL="914400" algn="l" defTabSz="914400" rtl="0" eaLnBrk="1" latinLnBrk="0" hangingPunct="1">
                        <a:defRPr sz="1800" kern="1200">
                          <a:solidFill>
                            <a:schemeClr val="tx1"/>
                          </a:solidFill>
                          <a:latin typeface="Calibri" panose="020F0502020204030204"/>
                          <a:ea typeface="ヒラギノ角ゴ Pro W3"/>
                          <a:cs typeface="ヒラギノ角ゴ Pro W3"/>
                        </a:defRPr>
                      </a:lvl3pPr>
                      <a:lvl4pPr marL="1371600" algn="l" defTabSz="914400" rtl="0" eaLnBrk="1" latinLnBrk="0" hangingPunct="1">
                        <a:defRPr sz="1800" kern="1200">
                          <a:solidFill>
                            <a:schemeClr val="tx1"/>
                          </a:solidFill>
                          <a:latin typeface="Calibri" panose="020F0502020204030204"/>
                          <a:ea typeface="ヒラギノ角ゴ Pro W3"/>
                          <a:cs typeface="ヒラギノ角ゴ Pro W3"/>
                        </a:defRPr>
                      </a:lvl4pPr>
                      <a:lvl5pPr marL="1828800" algn="l" defTabSz="914400" rtl="0" eaLnBrk="1" latinLnBrk="0" hangingPunct="1">
                        <a:defRPr sz="1800" kern="1200">
                          <a:solidFill>
                            <a:schemeClr val="tx1"/>
                          </a:solidFill>
                          <a:latin typeface="Calibri" panose="020F0502020204030204"/>
                          <a:ea typeface="ヒラギノ角ゴ Pro W3"/>
                          <a:cs typeface="ヒラギノ角ゴ Pro W3"/>
                        </a:defRPr>
                      </a:lvl5pPr>
                      <a:lvl6pPr marL="2286000" algn="l" defTabSz="914400" rtl="0" eaLnBrk="1" latinLnBrk="0" hangingPunct="1">
                        <a:defRPr sz="1800" kern="1200">
                          <a:solidFill>
                            <a:schemeClr val="tx1"/>
                          </a:solidFill>
                          <a:latin typeface="Calibri" panose="020F0502020204030204"/>
                          <a:ea typeface="ヒラギノ角ゴ Pro W3"/>
                          <a:cs typeface="ヒラギノ角ゴ Pro W3"/>
                        </a:defRPr>
                      </a:lvl6pPr>
                      <a:lvl7pPr marL="2743200" algn="l" defTabSz="914400" rtl="0" eaLnBrk="1" latinLnBrk="0" hangingPunct="1">
                        <a:defRPr sz="1800" kern="1200">
                          <a:solidFill>
                            <a:schemeClr val="tx1"/>
                          </a:solidFill>
                          <a:latin typeface="Calibri" panose="020F0502020204030204"/>
                          <a:ea typeface="ヒラギノ角ゴ Pro W3"/>
                          <a:cs typeface="ヒラギノ角ゴ Pro W3"/>
                        </a:defRPr>
                      </a:lvl7pPr>
                      <a:lvl8pPr marL="3200400" algn="l" defTabSz="914400" rtl="0" eaLnBrk="1" latinLnBrk="0" hangingPunct="1">
                        <a:defRPr sz="1800" kern="1200">
                          <a:solidFill>
                            <a:schemeClr val="tx1"/>
                          </a:solidFill>
                          <a:latin typeface="Calibri" panose="020F0502020204030204"/>
                          <a:ea typeface="ヒラギノ角ゴ Pro W3"/>
                          <a:cs typeface="ヒラギノ角ゴ Pro W3"/>
                        </a:defRPr>
                      </a:lvl8pPr>
                      <a:lvl9pPr marL="3657600" algn="l" defTabSz="914400" rtl="0" eaLnBrk="1" latinLnBrk="0" hangingPunct="1">
                        <a:defRPr sz="1800" kern="1200">
                          <a:solidFill>
                            <a:schemeClr val="tx1"/>
                          </a:solidFill>
                          <a:latin typeface="Calibri" panose="020F0502020204030204"/>
                          <a:ea typeface="ヒラギノ角ゴ Pro W3"/>
                          <a:cs typeface="ヒラギノ角ゴ Pro W3"/>
                        </a:defRPr>
                      </a:lvl9pPr>
                    </a:lstStyle>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End-User Training Complete</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900" dirty="0">
                          <a:solidFill>
                            <a:prstClr val="black"/>
                          </a:solidFill>
                          <a:latin typeface="Arial" panose="020B0604020202020204" pitchFamily="34" charset="0"/>
                          <a:cs typeface="Arial" panose="020B0604020202020204" pitchFamily="34" charset="0"/>
                        </a:rPr>
                        <a:t>LMS Reports</a:t>
                      </a:r>
                    </a:p>
                  </a:txBody>
                  <a:tcPr marT="73152" marB="73152" horzOverflow="overflow">
                    <a:lnL>
                      <a:noFill/>
                    </a:lnL>
                    <a:lnR>
                      <a:noFill/>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Lessons</a:t>
                      </a:r>
                      <a:r>
                        <a:rPr lang="en-US" sz="900" kern="1200" baseline="0" dirty="0">
                          <a:solidFill>
                            <a:schemeClr val="tx1"/>
                          </a:solidFill>
                          <a:latin typeface="Arial" panose="020B0604020202020204" pitchFamily="34" charset="0"/>
                          <a:ea typeface="ヒラギノ角ゴ Pro W3"/>
                          <a:cs typeface="Arial" panose="020B0604020202020204" pitchFamily="34" charset="0"/>
                        </a:rPr>
                        <a:t> Learned Report</a:t>
                      </a:r>
                      <a:endParaRPr lang="en-US" sz="900" kern="1200" dirty="0">
                        <a:solidFill>
                          <a:schemeClr val="tx1"/>
                        </a:solidFill>
                        <a:latin typeface="Arial" panose="020B0604020202020204" pitchFamily="34" charset="0"/>
                        <a:ea typeface="ヒラギノ角ゴ Pro W3"/>
                        <a:cs typeface="Arial" panose="020B0604020202020204" pitchFamily="34" charset="0"/>
                      </a:endParaRP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New Hire Training Program</a:t>
                      </a: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Revised Training Materials (as needed)</a:t>
                      </a:r>
                    </a:p>
                  </a:txBody>
                  <a:tcPr marT="73152" marB="73152" horzOverflow="overflow">
                    <a:lnL>
                      <a:noFill/>
                    </a:lnL>
                    <a:lnR>
                      <a:noFill/>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87908">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228600" marR="0" lvl="1" indent="-227013" algn="ctr" defTabSz="914400" rtl="0" eaLnBrk="1" fontAlgn="base" latinLnBrk="0" hangingPunct="1">
                        <a:lnSpc>
                          <a:spcPct val="106000"/>
                        </a:lnSpc>
                        <a:spcBef>
                          <a:spcPct val="40000"/>
                        </a:spcBef>
                        <a:spcAft>
                          <a:spcPct val="0"/>
                        </a:spcAft>
                        <a:buClr>
                          <a:schemeClr val="tx1"/>
                        </a:buClr>
                        <a:buSzTx/>
                        <a:buFont typeface="Wingdings 2" pitchFamily="18" charset="2"/>
                        <a:buNone/>
                        <a:tabLst/>
                      </a:pPr>
                      <a:r>
                        <a:rPr kumimoji="0" lang="en-US" sz="1000" b="1" i="0" u="none" strike="noStrike" cap="none" normalizeH="0" baseline="0" dirty="0">
                          <a:ln>
                            <a:noFill/>
                          </a:ln>
                          <a:solidFill>
                            <a:schemeClr val="bg1"/>
                          </a:solidFill>
                          <a:effectLst/>
                          <a:latin typeface="Arial" panose="020B0604020202020204" pitchFamily="34" charset="0"/>
                          <a:ea typeface="Verdana" pitchFamily="34" charset="0"/>
                          <a:cs typeface="Arial" panose="020B0604020202020204" pitchFamily="34" charset="0"/>
                        </a:rPr>
                        <a:t>Dependency</a:t>
                      </a:r>
                    </a:p>
                  </a:txBody>
                  <a:tcPr marT="0" marB="0" vert="vert270" anchor="ctr" horzOverflow="overflow">
                    <a:lnL>
                      <a:noFill/>
                    </a:lnL>
                    <a:lnR>
                      <a:noFill/>
                    </a:lnR>
                    <a:lnT w="12700" cap="flat" cmpd="sng" algn="ctr">
                      <a:solidFill>
                        <a:srgbClr val="1F497D"/>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4F81B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Stakeholder Analysis</a:t>
                      </a: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Change Impact Analysis</a:t>
                      </a: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Process</a:t>
                      </a:r>
                      <a:r>
                        <a:rPr lang="en-US" sz="900" kern="1200" baseline="0" dirty="0">
                          <a:solidFill>
                            <a:schemeClr val="tx1"/>
                          </a:solidFill>
                          <a:latin typeface="Arial" panose="020B0604020202020204" pitchFamily="34" charset="0"/>
                          <a:ea typeface="ヒラギノ角ゴ Pro W3"/>
                          <a:cs typeface="Arial" panose="020B0604020202020204" pitchFamily="34" charset="0"/>
                        </a:rPr>
                        <a:t> Documentation</a:t>
                      </a:r>
                      <a:endParaRPr lang="en-US" sz="900" kern="1200" dirty="0">
                        <a:solidFill>
                          <a:schemeClr val="tx1"/>
                        </a:solidFill>
                        <a:latin typeface="Arial" panose="020B0604020202020204" pitchFamily="34" charset="0"/>
                        <a:ea typeface="ヒラギノ角ゴ Pro W3"/>
                        <a:cs typeface="Arial" panose="020B0604020202020204" pitchFamily="34" charset="0"/>
                      </a:endParaRPr>
                    </a:p>
                  </a:txBody>
                  <a:tcPr marT="73152" marB="73152" horzOverflow="overflow">
                    <a:lnL>
                      <a:noFill/>
                    </a:lnL>
                    <a:lnR>
                      <a:noFill/>
                    </a:lnR>
                    <a:lnT w="12700" cap="flat" cmpd="sng" algn="ctr">
                      <a:solidFill>
                        <a:srgbClr val="1F497D"/>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Stakeholder Analysis</a:t>
                      </a: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Needs Assessment </a:t>
                      </a:r>
                    </a:p>
                  </a:txBody>
                  <a:tcPr marT="73152" marB="73152" horzOverflow="overflow">
                    <a:lnL>
                      <a:noFill/>
                    </a:lnL>
                    <a:lnR>
                      <a:noFill/>
                    </a:lnR>
                    <a:lnT w="12700" cap="flat" cmpd="sng" algn="ctr">
                      <a:solidFill>
                        <a:srgbClr val="1F497D"/>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Needs Assessment</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900" kern="1200" dirty="0">
                          <a:solidFill>
                            <a:schemeClr val="tx1"/>
                          </a:solidFill>
                          <a:latin typeface="Arial" panose="020B0604020202020204" pitchFamily="34" charset="0"/>
                          <a:ea typeface="ヒラギノ角ゴ Pro W3"/>
                          <a:cs typeface="Arial" panose="020B0604020202020204" pitchFamily="34" charset="0"/>
                        </a:rPr>
                        <a:t>Learning Curriculum</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900" kern="1200" dirty="0">
                          <a:solidFill>
                            <a:schemeClr val="tx1"/>
                          </a:solidFill>
                          <a:latin typeface="Arial" panose="020B0604020202020204" pitchFamily="34" charset="0"/>
                          <a:ea typeface="ヒラギノ角ゴ Pro W3"/>
                          <a:cs typeface="Arial" panose="020B0604020202020204" pitchFamily="34" charset="0"/>
                        </a:rPr>
                        <a:t>Course</a:t>
                      </a:r>
                      <a:r>
                        <a:rPr lang="en-US" sz="900" kern="1200" baseline="0" dirty="0">
                          <a:solidFill>
                            <a:schemeClr val="tx1"/>
                          </a:solidFill>
                          <a:latin typeface="Arial" panose="020B0604020202020204" pitchFamily="34" charset="0"/>
                          <a:ea typeface="ヒラギノ角ゴ Pro W3"/>
                          <a:cs typeface="Arial" panose="020B0604020202020204" pitchFamily="34" charset="0"/>
                        </a:rPr>
                        <a:t> Outlines</a:t>
                      </a:r>
                      <a:endParaRPr lang="en-US" sz="900" kern="1200" dirty="0">
                        <a:solidFill>
                          <a:schemeClr val="tx1"/>
                        </a:solidFill>
                        <a:latin typeface="Arial" panose="020B0604020202020204" pitchFamily="34" charset="0"/>
                        <a:ea typeface="ヒラギノ角ゴ Pro W3"/>
                        <a:cs typeface="Arial" panose="020B0604020202020204" pitchFamily="34" charset="0"/>
                      </a:endParaRP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900" kern="1200" dirty="0">
                          <a:solidFill>
                            <a:schemeClr val="tx1"/>
                          </a:solidFill>
                          <a:latin typeface="Arial" panose="020B0604020202020204" pitchFamily="34" charset="0"/>
                          <a:ea typeface="ヒラギノ角ゴ Pro W3"/>
                          <a:cs typeface="Arial" panose="020B0604020202020204" pitchFamily="34" charset="0"/>
                        </a:rPr>
                        <a:t>Training Communications</a:t>
                      </a:r>
                      <a:r>
                        <a:rPr lang="en-US" sz="900" kern="1200" baseline="0" dirty="0">
                          <a:solidFill>
                            <a:schemeClr val="tx1"/>
                          </a:solidFill>
                          <a:latin typeface="Arial" panose="020B0604020202020204" pitchFamily="34" charset="0"/>
                          <a:ea typeface="ヒラギノ角ゴ Pro W3"/>
                          <a:cs typeface="Arial" panose="020B0604020202020204" pitchFamily="34" charset="0"/>
                        </a:rPr>
                        <a:t> Plan</a:t>
                      </a:r>
                      <a:endParaRPr lang="en-US" sz="900" kern="1200" dirty="0">
                        <a:solidFill>
                          <a:schemeClr val="tx1"/>
                        </a:solidFill>
                        <a:latin typeface="Arial" panose="020B0604020202020204" pitchFamily="34" charset="0"/>
                        <a:ea typeface="ヒラギノ角ゴ Pro W3"/>
                        <a:cs typeface="Arial" panose="020B0604020202020204" pitchFamily="34" charset="0"/>
                      </a:endParaRPr>
                    </a:p>
                  </a:txBody>
                  <a:tcPr marT="73152" marB="73152" horzOverflow="overflow">
                    <a:lnL>
                      <a:noFill/>
                    </a:lnL>
                    <a:lnR>
                      <a:noFill/>
                    </a:lnR>
                    <a:lnT w="12700" cap="flat" cmpd="sng" algn="ctr">
                      <a:solidFill>
                        <a:srgbClr val="1F497D"/>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Training Courseware</a:t>
                      </a: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Training Schedule &amp; Logistics</a:t>
                      </a:r>
                      <a:r>
                        <a:rPr lang="en-US" sz="900" kern="1200" baseline="0" dirty="0">
                          <a:solidFill>
                            <a:schemeClr val="tx1"/>
                          </a:solidFill>
                          <a:latin typeface="Arial" panose="020B0604020202020204" pitchFamily="34" charset="0"/>
                          <a:ea typeface="ヒラギノ角ゴ Pro W3"/>
                          <a:cs typeface="Arial" panose="020B0604020202020204" pitchFamily="34" charset="0"/>
                        </a:rPr>
                        <a:t> Plan</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900" kern="1200" dirty="0">
                          <a:solidFill>
                            <a:schemeClr val="tx1"/>
                          </a:solidFill>
                          <a:latin typeface="Arial" panose="020B0604020202020204" pitchFamily="34" charset="0"/>
                          <a:ea typeface="ヒラギノ角ゴ Pro W3"/>
                          <a:cs typeface="Arial" panose="020B0604020202020204" pitchFamily="34" charset="0"/>
                        </a:rPr>
                        <a:t>Training Communications</a:t>
                      </a:r>
                    </a:p>
                  </a:txBody>
                  <a:tcPr marT="73152" marB="73152" horzOverflow="overflow">
                    <a:lnL>
                      <a:noFill/>
                    </a:lnL>
                    <a:lnR>
                      <a:noFill/>
                    </a:lnR>
                    <a:lnT w="12700" cap="flat" cmpd="sng" algn="ctr">
                      <a:solidFill>
                        <a:srgbClr val="1F497D"/>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dirty="0">
                          <a:solidFill>
                            <a:schemeClr val="tx1"/>
                          </a:solidFill>
                          <a:latin typeface="Arial" panose="020B0604020202020204" pitchFamily="34" charset="0"/>
                          <a:ea typeface="ヒラギノ角ゴ Pro W3"/>
                          <a:cs typeface="Arial" panose="020B0604020202020204" pitchFamily="34" charset="0"/>
                        </a:rPr>
                        <a:t>Training</a:t>
                      </a:r>
                      <a:r>
                        <a:rPr lang="en-US" sz="900" kern="1200" baseline="0" dirty="0">
                          <a:solidFill>
                            <a:schemeClr val="tx1"/>
                          </a:solidFill>
                          <a:latin typeface="Arial" panose="020B0604020202020204" pitchFamily="34" charset="0"/>
                          <a:ea typeface="ヒラギノ角ゴ Pro W3"/>
                          <a:cs typeface="Arial" panose="020B0604020202020204" pitchFamily="34" charset="0"/>
                        </a:rPr>
                        <a:t> Continuation Plan</a:t>
                      </a: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900" kern="1200" baseline="0" dirty="0">
                          <a:solidFill>
                            <a:schemeClr val="tx1"/>
                          </a:solidFill>
                          <a:latin typeface="Arial" panose="020B0604020202020204" pitchFamily="34" charset="0"/>
                          <a:ea typeface="ヒラギノ角ゴ Pro W3"/>
                          <a:cs typeface="Arial" panose="020B0604020202020204" pitchFamily="34" charset="0"/>
                        </a:rPr>
                        <a:t>Training Assessments &amp; Evaluations</a:t>
                      </a:r>
                      <a:endParaRPr lang="en-US" sz="900" kern="1200" dirty="0">
                        <a:solidFill>
                          <a:schemeClr val="tx1"/>
                        </a:solidFill>
                        <a:latin typeface="Arial" panose="020B0604020202020204" pitchFamily="34" charset="0"/>
                        <a:ea typeface="ヒラギノ角ゴ Pro W3"/>
                        <a:cs typeface="Arial" panose="020B0604020202020204" pitchFamily="34" charset="0"/>
                      </a:endParaRPr>
                    </a:p>
                  </a:txBody>
                  <a:tcPr marT="73152" marB="73152" horzOverflow="overflow">
                    <a:lnL>
                      <a:noFill/>
                    </a:lnL>
                    <a:lnR>
                      <a:noFill/>
                    </a:lnR>
                    <a:lnT w="12700" cap="flat" cmpd="sng" algn="ctr">
                      <a:solidFill>
                        <a:srgbClr val="1F497D"/>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 name="Title 1"/>
          <p:cNvSpPr>
            <a:spLocks noGrp="1"/>
          </p:cNvSpPr>
          <p:nvPr>
            <p:ph type="title"/>
          </p:nvPr>
        </p:nvSpPr>
        <p:spPr>
          <a:xfrm>
            <a:off x="282231" y="274638"/>
            <a:ext cx="11624364" cy="666103"/>
          </a:xfrm>
        </p:spPr>
        <p:txBody>
          <a:bodyPr>
            <a:normAutofit/>
          </a:bodyPr>
          <a:lstStyle/>
          <a:p>
            <a:r>
              <a:rPr lang="en-US" sz="3000" dirty="0"/>
              <a:t>Illustrative Approach to Training</a:t>
            </a:r>
          </a:p>
        </p:txBody>
      </p:sp>
      <p:grpSp>
        <p:nvGrpSpPr>
          <p:cNvPr id="23" name="Group 22"/>
          <p:cNvGrpSpPr/>
          <p:nvPr/>
        </p:nvGrpSpPr>
        <p:grpSpPr>
          <a:xfrm>
            <a:off x="694134" y="1974604"/>
            <a:ext cx="10220548" cy="230832"/>
            <a:chOff x="883867" y="1568494"/>
            <a:chExt cx="10220548" cy="230832"/>
          </a:xfrm>
        </p:grpSpPr>
        <p:sp>
          <p:nvSpPr>
            <p:cNvPr id="11" name="TextBox 10"/>
            <p:cNvSpPr txBox="1"/>
            <p:nvPr/>
          </p:nvSpPr>
          <p:spPr>
            <a:xfrm>
              <a:off x="883867" y="1568494"/>
              <a:ext cx="1005403" cy="23083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9BBB59"/>
                  </a:solidFill>
                  <a:effectLst/>
                  <a:uLnTx/>
                  <a:uFillTx/>
                  <a:latin typeface="Arial" panose="020B0604020202020204" pitchFamily="34" charset="0"/>
                  <a:cs typeface="Arial" panose="020B0604020202020204" pitchFamily="34" charset="0"/>
                </a:rPr>
                <a:t>-9 to -7 Months</a:t>
              </a:r>
            </a:p>
          </p:txBody>
        </p:sp>
        <p:sp>
          <p:nvSpPr>
            <p:cNvPr id="12" name="TextBox 11"/>
            <p:cNvSpPr txBox="1"/>
            <p:nvPr/>
          </p:nvSpPr>
          <p:spPr>
            <a:xfrm>
              <a:off x="3203001" y="1568494"/>
              <a:ext cx="1005403" cy="23083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9BBB59"/>
                  </a:solidFill>
                  <a:effectLst/>
                  <a:uLnTx/>
                  <a:uFillTx/>
                  <a:latin typeface="Arial" panose="020B0604020202020204" pitchFamily="34" charset="0"/>
                  <a:cs typeface="Arial" panose="020B0604020202020204" pitchFamily="34" charset="0"/>
                </a:rPr>
                <a:t>-7 to -6 Months</a:t>
              </a:r>
            </a:p>
          </p:txBody>
        </p:sp>
        <p:sp>
          <p:nvSpPr>
            <p:cNvPr id="13" name="TextBox 12"/>
            <p:cNvSpPr txBox="1"/>
            <p:nvPr/>
          </p:nvSpPr>
          <p:spPr>
            <a:xfrm>
              <a:off x="5511800" y="1568494"/>
              <a:ext cx="1005403" cy="23083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9BBB59"/>
                  </a:solidFill>
                  <a:effectLst/>
                  <a:uLnTx/>
                  <a:uFillTx/>
                  <a:latin typeface="Arial" panose="020B0604020202020204" pitchFamily="34" charset="0"/>
                  <a:cs typeface="Arial" panose="020B0604020202020204" pitchFamily="34" charset="0"/>
                </a:rPr>
                <a:t>-6 to -2 Months</a:t>
              </a:r>
            </a:p>
          </p:txBody>
        </p:sp>
        <p:sp>
          <p:nvSpPr>
            <p:cNvPr id="14" name="TextBox 13"/>
            <p:cNvSpPr txBox="1"/>
            <p:nvPr/>
          </p:nvSpPr>
          <p:spPr>
            <a:xfrm>
              <a:off x="7641213" y="1568494"/>
              <a:ext cx="1364476" cy="23083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9BBB59"/>
                  </a:solidFill>
                  <a:effectLst/>
                  <a:uLnTx/>
                  <a:uFillTx/>
                  <a:latin typeface="Arial" panose="020B0604020202020204" pitchFamily="34" charset="0"/>
                  <a:cs typeface="Arial" panose="020B0604020202020204" pitchFamily="34" charset="0"/>
                </a:rPr>
                <a:t>-3 Months to Go-Live </a:t>
              </a:r>
            </a:p>
          </p:txBody>
        </p:sp>
        <p:sp>
          <p:nvSpPr>
            <p:cNvPr id="15" name="TextBox 14"/>
            <p:cNvSpPr txBox="1"/>
            <p:nvPr/>
          </p:nvSpPr>
          <p:spPr>
            <a:xfrm>
              <a:off x="10134278" y="1568494"/>
              <a:ext cx="970137" cy="23083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9BBB59"/>
                  </a:solidFill>
                  <a:effectLst/>
                  <a:uLnTx/>
                  <a:uFillTx/>
                  <a:latin typeface="Arial" panose="020B0604020202020204" pitchFamily="34" charset="0"/>
                  <a:cs typeface="Arial" panose="020B0604020202020204" pitchFamily="34" charset="0"/>
                </a:rPr>
                <a:t>-1 to +1 Month</a:t>
              </a:r>
            </a:p>
          </p:txBody>
        </p:sp>
      </p:grpSp>
      <p:grpSp>
        <p:nvGrpSpPr>
          <p:cNvPr id="16" name="Group 15"/>
          <p:cNvGrpSpPr/>
          <p:nvPr/>
        </p:nvGrpSpPr>
        <p:grpSpPr>
          <a:xfrm>
            <a:off x="374493" y="1096237"/>
            <a:ext cx="10988961" cy="539496"/>
            <a:chOff x="715090" y="1612567"/>
            <a:chExt cx="10988961" cy="539496"/>
          </a:xfrm>
        </p:grpSpPr>
        <p:sp>
          <p:nvSpPr>
            <p:cNvPr id="17" name="Freeform 16"/>
            <p:cNvSpPr/>
            <p:nvPr/>
          </p:nvSpPr>
          <p:spPr bwMode="auto">
            <a:xfrm>
              <a:off x="715090" y="1612567"/>
              <a:ext cx="1761175" cy="539496"/>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rgbClr val="000000"/>
            </a:solidFill>
            <a:ln w="25400" cap="flat" cmpd="sng" algn="ctr">
              <a:solidFill>
                <a:sysClr val="window" lastClr="FFFFFF">
                  <a:hueOff val="0"/>
                  <a:satOff val="0"/>
                  <a:lumOff val="0"/>
                  <a:alphaOff val="0"/>
                </a:sysClr>
              </a:solidFill>
              <a:prstDash val="solid"/>
            </a:ln>
            <a:effectLst/>
          </p:spPr>
          <p:txBody>
            <a:bodyPr lIns="58674" tIns="29337" rIns="196809" bIns="29337" spcCol="1270" anchor="ctr"/>
            <a:lstStyle/>
            <a:p>
              <a:pPr algn="ctr" defTabSz="466725">
                <a:defRPr/>
              </a:pPr>
              <a:r>
                <a:rPr lang="en-US" sz="1200" b="1" kern="0" dirty="0">
                  <a:solidFill>
                    <a:sysClr val="window" lastClr="FFFFFF"/>
                  </a:solidFill>
                  <a:latin typeface="Arial" panose="020B0604020202020204" pitchFamily="34" charset="0"/>
                  <a:ea typeface="Verdana" pitchFamily="34" charset="0"/>
                  <a:cs typeface="Arial" panose="020B0604020202020204" pitchFamily="34" charset="0"/>
                </a:rPr>
                <a:t>DEFINE</a:t>
              </a:r>
            </a:p>
          </p:txBody>
        </p:sp>
        <p:sp>
          <p:nvSpPr>
            <p:cNvPr id="18" name="Freeform 17"/>
            <p:cNvSpPr/>
            <p:nvPr/>
          </p:nvSpPr>
          <p:spPr bwMode="auto">
            <a:xfrm>
              <a:off x="3022036" y="1612567"/>
              <a:ext cx="1761175" cy="539496"/>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rgbClr val="000000"/>
            </a:solidFill>
            <a:ln w="25400" cap="flat" cmpd="sng" algn="ctr">
              <a:solidFill>
                <a:sysClr val="window" lastClr="FFFFFF">
                  <a:hueOff val="0"/>
                  <a:satOff val="0"/>
                  <a:lumOff val="0"/>
                  <a:alphaOff val="0"/>
                </a:sysClr>
              </a:solidFill>
              <a:prstDash val="solid"/>
            </a:ln>
            <a:effectLst/>
          </p:spPr>
          <p:txBody>
            <a:bodyPr lIns="58674" tIns="29337" rIns="196809" bIns="29337" spcCol="1270" anchor="ctr"/>
            <a:lstStyle/>
            <a:p>
              <a:pPr algn="ctr" defTabSz="466725">
                <a:defRPr/>
              </a:pPr>
              <a:r>
                <a:rPr lang="en-US" sz="1200" b="1" kern="0" dirty="0">
                  <a:solidFill>
                    <a:sysClr val="window" lastClr="FFFFFF"/>
                  </a:solidFill>
                  <a:latin typeface="Arial" panose="020B0604020202020204" pitchFamily="34" charset="0"/>
                  <a:ea typeface="Verdana" pitchFamily="34" charset="0"/>
                  <a:cs typeface="Arial" panose="020B0604020202020204" pitchFamily="34" charset="0"/>
                </a:rPr>
                <a:t>ASSESS</a:t>
              </a:r>
            </a:p>
          </p:txBody>
        </p:sp>
        <p:sp>
          <p:nvSpPr>
            <p:cNvPr id="19" name="Freeform 18"/>
            <p:cNvSpPr/>
            <p:nvPr/>
          </p:nvSpPr>
          <p:spPr bwMode="auto">
            <a:xfrm>
              <a:off x="5328982" y="1612567"/>
              <a:ext cx="1761175" cy="539496"/>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rgbClr val="000000"/>
            </a:solidFill>
            <a:ln w="25400" cap="flat" cmpd="sng" algn="ctr">
              <a:solidFill>
                <a:sysClr val="window" lastClr="FFFFFF">
                  <a:hueOff val="0"/>
                  <a:satOff val="0"/>
                  <a:lumOff val="0"/>
                  <a:alphaOff val="0"/>
                </a:sysClr>
              </a:solidFill>
              <a:prstDash val="solid"/>
            </a:ln>
            <a:effectLst/>
          </p:spPr>
          <p:txBody>
            <a:bodyPr lIns="58674" tIns="29337" rIns="196809" bIns="29337" spcCol="1270" anchor="ctr"/>
            <a:lstStyle/>
            <a:p>
              <a:pPr algn="ctr" defTabSz="466725">
                <a:defRPr/>
              </a:pPr>
              <a:r>
                <a:rPr lang="en-US" sz="1200" b="1" kern="0" dirty="0">
                  <a:solidFill>
                    <a:sysClr val="window" lastClr="FFFFFF"/>
                  </a:solidFill>
                  <a:latin typeface="Arial" panose="020B0604020202020204" pitchFamily="34" charset="0"/>
                  <a:ea typeface="Verdana" pitchFamily="34" charset="0"/>
                  <a:cs typeface="Arial" panose="020B0604020202020204" pitchFamily="34" charset="0"/>
                </a:rPr>
                <a:t>PLAN</a:t>
              </a:r>
            </a:p>
          </p:txBody>
        </p:sp>
        <p:sp>
          <p:nvSpPr>
            <p:cNvPr id="20" name="Freeform 19"/>
            <p:cNvSpPr/>
            <p:nvPr/>
          </p:nvSpPr>
          <p:spPr bwMode="auto">
            <a:xfrm>
              <a:off x="7635929" y="1612567"/>
              <a:ext cx="1761175" cy="539496"/>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rgbClr val="000000"/>
            </a:solidFill>
            <a:ln w="25400" cap="flat" cmpd="sng" algn="ctr">
              <a:solidFill>
                <a:sysClr val="window" lastClr="FFFFFF">
                  <a:hueOff val="0"/>
                  <a:satOff val="0"/>
                  <a:lumOff val="0"/>
                  <a:alphaOff val="0"/>
                </a:sysClr>
              </a:solidFill>
              <a:prstDash val="solid"/>
            </a:ln>
            <a:effectLst/>
          </p:spPr>
          <p:txBody>
            <a:bodyPr lIns="58674" tIns="29337" rIns="196809" bIns="29337" spcCol="1270" anchor="ctr"/>
            <a:lstStyle/>
            <a:p>
              <a:pPr algn="ctr" defTabSz="466725">
                <a:defRPr/>
              </a:pPr>
              <a:r>
                <a:rPr lang="en-US" sz="1200" b="1" kern="0" dirty="0">
                  <a:solidFill>
                    <a:sysClr val="window" lastClr="FFFFFF"/>
                  </a:solidFill>
                  <a:latin typeface="Arial" panose="020B0604020202020204" pitchFamily="34" charset="0"/>
                  <a:ea typeface="Verdana" pitchFamily="34" charset="0"/>
                  <a:cs typeface="Arial" panose="020B0604020202020204" pitchFamily="34" charset="0"/>
                </a:rPr>
                <a:t>DEVELOP &amp; DELIVER</a:t>
              </a:r>
            </a:p>
          </p:txBody>
        </p:sp>
        <p:sp>
          <p:nvSpPr>
            <p:cNvPr id="21" name="Freeform 20"/>
            <p:cNvSpPr/>
            <p:nvPr/>
          </p:nvSpPr>
          <p:spPr bwMode="auto">
            <a:xfrm>
              <a:off x="9942876" y="1612567"/>
              <a:ext cx="1761175" cy="539496"/>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rgbClr val="000000"/>
            </a:solidFill>
            <a:ln w="25400" cap="flat" cmpd="sng" algn="ctr">
              <a:solidFill>
                <a:sysClr val="window" lastClr="FFFFFF">
                  <a:hueOff val="0"/>
                  <a:satOff val="0"/>
                  <a:lumOff val="0"/>
                  <a:alphaOff val="0"/>
                </a:sysClr>
              </a:solidFill>
              <a:prstDash val="solid"/>
            </a:ln>
            <a:effectLst/>
          </p:spPr>
          <p:txBody>
            <a:bodyPr lIns="58674" tIns="29337" rIns="196809" bIns="29337" spcCol="1270" anchor="ctr"/>
            <a:lstStyle/>
            <a:p>
              <a:pPr algn="ctr" defTabSz="466725">
                <a:defRPr/>
              </a:pPr>
              <a:r>
                <a:rPr lang="en-US" sz="1200" b="1" kern="0" dirty="0">
                  <a:solidFill>
                    <a:sysClr val="window" lastClr="FFFFFF"/>
                  </a:solidFill>
                  <a:latin typeface="Arial" panose="020B0604020202020204" pitchFamily="34" charset="0"/>
                  <a:ea typeface="Verdana" pitchFamily="34" charset="0"/>
                  <a:cs typeface="Arial" panose="020B0604020202020204" pitchFamily="34" charset="0"/>
                </a:rPr>
                <a:t>MEASURE</a:t>
              </a:r>
            </a:p>
          </p:txBody>
        </p:sp>
      </p:grpSp>
      <p:sp>
        <p:nvSpPr>
          <p:cNvPr id="24" name="TextBox 23"/>
          <p:cNvSpPr txBox="1"/>
          <p:nvPr/>
        </p:nvSpPr>
        <p:spPr>
          <a:xfrm>
            <a:off x="168768" y="755563"/>
            <a:ext cx="12023232" cy="338554"/>
          </a:xfrm>
          <a:prstGeom prst="rect">
            <a:avLst/>
          </a:prstGeom>
          <a:noFill/>
        </p:spPr>
        <p:txBody>
          <a:bodyPr wrap="square" rtlCol="0">
            <a:spAutoFit/>
          </a:bodyPr>
          <a:lstStyle/>
          <a:p>
            <a:pPr lvl="0" defTabSz="914400"/>
            <a:r>
              <a:rPr lang="en-US" sz="1600" dirty="0">
                <a:latin typeface="Arial" panose="020B0604020202020204" pitchFamily="34" charset="0"/>
                <a:cs typeface="Arial" panose="020B0604020202020204" pitchFamily="34" charset="0"/>
              </a:rPr>
              <a:t>We follow an integrated 5-phased approach to training strategy execution:</a:t>
            </a:r>
          </a:p>
        </p:txBody>
      </p:sp>
    </p:spTree>
    <p:extLst>
      <p:ext uri="{BB962C8B-B14F-4D97-AF65-F5344CB8AC3E}">
        <p14:creationId xmlns:p14="http://schemas.microsoft.com/office/powerpoint/2010/main" val="1497420584"/>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Strategy for [Project Name] Organizational Readiness at Alpha </a:t>
            </a:r>
            <a:endParaRPr lang="en-US" sz="3000" dirty="0"/>
          </a:p>
        </p:txBody>
      </p:sp>
    </p:spTree>
    <p:extLst>
      <p:ext uri="{BB962C8B-B14F-4D97-AF65-F5344CB8AC3E}">
        <p14:creationId xmlns:p14="http://schemas.microsoft.com/office/powerpoint/2010/main" val="1988081274"/>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p:cNvSpPr>
          <p:nvPr/>
        </p:nvSpPr>
        <p:spPr>
          <a:xfrm>
            <a:off x="177187" y="429017"/>
            <a:ext cx="10512862" cy="308721"/>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400" b="1" kern="1200">
                <a:solidFill>
                  <a:schemeClr val="tx1"/>
                </a:solidFill>
                <a:effectLst/>
                <a:latin typeface="Arial"/>
                <a:ea typeface="+mj-ea"/>
                <a:cs typeface="Arial"/>
              </a:defRPr>
            </a:lvl1pPr>
          </a:lstStyle>
          <a:p>
            <a:pPr algn="l"/>
            <a:r>
              <a:rPr lang="en-US" sz="3000" dirty="0"/>
              <a:t>  Organizational Readiness Timeline for Alpha</a:t>
            </a:r>
          </a:p>
        </p:txBody>
      </p:sp>
      <p:sp>
        <p:nvSpPr>
          <p:cNvPr id="4" name="TextBox 3"/>
          <p:cNvSpPr txBox="1"/>
          <p:nvPr/>
        </p:nvSpPr>
        <p:spPr>
          <a:xfrm>
            <a:off x="177188" y="955052"/>
            <a:ext cx="11910064" cy="369236"/>
          </a:xfrm>
          <a:prstGeom prst="rect">
            <a:avLst/>
          </a:prstGeom>
          <a:noFill/>
        </p:spPr>
        <p:txBody>
          <a:bodyPr wrap="square" rtlCol="0">
            <a:spAutoFit/>
          </a:bodyPr>
          <a:lstStyle/>
          <a:p>
            <a:r>
              <a:rPr lang="en-US" sz="1799" dirty="0">
                <a:solidFill>
                  <a:prstClr val="black"/>
                </a:solidFill>
                <a:latin typeface="Arial" panose="020B0604020202020204" pitchFamily="34" charset="0"/>
                <a:cs typeface="Arial" panose="020B0604020202020204" pitchFamily="34" charset="0"/>
              </a:rPr>
              <a:t>Our expedited approach to Organization Readiness at Alpha positions us to meet the April go-live target</a:t>
            </a:r>
          </a:p>
        </p:txBody>
      </p:sp>
      <p:graphicFrame>
        <p:nvGraphicFramePr>
          <p:cNvPr id="5" name="Group 167"/>
          <p:cNvGraphicFramePr>
            <a:graphicFrameLocks noGrp="1"/>
          </p:cNvGraphicFramePr>
          <p:nvPr>
            <p:extLst>
              <p:ext uri="{D42A27DB-BD31-4B8C-83A1-F6EECF244321}">
                <p14:modId xmlns:p14="http://schemas.microsoft.com/office/powerpoint/2010/main" val="2623656496"/>
              </p:ext>
            </p:extLst>
          </p:nvPr>
        </p:nvGraphicFramePr>
        <p:xfrm>
          <a:off x="804672" y="1572885"/>
          <a:ext cx="10442446" cy="4192395"/>
        </p:xfrm>
        <a:graphic>
          <a:graphicData uri="http://schemas.openxmlformats.org/drawingml/2006/table">
            <a:tbl>
              <a:tblPr/>
              <a:tblGrid>
                <a:gridCol w="1491778">
                  <a:extLst>
                    <a:ext uri="{9D8B030D-6E8A-4147-A177-3AD203B41FA5}">
                      <a16:colId xmlns:a16="http://schemas.microsoft.com/office/drawing/2014/main" val="20000"/>
                    </a:ext>
                  </a:extLst>
                </a:gridCol>
                <a:gridCol w="1491778">
                  <a:extLst>
                    <a:ext uri="{9D8B030D-6E8A-4147-A177-3AD203B41FA5}">
                      <a16:colId xmlns:a16="http://schemas.microsoft.com/office/drawing/2014/main" val="20001"/>
                    </a:ext>
                  </a:extLst>
                </a:gridCol>
                <a:gridCol w="1491778">
                  <a:extLst>
                    <a:ext uri="{9D8B030D-6E8A-4147-A177-3AD203B41FA5}">
                      <a16:colId xmlns:a16="http://schemas.microsoft.com/office/drawing/2014/main" val="20002"/>
                    </a:ext>
                  </a:extLst>
                </a:gridCol>
                <a:gridCol w="1491778">
                  <a:extLst>
                    <a:ext uri="{9D8B030D-6E8A-4147-A177-3AD203B41FA5}">
                      <a16:colId xmlns:a16="http://schemas.microsoft.com/office/drawing/2014/main" val="20003"/>
                    </a:ext>
                  </a:extLst>
                </a:gridCol>
                <a:gridCol w="1491778">
                  <a:extLst>
                    <a:ext uri="{9D8B030D-6E8A-4147-A177-3AD203B41FA5}">
                      <a16:colId xmlns:a16="http://schemas.microsoft.com/office/drawing/2014/main" val="20004"/>
                    </a:ext>
                  </a:extLst>
                </a:gridCol>
                <a:gridCol w="1491778">
                  <a:extLst>
                    <a:ext uri="{9D8B030D-6E8A-4147-A177-3AD203B41FA5}">
                      <a16:colId xmlns:a16="http://schemas.microsoft.com/office/drawing/2014/main" val="20005"/>
                    </a:ext>
                  </a:extLst>
                </a:gridCol>
                <a:gridCol w="1491778">
                  <a:extLst>
                    <a:ext uri="{9D8B030D-6E8A-4147-A177-3AD203B41FA5}">
                      <a16:colId xmlns:a16="http://schemas.microsoft.com/office/drawing/2014/main" val="20006"/>
                    </a:ext>
                  </a:extLst>
                </a:gridCol>
              </a:tblGrid>
              <a:tr h="326491">
                <a:tc gridSpan="7">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a:ln>
                            <a:noFill/>
                          </a:ln>
                          <a:solidFill>
                            <a:srgbClr val="FFFFFF"/>
                          </a:solidFill>
                          <a:effectLst/>
                          <a:latin typeface="Arial" panose="020B0604020202020204" pitchFamily="34" charset="0"/>
                          <a:cs typeface="Arial" panose="020B0604020202020204" pitchFamily="34" charset="0"/>
                        </a:rPr>
                        <a:t>Year</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002060"/>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dirty="0">
                        <a:ln>
                          <a:noFill/>
                        </a:ln>
                        <a:solidFill>
                          <a:srgbClr val="FFFFFF"/>
                        </a:solidFill>
                        <a:effectLst/>
                        <a:latin typeface="Arial" charset="0"/>
                        <a:cs typeface="Arial"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002060"/>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dirty="0">
                        <a:ln>
                          <a:noFill/>
                        </a:ln>
                        <a:solidFill>
                          <a:srgbClr val="FFFFFF"/>
                        </a:solidFill>
                        <a:effectLst/>
                        <a:latin typeface="Arial" charset="0"/>
                        <a:cs typeface="Arial"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002060"/>
                    </a:solidFill>
                  </a:tcPr>
                </a:tc>
                <a:tc hMerge="1">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100" b="1" i="0" u="none" strike="noStrike" cap="none" normalizeH="0" baseline="0" dirty="0">
                        <a:ln>
                          <a:noFill/>
                        </a:ln>
                        <a:solidFill>
                          <a:srgbClr val="FFFFFF"/>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002060"/>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100" b="1" i="0" u="none" strike="noStrike" cap="none" normalizeH="0" baseline="0" dirty="0">
                        <a:ln>
                          <a:noFill/>
                        </a:ln>
                        <a:solidFill>
                          <a:srgbClr val="FFFFFF"/>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002060"/>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100" b="1" i="0" u="none" strike="noStrike" cap="none" normalizeH="0" baseline="0" dirty="0">
                        <a:ln>
                          <a:noFill/>
                        </a:ln>
                        <a:solidFill>
                          <a:srgbClr val="FFFFFF"/>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002060"/>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100" b="1" i="0" u="none" strike="noStrike" cap="none" normalizeH="0" baseline="0" dirty="0">
                        <a:ln>
                          <a:noFill/>
                        </a:ln>
                        <a:solidFill>
                          <a:srgbClr val="FFFFFF"/>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002060"/>
                    </a:solidFill>
                  </a:tcPr>
                </a:tc>
                <a:extLst>
                  <a:ext uri="{0D108BD9-81ED-4DB2-BD59-A6C34878D82A}">
                    <a16:rowId xmlns:a16="http://schemas.microsoft.com/office/drawing/2014/main" val="10000"/>
                  </a:ext>
                </a:extLst>
              </a:tr>
              <a:tr h="326491">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100" b="1" dirty="0">
                          <a:solidFill>
                            <a:srgbClr val="FFFFFF"/>
                          </a:solidFill>
                          <a:latin typeface="Arial" panose="020B0604020202020204" pitchFamily="34" charset="0"/>
                          <a:cs typeface="Arial" panose="020B0604020202020204" pitchFamily="34" charset="0"/>
                        </a:rPr>
                        <a:t>Month 1</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BBB59"/>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100" b="1" dirty="0">
                          <a:solidFill>
                            <a:srgbClr val="FFFFFF"/>
                          </a:solidFill>
                          <a:latin typeface="Arial" panose="020B0604020202020204" pitchFamily="34" charset="0"/>
                          <a:cs typeface="Arial" panose="020B0604020202020204" pitchFamily="34" charset="0"/>
                        </a:rPr>
                        <a:t>Month 2 </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BBB59"/>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100" b="1" dirty="0">
                          <a:solidFill>
                            <a:srgbClr val="FFFFFF"/>
                          </a:solidFill>
                          <a:latin typeface="Arial" panose="020B0604020202020204" pitchFamily="34" charset="0"/>
                          <a:cs typeface="Arial" panose="020B0604020202020204" pitchFamily="34" charset="0"/>
                        </a:rPr>
                        <a:t>Month 3</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BBB59"/>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100" b="1" dirty="0">
                          <a:solidFill>
                            <a:srgbClr val="FFFFFF"/>
                          </a:solidFill>
                          <a:latin typeface="Arial" panose="020B0604020202020204" pitchFamily="34" charset="0"/>
                          <a:cs typeface="Arial" panose="020B0604020202020204" pitchFamily="34" charset="0"/>
                        </a:rPr>
                        <a:t>Month 4</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BBB59"/>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100" b="1" dirty="0">
                          <a:solidFill>
                            <a:srgbClr val="FFFFFF"/>
                          </a:solidFill>
                          <a:latin typeface="Arial" panose="020B0604020202020204" pitchFamily="34" charset="0"/>
                          <a:cs typeface="Arial" panose="020B0604020202020204" pitchFamily="34" charset="0"/>
                        </a:rPr>
                        <a:t>Month 5</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BBB59"/>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100" b="1" dirty="0">
                          <a:solidFill>
                            <a:srgbClr val="FFFFFF"/>
                          </a:solidFill>
                          <a:latin typeface="Arial" panose="020B0604020202020204" pitchFamily="34" charset="0"/>
                          <a:cs typeface="Arial" panose="020B0604020202020204" pitchFamily="34" charset="0"/>
                        </a:rPr>
                        <a:t>Month 6</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BBB59"/>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100" b="1" dirty="0">
                          <a:solidFill>
                            <a:srgbClr val="FFFFFF"/>
                          </a:solidFill>
                          <a:latin typeface="Arial" panose="020B0604020202020204" pitchFamily="34" charset="0"/>
                          <a:cs typeface="Arial" panose="020B0604020202020204" pitchFamily="34" charset="0"/>
                        </a:rPr>
                        <a:t>Month 7</a:t>
                      </a:r>
                    </a:p>
                  </a:txBody>
                  <a:tcPr marL="0" marR="0" marT="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BBB59"/>
                    </a:solidFill>
                  </a:tcPr>
                </a:tc>
                <a:extLst>
                  <a:ext uri="{0D108BD9-81ED-4DB2-BD59-A6C34878D82A}">
                    <a16:rowId xmlns:a16="http://schemas.microsoft.com/office/drawing/2014/main" val="10001"/>
                  </a:ext>
                </a:extLst>
              </a:tr>
              <a:tr h="3539413">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dirty="0"/>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6" name="Rectangle 5"/>
          <p:cNvSpPr/>
          <p:nvPr/>
        </p:nvSpPr>
        <p:spPr>
          <a:xfrm flipH="1">
            <a:off x="812688" y="3906524"/>
            <a:ext cx="1478450" cy="301752"/>
          </a:xfrm>
          <a:prstGeom prst="rect">
            <a:avLst/>
          </a:prstGeom>
          <a:solidFill>
            <a:srgbClr val="ADADFF"/>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Change Management Strategy</a:t>
            </a:r>
          </a:p>
        </p:txBody>
      </p:sp>
      <p:sp>
        <p:nvSpPr>
          <p:cNvPr id="7" name="Rectangle 6"/>
          <p:cNvSpPr/>
          <p:nvPr/>
        </p:nvSpPr>
        <p:spPr>
          <a:xfrm flipH="1">
            <a:off x="4018712" y="3518207"/>
            <a:ext cx="2103120" cy="301752"/>
          </a:xfrm>
          <a:prstGeom prst="rect">
            <a:avLst/>
          </a:prstGeom>
          <a:solidFill>
            <a:srgbClr val="3C8A2E"/>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srgbClr val="FFFFFF"/>
                </a:solidFill>
                <a:latin typeface="Arial"/>
                <a:ea typeface="MS PGothic" pitchFamily="34" charset="-128"/>
              </a:rPr>
              <a:t>Change Readiness </a:t>
            </a:r>
            <a:br>
              <a:rPr lang="en-US" sz="1100" b="1" kern="0" dirty="0">
                <a:solidFill>
                  <a:srgbClr val="FFFFFF"/>
                </a:solidFill>
                <a:latin typeface="Arial"/>
                <a:ea typeface="MS PGothic" pitchFamily="34" charset="-128"/>
              </a:rPr>
            </a:br>
            <a:r>
              <a:rPr lang="en-US" sz="1100" b="1" kern="0" dirty="0">
                <a:solidFill>
                  <a:srgbClr val="FFFFFF"/>
                </a:solidFill>
                <a:latin typeface="Arial"/>
                <a:ea typeface="MS PGothic" pitchFamily="34" charset="-128"/>
              </a:rPr>
              <a:t>Strategy</a:t>
            </a:r>
          </a:p>
        </p:txBody>
      </p:sp>
      <p:sp>
        <p:nvSpPr>
          <p:cNvPr id="8" name="Rectangle 7"/>
          <p:cNvSpPr/>
          <p:nvPr/>
        </p:nvSpPr>
        <p:spPr>
          <a:xfrm flipH="1">
            <a:off x="812688" y="2721835"/>
            <a:ext cx="2963784" cy="299427"/>
          </a:xfrm>
          <a:prstGeom prst="rect">
            <a:avLst/>
          </a:prstGeom>
          <a:solidFill>
            <a:srgbClr val="4F81BD">
              <a:lumMod val="75000"/>
            </a:srgbClr>
          </a:solidFill>
          <a:ln w="12700" cap="flat" cmpd="sng" algn="ctr">
            <a:solidFill>
              <a:srgbClr val="3399FF"/>
            </a:solidFill>
            <a:prstDash val="solid"/>
          </a:ln>
          <a:effectLst/>
        </p:spPr>
        <p:txBody>
          <a:bodyPr lIns="0" rIns="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100" b="1" i="0" u="none" strike="noStrike" kern="0" cap="none" spc="0" normalizeH="0" baseline="0" noProof="0" dirty="0">
                <a:ln>
                  <a:noFill/>
                </a:ln>
                <a:solidFill>
                  <a:srgbClr val="FFFFFF"/>
                </a:solidFill>
                <a:effectLst/>
                <a:uLnTx/>
                <a:uFillTx/>
                <a:latin typeface="Arial"/>
                <a:ea typeface="MS PGothic" pitchFamily="34" charset="-128"/>
              </a:rPr>
              <a:t>Leadership Alignment</a:t>
            </a:r>
          </a:p>
        </p:txBody>
      </p:sp>
      <p:sp>
        <p:nvSpPr>
          <p:cNvPr id="9" name="Rectangle 8"/>
          <p:cNvSpPr/>
          <p:nvPr/>
        </p:nvSpPr>
        <p:spPr>
          <a:xfrm flipH="1">
            <a:off x="2295143" y="3105708"/>
            <a:ext cx="3017520" cy="301752"/>
          </a:xfrm>
          <a:prstGeom prst="rect">
            <a:avLst/>
          </a:prstGeom>
          <a:solidFill>
            <a:srgbClr val="CCD6EB"/>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Stakeholder Assessment</a:t>
            </a:r>
          </a:p>
        </p:txBody>
      </p:sp>
      <p:sp>
        <p:nvSpPr>
          <p:cNvPr id="10" name="Rectangle 9"/>
          <p:cNvSpPr/>
          <p:nvPr/>
        </p:nvSpPr>
        <p:spPr>
          <a:xfrm flipH="1">
            <a:off x="812688" y="4324289"/>
            <a:ext cx="1182180" cy="301751"/>
          </a:xfrm>
          <a:prstGeom prst="rect">
            <a:avLst/>
          </a:prstGeom>
          <a:solidFill>
            <a:srgbClr val="99CC33"/>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srgbClr val="FFFFFF"/>
                </a:solidFill>
                <a:latin typeface="Arial"/>
                <a:ea typeface="MS PGothic" pitchFamily="34" charset="-128"/>
              </a:rPr>
              <a:t>Communications Strategy</a:t>
            </a:r>
          </a:p>
        </p:txBody>
      </p:sp>
      <p:sp>
        <p:nvSpPr>
          <p:cNvPr id="11" name="Rectangle 10"/>
          <p:cNvSpPr/>
          <p:nvPr/>
        </p:nvSpPr>
        <p:spPr>
          <a:xfrm flipH="1">
            <a:off x="8260597" y="5403990"/>
            <a:ext cx="2979979" cy="330293"/>
          </a:xfrm>
          <a:prstGeom prst="rect">
            <a:avLst/>
          </a:prstGeom>
          <a:solidFill>
            <a:srgbClr val="E6EBF5"/>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Knowledge &amp; Capability Transfer</a:t>
            </a:r>
          </a:p>
        </p:txBody>
      </p:sp>
      <p:sp>
        <p:nvSpPr>
          <p:cNvPr id="12" name="Rectangle 11"/>
          <p:cNvSpPr/>
          <p:nvPr/>
        </p:nvSpPr>
        <p:spPr>
          <a:xfrm flipH="1">
            <a:off x="3814176" y="2721835"/>
            <a:ext cx="7406640" cy="301630"/>
          </a:xfrm>
          <a:prstGeom prst="rect">
            <a:avLst/>
          </a:prstGeom>
          <a:solidFill>
            <a:srgbClr val="4F81BD">
              <a:lumMod val="75000"/>
            </a:srgbClr>
          </a:solidFill>
          <a:ln w="12700" cap="flat" cmpd="sng" algn="ctr">
            <a:solidFill>
              <a:srgbClr val="3399FF"/>
            </a:solidFill>
            <a:prstDash val="solid"/>
          </a:ln>
          <a:effectLst/>
        </p:spPr>
        <p:txBody>
          <a:bodyPr lIns="0" rIns="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100" b="1" i="0" u="none" strike="noStrike" kern="0" cap="none" spc="0" normalizeH="0" baseline="0" noProof="0" dirty="0">
                <a:ln>
                  <a:noFill/>
                </a:ln>
                <a:solidFill>
                  <a:srgbClr val="FFFFFF"/>
                </a:solidFill>
                <a:effectLst/>
                <a:uLnTx/>
                <a:uFillTx/>
                <a:latin typeface="Arial"/>
                <a:ea typeface="MS PGothic" pitchFamily="34" charset="-128"/>
              </a:rPr>
              <a:t>Ongoing Leadership Engagement</a:t>
            </a:r>
          </a:p>
        </p:txBody>
      </p:sp>
      <p:sp>
        <p:nvSpPr>
          <p:cNvPr id="13" name="Rectangle 12"/>
          <p:cNvSpPr/>
          <p:nvPr/>
        </p:nvSpPr>
        <p:spPr>
          <a:xfrm flipH="1">
            <a:off x="5280586" y="3105708"/>
            <a:ext cx="1444752" cy="301752"/>
          </a:xfrm>
          <a:prstGeom prst="rect">
            <a:avLst/>
          </a:prstGeom>
          <a:solidFill>
            <a:srgbClr val="CCD6EB"/>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Stakeholder Engagement Strategy</a:t>
            </a:r>
          </a:p>
        </p:txBody>
      </p:sp>
      <p:sp>
        <p:nvSpPr>
          <p:cNvPr id="14" name="Rectangle 13"/>
          <p:cNvSpPr/>
          <p:nvPr/>
        </p:nvSpPr>
        <p:spPr>
          <a:xfrm flipH="1">
            <a:off x="6736804" y="3105708"/>
            <a:ext cx="4480560" cy="301752"/>
          </a:xfrm>
          <a:prstGeom prst="rect">
            <a:avLst/>
          </a:prstGeom>
          <a:solidFill>
            <a:srgbClr val="CCD6EB"/>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Execute &amp; Update Stakeholder </a:t>
            </a:r>
            <a:br>
              <a:rPr lang="en-US" sz="1100" b="1" kern="0" dirty="0">
                <a:solidFill>
                  <a:prstClr val="black"/>
                </a:solidFill>
                <a:latin typeface="Arial"/>
                <a:ea typeface="MS PGothic" pitchFamily="34" charset="-128"/>
              </a:rPr>
            </a:br>
            <a:r>
              <a:rPr lang="en-US" sz="1100" b="1" kern="0" dirty="0">
                <a:solidFill>
                  <a:prstClr val="black"/>
                </a:solidFill>
                <a:latin typeface="Arial"/>
                <a:ea typeface="MS PGothic" pitchFamily="34" charset="-128"/>
              </a:rPr>
              <a:t>Engagement Strategy</a:t>
            </a:r>
          </a:p>
        </p:txBody>
      </p:sp>
      <p:sp>
        <p:nvSpPr>
          <p:cNvPr id="15" name="Rectangle 14"/>
          <p:cNvSpPr/>
          <p:nvPr/>
        </p:nvSpPr>
        <p:spPr>
          <a:xfrm flipH="1">
            <a:off x="6144790" y="3518207"/>
            <a:ext cx="1737360" cy="301752"/>
          </a:xfrm>
          <a:prstGeom prst="rect">
            <a:avLst/>
          </a:prstGeom>
          <a:solidFill>
            <a:srgbClr val="3C8A2E"/>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srgbClr val="FFFFFF"/>
                </a:solidFill>
                <a:latin typeface="Arial"/>
                <a:ea typeface="MS PGothic" pitchFamily="34" charset="-128"/>
              </a:rPr>
              <a:t>Initial Change Readiness Assessment</a:t>
            </a:r>
          </a:p>
        </p:txBody>
      </p:sp>
      <p:sp>
        <p:nvSpPr>
          <p:cNvPr id="16" name="Rectangle 15"/>
          <p:cNvSpPr/>
          <p:nvPr/>
        </p:nvSpPr>
        <p:spPr>
          <a:xfrm flipH="1">
            <a:off x="7915022" y="3518207"/>
            <a:ext cx="1828800" cy="301752"/>
          </a:xfrm>
          <a:prstGeom prst="rect">
            <a:avLst/>
          </a:prstGeom>
          <a:solidFill>
            <a:srgbClr val="3C8A2E"/>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srgbClr val="FFFFFF"/>
                </a:solidFill>
                <a:latin typeface="Arial"/>
                <a:ea typeface="MS PGothic" pitchFamily="34" charset="-128"/>
              </a:rPr>
              <a:t>Final Change Readiness Assessment</a:t>
            </a:r>
          </a:p>
        </p:txBody>
      </p:sp>
      <p:sp>
        <p:nvSpPr>
          <p:cNvPr id="17" name="Rectangle 16"/>
          <p:cNvSpPr/>
          <p:nvPr/>
        </p:nvSpPr>
        <p:spPr>
          <a:xfrm flipH="1">
            <a:off x="2313432" y="3906524"/>
            <a:ext cx="1591056" cy="301752"/>
          </a:xfrm>
          <a:prstGeom prst="rect">
            <a:avLst/>
          </a:prstGeom>
          <a:solidFill>
            <a:srgbClr val="ADADFF"/>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Change Impact Assessment </a:t>
            </a:r>
          </a:p>
        </p:txBody>
      </p:sp>
      <p:sp>
        <p:nvSpPr>
          <p:cNvPr id="18" name="Rectangle 17"/>
          <p:cNvSpPr/>
          <p:nvPr/>
        </p:nvSpPr>
        <p:spPr>
          <a:xfrm flipH="1">
            <a:off x="3922776" y="3906524"/>
            <a:ext cx="2834640" cy="301752"/>
          </a:xfrm>
          <a:prstGeom prst="rect">
            <a:avLst/>
          </a:prstGeom>
          <a:solidFill>
            <a:srgbClr val="ADADFF"/>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Update Change Strategy </a:t>
            </a:r>
          </a:p>
        </p:txBody>
      </p:sp>
      <p:sp>
        <p:nvSpPr>
          <p:cNvPr id="19" name="Rectangle 18"/>
          <p:cNvSpPr/>
          <p:nvPr/>
        </p:nvSpPr>
        <p:spPr>
          <a:xfrm flipH="1">
            <a:off x="6357146" y="4324289"/>
            <a:ext cx="3399502" cy="301752"/>
          </a:xfrm>
          <a:prstGeom prst="rect">
            <a:avLst/>
          </a:prstGeom>
          <a:solidFill>
            <a:srgbClr val="99CC33"/>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srgbClr val="FFFFFF"/>
                </a:solidFill>
                <a:latin typeface="Arial"/>
                <a:ea typeface="MS PGothic" pitchFamily="34" charset="-128"/>
              </a:rPr>
              <a:t>Deploy Initial Program Communications &amp; </a:t>
            </a:r>
            <a:br>
              <a:rPr lang="en-US" sz="1100" b="1" kern="0" dirty="0">
                <a:solidFill>
                  <a:srgbClr val="FFFFFF"/>
                </a:solidFill>
                <a:latin typeface="Arial"/>
                <a:ea typeface="MS PGothic" pitchFamily="34" charset="-128"/>
              </a:rPr>
            </a:br>
            <a:r>
              <a:rPr lang="en-US" sz="1100" b="1" kern="0" dirty="0">
                <a:solidFill>
                  <a:srgbClr val="FFFFFF"/>
                </a:solidFill>
                <a:latin typeface="Arial"/>
                <a:ea typeface="MS PGothic" pitchFamily="34" charset="-128"/>
              </a:rPr>
              <a:t>Gather Feedback </a:t>
            </a:r>
          </a:p>
        </p:txBody>
      </p:sp>
      <p:sp>
        <p:nvSpPr>
          <p:cNvPr id="20" name="Rectangle 19"/>
          <p:cNvSpPr/>
          <p:nvPr/>
        </p:nvSpPr>
        <p:spPr>
          <a:xfrm flipH="1">
            <a:off x="9766920" y="4324289"/>
            <a:ext cx="1473656" cy="301752"/>
          </a:xfrm>
          <a:prstGeom prst="rect">
            <a:avLst/>
          </a:prstGeom>
          <a:solidFill>
            <a:srgbClr val="99CC33"/>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srgbClr val="FFFFFF"/>
                </a:solidFill>
                <a:latin typeface="Arial"/>
                <a:ea typeface="MS PGothic" pitchFamily="34" charset="-128"/>
              </a:rPr>
              <a:t>Go-Live &amp; Support Communications</a:t>
            </a:r>
          </a:p>
        </p:txBody>
      </p:sp>
      <p:sp>
        <p:nvSpPr>
          <p:cNvPr id="21" name="Rectangle 20"/>
          <p:cNvSpPr/>
          <p:nvPr/>
        </p:nvSpPr>
        <p:spPr>
          <a:xfrm flipH="1">
            <a:off x="3794760" y="4324289"/>
            <a:ext cx="2560320" cy="301752"/>
          </a:xfrm>
          <a:prstGeom prst="rect">
            <a:avLst/>
          </a:prstGeom>
          <a:solidFill>
            <a:srgbClr val="99CC33"/>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srgbClr val="FFFFFF"/>
                </a:solidFill>
                <a:latin typeface="Arial"/>
                <a:ea typeface="MS PGothic" pitchFamily="34" charset="-128"/>
              </a:rPr>
              <a:t>Develop </a:t>
            </a:r>
            <a:br>
              <a:rPr lang="en-US" sz="1100" b="1" kern="0" dirty="0">
                <a:solidFill>
                  <a:srgbClr val="FFFFFF"/>
                </a:solidFill>
                <a:latin typeface="Arial"/>
                <a:ea typeface="MS PGothic" pitchFamily="34" charset="-128"/>
              </a:rPr>
            </a:br>
            <a:r>
              <a:rPr lang="en-US" sz="1100" b="1" kern="0" dirty="0">
                <a:solidFill>
                  <a:srgbClr val="FFFFFF"/>
                </a:solidFill>
                <a:latin typeface="Arial"/>
                <a:ea typeface="MS PGothic" pitchFamily="34" charset="-128"/>
              </a:rPr>
              <a:t>Communications</a:t>
            </a:r>
          </a:p>
        </p:txBody>
      </p:sp>
      <p:sp>
        <p:nvSpPr>
          <p:cNvPr id="22" name="Rectangle 21"/>
          <p:cNvSpPr/>
          <p:nvPr/>
        </p:nvSpPr>
        <p:spPr>
          <a:xfrm flipH="1">
            <a:off x="2012980" y="4324289"/>
            <a:ext cx="1745203" cy="299837"/>
          </a:xfrm>
          <a:prstGeom prst="rect">
            <a:avLst/>
          </a:prstGeom>
          <a:solidFill>
            <a:srgbClr val="99CC33"/>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srgbClr val="FFFFFF"/>
                </a:solidFill>
                <a:latin typeface="Arial"/>
                <a:ea typeface="MS PGothic" pitchFamily="34" charset="-128"/>
              </a:rPr>
              <a:t>Communications </a:t>
            </a:r>
            <a:br>
              <a:rPr lang="en-US" sz="1100" b="1" kern="0" dirty="0">
                <a:solidFill>
                  <a:srgbClr val="FFFFFF"/>
                </a:solidFill>
                <a:latin typeface="Arial"/>
                <a:ea typeface="MS PGothic" pitchFamily="34" charset="-128"/>
              </a:rPr>
            </a:br>
            <a:r>
              <a:rPr lang="en-US" sz="1100" b="1" kern="0" dirty="0">
                <a:solidFill>
                  <a:srgbClr val="FFFFFF"/>
                </a:solidFill>
                <a:latin typeface="Arial"/>
                <a:ea typeface="MS PGothic" pitchFamily="34" charset="-128"/>
              </a:rPr>
              <a:t>Plan</a:t>
            </a:r>
          </a:p>
        </p:txBody>
      </p:sp>
      <p:sp>
        <p:nvSpPr>
          <p:cNvPr id="23" name="Rectangle 22"/>
          <p:cNvSpPr/>
          <p:nvPr/>
        </p:nvSpPr>
        <p:spPr>
          <a:xfrm flipH="1">
            <a:off x="812688" y="4689124"/>
            <a:ext cx="1371600" cy="301752"/>
          </a:xfrm>
          <a:prstGeom prst="rect">
            <a:avLst/>
          </a:prstGeom>
          <a:solidFill>
            <a:srgbClr val="E6EBF5"/>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Training Strategy </a:t>
            </a:r>
            <a:br>
              <a:rPr lang="en-US" sz="1100" b="1" kern="0" dirty="0">
                <a:solidFill>
                  <a:prstClr val="black"/>
                </a:solidFill>
                <a:latin typeface="Arial"/>
                <a:ea typeface="MS PGothic" pitchFamily="34" charset="-128"/>
              </a:rPr>
            </a:br>
            <a:r>
              <a:rPr lang="en-US" sz="1100" b="1" kern="0" dirty="0">
                <a:solidFill>
                  <a:prstClr val="black"/>
                </a:solidFill>
                <a:latin typeface="Arial"/>
                <a:ea typeface="MS PGothic" pitchFamily="34" charset="-128"/>
              </a:rPr>
              <a:t>&amp; Plan</a:t>
            </a:r>
          </a:p>
        </p:txBody>
      </p:sp>
      <p:sp>
        <p:nvSpPr>
          <p:cNvPr id="24" name="Rectangle 23"/>
          <p:cNvSpPr/>
          <p:nvPr/>
        </p:nvSpPr>
        <p:spPr>
          <a:xfrm flipH="1">
            <a:off x="7094136" y="5047343"/>
            <a:ext cx="2651760" cy="301752"/>
          </a:xfrm>
          <a:prstGeom prst="rect">
            <a:avLst/>
          </a:prstGeom>
          <a:solidFill>
            <a:srgbClr val="E6EBF5"/>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Training Delivery</a:t>
            </a:r>
          </a:p>
        </p:txBody>
      </p:sp>
      <p:sp>
        <p:nvSpPr>
          <p:cNvPr id="25" name="Rectangle 24"/>
          <p:cNvSpPr/>
          <p:nvPr/>
        </p:nvSpPr>
        <p:spPr>
          <a:xfrm flipH="1">
            <a:off x="9766920" y="5047343"/>
            <a:ext cx="1473656" cy="301751"/>
          </a:xfrm>
          <a:prstGeom prst="rect">
            <a:avLst/>
          </a:prstGeom>
          <a:solidFill>
            <a:srgbClr val="E6EBF5"/>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Training Evaluation</a:t>
            </a:r>
            <a:br>
              <a:rPr lang="en-US" sz="1100" b="1" kern="0" dirty="0">
                <a:solidFill>
                  <a:prstClr val="black"/>
                </a:solidFill>
                <a:latin typeface="Arial"/>
                <a:ea typeface="MS PGothic" pitchFamily="34" charset="-128"/>
              </a:rPr>
            </a:br>
            <a:r>
              <a:rPr lang="en-US" sz="1100" b="1" kern="0" dirty="0">
                <a:solidFill>
                  <a:prstClr val="black"/>
                </a:solidFill>
                <a:latin typeface="Arial"/>
                <a:ea typeface="MS PGothic" pitchFamily="34" charset="-128"/>
              </a:rPr>
              <a:t> &amp; Remediation</a:t>
            </a:r>
          </a:p>
        </p:txBody>
      </p:sp>
      <p:sp>
        <p:nvSpPr>
          <p:cNvPr id="26" name="Rectangle 25"/>
          <p:cNvSpPr/>
          <p:nvPr/>
        </p:nvSpPr>
        <p:spPr>
          <a:xfrm flipH="1">
            <a:off x="2314560" y="5041891"/>
            <a:ext cx="1994330" cy="307203"/>
          </a:xfrm>
          <a:prstGeom prst="rect">
            <a:avLst/>
          </a:prstGeom>
          <a:solidFill>
            <a:srgbClr val="E6EBF5"/>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Training Design</a:t>
            </a:r>
          </a:p>
        </p:txBody>
      </p:sp>
      <p:sp>
        <p:nvSpPr>
          <p:cNvPr id="27" name="Rectangle 26"/>
          <p:cNvSpPr/>
          <p:nvPr/>
        </p:nvSpPr>
        <p:spPr>
          <a:xfrm flipH="1">
            <a:off x="2206582" y="4689124"/>
            <a:ext cx="1371600" cy="301752"/>
          </a:xfrm>
          <a:prstGeom prst="rect">
            <a:avLst/>
          </a:prstGeom>
          <a:solidFill>
            <a:srgbClr val="E6EBF5"/>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Training Needs Assessment</a:t>
            </a:r>
          </a:p>
        </p:txBody>
      </p:sp>
      <p:sp>
        <p:nvSpPr>
          <p:cNvPr id="28" name="5-Point Star 27"/>
          <p:cNvSpPr/>
          <p:nvPr/>
        </p:nvSpPr>
        <p:spPr>
          <a:xfrm>
            <a:off x="9699543" y="1936989"/>
            <a:ext cx="182880" cy="182880"/>
          </a:xfrm>
          <a:prstGeom prst="star5">
            <a:avLst/>
          </a:prstGeom>
          <a:solidFill>
            <a:srgbClr val="FFFF00"/>
          </a:solidFill>
          <a:ln w="9525" cap="flat" cmpd="sng" algn="ctr">
            <a:solidFill>
              <a:srgbClr val="FF6600"/>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9" name="TextBox 28"/>
          <p:cNvSpPr txBox="1"/>
          <p:nvPr/>
        </p:nvSpPr>
        <p:spPr>
          <a:xfrm>
            <a:off x="9868976" y="1994364"/>
            <a:ext cx="630272" cy="123111"/>
          </a:xfrm>
          <a:prstGeom prst="rect">
            <a:avLst/>
          </a:prstGeom>
          <a:noFill/>
        </p:spPr>
        <p:txBody>
          <a:bodyPr wrap="square" lIns="0" tIns="0" rIns="0" bIns="0" rtlCol="0">
            <a:spAutoFit/>
          </a:bodyPr>
          <a:lstStyle/>
          <a:p>
            <a:pPr defTabSz="914400" eaLnBrk="0" fontAlgn="base" hangingPunct="0">
              <a:spcBef>
                <a:spcPct val="0"/>
              </a:spcBef>
              <a:spcAft>
                <a:spcPct val="0"/>
              </a:spcAft>
            </a:pPr>
            <a:r>
              <a:rPr lang="en-US" sz="800" b="1" i="1" dirty="0">
                <a:solidFill>
                  <a:srgbClr val="313131"/>
                </a:solidFill>
                <a:latin typeface="Arial" panose="020B0604020202020204" pitchFamily="34" charset="0"/>
                <a:cs typeface="Arial" panose="020B0604020202020204" pitchFamily="34" charset="0"/>
              </a:rPr>
              <a:t>Go-Live</a:t>
            </a:r>
          </a:p>
        </p:txBody>
      </p:sp>
      <p:sp>
        <p:nvSpPr>
          <p:cNvPr id="30" name="Rectangle 29"/>
          <p:cNvSpPr/>
          <p:nvPr/>
        </p:nvSpPr>
        <p:spPr>
          <a:xfrm flipH="1">
            <a:off x="9766920" y="2230469"/>
            <a:ext cx="1456082" cy="284391"/>
          </a:xfrm>
          <a:prstGeom prst="rect">
            <a:avLst/>
          </a:prstGeom>
          <a:solidFill>
            <a:srgbClr val="4F81BD">
              <a:lumMod val="60000"/>
              <a:lumOff val="40000"/>
            </a:srgbClr>
          </a:solidFill>
          <a:ln w="12700" cap="flat" cmpd="sng" algn="ctr">
            <a:solidFill>
              <a:srgbClr val="3399FF"/>
            </a:solidFill>
            <a:prstDash val="solid"/>
          </a:ln>
          <a:effectLst/>
        </p:spPr>
        <p:txBody>
          <a:bodyPr lIns="0" rIns="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Arial"/>
                <a:ea typeface="MS PGothic" pitchFamily="34" charset="-128"/>
              </a:rPr>
              <a:t>ALPHA &amp; REMEDIATION</a:t>
            </a:r>
          </a:p>
        </p:txBody>
      </p:sp>
      <p:sp>
        <p:nvSpPr>
          <p:cNvPr id="31" name="Rectangle 30"/>
          <p:cNvSpPr/>
          <p:nvPr/>
        </p:nvSpPr>
        <p:spPr>
          <a:xfrm flipH="1">
            <a:off x="3776472" y="2230469"/>
            <a:ext cx="5961888" cy="297808"/>
          </a:xfrm>
          <a:prstGeom prst="rect">
            <a:avLst/>
          </a:prstGeom>
          <a:solidFill>
            <a:sysClr val="windowText" lastClr="000000"/>
          </a:solidFill>
          <a:ln w="12700" cap="flat" cmpd="sng" algn="ctr">
            <a:solidFill>
              <a:srgbClr val="3399FF"/>
            </a:solidFill>
            <a:prstDash val="solid"/>
          </a:ln>
          <a:effectLst/>
        </p:spPr>
        <p:txBody>
          <a:bodyPr lIns="0" rIns="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100" b="1" i="0" u="none" strike="noStrike" kern="0" cap="none" spc="0" normalizeH="0" baseline="0" noProof="0" dirty="0">
                <a:ln>
                  <a:noFill/>
                </a:ln>
                <a:solidFill>
                  <a:srgbClr val="FFFFFF"/>
                </a:solidFill>
                <a:effectLst/>
                <a:uLnTx/>
                <a:uFillTx/>
                <a:latin typeface="Arial"/>
                <a:ea typeface="MS PGothic" pitchFamily="34" charset="-128"/>
              </a:rPr>
              <a:t>TEST &amp; PILOT</a:t>
            </a:r>
          </a:p>
        </p:txBody>
      </p:sp>
      <p:sp>
        <p:nvSpPr>
          <p:cNvPr id="32" name="Rectangle 31"/>
          <p:cNvSpPr/>
          <p:nvPr/>
        </p:nvSpPr>
        <p:spPr>
          <a:xfrm flipH="1">
            <a:off x="804672" y="2230469"/>
            <a:ext cx="2971800" cy="297808"/>
          </a:xfrm>
          <a:prstGeom prst="rect">
            <a:avLst/>
          </a:prstGeom>
          <a:solidFill>
            <a:srgbClr val="8064A2">
              <a:lumMod val="40000"/>
              <a:lumOff val="60000"/>
            </a:srgbClr>
          </a:solidFill>
          <a:ln w="12700" cap="flat" cmpd="sng" algn="ctr">
            <a:solidFill>
              <a:srgbClr val="3399FF"/>
            </a:solidFill>
            <a:prstDash val="solid"/>
          </a:ln>
          <a:effectLst/>
        </p:spPr>
        <p:txBody>
          <a:bodyPr lIns="0" rIns="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Arial"/>
                <a:ea typeface="MS PGothic" pitchFamily="34" charset="-128"/>
              </a:rPr>
              <a:t>BUILD</a:t>
            </a:r>
          </a:p>
        </p:txBody>
      </p:sp>
      <p:sp>
        <p:nvSpPr>
          <p:cNvPr id="33" name="Rectangle 32"/>
          <p:cNvSpPr/>
          <p:nvPr/>
        </p:nvSpPr>
        <p:spPr>
          <a:xfrm flipH="1">
            <a:off x="4329913" y="5047343"/>
            <a:ext cx="2743200" cy="301752"/>
          </a:xfrm>
          <a:prstGeom prst="rect">
            <a:avLst/>
          </a:prstGeom>
          <a:solidFill>
            <a:srgbClr val="E6EBF5"/>
          </a:solidFill>
          <a:ln w="12700" cap="flat" cmpd="sng" algn="ctr">
            <a:solidFill>
              <a:srgbClr val="3399FF"/>
            </a:solidFill>
            <a:prstDash val="solid"/>
          </a:ln>
          <a:effectLst/>
        </p:spPr>
        <p:txBody>
          <a:bodyPr lIns="0" rIns="0" anchor="ctr"/>
          <a:lstStyle/>
          <a:p>
            <a:pPr algn="ctr" defTabSz="914400" fontAlgn="base">
              <a:spcBef>
                <a:spcPct val="0"/>
              </a:spcBef>
              <a:spcAft>
                <a:spcPct val="0"/>
              </a:spcAft>
            </a:pPr>
            <a:r>
              <a:rPr lang="en-US" sz="1100" b="1" kern="0" dirty="0">
                <a:solidFill>
                  <a:prstClr val="black"/>
                </a:solidFill>
                <a:latin typeface="Arial"/>
                <a:ea typeface="MS PGothic" pitchFamily="34" charset="-128"/>
              </a:rPr>
              <a:t>Training Development</a:t>
            </a:r>
          </a:p>
        </p:txBody>
      </p:sp>
    </p:spTree>
    <p:extLst>
      <p:ext uri="{BB962C8B-B14F-4D97-AF65-F5344CB8AC3E}">
        <p14:creationId xmlns:p14="http://schemas.microsoft.com/office/powerpoint/2010/main" val="1409724268"/>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t>Approach to Training at Alpha </a:t>
            </a:r>
          </a:p>
        </p:txBody>
      </p:sp>
      <p:sp>
        <p:nvSpPr>
          <p:cNvPr id="34" name="Rectangle 33"/>
          <p:cNvSpPr/>
          <p:nvPr/>
        </p:nvSpPr>
        <p:spPr>
          <a:xfrm>
            <a:off x="208281" y="2430052"/>
            <a:ext cx="347472" cy="1058955"/>
          </a:xfrm>
          <a:prstGeom prst="rect">
            <a:avLst/>
          </a:prstGeom>
          <a:solidFill>
            <a:srgbClr val="4F81BD"/>
          </a:solidFill>
          <a:ln w="12700" cap="flat" cmpd="sng" algn="ctr">
            <a:solidFill>
              <a:srgbClr val="4F81B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41" name="TextBox 40"/>
          <p:cNvSpPr txBox="1"/>
          <p:nvPr/>
        </p:nvSpPr>
        <p:spPr>
          <a:xfrm rot="16200000">
            <a:off x="-524620" y="4669904"/>
            <a:ext cx="1776448" cy="276999"/>
          </a:xfrm>
          <a:prstGeom prst="rect">
            <a:avLst/>
          </a:prstGeom>
          <a:noFill/>
        </p:spPr>
        <p:txBody>
          <a:bodyPr wrap="none" rtlCol="0">
            <a:spAutoFit/>
          </a:bodyPr>
          <a:lstStyle/>
          <a:p>
            <a:pPr defTabSz="914400"/>
            <a:r>
              <a:rPr lang="en-US" sz="1200" b="1" dirty="0">
                <a:solidFill>
                  <a:prstClr val="white"/>
                </a:solidFill>
                <a:latin typeface="Arial" panose="020B0604020202020204" pitchFamily="34" charset="0"/>
                <a:ea typeface="Verdana" pitchFamily="34" charset="0"/>
                <a:cs typeface="Arial" panose="020B0604020202020204" pitchFamily="34" charset="0"/>
              </a:rPr>
              <a:t>Alpha Considerations</a:t>
            </a:r>
          </a:p>
        </p:txBody>
      </p:sp>
      <p:sp>
        <p:nvSpPr>
          <p:cNvPr id="42" name="TextBox 41"/>
          <p:cNvSpPr txBox="1"/>
          <p:nvPr/>
        </p:nvSpPr>
        <p:spPr>
          <a:xfrm>
            <a:off x="966229" y="3072195"/>
            <a:ext cx="849913" cy="2616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C0504D"/>
                </a:solidFill>
                <a:effectLst/>
                <a:uLnTx/>
                <a:uFillTx/>
                <a:latin typeface="Arial" panose="020B0604020202020204" pitchFamily="34" charset="0"/>
                <a:cs typeface="Arial" panose="020B0604020202020204" pitchFamily="34" charset="0"/>
              </a:rPr>
              <a:t>-5 Months</a:t>
            </a:r>
          </a:p>
        </p:txBody>
      </p:sp>
      <p:sp>
        <p:nvSpPr>
          <p:cNvPr id="43" name="TextBox 42"/>
          <p:cNvSpPr txBox="1"/>
          <p:nvPr/>
        </p:nvSpPr>
        <p:spPr>
          <a:xfrm>
            <a:off x="3122475" y="3072195"/>
            <a:ext cx="1184940" cy="2616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C0504D"/>
                </a:solidFill>
                <a:effectLst/>
                <a:uLnTx/>
                <a:uFillTx/>
                <a:latin typeface="Arial" panose="020B0604020202020204" pitchFamily="34" charset="0"/>
                <a:cs typeface="Arial" panose="020B0604020202020204" pitchFamily="34" charset="0"/>
              </a:rPr>
              <a:t>-5 to -4 Months</a:t>
            </a:r>
          </a:p>
        </p:txBody>
      </p:sp>
      <p:sp>
        <p:nvSpPr>
          <p:cNvPr id="44" name="TextBox 43"/>
          <p:cNvSpPr txBox="1"/>
          <p:nvPr/>
        </p:nvSpPr>
        <p:spPr>
          <a:xfrm>
            <a:off x="5446229" y="3072195"/>
            <a:ext cx="1184940" cy="2616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C0504D"/>
                </a:solidFill>
                <a:effectLst/>
                <a:uLnTx/>
                <a:uFillTx/>
                <a:latin typeface="Arial" panose="020B0604020202020204" pitchFamily="34" charset="0"/>
                <a:cs typeface="Arial" panose="020B0604020202020204" pitchFamily="34" charset="0"/>
              </a:rPr>
              <a:t>-4 to -2 Months</a:t>
            </a:r>
          </a:p>
        </p:txBody>
      </p:sp>
      <p:sp>
        <p:nvSpPr>
          <p:cNvPr id="45" name="TextBox 44"/>
          <p:cNvSpPr txBox="1"/>
          <p:nvPr/>
        </p:nvSpPr>
        <p:spPr>
          <a:xfrm>
            <a:off x="7572323" y="3072195"/>
            <a:ext cx="1584088" cy="2616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C0504D"/>
                </a:solidFill>
                <a:effectLst/>
                <a:uLnTx/>
                <a:uFillTx/>
                <a:latin typeface="Arial" panose="020B0604020202020204" pitchFamily="34" charset="0"/>
                <a:cs typeface="Arial" panose="020B0604020202020204" pitchFamily="34" charset="0"/>
              </a:rPr>
              <a:t>-2 Months to Go-Live</a:t>
            </a:r>
          </a:p>
        </p:txBody>
      </p:sp>
      <p:sp>
        <p:nvSpPr>
          <p:cNvPr id="46" name="TextBox 45"/>
          <p:cNvSpPr txBox="1"/>
          <p:nvPr/>
        </p:nvSpPr>
        <p:spPr>
          <a:xfrm>
            <a:off x="10057756" y="3072195"/>
            <a:ext cx="1141659" cy="2616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C0504D"/>
                </a:solidFill>
                <a:effectLst/>
                <a:uLnTx/>
                <a:uFillTx/>
                <a:latin typeface="Arial" panose="020B0604020202020204" pitchFamily="34" charset="0"/>
                <a:cs typeface="Arial" panose="020B0604020202020204" pitchFamily="34" charset="0"/>
              </a:rPr>
              <a:t>-1 to +1 Month</a:t>
            </a:r>
          </a:p>
        </p:txBody>
      </p:sp>
      <p:sp>
        <p:nvSpPr>
          <p:cNvPr id="47" name="TextBox 46"/>
          <p:cNvSpPr txBox="1"/>
          <p:nvPr/>
        </p:nvSpPr>
        <p:spPr>
          <a:xfrm rot="16200000">
            <a:off x="408928" y="3106838"/>
            <a:ext cx="577402" cy="2616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C0504D"/>
                </a:solidFill>
                <a:effectLst/>
                <a:uLnTx/>
                <a:uFillTx/>
                <a:latin typeface="Arial" panose="020B0604020202020204" pitchFamily="34" charset="0"/>
                <a:cs typeface="Arial" panose="020B0604020202020204" pitchFamily="34" charset="0"/>
              </a:rPr>
              <a:t>Alpha</a:t>
            </a:r>
          </a:p>
        </p:txBody>
      </p:sp>
      <p:sp>
        <p:nvSpPr>
          <p:cNvPr id="48" name="TextBox 47"/>
          <p:cNvSpPr txBox="1"/>
          <p:nvPr/>
        </p:nvSpPr>
        <p:spPr>
          <a:xfrm rot="16200000">
            <a:off x="328739" y="2494838"/>
            <a:ext cx="737781"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92D050"/>
                </a:solidFill>
                <a:effectLst/>
                <a:uLnTx/>
                <a:uFillTx/>
                <a:latin typeface="Arial" panose="020B0604020202020204" pitchFamily="34" charset="0"/>
                <a:cs typeface="Arial" panose="020B0604020202020204" pitchFamily="34" charset="0"/>
              </a:rPr>
              <a:t>Typical</a:t>
            </a:r>
          </a:p>
        </p:txBody>
      </p:sp>
      <p:sp>
        <p:nvSpPr>
          <p:cNvPr id="49" name="TextBox 48"/>
          <p:cNvSpPr txBox="1"/>
          <p:nvPr/>
        </p:nvSpPr>
        <p:spPr>
          <a:xfrm>
            <a:off x="645139" y="3529635"/>
            <a:ext cx="1737440" cy="2031325"/>
          </a:xfrm>
          <a:prstGeom prst="rect">
            <a:avLst/>
          </a:prstGeom>
          <a:noFill/>
        </p:spPr>
        <p:txBody>
          <a:bodyPr wrap="square" rtlCol="0">
            <a:spAutoFit/>
          </a:bodyPr>
          <a:lstStyle/>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Training Needs Assessment will leverage draft, rather than final, Stakeholder Analysis and Change Impact Analysis</a:t>
            </a:r>
          </a:p>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Audience and Skill-Gap Analysis will be conducted at a high-level </a:t>
            </a:r>
          </a:p>
        </p:txBody>
      </p:sp>
      <p:sp>
        <p:nvSpPr>
          <p:cNvPr id="50" name="TextBox 49"/>
          <p:cNvSpPr txBox="1"/>
          <p:nvPr/>
        </p:nvSpPr>
        <p:spPr>
          <a:xfrm>
            <a:off x="2746411" y="3529635"/>
            <a:ext cx="1737440" cy="2523768"/>
          </a:xfrm>
          <a:prstGeom prst="rect">
            <a:avLst/>
          </a:prstGeom>
          <a:noFill/>
        </p:spPr>
        <p:txBody>
          <a:bodyPr wrap="square" rtlCol="0">
            <a:spAutoFit/>
          </a:bodyPr>
          <a:lstStyle/>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Training design and curriculum focuses on major changes in processes and technology</a:t>
            </a:r>
          </a:p>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Fewer number of roles targeted in role-based</a:t>
            </a:r>
          </a:p>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Design may incorporate more Job Aids/QRGs than ILTs or CBLs</a:t>
            </a:r>
          </a:p>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51" name="TextBox 50"/>
          <p:cNvSpPr txBox="1"/>
          <p:nvPr/>
        </p:nvSpPr>
        <p:spPr>
          <a:xfrm>
            <a:off x="5052943" y="3529635"/>
            <a:ext cx="2125879" cy="3185487"/>
          </a:xfrm>
          <a:prstGeom prst="rect">
            <a:avLst/>
          </a:prstGeom>
          <a:noFill/>
        </p:spPr>
        <p:txBody>
          <a:bodyPr wrap="square" rtlCol="0">
            <a:spAutoFit/>
          </a:bodyPr>
          <a:lstStyle/>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Prioritize development of process and technology training over skills-based training</a:t>
            </a:r>
          </a:p>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Training developed in order of rollout – full annual training suite will not be available by Go-Live</a:t>
            </a:r>
          </a:p>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Training review cycle will be continuous for reviewers</a:t>
            </a:r>
          </a:p>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May continue to leverage existing brand and not launch an exhaustive specific branding initiative</a:t>
            </a:r>
          </a:p>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52" name="TextBox 51"/>
          <p:cNvSpPr txBox="1"/>
          <p:nvPr/>
        </p:nvSpPr>
        <p:spPr>
          <a:xfrm>
            <a:off x="7454728" y="3529635"/>
            <a:ext cx="1994072" cy="1431161"/>
          </a:xfrm>
          <a:prstGeom prst="rect">
            <a:avLst/>
          </a:prstGeom>
          <a:noFill/>
        </p:spPr>
        <p:txBody>
          <a:bodyPr wrap="square" rtlCol="0">
            <a:spAutoFit/>
          </a:bodyPr>
          <a:lstStyle/>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Training delivery and reporting will use LMS in lieu of new LMS</a:t>
            </a:r>
          </a:p>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Pace of training communications will be more rapid</a:t>
            </a:r>
          </a:p>
          <a:p>
            <a:pPr marL="0" marR="0" lvl="0" indent="0" defTabSz="914400" eaLnBrk="1" fontAlgn="auto" latinLnBrk="0" hangingPunct="1">
              <a:lnSpc>
                <a:spcPct val="100000"/>
              </a:lnSpc>
              <a:spcBef>
                <a:spcPts val="60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p>
        </p:txBody>
      </p:sp>
      <p:sp>
        <p:nvSpPr>
          <p:cNvPr id="53" name="TextBox 52"/>
          <p:cNvSpPr txBox="1"/>
          <p:nvPr/>
        </p:nvSpPr>
        <p:spPr>
          <a:xfrm>
            <a:off x="9849189" y="3529635"/>
            <a:ext cx="1920621" cy="1015663"/>
          </a:xfrm>
          <a:prstGeom prst="rect">
            <a:avLst/>
          </a:prstGeom>
          <a:noFill/>
        </p:spPr>
        <p:txBody>
          <a:bodyPr wrap="square" rtlCol="0">
            <a:spAutoFit/>
          </a:bodyPr>
          <a:lstStyle/>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Longer-term adoption metrics will not be the focus of measurement and lessons learned</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p>
        </p:txBody>
      </p:sp>
      <p:sp>
        <p:nvSpPr>
          <p:cNvPr id="54" name="TextBox 53"/>
          <p:cNvSpPr txBox="1"/>
          <p:nvPr/>
        </p:nvSpPr>
        <p:spPr>
          <a:xfrm>
            <a:off x="794099" y="2514103"/>
            <a:ext cx="1184940" cy="2616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9BBB59"/>
                </a:solidFill>
                <a:effectLst/>
                <a:uLnTx/>
                <a:uFillTx/>
                <a:latin typeface="Arial" panose="020B0604020202020204" pitchFamily="34" charset="0"/>
                <a:cs typeface="Arial" panose="020B0604020202020204" pitchFamily="34" charset="0"/>
              </a:rPr>
              <a:t>-9 to -7 Months</a:t>
            </a:r>
          </a:p>
        </p:txBody>
      </p:sp>
      <p:sp>
        <p:nvSpPr>
          <p:cNvPr id="55" name="TextBox 54"/>
          <p:cNvSpPr txBox="1"/>
          <p:nvPr/>
        </p:nvSpPr>
        <p:spPr>
          <a:xfrm>
            <a:off x="3113233" y="2524736"/>
            <a:ext cx="1184940" cy="2616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9BBB59"/>
                </a:solidFill>
                <a:effectLst/>
                <a:uLnTx/>
                <a:uFillTx/>
                <a:latin typeface="Arial" panose="020B0604020202020204" pitchFamily="34" charset="0"/>
                <a:cs typeface="Arial" panose="020B0604020202020204" pitchFamily="34" charset="0"/>
              </a:rPr>
              <a:t>-7 to -6 Months</a:t>
            </a:r>
          </a:p>
        </p:txBody>
      </p:sp>
      <p:sp>
        <p:nvSpPr>
          <p:cNvPr id="56" name="TextBox 55"/>
          <p:cNvSpPr txBox="1"/>
          <p:nvPr/>
        </p:nvSpPr>
        <p:spPr>
          <a:xfrm>
            <a:off x="5422032" y="2524736"/>
            <a:ext cx="1184940" cy="2616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9BBB59"/>
                </a:solidFill>
                <a:effectLst/>
                <a:uLnTx/>
                <a:uFillTx/>
                <a:latin typeface="Arial" panose="020B0604020202020204" pitchFamily="34" charset="0"/>
                <a:cs typeface="Arial" panose="020B0604020202020204" pitchFamily="34" charset="0"/>
              </a:rPr>
              <a:t>-6 to -2 Months</a:t>
            </a:r>
          </a:p>
        </p:txBody>
      </p:sp>
      <p:sp>
        <p:nvSpPr>
          <p:cNvPr id="57" name="TextBox 56"/>
          <p:cNvSpPr txBox="1"/>
          <p:nvPr/>
        </p:nvSpPr>
        <p:spPr>
          <a:xfrm>
            <a:off x="7512171" y="2524736"/>
            <a:ext cx="1622560" cy="2616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9BBB59"/>
                </a:solidFill>
                <a:effectLst/>
                <a:uLnTx/>
                <a:uFillTx/>
                <a:latin typeface="Arial" panose="020B0604020202020204" pitchFamily="34" charset="0"/>
                <a:cs typeface="Arial" panose="020B0604020202020204" pitchFamily="34" charset="0"/>
              </a:rPr>
              <a:t>-3 Months to Go-Live </a:t>
            </a:r>
          </a:p>
        </p:txBody>
      </p:sp>
      <p:sp>
        <p:nvSpPr>
          <p:cNvPr id="58" name="TextBox 57"/>
          <p:cNvSpPr txBox="1"/>
          <p:nvPr/>
        </p:nvSpPr>
        <p:spPr>
          <a:xfrm>
            <a:off x="10048517" y="2524736"/>
            <a:ext cx="1141659" cy="2616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9BBB59"/>
                </a:solidFill>
                <a:effectLst/>
                <a:uLnTx/>
                <a:uFillTx/>
                <a:latin typeface="Arial" panose="020B0604020202020204" pitchFamily="34" charset="0"/>
                <a:cs typeface="Arial" panose="020B0604020202020204" pitchFamily="34" charset="0"/>
              </a:rPr>
              <a:t>-1 to +1 Month</a:t>
            </a:r>
          </a:p>
        </p:txBody>
      </p:sp>
      <p:sp>
        <p:nvSpPr>
          <p:cNvPr id="59" name="Rectangle 58"/>
          <p:cNvSpPr/>
          <p:nvPr/>
        </p:nvSpPr>
        <p:spPr>
          <a:xfrm>
            <a:off x="214178" y="3529635"/>
            <a:ext cx="338961" cy="2389897"/>
          </a:xfrm>
          <a:prstGeom prst="rect">
            <a:avLst/>
          </a:prstGeom>
          <a:solidFill>
            <a:srgbClr val="4F81BD"/>
          </a:solidFill>
          <a:ln w="12700" cap="flat" cmpd="sng" algn="ctr">
            <a:solidFill>
              <a:srgbClr val="4F81B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60" name="TextBox 59"/>
          <p:cNvSpPr txBox="1"/>
          <p:nvPr/>
        </p:nvSpPr>
        <p:spPr>
          <a:xfrm rot="16200000">
            <a:off x="-107586" y="2758002"/>
            <a:ext cx="987577" cy="430887"/>
          </a:xfrm>
          <a:prstGeom prst="rect">
            <a:avLst/>
          </a:prstGeom>
          <a:noFill/>
        </p:spPr>
        <p:txBody>
          <a:bodyPr wrap="square" rtlCol="0">
            <a:spAutoFit/>
          </a:bodyPr>
          <a:lstStyle/>
          <a:p>
            <a:pPr algn="ctr" defTabSz="914400"/>
            <a:r>
              <a:rPr lang="en-US" sz="1100" b="1" dirty="0">
                <a:solidFill>
                  <a:prstClr val="white"/>
                </a:solidFill>
                <a:latin typeface="Arial" panose="020B0604020202020204" pitchFamily="34" charset="0"/>
                <a:ea typeface="Verdana" pitchFamily="34" charset="0"/>
                <a:cs typeface="Arial" panose="020B0604020202020204" pitchFamily="34" charset="0"/>
              </a:rPr>
              <a:t>Timeline to </a:t>
            </a:r>
          </a:p>
          <a:p>
            <a:pPr algn="ctr" defTabSz="914400"/>
            <a:r>
              <a:rPr lang="en-US" sz="1100" b="1" dirty="0">
                <a:solidFill>
                  <a:prstClr val="white"/>
                </a:solidFill>
                <a:latin typeface="Arial" panose="020B0604020202020204" pitchFamily="34" charset="0"/>
                <a:ea typeface="Verdana" pitchFamily="34" charset="0"/>
                <a:cs typeface="Arial" panose="020B0604020202020204" pitchFamily="34" charset="0"/>
              </a:rPr>
              <a:t>Go-Live</a:t>
            </a:r>
          </a:p>
        </p:txBody>
      </p:sp>
      <p:cxnSp>
        <p:nvCxnSpPr>
          <p:cNvPr id="61" name="Straight Connector 60"/>
          <p:cNvCxnSpPr/>
          <p:nvPr/>
        </p:nvCxnSpPr>
        <p:spPr>
          <a:xfrm>
            <a:off x="502103" y="3478121"/>
            <a:ext cx="11352466" cy="0"/>
          </a:xfrm>
          <a:prstGeom prst="line">
            <a:avLst/>
          </a:prstGeom>
          <a:noFill/>
          <a:ln w="19050" cap="flat" cmpd="sng" algn="ctr">
            <a:solidFill>
              <a:srgbClr val="4F81BD"/>
            </a:solidFill>
            <a:prstDash val="solid"/>
            <a:miter lim="800000"/>
          </a:ln>
          <a:effectLst/>
        </p:spPr>
      </p:cxnSp>
      <p:graphicFrame>
        <p:nvGraphicFramePr>
          <p:cNvPr id="62" name="Group 30"/>
          <p:cNvGraphicFramePr>
            <a:graphicFrameLocks/>
          </p:cNvGraphicFramePr>
          <p:nvPr>
            <p:custDataLst>
              <p:tags r:id="rId1"/>
            </p:custDataLst>
            <p:extLst>
              <p:ext uri="{D42A27DB-BD31-4B8C-83A1-F6EECF244321}">
                <p14:modId xmlns:p14="http://schemas.microsoft.com/office/powerpoint/2010/main" val="52452207"/>
              </p:ext>
            </p:extLst>
          </p:nvPr>
        </p:nvGraphicFramePr>
        <p:xfrm>
          <a:off x="208281" y="1611032"/>
          <a:ext cx="11696487" cy="731520"/>
        </p:xfrm>
        <a:graphic>
          <a:graphicData uri="http://schemas.openxmlformats.org/drawingml/2006/table">
            <a:tbl>
              <a:tblPr/>
              <a:tblGrid>
                <a:gridCol w="347472">
                  <a:extLst>
                    <a:ext uri="{9D8B030D-6E8A-4147-A177-3AD203B41FA5}">
                      <a16:colId xmlns:a16="http://schemas.microsoft.com/office/drawing/2014/main" val="20000"/>
                    </a:ext>
                  </a:extLst>
                </a:gridCol>
                <a:gridCol w="2271643">
                  <a:extLst>
                    <a:ext uri="{9D8B030D-6E8A-4147-A177-3AD203B41FA5}">
                      <a16:colId xmlns:a16="http://schemas.microsoft.com/office/drawing/2014/main" val="20001"/>
                    </a:ext>
                  </a:extLst>
                </a:gridCol>
                <a:gridCol w="2189556">
                  <a:extLst>
                    <a:ext uri="{9D8B030D-6E8A-4147-A177-3AD203B41FA5}">
                      <a16:colId xmlns:a16="http://schemas.microsoft.com/office/drawing/2014/main" val="20002"/>
                    </a:ext>
                  </a:extLst>
                </a:gridCol>
                <a:gridCol w="2484782">
                  <a:extLst>
                    <a:ext uri="{9D8B030D-6E8A-4147-A177-3AD203B41FA5}">
                      <a16:colId xmlns:a16="http://schemas.microsoft.com/office/drawing/2014/main" val="20003"/>
                    </a:ext>
                  </a:extLst>
                </a:gridCol>
                <a:gridCol w="2133691">
                  <a:extLst>
                    <a:ext uri="{9D8B030D-6E8A-4147-A177-3AD203B41FA5}">
                      <a16:colId xmlns:a16="http://schemas.microsoft.com/office/drawing/2014/main" val="20004"/>
                    </a:ext>
                  </a:extLst>
                </a:gridCol>
                <a:gridCol w="2269343">
                  <a:extLst>
                    <a:ext uri="{9D8B030D-6E8A-4147-A177-3AD203B41FA5}">
                      <a16:colId xmlns:a16="http://schemas.microsoft.com/office/drawing/2014/main" val="20005"/>
                    </a:ext>
                  </a:extLst>
                </a:gridCol>
              </a:tblGrid>
              <a:tr h="731520">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228600" marR="0" lvl="1" indent="-227013" algn="ctr" defTabSz="914400" rtl="0" eaLnBrk="1" fontAlgn="base" latinLnBrk="0" hangingPunct="1">
                        <a:lnSpc>
                          <a:spcPct val="106000"/>
                        </a:lnSpc>
                        <a:spcBef>
                          <a:spcPct val="40000"/>
                        </a:spcBef>
                        <a:spcAft>
                          <a:spcPct val="0"/>
                        </a:spcAft>
                        <a:buClr>
                          <a:schemeClr val="tx1"/>
                        </a:buClr>
                        <a:buSzTx/>
                        <a:buFont typeface="Wingdings 2" pitchFamily="18" charset="2"/>
                        <a:buNone/>
                        <a:tabLst/>
                      </a:pPr>
                      <a:r>
                        <a:rPr kumimoji="0" lang="en-US" sz="1200" b="1" i="0" u="none" strike="noStrike" cap="none" normalizeH="0" baseline="0" dirty="0">
                          <a:ln>
                            <a:noFill/>
                          </a:ln>
                          <a:solidFill>
                            <a:schemeClr val="bg1"/>
                          </a:solidFill>
                          <a:effectLst/>
                          <a:latin typeface="+mj-lt"/>
                          <a:ea typeface="Verdana" pitchFamily="34" charset="0"/>
                          <a:cs typeface="Verdana" pitchFamily="34" charset="0"/>
                        </a:rPr>
                        <a:t>Phase</a:t>
                      </a:r>
                    </a:p>
                  </a:txBody>
                  <a:tcPr marT="73152" marB="73152" vert="vert270" anchor="ctr" horzOverflow="overflow">
                    <a:lnL>
                      <a:noFill/>
                    </a:lnL>
                    <a:lnR>
                      <a:noFill/>
                    </a:lnR>
                    <a:lnT w="9525" cap="flat" cmpd="sng" algn="ctr">
                      <a:solidFill>
                        <a:sysClr val="window" lastClr="FFFFFF"/>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solidFill>
                      <a:srgbClr val="4F81B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1587" marR="0" lvl="1" indent="0" algn="l" defTabSz="914400" rtl="0" eaLnBrk="1" fontAlgn="base" latinLnBrk="0" hangingPunct="1">
                        <a:lnSpc>
                          <a:spcPct val="100000"/>
                        </a:lnSpc>
                        <a:spcBef>
                          <a:spcPts val="600"/>
                        </a:spcBef>
                        <a:spcAft>
                          <a:spcPct val="0"/>
                        </a:spcAft>
                        <a:buClr>
                          <a:schemeClr val="tx1"/>
                        </a:buClr>
                        <a:buSzTx/>
                        <a:buFont typeface="Wingdings 2" pitchFamily="18" charset="2"/>
                        <a:buNone/>
                        <a:tabLst/>
                      </a:pPr>
                      <a:endParaRPr kumimoji="0" lang="en-US" sz="1200" b="0" i="0" u="none" strike="noStrike" cap="none" normalizeH="0" baseline="0" dirty="0">
                        <a:ln>
                          <a:noFill/>
                        </a:ln>
                        <a:solidFill>
                          <a:schemeClr val="tx1"/>
                        </a:solidFill>
                        <a:effectLst/>
                        <a:latin typeface="+mj-lt"/>
                        <a:ea typeface="Verdana" pitchFamily="34" charset="0"/>
                        <a:cs typeface="Verdana" pitchFamily="34" charset="0"/>
                      </a:endParaRPr>
                    </a:p>
                  </a:txBody>
                  <a:tcPr marT="73152" marB="73152" horzOverflow="overflow">
                    <a:lnL>
                      <a:noFill/>
                    </a:lnL>
                    <a:lnR>
                      <a:noFill/>
                    </a:lnR>
                    <a:lnT w="12700" cap="flat" cmpd="sng" algn="ctr">
                      <a:no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1587" marR="0" lvl="1" indent="0" algn="l" defTabSz="914400" rtl="0" eaLnBrk="1" fontAlgn="base" latinLnBrk="0" hangingPunct="1">
                        <a:lnSpc>
                          <a:spcPct val="100000"/>
                        </a:lnSpc>
                        <a:spcBef>
                          <a:spcPts val="600"/>
                        </a:spcBef>
                        <a:spcAft>
                          <a:spcPct val="0"/>
                        </a:spcAft>
                        <a:buClr>
                          <a:schemeClr val="tx1"/>
                        </a:buClr>
                        <a:buSzTx/>
                        <a:buFont typeface="Wingdings 2" pitchFamily="18" charset="2"/>
                        <a:buNone/>
                        <a:tabLst/>
                        <a:defRPr/>
                      </a:pPr>
                      <a:endParaRPr lang="en-US" sz="1200" kern="0" dirty="0">
                        <a:solidFill>
                          <a:srgbClr val="000000"/>
                        </a:solidFill>
                      </a:endParaRPr>
                    </a:p>
                  </a:txBody>
                  <a:tcPr marT="73152" marB="73152" horzOverflow="overflow">
                    <a:lnL>
                      <a:noFill/>
                    </a:lnL>
                    <a:lnR>
                      <a:noFill/>
                    </a:lnR>
                    <a:lnT w="12700" cap="flat" cmpd="sng" algn="ctr">
                      <a:no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1587" marR="0" lvl="1" indent="0" algn="l" defTabSz="914400" rtl="0" eaLnBrk="1" fontAlgn="base" latinLnBrk="0" hangingPunct="1">
                        <a:lnSpc>
                          <a:spcPct val="100000"/>
                        </a:lnSpc>
                        <a:spcBef>
                          <a:spcPts val="600"/>
                        </a:spcBef>
                        <a:spcAft>
                          <a:spcPct val="0"/>
                        </a:spcAft>
                        <a:buClr>
                          <a:schemeClr val="tx1"/>
                        </a:buClr>
                        <a:buSzTx/>
                        <a:buFont typeface="Wingdings 2" pitchFamily="18" charset="2"/>
                        <a:buNone/>
                        <a:tabLst/>
                      </a:pPr>
                      <a:endParaRPr kumimoji="0" lang="en-US" sz="1200" b="0" i="0" u="none" strike="noStrike" cap="none" normalizeH="0" baseline="0" dirty="0">
                        <a:ln>
                          <a:noFill/>
                        </a:ln>
                        <a:solidFill>
                          <a:schemeClr val="tx1"/>
                        </a:solidFill>
                        <a:effectLst/>
                        <a:latin typeface="+mj-lt"/>
                        <a:ea typeface="Verdana" pitchFamily="34" charset="0"/>
                        <a:cs typeface="Verdana" pitchFamily="34" charset="0"/>
                      </a:endParaRPr>
                    </a:p>
                  </a:txBody>
                  <a:tcPr marT="73152" marB="73152" horzOverflow="overflow">
                    <a:lnL>
                      <a:noFill/>
                    </a:lnL>
                    <a:lnR>
                      <a:noFill/>
                    </a:lnR>
                    <a:lnT w="12700" cap="flat" cmpd="sng" algn="ctr">
                      <a:no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1587" marR="0" lvl="1" indent="0" algn="l" defTabSz="914400" rtl="0" eaLnBrk="1" fontAlgn="base" latinLnBrk="0" hangingPunct="1">
                        <a:lnSpc>
                          <a:spcPct val="100000"/>
                        </a:lnSpc>
                        <a:spcBef>
                          <a:spcPts val="600"/>
                        </a:spcBef>
                        <a:spcAft>
                          <a:spcPct val="0"/>
                        </a:spcAft>
                        <a:buClr>
                          <a:schemeClr val="tx1"/>
                        </a:buClr>
                        <a:buSzTx/>
                        <a:buFont typeface="Wingdings 2" pitchFamily="18" charset="2"/>
                        <a:buNone/>
                        <a:tabLst/>
                      </a:pPr>
                      <a:endParaRPr kumimoji="0" lang="en-US" sz="1200" b="0" i="0" u="none" strike="noStrike" cap="none" normalizeH="0" baseline="0" dirty="0">
                        <a:ln>
                          <a:noFill/>
                        </a:ln>
                        <a:solidFill>
                          <a:schemeClr val="tx1"/>
                        </a:solidFill>
                        <a:effectLst/>
                        <a:latin typeface="+mj-lt"/>
                        <a:ea typeface="Verdana" pitchFamily="34" charset="0"/>
                        <a:cs typeface="Verdana" pitchFamily="34" charset="0"/>
                      </a:endParaRPr>
                    </a:p>
                  </a:txBody>
                  <a:tcPr marT="73152" marB="73152" horzOverflow="overflow">
                    <a:lnL>
                      <a:noFill/>
                    </a:lnL>
                    <a:lnR>
                      <a:noFill/>
                    </a:lnR>
                    <a:lnT w="12700" cap="flat" cmpd="sng" algn="ctr">
                      <a:no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1587" marR="0" lvl="1" indent="0" algn="l" defTabSz="914400" rtl="0" eaLnBrk="1" fontAlgn="base" latinLnBrk="0" hangingPunct="1">
                        <a:lnSpc>
                          <a:spcPct val="100000"/>
                        </a:lnSpc>
                        <a:spcBef>
                          <a:spcPts val="600"/>
                        </a:spcBef>
                        <a:spcAft>
                          <a:spcPct val="0"/>
                        </a:spcAft>
                        <a:buClr>
                          <a:schemeClr val="tx1"/>
                        </a:buClr>
                        <a:buSzTx/>
                        <a:buFont typeface="Wingdings 2" pitchFamily="18" charset="2"/>
                        <a:buNone/>
                        <a:tabLst/>
                      </a:pPr>
                      <a:endParaRPr kumimoji="0" lang="en-US" sz="1200" b="0" i="0" u="none" strike="noStrike" cap="none" normalizeH="0" baseline="0" dirty="0">
                        <a:ln>
                          <a:noFill/>
                        </a:ln>
                        <a:solidFill>
                          <a:schemeClr val="tx1"/>
                        </a:solidFill>
                        <a:effectLst/>
                        <a:latin typeface="+mj-lt"/>
                        <a:ea typeface="Verdana" pitchFamily="34" charset="0"/>
                        <a:cs typeface="Verdana" pitchFamily="34" charset="0"/>
                      </a:endParaRPr>
                    </a:p>
                  </a:txBody>
                  <a:tcPr marT="73152" marB="73152" horzOverflow="overflow">
                    <a:lnL>
                      <a:noFill/>
                    </a:lnL>
                    <a:lnR>
                      <a:noFill/>
                    </a:lnR>
                    <a:lnT w="12700" cap="flat" cmpd="sng" algn="ctr">
                      <a:no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63" name="TextBox 62"/>
          <p:cNvSpPr txBox="1"/>
          <p:nvPr/>
        </p:nvSpPr>
        <p:spPr>
          <a:xfrm rot="16200000">
            <a:off x="-458096" y="4557854"/>
            <a:ext cx="1643399" cy="261610"/>
          </a:xfrm>
          <a:prstGeom prst="rect">
            <a:avLst/>
          </a:prstGeom>
          <a:noFill/>
        </p:spPr>
        <p:txBody>
          <a:bodyPr wrap="none" rtlCol="0">
            <a:spAutoFit/>
          </a:bodyPr>
          <a:lstStyle/>
          <a:p>
            <a:pPr defTabSz="914400"/>
            <a:r>
              <a:rPr lang="en-US" sz="1100" b="1" dirty="0">
                <a:solidFill>
                  <a:prstClr val="white"/>
                </a:solidFill>
                <a:latin typeface="Arial" panose="020B0604020202020204" pitchFamily="34" charset="0"/>
                <a:ea typeface="Verdana" pitchFamily="34" charset="0"/>
                <a:cs typeface="Arial" panose="020B0604020202020204" pitchFamily="34" charset="0"/>
              </a:rPr>
              <a:t>Alpha Considerations</a:t>
            </a:r>
          </a:p>
        </p:txBody>
      </p:sp>
      <p:sp>
        <p:nvSpPr>
          <p:cNvPr id="64" name="Freeform 63"/>
          <p:cNvSpPr/>
          <p:nvPr/>
        </p:nvSpPr>
        <p:spPr bwMode="auto">
          <a:xfrm>
            <a:off x="621404" y="1604000"/>
            <a:ext cx="1761175" cy="538836"/>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rgbClr val="000000"/>
          </a:solidFill>
          <a:ln w="25400" cap="flat" cmpd="sng" algn="ctr">
            <a:solidFill>
              <a:sysClr val="window" lastClr="FFFFFF">
                <a:hueOff val="0"/>
                <a:satOff val="0"/>
                <a:lumOff val="0"/>
                <a:alphaOff val="0"/>
              </a:sysClr>
            </a:solidFill>
            <a:prstDash val="solid"/>
          </a:ln>
          <a:effectLst/>
        </p:spPr>
        <p:txBody>
          <a:bodyPr lIns="58674" tIns="29337" rIns="196809" bIns="29337" spcCol="1270" anchor="ctr"/>
          <a:lstStyle/>
          <a:p>
            <a:pPr algn="ctr" defTabSz="466725">
              <a:defRPr/>
            </a:pPr>
            <a:r>
              <a:rPr lang="en-US" sz="1400" b="1" kern="0" dirty="0">
                <a:solidFill>
                  <a:sysClr val="window" lastClr="FFFFFF"/>
                </a:solidFill>
                <a:latin typeface="Arial" panose="020B0604020202020204" pitchFamily="34" charset="0"/>
                <a:ea typeface="Verdana" pitchFamily="34" charset="0"/>
                <a:cs typeface="Arial" panose="020B0604020202020204" pitchFamily="34" charset="0"/>
              </a:rPr>
              <a:t>DEFINE</a:t>
            </a:r>
          </a:p>
        </p:txBody>
      </p:sp>
      <p:sp>
        <p:nvSpPr>
          <p:cNvPr id="65" name="Freeform 64"/>
          <p:cNvSpPr/>
          <p:nvPr/>
        </p:nvSpPr>
        <p:spPr bwMode="auto">
          <a:xfrm>
            <a:off x="2928350" y="1604000"/>
            <a:ext cx="1761175" cy="538836"/>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rgbClr val="000000"/>
          </a:solidFill>
          <a:ln w="25400" cap="flat" cmpd="sng" algn="ctr">
            <a:solidFill>
              <a:sysClr val="window" lastClr="FFFFFF">
                <a:hueOff val="0"/>
                <a:satOff val="0"/>
                <a:lumOff val="0"/>
                <a:alphaOff val="0"/>
              </a:sysClr>
            </a:solidFill>
            <a:prstDash val="solid"/>
          </a:ln>
          <a:effectLst/>
        </p:spPr>
        <p:txBody>
          <a:bodyPr lIns="58674" tIns="29337" rIns="196809" bIns="29337" spcCol="1270" anchor="ctr"/>
          <a:lstStyle/>
          <a:p>
            <a:pPr algn="ctr" defTabSz="466725">
              <a:defRPr/>
            </a:pPr>
            <a:r>
              <a:rPr lang="en-US" sz="1400" b="1" kern="0" dirty="0">
                <a:solidFill>
                  <a:sysClr val="window" lastClr="FFFFFF"/>
                </a:solidFill>
                <a:latin typeface="Arial" panose="020B0604020202020204" pitchFamily="34" charset="0"/>
                <a:ea typeface="Verdana" pitchFamily="34" charset="0"/>
                <a:cs typeface="Arial" panose="020B0604020202020204" pitchFamily="34" charset="0"/>
              </a:rPr>
              <a:t>ASSESS</a:t>
            </a:r>
          </a:p>
        </p:txBody>
      </p:sp>
      <p:sp>
        <p:nvSpPr>
          <p:cNvPr id="66" name="Freeform 65"/>
          <p:cNvSpPr/>
          <p:nvPr/>
        </p:nvSpPr>
        <p:spPr bwMode="auto">
          <a:xfrm>
            <a:off x="5235296" y="1604000"/>
            <a:ext cx="1761175" cy="538836"/>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rgbClr val="000000"/>
          </a:solidFill>
          <a:ln w="25400" cap="flat" cmpd="sng" algn="ctr">
            <a:solidFill>
              <a:sysClr val="window" lastClr="FFFFFF">
                <a:hueOff val="0"/>
                <a:satOff val="0"/>
                <a:lumOff val="0"/>
                <a:alphaOff val="0"/>
              </a:sysClr>
            </a:solidFill>
            <a:prstDash val="solid"/>
          </a:ln>
          <a:effectLst/>
        </p:spPr>
        <p:txBody>
          <a:bodyPr lIns="58674" tIns="29337" rIns="196809" bIns="29337" spcCol="1270" anchor="ctr"/>
          <a:lstStyle/>
          <a:p>
            <a:pPr algn="ctr" defTabSz="466725">
              <a:defRPr/>
            </a:pPr>
            <a:r>
              <a:rPr lang="en-US" sz="1400" b="1" kern="0" dirty="0">
                <a:solidFill>
                  <a:sysClr val="window" lastClr="FFFFFF"/>
                </a:solidFill>
                <a:latin typeface="Arial" panose="020B0604020202020204" pitchFamily="34" charset="0"/>
                <a:ea typeface="Verdana" pitchFamily="34" charset="0"/>
                <a:cs typeface="Arial" panose="020B0604020202020204" pitchFamily="34" charset="0"/>
              </a:rPr>
              <a:t>PLAN</a:t>
            </a:r>
          </a:p>
        </p:txBody>
      </p:sp>
      <p:sp>
        <p:nvSpPr>
          <p:cNvPr id="67" name="Freeform 66"/>
          <p:cNvSpPr/>
          <p:nvPr/>
        </p:nvSpPr>
        <p:spPr bwMode="auto">
          <a:xfrm>
            <a:off x="7542243" y="1604000"/>
            <a:ext cx="1761175" cy="538836"/>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rgbClr val="000000"/>
          </a:solidFill>
          <a:ln w="25400" cap="flat" cmpd="sng" algn="ctr">
            <a:solidFill>
              <a:sysClr val="window" lastClr="FFFFFF">
                <a:hueOff val="0"/>
                <a:satOff val="0"/>
                <a:lumOff val="0"/>
                <a:alphaOff val="0"/>
              </a:sysClr>
            </a:solidFill>
            <a:prstDash val="solid"/>
          </a:ln>
          <a:effectLst/>
        </p:spPr>
        <p:txBody>
          <a:bodyPr lIns="58674" tIns="29337" rIns="196809" bIns="29337" spcCol="1270" anchor="ctr"/>
          <a:lstStyle/>
          <a:p>
            <a:pPr algn="ctr" defTabSz="466725">
              <a:defRPr/>
            </a:pPr>
            <a:r>
              <a:rPr lang="en-US" sz="1400" b="1" kern="0" dirty="0">
                <a:solidFill>
                  <a:sysClr val="window" lastClr="FFFFFF"/>
                </a:solidFill>
                <a:latin typeface="Arial" panose="020B0604020202020204" pitchFamily="34" charset="0"/>
                <a:ea typeface="Verdana" pitchFamily="34" charset="0"/>
                <a:cs typeface="Arial" panose="020B0604020202020204" pitchFamily="34" charset="0"/>
              </a:rPr>
              <a:t>DEVELOP &amp; DELIVER</a:t>
            </a:r>
          </a:p>
        </p:txBody>
      </p:sp>
      <p:sp>
        <p:nvSpPr>
          <p:cNvPr id="68" name="Freeform 67"/>
          <p:cNvSpPr/>
          <p:nvPr/>
        </p:nvSpPr>
        <p:spPr bwMode="auto">
          <a:xfrm>
            <a:off x="9849190" y="1604000"/>
            <a:ext cx="1761175" cy="538836"/>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rgbClr val="000000"/>
          </a:solidFill>
          <a:ln w="25400" cap="flat" cmpd="sng" algn="ctr">
            <a:solidFill>
              <a:sysClr val="window" lastClr="FFFFFF">
                <a:hueOff val="0"/>
                <a:satOff val="0"/>
                <a:lumOff val="0"/>
                <a:alphaOff val="0"/>
              </a:sysClr>
            </a:solidFill>
            <a:prstDash val="solid"/>
          </a:ln>
          <a:effectLst/>
        </p:spPr>
        <p:txBody>
          <a:bodyPr lIns="58674" tIns="29337" rIns="196809" bIns="29337" spcCol="1270" anchor="ctr"/>
          <a:lstStyle/>
          <a:p>
            <a:pPr algn="ctr" defTabSz="466725">
              <a:defRPr/>
            </a:pPr>
            <a:r>
              <a:rPr lang="en-US" sz="1400" b="1" kern="0" dirty="0">
                <a:solidFill>
                  <a:sysClr val="window" lastClr="FFFFFF"/>
                </a:solidFill>
                <a:latin typeface="Arial" panose="020B0604020202020204" pitchFamily="34" charset="0"/>
                <a:ea typeface="Verdana" pitchFamily="34" charset="0"/>
                <a:cs typeface="Arial" panose="020B0604020202020204" pitchFamily="34" charset="0"/>
              </a:rPr>
              <a:t>MEASURE</a:t>
            </a:r>
          </a:p>
        </p:txBody>
      </p:sp>
      <p:sp>
        <p:nvSpPr>
          <p:cNvPr id="69" name="TextBox 68"/>
          <p:cNvSpPr txBox="1"/>
          <p:nvPr/>
        </p:nvSpPr>
        <p:spPr>
          <a:xfrm>
            <a:off x="168768" y="956731"/>
            <a:ext cx="12023232"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u="none" strike="noStrike" kern="0" cap="none" spc="0" normalizeH="0" baseline="0" noProof="0" dirty="0">
                <a:ln>
                  <a:noFill/>
                </a:ln>
                <a:effectLst/>
                <a:uLnTx/>
                <a:uFillTx/>
                <a:latin typeface="Arial" panose="020B0604020202020204" pitchFamily="34" charset="0"/>
                <a:cs typeface="Arial" panose="020B0604020202020204" pitchFamily="34" charset="0"/>
              </a:rPr>
              <a:t>Our condensed and expedited approach to Training at Alpha factors in key considerations for each phase</a:t>
            </a:r>
          </a:p>
        </p:txBody>
      </p:sp>
    </p:spTree>
    <p:extLst>
      <p:ext uri="{BB962C8B-B14F-4D97-AF65-F5344CB8AC3E}">
        <p14:creationId xmlns:p14="http://schemas.microsoft.com/office/powerpoint/2010/main" val="313553093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t>Training &amp; Change Management </a:t>
            </a:r>
            <a:r>
              <a:rPr lang="en-US" sz="3000"/>
              <a:t>Rollout</a:t>
            </a:r>
            <a:r>
              <a:rPr lang="en-US" sz="3000" dirty="0"/>
              <a:t> Schedule</a:t>
            </a:r>
          </a:p>
        </p:txBody>
      </p:sp>
      <p:sp>
        <p:nvSpPr>
          <p:cNvPr id="3" name="TextBox 2"/>
          <p:cNvSpPr txBox="1"/>
          <p:nvPr/>
        </p:nvSpPr>
        <p:spPr>
          <a:xfrm>
            <a:off x="168768" y="956731"/>
            <a:ext cx="11475364"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u="none" strike="noStrike" kern="0" cap="none" spc="0" normalizeH="0" baseline="0" noProof="0" dirty="0">
                <a:ln>
                  <a:noFill/>
                </a:ln>
                <a:effectLst/>
                <a:uLnTx/>
                <a:uFillTx/>
                <a:latin typeface="Arial" panose="020B0604020202020204" pitchFamily="34" charset="0"/>
                <a:cs typeface="Arial" panose="020B0604020202020204" pitchFamily="34" charset="0"/>
              </a:rPr>
              <a:t>Training &amp; Change Management Delivery will be </a:t>
            </a:r>
            <a:r>
              <a:rPr kumimoji="0" lang="en-US" sz="1600" b="1" u="none" strike="noStrike" kern="0" cap="none" spc="0" normalizeH="0" baseline="0" noProof="0" dirty="0">
                <a:ln>
                  <a:noFill/>
                </a:ln>
                <a:effectLst/>
                <a:uLnTx/>
                <a:uFillTx/>
                <a:latin typeface="Arial" panose="020B0604020202020204" pitchFamily="34" charset="0"/>
                <a:cs typeface="Arial" panose="020B0604020202020204" pitchFamily="34" charset="0"/>
              </a:rPr>
              <a:t>ongoing</a:t>
            </a:r>
            <a:r>
              <a:rPr kumimoji="0" lang="en-US" sz="1600" b="0" u="none" strike="noStrike" kern="0" cap="none" spc="0" normalizeH="0" baseline="0" noProof="0" dirty="0">
                <a:ln>
                  <a:noFill/>
                </a:ln>
                <a:effectLst/>
                <a:uLnTx/>
                <a:uFillTx/>
                <a:latin typeface="Arial" panose="020B0604020202020204" pitchFamily="34" charset="0"/>
                <a:cs typeface="Arial" panose="020B0604020202020204" pitchFamily="34" charset="0"/>
              </a:rPr>
              <a:t> during the first year of the annual performance cycle for each wave. Communications will precede training delivery, with an objective to socialize and prepare end-users for the new processes</a:t>
            </a:r>
          </a:p>
        </p:txBody>
      </p:sp>
      <p:graphicFrame>
        <p:nvGraphicFramePr>
          <p:cNvPr id="4" name="Group 167"/>
          <p:cNvGraphicFramePr>
            <a:graphicFrameLocks noGrp="1"/>
          </p:cNvGraphicFramePr>
          <p:nvPr>
            <p:extLst>
              <p:ext uri="{D42A27DB-BD31-4B8C-83A1-F6EECF244321}">
                <p14:modId xmlns:p14="http://schemas.microsoft.com/office/powerpoint/2010/main" val="1595324469"/>
              </p:ext>
            </p:extLst>
          </p:nvPr>
        </p:nvGraphicFramePr>
        <p:xfrm>
          <a:off x="115549" y="2103930"/>
          <a:ext cx="11740896" cy="2268361"/>
        </p:xfrm>
        <a:graphic>
          <a:graphicData uri="http://schemas.openxmlformats.org/drawingml/2006/table">
            <a:tbl>
              <a:tblPr/>
              <a:tblGrid>
                <a:gridCol w="1280160">
                  <a:extLst>
                    <a:ext uri="{9D8B030D-6E8A-4147-A177-3AD203B41FA5}">
                      <a16:colId xmlns:a16="http://schemas.microsoft.com/office/drawing/2014/main" val="20001"/>
                    </a:ext>
                  </a:extLst>
                </a:gridCol>
                <a:gridCol w="237744">
                  <a:extLst>
                    <a:ext uri="{9D8B030D-6E8A-4147-A177-3AD203B41FA5}">
                      <a16:colId xmlns:a16="http://schemas.microsoft.com/office/drawing/2014/main" val="20000"/>
                    </a:ext>
                  </a:extLst>
                </a:gridCol>
                <a:gridCol w="237744">
                  <a:extLst>
                    <a:ext uri="{9D8B030D-6E8A-4147-A177-3AD203B41FA5}">
                      <a16:colId xmlns:a16="http://schemas.microsoft.com/office/drawing/2014/main" val="20011"/>
                    </a:ext>
                  </a:extLst>
                </a:gridCol>
                <a:gridCol w="237744">
                  <a:extLst>
                    <a:ext uri="{9D8B030D-6E8A-4147-A177-3AD203B41FA5}">
                      <a16:colId xmlns:a16="http://schemas.microsoft.com/office/drawing/2014/main" val="20002"/>
                    </a:ext>
                  </a:extLst>
                </a:gridCol>
                <a:gridCol w="237744">
                  <a:extLst>
                    <a:ext uri="{9D8B030D-6E8A-4147-A177-3AD203B41FA5}">
                      <a16:colId xmlns:a16="http://schemas.microsoft.com/office/drawing/2014/main" val="20003"/>
                    </a:ext>
                  </a:extLst>
                </a:gridCol>
                <a:gridCol w="237744">
                  <a:extLst>
                    <a:ext uri="{9D8B030D-6E8A-4147-A177-3AD203B41FA5}">
                      <a16:colId xmlns:a16="http://schemas.microsoft.com/office/drawing/2014/main" val="20004"/>
                    </a:ext>
                  </a:extLst>
                </a:gridCol>
                <a:gridCol w="237744">
                  <a:extLst>
                    <a:ext uri="{9D8B030D-6E8A-4147-A177-3AD203B41FA5}">
                      <a16:colId xmlns:a16="http://schemas.microsoft.com/office/drawing/2014/main" val="20005"/>
                    </a:ext>
                  </a:extLst>
                </a:gridCol>
                <a:gridCol w="237744">
                  <a:extLst>
                    <a:ext uri="{9D8B030D-6E8A-4147-A177-3AD203B41FA5}">
                      <a16:colId xmlns:a16="http://schemas.microsoft.com/office/drawing/2014/main" val="20006"/>
                    </a:ext>
                  </a:extLst>
                </a:gridCol>
                <a:gridCol w="237744">
                  <a:extLst>
                    <a:ext uri="{9D8B030D-6E8A-4147-A177-3AD203B41FA5}">
                      <a16:colId xmlns:a16="http://schemas.microsoft.com/office/drawing/2014/main" val="20007"/>
                    </a:ext>
                  </a:extLst>
                </a:gridCol>
                <a:gridCol w="118872">
                  <a:extLst>
                    <a:ext uri="{9D8B030D-6E8A-4147-A177-3AD203B41FA5}">
                      <a16:colId xmlns:a16="http://schemas.microsoft.com/office/drawing/2014/main" val="20008"/>
                    </a:ext>
                  </a:extLst>
                </a:gridCol>
                <a:gridCol w="118872">
                  <a:extLst>
                    <a:ext uri="{9D8B030D-6E8A-4147-A177-3AD203B41FA5}">
                      <a16:colId xmlns:a16="http://schemas.microsoft.com/office/drawing/2014/main" val="20012"/>
                    </a:ext>
                  </a:extLst>
                </a:gridCol>
                <a:gridCol w="237744">
                  <a:extLst>
                    <a:ext uri="{9D8B030D-6E8A-4147-A177-3AD203B41FA5}">
                      <a16:colId xmlns:a16="http://schemas.microsoft.com/office/drawing/2014/main" val="20009"/>
                    </a:ext>
                  </a:extLst>
                </a:gridCol>
                <a:gridCol w="237744">
                  <a:extLst>
                    <a:ext uri="{9D8B030D-6E8A-4147-A177-3AD203B41FA5}">
                      <a16:colId xmlns:a16="http://schemas.microsoft.com/office/drawing/2014/main" val="20010"/>
                    </a:ext>
                  </a:extLst>
                </a:gridCol>
                <a:gridCol w="118872">
                  <a:extLst>
                    <a:ext uri="{9D8B030D-6E8A-4147-A177-3AD203B41FA5}">
                      <a16:colId xmlns:a16="http://schemas.microsoft.com/office/drawing/2014/main" val="20013"/>
                    </a:ext>
                  </a:extLst>
                </a:gridCol>
                <a:gridCol w="118872">
                  <a:extLst>
                    <a:ext uri="{9D8B030D-6E8A-4147-A177-3AD203B41FA5}">
                      <a16:colId xmlns:a16="http://schemas.microsoft.com/office/drawing/2014/main" val="20014"/>
                    </a:ext>
                  </a:extLst>
                </a:gridCol>
                <a:gridCol w="237744">
                  <a:extLst>
                    <a:ext uri="{9D8B030D-6E8A-4147-A177-3AD203B41FA5}">
                      <a16:colId xmlns:a16="http://schemas.microsoft.com/office/drawing/2014/main" val="20015"/>
                    </a:ext>
                  </a:extLst>
                </a:gridCol>
                <a:gridCol w="237744">
                  <a:extLst>
                    <a:ext uri="{9D8B030D-6E8A-4147-A177-3AD203B41FA5}">
                      <a16:colId xmlns:a16="http://schemas.microsoft.com/office/drawing/2014/main" val="20016"/>
                    </a:ext>
                  </a:extLst>
                </a:gridCol>
                <a:gridCol w="237744">
                  <a:extLst>
                    <a:ext uri="{9D8B030D-6E8A-4147-A177-3AD203B41FA5}">
                      <a16:colId xmlns:a16="http://schemas.microsoft.com/office/drawing/2014/main" val="20017"/>
                    </a:ext>
                  </a:extLst>
                </a:gridCol>
                <a:gridCol w="237744">
                  <a:extLst>
                    <a:ext uri="{9D8B030D-6E8A-4147-A177-3AD203B41FA5}">
                      <a16:colId xmlns:a16="http://schemas.microsoft.com/office/drawing/2014/main" val="20018"/>
                    </a:ext>
                  </a:extLst>
                </a:gridCol>
                <a:gridCol w="237744">
                  <a:extLst>
                    <a:ext uri="{9D8B030D-6E8A-4147-A177-3AD203B41FA5}">
                      <a16:colId xmlns:a16="http://schemas.microsoft.com/office/drawing/2014/main" val="20019"/>
                    </a:ext>
                  </a:extLst>
                </a:gridCol>
                <a:gridCol w="118872">
                  <a:extLst>
                    <a:ext uri="{9D8B030D-6E8A-4147-A177-3AD203B41FA5}">
                      <a16:colId xmlns:a16="http://schemas.microsoft.com/office/drawing/2014/main" val="20020"/>
                    </a:ext>
                  </a:extLst>
                </a:gridCol>
                <a:gridCol w="118872">
                  <a:extLst>
                    <a:ext uri="{9D8B030D-6E8A-4147-A177-3AD203B41FA5}">
                      <a16:colId xmlns:a16="http://schemas.microsoft.com/office/drawing/2014/main" val="20021"/>
                    </a:ext>
                  </a:extLst>
                </a:gridCol>
                <a:gridCol w="237744">
                  <a:extLst>
                    <a:ext uri="{9D8B030D-6E8A-4147-A177-3AD203B41FA5}">
                      <a16:colId xmlns:a16="http://schemas.microsoft.com/office/drawing/2014/main" val="20022"/>
                    </a:ext>
                  </a:extLst>
                </a:gridCol>
                <a:gridCol w="237744">
                  <a:extLst>
                    <a:ext uri="{9D8B030D-6E8A-4147-A177-3AD203B41FA5}">
                      <a16:colId xmlns:a16="http://schemas.microsoft.com/office/drawing/2014/main" val="20023"/>
                    </a:ext>
                  </a:extLst>
                </a:gridCol>
                <a:gridCol w="237744">
                  <a:extLst>
                    <a:ext uri="{9D8B030D-6E8A-4147-A177-3AD203B41FA5}">
                      <a16:colId xmlns:a16="http://schemas.microsoft.com/office/drawing/2014/main" val="20024"/>
                    </a:ext>
                  </a:extLst>
                </a:gridCol>
                <a:gridCol w="237744">
                  <a:extLst>
                    <a:ext uri="{9D8B030D-6E8A-4147-A177-3AD203B41FA5}">
                      <a16:colId xmlns:a16="http://schemas.microsoft.com/office/drawing/2014/main" val="20025"/>
                    </a:ext>
                  </a:extLst>
                </a:gridCol>
                <a:gridCol w="237744">
                  <a:extLst>
                    <a:ext uri="{9D8B030D-6E8A-4147-A177-3AD203B41FA5}">
                      <a16:colId xmlns:a16="http://schemas.microsoft.com/office/drawing/2014/main" val="20026"/>
                    </a:ext>
                  </a:extLst>
                </a:gridCol>
                <a:gridCol w="118872">
                  <a:extLst>
                    <a:ext uri="{9D8B030D-6E8A-4147-A177-3AD203B41FA5}">
                      <a16:colId xmlns:a16="http://schemas.microsoft.com/office/drawing/2014/main" val="20027"/>
                    </a:ext>
                  </a:extLst>
                </a:gridCol>
                <a:gridCol w="118872">
                  <a:extLst>
                    <a:ext uri="{9D8B030D-6E8A-4147-A177-3AD203B41FA5}">
                      <a16:colId xmlns:a16="http://schemas.microsoft.com/office/drawing/2014/main" val="20028"/>
                    </a:ext>
                  </a:extLst>
                </a:gridCol>
                <a:gridCol w="237744">
                  <a:extLst>
                    <a:ext uri="{9D8B030D-6E8A-4147-A177-3AD203B41FA5}">
                      <a16:colId xmlns:a16="http://schemas.microsoft.com/office/drawing/2014/main" val="20029"/>
                    </a:ext>
                  </a:extLst>
                </a:gridCol>
                <a:gridCol w="237744">
                  <a:extLst>
                    <a:ext uri="{9D8B030D-6E8A-4147-A177-3AD203B41FA5}">
                      <a16:colId xmlns:a16="http://schemas.microsoft.com/office/drawing/2014/main" val="20030"/>
                    </a:ext>
                  </a:extLst>
                </a:gridCol>
                <a:gridCol w="237744">
                  <a:extLst>
                    <a:ext uri="{9D8B030D-6E8A-4147-A177-3AD203B41FA5}">
                      <a16:colId xmlns:a16="http://schemas.microsoft.com/office/drawing/2014/main" val="20031"/>
                    </a:ext>
                  </a:extLst>
                </a:gridCol>
                <a:gridCol w="237744">
                  <a:extLst>
                    <a:ext uri="{9D8B030D-6E8A-4147-A177-3AD203B41FA5}">
                      <a16:colId xmlns:a16="http://schemas.microsoft.com/office/drawing/2014/main" val="20032"/>
                    </a:ext>
                  </a:extLst>
                </a:gridCol>
                <a:gridCol w="237744">
                  <a:extLst>
                    <a:ext uri="{9D8B030D-6E8A-4147-A177-3AD203B41FA5}">
                      <a16:colId xmlns:a16="http://schemas.microsoft.com/office/drawing/2014/main" val="20033"/>
                    </a:ext>
                  </a:extLst>
                </a:gridCol>
                <a:gridCol w="118872">
                  <a:extLst>
                    <a:ext uri="{9D8B030D-6E8A-4147-A177-3AD203B41FA5}">
                      <a16:colId xmlns:a16="http://schemas.microsoft.com/office/drawing/2014/main" val="20034"/>
                    </a:ext>
                  </a:extLst>
                </a:gridCol>
                <a:gridCol w="118872">
                  <a:extLst>
                    <a:ext uri="{9D8B030D-6E8A-4147-A177-3AD203B41FA5}">
                      <a16:colId xmlns:a16="http://schemas.microsoft.com/office/drawing/2014/main" val="20035"/>
                    </a:ext>
                  </a:extLst>
                </a:gridCol>
                <a:gridCol w="237744">
                  <a:extLst>
                    <a:ext uri="{9D8B030D-6E8A-4147-A177-3AD203B41FA5}">
                      <a16:colId xmlns:a16="http://schemas.microsoft.com/office/drawing/2014/main" val="20036"/>
                    </a:ext>
                  </a:extLst>
                </a:gridCol>
                <a:gridCol w="237744">
                  <a:extLst>
                    <a:ext uri="{9D8B030D-6E8A-4147-A177-3AD203B41FA5}">
                      <a16:colId xmlns:a16="http://schemas.microsoft.com/office/drawing/2014/main" val="20037"/>
                    </a:ext>
                  </a:extLst>
                </a:gridCol>
                <a:gridCol w="237744">
                  <a:extLst>
                    <a:ext uri="{9D8B030D-6E8A-4147-A177-3AD203B41FA5}">
                      <a16:colId xmlns:a16="http://schemas.microsoft.com/office/drawing/2014/main" val="20038"/>
                    </a:ext>
                  </a:extLst>
                </a:gridCol>
                <a:gridCol w="237744">
                  <a:extLst>
                    <a:ext uri="{9D8B030D-6E8A-4147-A177-3AD203B41FA5}">
                      <a16:colId xmlns:a16="http://schemas.microsoft.com/office/drawing/2014/main" val="20039"/>
                    </a:ext>
                  </a:extLst>
                </a:gridCol>
                <a:gridCol w="237744">
                  <a:extLst>
                    <a:ext uri="{9D8B030D-6E8A-4147-A177-3AD203B41FA5}">
                      <a16:colId xmlns:a16="http://schemas.microsoft.com/office/drawing/2014/main" val="20040"/>
                    </a:ext>
                  </a:extLst>
                </a:gridCol>
                <a:gridCol w="118872">
                  <a:extLst>
                    <a:ext uri="{9D8B030D-6E8A-4147-A177-3AD203B41FA5}">
                      <a16:colId xmlns:a16="http://schemas.microsoft.com/office/drawing/2014/main" val="20041"/>
                    </a:ext>
                  </a:extLst>
                </a:gridCol>
                <a:gridCol w="118872">
                  <a:extLst>
                    <a:ext uri="{9D8B030D-6E8A-4147-A177-3AD203B41FA5}">
                      <a16:colId xmlns:a16="http://schemas.microsoft.com/office/drawing/2014/main" val="20042"/>
                    </a:ext>
                  </a:extLst>
                </a:gridCol>
                <a:gridCol w="237744">
                  <a:extLst>
                    <a:ext uri="{9D8B030D-6E8A-4147-A177-3AD203B41FA5}">
                      <a16:colId xmlns:a16="http://schemas.microsoft.com/office/drawing/2014/main" val="20043"/>
                    </a:ext>
                  </a:extLst>
                </a:gridCol>
                <a:gridCol w="237744">
                  <a:extLst>
                    <a:ext uri="{9D8B030D-6E8A-4147-A177-3AD203B41FA5}">
                      <a16:colId xmlns:a16="http://schemas.microsoft.com/office/drawing/2014/main" val="20044"/>
                    </a:ext>
                  </a:extLst>
                </a:gridCol>
                <a:gridCol w="237744">
                  <a:extLst>
                    <a:ext uri="{9D8B030D-6E8A-4147-A177-3AD203B41FA5}">
                      <a16:colId xmlns:a16="http://schemas.microsoft.com/office/drawing/2014/main" val="20045"/>
                    </a:ext>
                  </a:extLst>
                </a:gridCol>
                <a:gridCol w="237744">
                  <a:extLst>
                    <a:ext uri="{9D8B030D-6E8A-4147-A177-3AD203B41FA5}">
                      <a16:colId xmlns:a16="http://schemas.microsoft.com/office/drawing/2014/main" val="20046"/>
                    </a:ext>
                  </a:extLst>
                </a:gridCol>
                <a:gridCol w="237744">
                  <a:extLst>
                    <a:ext uri="{9D8B030D-6E8A-4147-A177-3AD203B41FA5}">
                      <a16:colId xmlns:a16="http://schemas.microsoft.com/office/drawing/2014/main" val="20047"/>
                    </a:ext>
                  </a:extLst>
                </a:gridCol>
                <a:gridCol w="237744">
                  <a:extLst>
                    <a:ext uri="{9D8B030D-6E8A-4147-A177-3AD203B41FA5}">
                      <a16:colId xmlns:a16="http://schemas.microsoft.com/office/drawing/2014/main" val="20048"/>
                    </a:ext>
                  </a:extLst>
                </a:gridCol>
                <a:gridCol w="237744">
                  <a:extLst>
                    <a:ext uri="{9D8B030D-6E8A-4147-A177-3AD203B41FA5}">
                      <a16:colId xmlns:a16="http://schemas.microsoft.com/office/drawing/2014/main" val="20049"/>
                    </a:ext>
                  </a:extLst>
                </a:gridCol>
                <a:gridCol w="237744">
                  <a:extLst>
                    <a:ext uri="{9D8B030D-6E8A-4147-A177-3AD203B41FA5}">
                      <a16:colId xmlns:a16="http://schemas.microsoft.com/office/drawing/2014/main" val="20050"/>
                    </a:ext>
                  </a:extLst>
                </a:gridCol>
              </a:tblGrid>
              <a:tr h="229249">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dirty="0">
                        <a:ln>
                          <a:noFill/>
                        </a:ln>
                        <a:solidFill>
                          <a:srgbClr val="FFFFFF"/>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no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a:noFill/>
                    </a:lnTlToBr>
                    <a:lnBlToTr>
                      <a:noFill/>
                    </a:lnBlToTr>
                    <a:noFill/>
                  </a:tcPr>
                </a:tc>
                <a:tc gridSpan="3">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a:ln>
                            <a:noFill/>
                          </a:ln>
                          <a:solidFill>
                            <a:srgbClr val="FFFFFF"/>
                          </a:solidFill>
                          <a:effectLst/>
                          <a:latin typeface="Arial" panose="020B0604020202020204" pitchFamily="34" charset="0"/>
                          <a:cs typeface="Arial" panose="020B0604020202020204" pitchFamily="34" charset="0"/>
                        </a:rPr>
                        <a:t>Year</a:t>
                      </a:r>
                    </a:p>
                  </a:txBody>
                  <a:tcPr marL="0" marR="0" marT="0" marB="0" anchor="ctr" horzOverflow="overflow">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a:noFill/>
                    </a:lnTlToBr>
                    <a:lnBlToTr>
                      <a:noFill/>
                    </a:lnBlToTr>
                    <a:solidFill>
                      <a:srgbClr val="1F497D"/>
                    </a:solidFill>
                  </a:tcPr>
                </a:tc>
                <a:tc hMerge="1">
                  <a:txBody>
                    <a:bodyPr/>
                    <a:lstStyle/>
                    <a:p>
                      <a:endParaRPr lang="en-US"/>
                    </a:p>
                  </a:txBody>
                  <a:tcPr/>
                </a:tc>
                <a:tc hMerge="1">
                  <a:txBody>
                    <a:bodyPr/>
                    <a:lstStyle/>
                    <a:p>
                      <a:endParaRPr lang="en-US"/>
                    </a:p>
                  </a:txBody>
                  <a:tcPr/>
                </a:tc>
                <a:tc gridSpan="14">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200" b="1" dirty="0">
                          <a:solidFill>
                            <a:schemeClr val="bg1"/>
                          </a:solidFill>
                        </a:rPr>
                        <a:t>Year 1</a:t>
                      </a:r>
                    </a:p>
                  </a:txBody>
                  <a:tcPr marL="0" marR="0" marT="0" marB="0" anchor="ctr" horzOverflow="overflow">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a:noFill/>
                    </a:lnTlToBr>
                    <a:lnBlToTr>
                      <a:noFill/>
                    </a:lnBlToTr>
                    <a:solidFill>
                      <a:srgbClr val="1F497D"/>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dirty="0">
                        <a:ln>
                          <a:noFill/>
                        </a:ln>
                        <a:solidFill>
                          <a:srgbClr val="FFFFFF"/>
                        </a:solidFill>
                        <a:effectLst/>
                        <a:latin typeface="Arial" charset="0"/>
                        <a:cs typeface="Arial"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00206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dirty="0">
                        <a:ln>
                          <a:noFill/>
                        </a:ln>
                        <a:solidFill>
                          <a:srgbClr val="FFFFFF"/>
                        </a:solidFill>
                        <a:effectLst/>
                        <a:latin typeface="Arial" charset="0"/>
                        <a:cs typeface="Arial"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002060"/>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dirty="0">
                        <a:ln>
                          <a:noFill/>
                        </a:ln>
                        <a:solidFill>
                          <a:srgbClr val="FFFFFF"/>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002060"/>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dirty="0">
                        <a:ln>
                          <a:noFill/>
                        </a:ln>
                        <a:solidFill>
                          <a:srgbClr val="FFFFFF"/>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9050" cap="flat" cmpd="sng" algn="ctr">
                      <a:no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dirty="0">
                        <a:ln>
                          <a:noFill/>
                        </a:ln>
                        <a:solidFill>
                          <a:srgbClr val="FFFFFF"/>
                        </a:solidFill>
                        <a:effectLst/>
                        <a:latin typeface="Arial" panose="020B0604020202020204" pitchFamily="34" charset="0"/>
                        <a:cs typeface="Arial" panose="020B0604020202020204" pitchFamily="34" charset="0"/>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rgbClr val="4F81BD"/>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dirty="0">
                        <a:ln>
                          <a:noFill/>
                        </a:ln>
                        <a:solidFill>
                          <a:srgbClr val="FFFFFF"/>
                        </a:solidFill>
                        <a:effectLst/>
                        <a:latin typeface="Arial" panose="020B0604020202020204" pitchFamily="34" charset="0"/>
                        <a:cs typeface="Arial" panose="020B0604020202020204" pitchFamily="34" charset="0"/>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rgbClr val="4F81BD"/>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dirty="0">
                        <a:ln>
                          <a:noFill/>
                        </a:ln>
                        <a:solidFill>
                          <a:srgbClr val="FFFFFF"/>
                        </a:solidFill>
                        <a:effectLst/>
                        <a:latin typeface="Arial" panose="020B0604020202020204" pitchFamily="34" charset="0"/>
                        <a:cs typeface="Arial" panose="020B0604020202020204" pitchFamily="34" charset="0"/>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rgbClr val="4F81BD"/>
                    </a:solidFill>
                  </a:tcPr>
                </a:tc>
                <a:tc gridSpan="14">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200" b="1" dirty="0">
                          <a:solidFill>
                            <a:schemeClr val="bg1"/>
                          </a:solidFill>
                        </a:rPr>
                        <a:t>Year 2</a:t>
                      </a:r>
                    </a:p>
                  </a:txBody>
                  <a:tcPr marL="0" marR="0" marT="0" marB="0" anchor="ctr" horzOverflow="overflow">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1F497D"/>
                    </a:solidFill>
                  </a:tcPr>
                </a:tc>
                <a:tc hMerge="1">
                  <a:txBody>
                    <a:bodyPr/>
                    <a:lstStyle/>
                    <a:p>
                      <a:pPr algn="ctr"/>
                      <a:endParaRPr lang="en-US" dirty="0"/>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dirty="0"/>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endParaRPr lang="en-US"/>
                    </a:p>
                  </a:txBody>
                  <a:tcPr/>
                </a:tc>
                <a:tc hMerge="1">
                  <a:txBody>
                    <a:bodyPr/>
                    <a:lstStyle/>
                    <a:p>
                      <a:pPr algn="ctr"/>
                      <a:endParaRPr lang="en-US" dirty="0"/>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dirty="0"/>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dirty="0"/>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dirty="0"/>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dirty="0"/>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dirty="0"/>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endParaRPr lang="en-US"/>
                    </a:p>
                  </a:txBody>
                  <a:tcPr/>
                </a:tc>
                <a:tc hMerge="1">
                  <a:txBody>
                    <a:bodyPr/>
                    <a:lstStyle/>
                    <a:p>
                      <a:pPr algn="ctr"/>
                      <a:endParaRPr lang="en-US" dirty="0"/>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dirty="0"/>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dirty="0"/>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gridSpan="14">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200" b="1" dirty="0">
                          <a:solidFill>
                            <a:schemeClr val="bg1"/>
                          </a:solidFill>
                        </a:rPr>
                        <a:t>Year 3</a:t>
                      </a:r>
                    </a:p>
                  </a:txBody>
                  <a:tcPr marL="0" marR="0" marT="0" marB="0" anchor="ctr" horzOverflow="overflow">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1F497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endParaRPr lang="en-US"/>
                    </a:p>
                  </a:txBody>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endParaRPr lang="en-US"/>
                    </a:p>
                  </a:txBody>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gridSpan="5">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200" b="1" dirty="0">
                          <a:solidFill>
                            <a:schemeClr val="bg1"/>
                          </a:solidFill>
                        </a:rPr>
                        <a:t>Year 4</a:t>
                      </a:r>
                    </a:p>
                  </a:txBody>
                  <a:tcPr marL="0" marR="0" marT="0" marB="0" anchor="ctr" horzOverflow="overflow">
                    <a:lnL w="9525" cap="flat" cmpd="sng" algn="ctr">
                      <a:solidFill>
                        <a:sysClr val="window" lastClr="FFFFFF"/>
                      </a:solidFill>
                      <a:prstDash val="solid"/>
                      <a:round/>
                      <a:headEnd type="none" w="med" len="med"/>
                      <a:tailEnd type="none" w="med" len="med"/>
                    </a:lnL>
                    <a:lnR w="12700" cap="flat" cmpd="sng" algn="ctr">
                      <a:solidFill>
                        <a:srgbClr val="4F81BD"/>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1F497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10000"/>
                  </a:ext>
                </a:extLst>
              </a:tr>
              <a:tr h="228600">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100" b="1" dirty="0">
                          <a:solidFill>
                            <a:schemeClr val="bg1"/>
                          </a:solidFill>
                          <a:latin typeface="+mn-lt"/>
                        </a:rPr>
                        <a:t> </a:t>
                      </a:r>
                      <a:r>
                        <a:rPr lang="en-US" sz="1100" b="1" baseline="0" dirty="0">
                          <a:solidFill>
                            <a:schemeClr val="bg1"/>
                          </a:solidFill>
                          <a:latin typeface="+mn-lt"/>
                        </a:rPr>
                        <a:t> Implementation</a:t>
                      </a:r>
                      <a:endParaRPr lang="en-US" sz="1100" b="1" dirty="0">
                        <a:solidFill>
                          <a:schemeClr val="bg1"/>
                        </a:solidFill>
                        <a:latin typeface="+mn-lt"/>
                      </a:endParaRPr>
                    </a:p>
                  </a:txBody>
                  <a:tcPr marL="0" marR="0" marT="0" marB="0" anchor="ctr" horzOverflow="overflow">
                    <a:lnL w="6350" cap="flat" cmpd="sng" algn="ctr">
                      <a:solidFill>
                        <a:srgbClr val="80808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O</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N</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D</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J</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F</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M</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A</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M</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gridSpan="2">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J</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hMerge="1">
                  <a:txBody>
                    <a:bodyPr/>
                    <a:lstStyle/>
                    <a:p>
                      <a:endParaRPr lang="en-US"/>
                    </a:p>
                  </a:txBody>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J</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A</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S</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O</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N</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D</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J</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F</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gridSpan="2">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M</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hMerge="1">
                  <a:txBody>
                    <a:bodyPr/>
                    <a:lstStyle/>
                    <a:p>
                      <a:endParaRPr lang="en-US"/>
                    </a:p>
                  </a:txBody>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A</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M</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J</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J</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A</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S</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O</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N</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D</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J</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F</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gridSpan="2">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M</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hMerge="1">
                  <a:txBody>
                    <a:bodyPr/>
                    <a:lstStyle/>
                    <a:p>
                      <a:endParaRPr lang="en-US"/>
                    </a:p>
                  </a:txBody>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A</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M</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J</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J</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A</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S</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O</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N</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D</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J</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F</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M</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A</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M</a:t>
                      </a:r>
                    </a:p>
                  </a:txBody>
                  <a:tcPr marL="0" marR="0" marT="0" marB="0" anchor="ctr" horzOverflow="overflow">
                    <a:lnL w="12700" cap="flat" cmpd="sng" algn="ctr">
                      <a:solidFill>
                        <a:sysClr val="window" lastClr="FFFFFF"/>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extLst>
                  <a:ext uri="{0D108BD9-81ED-4DB2-BD59-A6C34878D82A}">
                    <a16:rowId xmlns:a16="http://schemas.microsoft.com/office/drawing/2014/main" val="10001"/>
                  </a:ext>
                </a:extLst>
              </a:tr>
              <a:tr h="201168">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r>
                        <a:rPr lang="en-US" sz="1100" b="1" dirty="0">
                          <a:latin typeface="+mn-lt"/>
                        </a:rPr>
                        <a:t>Alpha</a:t>
                      </a:r>
                    </a:p>
                  </a:txBody>
                  <a:tcPr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01168">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r>
                        <a:rPr lang="en-US" sz="1100" b="1" dirty="0">
                          <a:latin typeface="+mn-lt"/>
                        </a:rPr>
                        <a:t>Wave 1</a:t>
                      </a:r>
                    </a:p>
                  </a:txBody>
                  <a:tcPr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01168">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r>
                        <a:rPr lang="en-US" sz="1100" b="1" dirty="0">
                          <a:latin typeface="+mn-lt"/>
                        </a:rPr>
                        <a:t>Wave 2</a:t>
                      </a:r>
                    </a:p>
                  </a:txBody>
                  <a:tcPr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01168">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r>
                        <a:rPr lang="en-US" sz="1100" b="1" dirty="0">
                          <a:latin typeface="+mn-lt"/>
                        </a:rPr>
                        <a:t>Wave 3</a:t>
                      </a:r>
                    </a:p>
                  </a:txBody>
                  <a:tcPr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01168">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r>
                        <a:rPr lang="en-US" sz="1100" b="1" dirty="0">
                          <a:latin typeface="+mn-lt"/>
                        </a:rPr>
                        <a:t>Wave 4</a:t>
                      </a:r>
                    </a:p>
                  </a:txBody>
                  <a:tcPr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01168">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r>
                        <a:rPr lang="en-US" sz="1100" b="1" dirty="0">
                          <a:latin typeface="+mn-lt"/>
                        </a:rPr>
                        <a:t>Wave 5</a:t>
                      </a:r>
                    </a:p>
                  </a:txBody>
                  <a:tcPr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extLst>
                  <a:ext uri="{0D108BD9-81ED-4DB2-BD59-A6C34878D82A}">
                    <a16:rowId xmlns:a16="http://schemas.microsoft.com/office/drawing/2014/main" val="10007"/>
                  </a:ext>
                </a:extLst>
              </a:tr>
              <a:tr h="201168">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r>
                        <a:rPr lang="en-US" sz="1100" b="1" dirty="0">
                          <a:latin typeface="+mn-lt"/>
                        </a:rPr>
                        <a:t>Wave 6</a:t>
                      </a:r>
                    </a:p>
                  </a:txBody>
                  <a:tcPr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extLst>
                  <a:ext uri="{0D108BD9-81ED-4DB2-BD59-A6C34878D82A}">
                    <a16:rowId xmlns:a16="http://schemas.microsoft.com/office/drawing/2014/main" val="10008"/>
                  </a:ext>
                </a:extLst>
              </a:tr>
              <a:tr h="201168">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r>
                        <a:rPr lang="en-US" sz="1100" b="1" dirty="0">
                          <a:latin typeface="+mn-lt"/>
                        </a:rPr>
                        <a:t>Wave</a:t>
                      </a:r>
                      <a:r>
                        <a:rPr lang="en-US" sz="1100" b="1" baseline="0" dirty="0">
                          <a:latin typeface="+mn-lt"/>
                        </a:rPr>
                        <a:t> 7</a:t>
                      </a:r>
                      <a:endParaRPr lang="en-US" sz="1100" b="1" dirty="0">
                        <a:latin typeface="+mn-lt"/>
                      </a:endParaRPr>
                    </a:p>
                  </a:txBody>
                  <a:tcPr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extLst>
                  <a:ext uri="{0D108BD9-81ED-4DB2-BD59-A6C34878D82A}">
                    <a16:rowId xmlns:a16="http://schemas.microsoft.com/office/drawing/2014/main" val="10009"/>
                  </a:ext>
                </a:extLst>
              </a:tr>
              <a:tr h="201168">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r>
                        <a:rPr lang="en-US" sz="1100" b="1" dirty="0">
                          <a:latin typeface="+mn-lt"/>
                        </a:rPr>
                        <a:t>Wave 8 </a:t>
                      </a:r>
                    </a:p>
                  </a:txBody>
                  <a:tcPr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solidFill>
                      <a:srgbClr val="9BBB59">
                        <a:lumMod val="60000"/>
                        <a:lumOff val="40000"/>
                      </a:srgbClr>
                    </a:solidFill>
                  </a:tcPr>
                </a:tc>
                <a:extLst>
                  <a:ext uri="{0D108BD9-81ED-4DB2-BD59-A6C34878D82A}">
                    <a16:rowId xmlns:a16="http://schemas.microsoft.com/office/drawing/2014/main" val="10010"/>
                  </a:ext>
                </a:extLst>
              </a:tr>
            </a:tbl>
          </a:graphicData>
        </a:graphic>
      </p:graphicFrame>
      <p:grpSp>
        <p:nvGrpSpPr>
          <p:cNvPr id="5" name="Group 4"/>
          <p:cNvGrpSpPr/>
          <p:nvPr/>
        </p:nvGrpSpPr>
        <p:grpSpPr>
          <a:xfrm>
            <a:off x="2745724" y="2523883"/>
            <a:ext cx="660490" cy="369332"/>
            <a:chOff x="2868385" y="4419300"/>
            <a:chExt cx="660490" cy="369332"/>
          </a:xfrm>
        </p:grpSpPr>
        <p:sp>
          <p:nvSpPr>
            <p:cNvPr id="6" name="5-Point Star 5"/>
            <p:cNvSpPr/>
            <p:nvPr/>
          </p:nvSpPr>
          <p:spPr>
            <a:xfrm>
              <a:off x="2868385" y="4443276"/>
              <a:ext cx="182880" cy="182880"/>
            </a:xfrm>
            <a:prstGeom prst="star5">
              <a:avLst/>
            </a:prstGeom>
            <a:solidFill>
              <a:srgbClr val="FFFF00"/>
            </a:solidFill>
            <a:ln w="1905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p:cNvSpPr txBox="1"/>
            <p:nvPr/>
          </p:nvSpPr>
          <p:spPr>
            <a:xfrm>
              <a:off x="3014525" y="4419300"/>
              <a:ext cx="51435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1]</a:t>
              </a:r>
            </a:p>
          </p:txBody>
        </p:sp>
      </p:grpSp>
      <p:grpSp>
        <p:nvGrpSpPr>
          <p:cNvPr id="8" name="Group 7"/>
          <p:cNvGrpSpPr/>
          <p:nvPr/>
        </p:nvGrpSpPr>
        <p:grpSpPr>
          <a:xfrm>
            <a:off x="3434789" y="2735665"/>
            <a:ext cx="660490" cy="369332"/>
            <a:chOff x="2868385" y="4419300"/>
            <a:chExt cx="660490" cy="369332"/>
          </a:xfrm>
        </p:grpSpPr>
        <p:sp>
          <p:nvSpPr>
            <p:cNvPr id="9" name="5-Point Star 8"/>
            <p:cNvSpPr/>
            <p:nvPr/>
          </p:nvSpPr>
          <p:spPr>
            <a:xfrm>
              <a:off x="2868385" y="4443276"/>
              <a:ext cx="182880" cy="182880"/>
            </a:xfrm>
            <a:prstGeom prst="star5">
              <a:avLst/>
            </a:prstGeom>
            <a:solidFill>
              <a:srgbClr val="FFFF00"/>
            </a:solidFill>
            <a:ln w="1905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p:cNvSpPr txBox="1"/>
            <p:nvPr/>
          </p:nvSpPr>
          <p:spPr>
            <a:xfrm>
              <a:off x="3014525" y="4419300"/>
              <a:ext cx="51435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1]</a:t>
              </a:r>
            </a:p>
          </p:txBody>
        </p:sp>
      </p:grpSp>
      <p:grpSp>
        <p:nvGrpSpPr>
          <p:cNvPr id="11" name="Group 10"/>
          <p:cNvGrpSpPr/>
          <p:nvPr/>
        </p:nvGrpSpPr>
        <p:grpSpPr>
          <a:xfrm>
            <a:off x="4623308" y="2923471"/>
            <a:ext cx="660490" cy="369332"/>
            <a:chOff x="2868385" y="4419300"/>
            <a:chExt cx="660490" cy="369332"/>
          </a:xfrm>
        </p:grpSpPr>
        <p:sp>
          <p:nvSpPr>
            <p:cNvPr id="12" name="5-Point Star 11"/>
            <p:cNvSpPr/>
            <p:nvPr/>
          </p:nvSpPr>
          <p:spPr>
            <a:xfrm>
              <a:off x="2868385" y="4443276"/>
              <a:ext cx="182880" cy="182880"/>
            </a:xfrm>
            <a:prstGeom prst="star5">
              <a:avLst/>
            </a:prstGeom>
            <a:solidFill>
              <a:srgbClr val="FFFF00"/>
            </a:solidFill>
            <a:ln w="1905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 name="TextBox 12"/>
            <p:cNvSpPr txBox="1"/>
            <p:nvPr/>
          </p:nvSpPr>
          <p:spPr>
            <a:xfrm>
              <a:off x="3014525" y="4419300"/>
              <a:ext cx="51435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1]</a:t>
              </a:r>
            </a:p>
          </p:txBody>
        </p:sp>
      </p:grpSp>
      <p:grpSp>
        <p:nvGrpSpPr>
          <p:cNvPr id="14" name="Group 13"/>
          <p:cNvGrpSpPr/>
          <p:nvPr/>
        </p:nvGrpSpPr>
        <p:grpSpPr>
          <a:xfrm>
            <a:off x="5325507" y="3149377"/>
            <a:ext cx="660490" cy="369332"/>
            <a:chOff x="2868385" y="4419300"/>
            <a:chExt cx="660490" cy="369332"/>
          </a:xfrm>
        </p:grpSpPr>
        <p:sp>
          <p:nvSpPr>
            <p:cNvPr id="15" name="5-Point Star 14"/>
            <p:cNvSpPr/>
            <p:nvPr/>
          </p:nvSpPr>
          <p:spPr>
            <a:xfrm>
              <a:off x="2868385" y="4443276"/>
              <a:ext cx="182880" cy="182880"/>
            </a:xfrm>
            <a:prstGeom prst="star5">
              <a:avLst/>
            </a:prstGeom>
            <a:solidFill>
              <a:srgbClr val="FFFF00"/>
            </a:solidFill>
            <a:ln w="1905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6" name="TextBox 15"/>
            <p:cNvSpPr txBox="1"/>
            <p:nvPr/>
          </p:nvSpPr>
          <p:spPr>
            <a:xfrm>
              <a:off x="3014525" y="4419300"/>
              <a:ext cx="51435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1]</a:t>
              </a:r>
            </a:p>
          </p:txBody>
        </p:sp>
      </p:grpSp>
      <p:grpSp>
        <p:nvGrpSpPr>
          <p:cNvPr id="17" name="Group 16"/>
          <p:cNvGrpSpPr/>
          <p:nvPr/>
        </p:nvGrpSpPr>
        <p:grpSpPr>
          <a:xfrm>
            <a:off x="6059202" y="3337183"/>
            <a:ext cx="660490" cy="369332"/>
            <a:chOff x="2868385" y="4419300"/>
            <a:chExt cx="660490" cy="369332"/>
          </a:xfrm>
        </p:grpSpPr>
        <p:sp>
          <p:nvSpPr>
            <p:cNvPr id="18" name="5-Point Star 17"/>
            <p:cNvSpPr/>
            <p:nvPr/>
          </p:nvSpPr>
          <p:spPr>
            <a:xfrm>
              <a:off x="2868385" y="4443276"/>
              <a:ext cx="182880" cy="182880"/>
            </a:xfrm>
            <a:prstGeom prst="star5">
              <a:avLst/>
            </a:prstGeom>
            <a:solidFill>
              <a:srgbClr val="FFFF00"/>
            </a:solidFill>
            <a:ln w="1905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9" name="TextBox 18"/>
            <p:cNvSpPr txBox="1"/>
            <p:nvPr/>
          </p:nvSpPr>
          <p:spPr>
            <a:xfrm>
              <a:off x="3014525" y="4419300"/>
              <a:ext cx="51435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1]</a:t>
              </a:r>
            </a:p>
          </p:txBody>
        </p:sp>
      </p:grpSp>
      <p:grpSp>
        <p:nvGrpSpPr>
          <p:cNvPr id="20" name="Group 19"/>
          <p:cNvGrpSpPr/>
          <p:nvPr/>
        </p:nvGrpSpPr>
        <p:grpSpPr>
          <a:xfrm>
            <a:off x="7479649" y="3544039"/>
            <a:ext cx="660490" cy="369332"/>
            <a:chOff x="2868385" y="4419300"/>
            <a:chExt cx="660490" cy="369332"/>
          </a:xfrm>
        </p:grpSpPr>
        <p:sp>
          <p:nvSpPr>
            <p:cNvPr id="21" name="5-Point Star 20"/>
            <p:cNvSpPr/>
            <p:nvPr/>
          </p:nvSpPr>
          <p:spPr>
            <a:xfrm>
              <a:off x="2868385" y="4443276"/>
              <a:ext cx="182880" cy="182880"/>
            </a:xfrm>
            <a:prstGeom prst="star5">
              <a:avLst/>
            </a:prstGeom>
            <a:solidFill>
              <a:srgbClr val="FFFF00"/>
            </a:solidFill>
            <a:ln w="1905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2" name="TextBox 21"/>
            <p:cNvSpPr txBox="1"/>
            <p:nvPr/>
          </p:nvSpPr>
          <p:spPr>
            <a:xfrm>
              <a:off x="3014525" y="4419300"/>
              <a:ext cx="51435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1]</a:t>
              </a:r>
            </a:p>
          </p:txBody>
        </p:sp>
      </p:grpSp>
      <p:grpSp>
        <p:nvGrpSpPr>
          <p:cNvPr id="23" name="Group 22"/>
          <p:cNvGrpSpPr/>
          <p:nvPr/>
        </p:nvGrpSpPr>
        <p:grpSpPr>
          <a:xfrm>
            <a:off x="7479649" y="3741397"/>
            <a:ext cx="660490" cy="369332"/>
            <a:chOff x="2868385" y="4419300"/>
            <a:chExt cx="660490" cy="369332"/>
          </a:xfrm>
        </p:grpSpPr>
        <p:sp>
          <p:nvSpPr>
            <p:cNvPr id="24" name="5-Point Star 23"/>
            <p:cNvSpPr/>
            <p:nvPr/>
          </p:nvSpPr>
          <p:spPr>
            <a:xfrm>
              <a:off x="2868385" y="4443276"/>
              <a:ext cx="182880" cy="182880"/>
            </a:xfrm>
            <a:prstGeom prst="star5">
              <a:avLst/>
            </a:prstGeom>
            <a:solidFill>
              <a:srgbClr val="FFFF00"/>
            </a:solidFill>
            <a:ln w="1905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5" name="TextBox 24"/>
            <p:cNvSpPr txBox="1"/>
            <p:nvPr/>
          </p:nvSpPr>
          <p:spPr>
            <a:xfrm>
              <a:off x="3014525" y="4419300"/>
              <a:ext cx="51435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1]</a:t>
              </a:r>
            </a:p>
          </p:txBody>
        </p:sp>
      </p:grpSp>
      <p:grpSp>
        <p:nvGrpSpPr>
          <p:cNvPr id="26" name="Group 25"/>
          <p:cNvGrpSpPr/>
          <p:nvPr/>
        </p:nvGrpSpPr>
        <p:grpSpPr>
          <a:xfrm>
            <a:off x="8183819" y="3948253"/>
            <a:ext cx="660490" cy="369332"/>
            <a:chOff x="2868385" y="4419300"/>
            <a:chExt cx="660490" cy="369332"/>
          </a:xfrm>
        </p:grpSpPr>
        <p:sp>
          <p:nvSpPr>
            <p:cNvPr id="27" name="5-Point Star 26"/>
            <p:cNvSpPr/>
            <p:nvPr/>
          </p:nvSpPr>
          <p:spPr>
            <a:xfrm>
              <a:off x="2868385" y="4443276"/>
              <a:ext cx="182880" cy="182880"/>
            </a:xfrm>
            <a:prstGeom prst="star5">
              <a:avLst/>
            </a:prstGeom>
            <a:solidFill>
              <a:srgbClr val="FFFF00"/>
            </a:solidFill>
            <a:ln w="1905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8" name="TextBox 27"/>
            <p:cNvSpPr txBox="1"/>
            <p:nvPr/>
          </p:nvSpPr>
          <p:spPr>
            <a:xfrm>
              <a:off x="3014525" y="4419300"/>
              <a:ext cx="51435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1]</a:t>
              </a:r>
            </a:p>
          </p:txBody>
        </p:sp>
      </p:grpSp>
      <p:grpSp>
        <p:nvGrpSpPr>
          <p:cNvPr id="29" name="Group 28"/>
          <p:cNvGrpSpPr/>
          <p:nvPr/>
        </p:nvGrpSpPr>
        <p:grpSpPr>
          <a:xfrm>
            <a:off x="8894753" y="4140940"/>
            <a:ext cx="660490" cy="369332"/>
            <a:chOff x="2868385" y="4419300"/>
            <a:chExt cx="660490" cy="369332"/>
          </a:xfrm>
        </p:grpSpPr>
        <p:sp>
          <p:nvSpPr>
            <p:cNvPr id="30" name="5-Point Star 29"/>
            <p:cNvSpPr/>
            <p:nvPr/>
          </p:nvSpPr>
          <p:spPr>
            <a:xfrm>
              <a:off x="2868385" y="4443276"/>
              <a:ext cx="182880" cy="182880"/>
            </a:xfrm>
            <a:prstGeom prst="star5">
              <a:avLst/>
            </a:prstGeom>
            <a:solidFill>
              <a:srgbClr val="FFFF00"/>
            </a:solidFill>
            <a:ln w="1905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1" name="TextBox 30"/>
            <p:cNvSpPr txBox="1"/>
            <p:nvPr/>
          </p:nvSpPr>
          <p:spPr>
            <a:xfrm>
              <a:off x="3014525" y="4419300"/>
              <a:ext cx="51435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1]</a:t>
              </a:r>
            </a:p>
          </p:txBody>
        </p:sp>
      </p:grpSp>
      <p:sp>
        <p:nvSpPr>
          <p:cNvPr id="32" name="TextBox 31"/>
          <p:cNvSpPr txBox="1"/>
          <p:nvPr/>
        </p:nvSpPr>
        <p:spPr>
          <a:xfrm>
            <a:off x="10109232" y="3544039"/>
            <a:ext cx="97903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3]</a:t>
            </a:r>
          </a:p>
        </p:txBody>
      </p:sp>
      <p:sp>
        <p:nvSpPr>
          <p:cNvPr id="33" name="TextBox 32"/>
          <p:cNvSpPr txBox="1"/>
          <p:nvPr/>
        </p:nvSpPr>
        <p:spPr>
          <a:xfrm>
            <a:off x="10109232" y="3741397"/>
            <a:ext cx="97903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3]</a:t>
            </a:r>
          </a:p>
        </p:txBody>
      </p:sp>
      <p:sp>
        <p:nvSpPr>
          <p:cNvPr id="34" name="TextBox 33"/>
          <p:cNvSpPr txBox="1"/>
          <p:nvPr/>
        </p:nvSpPr>
        <p:spPr>
          <a:xfrm>
            <a:off x="10109232" y="3924277"/>
            <a:ext cx="97903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3]</a:t>
            </a:r>
          </a:p>
        </p:txBody>
      </p:sp>
      <p:sp>
        <p:nvSpPr>
          <p:cNvPr id="35" name="TextBox 34"/>
          <p:cNvSpPr txBox="1"/>
          <p:nvPr/>
        </p:nvSpPr>
        <p:spPr>
          <a:xfrm>
            <a:off x="10109232" y="4136178"/>
            <a:ext cx="97903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3]</a:t>
            </a:r>
          </a:p>
        </p:txBody>
      </p:sp>
      <p:sp>
        <p:nvSpPr>
          <p:cNvPr id="36" name="TextBox 35"/>
          <p:cNvSpPr txBox="1"/>
          <p:nvPr/>
        </p:nvSpPr>
        <p:spPr>
          <a:xfrm>
            <a:off x="11084100" y="3544039"/>
            <a:ext cx="53756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4]</a:t>
            </a:r>
          </a:p>
        </p:txBody>
      </p:sp>
      <p:sp>
        <p:nvSpPr>
          <p:cNvPr id="37" name="TextBox 36"/>
          <p:cNvSpPr txBox="1"/>
          <p:nvPr/>
        </p:nvSpPr>
        <p:spPr>
          <a:xfrm>
            <a:off x="11084100" y="3736634"/>
            <a:ext cx="53756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4]</a:t>
            </a:r>
          </a:p>
        </p:txBody>
      </p:sp>
      <p:sp>
        <p:nvSpPr>
          <p:cNvPr id="38" name="TextBox 37"/>
          <p:cNvSpPr txBox="1"/>
          <p:nvPr/>
        </p:nvSpPr>
        <p:spPr>
          <a:xfrm>
            <a:off x="11084100" y="3945872"/>
            <a:ext cx="53756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4]</a:t>
            </a:r>
          </a:p>
        </p:txBody>
      </p:sp>
      <p:sp>
        <p:nvSpPr>
          <p:cNvPr id="39" name="TextBox 38"/>
          <p:cNvSpPr txBox="1"/>
          <p:nvPr/>
        </p:nvSpPr>
        <p:spPr>
          <a:xfrm>
            <a:off x="11084726" y="4143716"/>
            <a:ext cx="53756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4]</a:t>
            </a:r>
          </a:p>
        </p:txBody>
      </p:sp>
      <p:sp>
        <p:nvSpPr>
          <p:cNvPr id="40" name="TextBox 39"/>
          <p:cNvSpPr txBox="1"/>
          <p:nvPr/>
        </p:nvSpPr>
        <p:spPr>
          <a:xfrm>
            <a:off x="11539871" y="3545348"/>
            <a:ext cx="80242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5]</a:t>
            </a:r>
          </a:p>
        </p:txBody>
      </p:sp>
      <p:sp>
        <p:nvSpPr>
          <p:cNvPr id="41" name="TextBox 40"/>
          <p:cNvSpPr txBox="1"/>
          <p:nvPr/>
        </p:nvSpPr>
        <p:spPr>
          <a:xfrm>
            <a:off x="11553669" y="3752204"/>
            <a:ext cx="80242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5]</a:t>
            </a:r>
          </a:p>
        </p:txBody>
      </p:sp>
      <p:sp>
        <p:nvSpPr>
          <p:cNvPr id="42" name="TextBox 41"/>
          <p:cNvSpPr txBox="1"/>
          <p:nvPr/>
        </p:nvSpPr>
        <p:spPr>
          <a:xfrm>
            <a:off x="11553668" y="3960392"/>
            <a:ext cx="80242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5]</a:t>
            </a:r>
          </a:p>
        </p:txBody>
      </p:sp>
      <p:sp>
        <p:nvSpPr>
          <p:cNvPr id="43" name="TextBox 42"/>
          <p:cNvSpPr txBox="1"/>
          <p:nvPr/>
        </p:nvSpPr>
        <p:spPr>
          <a:xfrm>
            <a:off x="11553668" y="4145025"/>
            <a:ext cx="80242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5]</a:t>
            </a:r>
          </a:p>
        </p:txBody>
      </p:sp>
      <p:sp>
        <p:nvSpPr>
          <p:cNvPr id="44" name="TextBox 43"/>
          <p:cNvSpPr txBox="1"/>
          <p:nvPr/>
        </p:nvSpPr>
        <p:spPr>
          <a:xfrm>
            <a:off x="7258146" y="2923471"/>
            <a:ext cx="97903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3]</a:t>
            </a:r>
          </a:p>
        </p:txBody>
      </p:sp>
      <p:sp>
        <p:nvSpPr>
          <p:cNvPr id="45" name="TextBox 44"/>
          <p:cNvSpPr txBox="1"/>
          <p:nvPr/>
        </p:nvSpPr>
        <p:spPr>
          <a:xfrm>
            <a:off x="7258146" y="3120829"/>
            <a:ext cx="97903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3]</a:t>
            </a:r>
          </a:p>
        </p:txBody>
      </p:sp>
      <p:sp>
        <p:nvSpPr>
          <p:cNvPr id="46" name="TextBox 45"/>
          <p:cNvSpPr txBox="1"/>
          <p:nvPr/>
        </p:nvSpPr>
        <p:spPr>
          <a:xfrm>
            <a:off x="8233014" y="2923471"/>
            <a:ext cx="53756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4]</a:t>
            </a:r>
          </a:p>
        </p:txBody>
      </p:sp>
      <p:sp>
        <p:nvSpPr>
          <p:cNvPr id="47" name="TextBox 46"/>
          <p:cNvSpPr txBox="1"/>
          <p:nvPr/>
        </p:nvSpPr>
        <p:spPr>
          <a:xfrm>
            <a:off x="8233014" y="3116066"/>
            <a:ext cx="53756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4]</a:t>
            </a:r>
          </a:p>
        </p:txBody>
      </p:sp>
      <p:sp>
        <p:nvSpPr>
          <p:cNvPr id="48" name="TextBox 47"/>
          <p:cNvSpPr txBox="1"/>
          <p:nvPr/>
        </p:nvSpPr>
        <p:spPr>
          <a:xfrm>
            <a:off x="8233014" y="3325304"/>
            <a:ext cx="53756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4]</a:t>
            </a:r>
          </a:p>
        </p:txBody>
      </p:sp>
      <p:sp>
        <p:nvSpPr>
          <p:cNvPr id="49" name="TextBox 48"/>
          <p:cNvSpPr txBox="1"/>
          <p:nvPr/>
        </p:nvSpPr>
        <p:spPr>
          <a:xfrm>
            <a:off x="8688785" y="2923471"/>
            <a:ext cx="80242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5]</a:t>
            </a:r>
          </a:p>
        </p:txBody>
      </p:sp>
      <p:sp>
        <p:nvSpPr>
          <p:cNvPr id="50" name="TextBox 49"/>
          <p:cNvSpPr txBox="1"/>
          <p:nvPr/>
        </p:nvSpPr>
        <p:spPr>
          <a:xfrm>
            <a:off x="8688785" y="3130993"/>
            <a:ext cx="80242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5]</a:t>
            </a:r>
          </a:p>
        </p:txBody>
      </p:sp>
      <p:sp>
        <p:nvSpPr>
          <p:cNvPr id="51" name="TextBox 50"/>
          <p:cNvSpPr txBox="1"/>
          <p:nvPr/>
        </p:nvSpPr>
        <p:spPr>
          <a:xfrm>
            <a:off x="8688785" y="3339039"/>
            <a:ext cx="80242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5]</a:t>
            </a:r>
          </a:p>
        </p:txBody>
      </p:sp>
      <p:sp>
        <p:nvSpPr>
          <p:cNvPr id="52" name="TextBox 51"/>
          <p:cNvSpPr txBox="1"/>
          <p:nvPr/>
        </p:nvSpPr>
        <p:spPr>
          <a:xfrm>
            <a:off x="7258146" y="3305587"/>
            <a:ext cx="97903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3]</a:t>
            </a:r>
          </a:p>
        </p:txBody>
      </p:sp>
      <p:sp>
        <p:nvSpPr>
          <p:cNvPr id="53" name="TextBox 52"/>
          <p:cNvSpPr txBox="1"/>
          <p:nvPr/>
        </p:nvSpPr>
        <p:spPr>
          <a:xfrm>
            <a:off x="8688785" y="3544039"/>
            <a:ext cx="80242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2]</a:t>
            </a:r>
          </a:p>
        </p:txBody>
      </p:sp>
      <p:sp>
        <p:nvSpPr>
          <p:cNvPr id="54" name="TextBox 53"/>
          <p:cNvSpPr txBox="1"/>
          <p:nvPr/>
        </p:nvSpPr>
        <p:spPr>
          <a:xfrm>
            <a:off x="8688785" y="3752085"/>
            <a:ext cx="80242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2]</a:t>
            </a:r>
          </a:p>
        </p:txBody>
      </p:sp>
      <p:sp>
        <p:nvSpPr>
          <p:cNvPr id="55" name="TextBox 54"/>
          <p:cNvSpPr txBox="1"/>
          <p:nvPr/>
        </p:nvSpPr>
        <p:spPr>
          <a:xfrm>
            <a:off x="5837714" y="2529829"/>
            <a:ext cx="80242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5]</a:t>
            </a:r>
          </a:p>
        </p:txBody>
      </p:sp>
      <p:sp>
        <p:nvSpPr>
          <p:cNvPr id="56" name="TextBox 55"/>
          <p:cNvSpPr txBox="1"/>
          <p:nvPr/>
        </p:nvSpPr>
        <p:spPr>
          <a:xfrm>
            <a:off x="5837714" y="2737875"/>
            <a:ext cx="80242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5]</a:t>
            </a:r>
          </a:p>
        </p:txBody>
      </p:sp>
      <p:sp>
        <p:nvSpPr>
          <p:cNvPr id="57" name="TextBox 56"/>
          <p:cNvSpPr txBox="1"/>
          <p:nvPr/>
        </p:nvSpPr>
        <p:spPr>
          <a:xfrm>
            <a:off x="5837714" y="2942875"/>
            <a:ext cx="80242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2]</a:t>
            </a:r>
          </a:p>
        </p:txBody>
      </p:sp>
      <p:sp>
        <p:nvSpPr>
          <p:cNvPr id="58" name="TextBox 57"/>
          <p:cNvSpPr txBox="1"/>
          <p:nvPr/>
        </p:nvSpPr>
        <p:spPr>
          <a:xfrm>
            <a:off x="5365789" y="2533495"/>
            <a:ext cx="53756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4]</a:t>
            </a:r>
          </a:p>
        </p:txBody>
      </p:sp>
      <p:sp>
        <p:nvSpPr>
          <p:cNvPr id="59" name="TextBox 58"/>
          <p:cNvSpPr txBox="1"/>
          <p:nvPr/>
        </p:nvSpPr>
        <p:spPr>
          <a:xfrm>
            <a:off x="5365789" y="2726090"/>
            <a:ext cx="53756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4]</a:t>
            </a:r>
          </a:p>
        </p:txBody>
      </p:sp>
      <p:sp>
        <p:nvSpPr>
          <p:cNvPr id="60" name="TextBox 59"/>
          <p:cNvSpPr txBox="1"/>
          <p:nvPr/>
        </p:nvSpPr>
        <p:spPr>
          <a:xfrm>
            <a:off x="4407075" y="2509721"/>
            <a:ext cx="97903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3]</a:t>
            </a:r>
          </a:p>
        </p:txBody>
      </p:sp>
      <p:sp>
        <p:nvSpPr>
          <p:cNvPr id="61" name="TextBox 60"/>
          <p:cNvSpPr txBox="1"/>
          <p:nvPr/>
        </p:nvSpPr>
        <p:spPr>
          <a:xfrm>
            <a:off x="4407075" y="2707079"/>
            <a:ext cx="97903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3]</a:t>
            </a:r>
          </a:p>
        </p:txBody>
      </p:sp>
      <p:sp>
        <p:nvSpPr>
          <p:cNvPr id="62" name="TextBox 61"/>
          <p:cNvSpPr txBox="1"/>
          <p:nvPr/>
        </p:nvSpPr>
        <p:spPr>
          <a:xfrm>
            <a:off x="3699660" y="2533495"/>
            <a:ext cx="80242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2]</a:t>
            </a:r>
          </a:p>
        </p:txBody>
      </p:sp>
      <p:sp>
        <p:nvSpPr>
          <p:cNvPr id="63" name="Rectangle 62"/>
          <p:cNvSpPr/>
          <p:nvPr/>
        </p:nvSpPr>
        <p:spPr>
          <a:xfrm>
            <a:off x="2239306" y="4557715"/>
            <a:ext cx="182880" cy="182880"/>
          </a:xfrm>
          <a:prstGeom prst="rect">
            <a:avLst/>
          </a:prstGeom>
          <a:solidFill>
            <a:srgbClr val="9BBB59"/>
          </a:solidFill>
          <a:ln w="12700" cap="flat" cmpd="sng" algn="ctr">
            <a:solidFill>
              <a:srgbClr val="4F81BD">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4" name="Rectangle 63"/>
          <p:cNvSpPr/>
          <p:nvPr/>
        </p:nvSpPr>
        <p:spPr>
          <a:xfrm>
            <a:off x="148606" y="4557715"/>
            <a:ext cx="182880" cy="182880"/>
          </a:xfrm>
          <a:prstGeom prst="rect">
            <a:avLst/>
          </a:prstGeom>
          <a:pattFill prst="wdDnDiag">
            <a:fgClr>
              <a:srgbClr val="9BBB59"/>
            </a:fgClr>
            <a:bgClr>
              <a:sysClr val="window" lastClr="FFFFFF"/>
            </a:bgClr>
          </a:pattFill>
          <a:ln w="12700" cap="flat" cmpd="sng" algn="ctr">
            <a:solidFill>
              <a:srgbClr val="4F81BD">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5" name="TextBox 64"/>
          <p:cNvSpPr txBox="1"/>
          <p:nvPr/>
        </p:nvSpPr>
        <p:spPr>
          <a:xfrm>
            <a:off x="324895" y="4533739"/>
            <a:ext cx="1759543" cy="43088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rPr>
              <a:t>Training &amp; Change Management Delivery</a:t>
            </a:r>
          </a:p>
        </p:txBody>
      </p:sp>
      <p:sp>
        <p:nvSpPr>
          <p:cNvPr id="66" name="TextBox 65"/>
          <p:cNvSpPr txBox="1"/>
          <p:nvPr/>
        </p:nvSpPr>
        <p:spPr>
          <a:xfrm>
            <a:off x="2405204" y="4530634"/>
            <a:ext cx="149769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rPr>
              <a:t>  Process Initiation</a:t>
            </a:r>
          </a:p>
        </p:txBody>
      </p:sp>
    </p:spTree>
    <p:extLst>
      <p:ext uri="{BB962C8B-B14F-4D97-AF65-F5344CB8AC3E}">
        <p14:creationId xmlns:p14="http://schemas.microsoft.com/office/powerpoint/2010/main" val="2332566291"/>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Detailed Strategy for Training</a:t>
            </a:r>
            <a:endParaRPr lang="en-US" sz="3000" dirty="0"/>
          </a:p>
        </p:txBody>
      </p:sp>
    </p:spTree>
    <p:extLst>
      <p:ext uri="{BB962C8B-B14F-4D97-AF65-F5344CB8AC3E}">
        <p14:creationId xmlns:p14="http://schemas.microsoft.com/office/powerpoint/2010/main" val="2083048594"/>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latin typeface="Arial" panose="020B0604020202020204" pitchFamily="34" charset="0"/>
                <a:cs typeface="Arial" panose="020B0604020202020204" pitchFamily="34" charset="0"/>
              </a:rPr>
              <a:t>Training Objectives and Guiding Principles</a:t>
            </a:r>
          </a:p>
        </p:txBody>
      </p:sp>
      <p:sp>
        <p:nvSpPr>
          <p:cNvPr id="11" name="Text Placeholder 2"/>
          <p:cNvSpPr txBox="1">
            <a:spLocks/>
          </p:cNvSpPr>
          <p:nvPr/>
        </p:nvSpPr>
        <p:spPr>
          <a:xfrm>
            <a:off x="177187" y="934181"/>
            <a:ext cx="11718788" cy="638009"/>
          </a:xfrm>
          <a:prstGeom prst="rect">
            <a:avLst/>
          </a:prstGeom>
        </p:spPr>
        <p:txBody>
          <a:bodyPr vert="horz" lIns="91416" tIns="45708" rIns="91416" bIns="45708" rtlCol="0">
            <a:noAutofit/>
          </a:bodyPr>
          <a:lstStyle>
            <a:lvl1pPr marL="228600" marR="0" indent="-22860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sz="1600" b="0" i="0" kern="1200">
                <a:solidFill>
                  <a:schemeClr val="tx2"/>
                </a:solidFill>
                <a:latin typeface="Arial" panose="020B0604020202020204" pitchFamily="34" charset="0"/>
                <a:ea typeface="+mn-ea"/>
                <a:cs typeface="Arial" panose="020B0604020202020204" pitchFamily="34" charset="0"/>
              </a:defRPr>
            </a:lvl1pPr>
            <a:lvl2pPr marL="457200" marR="0" indent="-228600" algn="l" defTabSz="914400" rtl="0" eaLnBrk="1" fontAlgn="auto" latinLnBrk="0" hangingPunct="1">
              <a:lnSpc>
                <a:spcPct val="100000"/>
              </a:lnSpc>
              <a:spcBef>
                <a:spcPts val="0"/>
              </a:spcBef>
              <a:spcAft>
                <a:spcPts val="1200"/>
              </a:spcAft>
              <a:buClrTx/>
              <a:buSzTx/>
              <a:buFont typeface="Calibri" panose="020F0502020204030204" pitchFamily="34" charset="0"/>
              <a:buChar char="–"/>
              <a:tabLst/>
              <a:defRPr sz="1600" b="0" i="0" kern="1200">
                <a:solidFill>
                  <a:schemeClr val="tx2"/>
                </a:solidFill>
                <a:latin typeface="Arial" panose="020B0604020202020204" pitchFamily="34" charset="0"/>
                <a:ea typeface="+mn-ea"/>
                <a:cs typeface="Arial" panose="020B0604020202020204" pitchFamily="34" charset="0"/>
              </a:defRPr>
            </a:lvl2pPr>
            <a:lvl3pPr marL="685800" marR="0" indent="-228600" algn="l" defTabSz="914400" rtl="0" eaLnBrk="1" fontAlgn="auto" latinLnBrk="0" hangingPunct="1">
              <a:lnSpc>
                <a:spcPct val="100000"/>
              </a:lnSpc>
              <a:spcBef>
                <a:spcPts val="0"/>
              </a:spcBef>
              <a:spcAft>
                <a:spcPts val="1200"/>
              </a:spcAft>
              <a:buClrTx/>
              <a:buSzTx/>
              <a:buFontTx/>
              <a:buBlip>
                <a:blip r:embed="rId3"/>
              </a:buBlip>
              <a:tabLst/>
              <a:defRPr sz="1500" b="0" i="0" kern="1200">
                <a:solidFill>
                  <a:schemeClr val="tx2"/>
                </a:solidFill>
                <a:latin typeface="+mn-lt"/>
                <a:ea typeface="+mn-ea"/>
                <a:cs typeface="Segoe UI Semilight" panose="020B0402040204020203" pitchFamily="34" charset="0"/>
              </a:defRPr>
            </a:lvl3pPr>
            <a:lvl4pPr marL="914400" marR="0" indent="-228600" algn="l" defTabSz="914400" rtl="0" eaLnBrk="1" fontAlgn="auto" latinLnBrk="0" hangingPunct="1">
              <a:lnSpc>
                <a:spcPct val="100000"/>
              </a:lnSpc>
              <a:spcBef>
                <a:spcPts val="0"/>
              </a:spcBef>
              <a:spcAft>
                <a:spcPts val="1200"/>
              </a:spcAft>
              <a:buClrTx/>
              <a:buSzTx/>
              <a:buFontTx/>
              <a:buBlip>
                <a:blip r:embed="rId4"/>
              </a:buBlip>
              <a:tabLst/>
              <a:defRPr sz="1500" b="0" i="0" kern="1200">
                <a:solidFill>
                  <a:schemeClr val="tx2"/>
                </a:solidFill>
                <a:latin typeface="+mn-lt"/>
                <a:ea typeface="+mn-ea"/>
                <a:cs typeface="Segoe UI Semilight" panose="020B0402040204020203" pitchFamily="34" charset="0"/>
              </a:defRPr>
            </a:lvl4pPr>
            <a:lvl5pPr marL="1085850" marR="0" indent="-171450" algn="l" defTabSz="914400" rtl="0" eaLnBrk="1" fontAlgn="auto" latinLnBrk="0" hangingPunct="1">
              <a:lnSpc>
                <a:spcPct val="100000"/>
              </a:lnSpc>
              <a:spcBef>
                <a:spcPts val="0"/>
              </a:spcBef>
              <a:spcAft>
                <a:spcPts val="1200"/>
              </a:spcAft>
              <a:buClr>
                <a:srgbClr val="00A1DE"/>
              </a:buClr>
              <a:buSzTx/>
              <a:buFont typeface="Arial" panose="020B0604020202020204" pitchFamily="34" charset="0"/>
              <a:buChar char="•"/>
              <a:tabLst/>
              <a:defRPr sz="1500" b="0" i="0" kern="1200" baseline="0">
                <a:solidFill>
                  <a:schemeClr val="tx2"/>
                </a:solidFill>
                <a:latin typeface="+mn-lt"/>
                <a:ea typeface="+mn-ea"/>
                <a:cs typeface="Segoe UI Semilight" panose="020B0402040204020203" pitchFamily="34" charset="0"/>
              </a:defRPr>
            </a:lvl5pPr>
            <a:lvl6pPr marL="1085850" indent="0" algn="l" defTabSz="996147" rtl="0" eaLnBrk="1" latinLnBrk="0" hangingPunct="1">
              <a:spcBef>
                <a:spcPts val="0"/>
              </a:spcBef>
              <a:spcAft>
                <a:spcPts val="1200"/>
              </a:spcAft>
              <a:buClr>
                <a:srgbClr val="00A1DE"/>
              </a:buClr>
              <a:buSzPct val="85000"/>
              <a:buFont typeface="Arial" panose="020B0604020202020204" pitchFamily="34" charset="0"/>
              <a:buNone/>
              <a:defRPr lang="en-GB" sz="1500" kern="1200" dirty="0">
                <a:solidFill>
                  <a:schemeClr val="tx2"/>
                </a:solidFill>
                <a:latin typeface="+mn-lt"/>
                <a:ea typeface="+mn-ea"/>
                <a:cs typeface="Segoe UI Semilight" panose="020B0402040204020203" pitchFamily="34" charset="0"/>
              </a:defRPr>
            </a:lvl6pPr>
            <a:lvl7pPr marL="3237479" indent="-249037" algn="l" defTabSz="996147" rtl="0" eaLnBrk="1" latinLnBrk="0" hangingPunct="1">
              <a:spcBef>
                <a:spcPct val="20000"/>
              </a:spcBef>
              <a:buFont typeface="Arial" pitchFamily="34" charset="0"/>
              <a:buChar char="•"/>
              <a:defRPr sz="2179" kern="1200">
                <a:solidFill>
                  <a:schemeClr val="tx1"/>
                </a:solidFill>
                <a:latin typeface="+mn-lt"/>
                <a:ea typeface="+mn-ea"/>
                <a:cs typeface="+mn-cs"/>
              </a:defRPr>
            </a:lvl7pPr>
            <a:lvl8pPr marL="3735553" indent="-249037" algn="l" defTabSz="996147" rtl="0" eaLnBrk="1" latinLnBrk="0" hangingPunct="1">
              <a:spcBef>
                <a:spcPct val="20000"/>
              </a:spcBef>
              <a:buFont typeface="Arial" pitchFamily="34" charset="0"/>
              <a:buChar char="•"/>
              <a:defRPr sz="2179" kern="1200">
                <a:solidFill>
                  <a:schemeClr val="tx1"/>
                </a:solidFill>
                <a:latin typeface="+mn-lt"/>
                <a:ea typeface="+mn-ea"/>
                <a:cs typeface="+mn-cs"/>
              </a:defRPr>
            </a:lvl8pPr>
            <a:lvl9pPr marL="4233626" indent="-249037" algn="l" defTabSz="996147" rtl="0" eaLnBrk="1" latinLnBrk="0" hangingPunct="1">
              <a:spcBef>
                <a:spcPct val="20000"/>
              </a:spcBef>
              <a:buFont typeface="Arial" pitchFamily="34" charset="0"/>
              <a:buChar char="•"/>
              <a:defRPr sz="2179" kern="1200">
                <a:solidFill>
                  <a:schemeClr val="tx1"/>
                </a:solidFill>
                <a:latin typeface="+mn-lt"/>
                <a:ea typeface="+mn-ea"/>
                <a:cs typeface="+mn-cs"/>
              </a:defRPr>
            </a:lvl9pPr>
          </a:lstStyle>
          <a:p>
            <a:pPr marL="0" lvl="1" indent="0">
              <a:spcBef>
                <a:spcPts val="1200"/>
              </a:spcBef>
              <a:buNone/>
            </a:pPr>
            <a:r>
              <a:rPr lang="en-US" dirty="0">
                <a:solidFill>
                  <a:schemeClr val="tx1"/>
                </a:solidFill>
              </a:rPr>
              <a:t>The following objectives and principles will be used to guide the development and delivery of process and technology training to all End-Users* for [Project Name]. End-Users include Team Members, Direct Managers, Leadership, as well as support functions such as [Workstream Leads] and COEs.</a:t>
            </a:r>
          </a:p>
        </p:txBody>
      </p:sp>
      <p:sp>
        <p:nvSpPr>
          <p:cNvPr id="70" name="Isosceles Triangle 69"/>
          <p:cNvSpPr/>
          <p:nvPr/>
        </p:nvSpPr>
        <p:spPr>
          <a:xfrm rot="5400000">
            <a:off x="4314903" y="3735653"/>
            <a:ext cx="3559019" cy="395985"/>
          </a:xfrm>
          <a:prstGeom prst="triangl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100" b="1" i="1" dirty="0">
              <a:latin typeface="Arial" panose="020B0604020202020204" pitchFamily="34" charset="0"/>
              <a:cs typeface="Arial" panose="020B0604020202020204" pitchFamily="34" charset="0"/>
            </a:endParaRPr>
          </a:p>
        </p:txBody>
      </p:sp>
      <p:sp>
        <p:nvSpPr>
          <p:cNvPr id="15" name="Rectangle 14"/>
          <p:cNvSpPr>
            <a:spLocks/>
          </p:cNvSpPr>
          <p:nvPr/>
        </p:nvSpPr>
        <p:spPr bwMode="auto">
          <a:xfrm>
            <a:off x="491863" y="1849312"/>
            <a:ext cx="4845058" cy="352849"/>
          </a:xfrm>
          <a:prstGeom prst="rect">
            <a:avLst/>
          </a:prstGeom>
          <a:solidFill>
            <a:schemeClr val="tx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16" tIns="45708" rIns="91416" bIns="45708" numCol="1" anchor="ctr" anchorCtr="0" compatLnSpc="1">
            <a:prstTxWarp prst="textNoShape">
              <a:avLst/>
            </a:prstTxWarp>
          </a:bodyPr>
          <a:lstStyle/>
          <a:p>
            <a:pPr algn="ctr"/>
            <a:r>
              <a:rPr lang="en-US" sz="1100" b="1">
                <a:solidFill>
                  <a:schemeClr val="bg1"/>
                </a:solidFill>
                <a:latin typeface="Arial" panose="020B0604020202020204" pitchFamily="34" charset="0"/>
                <a:cs typeface="Arial" panose="020B0604020202020204" pitchFamily="34" charset="0"/>
              </a:rPr>
              <a:t>Objectives</a:t>
            </a:r>
          </a:p>
        </p:txBody>
      </p:sp>
      <p:grpSp>
        <p:nvGrpSpPr>
          <p:cNvPr id="88" name="Group 87"/>
          <p:cNvGrpSpPr/>
          <p:nvPr/>
        </p:nvGrpSpPr>
        <p:grpSpPr>
          <a:xfrm>
            <a:off x="484851" y="2330626"/>
            <a:ext cx="5000120" cy="680537"/>
            <a:chOff x="484978" y="2174591"/>
            <a:chExt cx="5001422" cy="680714"/>
          </a:xfrm>
        </p:grpSpPr>
        <p:sp>
          <p:nvSpPr>
            <p:cNvPr id="14" name="Content Placeholder 1"/>
            <p:cNvSpPr txBox="1">
              <a:spLocks/>
            </p:cNvSpPr>
            <p:nvPr/>
          </p:nvSpPr>
          <p:spPr>
            <a:xfrm>
              <a:off x="1684268" y="2238945"/>
              <a:ext cx="3802132" cy="548640"/>
            </a:xfrm>
            <a:prstGeom prst="rect">
              <a:avLst/>
            </a:prstGeom>
            <a:ln w="12700">
              <a:noFill/>
              <a:prstDash val="dash"/>
            </a:ln>
          </p:spPr>
          <p:txBody>
            <a:bodyPr anchor="ctr"/>
            <a:lstStyle>
              <a:lvl1pPr marL="0" indent="0" algn="l" defTabSz="457200" rtl="0" eaLnBrk="1" latinLnBrk="0" hangingPunct="1">
                <a:spcBef>
                  <a:spcPct val="20000"/>
                </a:spcBef>
                <a:buFont typeface="Arial"/>
                <a:buNone/>
                <a:defRPr sz="2000" b="0" i="0" kern="1200">
                  <a:solidFill>
                    <a:schemeClr val="tx2"/>
                  </a:solidFill>
                  <a:latin typeface="+mj-lt"/>
                  <a:ea typeface="+mn-ea"/>
                  <a:cs typeface="Arial"/>
                </a:defRPr>
              </a:lvl1pPr>
              <a:lvl2pPr marL="742950" indent="-285750" algn="l" defTabSz="457200" rtl="0" eaLnBrk="1" latinLnBrk="0" hangingPunct="1">
                <a:spcBef>
                  <a:spcPct val="20000"/>
                </a:spcBef>
                <a:buFont typeface="Arial"/>
                <a:buChar char="–"/>
                <a:defRPr sz="1600" b="0" i="0" kern="1200">
                  <a:solidFill>
                    <a:schemeClr val="tx2"/>
                  </a:solidFill>
                  <a:latin typeface="+mj-lt"/>
                  <a:ea typeface="+mn-ea"/>
                  <a:cs typeface="Arial"/>
                </a:defRPr>
              </a:lvl2pPr>
              <a:lvl3pPr marL="11430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3pPr>
              <a:lvl4pPr marL="16002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4pPr>
              <a:lvl5pPr marL="20574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dirty="0">
                  <a:solidFill>
                    <a:schemeClr val="tx1"/>
                  </a:solidFill>
                  <a:latin typeface="Arial" panose="020B0604020202020204" pitchFamily="34" charset="0"/>
                  <a:cs typeface="Arial" panose="020B0604020202020204" pitchFamily="34" charset="0"/>
                </a:rPr>
                <a:t>Provide End-Users the training needed to quickly become proficient with changes to [Project Name] processes and technology</a:t>
              </a:r>
            </a:p>
          </p:txBody>
        </p:sp>
        <p:sp>
          <p:nvSpPr>
            <p:cNvPr id="10" name="Rounded Rectangle 9"/>
            <p:cNvSpPr/>
            <p:nvPr/>
          </p:nvSpPr>
          <p:spPr>
            <a:xfrm>
              <a:off x="484978" y="2174591"/>
              <a:ext cx="1151288" cy="6807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100" b="1" dirty="0">
                  <a:solidFill>
                    <a:schemeClr val="bg1"/>
                  </a:solidFill>
                  <a:latin typeface="Arial" panose="020B0604020202020204" pitchFamily="34" charset="0"/>
                  <a:cs typeface="Arial" panose="020B0604020202020204" pitchFamily="34" charset="0"/>
                </a:rPr>
                <a:t>Preparation</a:t>
              </a:r>
            </a:p>
          </p:txBody>
        </p:sp>
      </p:grpSp>
      <p:grpSp>
        <p:nvGrpSpPr>
          <p:cNvPr id="89" name="Group 88"/>
          <p:cNvGrpSpPr/>
          <p:nvPr/>
        </p:nvGrpSpPr>
        <p:grpSpPr>
          <a:xfrm>
            <a:off x="473504" y="3253109"/>
            <a:ext cx="4780033" cy="680537"/>
            <a:chOff x="473628" y="3029439"/>
            <a:chExt cx="4781278" cy="680714"/>
          </a:xfrm>
        </p:grpSpPr>
        <p:sp>
          <p:nvSpPr>
            <p:cNvPr id="20" name="Content Placeholder 1"/>
            <p:cNvSpPr txBox="1">
              <a:spLocks/>
            </p:cNvSpPr>
            <p:nvPr/>
          </p:nvSpPr>
          <p:spPr>
            <a:xfrm>
              <a:off x="1684269" y="3104821"/>
              <a:ext cx="3570637" cy="548640"/>
            </a:xfrm>
            <a:prstGeom prst="rect">
              <a:avLst/>
            </a:prstGeom>
            <a:ln w="12700">
              <a:noFill/>
              <a:prstDash val="dash"/>
            </a:ln>
          </p:spPr>
          <p:txBody>
            <a:bodyPr anchor="ctr"/>
            <a:lstStyle>
              <a:lvl1pPr marL="0" indent="0" algn="l" defTabSz="457200" rtl="0" eaLnBrk="1" latinLnBrk="0" hangingPunct="1">
                <a:spcBef>
                  <a:spcPct val="20000"/>
                </a:spcBef>
                <a:buFont typeface="Arial"/>
                <a:buNone/>
                <a:defRPr sz="2000" b="0" i="0" kern="1200">
                  <a:solidFill>
                    <a:schemeClr val="tx2"/>
                  </a:solidFill>
                  <a:latin typeface="+mj-lt"/>
                  <a:ea typeface="+mn-ea"/>
                  <a:cs typeface="Arial"/>
                </a:defRPr>
              </a:lvl1pPr>
              <a:lvl2pPr marL="742950" indent="-285750" algn="l" defTabSz="457200" rtl="0" eaLnBrk="1" latinLnBrk="0" hangingPunct="1">
                <a:spcBef>
                  <a:spcPct val="20000"/>
                </a:spcBef>
                <a:buFont typeface="Arial"/>
                <a:buChar char="–"/>
                <a:defRPr sz="1600" b="0" i="0" kern="1200">
                  <a:solidFill>
                    <a:schemeClr val="tx2"/>
                  </a:solidFill>
                  <a:latin typeface="+mj-lt"/>
                  <a:ea typeface="+mn-ea"/>
                  <a:cs typeface="Arial"/>
                </a:defRPr>
              </a:lvl2pPr>
              <a:lvl3pPr marL="11430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3pPr>
              <a:lvl4pPr marL="16002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4pPr>
              <a:lvl5pPr marL="20574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dirty="0">
                  <a:solidFill>
                    <a:schemeClr val="tx1"/>
                  </a:solidFill>
                  <a:latin typeface="Arial" panose="020B0604020202020204" pitchFamily="34" charset="0"/>
                  <a:cs typeface="Arial" panose="020B0604020202020204" pitchFamily="34" charset="0"/>
                </a:rPr>
                <a:t>Maximize the readiness of End-Users and minimize disruption to ensure business continuity throughout the transition</a:t>
              </a:r>
            </a:p>
          </p:txBody>
        </p:sp>
        <p:sp>
          <p:nvSpPr>
            <p:cNvPr id="71" name="Rounded Rectangle 70"/>
            <p:cNvSpPr/>
            <p:nvPr/>
          </p:nvSpPr>
          <p:spPr>
            <a:xfrm>
              <a:off x="473628" y="3029439"/>
              <a:ext cx="1151288" cy="6807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latin typeface="Arial" panose="020B0604020202020204" pitchFamily="34" charset="0"/>
                  <a:cs typeface="Arial" panose="020B0604020202020204" pitchFamily="34" charset="0"/>
                </a:rPr>
                <a:t>Readiness</a:t>
              </a:r>
            </a:p>
          </p:txBody>
        </p:sp>
      </p:grpSp>
      <p:grpSp>
        <p:nvGrpSpPr>
          <p:cNvPr id="90" name="Group 89"/>
          <p:cNvGrpSpPr/>
          <p:nvPr/>
        </p:nvGrpSpPr>
        <p:grpSpPr>
          <a:xfrm>
            <a:off x="473504" y="4175591"/>
            <a:ext cx="4876632" cy="680537"/>
            <a:chOff x="473628" y="3929852"/>
            <a:chExt cx="4877902" cy="680714"/>
          </a:xfrm>
        </p:grpSpPr>
        <p:sp>
          <p:nvSpPr>
            <p:cNvPr id="22" name="Content Placeholder 1"/>
            <p:cNvSpPr txBox="1">
              <a:spLocks/>
            </p:cNvSpPr>
            <p:nvPr/>
          </p:nvSpPr>
          <p:spPr>
            <a:xfrm>
              <a:off x="1684269" y="3995889"/>
              <a:ext cx="3667261" cy="548640"/>
            </a:xfrm>
            <a:prstGeom prst="rect">
              <a:avLst/>
            </a:prstGeom>
            <a:ln w="12700">
              <a:noFill/>
              <a:prstDash val="dash"/>
            </a:ln>
          </p:spPr>
          <p:txBody>
            <a:bodyPr anchor="ctr"/>
            <a:lstStyle>
              <a:lvl1pPr marL="0" indent="0" algn="l" defTabSz="457200" rtl="0" eaLnBrk="1" latinLnBrk="0" hangingPunct="1">
                <a:spcBef>
                  <a:spcPct val="20000"/>
                </a:spcBef>
                <a:buFont typeface="Arial"/>
                <a:buNone/>
                <a:defRPr sz="2000" b="0" i="0" kern="1200">
                  <a:solidFill>
                    <a:schemeClr val="tx2"/>
                  </a:solidFill>
                  <a:latin typeface="+mj-lt"/>
                  <a:ea typeface="+mn-ea"/>
                  <a:cs typeface="Arial"/>
                </a:defRPr>
              </a:lvl1pPr>
              <a:lvl2pPr marL="742950" indent="-285750" algn="l" defTabSz="457200" rtl="0" eaLnBrk="1" latinLnBrk="0" hangingPunct="1">
                <a:spcBef>
                  <a:spcPct val="20000"/>
                </a:spcBef>
                <a:buFont typeface="Arial"/>
                <a:buChar char="–"/>
                <a:defRPr sz="1600" b="0" i="0" kern="1200">
                  <a:solidFill>
                    <a:schemeClr val="tx2"/>
                  </a:solidFill>
                  <a:latin typeface="+mj-lt"/>
                  <a:ea typeface="+mn-ea"/>
                  <a:cs typeface="Arial"/>
                </a:defRPr>
              </a:lvl2pPr>
              <a:lvl3pPr marL="11430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3pPr>
              <a:lvl4pPr marL="16002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4pPr>
              <a:lvl5pPr marL="20574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dirty="0">
                  <a:solidFill>
                    <a:schemeClr val="tx1"/>
                  </a:solidFill>
                  <a:latin typeface="Arial" panose="020B0604020202020204" pitchFamily="34" charset="0"/>
                  <a:cs typeface="Arial" panose="020B0604020202020204" pitchFamily="34" charset="0"/>
                </a:rPr>
                <a:t>Provide support to End-Users prior to, during, and post implementation</a:t>
              </a:r>
            </a:p>
          </p:txBody>
        </p:sp>
        <p:sp>
          <p:nvSpPr>
            <p:cNvPr id="72" name="Rounded Rectangle 71"/>
            <p:cNvSpPr/>
            <p:nvPr/>
          </p:nvSpPr>
          <p:spPr>
            <a:xfrm>
              <a:off x="473628" y="3929852"/>
              <a:ext cx="1151288" cy="6807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latin typeface="Arial" panose="020B0604020202020204" pitchFamily="34" charset="0"/>
                  <a:cs typeface="Arial" panose="020B0604020202020204" pitchFamily="34" charset="0"/>
                </a:rPr>
                <a:t>Support</a:t>
              </a:r>
            </a:p>
          </p:txBody>
        </p:sp>
      </p:grpSp>
      <p:grpSp>
        <p:nvGrpSpPr>
          <p:cNvPr id="91" name="Group 90"/>
          <p:cNvGrpSpPr/>
          <p:nvPr/>
        </p:nvGrpSpPr>
        <p:grpSpPr>
          <a:xfrm>
            <a:off x="468737" y="5098074"/>
            <a:ext cx="4643796" cy="680537"/>
            <a:chOff x="468859" y="4787895"/>
            <a:chExt cx="4645006" cy="680714"/>
          </a:xfrm>
        </p:grpSpPr>
        <p:sp>
          <p:nvSpPr>
            <p:cNvPr id="24" name="Content Placeholder 1"/>
            <p:cNvSpPr txBox="1">
              <a:spLocks/>
            </p:cNvSpPr>
            <p:nvPr/>
          </p:nvSpPr>
          <p:spPr>
            <a:xfrm>
              <a:off x="1684269" y="4787895"/>
              <a:ext cx="3429596" cy="668219"/>
            </a:xfrm>
            <a:prstGeom prst="rect">
              <a:avLst/>
            </a:prstGeom>
            <a:ln w="12700">
              <a:noFill/>
              <a:prstDash val="dash"/>
            </a:ln>
          </p:spPr>
          <p:txBody>
            <a:bodyPr anchor="ctr"/>
            <a:lstStyle>
              <a:defPPr>
                <a:defRPr lang="en-US"/>
              </a:defPPr>
              <a:lvl1pPr indent="0" defTabSz="457200">
                <a:spcBef>
                  <a:spcPct val="20000"/>
                </a:spcBef>
                <a:buFont typeface="Arial"/>
                <a:buNone/>
                <a:defRPr sz="1400" b="0" i="0">
                  <a:cs typeface="Arial"/>
                </a:defRPr>
              </a:lvl1pPr>
              <a:lvl2pPr marL="742950" indent="-285750" defTabSz="457200">
                <a:spcBef>
                  <a:spcPct val="20000"/>
                </a:spcBef>
                <a:buFont typeface="Arial"/>
                <a:buChar char="–"/>
                <a:defRPr sz="1600" b="0" i="0">
                  <a:solidFill>
                    <a:schemeClr val="tx2"/>
                  </a:solidFill>
                  <a:latin typeface="+mj-lt"/>
                  <a:cs typeface="Arial"/>
                </a:defRPr>
              </a:lvl2pPr>
              <a:lvl3pPr marL="1143000" indent="-228600" defTabSz="457200">
                <a:spcBef>
                  <a:spcPct val="20000"/>
                </a:spcBef>
                <a:buFont typeface="Arial"/>
                <a:buChar char="•"/>
                <a:defRPr sz="1600" b="0" i="0">
                  <a:solidFill>
                    <a:schemeClr val="tx2"/>
                  </a:solidFill>
                  <a:latin typeface="+mj-lt"/>
                  <a:cs typeface="Arial"/>
                </a:defRPr>
              </a:lvl3pPr>
              <a:lvl4pPr marL="1600200" indent="-228600" defTabSz="457200">
                <a:spcBef>
                  <a:spcPct val="20000"/>
                </a:spcBef>
                <a:buFont typeface="Arial"/>
                <a:buChar char="–"/>
                <a:defRPr sz="1600" b="0" i="0">
                  <a:solidFill>
                    <a:schemeClr val="tx2"/>
                  </a:solidFill>
                  <a:latin typeface="+mj-lt"/>
                  <a:cs typeface="Arial"/>
                </a:defRPr>
              </a:lvl4pPr>
              <a:lvl5pPr marL="2057400" indent="-228600" defTabSz="457200">
                <a:spcBef>
                  <a:spcPct val="20000"/>
                </a:spcBef>
                <a:buFont typeface="Arial"/>
                <a:buChar char="»"/>
                <a:defRPr sz="1600" b="0" i="0">
                  <a:solidFill>
                    <a:schemeClr val="tx2"/>
                  </a:solidFill>
                  <a:latin typeface="+mj-lt"/>
                  <a:cs typeface="Arial"/>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pPr marL="3174"/>
              <a:r>
                <a:rPr lang="en-US" sz="1100" dirty="0">
                  <a:latin typeface="Arial" panose="020B0604020202020204" pitchFamily="34" charset="0"/>
                  <a:cs typeface="Arial" panose="020B0604020202020204" pitchFamily="34" charset="0"/>
                </a:rPr>
                <a:t>Ready [Organization Name] with the ability to train End-Users on an ongoing basis and establish a sustainable support model beyond go-live</a:t>
              </a:r>
            </a:p>
          </p:txBody>
        </p:sp>
        <p:sp>
          <p:nvSpPr>
            <p:cNvPr id="73" name="Rounded Rectangle 72"/>
            <p:cNvSpPr/>
            <p:nvPr/>
          </p:nvSpPr>
          <p:spPr>
            <a:xfrm>
              <a:off x="468859" y="4787895"/>
              <a:ext cx="1151288" cy="6807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latin typeface="Arial" panose="020B0604020202020204" pitchFamily="34" charset="0"/>
                  <a:cs typeface="Arial" panose="020B0604020202020204" pitchFamily="34" charset="0"/>
                </a:rPr>
                <a:t>Continuity</a:t>
              </a:r>
            </a:p>
          </p:txBody>
        </p:sp>
      </p:grpSp>
      <p:sp>
        <p:nvSpPr>
          <p:cNvPr id="31" name="Rectangle 30"/>
          <p:cNvSpPr>
            <a:spLocks/>
          </p:cNvSpPr>
          <p:nvPr/>
        </p:nvSpPr>
        <p:spPr bwMode="auto">
          <a:xfrm>
            <a:off x="6878812" y="1849311"/>
            <a:ext cx="4845058" cy="352849"/>
          </a:xfrm>
          <a:prstGeom prst="rect">
            <a:avLst/>
          </a:prstGeom>
          <a:solidFill>
            <a:schemeClr val="tx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16" tIns="45708" rIns="91416" bIns="45708" numCol="1" anchor="ctr" anchorCtr="0" compatLnSpc="1">
            <a:prstTxWarp prst="textNoShape">
              <a:avLst/>
            </a:prstTxWarp>
          </a:bodyPr>
          <a:lstStyle/>
          <a:p>
            <a:pPr algn="ctr"/>
            <a:r>
              <a:rPr lang="en-US" sz="1100" b="1">
                <a:solidFill>
                  <a:schemeClr val="bg1"/>
                </a:solidFill>
                <a:latin typeface="Arial" panose="020B0604020202020204" pitchFamily="34" charset="0"/>
                <a:cs typeface="Arial" panose="020B0604020202020204" pitchFamily="34" charset="0"/>
              </a:rPr>
              <a:t>Guiding Principles</a:t>
            </a:r>
          </a:p>
        </p:txBody>
      </p:sp>
      <p:sp>
        <p:nvSpPr>
          <p:cNvPr id="56" name="Rectangle 4"/>
          <p:cNvSpPr>
            <a:spLocks noChangeArrowheads="1"/>
          </p:cNvSpPr>
          <p:nvPr/>
        </p:nvSpPr>
        <p:spPr bwMode="gray">
          <a:xfrm>
            <a:off x="6887092" y="2374047"/>
            <a:ext cx="1005578" cy="548497"/>
          </a:xfrm>
          <a:prstGeom prst="rect">
            <a:avLst/>
          </a:prstGeom>
          <a:noFill/>
          <a:ln w="12700" algn="ctr">
            <a:noFill/>
            <a:miter lim="800000"/>
            <a:headEnd/>
            <a:tailEnd/>
          </a:ln>
        </p:spPr>
        <p:txBody>
          <a:bodyPr lIns="53986" tIns="53986" rIns="53986" bIns="53986" anchor="ctr" anchorCtr="1"/>
          <a:lstStyle/>
          <a:p>
            <a:pPr algn="ctr" defTabSz="685594">
              <a:lnSpc>
                <a:spcPct val="106000"/>
              </a:lnSpc>
              <a:defRPr/>
            </a:pPr>
            <a:r>
              <a:rPr lang="en-US" sz="1100" b="1" kern="0" dirty="0">
                <a:solidFill>
                  <a:sysClr val="window" lastClr="FFFFFF"/>
                </a:solidFill>
                <a:latin typeface="Arial" panose="020B0604020202020204" pitchFamily="34" charset="0"/>
                <a:cs typeface="Arial" panose="020B0604020202020204" pitchFamily="34" charset="0"/>
              </a:rPr>
              <a:t>Be timely, relevant and concise</a:t>
            </a:r>
          </a:p>
        </p:txBody>
      </p:sp>
      <p:grpSp>
        <p:nvGrpSpPr>
          <p:cNvPr id="80" name="Group 79"/>
          <p:cNvGrpSpPr/>
          <p:nvPr/>
        </p:nvGrpSpPr>
        <p:grpSpPr>
          <a:xfrm>
            <a:off x="6863250" y="2300141"/>
            <a:ext cx="5032725" cy="549331"/>
            <a:chOff x="6963438" y="2166703"/>
            <a:chExt cx="5034036" cy="549474"/>
          </a:xfrm>
        </p:grpSpPr>
        <p:sp>
          <p:nvSpPr>
            <p:cNvPr id="57" name="Content Placeholder 1"/>
            <p:cNvSpPr txBox="1">
              <a:spLocks/>
            </p:cNvSpPr>
            <p:nvPr/>
          </p:nvSpPr>
          <p:spPr>
            <a:xfrm>
              <a:off x="8118935" y="2166703"/>
              <a:ext cx="3878539" cy="548640"/>
            </a:xfrm>
            <a:prstGeom prst="rect">
              <a:avLst/>
            </a:prstGeom>
            <a:ln w="12700">
              <a:noFill/>
              <a:prstDash val="dash"/>
            </a:ln>
          </p:spPr>
          <p:txBody>
            <a:bodyPr anchor="ctr"/>
            <a:lstStyle>
              <a:lvl1pPr marL="0" indent="0" algn="l" defTabSz="457200" rtl="0" eaLnBrk="1" latinLnBrk="0" hangingPunct="1">
                <a:spcBef>
                  <a:spcPct val="20000"/>
                </a:spcBef>
                <a:buFont typeface="Arial"/>
                <a:buNone/>
                <a:defRPr sz="2000" b="0" i="0" kern="1200">
                  <a:solidFill>
                    <a:schemeClr val="tx2"/>
                  </a:solidFill>
                  <a:latin typeface="+mj-lt"/>
                  <a:ea typeface="+mn-ea"/>
                  <a:cs typeface="Arial"/>
                </a:defRPr>
              </a:lvl1pPr>
              <a:lvl2pPr marL="742950" indent="-285750" algn="l" defTabSz="457200" rtl="0" eaLnBrk="1" latinLnBrk="0" hangingPunct="1">
                <a:spcBef>
                  <a:spcPct val="20000"/>
                </a:spcBef>
                <a:buFont typeface="Arial"/>
                <a:buChar char="–"/>
                <a:defRPr sz="1600" b="0" i="0" kern="1200">
                  <a:solidFill>
                    <a:schemeClr val="tx2"/>
                  </a:solidFill>
                  <a:latin typeface="+mj-lt"/>
                  <a:ea typeface="+mn-ea"/>
                  <a:cs typeface="Arial"/>
                </a:defRPr>
              </a:lvl2pPr>
              <a:lvl3pPr marL="11430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3pPr>
              <a:lvl4pPr marL="16002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4pPr>
              <a:lvl5pPr marL="20574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dirty="0">
                  <a:solidFill>
                    <a:schemeClr val="tx1"/>
                  </a:solidFill>
                  <a:latin typeface="Arial" panose="020B0604020202020204" pitchFamily="34" charset="0"/>
                  <a:cs typeface="Arial" panose="020B0604020202020204" pitchFamily="34" charset="0"/>
                </a:rPr>
                <a:t>Deliver just-in-time training at initial rollout and during annual process, and provide “just enough” information for the task at hand</a:t>
              </a:r>
            </a:p>
          </p:txBody>
        </p:sp>
        <p:sp>
          <p:nvSpPr>
            <p:cNvPr id="75" name="Rounded Rectangle 74"/>
            <p:cNvSpPr/>
            <p:nvPr/>
          </p:nvSpPr>
          <p:spPr>
            <a:xfrm>
              <a:off x="6963438" y="2167537"/>
              <a:ext cx="1151288" cy="5486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Arial" panose="020B0604020202020204" pitchFamily="34" charset="0"/>
                  <a:cs typeface="Arial" panose="020B0604020202020204" pitchFamily="34" charset="0"/>
                </a:rPr>
                <a:t>Timely</a:t>
              </a:r>
            </a:p>
          </p:txBody>
        </p:sp>
      </p:grpSp>
      <p:grpSp>
        <p:nvGrpSpPr>
          <p:cNvPr id="81" name="Group 80"/>
          <p:cNvGrpSpPr/>
          <p:nvPr/>
        </p:nvGrpSpPr>
        <p:grpSpPr>
          <a:xfrm>
            <a:off x="6863250" y="4280827"/>
            <a:ext cx="4591091" cy="562125"/>
            <a:chOff x="6952088" y="3015808"/>
            <a:chExt cx="4592287" cy="562271"/>
          </a:xfrm>
        </p:grpSpPr>
        <p:sp>
          <p:nvSpPr>
            <p:cNvPr id="59" name="Content Placeholder 1"/>
            <p:cNvSpPr txBox="1">
              <a:spLocks/>
            </p:cNvSpPr>
            <p:nvPr/>
          </p:nvSpPr>
          <p:spPr>
            <a:xfrm>
              <a:off x="8118936" y="3029439"/>
              <a:ext cx="3425439" cy="548640"/>
            </a:xfrm>
            <a:prstGeom prst="rect">
              <a:avLst/>
            </a:prstGeom>
            <a:ln w="12700">
              <a:noFill/>
              <a:prstDash val="dash"/>
            </a:ln>
          </p:spPr>
          <p:txBody>
            <a:bodyPr anchor="ctr"/>
            <a:lstStyle>
              <a:lvl1pPr marL="0" indent="0" algn="l" defTabSz="457200" rtl="0" eaLnBrk="1" latinLnBrk="0" hangingPunct="1">
                <a:spcBef>
                  <a:spcPct val="20000"/>
                </a:spcBef>
                <a:buFont typeface="Arial"/>
                <a:buNone/>
                <a:defRPr sz="2000" b="0" i="0" kern="1200">
                  <a:solidFill>
                    <a:schemeClr val="tx2"/>
                  </a:solidFill>
                  <a:latin typeface="+mj-lt"/>
                  <a:ea typeface="+mn-ea"/>
                  <a:cs typeface="Arial"/>
                </a:defRPr>
              </a:lvl1pPr>
              <a:lvl2pPr marL="742950" indent="-285750" algn="l" defTabSz="457200" rtl="0" eaLnBrk="1" latinLnBrk="0" hangingPunct="1">
                <a:spcBef>
                  <a:spcPct val="20000"/>
                </a:spcBef>
                <a:buFont typeface="Arial"/>
                <a:buChar char="–"/>
                <a:defRPr sz="1600" b="0" i="0" kern="1200">
                  <a:solidFill>
                    <a:schemeClr val="tx2"/>
                  </a:solidFill>
                  <a:latin typeface="+mj-lt"/>
                  <a:ea typeface="+mn-ea"/>
                  <a:cs typeface="Arial"/>
                </a:defRPr>
              </a:lvl2pPr>
              <a:lvl3pPr marL="11430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3pPr>
              <a:lvl4pPr marL="16002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4pPr>
              <a:lvl5pPr marL="20574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06000"/>
                </a:lnSpc>
                <a:spcBef>
                  <a:spcPct val="80000"/>
                </a:spcBef>
                <a:buClr>
                  <a:schemeClr val="tx1"/>
                </a:buClr>
                <a:buSzPct val="80000"/>
              </a:pPr>
              <a:r>
                <a:rPr lang="en-US" sz="1100" dirty="0">
                  <a:solidFill>
                    <a:schemeClr val="tx1"/>
                  </a:solidFill>
                  <a:latin typeface="Arial" panose="020B0604020202020204" pitchFamily="34" charset="0"/>
                  <a:cs typeface="Arial" panose="020B0604020202020204" pitchFamily="34" charset="0"/>
                </a:rPr>
                <a:t>Leverage existing [Initiative or Project Name] training processes and resources</a:t>
              </a:r>
            </a:p>
          </p:txBody>
        </p:sp>
        <p:sp>
          <p:nvSpPr>
            <p:cNvPr id="76" name="Rounded Rectangle 75"/>
            <p:cNvSpPr/>
            <p:nvPr/>
          </p:nvSpPr>
          <p:spPr>
            <a:xfrm>
              <a:off x="6952088" y="3015808"/>
              <a:ext cx="1151288" cy="5486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Arial" panose="020B0604020202020204" pitchFamily="34" charset="0"/>
                  <a:cs typeface="Arial" panose="020B0604020202020204" pitchFamily="34" charset="0"/>
                </a:rPr>
                <a:t>Adapt</a:t>
              </a:r>
            </a:p>
          </p:txBody>
        </p:sp>
      </p:grpSp>
      <p:grpSp>
        <p:nvGrpSpPr>
          <p:cNvPr id="82" name="Group 81"/>
          <p:cNvGrpSpPr/>
          <p:nvPr/>
        </p:nvGrpSpPr>
        <p:grpSpPr>
          <a:xfrm>
            <a:off x="6863250" y="2956383"/>
            <a:ext cx="4832849" cy="548497"/>
            <a:chOff x="6952088" y="3864079"/>
            <a:chExt cx="4834108" cy="548640"/>
          </a:xfrm>
        </p:grpSpPr>
        <p:sp>
          <p:nvSpPr>
            <p:cNvPr id="61" name="Content Placeholder 1"/>
            <p:cNvSpPr txBox="1">
              <a:spLocks/>
            </p:cNvSpPr>
            <p:nvPr/>
          </p:nvSpPr>
          <p:spPr>
            <a:xfrm>
              <a:off x="8118935" y="3864079"/>
              <a:ext cx="3667261" cy="548640"/>
            </a:xfrm>
            <a:prstGeom prst="rect">
              <a:avLst/>
            </a:prstGeom>
            <a:ln w="12700">
              <a:noFill/>
              <a:prstDash val="dash"/>
            </a:ln>
          </p:spPr>
          <p:txBody>
            <a:bodyPr anchor="ctr"/>
            <a:lstStyle>
              <a:lvl1pPr marL="0" indent="0" algn="l" defTabSz="457200" rtl="0" eaLnBrk="1" latinLnBrk="0" hangingPunct="1">
                <a:spcBef>
                  <a:spcPct val="20000"/>
                </a:spcBef>
                <a:buFont typeface="Arial"/>
                <a:buNone/>
                <a:defRPr sz="2000" b="0" i="0" kern="1200">
                  <a:solidFill>
                    <a:schemeClr val="tx2"/>
                  </a:solidFill>
                  <a:latin typeface="+mj-lt"/>
                  <a:ea typeface="+mn-ea"/>
                  <a:cs typeface="Arial"/>
                </a:defRPr>
              </a:lvl1pPr>
              <a:lvl2pPr marL="742950" indent="-285750" algn="l" defTabSz="457200" rtl="0" eaLnBrk="1" latinLnBrk="0" hangingPunct="1">
                <a:spcBef>
                  <a:spcPct val="20000"/>
                </a:spcBef>
                <a:buFont typeface="Arial"/>
                <a:buChar char="–"/>
                <a:defRPr sz="1600" b="0" i="0" kern="1200">
                  <a:solidFill>
                    <a:schemeClr val="tx2"/>
                  </a:solidFill>
                  <a:latin typeface="+mj-lt"/>
                  <a:ea typeface="+mn-ea"/>
                  <a:cs typeface="Arial"/>
                </a:defRPr>
              </a:lvl2pPr>
              <a:lvl3pPr marL="11430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3pPr>
              <a:lvl4pPr marL="16002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4pPr>
              <a:lvl5pPr marL="20574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defTabSz="913591">
                <a:lnSpc>
                  <a:spcPct val="95000"/>
                </a:lnSpc>
                <a:spcBef>
                  <a:spcPts val="600"/>
                </a:spcBef>
                <a:buClr>
                  <a:schemeClr val="tx1"/>
                </a:buClr>
                <a:buSzPct val="100000"/>
                <a:defRPr/>
              </a:pPr>
              <a:r>
                <a:rPr lang="en-US" sz="1100" dirty="0">
                  <a:solidFill>
                    <a:schemeClr val="tx1"/>
                  </a:solidFill>
                  <a:latin typeface="Arial" panose="020B0604020202020204" pitchFamily="34" charset="0"/>
                  <a:cs typeface="Arial" panose="020B0604020202020204" pitchFamily="34" charset="0"/>
                </a:rPr>
                <a:t>Design to equip employees with the knowledge needed for their role</a:t>
              </a:r>
            </a:p>
          </p:txBody>
        </p:sp>
        <p:sp>
          <p:nvSpPr>
            <p:cNvPr id="77" name="Rounded Rectangle 76"/>
            <p:cNvSpPr/>
            <p:nvPr/>
          </p:nvSpPr>
          <p:spPr>
            <a:xfrm>
              <a:off x="6952088" y="3864079"/>
              <a:ext cx="1151288" cy="5486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Arial" panose="020B0604020202020204" pitchFamily="34" charset="0"/>
                  <a:cs typeface="Arial" panose="020B0604020202020204" pitchFamily="34" charset="0"/>
                </a:rPr>
                <a:t>Relevant</a:t>
              </a:r>
            </a:p>
          </p:txBody>
        </p:sp>
      </p:grpSp>
      <p:grpSp>
        <p:nvGrpSpPr>
          <p:cNvPr id="84" name="Group 83"/>
          <p:cNvGrpSpPr/>
          <p:nvPr/>
        </p:nvGrpSpPr>
        <p:grpSpPr>
          <a:xfrm>
            <a:off x="6863250" y="4949863"/>
            <a:ext cx="4600015" cy="549329"/>
            <a:chOff x="6947319" y="5560623"/>
            <a:chExt cx="4601213" cy="549472"/>
          </a:xfrm>
        </p:grpSpPr>
        <p:sp>
          <p:nvSpPr>
            <p:cNvPr id="65" name="Content Placeholder 1"/>
            <p:cNvSpPr txBox="1">
              <a:spLocks/>
            </p:cNvSpPr>
            <p:nvPr/>
          </p:nvSpPr>
          <p:spPr>
            <a:xfrm>
              <a:off x="8118936" y="5561455"/>
              <a:ext cx="3429596" cy="548640"/>
            </a:xfrm>
            <a:prstGeom prst="rect">
              <a:avLst/>
            </a:prstGeom>
            <a:ln w="12700">
              <a:noFill/>
              <a:prstDash val="dash"/>
            </a:ln>
          </p:spPr>
          <p:txBody>
            <a:bodyPr anchor="ctr"/>
            <a:lstStyle>
              <a:lvl1pPr marL="0" indent="0" algn="l" defTabSz="457200" rtl="0" eaLnBrk="1" latinLnBrk="0" hangingPunct="1">
                <a:spcBef>
                  <a:spcPct val="20000"/>
                </a:spcBef>
                <a:buFont typeface="Arial"/>
                <a:buNone/>
                <a:defRPr sz="2000" b="0" i="0" kern="1200">
                  <a:solidFill>
                    <a:schemeClr val="tx2"/>
                  </a:solidFill>
                  <a:latin typeface="+mj-lt"/>
                  <a:ea typeface="+mn-ea"/>
                  <a:cs typeface="Arial"/>
                </a:defRPr>
              </a:lvl1pPr>
              <a:lvl2pPr marL="742950" indent="-285750" algn="l" defTabSz="457200" rtl="0" eaLnBrk="1" latinLnBrk="0" hangingPunct="1">
                <a:spcBef>
                  <a:spcPct val="20000"/>
                </a:spcBef>
                <a:buFont typeface="Arial"/>
                <a:buChar char="–"/>
                <a:defRPr sz="1600" b="0" i="0" kern="1200">
                  <a:solidFill>
                    <a:schemeClr val="tx2"/>
                  </a:solidFill>
                  <a:latin typeface="+mj-lt"/>
                  <a:ea typeface="+mn-ea"/>
                  <a:cs typeface="Arial"/>
                </a:defRPr>
              </a:lvl2pPr>
              <a:lvl3pPr marL="11430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3pPr>
              <a:lvl4pPr marL="16002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4pPr>
              <a:lvl5pPr marL="20574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dirty="0">
                  <a:solidFill>
                    <a:schemeClr val="tx1"/>
                  </a:solidFill>
                  <a:latin typeface="Arial" panose="020B0604020202020204" pitchFamily="34" charset="0"/>
                  <a:cs typeface="Arial" panose="020B0604020202020204" pitchFamily="34" charset="0"/>
                </a:rPr>
                <a:t>Align with broader transformative Organizational Readiness approach</a:t>
              </a:r>
            </a:p>
          </p:txBody>
        </p:sp>
        <p:sp>
          <p:nvSpPr>
            <p:cNvPr id="79" name="Rounded Rectangle 78"/>
            <p:cNvSpPr/>
            <p:nvPr/>
          </p:nvSpPr>
          <p:spPr>
            <a:xfrm>
              <a:off x="6947319" y="5560623"/>
              <a:ext cx="1151288" cy="5486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Arial" panose="020B0604020202020204" pitchFamily="34" charset="0"/>
                  <a:cs typeface="Arial" panose="020B0604020202020204" pitchFamily="34" charset="0"/>
                </a:rPr>
                <a:t>Integrate</a:t>
              </a:r>
            </a:p>
          </p:txBody>
        </p:sp>
      </p:grpSp>
      <p:grpSp>
        <p:nvGrpSpPr>
          <p:cNvPr id="85" name="Group 84"/>
          <p:cNvGrpSpPr/>
          <p:nvPr/>
        </p:nvGrpSpPr>
        <p:grpSpPr>
          <a:xfrm>
            <a:off x="6863250" y="5606103"/>
            <a:ext cx="4600015" cy="549329"/>
            <a:chOff x="6947319" y="5560623"/>
            <a:chExt cx="4601213" cy="549472"/>
          </a:xfrm>
        </p:grpSpPr>
        <p:sp>
          <p:nvSpPr>
            <p:cNvPr id="86" name="Content Placeholder 1"/>
            <p:cNvSpPr txBox="1">
              <a:spLocks/>
            </p:cNvSpPr>
            <p:nvPr/>
          </p:nvSpPr>
          <p:spPr>
            <a:xfrm>
              <a:off x="8118936" y="5561455"/>
              <a:ext cx="3429596" cy="548640"/>
            </a:xfrm>
            <a:prstGeom prst="rect">
              <a:avLst/>
            </a:prstGeom>
            <a:ln w="12700">
              <a:noFill/>
              <a:prstDash val="dash"/>
            </a:ln>
          </p:spPr>
          <p:txBody>
            <a:bodyPr anchor="ctr"/>
            <a:lstStyle>
              <a:lvl1pPr marL="0" indent="0" algn="l" defTabSz="457200" rtl="0" eaLnBrk="1" latinLnBrk="0" hangingPunct="1">
                <a:spcBef>
                  <a:spcPct val="20000"/>
                </a:spcBef>
                <a:buFont typeface="Arial"/>
                <a:buNone/>
                <a:defRPr sz="2000" b="0" i="0" kern="1200">
                  <a:solidFill>
                    <a:schemeClr val="tx2"/>
                  </a:solidFill>
                  <a:latin typeface="+mj-lt"/>
                  <a:ea typeface="+mn-ea"/>
                  <a:cs typeface="Arial"/>
                </a:defRPr>
              </a:lvl1pPr>
              <a:lvl2pPr marL="742950" indent="-285750" algn="l" defTabSz="457200" rtl="0" eaLnBrk="1" latinLnBrk="0" hangingPunct="1">
                <a:spcBef>
                  <a:spcPct val="20000"/>
                </a:spcBef>
                <a:buFont typeface="Arial"/>
                <a:buChar char="–"/>
                <a:defRPr sz="1600" b="0" i="0" kern="1200">
                  <a:solidFill>
                    <a:schemeClr val="tx2"/>
                  </a:solidFill>
                  <a:latin typeface="+mj-lt"/>
                  <a:ea typeface="+mn-ea"/>
                  <a:cs typeface="Arial"/>
                </a:defRPr>
              </a:lvl2pPr>
              <a:lvl3pPr marL="11430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3pPr>
              <a:lvl4pPr marL="16002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4pPr>
              <a:lvl5pPr marL="20574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dirty="0">
                  <a:solidFill>
                    <a:schemeClr val="tx1"/>
                  </a:solidFill>
                  <a:latin typeface="Arial" panose="020B0604020202020204" pitchFamily="34" charset="0"/>
                  <a:cs typeface="Arial" panose="020B0604020202020204" pitchFamily="34" charset="0"/>
                </a:rPr>
                <a:t>Ensure consistency between business processes and training content</a:t>
              </a:r>
            </a:p>
          </p:txBody>
        </p:sp>
        <p:sp>
          <p:nvSpPr>
            <p:cNvPr id="87" name="Rounded Rectangle 86"/>
            <p:cNvSpPr/>
            <p:nvPr/>
          </p:nvSpPr>
          <p:spPr>
            <a:xfrm>
              <a:off x="6947319" y="5560623"/>
              <a:ext cx="1151288" cy="5486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Arial" panose="020B0604020202020204" pitchFamily="34" charset="0"/>
                  <a:cs typeface="Arial" panose="020B0604020202020204" pitchFamily="34" charset="0"/>
                </a:rPr>
                <a:t>Align</a:t>
              </a:r>
            </a:p>
          </p:txBody>
        </p:sp>
      </p:grpSp>
      <p:grpSp>
        <p:nvGrpSpPr>
          <p:cNvPr id="39" name="Group 38"/>
          <p:cNvGrpSpPr/>
          <p:nvPr/>
        </p:nvGrpSpPr>
        <p:grpSpPr>
          <a:xfrm>
            <a:off x="6861290" y="3611792"/>
            <a:ext cx="5034685" cy="562125"/>
            <a:chOff x="6952088" y="3015808"/>
            <a:chExt cx="5035996" cy="562271"/>
          </a:xfrm>
        </p:grpSpPr>
        <p:sp>
          <p:nvSpPr>
            <p:cNvPr id="40" name="Content Placeholder 1"/>
            <p:cNvSpPr txBox="1">
              <a:spLocks/>
            </p:cNvSpPr>
            <p:nvPr/>
          </p:nvSpPr>
          <p:spPr>
            <a:xfrm>
              <a:off x="8118936" y="3029439"/>
              <a:ext cx="3869148" cy="548640"/>
            </a:xfrm>
            <a:prstGeom prst="rect">
              <a:avLst/>
            </a:prstGeom>
            <a:ln w="12700">
              <a:noFill/>
              <a:prstDash val="dash"/>
            </a:ln>
          </p:spPr>
          <p:txBody>
            <a:bodyPr anchor="ctr"/>
            <a:lstStyle>
              <a:lvl1pPr marL="0" indent="0" algn="l" defTabSz="457200" rtl="0" eaLnBrk="1" latinLnBrk="0" hangingPunct="1">
                <a:spcBef>
                  <a:spcPct val="20000"/>
                </a:spcBef>
                <a:buFont typeface="Arial"/>
                <a:buNone/>
                <a:defRPr sz="2000" b="0" i="0" kern="1200">
                  <a:solidFill>
                    <a:schemeClr val="tx2"/>
                  </a:solidFill>
                  <a:latin typeface="+mj-lt"/>
                  <a:ea typeface="+mn-ea"/>
                  <a:cs typeface="Arial"/>
                </a:defRPr>
              </a:lvl1pPr>
              <a:lvl2pPr marL="742950" indent="-285750" algn="l" defTabSz="457200" rtl="0" eaLnBrk="1" latinLnBrk="0" hangingPunct="1">
                <a:spcBef>
                  <a:spcPct val="20000"/>
                </a:spcBef>
                <a:buFont typeface="Arial"/>
                <a:buChar char="–"/>
                <a:defRPr sz="1600" b="0" i="0" kern="1200">
                  <a:solidFill>
                    <a:schemeClr val="tx2"/>
                  </a:solidFill>
                  <a:latin typeface="+mj-lt"/>
                  <a:ea typeface="+mn-ea"/>
                  <a:cs typeface="Arial"/>
                </a:defRPr>
              </a:lvl2pPr>
              <a:lvl3pPr marL="11430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3pPr>
              <a:lvl4pPr marL="16002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4pPr>
              <a:lvl5pPr marL="20574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06000"/>
                </a:lnSpc>
                <a:spcBef>
                  <a:spcPct val="80000"/>
                </a:spcBef>
                <a:buClr>
                  <a:schemeClr val="tx1"/>
                </a:buClr>
                <a:buSzPct val="80000"/>
              </a:pPr>
              <a:r>
                <a:rPr lang="en-US" sz="1100" dirty="0">
                  <a:solidFill>
                    <a:schemeClr val="tx1"/>
                  </a:solidFill>
                  <a:latin typeface="Arial" panose="020B0604020202020204" pitchFamily="34" charset="0"/>
                  <a:cs typeface="Arial" panose="020B0604020202020204" pitchFamily="34" charset="0"/>
                </a:rPr>
                <a:t>Employ a blended learning approach to leverage efficiency and maximize content retention</a:t>
              </a:r>
            </a:p>
          </p:txBody>
        </p:sp>
        <p:sp>
          <p:nvSpPr>
            <p:cNvPr id="41" name="Rounded Rectangle 40"/>
            <p:cNvSpPr/>
            <p:nvPr/>
          </p:nvSpPr>
          <p:spPr>
            <a:xfrm>
              <a:off x="6952088" y="3015808"/>
              <a:ext cx="1151288" cy="5486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latin typeface="Arial" panose="020B0604020202020204" pitchFamily="34" charset="0"/>
                  <a:cs typeface="Arial" panose="020B0604020202020204" pitchFamily="34" charset="0"/>
                </a:rPr>
                <a:t>Reinforce</a:t>
              </a:r>
            </a:p>
          </p:txBody>
        </p:sp>
      </p:grpSp>
    </p:spTree>
    <p:extLst>
      <p:ext uri="{BB962C8B-B14F-4D97-AF65-F5344CB8AC3E}">
        <p14:creationId xmlns:p14="http://schemas.microsoft.com/office/powerpoint/2010/main" val="2444876043"/>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8724" y="957375"/>
            <a:ext cx="12020101" cy="338554"/>
          </a:xfrm>
          <a:prstGeom prst="rect">
            <a:avLst/>
          </a:prstGeom>
          <a:noFill/>
        </p:spPr>
        <p:txBody>
          <a:bodyPr wrap="square" rtlCol="0">
            <a:spAutoFit/>
          </a:bodyPr>
          <a:lstStyle/>
          <a:p>
            <a:pPr defTabSz="914126">
              <a:defRPr/>
            </a:pPr>
            <a:r>
              <a:rPr lang="en-US" sz="1600" kern="0" dirty="0">
                <a:latin typeface="Arial" panose="020B0604020202020204" pitchFamily="34" charset="0"/>
                <a:cs typeface="Arial" panose="020B0604020202020204" pitchFamily="34" charset="0"/>
              </a:rPr>
              <a:t>Training will be resourced, developed and delivered using the following assumptions:</a:t>
            </a:r>
          </a:p>
        </p:txBody>
      </p:sp>
      <p:graphicFrame>
        <p:nvGraphicFramePr>
          <p:cNvPr id="7" name="Content Placeholder 4"/>
          <p:cNvGraphicFramePr>
            <a:graphicFrameLocks/>
          </p:cNvGraphicFramePr>
          <p:nvPr>
            <p:extLst>
              <p:ext uri="{D42A27DB-BD31-4B8C-83A1-F6EECF244321}">
                <p14:modId xmlns:p14="http://schemas.microsoft.com/office/powerpoint/2010/main" val="586229299"/>
              </p:ext>
            </p:extLst>
          </p:nvPr>
        </p:nvGraphicFramePr>
        <p:xfrm>
          <a:off x="325583" y="1268540"/>
          <a:ext cx="3656648" cy="4644030"/>
        </p:xfrm>
        <a:graphic>
          <a:graphicData uri="http://schemas.openxmlformats.org/drawingml/2006/table">
            <a:tbl>
              <a:tblPr firstRow="1" bandRow="1">
                <a:tableStyleId>{5C22544A-7EE6-4342-B048-85BDC9FD1C3A}</a:tableStyleId>
              </a:tblPr>
              <a:tblGrid>
                <a:gridCol w="3656648">
                  <a:extLst>
                    <a:ext uri="{9D8B030D-6E8A-4147-A177-3AD203B41FA5}">
                      <a16:colId xmlns:a16="http://schemas.microsoft.com/office/drawing/2014/main" val="20000"/>
                    </a:ext>
                  </a:extLst>
                </a:gridCol>
              </a:tblGrid>
              <a:tr h="365681">
                <a:tc>
                  <a:txBody>
                    <a:bodyPr/>
                    <a:lstStyle/>
                    <a:p>
                      <a:pPr algn="ctr"/>
                      <a:r>
                        <a:rPr lang="en-US" sz="1800" dirty="0">
                          <a:latin typeface="Arial" panose="020B0604020202020204" pitchFamily="34" charset="0"/>
                          <a:cs typeface="Arial" panose="020B0604020202020204" pitchFamily="34" charset="0"/>
                        </a:rPr>
                        <a:t>Resource Assumptions</a:t>
                      </a:r>
                    </a:p>
                  </a:txBody>
                  <a:tcPr marL="91416" marR="91416" marT="45716" marB="45716" anchor="ctr">
                    <a:lnL w="28575"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4278278">
                <a:tc>
                  <a:txBody>
                    <a:bodyPr/>
                    <a:lstStyle/>
                    <a:p>
                      <a:pPr marL="342900" marR="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300" kern="1200" baseline="0" dirty="0">
                          <a:solidFill>
                            <a:schemeClr val="tx1"/>
                          </a:solidFill>
                          <a:latin typeface="Arial" panose="020B0604020202020204" pitchFamily="34" charset="0"/>
                          <a:ea typeface="+mn-ea"/>
                          <a:cs typeface="Arial" panose="020B0604020202020204" pitchFamily="34" charset="0"/>
                        </a:rPr>
                        <a:t>Facilities will assign a resource to help coordinate and support the training effort</a:t>
                      </a:r>
                    </a:p>
                    <a:p>
                      <a:pPr marL="342900" marR="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300" kern="1200" baseline="0" dirty="0">
                          <a:solidFill>
                            <a:schemeClr val="tx1"/>
                          </a:solidFill>
                          <a:latin typeface="Arial" panose="020B0604020202020204" pitchFamily="34" charset="0"/>
                          <a:ea typeface="+mn-ea"/>
                          <a:cs typeface="Arial" panose="020B0604020202020204" pitchFamily="34" charset="0"/>
                        </a:rPr>
                        <a:t>Project Leadership and [Organization Name] Subject Matter Experts will be available to assist with the development, review, and delivery of training to End-Users</a:t>
                      </a: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300" kern="1200" baseline="0" dirty="0">
                          <a:solidFill>
                            <a:schemeClr val="tx1"/>
                          </a:solidFill>
                          <a:latin typeface="Arial" panose="020B0604020202020204" pitchFamily="34" charset="0"/>
                          <a:ea typeface="+mn-ea"/>
                          <a:cs typeface="Arial" panose="020B0604020202020204" pitchFamily="34" charset="0"/>
                        </a:rPr>
                        <a:t>Training Environment requirements will be supported by [Organization Name] IS, as needed</a:t>
                      </a: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300" kern="1200" baseline="0" noProof="0" dirty="0">
                          <a:solidFill>
                            <a:schemeClr val="tx1"/>
                          </a:solidFill>
                          <a:latin typeface="Arial" panose="020B0604020202020204" pitchFamily="34" charset="0"/>
                          <a:ea typeface="+mn-ea"/>
                          <a:cs typeface="Arial" panose="020B0604020202020204" pitchFamily="34" charset="0"/>
                        </a:rPr>
                        <a:t>Trainers and Super-Users will be identified and onboarded in a timely manner and according to project timelines</a:t>
                      </a:r>
                    </a:p>
                  </a:txBody>
                  <a:tcPr marL="137124" marR="137124" marT="137124" marB="137124">
                    <a:lnL w="28575"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aphicFrame>
        <p:nvGraphicFramePr>
          <p:cNvPr id="8" name="Content Placeholder 4"/>
          <p:cNvGraphicFramePr>
            <a:graphicFrameLocks/>
          </p:cNvGraphicFramePr>
          <p:nvPr>
            <p:extLst>
              <p:ext uri="{D42A27DB-BD31-4B8C-83A1-F6EECF244321}">
                <p14:modId xmlns:p14="http://schemas.microsoft.com/office/powerpoint/2010/main" val="250454689"/>
              </p:ext>
            </p:extLst>
          </p:nvPr>
        </p:nvGraphicFramePr>
        <p:xfrm>
          <a:off x="8206593" y="1268540"/>
          <a:ext cx="3656648" cy="4644030"/>
        </p:xfrm>
        <a:graphic>
          <a:graphicData uri="http://schemas.openxmlformats.org/drawingml/2006/table">
            <a:tbl>
              <a:tblPr firstRow="1" bandRow="1">
                <a:tableStyleId>{5C22544A-7EE6-4342-B048-85BDC9FD1C3A}</a:tableStyleId>
              </a:tblPr>
              <a:tblGrid>
                <a:gridCol w="3656648">
                  <a:extLst>
                    <a:ext uri="{9D8B030D-6E8A-4147-A177-3AD203B41FA5}">
                      <a16:colId xmlns:a16="http://schemas.microsoft.com/office/drawing/2014/main" val="20000"/>
                    </a:ext>
                  </a:extLst>
                </a:gridCol>
              </a:tblGrid>
              <a:tr h="365681">
                <a:tc>
                  <a:txBody>
                    <a:bodyPr/>
                    <a:lstStyle/>
                    <a:p>
                      <a:pPr algn="ctr">
                        <a:spcBef>
                          <a:spcPts val="600"/>
                        </a:spcBef>
                      </a:pPr>
                      <a:r>
                        <a:rPr lang="en-US" sz="1800" dirty="0">
                          <a:latin typeface="Arial" panose="020B0604020202020204" pitchFamily="34" charset="0"/>
                          <a:cs typeface="Arial" panose="020B0604020202020204" pitchFamily="34" charset="0"/>
                        </a:rPr>
                        <a:t>Delivery</a:t>
                      </a:r>
                      <a:r>
                        <a:rPr lang="en-US" sz="1800" baseline="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Assumptions</a:t>
                      </a:r>
                    </a:p>
                  </a:txBody>
                  <a:tcPr marL="91416" marR="91416" marT="45716" marB="45716" anchor="ctr">
                    <a:lnL w="28575"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4278278">
                <a:tc>
                  <a:txBody>
                    <a:bodyPr/>
                    <a:lstStyle/>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300" kern="1200" baseline="0" dirty="0">
                          <a:solidFill>
                            <a:schemeClr val="tx1"/>
                          </a:solidFill>
                          <a:latin typeface="Arial" panose="020B0604020202020204" pitchFamily="34" charset="0"/>
                          <a:ea typeface="+mn-ea"/>
                          <a:cs typeface="Arial" panose="020B0604020202020204" pitchFamily="34" charset="0"/>
                        </a:rPr>
                        <a:t>[Organization Name] will provide all necessary facilities and equipment to deliver training, including: training rooms, hardware, network access, audio-visual equipment, and classrooms if not available at facilities. </a:t>
                      </a:r>
                    </a:p>
                    <a:p>
                      <a:pPr marL="342900" marR="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300" kern="1200" baseline="0" dirty="0">
                          <a:solidFill>
                            <a:schemeClr val="tx1"/>
                          </a:solidFill>
                          <a:latin typeface="Arial" panose="020B0604020202020204" pitchFamily="34" charset="0"/>
                          <a:ea typeface="+mn-ea"/>
                          <a:cs typeface="Arial" panose="020B0604020202020204" pitchFamily="34" charset="0"/>
                        </a:rPr>
                        <a:t>Employees will be permitted and required to complete assigned training</a:t>
                      </a: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300" kern="1200" baseline="0" noProof="0" dirty="0">
                          <a:solidFill>
                            <a:schemeClr val="tx1"/>
                          </a:solidFill>
                          <a:latin typeface="Arial" panose="020B0604020202020204" pitchFamily="34" charset="0"/>
                          <a:ea typeface="+mn-ea"/>
                          <a:cs typeface="Arial" panose="020B0604020202020204" pitchFamily="34" charset="0"/>
                        </a:rPr>
                        <a:t>Training completion will be required post deployment </a:t>
                      </a:r>
                      <a:endParaRPr lang="en-US" sz="1300" kern="1200" baseline="0" dirty="0">
                        <a:solidFill>
                          <a:schemeClr val="tx1"/>
                        </a:solidFill>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600"/>
                        </a:spcBef>
                        <a:spcAft>
                          <a:spcPts val="0"/>
                        </a:spcAft>
                        <a:buClr>
                          <a:schemeClr val="accent3"/>
                        </a:buClr>
                        <a:buSzTx/>
                        <a:buFont typeface="Wingdings" panose="05000000000000000000" pitchFamily="2" charset="2"/>
                        <a:buChar char="ü"/>
                        <a:tabLst/>
                        <a:defRPr/>
                      </a:pPr>
                      <a:endParaRPr lang="en-US" sz="1600" kern="1200" baseline="0" dirty="0">
                        <a:solidFill>
                          <a:schemeClr val="tx1"/>
                        </a:solidFill>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600"/>
                        </a:spcBef>
                        <a:spcAft>
                          <a:spcPts val="0"/>
                        </a:spcAft>
                        <a:buClr>
                          <a:schemeClr val="accent3"/>
                        </a:buClr>
                        <a:buSzTx/>
                        <a:buFont typeface="Wingdings" panose="05000000000000000000" pitchFamily="2" charset="2"/>
                        <a:buChar char="ü"/>
                        <a:tabLst/>
                        <a:defRPr/>
                      </a:pPr>
                      <a:endParaRPr lang="en-US" sz="1600" kern="1200" baseline="0" dirty="0">
                        <a:solidFill>
                          <a:schemeClr val="tx1"/>
                        </a:solidFill>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600"/>
                        </a:spcBef>
                        <a:spcAft>
                          <a:spcPts val="0"/>
                        </a:spcAft>
                        <a:buClr>
                          <a:schemeClr val="accent3"/>
                        </a:buClr>
                        <a:buSzTx/>
                        <a:buFont typeface="Wingdings" panose="05000000000000000000" pitchFamily="2" charset="2"/>
                        <a:buChar char="ü"/>
                        <a:tabLst/>
                        <a:defRPr/>
                      </a:pPr>
                      <a:endParaRPr lang="en-US" sz="1600" kern="1200" baseline="0" dirty="0">
                        <a:solidFill>
                          <a:schemeClr val="tx1"/>
                        </a:solidFill>
                        <a:latin typeface="Arial" panose="020B0604020202020204" pitchFamily="34" charset="0"/>
                        <a:ea typeface="+mn-ea"/>
                        <a:cs typeface="Arial" panose="020B0604020202020204" pitchFamily="34" charset="0"/>
                      </a:endParaRPr>
                    </a:p>
                    <a:p>
                      <a:pPr marL="0" marR="0" indent="0" algn="l" defTabSz="914400" rtl="0" eaLnBrk="1" fontAlgn="auto" latinLnBrk="0" hangingPunct="1">
                        <a:lnSpc>
                          <a:spcPct val="100000"/>
                        </a:lnSpc>
                        <a:spcBef>
                          <a:spcPts val="600"/>
                        </a:spcBef>
                        <a:spcAft>
                          <a:spcPts val="0"/>
                        </a:spcAft>
                        <a:buClrTx/>
                        <a:buSzTx/>
                        <a:buFont typeface="Arial" pitchFamily="34" charset="0"/>
                        <a:buNone/>
                        <a:tabLst/>
                        <a:defRPr/>
                      </a:pPr>
                      <a:endParaRPr lang="en-US" sz="1600" b="0" kern="1200" baseline="0" dirty="0">
                        <a:solidFill>
                          <a:schemeClr val="dk1"/>
                        </a:solidFill>
                        <a:latin typeface="Arial" panose="020B0604020202020204" pitchFamily="34" charset="0"/>
                        <a:ea typeface="+mn-ea"/>
                        <a:cs typeface="Arial" panose="020B0604020202020204" pitchFamily="34" charset="0"/>
                      </a:endParaRPr>
                    </a:p>
                  </a:txBody>
                  <a:tcPr marL="137124" marR="137124" marT="137124" marB="137124">
                    <a:lnL w="28575"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aphicFrame>
        <p:nvGraphicFramePr>
          <p:cNvPr id="9" name="Content Placeholder 4"/>
          <p:cNvGraphicFramePr>
            <a:graphicFrameLocks/>
          </p:cNvGraphicFramePr>
          <p:nvPr>
            <p:extLst>
              <p:ext uri="{D42A27DB-BD31-4B8C-83A1-F6EECF244321}">
                <p14:modId xmlns:p14="http://schemas.microsoft.com/office/powerpoint/2010/main" val="4210267999"/>
              </p:ext>
            </p:extLst>
          </p:nvPr>
        </p:nvGraphicFramePr>
        <p:xfrm>
          <a:off x="4266088" y="1268540"/>
          <a:ext cx="3656648" cy="4846240"/>
        </p:xfrm>
        <a:graphic>
          <a:graphicData uri="http://schemas.openxmlformats.org/drawingml/2006/table">
            <a:tbl>
              <a:tblPr firstRow="1" bandRow="1">
                <a:tableStyleId>{5C22544A-7EE6-4342-B048-85BDC9FD1C3A}</a:tableStyleId>
              </a:tblPr>
              <a:tblGrid>
                <a:gridCol w="3656648">
                  <a:extLst>
                    <a:ext uri="{9D8B030D-6E8A-4147-A177-3AD203B41FA5}">
                      <a16:colId xmlns:a16="http://schemas.microsoft.com/office/drawing/2014/main" val="20000"/>
                    </a:ext>
                  </a:extLst>
                </a:gridCol>
              </a:tblGrid>
              <a:tr h="365681">
                <a:tc>
                  <a:txBody>
                    <a:bodyPr/>
                    <a:lstStyle/>
                    <a:p>
                      <a:pPr algn="ctr">
                        <a:spcBef>
                          <a:spcPts val="600"/>
                        </a:spcBef>
                      </a:pPr>
                      <a:r>
                        <a:rPr lang="en-US" sz="1800" dirty="0">
                          <a:latin typeface="Arial" panose="020B0604020202020204" pitchFamily="34" charset="0"/>
                          <a:cs typeface="Arial" panose="020B0604020202020204" pitchFamily="34" charset="0"/>
                        </a:rPr>
                        <a:t>Development Assumptions</a:t>
                      </a:r>
                    </a:p>
                  </a:txBody>
                  <a:tcPr marL="91416" marR="91416" marT="45716" marB="45716" anchor="ctr">
                    <a:lnL w="28575"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4281325">
                <a:tc>
                  <a:txBody>
                    <a:bodyPr/>
                    <a:lstStyle/>
                    <a:p>
                      <a:pPr marL="342900" marR="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300" kern="1200" baseline="0" dirty="0">
                          <a:solidFill>
                            <a:schemeClr val="tx1"/>
                          </a:solidFill>
                          <a:latin typeface="Arial" panose="020B0604020202020204" pitchFamily="34" charset="0"/>
                          <a:ea typeface="+mn-ea"/>
                          <a:cs typeface="Arial" panose="020B0604020202020204" pitchFamily="34" charset="0"/>
                        </a:rPr>
                        <a:t>A current System Cloud instance, process workflows, and other project documentation will be made available for training development</a:t>
                      </a:r>
                    </a:p>
                    <a:p>
                      <a:pPr marL="342900" marR="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300" kern="1200" baseline="0" dirty="0">
                          <a:solidFill>
                            <a:schemeClr val="tx1"/>
                          </a:solidFill>
                          <a:latin typeface="Arial" panose="020B0604020202020204" pitchFamily="34" charset="0"/>
                          <a:ea typeface="+mn-ea"/>
                          <a:cs typeface="Arial" panose="020B0604020202020204" pitchFamily="34" charset="0"/>
                        </a:rPr>
                        <a:t>Training will be developed </a:t>
                      </a:r>
                      <a:r>
                        <a:rPr lang="en-US" sz="1400" dirty="0">
                          <a:latin typeface="Arial" panose="020B0604020202020204" pitchFamily="34" charset="0"/>
                          <a:cs typeface="Arial" panose="020B0604020202020204" pitchFamily="34" charset="0"/>
                        </a:rPr>
                        <a:t>in the</a:t>
                      </a:r>
                      <a:r>
                        <a:rPr lang="en-US" sz="1400" baseline="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order it</a:t>
                      </a:r>
                      <a:r>
                        <a:rPr lang="en-US" sz="1400" baseline="0" dirty="0">
                          <a:latin typeface="Arial" panose="020B0604020202020204" pitchFamily="34" charset="0"/>
                          <a:cs typeface="Arial" panose="020B0604020202020204" pitchFamily="34" charset="0"/>
                        </a:rPr>
                        <a:t> is delivered </a:t>
                      </a:r>
                      <a:r>
                        <a:rPr lang="en-US" sz="1400" dirty="0">
                          <a:latin typeface="Arial" panose="020B0604020202020204" pitchFamily="34" charset="0"/>
                          <a:cs typeface="Arial" panose="020B0604020202020204" pitchFamily="34" charset="0"/>
                        </a:rPr>
                        <a:t>and is dependent</a:t>
                      </a:r>
                      <a:r>
                        <a:rPr lang="en-US" sz="1400" baseline="0" dirty="0">
                          <a:latin typeface="Arial" panose="020B0604020202020204" pitchFamily="34" charset="0"/>
                          <a:cs typeface="Arial" panose="020B0604020202020204" pitchFamily="34" charset="0"/>
                        </a:rPr>
                        <a:t> on the completion of each module of Prototype design</a:t>
                      </a:r>
                      <a:endParaRPr lang="en-US" sz="1300" kern="1200" baseline="0" dirty="0">
                        <a:solidFill>
                          <a:schemeClr val="tx1"/>
                        </a:solidFill>
                        <a:latin typeface="Arial" panose="020B0604020202020204" pitchFamily="34" charset="0"/>
                        <a:ea typeface="+mn-ea"/>
                        <a:cs typeface="Arial" panose="020B0604020202020204" pitchFamily="34" charset="0"/>
                      </a:endParaRPr>
                    </a:p>
                    <a:p>
                      <a:pPr marL="342900" marR="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300" kern="1200" baseline="0" dirty="0">
                          <a:solidFill>
                            <a:schemeClr val="tx1"/>
                          </a:solidFill>
                          <a:latin typeface="Arial" panose="020B0604020202020204" pitchFamily="34" charset="0"/>
                          <a:ea typeface="+mn-ea"/>
                          <a:cs typeface="Arial" panose="020B0604020202020204" pitchFamily="34" charset="0"/>
                        </a:rPr>
                        <a:t>The most critical processes and commonly used transactions will be documented and made available for each key user group</a:t>
                      </a:r>
                    </a:p>
                    <a:p>
                      <a:pPr marL="342900" marR="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300" kern="1200" baseline="0" dirty="0">
                          <a:solidFill>
                            <a:schemeClr val="tx1"/>
                          </a:solidFill>
                          <a:latin typeface="Arial" panose="020B0604020202020204" pitchFamily="34" charset="0"/>
                          <a:ea typeface="+mn-ea"/>
                          <a:cs typeface="Arial" panose="020B0604020202020204" pitchFamily="34" charset="0"/>
                        </a:rPr>
                        <a:t>Trainings will teach the best practice way of performing a transaction in the system </a:t>
                      </a:r>
                    </a:p>
                    <a:p>
                      <a:pPr marL="342900" marR="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300" kern="1200" baseline="0" dirty="0">
                          <a:solidFill>
                            <a:schemeClr val="tx1"/>
                          </a:solidFill>
                          <a:latin typeface="Arial" panose="020B0604020202020204" pitchFamily="34" charset="0"/>
                          <a:ea typeface="+mn-ea"/>
                          <a:cs typeface="Arial" panose="020B0604020202020204" pitchFamily="34" charset="0"/>
                        </a:rPr>
                        <a:t>Training will focus on the future state of [Project Name] business processes </a:t>
                      </a:r>
                    </a:p>
                    <a:p>
                      <a:pPr marL="342900" marR="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300" b="0" kern="1200" baseline="0" dirty="0">
                          <a:solidFill>
                            <a:schemeClr val="tx1"/>
                          </a:solidFill>
                          <a:latin typeface="Arial" panose="020B0604020202020204" pitchFamily="34" charset="0"/>
                          <a:ea typeface="+mn-ea"/>
                          <a:cs typeface="Arial" panose="020B0604020202020204" pitchFamily="34" charset="0"/>
                        </a:rPr>
                        <a:t>Training courseware will be leveraged for new hire/transfer onboarding in the future post Go-Live</a:t>
                      </a:r>
                    </a:p>
                  </a:txBody>
                  <a:tcPr marL="137124" marR="137124" marT="137124" marB="137124">
                    <a:lnL w="28575"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2" name="Title 1"/>
          <p:cNvSpPr>
            <a:spLocks noGrp="1"/>
          </p:cNvSpPr>
          <p:nvPr>
            <p:ph type="title"/>
          </p:nvPr>
        </p:nvSpPr>
        <p:spPr/>
        <p:txBody>
          <a:bodyPr>
            <a:normAutofit/>
          </a:bodyPr>
          <a:lstStyle/>
          <a:p>
            <a:r>
              <a:rPr lang="en-US" sz="3000" dirty="0">
                <a:latin typeface="Arial" panose="020B0604020202020204" pitchFamily="34" charset="0"/>
                <a:cs typeface="Arial" panose="020B0604020202020204" pitchFamily="34" charset="0"/>
              </a:rPr>
              <a:t>Training Assumptions</a:t>
            </a:r>
          </a:p>
        </p:txBody>
      </p:sp>
    </p:spTree>
    <p:extLst>
      <p:ext uri="{BB962C8B-B14F-4D97-AF65-F5344CB8AC3E}">
        <p14:creationId xmlns:p14="http://schemas.microsoft.com/office/powerpoint/2010/main" val="1573249186"/>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8723" y="957375"/>
            <a:ext cx="11472376" cy="584775"/>
          </a:xfrm>
          <a:prstGeom prst="rect">
            <a:avLst/>
          </a:prstGeom>
          <a:noFill/>
        </p:spPr>
        <p:txBody>
          <a:bodyPr wrap="square" rtlCol="0">
            <a:spAutoFit/>
          </a:bodyPr>
          <a:lstStyle/>
          <a:p>
            <a:pPr defTabSz="914126">
              <a:defRPr/>
            </a:pPr>
            <a:r>
              <a:rPr lang="en-US" sz="1600" kern="0" dirty="0">
                <a:latin typeface="Arial" panose="020B0604020202020204" pitchFamily="34" charset="0"/>
                <a:cs typeface="Arial" panose="020B0604020202020204" pitchFamily="34" charset="0"/>
              </a:rPr>
              <a:t>Successful delivery of Training is dependent on the following critical success factors for project and facility resources, tools, and expectations.</a:t>
            </a:r>
          </a:p>
        </p:txBody>
      </p:sp>
      <p:graphicFrame>
        <p:nvGraphicFramePr>
          <p:cNvPr id="3" name="Table 2"/>
          <p:cNvGraphicFramePr>
            <a:graphicFrameLocks noGrp="1"/>
          </p:cNvGraphicFramePr>
          <p:nvPr>
            <p:extLst>
              <p:ext uri="{D42A27DB-BD31-4B8C-83A1-F6EECF244321}">
                <p14:modId xmlns:p14="http://schemas.microsoft.com/office/powerpoint/2010/main" val="2227831164"/>
              </p:ext>
            </p:extLst>
          </p:nvPr>
        </p:nvGraphicFramePr>
        <p:xfrm>
          <a:off x="1180310" y="1668728"/>
          <a:ext cx="9882206" cy="4311795"/>
        </p:xfrm>
        <a:graphic>
          <a:graphicData uri="http://schemas.openxmlformats.org/drawingml/2006/table">
            <a:tbl>
              <a:tblPr bandRow="1">
                <a:tableStyleId>{5C22544A-7EE6-4342-B048-85BDC9FD1C3A}</a:tableStyleId>
              </a:tblPr>
              <a:tblGrid>
                <a:gridCol w="9882206">
                  <a:extLst>
                    <a:ext uri="{9D8B030D-6E8A-4147-A177-3AD203B41FA5}">
                      <a16:colId xmlns:a16="http://schemas.microsoft.com/office/drawing/2014/main" val="20000"/>
                    </a:ext>
                  </a:extLst>
                </a:gridCol>
              </a:tblGrid>
              <a:tr h="990342">
                <a:tc>
                  <a:txBody>
                    <a:bodyPr/>
                    <a:lstStyle/>
                    <a:p>
                      <a:pPr marL="739775" lvl="2" indent="0">
                        <a:spcBef>
                          <a:spcPts val="1200"/>
                        </a:spcBef>
                        <a:buClr>
                          <a:schemeClr val="accent3"/>
                        </a:buClr>
                        <a:buFont typeface="Wingdings" panose="05000000000000000000" pitchFamily="2" charset="2"/>
                        <a:buNone/>
                        <a:defRPr/>
                      </a:pPr>
                      <a:r>
                        <a:rPr lang="en-US" sz="1400" dirty="0">
                          <a:latin typeface="Arial" panose="020B0604020202020204" pitchFamily="34" charset="0"/>
                          <a:cs typeface="Arial" panose="020B0604020202020204" pitchFamily="34" charset="0"/>
                        </a:rPr>
                        <a:t>Design of each process is complete,</a:t>
                      </a:r>
                      <a:r>
                        <a:rPr lang="en-US" sz="1400" baseline="0" dirty="0">
                          <a:latin typeface="Arial" panose="020B0604020202020204" pitchFamily="34" charset="0"/>
                          <a:cs typeface="Arial" panose="020B0604020202020204" pitchFamily="34" charset="0"/>
                        </a:rPr>
                        <a:t> and </a:t>
                      </a:r>
                      <a:r>
                        <a:rPr lang="en-US" sz="1400" dirty="0">
                          <a:latin typeface="Arial" panose="020B0604020202020204" pitchFamily="34" charset="0"/>
                          <a:cs typeface="Arial" panose="020B0604020202020204" pitchFamily="34" charset="0"/>
                        </a:rPr>
                        <a:t>documentation is available by the end of each</a:t>
                      </a:r>
                      <a:r>
                        <a:rPr lang="en-US" sz="1400" baseline="0" dirty="0">
                          <a:latin typeface="Arial" panose="020B0604020202020204" pitchFamily="34" charset="0"/>
                          <a:cs typeface="Arial" panose="020B0604020202020204" pitchFamily="34" charset="0"/>
                        </a:rPr>
                        <a:t> module of </a:t>
                      </a:r>
                      <a:r>
                        <a:rPr lang="en-US" sz="1400" dirty="0">
                          <a:latin typeface="Arial" panose="020B0604020202020204" pitchFamily="34" charset="0"/>
                          <a:cs typeface="Arial" panose="020B0604020202020204" pitchFamily="34" charset="0"/>
                        </a:rPr>
                        <a:t>Prototype phase to provide sufficient time for incorporation into the training materials</a:t>
                      </a:r>
                    </a:p>
                    <a:p>
                      <a:pPr marL="1082675" lvl="1" indent="-285750">
                        <a:spcBef>
                          <a:spcPts val="600"/>
                        </a:spcBef>
                        <a:buClr>
                          <a:schemeClr val="tx1"/>
                        </a:buClr>
                        <a:buFont typeface="Arial" panose="020B0604020202020204" pitchFamily="34" charset="0"/>
                        <a:buChar char="•"/>
                        <a:defRPr/>
                      </a:pPr>
                      <a:r>
                        <a:rPr lang="en-US" sz="1400" dirty="0">
                          <a:latin typeface="Arial" panose="020B0604020202020204" pitchFamily="34" charset="0"/>
                          <a:cs typeface="Arial" panose="020B0604020202020204" pitchFamily="34" charset="0"/>
                        </a:rPr>
                        <a:t>Any changes to process, policy, and technology design are properly tracked and communicated</a:t>
                      </a:r>
                    </a:p>
                  </a:txBody>
                  <a:tcPr marL="91416" marR="91416" marT="91416" marB="91416">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28575" cap="flat" cmpd="sng" algn="ctr">
                      <a:solidFill>
                        <a:schemeClr val="bg2">
                          <a:lumMod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39913">
                <a:tc>
                  <a:txBody>
                    <a:bodyPr/>
                    <a:lstStyle/>
                    <a:p>
                      <a:pPr marL="739775" lvl="2" indent="0">
                        <a:spcBef>
                          <a:spcPts val="1200"/>
                        </a:spcBef>
                        <a:buClr>
                          <a:schemeClr val="accent3"/>
                        </a:buClr>
                        <a:buFont typeface="Wingdings" panose="05000000000000000000" pitchFamily="2" charset="2"/>
                        <a:buNone/>
                        <a:defRPr/>
                      </a:pPr>
                      <a:r>
                        <a:rPr lang="en-US" sz="1400" dirty="0">
                          <a:latin typeface="Arial" panose="020B0604020202020204" pitchFamily="34" charset="0"/>
                          <a:cs typeface="Arial" panose="020B0604020202020204" pitchFamily="34" charset="0"/>
                        </a:rPr>
                        <a:t>Adequate training resources at the</a:t>
                      </a:r>
                      <a:r>
                        <a:rPr lang="en-US" sz="1400" baseline="0" dirty="0">
                          <a:latin typeface="Arial" panose="020B0604020202020204" pitchFamily="34" charset="0"/>
                          <a:cs typeface="Arial" panose="020B0604020202020204" pitchFamily="34" charset="0"/>
                        </a:rPr>
                        <a:t> facilities</a:t>
                      </a:r>
                      <a:r>
                        <a:rPr lang="en-US" sz="1400" dirty="0">
                          <a:latin typeface="Arial" panose="020B0604020202020204" pitchFamily="34" charset="0"/>
                          <a:cs typeface="Arial" panose="020B0604020202020204" pitchFamily="34" charset="0"/>
                        </a:rPr>
                        <a:t> are set up and equipment tested prior to training</a:t>
                      </a:r>
                    </a:p>
                  </a:txBody>
                  <a:tcPr marL="91416" marR="91416" marT="91416" marB="91416" anchor="ct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28575" cap="flat" cmpd="sng" algn="ctr">
                      <a:solidFill>
                        <a:schemeClr val="bg2">
                          <a:lumMod val="75000"/>
                        </a:schemeClr>
                      </a:solidFill>
                      <a:prstDash val="sysDot"/>
                      <a:round/>
                      <a:headEnd type="none" w="med" len="med"/>
                      <a:tailEnd type="none" w="med" len="med"/>
                    </a:lnT>
                    <a:lnB w="28575" cap="flat" cmpd="sng" algn="ctr">
                      <a:solidFill>
                        <a:schemeClr val="bg2">
                          <a:lumMod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70385">
                <a:tc>
                  <a:txBody>
                    <a:bodyPr/>
                    <a:lstStyle/>
                    <a:p>
                      <a:pPr marL="739775" lvl="2" indent="0">
                        <a:spcBef>
                          <a:spcPts val="1200"/>
                        </a:spcBef>
                        <a:buClr>
                          <a:schemeClr val="accent3"/>
                        </a:buClr>
                        <a:buFont typeface="Wingdings" panose="05000000000000000000" pitchFamily="2" charset="2"/>
                        <a:buNone/>
                        <a:defRPr/>
                      </a:pPr>
                      <a:r>
                        <a:rPr lang="en-US" sz="1400" dirty="0">
                          <a:latin typeface="Arial" panose="020B0604020202020204" pitchFamily="34" charset="0"/>
                          <a:cs typeface="Arial" panose="020B0604020202020204" pitchFamily="34" charset="0"/>
                        </a:rPr>
                        <a:t>Adherence to timelines (such as material review timelines) essential to timely delivery of training</a:t>
                      </a:r>
                      <a:r>
                        <a:rPr lang="en-US" sz="1400" baseline="0" dirty="0">
                          <a:latin typeface="Arial" panose="020B0604020202020204" pitchFamily="34" charset="0"/>
                          <a:cs typeface="Arial" panose="020B0604020202020204" pitchFamily="34" charset="0"/>
                        </a:rPr>
                        <a:t> courseware </a:t>
                      </a:r>
                      <a:endParaRPr lang="en-US" sz="1400" dirty="0">
                        <a:latin typeface="Arial" panose="020B0604020202020204" pitchFamily="34" charset="0"/>
                        <a:cs typeface="Arial" panose="020B0604020202020204" pitchFamily="34" charset="0"/>
                      </a:endParaRPr>
                    </a:p>
                  </a:txBody>
                  <a:tcPr marL="91416" marR="91416" marT="91416" marB="91416" anchor="ct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28575" cap="flat" cmpd="sng" algn="ctr">
                      <a:solidFill>
                        <a:schemeClr val="bg2">
                          <a:lumMod val="75000"/>
                        </a:schemeClr>
                      </a:solidFill>
                      <a:prstDash val="sysDot"/>
                      <a:round/>
                      <a:headEnd type="none" w="med" len="med"/>
                      <a:tailEnd type="none" w="med" len="med"/>
                    </a:lnT>
                    <a:lnB w="28575" cap="flat" cmpd="sng" algn="ctr">
                      <a:solidFill>
                        <a:schemeClr val="bg2">
                          <a:lumMod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70385">
                <a:tc>
                  <a:txBody>
                    <a:bodyPr/>
                    <a:lstStyle/>
                    <a:p>
                      <a:pPr marL="739775" lvl="2" indent="0">
                        <a:spcBef>
                          <a:spcPts val="1200"/>
                        </a:spcBef>
                        <a:buClr>
                          <a:schemeClr val="accent3"/>
                        </a:buClr>
                        <a:buFont typeface="Wingdings" panose="05000000000000000000" pitchFamily="2" charset="2"/>
                        <a:buNone/>
                        <a:defRPr/>
                      </a:pPr>
                      <a:r>
                        <a:rPr lang="en-US" sz="1400" dirty="0">
                          <a:latin typeface="Arial" panose="020B0604020202020204" pitchFamily="34" charset="0"/>
                          <a:cs typeface="Arial" panose="020B0604020202020204" pitchFamily="34" charset="0"/>
                        </a:rPr>
                        <a:t>Training is delivered with sufficient time for managers/leaders to plan for performance evaluation and Milestone 1 transition</a:t>
                      </a:r>
                    </a:p>
                  </a:txBody>
                  <a:tcPr marL="91416" marR="91416" marT="91416" marB="91416" anchor="ct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28575" cap="flat" cmpd="sng" algn="ctr">
                      <a:solidFill>
                        <a:schemeClr val="bg2">
                          <a:lumMod val="75000"/>
                        </a:schemeClr>
                      </a:solidFill>
                      <a:prstDash val="sysDot"/>
                      <a:round/>
                      <a:headEnd type="none" w="med" len="med"/>
                      <a:tailEnd type="none" w="med" len="med"/>
                    </a:lnT>
                    <a:lnB w="28575" cap="flat" cmpd="sng" algn="ctr">
                      <a:solidFill>
                        <a:schemeClr val="bg2">
                          <a:lumMod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70385">
                <a:tc>
                  <a:txBody>
                    <a:bodyPr/>
                    <a:lstStyle/>
                    <a:p>
                      <a:pPr marL="739775" lvl="2" indent="0">
                        <a:spcBef>
                          <a:spcPts val="1200"/>
                        </a:spcBef>
                        <a:buClr>
                          <a:schemeClr val="accent3"/>
                        </a:buClr>
                        <a:buFont typeface="Wingdings" panose="05000000000000000000" pitchFamily="2" charset="2"/>
                        <a:buNone/>
                        <a:defRPr/>
                      </a:pPr>
                      <a:r>
                        <a:rPr lang="en-US" sz="1400" dirty="0">
                          <a:latin typeface="Arial" panose="020B0604020202020204" pitchFamily="34" charset="0"/>
                          <a:cs typeface="Arial" panose="020B0604020202020204" pitchFamily="34" charset="0"/>
                        </a:rPr>
                        <a:t>Site leadership, managers, and employees are held accountable for training participation. Management must encourage and enable employees to complete all training activities as scheduled</a:t>
                      </a:r>
                    </a:p>
                  </a:txBody>
                  <a:tcPr marL="91416" marR="91416" marT="91416" marB="91416" anchor="ct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28575" cap="flat" cmpd="sng" algn="ctr">
                      <a:solidFill>
                        <a:schemeClr val="bg2">
                          <a:lumMod val="75000"/>
                        </a:schemeClr>
                      </a:solidFill>
                      <a:prstDash val="sysDot"/>
                      <a:round/>
                      <a:headEnd type="none" w="med" len="med"/>
                      <a:tailEnd type="none" w="med" len="med"/>
                    </a:lnT>
                    <a:lnB w="28575" cap="flat" cmpd="sng" algn="ctr">
                      <a:solidFill>
                        <a:schemeClr val="bg2">
                          <a:lumMod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670385">
                <a:tc>
                  <a:txBody>
                    <a:bodyPr/>
                    <a:lstStyle/>
                    <a:p>
                      <a:pPr marL="739775" marR="0" lvl="2" indent="0" algn="l" defTabSz="914400" rtl="0" eaLnBrk="1" fontAlgn="auto" latinLnBrk="0" hangingPunct="1">
                        <a:lnSpc>
                          <a:spcPct val="100000"/>
                        </a:lnSpc>
                        <a:spcBef>
                          <a:spcPts val="1200"/>
                        </a:spcBef>
                        <a:spcAft>
                          <a:spcPts val="0"/>
                        </a:spcAft>
                        <a:buClr>
                          <a:schemeClr val="accent3"/>
                        </a:buClr>
                        <a:buSzTx/>
                        <a:buFont typeface="Wingdings" panose="05000000000000000000" pitchFamily="2" charset="2"/>
                        <a:buNone/>
                        <a:tabLst/>
                        <a:defRPr/>
                      </a:pPr>
                      <a:r>
                        <a:rPr lang="en-US" sz="1400" kern="1200" dirty="0">
                          <a:solidFill>
                            <a:schemeClr val="dk1"/>
                          </a:solidFill>
                          <a:latin typeface="Arial" panose="020B0604020202020204" pitchFamily="34" charset="0"/>
                          <a:ea typeface="+mn-ea"/>
                          <a:cs typeface="Arial" panose="020B0604020202020204" pitchFamily="34" charset="0"/>
                        </a:rPr>
                        <a:t>Post-implementation, [Organization Name] resources should be available to provide on-going support, including training materials maintenance and additional training delivery if required</a:t>
                      </a:r>
                    </a:p>
                  </a:txBody>
                  <a:tcPr marL="91416" marR="91416" marT="91416" marB="91416" anchor="ct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28575" cap="flat" cmpd="sng" algn="ctr">
                      <a:solidFill>
                        <a:schemeClr val="bg2">
                          <a:lumMod val="75000"/>
                        </a:schemeClr>
                      </a:solidFill>
                      <a:prstDash val="sysDot"/>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9" name="Freeform 143"/>
          <p:cNvSpPr>
            <a:spLocks noChangeAspect="1"/>
          </p:cNvSpPr>
          <p:nvPr/>
        </p:nvSpPr>
        <p:spPr bwMode="auto">
          <a:xfrm>
            <a:off x="1270061" y="1897255"/>
            <a:ext cx="506264" cy="457081"/>
          </a:xfrm>
          <a:custGeom>
            <a:avLst/>
            <a:gdLst>
              <a:gd name="T0" fmla="*/ 73 w 74"/>
              <a:gd name="T1" fmla="*/ 10 h 67"/>
              <a:gd name="T2" fmla="*/ 61 w 74"/>
              <a:gd name="T3" fmla="*/ 1 h 67"/>
              <a:gd name="T4" fmla="*/ 58 w 74"/>
              <a:gd name="T5" fmla="*/ 2 h 67"/>
              <a:gd name="T6" fmla="*/ 27 w 74"/>
              <a:gd name="T7" fmla="*/ 39 h 67"/>
              <a:gd name="T8" fmla="*/ 15 w 74"/>
              <a:gd name="T9" fmla="*/ 28 h 67"/>
              <a:gd name="T10" fmla="*/ 11 w 74"/>
              <a:gd name="T11" fmla="*/ 29 h 67"/>
              <a:gd name="T12" fmla="*/ 1 w 74"/>
              <a:gd name="T13" fmla="*/ 39 h 67"/>
              <a:gd name="T14" fmla="*/ 2 w 74"/>
              <a:gd name="T15" fmla="*/ 43 h 67"/>
              <a:gd name="T16" fmla="*/ 27 w 74"/>
              <a:gd name="T17" fmla="*/ 66 h 67"/>
              <a:gd name="T18" fmla="*/ 31 w 74"/>
              <a:gd name="T19" fmla="*/ 66 h 67"/>
              <a:gd name="T20" fmla="*/ 40 w 74"/>
              <a:gd name="T21" fmla="*/ 55 h 67"/>
              <a:gd name="T22" fmla="*/ 40 w 74"/>
              <a:gd name="T23" fmla="*/ 55 h 67"/>
              <a:gd name="T24" fmla="*/ 73 w 74"/>
              <a:gd name="T25" fmla="*/ 14 h 67"/>
              <a:gd name="T26" fmla="*/ 73 w 74"/>
              <a:gd name="T27"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67">
                <a:moveTo>
                  <a:pt x="73" y="10"/>
                </a:moveTo>
                <a:cubicBezTo>
                  <a:pt x="61" y="1"/>
                  <a:pt x="61" y="1"/>
                  <a:pt x="61" y="1"/>
                </a:cubicBezTo>
                <a:cubicBezTo>
                  <a:pt x="60" y="0"/>
                  <a:pt x="59" y="0"/>
                  <a:pt x="58" y="2"/>
                </a:cubicBezTo>
                <a:cubicBezTo>
                  <a:pt x="27" y="39"/>
                  <a:pt x="27" y="39"/>
                  <a:pt x="27" y="39"/>
                </a:cubicBezTo>
                <a:cubicBezTo>
                  <a:pt x="15" y="28"/>
                  <a:pt x="15" y="28"/>
                  <a:pt x="15" y="28"/>
                </a:cubicBezTo>
                <a:cubicBezTo>
                  <a:pt x="14" y="27"/>
                  <a:pt x="12" y="28"/>
                  <a:pt x="11" y="29"/>
                </a:cubicBezTo>
                <a:cubicBezTo>
                  <a:pt x="1" y="39"/>
                  <a:pt x="1" y="39"/>
                  <a:pt x="1" y="39"/>
                </a:cubicBezTo>
                <a:cubicBezTo>
                  <a:pt x="0" y="40"/>
                  <a:pt x="1" y="42"/>
                  <a:pt x="2" y="43"/>
                </a:cubicBezTo>
                <a:cubicBezTo>
                  <a:pt x="27" y="66"/>
                  <a:pt x="27" y="66"/>
                  <a:pt x="27" y="66"/>
                </a:cubicBezTo>
                <a:cubicBezTo>
                  <a:pt x="28" y="67"/>
                  <a:pt x="30" y="67"/>
                  <a:pt x="31" y="66"/>
                </a:cubicBezTo>
                <a:cubicBezTo>
                  <a:pt x="40" y="55"/>
                  <a:pt x="40" y="55"/>
                  <a:pt x="40" y="55"/>
                </a:cubicBezTo>
                <a:cubicBezTo>
                  <a:pt x="40" y="55"/>
                  <a:pt x="40" y="55"/>
                  <a:pt x="40" y="55"/>
                </a:cubicBezTo>
                <a:cubicBezTo>
                  <a:pt x="73" y="14"/>
                  <a:pt x="73" y="14"/>
                  <a:pt x="73" y="14"/>
                </a:cubicBezTo>
                <a:cubicBezTo>
                  <a:pt x="74" y="13"/>
                  <a:pt x="74" y="11"/>
                  <a:pt x="73" y="10"/>
                </a:cubicBezTo>
                <a:close/>
              </a:path>
            </a:pathLst>
          </a:custGeom>
          <a:solidFill>
            <a:schemeClr val="accent2"/>
          </a:solid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10" name="Freeform 143"/>
          <p:cNvSpPr>
            <a:spLocks noChangeAspect="1"/>
          </p:cNvSpPr>
          <p:nvPr/>
        </p:nvSpPr>
        <p:spPr bwMode="auto">
          <a:xfrm>
            <a:off x="1270059" y="2775340"/>
            <a:ext cx="506264" cy="457081"/>
          </a:xfrm>
          <a:custGeom>
            <a:avLst/>
            <a:gdLst>
              <a:gd name="T0" fmla="*/ 73 w 74"/>
              <a:gd name="T1" fmla="*/ 10 h 67"/>
              <a:gd name="T2" fmla="*/ 61 w 74"/>
              <a:gd name="T3" fmla="*/ 1 h 67"/>
              <a:gd name="T4" fmla="*/ 58 w 74"/>
              <a:gd name="T5" fmla="*/ 2 h 67"/>
              <a:gd name="T6" fmla="*/ 27 w 74"/>
              <a:gd name="T7" fmla="*/ 39 h 67"/>
              <a:gd name="T8" fmla="*/ 15 w 74"/>
              <a:gd name="T9" fmla="*/ 28 h 67"/>
              <a:gd name="T10" fmla="*/ 11 w 74"/>
              <a:gd name="T11" fmla="*/ 29 h 67"/>
              <a:gd name="T12" fmla="*/ 1 w 74"/>
              <a:gd name="T13" fmla="*/ 39 h 67"/>
              <a:gd name="T14" fmla="*/ 2 w 74"/>
              <a:gd name="T15" fmla="*/ 43 h 67"/>
              <a:gd name="T16" fmla="*/ 27 w 74"/>
              <a:gd name="T17" fmla="*/ 66 h 67"/>
              <a:gd name="T18" fmla="*/ 31 w 74"/>
              <a:gd name="T19" fmla="*/ 66 h 67"/>
              <a:gd name="T20" fmla="*/ 40 w 74"/>
              <a:gd name="T21" fmla="*/ 55 h 67"/>
              <a:gd name="T22" fmla="*/ 40 w 74"/>
              <a:gd name="T23" fmla="*/ 55 h 67"/>
              <a:gd name="T24" fmla="*/ 73 w 74"/>
              <a:gd name="T25" fmla="*/ 14 h 67"/>
              <a:gd name="T26" fmla="*/ 73 w 74"/>
              <a:gd name="T27"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67">
                <a:moveTo>
                  <a:pt x="73" y="10"/>
                </a:moveTo>
                <a:cubicBezTo>
                  <a:pt x="61" y="1"/>
                  <a:pt x="61" y="1"/>
                  <a:pt x="61" y="1"/>
                </a:cubicBezTo>
                <a:cubicBezTo>
                  <a:pt x="60" y="0"/>
                  <a:pt x="59" y="0"/>
                  <a:pt x="58" y="2"/>
                </a:cubicBezTo>
                <a:cubicBezTo>
                  <a:pt x="27" y="39"/>
                  <a:pt x="27" y="39"/>
                  <a:pt x="27" y="39"/>
                </a:cubicBezTo>
                <a:cubicBezTo>
                  <a:pt x="15" y="28"/>
                  <a:pt x="15" y="28"/>
                  <a:pt x="15" y="28"/>
                </a:cubicBezTo>
                <a:cubicBezTo>
                  <a:pt x="14" y="27"/>
                  <a:pt x="12" y="28"/>
                  <a:pt x="11" y="29"/>
                </a:cubicBezTo>
                <a:cubicBezTo>
                  <a:pt x="1" y="39"/>
                  <a:pt x="1" y="39"/>
                  <a:pt x="1" y="39"/>
                </a:cubicBezTo>
                <a:cubicBezTo>
                  <a:pt x="0" y="40"/>
                  <a:pt x="1" y="42"/>
                  <a:pt x="2" y="43"/>
                </a:cubicBezTo>
                <a:cubicBezTo>
                  <a:pt x="27" y="66"/>
                  <a:pt x="27" y="66"/>
                  <a:pt x="27" y="66"/>
                </a:cubicBezTo>
                <a:cubicBezTo>
                  <a:pt x="28" y="67"/>
                  <a:pt x="30" y="67"/>
                  <a:pt x="31" y="66"/>
                </a:cubicBezTo>
                <a:cubicBezTo>
                  <a:pt x="40" y="55"/>
                  <a:pt x="40" y="55"/>
                  <a:pt x="40" y="55"/>
                </a:cubicBezTo>
                <a:cubicBezTo>
                  <a:pt x="40" y="55"/>
                  <a:pt x="40" y="55"/>
                  <a:pt x="40" y="55"/>
                </a:cubicBezTo>
                <a:cubicBezTo>
                  <a:pt x="73" y="14"/>
                  <a:pt x="73" y="14"/>
                  <a:pt x="73" y="14"/>
                </a:cubicBezTo>
                <a:cubicBezTo>
                  <a:pt x="74" y="13"/>
                  <a:pt x="74" y="11"/>
                  <a:pt x="73" y="10"/>
                </a:cubicBezTo>
                <a:close/>
              </a:path>
            </a:pathLst>
          </a:custGeom>
          <a:solidFill>
            <a:schemeClr val="accent2"/>
          </a:solid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11" name="Freeform 143"/>
          <p:cNvSpPr>
            <a:spLocks noChangeAspect="1"/>
          </p:cNvSpPr>
          <p:nvPr/>
        </p:nvSpPr>
        <p:spPr bwMode="auto">
          <a:xfrm>
            <a:off x="1270061" y="3406669"/>
            <a:ext cx="506264" cy="457081"/>
          </a:xfrm>
          <a:custGeom>
            <a:avLst/>
            <a:gdLst>
              <a:gd name="T0" fmla="*/ 73 w 74"/>
              <a:gd name="T1" fmla="*/ 10 h 67"/>
              <a:gd name="T2" fmla="*/ 61 w 74"/>
              <a:gd name="T3" fmla="*/ 1 h 67"/>
              <a:gd name="T4" fmla="*/ 58 w 74"/>
              <a:gd name="T5" fmla="*/ 2 h 67"/>
              <a:gd name="T6" fmla="*/ 27 w 74"/>
              <a:gd name="T7" fmla="*/ 39 h 67"/>
              <a:gd name="T8" fmla="*/ 15 w 74"/>
              <a:gd name="T9" fmla="*/ 28 h 67"/>
              <a:gd name="T10" fmla="*/ 11 w 74"/>
              <a:gd name="T11" fmla="*/ 29 h 67"/>
              <a:gd name="T12" fmla="*/ 1 w 74"/>
              <a:gd name="T13" fmla="*/ 39 h 67"/>
              <a:gd name="T14" fmla="*/ 2 w 74"/>
              <a:gd name="T15" fmla="*/ 43 h 67"/>
              <a:gd name="T16" fmla="*/ 27 w 74"/>
              <a:gd name="T17" fmla="*/ 66 h 67"/>
              <a:gd name="T18" fmla="*/ 31 w 74"/>
              <a:gd name="T19" fmla="*/ 66 h 67"/>
              <a:gd name="T20" fmla="*/ 40 w 74"/>
              <a:gd name="T21" fmla="*/ 55 h 67"/>
              <a:gd name="T22" fmla="*/ 40 w 74"/>
              <a:gd name="T23" fmla="*/ 55 h 67"/>
              <a:gd name="T24" fmla="*/ 73 w 74"/>
              <a:gd name="T25" fmla="*/ 14 h 67"/>
              <a:gd name="T26" fmla="*/ 73 w 74"/>
              <a:gd name="T27"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67">
                <a:moveTo>
                  <a:pt x="73" y="10"/>
                </a:moveTo>
                <a:cubicBezTo>
                  <a:pt x="61" y="1"/>
                  <a:pt x="61" y="1"/>
                  <a:pt x="61" y="1"/>
                </a:cubicBezTo>
                <a:cubicBezTo>
                  <a:pt x="60" y="0"/>
                  <a:pt x="59" y="0"/>
                  <a:pt x="58" y="2"/>
                </a:cubicBezTo>
                <a:cubicBezTo>
                  <a:pt x="27" y="39"/>
                  <a:pt x="27" y="39"/>
                  <a:pt x="27" y="39"/>
                </a:cubicBezTo>
                <a:cubicBezTo>
                  <a:pt x="15" y="28"/>
                  <a:pt x="15" y="28"/>
                  <a:pt x="15" y="28"/>
                </a:cubicBezTo>
                <a:cubicBezTo>
                  <a:pt x="14" y="27"/>
                  <a:pt x="12" y="28"/>
                  <a:pt x="11" y="29"/>
                </a:cubicBezTo>
                <a:cubicBezTo>
                  <a:pt x="1" y="39"/>
                  <a:pt x="1" y="39"/>
                  <a:pt x="1" y="39"/>
                </a:cubicBezTo>
                <a:cubicBezTo>
                  <a:pt x="0" y="40"/>
                  <a:pt x="1" y="42"/>
                  <a:pt x="2" y="43"/>
                </a:cubicBezTo>
                <a:cubicBezTo>
                  <a:pt x="27" y="66"/>
                  <a:pt x="27" y="66"/>
                  <a:pt x="27" y="66"/>
                </a:cubicBezTo>
                <a:cubicBezTo>
                  <a:pt x="28" y="67"/>
                  <a:pt x="30" y="67"/>
                  <a:pt x="31" y="66"/>
                </a:cubicBezTo>
                <a:cubicBezTo>
                  <a:pt x="40" y="55"/>
                  <a:pt x="40" y="55"/>
                  <a:pt x="40" y="55"/>
                </a:cubicBezTo>
                <a:cubicBezTo>
                  <a:pt x="40" y="55"/>
                  <a:pt x="40" y="55"/>
                  <a:pt x="40" y="55"/>
                </a:cubicBezTo>
                <a:cubicBezTo>
                  <a:pt x="73" y="14"/>
                  <a:pt x="73" y="14"/>
                  <a:pt x="73" y="14"/>
                </a:cubicBezTo>
                <a:cubicBezTo>
                  <a:pt x="74" y="13"/>
                  <a:pt x="74" y="11"/>
                  <a:pt x="73" y="10"/>
                </a:cubicBezTo>
                <a:close/>
              </a:path>
            </a:pathLst>
          </a:custGeom>
          <a:solidFill>
            <a:schemeClr val="accent2"/>
          </a:solid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12" name="Freeform 143"/>
          <p:cNvSpPr>
            <a:spLocks noChangeAspect="1"/>
          </p:cNvSpPr>
          <p:nvPr/>
        </p:nvSpPr>
        <p:spPr bwMode="auto">
          <a:xfrm>
            <a:off x="1270059" y="4059764"/>
            <a:ext cx="506264" cy="457081"/>
          </a:xfrm>
          <a:custGeom>
            <a:avLst/>
            <a:gdLst>
              <a:gd name="T0" fmla="*/ 73 w 74"/>
              <a:gd name="T1" fmla="*/ 10 h 67"/>
              <a:gd name="T2" fmla="*/ 61 w 74"/>
              <a:gd name="T3" fmla="*/ 1 h 67"/>
              <a:gd name="T4" fmla="*/ 58 w 74"/>
              <a:gd name="T5" fmla="*/ 2 h 67"/>
              <a:gd name="T6" fmla="*/ 27 w 74"/>
              <a:gd name="T7" fmla="*/ 39 h 67"/>
              <a:gd name="T8" fmla="*/ 15 w 74"/>
              <a:gd name="T9" fmla="*/ 28 h 67"/>
              <a:gd name="T10" fmla="*/ 11 w 74"/>
              <a:gd name="T11" fmla="*/ 29 h 67"/>
              <a:gd name="T12" fmla="*/ 1 w 74"/>
              <a:gd name="T13" fmla="*/ 39 h 67"/>
              <a:gd name="T14" fmla="*/ 2 w 74"/>
              <a:gd name="T15" fmla="*/ 43 h 67"/>
              <a:gd name="T16" fmla="*/ 27 w 74"/>
              <a:gd name="T17" fmla="*/ 66 h 67"/>
              <a:gd name="T18" fmla="*/ 31 w 74"/>
              <a:gd name="T19" fmla="*/ 66 h 67"/>
              <a:gd name="T20" fmla="*/ 40 w 74"/>
              <a:gd name="T21" fmla="*/ 55 h 67"/>
              <a:gd name="T22" fmla="*/ 40 w 74"/>
              <a:gd name="T23" fmla="*/ 55 h 67"/>
              <a:gd name="T24" fmla="*/ 73 w 74"/>
              <a:gd name="T25" fmla="*/ 14 h 67"/>
              <a:gd name="T26" fmla="*/ 73 w 74"/>
              <a:gd name="T27"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67">
                <a:moveTo>
                  <a:pt x="73" y="10"/>
                </a:moveTo>
                <a:cubicBezTo>
                  <a:pt x="61" y="1"/>
                  <a:pt x="61" y="1"/>
                  <a:pt x="61" y="1"/>
                </a:cubicBezTo>
                <a:cubicBezTo>
                  <a:pt x="60" y="0"/>
                  <a:pt x="59" y="0"/>
                  <a:pt x="58" y="2"/>
                </a:cubicBezTo>
                <a:cubicBezTo>
                  <a:pt x="27" y="39"/>
                  <a:pt x="27" y="39"/>
                  <a:pt x="27" y="39"/>
                </a:cubicBezTo>
                <a:cubicBezTo>
                  <a:pt x="15" y="28"/>
                  <a:pt x="15" y="28"/>
                  <a:pt x="15" y="28"/>
                </a:cubicBezTo>
                <a:cubicBezTo>
                  <a:pt x="14" y="27"/>
                  <a:pt x="12" y="28"/>
                  <a:pt x="11" y="29"/>
                </a:cubicBezTo>
                <a:cubicBezTo>
                  <a:pt x="1" y="39"/>
                  <a:pt x="1" y="39"/>
                  <a:pt x="1" y="39"/>
                </a:cubicBezTo>
                <a:cubicBezTo>
                  <a:pt x="0" y="40"/>
                  <a:pt x="1" y="42"/>
                  <a:pt x="2" y="43"/>
                </a:cubicBezTo>
                <a:cubicBezTo>
                  <a:pt x="27" y="66"/>
                  <a:pt x="27" y="66"/>
                  <a:pt x="27" y="66"/>
                </a:cubicBezTo>
                <a:cubicBezTo>
                  <a:pt x="28" y="67"/>
                  <a:pt x="30" y="67"/>
                  <a:pt x="31" y="66"/>
                </a:cubicBezTo>
                <a:cubicBezTo>
                  <a:pt x="40" y="55"/>
                  <a:pt x="40" y="55"/>
                  <a:pt x="40" y="55"/>
                </a:cubicBezTo>
                <a:cubicBezTo>
                  <a:pt x="40" y="55"/>
                  <a:pt x="40" y="55"/>
                  <a:pt x="40" y="55"/>
                </a:cubicBezTo>
                <a:cubicBezTo>
                  <a:pt x="73" y="14"/>
                  <a:pt x="73" y="14"/>
                  <a:pt x="73" y="14"/>
                </a:cubicBezTo>
                <a:cubicBezTo>
                  <a:pt x="74" y="13"/>
                  <a:pt x="74" y="11"/>
                  <a:pt x="73" y="10"/>
                </a:cubicBezTo>
                <a:close/>
              </a:path>
            </a:pathLst>
          </a:custGeom>
          <a:solidFill>
            <a:schemeClr val="accent2"/>
          </a:solid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13" name="Freeform 143"/>
          <p:cNvSpPr>
            <a:spLocks noChangeAspect="1"/>
          </p:cNvSpPr>
          <p:nvPr/>
        </p:nvSpPr>
        <p:spPr bwMode="auto">
          <a:xfrm>
            <a:off x="1270061" y="4734625"/>
            <a:ext cx="506264" cy="457081"/>
          </a:xfrm>
          <a:custGeom>
            <a:avLst/>
            <a:gdLst>
              <a:gd name="T0" fmla="*/ 73 w 74"/>
              <a:gd name="T1" fmla="*/ 10 h 67"/>
              <a:gd name="T2" fmla="*/ 61 w 74"/>
              <a:gd name="T3" fmla="*/ 1 h 67"/>
              <a:gd name="T4" fmla="*/ 58 w 74"/>
              <a:gd name="T5" fmla="*/ 2 h 67"/>
              <a:gd name="T6" fmla="*/ 27 w 74"/>
              <a:gd name="T7" fmla="*/ 39 h 67"/>
              <a:gd name="T8" fmla="*/ 15 w 74"/>
              <a:gd name="T9" fmla="*/ 28 h 67"/>
              <a:gd name="T10" fmla="*/ 11 w 74"/>
              <a:gd name="T11" fmla="*/ 29 h 67"/>
              <a:gd name="T12" fmla="*/ 1 w 74"/>
              <a:gd name="T13" fmla="*/ 39 h 67"/>
              <a:gd name="T14" fmla="*/ 2 w 74"/>
              <a:gd name="T15" fmla="*/ 43 h 67"/>
              <a:gd name="T16" fmla="*/ 27 w 74"/>
              <a:gd name="T17" fmla="*/ 66 h 67"/>
              <a:gd name="T18" fmla="*/ 31 w 74"/>
              <a:gd name="T19" fmla="*/ 66 h 67"/>
              <a:gd name="T20" fmla="*/ 40 w 74"/>
              <a:gd name="T21" fmla="*/ 55 h 67"/>
              <a:gd name="T22" fmla="*/ 40 w 74"/>
              <a:gd name="T23" fmla="*/ 55 h 67"/>
              <a:gd name="T24" fmla="*/ 73 w 74"/>
              <a:gd name="T25" fmla="*/ 14 h 67"/>
              <a:gd name="T26" fmla="*/ 73 w 74"/>
              <a:gd name="T27"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67">
                <a:moveTo>
                  <a:pt x="73" y="10"/>
                </a:moveTo>
                <a:cubicBezTo>
                  <a:pt x="61" y="1"/>
                  <a:pt x="61" y="1"/>
                  <a:pt x="61" y="1"/>
                </a:cubicBezTo>
                <a:cubicBezTo>
                  <a:pt x="60" y="0"/>
                  <a:pt x="59" y="0"/>
                  <a:pt x="58" y="2"/>
                </a:cubicBezTo>
                <a:cubicBezTo>
                  <a:pt x="27" y="39"/>
                  <a:pt x="27" y="39"/>
                  <a:pt x="27" y="39"/>
                </a:cubicBezTo>
                <a:cubicBezTo>
                  <a:pt x="15" y="28"/>
                  <a:pt x="15" y="28"/>
                  <a:pt x="15" y="28"/>
                </a:cubicBezTo>
                <a:cubicBezTo>
                  <a:pt x="14" y="27"/>
                  <a:pt x="12" y="28"/>
                  <a:pt x="11" y="29"/>
                </a:cubicBezTo>
                <a:cubicBezTo>
                  <a:pt x="1" y="39"/>
                  <a:pt x="1" y="39"/>
                  <a:pt x="1" y="39"/>
                </a:cubicBezTo>
                <a:cubicBezTo>
                  <a:pt x="0" y="40"/>
                  <a:pt x="1" y="42"/>
                  <a:pt x="2" y="43"/>
                </a:cubicBezTo>
                <a:cubicBezTo>
                  <a:pt x="27" y="66"/>
                  <a:pt x="27" y="66"/>
                  <a:pt x="27" y="66"/>
                </a:cubicBezTo>
                <a:cubicBezTo>
                  <a:pt x="28" y="67"/>
                  <a:pt x="30" y="67"/>
                  <a:pt x="31" y="66"/>
                </a:cubicBezTo>
                <a:cubicBezTo>
                  <a:pt x="40" y="55"/>
                  <a:pt x="40" y="55"/>
                  <a:pt x="40" y="55"/>
                </a:cubicBezTo>
                <a:cubicBezTo>
                  <a:pt x="40" y="55"/>
                  <a:pt x="40" y="55"/>
                  <a:pt x="40" y="55"/>
                </a:cubicBezTo>
                <a:cubicBezTo>
                  <a:pt x="73" y="14"/>
                  <a:pt x="73" y="14"/>
                  <a:pt x="73" y="14"/>
                </a:cubicBezTo>
                <a:cubicBezTo>
                  <a:pt x="74" y="13"/>
                  <a:pt x="74" y="11"/>
                  <a:pt x="73" y="10"/>
                </a:cubicBezTo>
                <a:close/>
              </a:path>
            </a:pathLst>
          </a:custGeom>
          <a:solidFill>
            <a:schemeClr val="accent2"/>
          </a:solid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14" name="Freeform 143"/>
          <p:cNvSpPr>
            <a:spLocks noChangeAspect="1"/>
          </p:cNvSpPr>
          <p:nvPr/>
        </p:nvSpPr>
        <p:spPr bwMode="auto">
          <a:xfrm>
            <a:off x="1270061" y="5387721"/>
            <a:ext cx="506264" cy="457081"/>
          </a:xfrm>
          <a:custGeom>
            <a:avLst/>
            <a:gdLst>
              <a:gd name="T0" fmla="*/ 73 w 74"/>
              <a:gd name="T1" fmla="*/ 10 h 67"/>
              <a:gd name="T2" fmla="*/ 61 w 74"/>
              <a:gd name="T3" fmla="*/ 1 h 67"/>
              <a:gd name="T4" fmla="*/ 58 w 74"/>
              <a:gd name="T5" fmla="*/ 2 h 67"/>
              <a:gd name="T6" fmla="*/ 27 w 74"/>
              <a:gd name="T7" fmla="*/ 39 h 67"/>
              <a:gd name="T8" fmla="*/ 15 w 74"/>
              <a:gd name="T9" fmla="*/ 28 h 67"/>
              <a:gd name="T10" fmla="*/ 11 w 74"/>
              <a:gd name="T11" fmla="*/ 29 h 67"/>
              <a:gd name="T12" fmla="*/ 1 w 74"/>
              <a:gd name="T13" fmla="*/ 39 h 67"/>
              <a:gd name="T14" fmla="*/ 2 w 74"/>
              <a:gd name="T15" fmla="*/ 43 h 67"/>
              <a:gd name="T16" fmla="*/ 27 w 74"/>
              <a:gd name="T17" fmla="*/ 66 h 67"/>
              <a:gd name="T18" fmla="*/ 31 w 74"/>
              <a:gd name="T19" fmla="*/ 66 h 67"/>
              <a:gd name="T20" fmla="*/ 40 w 74"/>
              <a:gd name="T21" fmla="*/ 55 h 67"/>
              <a:gd name="T22" fmla="*/ 40 w 74"/>
              <a:gd name="T23" fmla="*/ 55 h 67"/>
              <a:gd name="T24" fmla="*/ 73 w 74"/>
              <a:gd name="T25" fmla="*/ 14 h 67"/>
              <a:gd name="T26" fmla="*/ 73 w 74"/>
              <a:gd name="T27"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67">
                <a:moveTo>
                  <a:pt x="73" y="10"/>
                </a:moveTo>
                <a:cubicBezTo>
                  <a:pt x="61" y="1"/>
                  <a:pt x="61" y="1"/>
                  <a:pt x="61" y="1"/>
                </a:cubicBezTo>
                <a:cubicBezTo>
                  <a:pt x="60" y="0"/>
                  <a:pt x="59" y="0"/>
                  <a:pt x="58" y="2"/>
                </a:cubicBezTo>
                <a:cubicBezTo>
                  <a:pt x="27" y="39"/>
                  <a:pt x="27" y="39"/>
                  <a:pt x="27" y="39"/>
                </a:cubicBezTo>
                <a:cubicBezTo>
                  <a:pt x="15" y="28"/>
                  <a:pt x="15" y="28"/>
                  <a:pt x="15" y="28"/>
                </a:cubicBezTo>
                <a:cubicBezTo>
                  <a:pt x="14" y="27"/>
                  <a:pt x="12" y="28"/>
                  <a:pt x="11" y="29"/>
                </a:cubicBezTo>
                <a:cubicBezTo>
                  <a:pt x="1" y="39"/>
                  <a:pt x="1" y="39"/>
                  <a:pt x="1" y="39"/>
                </a:cubicBezTo>
                <a:cubicBezTo>
                  <a:pt x="0" y="40"/>
                  <a:pt x="1" y="42"/>
                  <a:pt x="2" y="43"/>
                </a:cubicBezTo>
                <a:cubicBezTo>
                  <a:pt x="27" y="66"/>
                  <a:pt x="27" y="66"/>
                  <a:pt x="27" y="66"/>
                </a:cubicBezTo>
                <a:cubicBezTo>
                  <a:pt x="28" y="67"/>
                  <a:pt x="30" y="67"/>
                  <a:pt x="31" y="66"/>
                </a:cubicBezTo>
                <a:cubicBezTo>
                  <a:pt x="40" y="55"/>
                  <a:pt x="40" y="55"/>
                  <a:pt x="40" y="55"/>
                </a:cubicBezTo>
                <a:cubicBezTo>
                  <a:pt x="40" y="55"/>
                  <a:pt x="40" y="55"/>
                  <a:pt x="40" y="55"/>
                </a:cubicBezTo>
                <a:cubicBezTo>
                  <a:pt x="73" y="14"/>
                  <a:pt x="73" y="14"/>
                  <a:pt x="73" y="14"/>
                </a:cubicBezTo>
                <a:cubicBezTo>
                  <a:pt x="74" y="13"/>
                  <a:pt x="74" y="11"/>
                  <a:pt x="73" y="10"/>
                </a:cubicBezTo>
                <a:close/>
              </a:path>
            </a:pathLst>
          </a:custGeom>
          <a:solidFill>
            <a:schemeClr val="accent2"/>
          </a:solid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normAutofit/>
          </a:bodyPr>
          <a:lstStyle/>
          <a:p>
            <a:r>
              <a:rPr lang="en-US" sz="3000" dirty="0">
                <a:latin typeface="Arial" panose="020B0604020202020204" pitchFamily="34" charset="0"/>
                <a:cs typeface="Arial" panose="020B0604020202020204" pitchFamily="34" charset="0"/>
              </a:rPr>
              <a:t>Training Critical Success Factors</a:t>
            </a:r>
          </a:p>
        </p:txBody>
      </p:sp>
    </p:spTree>
    <p:extLst>
      <p:ext uri="{BB962C8B-B14F-4D97-AF65-F5344CB8AC3E}">
        <p14:creationId xmlns:p14="http://schemas.microsoft.com/office/powerpoint/2010/main" val="2470779026"/>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99" dirty="0">
                <a:latin typeface="Arial" panose="020B0604020202020204" pitchFamily="34" charset="0"/>
                <a:cs typeface="Arial" panose="020B0604020202020204" pitchFamily="34" charset="0"/>
              </a:rPr>
              <a:t>Training Roles and Responsibilities</a:t>
            </a:r>
          </a:p>
        </p:txBody>
      </p:sp>
      <p:graphicFrame>
        <p:nvGraphicFramePr>
          <p:cNvPr id="5" name="Content Placeholder 3"/>
          <p:cNvGraphicFramePr>
            <a:graphicFrameLocks/>
          </p:cNvGraphicFramePr>
          <p:nvPr>
            <p:extLst>
              <p:ext uri="{D42A27DB-BD31-4B8C-83A1-F6EECF244321}">
                <p14:modId xmlns:p14="http://schemas.microsoft.com/office/powerpoint/2010/main" val="1226738804"/>
              </p:ext>
            </p:extLst>
          </p:nvPr>
        </p:nvGraphicFramePr>
        <p:xfrm>
          <a:off x="407058" y="1225445"/>
          <a:ext cx="11374708" cy="4968000"/>
        </p:xfrm>
        <a:graphic>
          <a:graphicData uri="http://schemas.openxmlformats.org/drawingml/2006/table">
            <a:tbl>
              <a:tblPr firstRow="1" bandRow="1">
                <a:tableStyleId>{5C22544A-7EE6-4342-B048-85BDC9FD1C3A}</a:tableStyleId>
              </a:tblPr>
              <a:tblGrid>
                <a:gridCol w="3126268">
                  <a:extLst>
                    <a:ext uri="{9D8B030D-6E8A-4147-A177-3AD203B41FA5}">
                      <a16:colId xmlns:a16="http://schemas.microsoft.com/office/drawing/2014/main" val="20000"/>
                    </a:ext>
                  </a:extLst>
                </a:gridCol>
                <a:gridCol w="5742756">
                  <a:extLst>
                    <a:ext uri="{9D8B030D-6E8A-4147-A177-3AD203B41FA5}">
                      <a16:colId xmlns:a16="http://schemas.microsoft.com/office/drawing/2014/main" val="20001"/>
                    </a:ext>
                  </a:extLst>
                </a:gridCol>
                <a:gridCol w="2505684">
                  <a:extLst>
                    <a:ext uri="{9D8B030D-6E8A-4147-A177-3AD203B41FA5}">
                      <a16:colId xmlns:a16="http://schemas.microsoft.com/office/drawing/2014/main" val="20002"/>
                    </a:ext>
                  </a:extLst>
                </a:gridCol>
              </a:tblGrid>
              <a:tr h="304648">
                <a:tc>
                  <a:txBody>
                    <a:bodyPr/>
                    <a:lstStyle/>
                    <a:p>
                      <a:r>
                        <a:rPr lang="en-US" sz="1400" dirty="0">
                          <a:solidFill>
                            <a:schemeClr val="bg1"/>
                          </a:solidFill>
                          <a:latin typeface="Arial" panose="020B0604020202020204" pitchFamily="34" charset="0"/>
                          <a:cs typeface="Arial" panose="020B0604020202020204" pitchFamily="34" charset="0"/>
                        </a:rPr>
                        <a:t>  Training Role</a:t>
                      </a:r>
                    </a:p>
                  </a:txBody>
                  <a:tcPr marL="91416" marR="91416" marT="45708" marB="45708">
                    <a:lnL w="19050" cap="flat" cmpd="sng" algn="ctr">
                      <a:solidFill>
                        <a:schemeClr val="tx2"/>
                      </a:solidFill>
                      <a:prstDash val="solid"/>
                      <a:round/>
                      <a:headEnd type="none" w="med" len="med"/>
                      <a:tailEnd type="none" w="med" len="med"/>
                    </a:lnL>
                    <a:lnT w="19050" cap="flat" cmpd="sng" algn="ctr">
                      <a:solidFill>
                        <a:schemeClr val="tx2"/>
                      </a:solidFill>
                      <a:prstDash val="solid"/>
                      <a:round/>
                      <a:headEnd type="none" w="med" len="med"/>
                      <a:tailEnd type="none" w="med" len="med"/>
                    </a:lnT>
                    <a:solidFill>
                      <a:schemeClr val="tx2"/>
                    </a:solidFill>
                  </a:tcPr>
                </a:tc>
                <a:tc>
                  <a:txBody>
                    <a:bodyPr/>
                    <a:lstStyle/>
                    <a:p>
                      <a:r>
                        <a:rPr lang="en-US" sz="1400" dirty="0">
                          <a:latin typeface="Arial" panose="020B0604020202020204" pitchFamily="34" charset="0"/>
                          <a:cs typeface="Arial" panose="020B0604020202020204" pitchFamily="34" charset="0"/>
                        </a:rPr>
                        <a:t>Training</a:t>
                      </a:r>
                      <a:r>
                        <a:rPr lang="en-US" sz="1400" baseline="0" dirty="0">
                          <a:latin typeface="Arial" panose="020B0604020202020204" pitchFamily="34" charset="0"/>
                          <a:cs typeface="Arial" panose="020B0604020202020204" pitchFamily="34" charset="0"/>
                        </a:rPr>
                        <a:t> Responsibilities</a:t>
                      </a:r>
                      <a:endParaRPr lang="en-US" sz="1400" dirty="0">
                        <a:latin typeface="Arial" panose="020B0604020202020204" pitchFamily="34" charset="0"/>
                        <a:cs typeface="Arial" panose="020B0604020202020204" pitchFamily="34" charset="0"/>
                      </a:endParaRPr>
                    </a:p>
                  </a:txBody>
                  <a:tcPr marL="91416" marR="91416" marT="45708" marB="45708">
                    <a:lnT w="19050" cap="flat" cmpd="sng" algn="ctr">
                      <a:solidFill>
                        <a:schemeClr val="tx2"/>
                      </a:solidFill>
                      <a:prstDash val="solid"/>
                      <a:round/>
                      <a:headEnd type="none" w="med" len="med"/>
                      <a:tailEnd type="none" w="med" len="med"/>
                    </a:lnT>
                    <a:solidFill>
                      <a:schemeClr val="tx2"/>
                    </a:solidFill>
                  </a:tcPr>
                </a:tc>
                <a:tc>
                  <a:txBody>
                    <a:bodyPr/>
                    <a:lstStyle/>
                    <a:p>
                      <a:r>
                        <a:rPr lang="en-US" sz="1400" dirty="0">
                          <a:latin typeface="Arial" panose="020B0604020202020204" pitchFamily="34" charset="0"/>
                          <a:cs typeface="Arial" panose="020B0604020202020204" pitchFamily="34" charset="0"/>
                        </a:rPr>
                        <a:t>Group</a:t>
                      </a:r>
                    </a:p>
                  </a:txBody>
                  <a:tcPr marL="91416" marR="91416" marT="45708" marB="45708">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solidFill>
                      <a:schemeClr val="tx2"/>
                    </a:solidFill>
                  </a:tcPr>
                </a:tc>
                <a:extLst>
                  <a:ext uri="{0D108BD9-81ED-4DB2-BD59-A6C34878D82A}">
                    <a16:rowId xmlns:a16="http://schemas.microsoft.com/office/drawing/2014/main" val="10000"/>
                  </a:ext>
                </a:extLst>
              </a:tr>
              <a:tr h="264179">
                <a:tc>
                  <a:txBody>
                    <a:bodyPr/>
                    <a:lstStyle/>
                    <a:p>
                      <a:r>
                        <a:rPr lang="en-US" sz="1200" b="1" dirty="0">
                          <a:solidFill>
                            <a:schemeClr val="bg1"/>
                          </a:solidFill>
                          <a:latin typeface="Arial" panose="020B0604020202020204" pitchFamily="34" charset="0"/>
                          <a:cs typeface="Arial" panose="020B0604020202020204" pitchFamily="34" charset="0"/>
                        </a:rPr>
                        <a:t>  Project Leadership</a:t>
                      </a:r>
                    </a:p>
                  </a:txBody>
                  <a:tcPr marL="91416" marR="91416" marT="45708" marB="45708">
                    <a:lnL w="12700" cap="flat" cmpd="sng" algn="ctr">
                      <a:solidFill>
                        <a:schemeClr val="accent1"/>
                      </a:solidFill>
                      <a:prstDash val="solid"/>
                      <a:round/>
                      <a:headEnd type="none" w="med" len="med"/>
                      <a:tailEnd type="none" w="med" len="med"/>
                    </a:lnL>
                    <a:solidFill>
                      <a:schemeClr val="accent1"/>
                    </a:solidFill>
                  </a:tcPr>
                </a:tc>
                <a:tc>
                  <a:txBody>
                    <a:bodyPr/>
                    <a:lstStyle/>
                    <a:p>
                      <a:pPr marL="285750" indent="-285750" algn="l" defTabSz="914400" rtl="0" eaLnBrk="1" latinLnBrk="0" hangingPunct="1">
                        <a:buFont typeface="Arial" pitchFamily="34" charset="0"/>
                        <a:buChar char="•"/>
                      </a:pPr>
                      <a:r>
                        <a:rPr lang="en-US" sz="1200" kern="1200" dirty="0">
                          <a:solidFill>
                            <a:schemeClr val="dk1"/>
                          </a:solidFill>
                          <a:latin typeface="Arial" panose="020B0604020202020204" pitchFamily="34" charset="0"/>
                          <a:ea typeface="+mn-ea"/>
                          <a:cs typeface="Arial" panose="020B0604020202020204" pitchFamily="34" charset="0"/>
                        </a:rPr>
                        <a:t>Provide guidance on   training scope,</a:t>
                      </a:r>
                      <a:r>
                        <a:rPr lang="en-US" sz="1200" kern="1200" baseline="0" dirty="0">
                          <a:solidFill>
                            <a:schemeClr val="dk1"/>
                          </a:solidFill>
                          <a:latin typeface="Arial" panose="020B0604020202020204" pitchFamily="34" charset="0"/>
                          <a:ea typeface="+mn-ea"/>
                          <a:cs typeface="Arial" panose="020B0604020202020204" pitchFamily="34" charset="0"/>
                        </a:rPr>
                        <a:t> business processes and design</a:t>
                      </a:r>
                      <a:endParaRPr lang="en-US" sz="1200" kern="1200" dirty="0">
                        <a:solidFill>
                          <a:schemeClr val="dk1"/>
                        </a:solidFill>
                        <a:latin typeface="Arial" panose="020B0604020202020204" pitchFamily="34" charset="0"/>
                        <a:ea typeface="+mn-ea"/>
                        <a:cs typeface="Arial" panose="020B0604020202020204" pitchFamily="34" charset="0"/>
                      </a:endParaRPr>
                    </a:p>
                  </a:txBody>
                  <a:tcPr marL="91416" marR="91416" marT="45708" marB="45708">
                    <a:lnR w="19050" cap="flat" cmpd="sng" algn="ctr">
                      <a:solidFill>
                        <a:schemeClr val="bg2">
                          <a:lumMod val="90000"/>
                        </a:schemeClr>
                      </a:solidFill>
                      <a:prstDash val="solid"/>
                      <a:round/>
                      <a:headEnd type="none" w="med" len="med"/>
                      <a:tailEnd type="none" w="med" len="med"/>
                    </a:lnR>
                    <a:lnB w="1905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Arial" panose="020B0604020202020204" pitchFamily="34" charset="0"/>
                          <a:cs typeface="Arial" panose="020B0604020202020204" pitchFamily="34" charset="0"/>
                        </a:rPr>
                        <a:t> </a:t>
                      </a:r>
                      <a:r>
                        <a:rPr lang="en-US" sz="1200" baseline="0" dirty="0">
                          <a:latin typeface="Arial" panose="020B0604020202020204" pitchFamily="34" charset="0"/>
                          <a:cs typeface="Arial" panose="020B0604020202020204" pitchFamily="34" charset="0"/>
                        </a:rPr>
                        <a:t> PMO,   Sponsors</a:t>
                      </a:r>
                      <a:endParaRPr lang="en-US" sz="1200" dirty="0">
                        <a:latin typeface="Arial" panose="020B0604020202020204" pitchFamily="34" charset="0"/>
                        <a:cs typeface="Arial" panose="020B0604020202020204" pitchFamily="34" charset="0"/>
                      </a:endParaRPr>
                    </a:p>
                  </a:txBody>
                  <a:tcPr marL="91416" marR="91416" marT="45708" marB="45708">
                    <a:lnL w="19050" cap="flat" cmpd="sng" algn="ctr">
                      <a:solidFill>
                        <a:schemeClr val="bg2">
                          <a:lumMod val="90000"/>
                        </a:schemeClr>
                      </a:solidFill>
                      <a:prstDash val="solid"/>
                      <a:round/>
                      <a:headEnd type="none" w="med" len="med"/>
                      <a:tailEnd type="none" w="med" len="med"/>
                    </a:lnL>
                    <a:lnR w="19050" cap="flat" cmpd="sng" algn="ctr">
                      <a:solidFill>
                        <a:schemeClr val="bg2">
                          <a:lumMod val="90000"/>
                        </a:schemeClr>
                      </a:solidFill>
                      <a:prstDash val="solid"/>
                      <a:round/>
                      <a:headEnd type="none" w="med" len="med"/>
                      <a:tailEnd type="none" w="med" len="med"/>
                    </a:lnR>
                    <a:lnB w="1905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16448">
                <a:tc>
                  <a:txBody>
                    <a:bodyPr/>
                    <a:lstStyle/>
                    <a:p>
                      <a:r>
                        <a:rPr lang="en-US" sz="1200" b="1" dirty="0">
                          <a:solidFill>
                            <a:schemeClr val="bg1"/>
                          </a:solidFill>
                          <a:latin typeface="Arial" panose="020B0604020202020204" pitchFamily="34" charset="0"/>
                          <a:cs typeface="Arial" panose="020B0604020202020204" pitchFamily="34" charset="0"/>
                        </a:rPr>
                        <a:t>  Content Owners</a:t>
                      </a:r>
                    </a:p>
                  </a:txBody>
                  <a:tcPr marL="91416" marR="91416" marT="45708" marB="45708">
                    <a:lnL w="12700" cap="flat" cmpd="sng" algn="ctr">
                      <a:solidFill>
                        <a:schemeClr val="accent1"/>
                      </a:solidFill>
                      <a:prstDash val="solid"/>
                      <a:round/>
                      <a:headEnd type="none" w="med" len="med"/>
                      <a:tailEnd type="none" w="med" len="med"/>
                    </a:lnL>
                    <a:solidFill>
                      <a:schemeClr val="accent1"/>
                    </a:solidFill>
                  </a:tcPr>
                </a:tc>
                <a:tc>
                  <a:txBody>
                    <a:bodyPr/>
                    <a:lstStyle/>
                    <a:p>
                      <a:pPr marL="285750" indent="-285750" algn="l" defTabSz="914400" rtl="0" eaLnBrk="1" latinLnBrk="0" hangingPunct="1">
                        <a:buFont typeface="Arial" pitchFamily="34" charset="0"/>
                        <a:buChar char="•"/>
                      </a:pPr>
                      <a:r>
                        <a:rPr lang="en-US" sz="1200" kern="1200" dirty="0">
                          <a:solidFill>
                            <a:schemeClr val="dk1"/>
                          </a:solidFill>
                          <a:latin typeface="Arial" panose="020B0604020202020204" pitchFamily="34" charset="0"/>
                          <a:ea typeface="+mn-ea"/>
                          <a:cs typeface="Arial" panose="020B0604020202020204" pitchFamily="34" charset="0"/>
                        </a:rPr>
                        <a:t>Provide the business process knowledge and design information</a:t>
                      </a:r>
                    </a:p>
                    <a:p>
                      <a:pPr marL="285750" indent="-285750" algn="l" defTabSz="914400" rtl="0" eaLnBrk="1" latinLnBrk="0" hangingPunct="1">
                        <a:buFont typeface="Arial" pitchFamily="34" charset="0"/>
                        <a:buChar char="•"/>
                      </a:pPr>
                      <a:r>
                        <a:rPr lang="en-US" sz="1200" kern="1200" dirty="0">
                          <a:solidFill>
                            <a:schemeClr val="dk1"/>
                          </a:solidFill>
                          <a:latin typeface="Arial" panose="020B0604020202020204" pitchFamily="34" charset="0"/>
                          <a:ea typeface="+mn-ea"/>
                          <a:cs typeface="Arial" panose="020B0604020202020204" pitchFamily="34" charset="0"/>
                        </a:rPr>
                        <a:t>Review and approve training content</a:t>
                      </a:r>
                    </a:p>
                    <a:p>
                      <a:pPr marL="285750" indent="-285750" algn="l" defTabSz="914400" rtl="0" eaLnBrk="1" latinLnBrk="0" hangingPunct="1">
                        <a:buFont typeface="Arial" pitchFamily="34" charset="0"/>
                        <a:buChar char="•"/>
                      </a:pPr>
                      <a:r>
                        <a:rPr lang="en-US" sz="1200" kern="1200" baseline="0" dirty="0">
                          <a:solidFill>
                            <a:schemeClr val="dk1"/>
                          </a:solidFill>
                          <a:latin typeface="Arial" panose="020B0604020202020204" pitchFamily="34" charset="0"/>
                          <a:ea typeface="+mn-ea"/>
                          <a:cs typeface="Arial" panose="020B0604020202020204" pitchFamily="34" charset="0"/>
                        </a:rPr>
                        <a:t>Own process related content</a:t>
                      </a:r>
                      <a:endParaRPr lang="en-US" sz="1200" kern="1200" dirty="0">
                        <a:solidFill>
                          <a:schemeClr val="dk1"/>
                        </a:solidFill>
                        <a:latin typeface="Arial" panose="020B0604020202020204" pitchFamily="34" charset="0"/>
                        <a:ea typeface="+mn-ea"/>
                        <a:cs typeface="Arial" panose="020B0604020202020204" pitchFamily="34" charset="0"/>
                      </a:endParaRPr>
                    </a:p>
                  </a:txBody>
                  <a:tcPr marL="91416" marR="91416" marT="45708" marB="45708">
                    <a:lnR w="19050" cap="flat" cmpd="sng" algn="ctr">
                      <a:solidFill>
                        <a:schemeClr val="bg2">
                          <a:lumMod val="90000"/>
                        </a:schemeClr>
                      </a:solidFill>
                      <a:prstDash val="solid"/>
                      <a:round/>
                      <a:headEnd type="none" w="med" len="med"/>
                      <a:tailEnd type="none" w="med" len="med"/>
                    </a:lnR>
                    <a:lnT w="19050" cap="flat" cmpd="sng" algn="ctr">
                      <a:solidFill>
                        <a:schemeClr val="bg2">
                          <a:lumMod val="90000"/>
                        </a:schemeClr>
                      </a:solidFill>
                      <a:prstDash val="solid"/>
                      <a:round/>
                      <a:headEnd type="none" w="med" len="med"/>
                      <a:tailEnd type="none" w="med" len="med"/>
                    </a:lnT>
                    <a:lnB w="1905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Arial" panose="020B0604020202020204" pitchFamily="34" charset="0"/>
                          <a:cs typeface="Arial" panose="020B0604020202020204" pitchFamily="34" charset="0"/>
                        </a:rPr>
                        <a:t>[Contract/Consulting Partners] Functional Team,</a:t>
                      </a:r>
                      <a:r>
                        <a:rPr lang="en-US" sz="1200" baseline="0" dirty="0">
                          <a:latin typeface="Arial" panose="020B0604020202020204" pitchFamily="34" charset="0"/>
                          <a:cs typeface="Arial" panose="020B0604020202020204" pitchFamily="34" charset="0"/>
                        </a:rPr>
                        <a:t>   COE</a:t>
                      </a:r>
                      <a:endParaRPr lang="en-US" sz="1200" dirty="0">
                        <a:latin typeface="Arial" panose="020B0604020202020204" pitchFamily="34" charset="0"/>
                        <a:cs typeface="Arial" panose="020B0604020202020204" pitchFamily="34" charset="0"/>
                      </a:endParaRPr>
                    </a:p>
                  </a:txBody>
                  <a:tcPr marL="91416" marR="91416" marT="45708" marB="45708">
                    <a:lnL w="19050" cap="flat" cmpd="sng" algn="ctr">
                      <a:solidFill>
                        <a:schemeClr val="bg2">
                          <a:lumMod val="90000"/>
                        </a:schemeClr>
                      </a:solidFill>
                      <a:prstDash val="solid"/>
                      <a:round/>
                      <a:headEnd type="none" w="med" len="med"/>
                      <a:tailEnd type="none" w="med" len="med"/>
                    </a:lnL>
                    <a:lnR w="19050" cap="flat" cmpd="sng" algn="ctr">
                      <a:solidFill>
                        <a:schemeClr val="bg2">
                          <a:lumMod val="90000"/>
                        </a:schemeClr>
                      </a:solidFill>
                      <a:prstDash val="solid"/>
                      <a:round/>
                      <a:headEnd type="none" w="med" len="med"/>
                      <a:tailEnd type="none" w="med" len="med"/>
                    </a:lnR>
                    <a:lnT w="19050" cap="flat" cmpd="sng" algn="ctr">
                      <a:solidFill>
                        <a:schemeClr val="bg2">
                          <a:lumMod val="90000"/>
                        </a:schemeClr>
                      </a:solidFill>
                      <a:prstDash val="solid"/>
                      <a:round/>
                      <a:headEnd type="none" w="med" len="med"/>
                      <a:tailEnd type="none" w="med" len="med"/>
                    </a:lnT>
                    <a:lnB w="1905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792582">
                <a:tc>
                  <a:txBody>
                    <a:bodyPr/>
                    <a:lstStyle/>
                    <a:p>
                      <a:r>
                        <a:rPr lang="en-US" sz="1200" b="1" dirty="0">
                          <a:solidFill>
                            <a:schemeClr val="bg1"/>
                          </a:solidFill>
                          <a:latin typeface="Arial" panose="020B0604020202020204" pitchFamily="34" charset="0"/>
                          <a:cs typeface="Arial" panose="020B0604020202020204" pitchFamily="34" charset="0"/>
                        </a:rPr>
                        <a:t> </a:t>
                      </a:r>
                      <a:r>
                        <a:rPr lang="en-US" sz="1200" b="1" baseline="0" dirty="0">
                          <a:solidFill>
                            <a:schemeClr val="bg1"/>
                          </a:solidFill>
                          <a:latin typeface="Arial" panose="020B0604020202020204" pitchFamily="34" charset="0"/>
                          <a:cs typeface="Arial" panose="020B0604020202020204" pitchFamily="34" charset="0"/>
                        </a:rPr>
                        <a:t> Training Leads</a:t>
                      </a:r>
                      <a:endParaRPr lang="en-US" sz="1200" b="1" dirty="0">
                        <a:solidFill>
                          <a:schemeClr val="bg1"/>
                        </a:solidFill>
                        <a:latin typeface="Arial" panose="020B0604020202020204" pitchFamily="34" charset="0"/>
                        <a:cs typeface="Arial" panose="020B0604020202020204" pitchFamily="34" charset="0"/>
                      </a:endParaRPr>
                    </a:p>
                  </a:txBody>
                  <a:tcPr marL="91416" marR="91416" marT="45708" marB="45708">
                    <a:lnL w="12700" cap="flat" cmpd="sng" algn="ctr">
                      <a:solidFill>
                        <a:schemeClr val="accent1"/>
                      </a:solidFill>
                      <a:prstDash val="solid"/>
                      <a:round/>
                      <a:headEnd type="none" w="med" len="med"/>
                      <a:tailEnd type="none" w="med" len="med"/>
                    </a:lnL>
                    <a:solidFill>
                      <a:schemeClr val="accent1"/>
                    </a:solidFill>
                  </a:tcPr>
                </a:tc>
                <a:tc>
                  <a:txBody>
                    <a:bodyPr/>
                    <a:lstStyle/>
                    <a:p>
                      <a:pPr marL="285750" indent="-285750" algn="l" defTabSz="914400" rtl="0" eaLnBrk="1" latinLnBrk="0" hangingPunct="1">
                        <a:buFont typeface="Arial" pitchFamily="34" charset="0"/>
                        <a:buChar char="•"/>
                      </a:pPr>
                      <a:r>
                        <a:rPr lang="en-US" sz="1200" kern="1200" dirty="0">
                          <a:solidFill>
                            <a:schemeClr val="dk1"/>
                          </a:solidFill>
                          <a:latin typeface="Arial" panose="020B0604020202020204" pitchFamily="34" charset="0"/>
                          <a:ea typeface="+mn-ea"/>
                          <a:cs typeface="Arial" panose="020B0604020202020204" pitchFamily="34" charset="0"/>
                        </a:rPr>
                        <a:t>Manage</a:t>
                      </a:r>
                      <a:r>
                        <a:rPr lang="en-US" sz="1200" kern="1200" baseline="0" dirty="0">
                          <a:solidFill>
                            <a:schemeClr val="dk1"/>
                          </a:solidFill>
                          <a:latin typeface="Arial" panose="020B0604020202020204" pitchFamily="34" charset="0"/>
                          <a:ea typeface="+mn-ea"/>
                          <a:cs typeface="Arial" panose="020B0604020202020204" pitchFamily="34" charset="0"/>
                        </a:rPr>
                        <a:t> o</a:t>
                      </a:r>
                      <a:r>
                        <a:rPr lang="en-US" sz="1200" kern="1200" dirty="0">
                          <a:solidFill>
                            <a:schemeClr val="dk1"/>
                          </a:solidFill>
                          <a:latin typeface="Arial" panose="020B0604020202020204" pitchFamily="34" charset="0"/>
                          <a:ea typeface="+mn-ea"/>
                          <a:cs typeface="Arial" panose="020B0604020202020204" pitchFamily="34" charset="0"/>
                        </a:rPr>
                        <a:t>verall training timeline</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a:solidFill>
                            <a:schemeClr val="dk1"/>
                          </a:solidFill>
                          <a:latin typeface="Arial" panose="020B0604020202020204" pitchFamily="34" charset="0"/>
                          <a:ea typeface="+mn-ea"/>
                          <a:cs typeface="Arial" panose="020B0604020202020204" pitchFamily="34" charset="0"/>
                        </a:rPr>
                        <a:t>Design</a:t>
                      </a:r>
                      <a:r>
                        <a:rPr lang="en-US" sz="1200" kern="1200" baseline="0" dirty="0">
                          <a:solidFill>
                            <a:schemeClr val="dk1"/>
                          </a:solidFill>
                          <a:latin typeface="Arial" panose="020B0604020202020204" pitchFamily="34" charset="0"/>
                          <a:ea typeface="+mn-ea"/>
                          <a:cs typeface="Arial" panose="020B0604020202020204" pitchFamily="34" charset="0"/>
                        </a:rPr>
                        <a:t> training to meet End-User needs</a:t>
                      </a:r>
                      <a:endParaRPr lang="en-US" sz="1200" kern="1200" dirty="0">
                        <a:solidFill>
                          <a:schemeClr val="dk1"/>
                        </a:solidFill>
                        <a:latin typeface="Arial" panose="020B0604020202020204" pitchFamily="34" charset="0"/>
                        <a:ea typeface="+mn-ea"/>
                        <a:cs typeface="Arial" panose="020B0604020202020204" pitchFamily="34" charset="0"/>
                      </a:endParaRPr>
                    </a:p>
                    <a:p>
                      <a:pPr marL="285750" indent="-285750" algn="l" defTabSz="914400" rtl="0" eaLnBrk="1" latinLnBrk="0" hangingPunct="1">
                        <a:buFont typeface="Arial" pitchFamily="34" charset="0"/>
                        <a:buChar char="•"/>
                      </a:pPr>
                      <a:r>
                        <a:rPr lang="en-US" sz="1200" kern="1200" dirty="0">
                          <a:solidFill>
                            <a:schemeClr val="dk1"/>
                          </a:solidFill>
                          <a:latin typeface="Arial" panose="020B0604020202020204" pitchFamily="34" charset="0"/>
                          <a:ea typeface="+mn-ea"/>
                          <a:cs typeface="Arial" panose="020B0604020202020204" pitchFamily="34" charset="0"/>
                        </a:rPr>
                        <a:t>Manage training development and training deliverables quality</a:t>
                      </a:r>
                    </a:p>
                    <a:p>
                      <a:pPr marL="285750" indent="-285750" algn="l" defTabSz="914400" rtl="0" eaLnBrk="1" latinLnBrk="0" hangingPunct="1">
                        <a:buFont typeface="Arial" pitchFamily="34" charset="0"/>
                        <a:buChar char="•"/>
                      </a:pPr>
                      <a:r>
                        <a:rPr lang="en-US" sz="1200" kern="1200" baseline="0" dirty="0">
                          <a:solidFill>
                            <a:schemeClr val="dk1"/>
                          </a:solidFill>
                          <a:latin typeface="Arial" panose="020B0604020202020204" pitchFamily="34" charset="0"/>
                          <a:ea typeface="+mn-ea"/>
                          <a:cs typeface="Arial" panose="020B0604020202020204" pitchFamily="34" charset="0"/>
                        </a:rPr>
                        <a:t>Manage coordination with overall change and communications</a:t>
                      </a:r>
                      <a:endParaRPr lang="en-US" sz="1200" kern="1200" dirty="0">
                        <a:solidFill>
                          <a:schemeClr val="dk1"/>
                        </a:solidFill>
                        <a:latin typeface="Arial" panose="020B0604020202020204" pitchFamily="34" charset="0"/>
                        <a:ea typeface="+mn-ea"/>
                        <a:cs typeface="Arial" panose="020B0604020202020204" pitchFamily="34" charset="0"/>
                      </a:endParaRPr>
                    </a:p>
                  </a:txBody>
                  <a:tcPr marL="91416" marR="91416" marT="45708" marB="45708">
                    <a:lnR w="19050" cap="flat" cmpd="sng" algn="ctr">
                      <a:solidFill>
                        <a:schemeClr val="bg2">
                          <a:lumMod val="90000"/>
                        </a:schemeClr>
                      </a:solidFill>
                      <a:prstDash val="solid"/>
                      <a:round/>
                      <a:headEnd type="none" w="med" len="med"/>
                      <a:tailEnd type="none" w="med" len="med"/>
                    </a:lnR>
                    <a:lnT w="19050" cap="flat" cmpd="sng" algn="ctr">
                      <a:solidFill>
                        <a:schemeClr val="bg2">
                          <a:lumMod val="90000"/>
                        </a:schemeClr>
                      </a:solidFill>
                      <a:prstDash val="solid"/>
                      <a:round/>
                      <a:headEnd type="none" w="med" len="med"/>
                      <a:tailEnd type="none" w="med" len="med"/>
                    </a:lnT>
                    <a:lnB w="1905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Arial" panose="020B0604020202020204" pitchFamily="34" charset="0"/>
                          <a:cs typeface="Arial" panose="020B0604020202020204" pitchFamily="34" charset="0"/>
                        </a:rPr>
                        <a:t>[Contract/Consulting Partners]   Training Lead, [Organization Name] Training</a:t>
                      </a:r>
                      <a:r>
                        <a:rPr lang="en-US" sz="1200" baseline="0" dirty="0">
                          <a:latin typeface="Arial" panose="020B0604020202020204" pitchFamily="34" charset="0"/>
                          <a:cs typeface="Arial" panose="020B0604020202020204" pitchFamily="34" charset="0"/>
                        </a:rPr>
                        <a:t> Lead</a:t>
                      </a:r>
                      <a:endParaRPr lang="en-US" sz="1200" dirty="0">
                        <a:latin typeface="Arial" panose="020B0604020202020204" pitchFamily="34" charset="0"/>
                        <a:cs typeface="Arial" panose="020B0604020202020204" pitchFamily="34" charset="0"/>
                      </a:endParaRPr>
                    </a:p>
                  </a:txBody>
                  <a:tcPr marL="91416" marR="91416" marT="45708" marB="45708">
                    <a:lnL w="19050" cap="flat" cmpd="sng" algn="ctr">
                      <a:solidFill>
                        <a:schemeClr val="bg2">
                          <a:lumMod val="90000"/>
                        </a:schemeClr>
                      </a:solidFill>
                      <a:prstDash val="solid"/>
                      <a:round/>
                      <a:headEnd type="none" w="med" len="med"/>
                      <a:tailEnd type="none" w="med" len="med"/>
                    </a:lnL>
                    <a:lnR w="19050" cap="flat" cmpd="sng" algn="ctr">
                      <a:solidFill>
                        <a:schemeClr val="bg2">
                          <a:lumMod val="90000"/>
                        </a:schemeClr>
                      </a:solidFill>
                      <a:prstDash val="solid"/>
                      <a:round/>
                      <a:headEnd type="none" w="med" len="med"/>
                      <a:tailEnd type="none" w="med" len="med"/>
                    </a:lnR>
                    <a:lnT w="19050" cap="flat" cmpd="sng" algn="ctr">
                      <a:solidFill>
                        <a:schemeClr val="bg2">
                          <a:lumMod val="90000"/>
                        </a:schemeClr>
                      </a:solidFill>
                      <a:prstDash val="solid"/>
                      <a:round/>
                      <a:headEnd type="none" w="med" len="med"/>
                      <a:tailEnd type="none" w="med" len="med"/>
                    </a:lnT>
                    <a:lnB w="1905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40313">
                <a:tc>
                  <a:txBody>
                    <a:bodyPr/>
                    <a:lstStyle/>
                    <a:p>
                      <a:r>
                        <a:rPr lang="en-US" sz="1200" b="1" dirty="0">
                          <a:solidFill>
                            <a:schemeClr val="bg1"/>
                          </a:solidFill>
                          <a:latin typeface="Arial" panose="020B0604020202020204" pitchFamily="34" charset="0"/>
                          <a:cs typeface="Arial" panose="020B0604020202020204" pitchFamily="34" charset="0"/>
                        </a:rPr>
                        <a:t>Training Developers</a:t>
                      </a:r>
                    </a:p>
                  </a:txBody>
                  <a:tcPr marL="91416" marR="91416" marT="45708" marB="45708">
                    <a:lnL w="12700" cap="flat" cmpd="sng" algn="ctr">
                      <a:solidFill>
                        <a:schemeClr val="accent1"/>
                      </a:solidFill>
                      <a:prstDash val="solid"/>
                      <a:round/>
                      <a:headEnd type="none" w="med" len="med"/>
                      <a:tailEnd type="none" w="med" len="med"/>
                    </a:lnL>
                    <a:solidFill>
                      <a:schemeClr val="accent1"/>
                    </a:solidFill>
                  </a:tcPr>
                </a:tc>
                <a:tc>
                  <a:txBody>
                    <a:bodyPr/>
                    <a:lstStyle/>
                    <a:p>
                      <a:pPr marL="285750" indent="-285750" algn="l" defTabSz="914400" rtl="0" eaLnBrk="1" latinLnBrk="0" hangingPunct="1">
                        <a:buFont typeface="Arial" pitchFamily="34" charset="0"/>
                        <a:buChar char="•"/>
                      </a:pPr>
                      <a:r>
                        <a:rPr lang="en-US" sz="1200" kern="1200" dirty="0">
                          <a:solidFill>
                            <a:schemeClr val="dk1"/>
                          </a:solidFill>
                          <a:latin typeface="Arial" panose="020B0604020202020204" pitchFamily="34" charset="0"/>
                          <a:ea typeface="+mn-ea"/>
                          <a:cs typeface="Arial" panose="020B0604020202020204" pitchFamily="34" charset="0"/>
                        </a:rPr>
                        <a:t>Develop training content, materials,</a:t>
                      </a:r>
                      <a:r>
                        <a:rPr lang="en-US" sz="1200" kern="1200" baseline="0" dirty="0">
                          <a:solidFill>
                            <a:schemeClr val="dk1"/>
                          </a:solidFill>
                          <a:latin typeface="Arial" panose="020B0604020202020204" pitchFamily="34" charset="0"/>
                          <a:ea typeface="+mn-ea"/>
                          <a:cs typeface="Arial" panose="020B0604020202020204" pitchFamily="34" charset="0"/>
                        </a:rPr>
                        <a:t> and collateral</a:t>
                      </a:r>
                      <a:endParaRPr lang="en-US" sz="1200" kern="1200" dirty="0">
                        <a:solidFill>
                          <a:schemeClr val="dk1"/>
                        </a:solidFill>
                        <a:latin typeface="Arial" panose="020B0604020202020204" pitchFamily="34" charset="0"/>
                        <a:ea typeface="+mn-ea"/>
                        <a:cs typeface="Arial" panose="020B0604020202020204" pitchFamily="34" charset="0"/>
                      </a:endParaRPr>
                    </a:p>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a:solidFill>
                            <a:schemeClr val="dk1"/>
                          </a:solidFill>
                          <a:latin typeface="Arial" panose="020B0604020202020204" pitchFamily="34" charset="0"/>
                          <a:ea typeface="+mn-ea"/>
                          <a:cs typeface="Arial" panose="020B0604020202020204" pitchFamily="34" charset="0"/>
                        </a:rPr>
                        <a:t>Develop simulations, exercises and </a:t>
                      </a:r>
                      <a:r>
                        <a:rPr lang="en-US" sz="1200" baseline="0" dirty="0">
                          <a:latin typeface="Arial" panose="020B0604020202020204" pitchFamily="34" charset="0"/>
                          <a:cs typeface="Arial" panose="020B0604020202020204" pitchFamily="34" charset="0"/>
                        </a:rPr>
                        <a:t>QRGs</a:t>
                      </a:r>
                    </a:p>
                  </a:txBody>
                  <a:tcPr marL="91416" marR="91416" marT="45708" marB="45708">
                    <a:lnR w="19050" cap="flat" cmpd="sng" algn="ctr">
                      <a:solidFill>
                        <a:schemeClr val="bg2">
                          <a:lumMod val="90000"/>
                        </a:schemeClr>
                      </a:solidFill>
                      <a:prstDash val="solid"/>
                      <a:round/>
                      <a:headEnd type="none" w="med" len="med"/>
                      <a:tailEnd type="none" w="med" len="med"/>
                    </a:lnR>
                    <a:lnT w="19050" cap="flat" cmpd="sng" algn="ctr">
                      <a:solidFill>
                        <a:schemeClr val="bg2">
                          <a:lumMod val="90000"/>
                        </a:schemeClr>
                      </a:solidFill>
                      <a:prstDash val="solid"/>
                      <a:round/>
                      <a:headEnd type="none" w="med" len="med"/>
                      <a:tailEnd type="none" w="med" len="med"/>
                    </a:lnT>
                    <a:lnB w="1905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Arial" panose="020B0604020202020204" pitchFamily="34" charset="0"/>
                          <a:cs typeface="Arial" panose="020B0604020202020204" pitchFamily="34" charset="0"/>
                        </a:rPr>
                        <a:t>[Contract/Consulting Partners]</a:t>
                      </a:r>
                      <a:r>
                        <a:rPr lang="en-US" sz="1200" baseline="0" dirty="0">
                          <a:latin typeface="Arial" panose="020B0604020202020204" pitchFamily="34" charset="0"/>
                          <a:cs typeface="Arial" panose="020B0604020202020204" pitchFamily="34" charset="0"/>
                        </a:rPr>
                        <a:t> USI</a:t>
                      </a:r>
                      <a:endParaRPr lang="en-US" sz="1200" dirty="0">
                        <a:latin typeface="Arial" panose="020B0604020202020204" pitchFamily="34" charset="0"/>
                        <a:cs typeface="Arial" panose="020B0604020202020204" pitchFamily="34" charset="0"/>
                      </a:endParaRPr>
                    </a:p>
                  </a:txBody>
                  <a:tcPr marL="91416" marR="91416" marT="45708" marB="45708">
                    <a:lnL w="19050" cap="flat" cmpd="sng" algn="ctr">
                      <a:solidFill>
                        <a:schemeClr val="bg2">
                          <a:lumMod val="90000"/>
                        </a:schemeClr>
                      </a:solidFill>
                      <a:prstDash val="solid"/>
                      <a:round/>
                      <a:headEnd type="none" w="med" len="med"/>
                      <a:tailEnd type="none" w="med" len="med"/>
                    </a:lnL>
                    <a:lnR w="19050" cap="flat" cmpd="sng" algn="ctr">
                      <a:solidFill>
                        <a:schemeClr val="bg2">
                          <a:lumMod val="90000"/>
                        </a:schemeClr>
                      </a:solidFill>
                      <a:prstDash val="solid"/>
                      <a:round/>
                      <a:headEnd type="none" w="med" len="med"/>
                      <a:tailEnd type="none" w="med" len="med"/>
                    </a:lnR>
                    <a:lnT w="19050" cap="flat" cmpd="sng" algn="ctr">
                      <a:solidFill>
                        <a:schemeClr val="bg2">
                          <a:lumMod val="90000"/>
                        </a:schemeClr>
                      </a:solidFill>
                      <a:prstDash val="solid"/>
                      <a:round/>
                      <a:headEnd type="none" w="med" len="med"/>
                      <a:tailEnd type="none" w="med" len="med"/>
                    </a:lnT>
                    <a:lnB w="1905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16448">
                <a:tc>
                  <a:txBody>
                    <a:bodyPr/>
                    <a:lstStyle/>
                    <a:p>
                      <a:r>
                        <a:rPr lang="en-US" sz="1200" b="1" dirty="0">
                          <a:solidFill>
                            <a:schemeClr val="bg1"/>
                          </a:solidFill>
                          <a:latin typeface="Arial" panose="020B0604020202020204" pitchFamily="34" charset="0"/>
                          <a:cs typeface="Arial" panose="020B0604020202020204" pitchFamily="34" charset="0"/>
                        </a:rPr>
                        <a:t>[Initiative or Project Name] Training Team</a:t>
                      </a:r>
                    </a:p>
                  </a:txBody>
                  <a:tcPr marL="91416" marR="91416" marT="45708" marB="45708">
                    <a:lnL w="12700" cap="flat" cmpd="sng" algn="ctr">
                      <a:solidFill>
                        <a:schemeClr val="accent1"/>
                      </a:solidFill>
                      <a:prstDash val="solid"/>
                      <a:round/>
                      <a:headEnd type="none" w="med" len="med"/>
                      <a:tailEnd type="none" w="med" len="med"/>
                    </a:lnL>
                    <a:solidFill>
                      <a:schemeClr val="accent1"/>
                    </a:solidFill>
                  </a:tcPr>
                </a:tc>
                <a:tc>
                  <a:txBody>
                    <a:bodyPr/>
                    <a:lstStyle/>
                    <a:p>
                      <a:pPr marL="285750" indent="-285750" algn="l" defTabSz="914400" rtl="0" eaLnBrk="1" latinLnBrk="0" hangingPunct="1">
                        <a:buFont typeface="Arial" pitchFamily="34" charset="0"/>
                        <a:buChar char="•"/>
                      </a:pPr>
                      <a:r>
                        <a:rPr lang="en-US" sz="1200" kern="1200" dirty="0">
                          <a:solidFill>
                            <a:schemeClr val="tx1"/>
                          </a:solidFill>
                          <a:latin typeface="Arial" panose="020B0604020202020204" pitchFamily="34" charset="0"/>
                          <a:ea typeface="+mn-ea"/>
                          <a:cs typeface="Arial" panose="020B0604020202020204" pitchFamily="34" charset="0"/>
                        </a:rPr>
                        <a:t>Manage training administration and logistics</a:t>
                      </a:r>
                    </a:p>
                    <a:p>
                      <a:pPr marL="285750" indent="-285750" algn="l" defTabSz="914400" rtl="0" eaLnBrk="1" latinLnBrk="0" hangingPunct="1">
                        <a:buFont typeface="Arial" pitchFamily="34" charset="0"/>
                        <a:buChar char="•"/>
                      </a:pPr>
                      <a:r>
                        <a:rPr lang="en-US" sz="1200" baseline="0" dirty="0">
                          <a:solidFill>
                            <a:schemeClr val="tx1"/>
                          </a:solidFill>
                          <a:latin typeface="Arial" panose="020B0604020202020204" pitchFamily="34" charset="0"/>
                          <a:cs typeface="Arial" panose="020B0604020202020204" pitchFamily="34" charset="0"/>
                        </a:rPr>
                        <a:t>Manage content storage and class registration </a:t>
                      </a:r>
                    </a:p>
                    <a:p>
                      <a:pPr marL="285750" indent="-285750" algn="l" defTabSz="914400" rtl="0" eaLnBrk="1" latinLnBrk="0" hangingPunct="1">
                        <a:buFont typeface="Arial" pitchFamily="34" charset="0"/>
                        <a:buChar char="•"/>
                      </a:pPr>
                      <a:r>
                        <a:rPr lang="en-US" sz="1200" baseline="0" dirty="0">
                          <a:solidFill>
                            <a:schemeClr val="tx1"/>
                          </a:solidFill>
                          <a:latin typeface="Arial" panose="020B0604020202020204" pitchFamily="34" charset="0"/>
                          <a:cs typeface="Arial" panose="020B0604020202020204" pitchFamily="34" charset="0"/>
                        </a:rPr>
                        <a:t>Manage course assignments and LMS</a:t>
                      </a:r>
                    </a:p>
                  </a:txBody>
                  <a:tcPr marL="91416" marR="91416" marT="45708" marB="45708">
                    <a:lnR w="19050" cap="flat" cmpd="sng" algn="ctr">
                      <a:solidFill>
                        <a:schemeClr val="bg2">
                          <a:lumMod val="90000"/>
                        </a:schemeClr>
                      </a:solidFill>
                      <a:prstDash val="solid"/>
                      <a:round/>
                      <a:headEnd type="none" w="med" len="med"/>
                      <a:tailEnd type="none" w="med" len="med"/>
                    </a:lnR>
                    <a:lnT w="19050" cap="flat" cmpd="sng" algn="ctr">
                      <a:solidFill>
                        <a:schemeClr val="bg2">
                          <a:lumMod val="90000"/>
                        </a:schemeClr>
                      </a:solidFill>
                      <a:prstDash val="solid"/>
                      <a:round/>
                      <a:headEnd type="none" w="med" len="med"/>
                      <a:tailEnd type="none" w="med" len="med"/>
                    </a:lnT>
                    <a:lnB w="1905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Arial" panose="020B0604020202020204" pitchFamily="34" charset="0"/>
                          <a:cs typeface="Arial" panose="020B0604020202020204" pitchFamily="34" charset="0"/>
                        </a:rPr>
                        <a:t>[Initiative or Project Name] Training Lead, [Initiative or Project Name] Training</a:t>
                      </a:r>
                      <a:r>
                        <a:rPr lang="en-US" sz="1200" baseline="0" dirty="0">
                          <a:latin typeface="Arial" panose="020B0604020202020204" pitchFamily="34" charset="0"/>
                          <a:cs typeface="Arial" panose="020B0604020202020204" pitchFamily="34" charset="0"/>
                        </a:rPr>
                        <a:t> Coordinator</a:t>
                      </a:r>
                      <a:endParaRPr lang="en-US" sz="1200" dirty="0">
                        <a:latin typeface="Arial" panose="020B0604020202020204" pitchFamily="34" charset="0"/>
                        <a:cs typeface="Arial" panose="020B0604020202020204" pitchFamily="34" charset="0"/>
                      </a:endParaRPr>
                    </a:p>
                  </a:txBody>
                  <a:tcPr marL="91416" marR="91416" marT="45708" marB="45708">
                    <a:lnL w="19050" cap="flat" cmpd="sng" algn="ctr">
                      <a:solidFill>
                        <a:schemeClr val="bg2">
                          <a:lumMod val="90000"/>
                        </a:schemeClr>
                      </a:solidFill>
                      <a:prstDash val="solid"/>
                      <a:round/>
                      <a:headEnd type="none" w="med" len="med"/>
                      <a:tailEnd type="none" w="med" len="med"/>
                    </a:lnL>
                    <a:lnR w="19050" cap="flat" cmpd="sng" algn="ctr">
                      <a:solidFill>
                        <a:schemeClr val="bg2">
                          <a:lumMod val="90000"/>
                        </a:schemeClr>
                      </a:solidFill>
                      <a:prstDash val="solid"/>
                      <a:round/>
                      <a:headEnd type="none" w="med" len="med"/>
                      <a:tailEnd type="none" w="med" len="med"/>
                    </a:lnR>
                    <a:lnT w="19050" cap="flat" cmpd="sng" algn="ctr">
                      <a:solidFill>
                        <a:schemeClr val="bg2">
                          <a:lumMod val="90000"/>
                        </a:schemeClr>
                      </a:solidFill>
                      <a:prstDash val="solid"/>
                      <a:round/>
                      <a:headEnd type="none" w="med" len="med"/>
                      <a:tailEnd type="none" w="med" len="med"/>
                    </a:lnT>
                    <a:lnB w="1905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40313">
                <a:tc>
                  <a:txBody>
                    <a:bodyPr/>
                    <a:lstStyle/>
                    <a:p>
                      <a:r>
                        <a:rPr lang="en-US" sz="1200" b="1" dirty="0">
                          <a:solidFill>
                            <a:schemeClr val="bg1"/>
                          </a:solidFill>
                          <a:latin typeface="Arial" panose="020B0604020202020204" pitchFamily="34" charset="0"/>
                          <a:cs typeface="Arial" panose="020B0604020202020204" pitchFamily="34" charset="0"/>
                        </a:rPr>
                        <a:t>Site Training Coordinator</a:t>
                      </a:r>
                    </a:p>
                  </a:txBody>
                  <a:tcPr marL="91416" marR="91416" marT="45708" marB="45708">
                    <a:lnL w="12700" cap="flat" cmpd="sng" algn="ctr">
                      <a:solidFill>
                        <a:schemeClr val="accent1"/>
                      </a:solidFill>
                      <a:prstDash val="solid"/>
                      <a:round/>
                      <a:headEnd type="none" w="med" len="med"/>
                      <a:tailEnd type="none" w="med" len="med"/>
                    </a:lnL>
                    <a:solidFill>
                      <a:schemeClr val="accent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a:solidFill>
                            <a:schemeClr val="tx1"/>
                          </a:solidFill>
                          <a:latin typeface="Arial" panose="020B0604020202020204" pitchFamily="34" charset="0"/>
                          <a:ea typeface="+mn-ea"/>
                          <a:cs typeface="Arial" panose="020B0604020202020204" pitchFamily="34" charset="0"/>
                        </a:rPr>
                        <a:t>Coordinate training administration and logistics at the facility </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aseline="0" dirty="0">
                          <a:solidFill>
                            <a:schemeClr val="tx1"/>
                          </a:solidFill>
                          <a:latin typeface="Arial" panose="020B0604020202020204" pitchFamily="34" charset="0"/>
                          <a:cs typeface="Arial" panose="020B0604020202020204" pitchFamily="34" charset="0"/>
                        </a:rPr>
                        <a:t>Manage facility LMS requirements </a:t>
                      </a:r>
                    </a:p>
                  </a:txBody>
                  <a:tcPr marL="91416" marR="91416" marT="45708" marB="45708">
                    <a:lnR w="19050" cap="flat" cmpd="sng" algn="ctr">
                      <a:solidFill>
                        <a:schemeClr val="bg2">
                          <a:lumMod val="90000"/>
                        </a:schemeClr>
                      </a:solidFill>
                      <a:prstDash val="solid"/>
                      <a:round/>
                      <a:headEnd type="none" w="med" len="med"/>
                      <a:tailEnd type="none" w="med" len="med"/>
                    </a:lnR>
                    <a:lnT w="19050" cap="flat" cmpd="sng" algn="ctr">
                      <a:solidFill>
                        <a:schemeClr val="bg2">
                          <a:lumMod val="90000"/>
                        </a:schemeClr>
                      </a:solidFill>
                      <a:prstDash val="solid"/>
                      <a:round/>
                      <a:headEnd type="none" w="med" len="med"/>
                      <a:tailEnd type="none" w="med" len="med"/>
                    </a:lnT>
                    <a:lnB w="1905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Arial" panose="020B0604020202020204" pitchFamily="34" charset="0"/>
                          <a:cs typeface="Arial" panose="020B0604020202020204" pitchFamily="34" charset="0"/>
                        </a:rPr>
                        <a:t>Site LMS Administrator</a:t>
                      </a:r>
                    </a:p>
                  </a:txBody>
                  <a:tcPr marL="91416" marR="91416" marT="45708" marB="45708">
                    <a:lnL w="19050" cap="flat" cmpd="sng" algn="ctr">
                      <a:solidFill>
                        <a:schemeClr val="bg2">
                          <a:lumMod val="90000"/>
                        </a:schemeClr>
                      </a:solidFill>
                      <a:prstDash val="solid"/>
                      <a:round/>
                      <a:headEnd type="none" w="med" len="med"/>
                      <a:tailEnd type="none" w="med" len="med"/>
                    </a:lnL>
                    <a:lnR w="19050" cap="flat" cmpd="sng" algn="ctr">
                      <a:solidFill>
                        <a:schemeClr val="bg2">
                          <a:lumMod val="90000"/>
                        </a:schemeClr>
                      </a:solidFill>
                      <a:prstDash val="solid"/>
                      <a:round/>
                      <a:headEnd type="none" w="med" len="med"/>
                      <a:tailEnd type="none" w="med" len="med"/>
                    </a:lnR>
                    <a:lnT w="19050" cap="flat" cmpd="sng" algn="ctr">
                      <a:solidFill>
                        <a:schemeClr val="bg2">
                          <a:lumMod val="90000"/>
                        </a:schemeClr>
                      </a:solidFill>
                      <a:prstDash val="solid"/>
                      <a:round/>
                      <a:headEnd type="none" w="med" len="med"/>
                      <a:tailEnd type="none" w="med" len="med"/>
                    </a:lnT>
                    <a:lnB w="1905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616448">
                <a:tc>
                  <a:txBody>
                    <a:bodyPr/>
                    <a:lstStyle/>
                    <a:p>
                      <a:r>
                        <a:rPr lang="en-US" sz="1200" b="1" dirty="0">
                          <a:solidFill>
                            <a:schemeClr val="bg1"/>
                          </a:solidFill>
                          <a:latin typeface="Arial" panose="020B0604020202020204" pitchFamily="34" charset="0"/>
                          <a:cs typeface="Arial" panose="020B0604020202020204" pitchFamily="34" charset="0"/>
                        </a:rPr>
                        <a:t>Trainers</a:t>
                      </a:r>
                    </a:p>
                  </a:txBody>
                  <a:tcPr marL="91416" marR="91416" marT="45708" marB="45708">
                    <a:lnL w="12700" cap="flat" cmpd="sng" algn="ctr">
                      <a:solidFill>
                        <a:schemeClr val="accent1"/>
                      </a:solidFill>
                      <a:prstDash val="solid"/>
                      <a:round/>
                      <a:headEnd type="none" w="med" len="med"/>
                      <a:tailEnd type="none" w="med" len="med"/>
                    </a:lnL>
                    <a:solidFill>
                      <a:schemeClr val="accent1"/>
                    </a:solidFill>
                  </a:tcPr>
                </a:tc>
                <a:tc>
                  <a:txBody>
                    <a:bodyPr/>
                    <a:lstStyle/>
                    <a:p>
                      <a:pPr marL="285750" indent="-285750" algn="l" defTabSz="914400" rtl="0" eaLnBrk="1" latinLnBrk="0" hangingPunct="1">
                        <a:buFont typeface="Arial" pitchFamily="34" charset="0"/>
                        <a:buChar char="•"/>
                      </a:pPr>
                      <a:r>
                        <a:rPr lang="en-US" sz="1200" kern="1200" dirty="0">
                          <a:solidFill>
                            <a:schemeClr val="tx1"/>
                          </a:solidFill>
                          <a:latin typeface="Arial" panose="020B0604020202020204" pitchFamily="34" charset="0"/>
                          <a:ea typeface="+mn-ea"/>
                          <a:cs typeface="Arial" panose="020B0604020202020204" pitchFamily="34" charset="0"/>
                        </a:rPr>
                        <a:t>Participate in trainer enrollment and preparation activities</a:t>
                      </a:r>
                    </a:p>
                    <a:p>
                      <a:pPr marL="285750" indent="-285750" algn="l" defTabSz="914400" rtl="0" eaLnBrk="1" latinLnBrk="0" hangingPunct="1">
                        <a:buFont typeface="Arial" pitchFamily="34" charset="0"/>
                        <a:buChar char="•"/>
                      </a:pPr>
                      <a:r>
                        <a:rPr lang="en-US" sz="1200" kern="1200" dirty="0">
                          <a:solidFill>
                            <a:schemeClr val="tx1"/>
                          </a:solidFill>
                          <a:latin typeface="Arial" panose="020B0604020202020204" pitchFamily="34" charset="0"/>
                          <a:ea typeface="+mn-ea"/>
                          <a:cs typeface="Arial" panose="020B0604020202020204" pitchFamily="34" charset="0"/>
                        </a:rPr>
                        <a:t>Deliver training to End-Users, including pre- and post- go-live training </a:t>
                      </a:r>
                    </a:p>
                    <a:p>
                      <a:pPr marL="285750" indent="-285750" algn="l" defTabSz="914400" rtl="0" eaLnBrk="1" latinLnBrk="0" hangingPunct="1">
                        <a:buFont typeface="Arial" pitchFamily="34" charset="0"/>
                        <a:buChar char="•"/>
                      </a:pPr>
                      <a:r>
                        <a:rPr lang="en-US" sz="1200" kern="1200" dirty="0">
                          <a:solidFill>
                            <a:schemeClr val="tx1"/>
                          </a:solidFill>
                          <a:latin typeface="Arial" panose="020B0604020202020204" pitchFamily="34" charset="0"/>
                          <a:ea typeface="+mn-ea"/>
                          <a:cs typeface="Arial" panose="020B0604020202020204" pitchFamily="34" charset="0"/>
                        </a:rPr>
                        <a:t>Participate in training program evaluation processes </a:t>
                      </a:r>
                    </a:p>
                  </a:txBody>
                  <a:tcPr marL="91416" marR="91416" marT="45708" marB="45708">
                    <a:lnR w="19050" cap="flat" cmpd="sng" algn="ctr">
                      <a:solidFill>
                        <a:schemeClr val="bg2">
                          <a:lumMod val="90000"/>
                        </a:schemeClr>
                      </a:solidFill>
                      <a:prstDash val="solid"/>
                      <a:round/>
                      <a:headEnd type="none" w="med" len="med"/>
                      <a:tailEnd type="none" w="med" len="med"/>
                    </a:lnR>
                    <a:lnT w="19050" cap="flat" cmpd="sng" algn="ctr">
                      <a:solidFill>
                        <a:schemeClr val="bg2">
                          <a:lumMod val="90000"/>
                        </a:schemeClr>
                      </a:solidFill>
                      <a:prstDash val="solid"/>
                      <a:round/>
                      <a:headEnd type="none" w="med" len="med"/>
                      <a:tailEnd type="none" w="med" len="med"/>
                    </a:lnT>
                    <a:lnB w="1905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Arial" panose="020B0604020202020204" pitchFamily="34" charset="0"/>
                          <a:cs typeface="Arial" panose="020B0604020202020204" pitchFamily="34" charset="0"/>
                        </a:rPr>
                        <a:t>TBD</a:t>
                      </a:r>
                    </a:p>
                  </a:txBody>
                  <a:tcPr marL="91416" marR="91416" marT="45708" marB="45708">
                    <a:lnL w="19050" cap="flat" cmpd="sng" algn="ctr">
                      <a:solidFill>
                        <a:schemeClr val="bg2">
                          <a:lumMod val="90000"/>
                        </a:schemeClr>
                      </a:solidFill>
                      <a:prstDash val="solid"/>
                      <a:round/>
                      <a:headEnd type="none" w="med" len="med"/>
                      <a:tailEnd type="none" w="med" len="med"/>
                    </a:lnL>
                    <a:lnR w="19050" cap="flat" cmpd="sng" algn="ctr">
                      <a:solidFill>
                        <a:schemeClr val="bg2">
                          <a:lumMod val="90000"/>
                        </a:schemeClr>
                      </a:solidFill>
                      <a:prstDash val="solid"/>
                      <a:round/>
                      <a:headEnd type="none" w="med" len="med"/>
                      <a:tailEnd type="none" w="med" len="med"/>
                    </a:lnR>
                    <a:lnT w="19050" cap="flat" cmpd="sng" algn="ctr">
                      <a:solidFill>
                        <a:schemeClr val="bg2">
                          <a:lumMod val="90000"/>
                        </a:schemeClr>
                      </a:solidFill>
                      <a:prstDash val="solid"/>
                      <a:round/>
                      <a:headEnd type="none" w="med" len="med"/>
                      <a:tailEnd type="none" w="med" len="med"/>
                    </a:lnT>
                    <a:lnB w="1905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440313">
                <a:tc>
                  <a:txBody>
                    <a:bodyPr/>
                    <a:lstStyle/>
                    <a:p>
                      <a:r>
                        <a:rPr lang="en-US" sz="1200" b="1" dirty="0">
                          <a:solidFill>
                            <a:schemeClr val="bg1"/>
                          </a:solidFill>
                          <a:latin typeface="Arial" panose="020B0604020202020204" pitchFamily="34" charset="0"/>
                          <a:cs typeface="Arial" panose="020B0604020202020204" pitchFamily="34" charset="0"/>
                        </a:rPr>
                        <a:t>Super-Users</a:t>
                      </a:r>
                    </a:p>
                  </a:txBody>
                  <a:tcPr marL="91416" marR="91416" marT="45708" marB="45708">
                    <a:lnL w="12700" cap="flat" cmpd="sng" algn="ctr">
                      <a:solidFill>
                        <a:schemeClr val="accent1"/>
                      </a:solidFill>
                      <a:prstDash val="solid"/>
                      <a:round/>
                      <a:headEnd type="none" w="med" len="med"/>
                      <a:tailEnd type="none" w="med" len="med"/>
                    </a:lnL>
                    <a:solidFill>
                      <a:schemeClr val="accent1"/>
                    </a:solidFill>
                  </a:tcPr>
                </a:tc>
                <a:tc>
                  <a:txBody>
                    <a:bodyPr/>
                    <a:lstStyle/>
                    <a:p>
                      <a:pPr marL="285750" indent="-285750" algn="l" defTabSz="914400" rtl="0" eaLnBrk="1" latinLnBrk="0" hangingPunct="1">
                        <a:buFont typeface="Arial" pitchFamily="34" charset="0"/>
                        <a:buChar char="•"/>
                      </a:pPr>
                      <a:r>
                        <a:rPr lang="en-US" sz="1200" baseline="0" dirty="0">
                          <a:solidFill>
                            <a:schemeClr val="tx1"/>
                          </a:solidFill>
                          <a:latin typeface="Arial" panose="020B0604020202020204" pitchFamily="34" charset="0"/>
                          <a:cs typeface="Arial" panose="020B0604020202020204" pitchFamily="34" charset="0"/>
                        </a:rPr>
                        <a:t>Assist in deployment and End-User training activities</a:t>
                      </a:r>
                    </a:p>
                    <a:p>
                      <a:pPr marL="285750" indent="-285750" algn="l" defTabSz="914400" rtl="0" eaLnBrk="1" latinLnBrk="0" hangingPunct="1">
                        <a:buFont typeface="Arial" pitchFamily="34" charset="0"/>
                        <a:buChar char="•"/>
                      </a:pPr>
                      <a:r>
                        <a:rPr lang="en-US" sz="1200" baseline="0" dirty="0">
                          <a:solidFill>
                            <a:schemeClr val="tx1"/>
                          </a:solidFill>
                          <a:latin typeface="Arial" panose="020B0604020202020204" pitchFamily="34" charset="0"/>
                          <a:cs typeface="Arial" panose="020B0604020202020204" pitchFamily="34" charset="0"/>
                        </a:rPr>
                        <a:t>Serve as the first level of End-User support during and post go-live</a:t>
                      </a:r>
                    </a:p>
                  </a:txBody>
                  <a:tcPr marL="91416" marR="91416" marT="45708" marB="45708">
                    <a:lnR w="19050" cap="flat" cmpd="sng" algn="ctr">
                      <a:solidFill>
                        <a:schemeClr val="bg2">
                          <a:lumMod val="90000"/>
                        </a:schemeClr>
                      </a:solidFill>
                      <a:prstDash val="solid"/>
                      <a:round/>
                      <a:headEnd type="none" w="med" len="med"/>
                      <a:tailEnd type="none" w="med" len="med"/>
                    </a:lnR>
                    <a:lnT w="19050" cap="flat" cmpd="sng" algn="ctr">
                      <a:solidFill>
                        <a:schemeClr val="bg2">
                          <a:lumMod val="90000"/>
                        </a:schemeClr>
                      </a:solidFill>
                      <a:prstDash val="solid"/>
                      <a:round/>
                      <a:headEnd type="none" w="med" len="med"/>
                      <a:tailEnd type="none" w="med" len="med"/>
                    </a:lnT>
                    <a:lnB w="1905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baseline="0" dirty="0">
                          <a:latin typeface="Arial" panose="020B0604020202020204" pitchFamily="34" charset="0"/>
                          <a:cs typeface="Arial" panose="020B0604020202020204" pitchFamily="34" charset="0"/>
                        </a:rPr>
                        <a:t>Site Peer Influencers</a:t>
                      </a:r>
                      <a:endParaRPr lang="en-US" sz="1200" dirty="0">
                        <a:latin typeface="Arial" panose="020B0604020202020204" pitchFamily="34" charset="0"/>
                        <a:cs typeface="Arial" panose="020B0604020202020204" pitchFamily="34" charset="0"/>
                      </a:endParaRPr>
                    </a:p>
                  </a:txBody>
                  <a:tcPr marL="91416" marR="91416" marT="45708" marB="45708">
                    <a:lnL w="19050" cap="flat" cmpd="sng" algn="ctr">
                      <a:solidFill>
                        <a:schemeClr val="bg2">
                          <a:lumMod val="90000"/>
                        </a:schemeClr>
                      </a:solidFill>
                      <a:prstDash val="solid"/>
                      <a:round/>
                      <a:headEnd type="none" w="med" len="med"/>
                      <a:tailEnd type="none" w="med" len="med"/>
                    </a:lnL>
                    <a:lnR w="19050" cap="flat" cmpd="sng" algn="ctr">
                      <a:solidFill>
                        <a:schemeClr val="bg2">
                          <a:lumMod val="90000"/>
                        </a:schemeClr>
                      </a:solidFill>
                      <a:prstDash val="solid"/>
                      <a:round/>
                      <a:headEnd type="none" w="med" len="med"/>
                      <a:tailEnd type="none" w="med" len="med"/>
                    </a:lnR>
                    <a:lnT w="19050" cap="flat" cmpd="sng" algn="ctr">
                      <a:solidFill>
                        <a:schemeClr val="bg2">
                          <a:lumMod val="90000"/>
                        </a:schemeClr>
                      </a:solidFill>
                      <a:prstDash val="solid"/>
                      <a:round/>
                      <a:headEnd type="none" w="med" len="med"/>
                      <a:tailEnd type="none" w="med" len="med"/>
                    </a:lnT>
                    <a:lnB w="1905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264179">
                <a:tc>
                  <a:txBody>
                    <a:bodyPr/>
                    <a:lstStyle/>
                    <a:p>
                      <a:r>
                        <a:rPr lang="en-US" sz="1200" b="1" dirty="0">
                          <a:solidFill>
                            <a:schemeClr val="bg1"/>
                          </a:solidFill>
                          <a:latin typeface="Arial" panose="020B0604020202020204" pitchFamily="34" charset="0"/>
                          <a:cs typeface="Arial" panose="020B0604020202020204" pitchFamily="34" charset="0"/>
                        </a:rPr>
                        <a:t>Communications</a:t>
                      </a:r>
                    </a:p>
                  </a:txBody>
                  <a:tcPr marL="91416" marR="91416" marT="45708" marB="45708">
                    <a:lnL w="12700" cap="flat" cmpd="sng" algn="ctr">
                      <a:solidFill>
                        <a:schemeClr val="accent1"/>
                      </a:solidFill>
                      <a:prstDash val="solid"/>
                      <a:round/>
                      <a:headEnd type="none" w="med" len="med"/>
                      <a:tailEnd type="none" w="med" len="med"/>
                    </a:lnL>
                    <a:lnB w="12700" cap="flat" cmpd="sng" algn="ctr">
                      <a:solidFill>
                        <a:schemeClr val="accent1"/>
                      </a:solidFill>
                      <a:prstDash val="solid"/>
                      <a:round/>
                      <a:headEnd type="none" w="med" len="med"/>
                      <a:tailEnd type="none" w="med" len="med"/>
                    </a:lnB>
                    <a:solidFill>
                      <a:schemeClr val="accent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dk1"/>
                          </a:solidFill>
                          <a:latin typeface="Arial" panose="020B0604020202020204" pitchFamily="34" charset="0"/>
                          <a:ea typeface="+mn-ea"/>
                          <a:cs typeface="Arial" panose="020B0604020202020204" pitchFamily="34" charset="0"/>
                        </a:rPr>
                        <a:t>Review training content and provide branding</a:t>
                      </a:r>
                      <a:r>
                        <a:rPr lang="en-US" sz="1200" kern="1200" baseline="0" dirty="0">
                          <a:solidFill>
                            <a:schemeClr val="dk1"/>
                          </a:solidFill>
                          <a:latin typeface="Arial" panose="020B0604020202020204" pitchFamily="34" charset="0"/>
                          <a:ea typeface="+mn-ea"/>
                          <a:cs typeface="Arial" panose="020B0604020202020204" pitchFamily="34" charset="0"/>
                        </a:rPr>
                        <a:t> guidance</a:t>
                      </a:r>
                      <a:endParaRPr lang="en-US" sz="1200" kern="1200" dirty="0">
                        <a:solidFill>
                          <a:schemeClr val="dk1"/>
                        </a:solidFill>
                        <a:latin typeface="Arial" panose="020B0604020202020204" pitchFamily="34" charset="0"/>
                        <a:ea typeface="+mn-ea"/>
                        <a:cs typeface="Arial" panose="020B0604020202020204" pitchFamily="34" charset="0"/>
                      </a:endParaRPr>
                    </a:p>
                  </a:txBody>
                  <a:tcPr marL="91416" marR="91416" marT="45708" marB="45708">
                    <a:lnR w="19050" cap="flat" cmpd="sng" algn="ctr">
                      <a:solidFill>
                        <a:schemeClr val="bg2">
                          <a:lumMod val="90000"/>
                        </a:schemeClr>
                      </a:solidFill>
                      <a:prstDash val="solid"/>
                      <a:round/>
                      <a:headEnd type="none" w="med" len="med"/>
                      <a:tailEnd type="none" w="med" len="med"/>
                    </a:lnR>
                    <a:lnT w="19050" cap="flat" cmpd="sng" algn="ctr">
                      <a:solidFill>
                        <a:schemeClr val="bg2">
                          <a:lumMod val="90000"/>
                        </a:schemeClr>
                      </a:solidFill>
                      <a:prstDash val="solid"/>
                      <a:round/>
                      <a:headEnd type="none" w="med" len="med"/>
                      <a:tailEnd type="none" w="med" len="med"/>
                    </a:lnT>
                    <a:lnB w="1905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Arial" panose="020B0604020202020204" pitchFamily="34" charset="0"/>
                          <a:cs typeface="Arial" panose="020B0604020202020204" pitchFamily="34" charset="0"/>
                        </a:rPr>
                        <a:t>TBD</a:t>
                      </a:r>
                    </a:p>
                  </a:txBody>
                  <a:tcPr marL="91416" marR="91416" marT="45708" marB="45708">
                    <a:lnL w="19050" cap="flat" cmpd="sng" algn="ctr">
                      <a:solidFill>
                        <a:schemeClr val="bg2">
                          <a:lumMod val="90000"/>
                        </a:schemeClr>
                      </a:solidFill>
                      <a:prstDash val="solid"/>
                      <a:round/>
                      <a:headEnd type="none" w="med" len="med"/>
                      <a:tailEnd type="none" w="med" len="med"/>
                    </a:lnL>
                    <a:lnR w="19050" cap="flat" cmpd="sng" algn="ctr">
                      <a:solidFill>
                        <a:schemeClr val="bg2">
                          <a:lumMod val="90000"/>
                        </a:schemeClr>
                      </a:solidFill>
                      <a:prstDash val="solid"/>
                      <a:round/>
                      <a:headEnd type="none" w="med" len="med"/>
                      <a:tailEnd type="none" w="med" len="med"/>
                    </a:lnR>
                    <a:lnT w="19050" cap="flat" cmpd="sng" algn="ctr">
                      <a:solidFill>
                        <a:schemeClr val="bg2">
                          <a:lumMod val="90000"/>
                        </a:schemeClr>
                      </a:solidFill>
                      <a:prstDash val="solid"/>
                      <a:round/>
                      <a:headEnd type="none" w="med" len="med"/>
                      <a:tailEnd type="none" w="med" len="med"/>
                    </a:lnT>
                    <a:lnB w="1905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bl>
          </a:graphicData>
        </a:graphic>
      </p:graphicFrame>
      <p:sp>
        <p:nvSpPr>
          <p:cNvPr id="6" name="TextBox 5"/>
          <p:cNvSpPr txBox="1"/>
          <p:nvPr/>
        </p:nvSpPr>
        <p:spPr>
          <a:xfrm>
            <a:off x="168723" y="824375"/>
            <a:ext cx="11704750"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The following roles will be involved in the planning, design, development and delivery of Training:</a:t>
            </a:r>
          </a:p>
        </p:txBody>
      </p:sp>
    </p:spTree>
    <p:extLst>
      <p:ext uri="{BB962C8B-B14F-4D97-AF65-F5344CB8AC3E}">
        <p14:creationId xmlns:p14="http://schemas.microsoft.com/office/powerpoint/2010/main" val="2803189021"/>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t>Approach to Training at Alpha </a:t>
            </a:r>
          </a:p>
        </p:txBody>
      </p:sp>
      <p:sp>
        <p:nvSpPr>
          <p:cNvPr id="34" name="Rectangle 33"/>
          <p:cNvSpPr/>
          <p:nvPr/>
        </p:nvSpPr>
        <p:spPr>
          <a:xfrm>
            <a:off x="208281" y="2430052"/>
            <a:ext cx="347472" cy="1058955"/>
          </a:xfrm>
          <a:prstGeom prst="rect">
            <a:avLst/>
          </a:prstGeom>
          <a:solidFill>
            <a:srgbClr val="4F81BD"/>
          </a:solidFill>
          <a:ln w="12700" cap="flat" cmpd="sng" algn="ctr">
            <a:solidFill>
              <a:srgbClr val="4F81B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41" name="TextBox 40"/>
          <p:cNvSpPr txBox="1"/>
          <p:nvPr/>
        </p:nvSpPr>
        <p:spPr>
          <a:xfrm rot="16200000">
            <a:off x="-524620" y="4669904"/>
            <a:ext cx="1776448" cy="276999"/>
          </a:xfrm>
          <a:prstGeom prst="rect">
            <a:avLst/>
          </a:prstGeom>
          <a:noFill/>
        </p:spPr>
        <p:txBody>
          <a:bodyPr wrap="none" rtlCol="0">
            <a:spAutoFit/>
          </a:bodyPr>
          <a:lstStyle/>
          <a:p>
            <a:pPr defTabSz="914400"/>
            <a:r>
              <a:rPr lang="en-US" sz="1200" b="1" dirty="0">
                <a:solidFill>
                  <a:prstClr val="white"/>
                </a:solidFill>
                <a:latin typeface="Arial" panose="020B0604020202020204" pitchFamily="34" charset="0"/>
                <a:ea typeface="Verdana" pitchFamily="34" charset="0"/>
                <a:cs typeface="Arial" panose="020B0604020202020204" pitchFamily="34" charset="0"/>
              </a:rPr>
              <a:t>Alpha Considerations</a:t>
            </a:r>
          </a:p>
        </p:txBody>
      </p:sp>
      <p:sp>
        <p:nvSpPr>
          <p:cNvPr id="42" name="TextBox 41"/>
          <p:cNvSpPr txBox="1"/>
          <p:nvPr/>
        </p:nvSpPr>
        <p:spPr>
          <a:xfrm>
            <a:off x="966229" y="3072195"/>
            <a:ext cx="849913" cy="2616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C0504D"/>
                </a:solidFill>
                <a:effectLst/>
                <a:uLnTx/>
                <a:uFillTx/>
                <a:latin typeface="Arial" panose="020B0604020202020204" pitchFamily="34" charset="0"/>
                <a:cs typeface="Arial" panose="020B0604020202020204" pitchFamily="34" charset="0"/>
              </a:rPr>
              <a:t>-5 Months</a:t>
            </a:r>
          </a:p>
        </p:txBody>
      </p:sp>
      <p:sp>
        <p:nvSpPr>
          <p:cNvPr id="43" name="TextBox 42"/>
          <p:cNvSpPr txBox="1"/>
          <p:nvPr/>
        </p:nvSpPr>
        <p:spPr>
          <a:xfrm>
            <a:off x="3122475" y="3072195"/>
            <a:ext cx="1184940" cy="2616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C0504D"/>
                </a:solidFill>
                <a:effectLst/>
                <a:uLnTx/>
                <a:uFillTx/>
                <a:latin typeface="Arial" panose="020B0604020202020204" pitchFamily="34" charset="0"/>
                <a:cs typeface="Arial" panose="020B0604020202020204" pitchFamily="34" charset="0"/>
              </a:rPr>
              <a:t>-5 to -4 Months</a:t>
            </a:r>
          </a:p>
        </p:txBody>
      </p:sp>
      <p:sp>
        <p:nvSpPr>
          <p:cNvPr id="44" name="TextBox 43"/>
          <p:cNvSpPr txBox="1"/>
          <p:nvPr/>
        </p:nvSpPr>
        <p:spPr>
          <a:xfrm>
            <a:off x="5446229" y="3072195"/>
            <a:ext cx="1184940" cy="2616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C0504D"/>
                </a:solidFill>
                <a:effectLst/>
                <a:uLnTx/>
                <a:uFillTx/>
                <a:latin typeface="Arial" panose="020B0604020202020204" pitchFamily="34" charset="0"/>
                <a:cs typeface="Arial" panose="020B0604020202020204" pitchFamily="34" charset="0"/>
              </a:rPr>
              <a:t>-4 to -2 Months</a:t>
            </a:r>
          </a:p>
        </p:txBody>
      </p:sp>
      <p:sp>
        <p:nvSpPr>
          <p:cNvPr id="45" name="TextBox 44"/>
          <p:cNvSpPr txBox="1"/>
          <p:nvPr/>
        </p:nvSpPr>
        <p:spPr>
          <a:xfrm>
            <a:off x="7572323" y="3072195"/>
            <a:ext cx="1584088" cy="2616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C0504D"/>
                </a:solidFill>
                <a:effectLst/>
                <a:uLnTx/>
                <a:uFillTx/>
                <a:latin typeface="Arial" panose="020B0604020202020204" pitchFamily="34" charset="0"/>
                <a:cs typeface="Arial" panose="020B0604020202020204" pitchFamily="34" charset="0"/>
              </a:rPr>
              <a:t>-2 Months to Go-Live</a:t>
            </a:r>
          </a:p>
        </p:txBody>
      </p:sp>
      <p:sp>
        <p:nvSpPr>
          <p:cNvPr id="46" name="TextBox 45"/>
          <p:cNvSpPr txBox="1"/>
          <p:nvPr/>
        </p:nvSpPr>
        <p:spPr>
          <a:xfrm>
            <a:off x="10057756" y="3072195"/>
            <a:ext cx="1141659" cy="2616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C0504D"/>
                </a:solidFill>
                <a:effectLst/>
                <a:uLnTx/>
                <a:uFillTx/>
                <a:latin typeface="Arial" panose="020B0604020202020204" pitchFamily="34" charset="0"/>
                <a:cs typeface="Arial" panose="020B0604020202020204" pitchFamily="34" charset="0"/>
              </a:rPr>
              <a:t>-1 to +1 Month</a:t>
            </a:r>
          </a:p>
        </p:txBody>
      </p:sp>
      <p:sp>
        <p:nvSpPr>
          <p:cNvPr id="47" name="TextBox 46"/>
          <p:cNvSpPr txBox="1"/>
          <p:nvPr/>
        </p:nvSpPr>
        <p:spPr>
          <a:xfrm rot="16200000">
            <a:off x="408928" y="3106838"/>
            <a:ext cx="577402" cy="2616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C0504D"/>
                </a:solidFill>
                <a:effectLst/>
                <a:uLnTx/>
                <a:uFillTx/>
                <a:latin typeface="Arial" panose="020B0604020202020204" pitchFamily="34" charset="0"/>
                <a:cs typeface="Arial" panose="020B0604020202020204" pitchFamily="34" charset="0"/>
              </a:rPr>
              <a:t>Alpha</a:t>
            </a:r>
          </a:p>
        </p:txBody>
      </p:sp>
      <p:sp>
        <p:nvSpPr>
          <p:cNvPr id="48" name="TextBox 47"/>
          <p:cNvSpPr txBox="1"/>
          <p:nvPr/>
        </p:nvSpPr>
        <p:spPr>
          <a:xfrm rot="16200000">
            <a:off x="328739" y="2494838"/>
            <a:ext cx="737781"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92D050"/>
                </a:solidFill>
                <a:effectLst/>
                <a:uLnTx/>
                <a:uFillTx/>
                <a:latin typeface="Arial" panose="020B0604020202020204" pitchFamily="34" charset="0"/>
                <a:cs typeface="Arial" panose="020B0604020202020204" pitchFamily="34" charset="0"/>
              </a:rPr>
              <a:t>Typical</a:t>
            </a:r>
          </a:p>
        </p:txBody>
      </p:sp>
      <p:sp>
        <p:nvSpPr>
          <p:cNvPr id="49" name="TextBox 48"/>
          <p:cNvSpPr txBox="1"/>
          <p:nvPr/>
        </p:nvSpPr>
        <p:spPr>
          <a:xfrm>
            <a:off x="645139" y="3529635"/>
            <a:ext cx="1737440" cy="2031325"/>
          </a:xfrm>
          <a:prstGeom prst="rect">
            <a:avLst/>
          </a:prstGeom>
          <a:noFill/>
        </p:spPr>
        <p:txBody>
          <a:bodyPr wrap="square" rtlCol="0">
            <a:spAutoFit/>
          </a:bodyPr>
          <a:lstStyle/>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Training Needs Assessment will leverage draft, rather than final, Stakeholder Analysis and Change Impact Analysis</a:t>
            </a:r>
          </a:p>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Audience and Skill-Gap Analysis will be conducted at a high-level </a:t>
            </a:r>
          </a:p>
        </p:txBody>
      </p:sp>
      <p:sp>
        <p:nvSpPr>
          <p:cNvPr id="50" name="TextBox 49"/>
          <p:cNvSpPr txBox="1"/>
          <p:nvPr/>
        </p:nvSpPr>
        <p:spPr>
          <a:xfrm>
            <a:off x="2746411" y="3529635"/>
            <a:ext cx="1737440" cy="2523768"/>
          </a:xfrm>
          <a:prstGeom prst="rect">
            <a:avLst/>
          </a:prstGeom>
          <a:noFill/>
        </p:spPr>
        <p:txBody>
          <a:bodyPr wrap="square" rtlCol="0">
            <a:spAutoFit/>
          </a:bodyPr>
          <a:lstStyle/>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Training design and curriculum focuses on major changes in processes and technology</a:t>
            </a:r>
          </a:p>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Fewer number of roles targeted in role-based</a:t>
            </a:r>
          </a:p>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Design may incorporate more Job Aids/QRGs than ILTs or CBLs</a:t>
            </a:r>
          </a:p>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51" name="TextBox 50"/>
          <p:cNvSpPr txBox="1"/>
          <p:nvPr/>
        </p:nvSpPr>
        <p:spPr>
          <a:xfrm>
            <a:off x="5052943" y="3529635"/>
            <a:ext cx="2125879" cy="3185487"/>
          </a:xfrm>
          <a:prstGeom prst="rect">
            <a:avLst/>
          </a:prstGeom>
          <a:noFill/>
        </p:spPr>
        <p:txBody>
          <a:bodyPr wrap="square" rtlCol="0">
            <a:spAutoFit/>
          </a:bodyPr>
          <a:lstStyle/>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Prioritize development of process and technology training over skills-based training</a:t>
            </a:r>
          </a:p>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Training developed in order of rollout – full annual training suite will not be available by Go-Live</a:t>
            </a:r>
          </a:p>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Training review cycle will be continuous for reviewers</a:t>
            </a:r>
          </a:p>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May continue to leverage existing brand and not launch an exhaustive specific branding initiative</a:t>
            </a:r>
          </a:p>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52" name="TextBox 51"/>
          <p:cNvSpPr txBox="1"/>
          <p:nvPr/>
        </p:nvSpPr>
        <p:spPr>
          <a:xfrm>
            <a:off x="7454728" y="3529635"/>
            <a:ext cx="1994072" cy="1431161"/>
          </a:xfrm>
          <a:prstGeom prst="rect">
            <a:avLst/>
          </a:prstGeom>
          <a:noFill/>
        </p:spPr>
        <p:txBody>
          <a:bodyPr wrap="square" rtlCol="0">
            <a:spAutoFit/>
          </a:bodyPr>
          <a:lstStyle/>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Training delivery and reporting will use LMS in lieu of new LMS</a:t>
            </a:r>
          </a:p>
          <a:p>
            <a:pPr marL="171450" marR="0" lvl="0" indent="-17145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Pace of training communications will be more rapid</a:t>
            </a:r>
          </a:p>
          <a:p>
            <a:pPr marL="0" marR="0" lvl="0" indent="0" defTabSz="914400" eaLnBrk="1" fontAlgn="auto" latinLnBrk="0" hangingPunct="1">
              <a:lnSpc>
                <a:spcPct val="100000"/>
              </a:lnSpc>
              <a:spcBef>
                <a:spcPts val="60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p>
        </p:txBody>
      </p:sp>
      <p:sp>
        <p:nvSpPr>
          <p:cNvPr id="53" name="TextBox 52"/>
          <p:cNvSpPr txBox="1"/>
          <p:nvPr/>
        </p:nvSpPr>
        <p:spPr>
          <a:xfrm>
            <a:off x="9849189" y="3529635"/>
            <a:ext cx="1920621" cy="1015663"/>
          </a:xfrm>
          <a:prstGeom prst="rect">
            <a:avLst/>
          </a:prstGeom>
          <a:noFill/>
        </p:spPr>
        <p:txBody>
          <a:bodyPr wrap="square" rtlCol="0">
            <a:spAutoFit/>
          </a:bodyPr>
          <a:lstStyle/>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Longer-term adoption metrics will not be the focus of measurement and lessons learned</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p>
        </p:txBody>
      </p:sp>
      <p:sp>
        <p:nvSpPr>
          <p:cNvPr id="54" name="TextBox 53"/>
          <p:cNvSpPr txBox="1"/>
          <p:nvPr/>
        </p:nvSpPr>
        <p:spPr>
          <a:xfrm>
            <a:off x="794099" y="2514103"/>
            <a:ext cx="1184940" cy="2616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9BBB59"/>
                </a:solidFill>
                <a:effectLst/>
                <a:uLnTx/>
                <a:uFillTx/>
                <a:latin typeface="Arial" panose="020B0604020202020204" pitchFamily="34" charset="0"/>
                <a:cs typeface="Arial" panose="020B0604020202020204" pitchFamily="34" charset="0"/>
              </a:rPr>
              <a:t>-9 to -7 Months</a:t>
            </a:r>
          </a:p>
        </p:txBody>
      </p:sp>
      <p:sp>
        <p:nvSpPr>
          <p:cNvPr id="55" name="TextBox 54"/>
          <p:cNvSpPr txBox="1"/>
          <p:nvPr/>
        </p:nvSpPr>
        <p:spPr>
          <a:xfrm>
            <a:off x="3113233" y="2524736"/>
            <a:ext cx="1184940" cy="2616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9BBB59"/>
                </a:solidFill>
                <a:effectLst/>
                <a:uLnTx/>
                <a:uFillTx/>
                <a:latin typeface="Arial" panose="020B0604020202020204" pitchFamily="34" charset="0"/>
                <a:cs typeface="Arial" panose="020B0604020202020204" pitchFamily="34" charset="0"/>
              </a:rPr>
              <a:t>-7 to -6 Months</a:t>
            </a:r>
          </a:p>
        </p:txBody>
      </p:sp>
      <p:sp>
        <p:nvSpPr>
          <p:cNvPr id="56" name="TextBox 55"/>
          <p:cNvSpPr txBox="1"/>
          <p:nvPr/>
        </p:nvSpPr>
        <p:spPr>
          <a:xfrm>
            <a:off x="5422032" y="2524736"/>
            <a:ext cx="1184940" cy="2616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9BBB59"/>
                </a:solidFill>
                <a:effectLst/>
                <a:uLnTx/>
                <a:uFillTx/>
                <a:latin typeface="Arial" panose="020B0604020202020204" pitchFamily="34" charset="0"/>
                <a:cs typeface="Arial" panose="020B0604020202020204" pitchFamily="34" charset="0"/>
              </a:rPr>
              <a:t>-6 to -2 Months</a:t>
            </a:r>
          </a:p>
        </p:txBody>
      </p:sp>
      <p:sp>
        <p:nvSpPr>
          <p:cNvPr id="57" name="TextBox 56"/>
          <p:cNvSpPr txBox="1"/>
          <p:nvPr/>
        </p:nvSpPr>
        <p:spPr>
          <a:xfrm>
            <a:off x="7512171" y="2524736"/>
            <a:ext cx="1622560" cy="2616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9BBB59"/>
                </a:solidFill>
                <a:effectLst/>
                <a:uLnTx/>
                <a:uFillTx/>
                <a:latin typeface="Arial" panose="020B0604020202020204" pitchFamily="34" charset="0"/>
                <a:cs typeface="Arial" panose="020B0604020202020204" pitchFamily="34" charset="0"/>
              </a:rPr>
              <a:t>-3 Months to Go-Live </a:t>
            </a:r>
          </a:p>
        </p:txBody>
      </p:sp>
      <p:sp>
        <p:nvSpPr>
          <p:cNvPr id="58" name="TextBox 57"/>
          <p:cNvSpPr txBox="1"/>
          <p:nvPr/>
        </p:nvSpPr>
        <p:spPr>
          <a:xfrm>
            <a:off x="10048517" y="2524736"/>
            <a:ext cx="1141659" cy="2616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9BBB59"/>
                </a:solidFill>
                <a:effectLst/>
                <a:uLnTx/>
                <a:uFillTx/>
                <a:latin typeface="Arial" panose="020B0604020202020204" pitchFamily="34" charset="0"/>
                <a:cs typeface="Arial" panose="020B0604020202020204" pitchFamily="34" charset="0"/>
              </a:rPr>
              <a:t>-1 to +1 Month</a:t>
            </a:r>
          </a:p>
        </p:txBody>
      </p:sp>
      <p:sp>
        <p:nvSpPr>
          <p:cNvPr id="59" name="Rectangle 58"/>
          <p:cNvSpPr/>
          <p:nvPr/>
        </p:nvSpPr>
        <p:spPr>
          <a:xfrm>
            <a:off x="214178" y="3529635"/>
            <a:ext cx="338961" cy="2389897"/>
          </a:xfrm>
          <a:prstGeom prst="rect">
            <a:avLst/>
          </a:prstGeom>
          <a:solidFill>
            <a:srgbClr val="4F81BD"/>
          </a:solidFill>
          <a:ln w="12700" cap="flat" cmpd="sng" algn="ctr">
            <a:solidFill>
              <a:srgbClr val="4F81B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60" name="TextBox 59"/>
          <p:cNvSpPr txBox="1"/>
          <p:nvPr/>
        </p:nvSpPr>
        <p:spPr>
          <a:xfrm rot="16200000">
            <a:off x="-107586" y="2758002"/>
            <a:ext cx="987577" cy="430887"/>
          </a:xfrm>
          <a:prstGeom prst="rect">
            <a:avLst/>
          </a:prstGeom>
          <a:noFill/>
        </p:spPr>
        <p:txBody>
          <a:bodyPr wrap="square" rtlCol="0">
            <a:spAutoFit/>
          </a:bodyPr>
          <a:lstStyle/>
          <a:p>
            <a:pPr algn="ctr" defTabSz="914400"/>
            <a:r>
              <a:rPr lang="en-US" sz="1100" b="1" dirty="0">
                <a:solidFill>
                  <a:prstClr val="white"/>
                </a:solidFill>
                <a:latin typeface="Arial" panose="020B0604020202020204" pitchFamily="34" charset="0"/>
                <a:ea typeface="Verdana" pitchFamily="34" charset="0"/>
                <a:cs typeface="Arial" panose="020B0604020202020204" pitchFamily="34" charset="0"/>
              </a:rPr>
              <a:t>Timeline to </a:t>
            </a:r>
          </a:p>
          <a:p>
            <a:pPr algn="ctr" defTabSz="914400"/>
            <a:r>
              <a:rPr lang="en-US" sz="1100" b="1" dirty="0">
                <a:solidFill>
                  <a:prstClr val="white"/>
                </a:solidFill>
                <a:latin typeface="Arial" panose="020B0604020202020204" pitchFamily="34" charset="0"/>
                <a:ea typeface="Verdana" pitchFamily="34" charset="0"/>
                <a:cs typeface="Arial" panose="020B0604020202020204" pitchFamily="34" charset="0"/>
              </a:rPr>
              <a:t>Go-Live</a:t>
            </a:r>
          </a:p>
        </p:txBody>
      </p:sp>
      <p:cxnSp>
        <p:nvCxnSpPr>
          <p:cNvPr id="61" name="Straight Connector 60"/>
          <p:cNvCxnSpPr/>
          <p:nvPr/>
        </p:nvCxnSpPr>
        <p:spPr>
          <a:xfrm>
            <a:off x="502103" y="3478121"/>
            <a:ext cx="11352466" cy="0"/>
          </a:xfrm>
          <a:prstGeom prst="line">
            <a:avLst/>
          </a:prstGeom>
          <a:noFill/>
          <a:ln w="19050" cap="flat" cmpd="sng" algn="ctr">
            <a:solidFill>
              <a:srgbClr val="4F81BD"/>
            </a:solidFill>
            <a:prstDash val="solid"/>
            <a:miter lim="800000"/>
          </a:ln>
          <a:effectLst/>
        </p:spPr>
      </p:cxnSp>
      <p:graphicFrame>
        <p:nvGraphicFramePr>
          <p:cNvPr id="62" name="Group 30"/>
          <p:cNvGraphicFramePr>
            <a:graphicFrameLocks/>
          </p:cNvGraphicFramePr>
          <p:nvPr>
            <p:custDataLst>
              <p:tags r:id="rId1"/>
            </p:custDataLst>
          </p:nvPr>
        </p:nvGraphicFramePr>
        <p:xfrm>
          <a:off x="208281" y="1611032"/>
          <a:ext cx="11696487" cy="731520"/>
        </p:xfrm>
        <a:graphic>
          <a:graphicData uri="http://schemas.openxmlformats.org/drawingml/2006/table">
            <a:tbl>
              <a:tblPr/>
              <a:tblGrid>
                <a:gridCol w="347472">
                  <a:extLst>
                    <a:ext uri="{9D8B030D-6E8A-4147-A177-3AD203B41FA5}">
                      <a16:colId xmlns:a16="http://schemas.microsoft.com/office/drawing/2014/main" val="20000"/>
                    </a:ext>
                  </a:extLst>
                </a:gridCol>
                <a:gridCol w="2271643">
                  <a:extLst>
                    <a:ext uri="{9D8B030D-6E8A-4147-A177-3AD203B41FA5}">
                      <a16:colId xmlns:a16="http://schemas.microsoft.com/office/drawing/2014/main" val="20001"/>
                    </a:ext>
                  </a:extLst>
                </a:gridCol>
                <a:gridCol w="2189556">
                  <a:extLst>
                    <a:ext uri="{9D8B030D-6E8A-4147-A177-3AD203B41FA5}">
                      <a16:colId xmlns:a16="http://schemas.microsoft.com/office/drawing/2014/main" val="20002"/>
                    </a:ext>
                  </a:extLst>
                </a:gridCol>
                <a:gridCol w="2484782">
                  <a:extLst>
                    <a:ext uri="{9D8B030D-6E8A-4147-A177-3AD203B41FA5}">
                      <a16:colId xmlns:a16="http://schemas.microsoft.com/office/drawing/2014/main" val="20003"/>
                    </a:ext>
                  </a:extLst>
                </a:gridCol>
                <a:gridCol w="2133691">
                  <a:extLst>
                    <a:ext uri="{9D8B030D-6E8A-4147-A177-3AD203B41FA5}">
                      <a16:colId xmlns:a16="http://schemas.microsoft.com/office/drawing/2014/main" val="20004"/>
                    </a:ext>
                  </a:extLst>
                </a:gridCol>
                <a:gridCol w="2269343">
                  <a:extLst>
                    <a:ext uri="{9D8B030D-6E8A-4147-A177-3AD203B41FA5}">
                      <a16:colId xmlns:a16="http://schemas.microsoft.com/office/drawing/2014/main" val="20005"/>
                    </a:ext>
                  </a:extLst>
                </a:gridCol>
              </a:tblGrid>
              <a:tr h="731520">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228600" marR="0" lvl="1" indent="-227013" algn="ctr" defTabSz="914400" rtl="0" eaLnBrk="1" fontAlgn="base" latinLnBrk="0" hangingPunct="1">
                        <a:lnSpc>
                          <a:spcPct val="106000"/>
                        </a:lnSpc>
                        <a:spcBef>
                          <a:spcPct val="40000"/>
                        </a:spcBef>
                        <a:spcAft>
                          <a:spcPct val="0"/>
                        </a:spcAft>
                        <a:buClr>
                          <a:schemeClr val="tx1"/>
                        </a:buClr>
                        <a:buSzTx/>
                        <a:buFont typeface="Wingdings 2" pitchFamily="18" charset="2"/>
                        <a:buNone/>
                        <a:tabLst/>
                      </a:pPr>
                      <a:r>
                        <a:rPr kumimoji="0" lang="en-US" sz="1200" b="1" i="0" u="none" strike="noStrike" cap="none" normalizeH="0" baseline="0" dirty="0">
                          <a:ln>
                            <a:noFill/>
                          </a:ln>
                          <a:solidFill>
                            <a:schemeClr val="bg1"/>
                          </a:solidFill>
                          <a:effectLst/>
                          <a:latin typeface="+mj-lt"/>
                          <a:ea typeface="Verdana" pitchFamily="34" charset="0"/>
                          <a:cs typeface="Verdana" pitchFamily="34" charset="0"/>
                        </a:rPr>
                        <a:t>Phase</a:t>
                      </a:r>
                    </a:p>
                  </a:txBody>
                  <a:tcPr marT="73152" marB="73152" vert="vert270" anchor="ctr" horzOverflow="overflow">
                    <a:lnL>
                      <a:noFill/>
                    </a:lnL>
                    <a:lnR>
                      <a:noFill/>
                    </a:lnR>
                    <a:lnT w="9525" cap="flat" cmpd="sng" algn="ctr">
                      <a:solidFill>
                        <a:sysClr val="window" lastClr="FFFFFF"/>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solidFill>
                      <a:srgbClr val="4F81B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1587" marR="0" lvl="1" indent="0" algn="l" defTabSz="914400" rtl="0" eaLnBrk="1" fontAlgn="base" latinLnBrk="0" hangingPunct="1">
                        <a:lnSpc>
                          <a:spcPct val="100000"/>
                        </a:lnSpc>
                        <a:spcBef>
                          <a:spcPts val="600"/>
                        </a:spcBef>
                        <a:spcAft>
                          <a:spcPct val="0"/>
                        </a:spcAft>
                        <a:buClr>
                          <a:schemeClr val="tx1"/>
                        </a:buClr>
                        <a:buSzTx/>
                        <a:buFont typeface="Wingdings 2" pitchFamily="18" charset="2"/>
                        <a:buNone/>
                        <a:tabLst/>
                      </a:pPr>
                      <a:endParaRPr kumimoji="0" lang="en-US" sz="1200" b="0" i="0" u="none" strike="noStrike" cap="none" normalizeH="0" baseline="0" dirty="0">
                        <a:ln>
                          <a:noFill/>
                        </a:ln>
                        <a:solidFill>
                          <a:schemeClr val="tx1"/>
                        </a:solidFill>
                        <a:effectLst/>
                        <a:latin typeface="+mj-lt"/>
                        <a:ea typeface="Verdana" pitchFamily="34" charset="0"/>
                        <a:cs typeface="Verdana" pitchFamily="34" charset="0"/>
                      </a:endParaRPr>
                    </a:p>
                  </a:txBody>
                  <a:tcPr marT="73152" marB="73152" horzOverflow="overflow">
                    <a:lnL>
                      <a:noFill/>
                    </a:lnL>
                    <a:lnR>
                      <a:noFill/>
                    </a:lnR>
                    <a:lnT w="12700" cap="flat" cmpd="sng" algn="ctr">
                      <a:no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1587" marR="0" lvl="1" indent="0" algn="l" defTabSz="914400" rtl="0" eaLnBrk="1" fontAlgn="base" latinLnBrk="0" hangingPunct="1">
                        <a:lnSpc>
                          <a:spcPct val="100000"/>
                        </a:lnSpc>
                        <a:spcBef>
                          <a:spcPts val="600"/>
                        </a:spcBef>
                        <a:spcAft>
                          <a:spcPct val="0"/>
                        </a:spcAft>
                        <a:buClr>
                          <a:schemeClr val="tx1"/>
                        </a:buClr>
                        <a:buSzTx/>
                        <a:buFont typeface="Wingdings 2" pitchFamily="18" charset="2"/>
                        <a:buNone/>
                        <a:tabLst/>
                        <a:defRPr/>
                      </a:pPr>
                      <a:endParaRPr lang="en-US" sz="1200" kern="0" dirty="0">
                        <a:solidFill>
                          <a:srgbClr val="000000"/>
                        </a:solidFill>
                      </a:endParaRPr>
                    </a:p>
                  </a:txBody>
                  <a:tcPr marT="73152" marB="73152" horzOverflow="overflow">
                    <a:lnL>
                      <a:noFill/>
                    </a:lnL>
                    <a:lnR>
                      <a:noFill/>
                    </a:lnR>
                    <a:lnT w="12700" cap="flat" cmpd="sng" algn="ctr">
                      <a:no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1587" marR="0" lvl="1" indent="0" algn="l" defTabSz="914400" rtl="0" eaLnBrk="1" fontAlgn="base" latinLnBrk="0" hangingPunct="1">
                        <a:lnSpc>
                          <a:spcPct val="100000"/>
                        </a:lnSpc>
                        <a:spcBef>
                          <a:spcPts val="600"/>
                        </a:spcBef>
                        <a:spcAft>
                          <a:spcPct val="0"/>
                        </a:spcAft>
                        <a:buClr>
                          <a:schemeClr val="tx1"/>
                        </a:buClr>
                        <a:buSzTx/>
                        <a:buFont typeface="Wingdings 2" pitchFamily="18" charset="2"/>
                        <a:buNone/>
                        <a:tabLst/>
                      </a:pPr>
                      <a:endParaRPr kumimoji="0" lang="en-US" sz="1200" b="0" i="0" u="none" strike="noStrike" cap="none" normalizeH="0" baseline="0" dirty="0">
                        <a:ln>
                          <a:noFill/>
                        </a:ln>
                        <a:solidFill>
                          <a:schemeClr val="tx1"/>
                        </a:solidFill>
                        <a:effectLst/>
                        <a:latin typeface="+mj-lt"/>
                        <a:ea typeface="Verdana" pitchFamily="34" charset="0"/>
                        <a:cs typeface="Verdana" pitchFamily="34" charset="0"/>
                      </a:endParaRPr>
                    </a:p>
                  </a:txBody>
                  <a:tcPr marT="73152" marB="73152" horzOverflow="overflow">
                    <a:lnL>
                      <a:noFill/>
                    </a:lnL>
                    <a:lnR>
                      <a:noFill/>
                    </a:lnR>
                    <a:lnT w="12700" cap="flat" cmpd="sng" algn="ctr">
                      <a:no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1587" marR="0" lvl="1" indent="0" algn="l" defTabSz="914400" rtl="0" eaLnBrk="1" fontAlgn="base" latinLnBrk="0" hangingPunct="1">
                        <a:lnSpc>
                          <a:spcPct val="100000"/>
                        </a:lnSpc>
                        <a:spcBef>
                          <a:spcPts val="600"/>
                        </a:spcBef>
                        <a:spcAft>
                          <a:spcPct val="0"/>
                        </a:spcAft>
                        <a:buClr>
                          <a:schemeClr val="tx1"/>
                        </a:buClr>
                        <a:buSzTx/>
                        <a:buFont typeface="Wingdings 2" pitchFamily="18" charset="2"/>
                        <a:buNone/>
                        <a:tabLst/>
                      </a:pPr>
                      <a:endParaRPr kumimoji="0" lang="en-US" sz="1200" b="0" i="0" u="none" strike="noStrike" cap="none" normalizeH="0" baseline="0" dirty="0">
                        <a:ln>
                          <a:noFill/>
                        </a:ln>
                        <a:solidFill>
                          <a:schemeClr val="tx1"/>
                        </a:solidFill>
                        <a:effectLst/>
                        <a:latin typeface="+mj-lt"/>
                        <a:ea typeface="Verdana" pitchFamily="34" charset="0"/>
                        <a:cs typeface="Verdana" pitchFamily="34" charset="0"/>
                      </a:endParaRPr>
                    </a:p>
                  </a:txBody>
                  <a:tcPr marT="73152" marB="73152" horzOverflow="overflow">
                    <a:lnL>
                      <a:noFill/>
                    </a:lnL>
                    <a:lnR>
                      <a:noFill/>
                    </a:lnR>
                    <a:lnT w="12700" cap="flat" cmpd="sng" algn="ctr">
                      <a:no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1587" marR="0" lvl="1" indent="0" algn="l" defTabSz="914400" rtl="0" eaLnBrk="1" fontAlgn="base" latinLnBrk="0" hangingPunct="1">
                        <a:lnSpc>
                          <a:spcPct val="100000"/>
                        </a:lnSpc>
                        <a:spcBef>
                          <a:spcPts val="600"/>
                        </a:spcBef>
                        <a:spcAft>
                          <a:spcPct val="0"/>
                        </a:spcAft>
                        <a:buClr>
                          <a:schemeClr val="tx1"/>
                        </a:buClr>
                        <a:buSzTx/>
                        <a:buFont typeface="Wingdings 2" pitchFamily="18" charset="2"/>
                        <a:buNone/>
                        <a:tabLst/>
                      </a:pPr>
                      <a:endParaRPr kumimoji="0" lang="en-US" sz="1200" b="0" i="0" u="none" strike="noStrike" cap="none" normalizeH="0" baseline="0" dirty="0">
                        <a:ln>
                          <a:noFill/>
                        </a:ln>
                        <a:solidFill>
                          <a:schemeClr val="tx1"/>
                        </a:solidFill>
                        <a:effectLst/>
                        <a:latin typeface="+mj-lt"/>
                        <a:ea typeface="Verdana" pitchFamily="34" charset="0"/>
                        <a:cs typeface="Verdana" pitchFamily="34" charset="0"/>
                      </a:endParaRPr>
                    </a:p>
                  </a:txBody>
                  <a:tcPr marT="73152" marB="73152" horzOverflow="overflow">
                    <a:lnL>
                      <a:noFill/>
                    </a:lnL>
                    <a:lnR>
                      <a:noFill/>
                    </a:lnR>
                    <a:lnT w="12700" cap="flat" cmpd="sng" algn="ctr">
                      <a:noFill/>
                      <a:prstDash val="solid"/>
                      <a:round/>
                      <a:headEnd type="none" w="med" len="med"/>
                      <a:tailEnd type="none" w="med" len="med"/>
                    </a:lnT>
                    <a:lnB w="12700" cap="flat" cmpd="sng" algn="ctr">
                      <a:solidFill>
                        <a:srgbClr val="1F497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63" name="TextBox 62"/>
          <p:cNvSpPr txBox="1"/>
          <p:nvPr/>
        </p:nvSpPr>
        <p:spPr>
          <a:xfrm rot="16200000">
            <a:off x="-458096" y="4557854"/>
            <a:ext cx="1643399" cy="261610"/>
          </a:xfrm>
          <a:prstGeom prst="rect">
            <a:avLst/>
          </a:prstGeom>
          <a:noFill/>
        </p:spPr>
        <p:txBody>
          <a:bodyPr wrap="none" rtlCol="0">
            <a:spAutoFit/>
          </a:bodyPr>
          <a:lstStyle/>
          <a:p>
            <a:pPr defTabSz="914400"/>
            <a:r>
              <a:rPr lang="en-US" sz="1100" b="1" dirty="0">
                <a:solidFill>
                  <a:prstClr val="white"/>
                </a:solidFill>
                <a:latin typeface="Arial" panose="020B0604020202020204" pitchFamily="34" charset="0"/>
                <a:ea typeface="Verdana" pitchFamily="34" charset="0"/>
                <a:cs typeface="Arial" panose="020B0604020202020204" pitchFamily="34" charset="0"/>
              </a:rPr>
              <a:t>Alpha Considerations</a:t>
            </a:r>
          </a:p>
        </p:txBody>
      </p:sp>
      <p:sp>
        <p:nvSpPr>
          <p:cNvPr id="64" name="Freeform 63"/>
          <p:cNvSpPr/>
          <p:nvPr/>
        </p:nvSpPr>
        <p:spPr bwMode="auto">
          <a:xfrm>
            <a:off x="621404" y="1604000"/>
            <a:ext cx="1761175" cy="538836"/>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rgbClr val="000000"/>
          </a:solidFill>
          <a:ln w="25400" cap="flat" cmpd="sng" algn="ctr">
            <a:solidFill>
              <a:sysClr val="window" lastClr="FFFFFF">
                <a:hueOff val="0"/>
                <a:satOff val="0"/>
                <a:lumOff val="0"/>
                <a:alphaOff val="0"/>
              </a:sysClr>
            </a:solidFill>
            <a:prstDash val="solid"/>
          </a:ln>
          <a:effectLst/>
        </p:spPr>
        <p:txBody>
          <a:bodyPr lIns="58674" tIns="29337" rIns="196809" bIns="29337" spcCol="1270" anchor="ctr"/>
          <a:lstStyle/>
          <a:p>
            <a:pPr algn="ctr" defTabSz="466725">
              <a:defRPr/>
            </a:pPr>
            <a:r>
              <a:rPr lang="en-US" sz="1400" b="1" kern="0" dirty="0">
                <a:solidFill>
                  <a:sysClr val="window" lastClr="FFFFFF"/>
                </a:solidFill>
                <a:latin typeface="Arial" panose="020B0604020202020204" pitchFamily="34" charset="0"/>
                <a:ea typeface="Verdana" pitchFamily="34" charset="0"/>
                <a:cs typeface="Arial" panose="020B0604020202020204" pitchFamily="34" charset="0"/>
              </a:rPr>
              <a:t>DEFINE</a:t>
            </a:r>
          </a:p>
        </p:txBody>
      </p:sp>
      <p:sp>
        <p:nvSpPr>
          <p:cNvPr id="65" name="Freeform 64"/>
          <p:cNvSpPr/>
          <p:nvPr/>
        </p:nvSpPr>
        <p:spPr bwMode="auto">
          <a:xfrm>
            <a:off x="2928350" y="1604000"/>
            <a:ext cx="1761175" cy="538836"/>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rgbClr val="000000"/>
          </a:solidFill>
          <a:ln w="25400" cap="flat" cmpd="sng" algn="ctr">
            <a:solidFill>
              <a:sysClr val="window" lastClr="FFFFFF">
                <a:hueOff val="0"/>
                <a:satOff val="0"/>
                <a:lumOff val="0"/>
                <a:alphaOff val="0"/>
              </a:sysClr>
            </a:solidFill>
            <a:prstDash val="solid"/>
          </a:ln>
          <a:effectLst/>
        </p:spPr>
        <p:txBody>
          <a:bodyPr lIns="58674" tIns="29337" rIns="196809" bIns="29337" spcCol="1270" anchor="ctr"/>
          <a:lstStyle/>
          <a:p>
            <a:pPr algn="ctr" defTabSz="466725">
              <a:defRPr/>
            </a:pPr>
            <a:r>
              <a:rPr lang="en-US" sz="1400" b="1" kern="0" dirty="0">
                <a:solidFill>
                  <a:sysClr val="window" lastClr="FFFFFF"/>
                </a:solidFill>
                <a:latin typeface="Arial" panose="020B0604020202020204" pitchFamily="34" charset="0"/>
                <a:ea typeface="Verdana" pitchFamily="34" charset="0"/>
                <a:cs typeface="Arial" panose="020B0604020202020204" pitchFamily="34" charset="0"/>
              </a:rPr>
              <a:t>ASSESS</a:t>
            </a:r>
          </a:p>
        </p:txBody>
      </p:sp>
      <p:sp>
        <p:nvSpPr>
          <p:cNvPr id="66" name="Freeform 65"/>
          <p:cNvSpPr/>
          <p:nvPr/>
        </p:nvSpPr>
        <p:spPr bwMode="auto">
          <a:xfrm>
            <a:off x="5235296" y="1604000"/>
            <a:ext cx="1761175" cy="538836"/>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rgbClr val="000000"/>
          </a:solidFill>
          <a:ln w="25400" cap="flat" cmpd="sng" algn="ctr">
            <a:solidFill>
              <a:sysClr val="window" lastClr="FFFFFF">
                <a:hueOff val="0"/>
                <a:satOff val="0"/>
                <a:lumOff val="0"/>
                <a:alphaOff val="0"/>
              </a:sysClr>
            </a:solidFill>
            <a:prstDash val="solid"/>
          </a:ln>
          <a:effectLst/>
        </p:spPr>
        <p:txBody>
          <a:bodyPr lIns="58674" tIns="29337" rIns="196809" bIns="29337" spcCol="1270" anchor="ctr"/>
          <a:lstStyle/>
          <a:p>
            <a:pPr algn="ctr" defTabSz="466725">
              <a:defRPr/>
            </a:pPr>
            <a:r>
              <a:rPr lang="en-US" sz="1400" b="1" kern="0" dirty="0">
                <a:solidFill>
                  <a:sysClr val="window" lastClr="FFFFFF"/>
                </a:solidFill>
                <a:latin typeface="Arial" panose="020B0604020202020204" pitchFamily="34" charset="0"/>
                <a:ea typeface="Verdana" pitchFamily="34" charset="0"/>
                <a:cs typeface="Arial" panose="020B0604020202020204" pitchFamily="34" charset="0"/>
              </a:rPr>
              <a:t>PLAN</a:t>
            </a:r>
          </a:p>
        </p:txBody>
      </p:sp>
      <p:sp>
        <p:nvSpPr>
          <p:cNvPr id="67" name="Freeform 66"/>
          <p:cNvSpPr/>
          <p:nvPr/>
        </p:nvSpPr>
        <p:spPr bwMode="auto">
          <a:xfrm>
            <a:off x="7542243" y="1604000"/>
            <a:ext cx="1761175" cy="538836"/>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rgbClr val="000000"/>
          </a:solidFill>
          <a:ln w="25400" cap="flat" cmpd="sng" algn="ctr">
            <a:solidFill>
              <a:sysClr val="window" lastClr="FFFFFF">
                <a:hueOff val="0"/>
                <a:satOff val="0"/>
                <a:lumOff val="0"/>
                <a:alphaOff val="0"/>
              </a:sysClr>
            </a:solidFill>
            <a:prstDash val="solid"/>
          </a:ln>
          <a:effectLst/>
        </p:spPr>
        <p:txBody>
          <a:bodyPr lIns="58674" tIns="29337" rIns="196809" bIns="29337" spcCol="1270" anchor="ctr"/>
          <a:lstStyle/>
          <a:p>
            <a:pPr algn="ctr" defTabSz="466725">
              <a:defRPr/>
            </a:pPr>
            <a:r>
              <a:rPr lang="en-US" sz="1400" b="1" kern="0" dirty="0">
                <a:solidFill>
                  <a:sysClr val="window" lastClr="FFFFFF"/>
                </a:solidFill>
                <a:latin typeface="Arial" panose="020B0604020202020204" pitchFamily="34" charset="0"/>
                <a:ea typeface="Verdana" pitchFamily="34" charset="0"/>
                <a:cs typeface="Arial" panose="020B0604020202020204" pitchFamily="34" charset="0"/>
              </a:rPr>
              <a:t>DEVELOP &amp; DELIVER</a:t>
            </a:r>
          </a:p>
        </p:txBody>
      </p:sp>
      <p:sp>
        <p:nvSpPr>
          <p:cNvPr id="68" name="Freeform 67"/>
          <p:cNvSpPr/>
          <p:nvPr/>
        </p:nvSpPr>
        <p:spPr bwMode="auto">
          <a:xfrm>
            <a:off x="9849190" y="1604000"/>
            <a:ext cx="1761175" cy="538836"/>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rgbClr val="000000"/>
          </a:solidFill>
          <a:ln w="25400" cap="flat" cmpd="sng" algn="ctr">
            <a:solidFill>
              <a:sysClr val="window" lastClr="FFFFFF">
                <a:hueOff val="0"/>
                <a:satOff val="0"/>
                <a:lumOff val="0"/>
                <a:alphaOff val="0"/>
              </a:sysClr>
            </a:solidFill>
            <a:prstDash val="solid"/>
          </a:ln>
          <a:effectLst/>
        </p:spPr>
        <p:txBody>
          <a:bodyPr lIns="58674" tIns="29337" rIns="196809" bIns="29337" spcCol="1270" anchor="ctr"/>
          <a:lstStyle/>
          <a:p>
            <a:pPr algn="ctr" defTabSz="466725">
              <a:defRPr/>
            </a:pPr>
            <a:r>
              <a:rPr lang="en-US" sz="1400" b="1" kern="0" dirty="0">
                <a:solidFill>
                  <a:sysClr val="window" lastClr="FFFFFF"/>
                </a:solidFill>
                <a:latin typeface="Arial" panose="020B0604020202020204" pitchFamily="34" charset="0"/>
                <a:ea typeface="Verdana" pitchFamily="34" charset="0"/>
                <a:cs typeface="Arial" panose="020B0604020202020204" pitchFamily="34" charset="0"/>
              </a:rPr>
              <a:t>MEASURE</a:t>
            </a:r>
          </a:p>
        </p:txBody>
      </p:sp>
      <p:sp>
        <p:nvSpPr>
          <p:cNvPr id="69" name="TextBox 68"/>
          <p:cNvSpPr txBox="1"/>
          <p:nvPr/>
        </p:nvSpPr>
        <p:spPr>
          <a:xfrm>
            <a:off x="168768" y="956731"/>
            <a:ext cx="12023232"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u="none" strike="noStrike" kern="0" cap="none" spc="0" normalizeH="0" baseline="0" noProof="0" dirty="0">
                <a:ln>
                  <a:noFill/>
                </a:ln>
                <a:effectLst/>
                <a:uLnTx/>
                <a:uFillTx/>
                <a:latin typeface="Arial" panose="020B0604020202020204" pitchFamily="34" charset="0"/>
                <a:cs typeface="Arial" panose="020B0604020202020204" pitchFamily="34" charset="0"/>
              </a:rPr>
              <a:t>Our condensed and expedited approach to Training at Alpha factors in key considerations for each phase</a:t>
            </a:r>
          </a:p>
        </p:txBody>
      </p:sp>
    </p:spTree>
    <p:extLst>
      <p:ext uri="{BB962C8B-B14F-4D97-AF65-F5344CB8AC3E}">
        <p14:creationId xmlns:p14="http://schemas.microsoft.com/office/powerpoint/2010/main" val="3035231440"/>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99" dirty="0">
                <a:latin typeface="Arial" panose="020B0604020202020204" pitchFamily="34" charset="0"/>
                <a:cs typeface="Arial" panose="020B0604020202020204" pitchFamily="34" charset="0"/>
              </a:rPr>
              <a:t>1. Assess</a:t>
            </a:r>
          </a:p>
        </p:txBody>
      </p:sp>
      <p:graphicFrame>
        <p:nvGraphicFramePr>
          <p:cNvPr id="3" name="Table 2"/>
          <p:cNvGraphicFramePr>
            <a:graphicFrameLocks noGrp="1"/>
          </p:cNvGraphicFramePr>
          <p:nvPr>
            <p:extLst>
              <p:ext uri="{D42A27DB-BD31-4B8C-83A1-F6EECF244321}">
                <p14:modId xmlns:p14="http://schemas.microsoft.com/office/powerpoint/2010/main" val="1258594392"/>
              </p:ext>
            </p:extLst>
          </p:nvPr>
        </p:nvGraphicFramePr>
        <p:xfrm>
          <a:off x="6257874" y="979283"/>
          <a:ext cx="5484971" cy="1267515"/>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r>
                        <a:rPr lang="en-US" sz="1400" dirty="0">
                          <a:latin typeface="Calibri" panose="020F0502020204030204" pitchFamily="34" charset="0"/>
                        </a:rPr>
                        <a:t>Site Responsibility Considerations </a:t>
                      </a:r>
                      <a:endParaRPr lang="en-US" sz="1400" b="1" dirty="0">
                        <a:solidFill>
                          <a:schemeClr val="bg1"/>
                        </a:solidFill>
                        <a:latin typeface="Calibri" panose="020F0502020204030204" pitchFamily="34" charset="0"/>
                        <a:cs typeface="Arial" panose="020B0604020202020204" pitchFamily="34" charset="0"/>
                      </a:endParaRPr>
                    </a:p>
                  </a:txBody>
                  <a:tcPr marL="91368" marR="91368" marT="45684" marB="45684"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4"/>
                    </a:solidFill>
                  </a:tcPr>
                </a:tc>
                <a:extLst>
                  <a:ext uri="{0D108BD9-81ED-4DB2-BD59-A6C34878D82A}">
                    <a16:rowId xmlns:a16="http://schemas.microsoft.com/office/drawing/2014/main" val="10000"/>
                  </a:ext>
                </a:extLst>
              </a:tr>
              <a:tr h="962787">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panose="020F0502020204030204" pitchFamily="34" charset="0"/>
                        </a:rPr>
                        <a:t>A Site Training Coordinator will be identified and will help to coordinate Infrastructure Analysis and facility interviews, if applicable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solidFill>
                            <a:schemeClr val="tx1"/>
                          </a:solidFill>
                          <a:latin typeface="Calibri" panose="020F0502020204030204" pitchFamily="34" charset="0"/>
                        </a:rPr>
                        <a:t>Regional and Site Education and Department Leads’ and other identified key stakeholders’ participate in facility Training Needs Assessment interviews, as needed</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txBody>
                  <a:tcPr marL="91368" marR="91368" marT="45684" marB="45684">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926294314"/>
              </p:ext>
            </p:extLst>
          </p:nvPr>
        </p:nvGraphicFramePr>
        <p:xfrm>
          <a:off x="6257874" y="2482615"/>
          <a:ext cx="5484971" cy="304728"/>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pPr algn="l"/>
                      <a:r>
                        <a:rPr lang="en-US" sz="1400" b="1" dirty="0">
                          <a:solidFill>
                            <a:schemeClr val="bg1"/>
                          </a:solidFill>
                          <a:latin typeface="Calibri" panose="020F0502020204030204" pitchFamily="34" charset="0"/>
                        </a:rPr>
                        <a:t>Input Tools/Templates</a:t>
                      </a:r>
                    </a:p>
                  </a:txBody>
                  <a:tcPr marL="91368" marR="91368" marT="45684" marB="45684"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solidFill>
                  </a:tcPr>
                </a:tc>
                <a:extLst>
                  <a:ext uri="{0D108BD9-81ED-4DB2-BD59-A6C34878D82A}">
                    <a16:rowId xmlns:a16="http://schemas.microsoft.com/office/drawing/2014/main" val="10000"/>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453896973"/>
              </p:ext>
            </p:extLst>
          </p:nvPr>
        </p:nvGraphicFramePr>
        <p:xfrm>
          <a:off x="399159" y="2479306"/>
          <a:ext cx="5484971" cy="1847960"/>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r>
                        <a:rPr lang="en-US" sz="1400" dirty="0">
                          <a:latin typeface="Calibri" panose="020F0502020204030204" pitchFamily="34" charset="0"/>
                        </a:rPr>
                        <a:t>Component Tasks</a:t>
                      </a:r>
                      <a:endParaRPr lang="en-US" sz="1400" b="1" dirty="0">
                        <a:solidFill>
                          <a:schemeClr val="bg1"/>
                        </a:solidFill>
                        <a:latin typeface="Calibri" panose="020F0502020204030204" pitchFamily="34" charset="0"/>
                        <a:cs typeface="Arial" panose="020B0604020202020204" pitchFamily="34" charset="0"/>
                      </a:endParaRPr>
                    </a:p>
                  </a:txBody>
                  <a:tcPr marL="91368" marR="91368" marT="45684" marB="4568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10000"/>
                  </a:ext>
                </a:extLst>
              </a:tr>
              <a:tr h="1542854">
                <a:tc>
                  <a:txBody>
                    <a:bodyPr/>
                    <a:lstStyle/>
                    <a:p>
                      <a:pPr marL="173038" indent="-173038">
                        <a:lnSpc>
                          <a:spcPct val="95000"/>
                        </a:lnSpc>
                        <a:spcBef>
                          <a:spcPts val="200"/>
                        </a:spcBef>
                        <a:spcAft>
                          <a:spcPts val="0"/>
                        </a:spcAft>
                        <a:buClrTx/>
                        <a:buSzPct val="100000"/>
                        <a:buFont typeface="Arial" panose="020B0604020202020204" pitchFamily="34" charset="0"/>
                        <a:buChar char="•"/>
                      </a:pPr>
                      <a:r>
                        <a:rPr lang="en-US" sz="1100" dirty="0">
                          <a:solidFill>
                            <a:schemeClr val="tx1"/>
                          </a:solidFill>
                          <a:latin typeface="+mn-lt"/>
                          <a:cs typeface="Calibri" pitchFamily="34" charset="0"/>
                        </a:rPr>
                        <a:t>Onboard</a:t>
                      </a:r>
                      <a:r>
                        <a:rPr lang="en-US" sz="1100" baseline="0" dirty="0">
                          <a:solidFill>
                            <a:schemeClr val="tx1"/>
                          </a:solidFill>
                          <a:latin typeface="+mn-lt"/>
                          <a:cs typeface="Calibri" pitchFamily="34" charset="0"/>
                        </a:rPr>
                        <a:t> Site Training Coordinator</a:t>
                      </a:r>
                      <a:endParaRPr lang="en-US" sz="1100" dirty="0">
                        <a:solidFill>
                          <a:schemeClr val="tx1"/>
                        </a:solidFill>
                        <a:latin typeface="+mn-lt"/>
                        <a:cs typeface="Calibri" pitchFamily="34" charset="0"/>
                      </a:endParaRPr>
                    </a:p>
                    <a:p>
                      <a:pPr marL="173038" indent="-173038">
                        <a:lnSpc>
                          <a:spcPct val="95000"/>
                        </a:lnSpc>
                        <a:spcBef>
                          <a:spcPts val="200"/>
                        </a:spcBef>
                        <a:spcAft>
                          <a:spcPts val="0"/>
                        </a:spcAft>
                        <a:buClrTx/>
                        <a:buSzPct val="100000"/>
                        <a:buFont typeface="Arial" panose="020B0604020202020204" pitchFamily="34" charset="0"/>
                        <a:buChar char="•"/>
                      </a:pPr>
                      <a:r>
                        <a:rPr lang="en-US" sz="1100" dirty="0">
                          <a:solidFill>
                            <a:schemeClr val="tx1"/>
                          </a:solidFill>
                          <a:latin typeface="+mn-lt"/>
                          <a:cs typeface="Calibri" pitchFamily="34" charset="0"/>
                        </a:rPr>
                        <a:t>Conduct</a:t>
                      </a:r>
                      <a:r>
                        <a:rPr lang="en-US" sz="1100" baseline="0" dirty="0">
                          <a:solidFill>
                            <a:schemeClr val="tx1"/>
                          </a:solidFill>
                          <a:latin typeface="+mn-lt"/>
                          <a:cs typeface="Calibri" pitchFamily="34" charset="0"/>
                        </a:rPr>
                        <a:t> Training Needs Assessment</a:t>
                      </a:r>
                      <a:endParaRPr lang="en-US" sz="1100" dirty="0">
                        <a:solidFill>
                          <a:schemeClr val="tx1"/>
                        </a:solidFill>
                        <a:latin typeface="+mn-lt"/>
                        <a:cs typeface="Calibri" pitchFamily="34" charset="0"/>
                      </a:endParaRPr>
                    </a:p>
                    <a:p>
                      <a:pPr marL="404813" lvl="1" indent="-173038">
                        <a:lnSpc>
                          <a:spcPct val="95000"/>
                        </a:lnSpc>
                        <a:spcBef>
                          <a:spcPts val="200"/>
                        </a:spcBef>
                        <a:spcAft>
                          <a:spcPts val="0"/>
                        </a:spcAft>
                        <a:buClrTx/>
                        <a:buSzPct val="100000"/>
                        <a:buFont typeface="Calibri" panose="020F0502020204030204" pitchFamily="34" charset="0"/>
                        <a:buChar char="̶"/>
                      </a:pPr>
                      <a:r>
                        <a:rPr lang="en-US" sz="1100" dirty="0">
                          <a:solidFill>
                            <a:schemeClr val="tx1"/>
                          </a:solidFill>
                          <a:latin typeface="+mn-lt"/>
                          <a:cs typeface="Calibri" pitchFamily="34" charset="0"/>
                        </a:rPr>
                        <a:t>Audience Analysis</a:t>
                      </a:r>
                    </a:p>
                    <a:p>
                      <a:pPr marL="404813" lvl="1" indent="-173038">
                        <a:lnSpc>
                          <a:spcPct val="95000"/>
                        </a:lnSpc>
                        <a:spcBef>
                          <a:spcPts val="200"/>
                        </a:spcBef>
                        <a:spcAft>
                          <a:spcPts val="0"/>
                        </a:spcAft>
                        <a:buClrTx/>
                        <a:buSzPct val="100000"/>
                        <a:buFont typeface="Calibri" panose="020F0502020204030204" pitchFamily="34" charset="0"/>
                        <a:buChar char="̶"/>
                      </a:pPr>
                      <a:r>
                        <a:rPr lang="en-US" sz="1100" dirty="0">
                          <a:solidFill>
                            <a:schemeClr val="tx1"/>
                          </a:solidFill>
                          <a:latin typeface="+mn-lt"/>
                          <a:cs typeface="Calibri" pitchFamily="34" charset="0"/>
                        </a:rPr>
                        <a:t>Infrastructure Analysis</a:t>
                      </a:r>
                    </a:p>
                    <a:p>
                      <a:pPr marL="404813" lvl="1" indent="-173038">
                        <a:lnSpc>
                          <a:spcPct val="95000"/>
                        </a:lnSpc>
                        <a:spcBef>
                          <a:spcPts val="200"/>
                        </a:spcBef>
                        <a:spcAft>
                          <a:spcPts val="0"/>
                        </a:spcAft>
                        <a:buClrTx/>
                        <a:buSzPct val="100000"/>
                        <a:buFont typeface="Calibri" panose="020F0502020204030204" pitchFamily="34" charset="0"/>
                        <a:buChar char="̶"/>
                      </a:pPr>
                      <a:r>
                        <a:rPr lang="en-US" sz="1100" dirty="0">
                          <a:solidFill>
                            <a:schemeClr val="tx1"/>
                          </a:solidFill>
                          <a:latin typeface="+mn-lt"/>
                          <a:cs typeface="Calibri" pitchFamily="34" charset="0"/>
                        </a:rPr>
                        <a:t>Skill</a:t>
                      </a:r>
                      <a:r>
                        <a:rPr lang="en-US" sz="1100" baseline="0" dirty="0">
                          <a:solidFill>
                            <a:schemeClr val="tx1"/>
                          </a:solidFill>
                          <a:latin typeface="+mn-lt"/>
                          <a:cs typeface="Calibri" pitchFamily="34" charset="0"/>
                        </a:rPr>
                        <a:t> Gap</a:t>
                      </a:r>
                      <a:r>
                        <a:rPr lang="en-US" sz="1100" dirty="0">
                          <a:solidFill>
                            <a:schemeClr val="tx1"/>
                          </a:solidFill>
                          <a:latin typeface="+mn-lt"/>
                          <a:cs typeface="Calibri" pitchFamily="34" charset="0"/>
                        </a:rPr>
                        <a:t> Analysis</a:t>
                      </a:r>
                    </a:p>
                    <a:p>
                      <a:pPr marL="173038" indent="-173038">
                        <a:lnSpc>
                          <a:spcPct val="95000"/>
                        </a:lnSpc>
                        <a:spcBef>
                          <a:spcPts val="200"/>
                        </a:spcBef>
                        <a:spcAft>
                          <a:spcPts val="0"/>
                        </a:spcAft>
                        <a:buClrTx/>
                        <a:buSzPct val="100000"/>
                        <a:buFont typeface="Arial" panose="020B0604020202020204" pitchFamily="34" charset="0"/>
                        <a:buChar char="•"/>
                      </a:pPr>
                      <a:r>
                        <a:rPr lang="en-US" sz="1100" dirty="0">
                          <a:solidFill>
                            <a:schemeClr val="tx1"/>
                          </a:solidFill>
                          <a:latin typeface="+mn-lt"/>
                          <a:cs typeface="Calibri" pitchFamily="34" charset="0"/>
                        </a:rPr>
                        <a:t>Update Training Strategy </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1100" kern="1200" dirty="0">
                          <a:solidFill>
                            <a:schemeClr val="tx1"/>
                          </a:solidFill>
                          <a:latin typeface="+mn-lt"/>
                          <a:ea typeface="ヒラギノ角ゴ Pro W3"/>
                          <a:cs typeface="Calibri" pitchFamily="34" charset="0"/>
                        </a:rPr>
                        <a:t>Determin</a:t>
                      </a:r>
                      <a:r>
                        <a:rPr lang="en-US" sz="1100" kern="1200" baseline="0" dirty="0">
                          <a:solidFill>
                            <a:schemeClr val="tx1"/>
                          </a:solidFill>
                          <a:latin typeface="+mn-lt"/>
                          <a:ea typeface="ヒラギノ角ゴ Pro W3"/>
                          <a:cs typeface="Calibri" pitchFamily="34" charset="0"/>
                        </a:rPr>
                        <a:t>e Training Environment</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1100" kern="1200" baseline="0" dirty="0">
                          <a:solidFill>
                            <a:schemeClr val="tx1"/>
                          </a:solidFill>
                          <a:latin typeface="+mn-lt"/>
                          <a:cs typeface="Calibri" pitchFamily="34" charset="0"/>
                        </a:rPr>
                        <a:t>Define Training Success Measures</a:t>
                      </a:r>
                      <a:endParaRPr lang="en-US" sz="1100" dirty="0">
                        <a:solidFill>
                          <a:schemeClr val="tx1"/>
                        </a:solidFill>
                        <a:latin typeface="+mn-lt"/>
                        <a:cs typeface="Calibri" pitchFamily="34" charset="0"/>
                      </a:endParaRPr>
                    </a:p>
                  </a:txBody>
                  <a:tcPr marL="91368" marR="91368" marT="45684" marB="45684">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50" name="Table 49"/>
          <p:cNvGraphicFramePr>
            <a:graphicFrameLocks noGrp="1"/>
          </p:cNvGraphicFramePr>
          <p:nvPr>
            <p:extLst>
              <p:ext uri="{D42A27DB-BD31-4B8C-83A1-F6EECF244321}">
                <p14:modId xmlns:p14="http://schemas.microsoft.com/office/powerpoint/2010/main" val="1970970494"/>
              </p:ext>
            </p:extLst>
          </p:nvPr>
        </p:nvGraphicFramePr>
        <p:xfrm>
          <a:off x="399160" y="979283"/>
          <a:ext cx="5484971" cy="1264598"/>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r>
                        <a:rPr lang="en-US" sz="1400" b="1" dirty="0">
                          <a:solidFill>
                            <a:schemeClr val="bg1"/>
                          </a:solidFill>
                          <a:latin typeface="Calibri" panose="020F0502020204030204" pitchFamily="34" charset="0"/>
                          <a:cs typeface="+mn-cs"/>
                        </a:rPr>
                        <a:t>Purpose</a:t>
                      </a:r>
                      <a:endParaRPr lang="en-US" sz="1400" b="1" dirty="0">
                        <a:solidFill>
                          <a:schemeClr val="bg1"/>
                        </a:solidFill>
                        <a:latin typeface="Calibri" panose="020F0502020204030204" pitchFamily="34" charset="0"/>
                        <a:cs typeface="Arial" panose="020B0604020202020204" pitchFamily="34" charset="0"/>
                      </a:endParaRPr>
                    </a:p>
                  </a:txBody>
                  <a:tcPr marL="91368" marR="91368" marT="45684" marB="45684"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959870">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effectLst/>
                          <a:latin typeface="Calibri" panose="020F0502020204030204" pitchFamily="34" charset="0"/>
                        </a:rPr>
                        <a:t>Inventory all impacted users, understand current skills, and determine training needs by each audience group</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baseline="0" dirty="0">
                          <a:solidFill>
                            <a:schemeClr val="tx1"/>
                          </a:solidFill>
                          <a:latin typeface="Calibri" panose="020F0502020204030204" pitchFamily="34" charset="0"/>
                          <a:ea typeface="+mn-ea"/>
                          <a:cs typeface="+mn-cs"/>
                        </a:rPr>
                        <a:t>Identify the facility training resources available, and leverage existing [Initiative or Project Name] methods and tools used previously</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baseline="0" dirty="0">
                          <a:solidFill>
                            <a:schemeClr val="tx1"/>
                          </a:solidFill>
                          <a:latin typeface="Calibri" panose="020F0502020204030204" pitchFamily="34" charset="0"/>
                          <a:ea typeface="+mn-ea"/>
                          <a:cs typeface="+mn-cs"/>
                        </a:rPr>
                        <a:t>Align training plan and approach based on Needs Assessment results</a:t>
                      </a:r>
                      <a:endParaRPr lang="en-US" sz="1100" dirty="0">
                        <a:solidFill>
                          <a:schemeClr val="tx1"/>
                        </a:solidFill>
                        <a:latin typeface="+mn-lt"/>
                        <a:cs typeface="Calibri" pitchFamily="34" charset="0"/>
                      </a:endParaRPr>
                    </a:p>
                  </a:txBody>
                  <a:tcPr marL="91368" marR="91368" marT="45684" marB="45684">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51" name="Table 50"/>
          <p:cNvGraphicFramePr>
            <a:graphicFrameLocks noGrp="1"/>
          </p:cNvGraphicFramePr>
          <p:nvPr>
            <p:extLst>
              <p:ext uri="{D42A27DB-BD31-4B8C-83A1-F6EECF244321}">
                <p14:modId xmlns:p14="http://schemas.microsoft.com/office/powerpoint/2010/main" val="1502412267"/>
              </p:ext>
            </p:extLst>
          </p:nvPr>
        </p:nvGraphicFramePr>
        <p:xfrm>
          <a:off x="399160" y="4562314"/>
          <a:ext cx="5484971" cy="1234296"/>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r>
                        <a:rPr lang="en-US" sz="1400" b="1" dirty="0">
                          <a:solidFill>
                            <a:schemeClr val="bg1"/>
                          </a:solidFill>
                          <a:latin typeface="Calibri" panose="020F0502020204030204" pitchFamily="34" charset="0"/>
                          <a:cs typeface="+mn-cs"/>
                        </a:rPr>
                        <a:t>Outcomes</a:t>
                      </a:r>
                      <a:endParaRPr lang="en-US" sz="1400" b="1" dirty="0">
                        <a:solidFill>
                          <a:schemeClr val="bg1"/>
                        </a:solidFill>
                        <a:latin typeface="Calibri" panose="020F0502020204030204" pitchFamily="34" charset="0"/>
                        <a:cs typeface="Arial" panose="020B0604020202020204" pitchFamily="34" charset="0"/>
                      </a:endParaRPr>
                    </a:p>
                  </a:txBody>
                  <a:tcPr marL="91368" marR="91368" marT="45684" marB="4568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r h="929350">
                <a:tc>
                  <a:txBody>
                    <a:bodyPr/>
                    <a:lstStyle/>
                    <a:p>
                      <a:pPr marL="171450" indent="-171450">
                        <a:buFont typeface="Arial" panose="020B0604020202020204" pitchFamily="34" charset="0"/>
                        <a:buChar char="•"/>
                      </a:pPr>
                      <a:r>
                        <a:rPr lang="en-US" sz="1100" baseline="0" dirty="0">
                          <a:solidFill>
                            <a:schemeClr val="tx1"/>
                          </a:solidFill>
                          <a:latin typeface="Calibri" panose="020F0502020204030204" pitchFamily="34" charset="0"/>
                        </a:rPr>
                        <a:t>Understanding of the best approach for enrolling training participants and reporting training results</a:t>
                      </a:r>
                    </a:p>
                    <a:p>
                      <a:pPr marL="171450" indent="-171450">
                        <a:buFont typeface="Arial" panose="020B0604020202020204" pitchFamily="34" charset="0"/>
                        <a:buChar char="•"/>
                      </a:pPr>
                      <a:r>
                        <a:rPr lang="en-US" sz="1100" baseline="0" dirty="0">
                          <a:solidFill>
                            <a:schemeClr val="tx1"/>
                          </a:solidFill>
                          <a:latin typeface="Calibri" panose="020F0502020204030204" pitchFamily="34" charset="0"/>
                        </a:rPr>
                        <a:t>Understanding the physical space, resources and/or restraints for training scheduling and planning purposes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solidFill>
                            <a:schemeClr val="tx1"/>
                          </a:solidFill>
                          <a:latin typeface="Calibri" panose="020F0502020204030204" pitchFamily="34" charset="0"/>
                        </a:rPr>
                        <a:t>Updated training strategy and plan based on assessment findings and recommendations</a:t>
                      </a:r>
                    </a:p>
                  </a:txBody>
                  <a:tcPr marL="91368" marR="91368" marT="45684" marB="45684">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52" name="Table 51"/>
          <p:cNvGraphicFramePr>
            <a:graphicFrameLocks noGrp="1"/>
          </p:cNvGraphicFramePr>
          <p:nvPr>
            <p:extLst>
              <p:ext uri="{D42A27DB-BD31-4B8C-83A1-F6EECF244321}">
                <p14:modId xmlns:p14="http://schemas.microsoft.com/office/powerpoint/2010/main" val="142549343"/>
              </p:ext>
            </p:extLst>
          </p:nvPr>
        </p:nvGraphicFramePr>
        <p:xfrm>
          <a:off x="6257874" y="4562314"/>
          <a:ext cx="5484971" cy="304728"/>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pPr algn="l"/>
                      <a:r>
                        <a:rPr lang="en-US" sz="1400" b="1" dirty="0">
                          <a:solidFill>
                            <a:schemeClr val="bg1"/>
                          </a:solidFill>
                          <a:latin typeface="Calibri" panose="020F0502020204030204" pitchFamily="34" charset="0"/>
                        </a:rPr>
                        <a:t>Output Tools/Templates</a:t>
                      </a:r>
                    </a:p>
                  </a:txBody>
                  <a:tcPr marL="91368" marR="91368" marT="45684" marB="45684"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bl>
          </a:graphicData>
        </a:graphic>
      </p:graphicFrame>
      <p:sp>
        <p:nvSpPr>
          <p:cNvPr id="36" name="TextBox 35"/>
          <p:cNvSpPr txBox="1"/>
          <p:nvPr/>
        </p:nvSpPr>
        <p:spPr>
          <a:xfrm>
            <a:off x="6854682" y="3689697"/>
            <a:ext cx="1169367" cy="400006"/>
          </a:xfrm>
          <a:prstGeom prst="rect">
            <a:avLst/>
          </a:prstGeom>
          <a:noFill/>
        </p:spPr>
        <p:txBody>
          <a:bodyPr wrap="square" rtlCol="0">
            <a:spAutoFit/>
          </a:bodyPr>
          <a:lstStyle/>
          <a:p>
            <a:pPr algn="ctr" fontAlgn="base">
              <a:spcBef>
                <a:spcPct val="0"/>
              </a:spcBef>
              <a:spcAft>
                <a:spcPct val="0"/>
              </a:spcAft>
            </a:pPr>
            <a:r>
              <a:rPr lang="en-US" sz="1000" dirty="0">
                <a:latin typeface="Arial" panose="020B0604020202020204" pitchFamily="34" charset="0"/>
                <a:cs typeface="Arial" panose="020B0604020202020204" pitchFamily="34" charset="0"/>
              </a:rPr>
              <a:t>Stakeholder Analysis</a:t>
            </a:r>
          </a:p>
        </p:txBody>
      </p:sp>
      <p:sp>
        <p:nvSpPr>
          <p:cNvPr id="38" name="TextBox 37"/>
          <p:cNvSpPr txBox="1"/>
          <p:nvPr/>
        </p:nvSpPr>
        <p:spPr>
          <a:xfrm>
            <a:off x="8284956" y="3689696"/>
            <a:ext cx="1245607" cy="400006"/>
          </a:xfrm>
          <a:prstGeom prst="rect">
            <a:avLst/>
          </a:prstGeom>
          <a:noFill/>
        </p:spPr>
        <p:txBody>
          <a:bodyPr wrap="square" rtlCol="0">
            <a:spAutoFit/>
          </a:bodyPr>
          <a:lstStyle/>
          <a:p>
            <a:pPr algn="ctr" fontAlgn="base">
              <a:spcBef>
                <a:spcPct val="0"/>
              </a:spcBef>
              <a:spcAft>
                <a:spcPct val="0"/>
              </a:spcAft>
            </a:pPr>
            <a:r>
              <a:rPr lang="en-US" sz="1000" dirty="0">
                <a:latin typeface="Arial" panose="020B0604020202020204" pitchFamily="34" charset="0"/>
                <a:cs typeface="Arial" panose="020B0604020202020204" pitchFamily="34" charset="0"/>
              </a:rPr>
              <a:t>Change Impact Analysis</a:t>
            </a:r>
          </a:p>
        </p:txBody>
      </p:sp>
      <p:sp>
        <p:nvSpPr>
          <p:cNvPr id="39" name="TextBox 38"/>
          <p:cNvSpPr txBox="1"/>
          <p:nvPr/>
        </p:nvSpPr>
        <p:spPr>
          <a:xfrm>
            <a:off x="9812425" y="3724977"/>
            <a:ext cx="1245607" cy="400006"/>
          </a:xfrm>
          <a:prstGeom prst="rect">
            <a:avLst/>
          </a:prstGeom>
          <a:noFill/>
        </p:spPr>
        <p:txBody>
          <a:bodyPr wrap="square" rtlCol="0">
            <a:spAutoFit/>
          </a:bodyPr>
          <a:lstStyle/>
          <a:p>
            <a:pPr algn="ctr" fontAlgn="base">
              <a:spcBef>
                <a:spcPct val="0"/>
              </a:spcBef>
              <a:spcAft>
                <a:spcPct val="0"/>
              </a:spcAft>
            </a:pPr>
            <a:r>
              <a:rPr lang="en-US" sz="1000" dirty="0">
                <a:latin typeface="Arial" panose="020B0604020202020204" pitchFamily="34" charset="0"/>
                <a:cs typeface="Arial" panose="020B0604020202020204" pitchFamily="34" charset="0"/>
              </a:rPr>
              <a:t>Process Documentation</a:t>
            </a:r>
          </a:p>
        </p:txBody>
      </p:sp>
      <p:sp>
        <p:nvSpPr>
          <p:cNvPr id="45" name="TextBox 44"/>
          <p:cNvSpPr txBox="1"/>
          <p:nvPr/>
        </p:nvSpPr>
        <p:spPr>
          <a:xfrm>
            <a:off x="8837261" y="5769588"/>
            <a:ext cx="1786620" cy="246157"/>
          </a:xfrm>
          <a:prstGeom prst="rect">
            <a:avLst/>
          </a:prstGeom>
          <a:noFill/>
        </p:spPr>
        <p:txBody>
          <a:bodyPr wrap="square" rtlCol="0">
            <a:spAutoFit/>
          </a:bodyPr>
          <a:lstStyle/>
          <a:p>
            <a:pPr algn="ctr" fontAlgn="base">
              <a:spcBef>
                <a:spcPct val="0"/>
              </a:spcBef>
              <a:spcAft>
                <a:spcPct val="0"/>
              </a:spcAft>
            </a:pPr>
            <a:r>
              <a:rPr lang="en-US" sz="1000" dirty="0">
                <a:latin typeface="Arial" panose="020B0604020202020204" pitchFamily="34" charset="0"/>
                <a:cs typeface="Arial" panose="020B0604020202020204" pitchFamily="34" charset="0"/>
              </a:rPr>
              <a:t>Skill Gap Analysis</a:t>
            </a:r>
          </a:p>
        </p:txBody>
      </p:sp>
      <p:sp>
        <p:nvSpPr>
          <p:cNvPr id="35" name="TextBox 34"/>
          <p:cNvSpPr txBox="1"/>
          <p:nvPr/>
        </p:nvSpPr>
        <p:spPr>
          <a:xfrm>
            <a:off x="5943055" y="5756973"/>
            <a:ext cx="1786620" cy="246157"/>
          </a:xfrm>
          <a:prstGeom prst="rect">
            <a:avLst/>
          </a:prstGeom>
          <a:noFill/>
        </p:spPr>
        <p:txBody>
          <a:bodyPr wrap="square" rtlCol="0">
            <a:spAutoFit/>
          </a:bodyPr>
          <a:lstStyle/>
          <a:p>
            <a:pPr algn="ctr" fontAlgn="base">
              <a:spcBef>
                <a:spcPct val="0"/>
              </a:spcBef>
              <a:spcAft>
                <a:spcPct val="0"/>
              </a:spcAft>
            </a:pPr>
            <a:r>
              <a:rPr lang="en-US" sz="1000" dirty="0">
                <a:latin typeface="Arial" panose="020B0604020202020204" pitchFamily="34" charset="0"/>
                <a:cs typeface="Arial" panose="020B0604020202020204" pitchFamily="34" charset="0"/>
              </a:rPr>
              <a:t>Audience Analysis</a:t>
            </a:r>
          </a:p>
        </p:txBody>
      </p:sp>
      <p:sp>
        <p:nvSpPr>
          <p:cNvPr id="40" name="TextBox 39"/>
          <p:cNvSpPr txBox="1"/>
          <p:nvPr/>
        </p:nvSpPr>
        <p:spPr>
          <a:xfrm>
            <a:off x="7567000" y="5736397"/>
            <a:ext cx="1290380" cy="400006"/>
          </a:xfrm>
          <a:prstGeom prst="rect">
            <a:avLst/>
          </a:prstGeom>
          <a:noFill/>
        </p:spPr>
        <p:txBody>
          <a:bodyPr wrap="square" rtlCol="0">
            <a:spAutoFit/>
          </a:bodyPr>
          <a:lstStyle/>
          <a:p>
            <a:pPr algn="ctr" fontAlgn="base">
              <a:spcBef>
                <a:spcPct val="0"/>
              </a:spcBef>
              <a:spcAft>
                <a:spcPct val="0"/>
              </a:spcAft>
            </a:pPr>
            <a:r>
              <a:rPr lang="en-US" sz="1000" dirty="0">
                <a:latin typeface="Arial" panose="020B0604020202020204" pitchFamily="34" charset="0"/>
                <a:cs typeface="Arial" panose="020B0604020202020204" pitchFamily="34" charset="0"/>
              </a:rPr>
              <a:t>Infrastructure Analysis</a:t>
            </a:r>
          </a:p>
        </p:txBody>
      </p:sp>
      <p:sp>
        <p:nvSpPr>
          <p:cNvPr id="41" name="TextBox 40"/>
          <p:cNvSpPr txBox="1"/>
          <p:nvPr/>
        </p:nvSpPr>
        <p:spPr>
          <a:xfrm>
            <a:off x="10397333" y="5736396"/>
            <a:ext cx="1786620" cy="400006"/>
          </a:xfrm>
          <a:prstGeom prst="rect">
            <a:avLst/>
          </a:prstGeom>
          <a:noFill/>
        </p:spPr>
        <p:txBody>
          <a:bodyPr wrap="square" rtlCol="0">
            <a:spAutoFit/>
          </a:bodyPr>
          <a:lstStyle/>
          <a:p>
            <a:pPr algn="ctr" fontAlgn="base">
              <a:spcBef>
                <a:spcPct val="0"/>
              </a:spcBef>
              <a:spcAft>
                <a:spcPct val="0"/>
              </a:spcAft>
            </a:pPr>
            <a:r>
              <a:rPr lang="en-US" sz="1000" dirty="0">
                <a:latin typeface="Arial" panose="020B0604020202020204" pitchFamily="34" charset="0"/>
                <a:cs typeface="Arial" panose="020B0604020202020204" pitchFamily="34" charset="0"/>
              </a:rPr>
              <a:t>Updated Training</a:t>
            </a:r>
          </a:p>
          <a:p>
            <a:pPr algn="ctr" fontAlgn="base">
              <a:spcBef>
                <a:spcPct val="0"/>
              </a:spcBef>
              <a:spcAft>
                <a:spcPct val="0"/>
              </a:spcAft>
            </a:pPr>
            <a:r>
              <a:rPr lang="en-US" sz="1000" dirty="0">
                <a:latin typeface="Arial" panose="020B0604020202020204" pitchFamily="34" charset="0"/>
                <a:cs typeface="Arial" panose="020B0604020202020204" pitchFamily="34" charset="0"/>
              </a:rPr>
              <a:t> Strategy</a:t>
            </a:r>
          </a:p>
        </p:txBody>
      </p:sp>
      <p:sp>
        <p:nvSpPr>
          <p:cNvPr id="49" name="Freeform 48"/>
          <p:cNvSpPr/>
          <p:nvPr/>
        </p:nvSpPr>
        <p:spPr bwMode="auto">
          <a:xfrm>
            <a:off x="428157"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accent1"/>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ASSESS</a:t>
            </a:r>
          </a:p>
        </p:txBody>
      </p:sp>
      <p:sp>
        <p:nvSpPr>
          <p:cNvPr id="56" name="Freeform 55"/>
          <p:cNvSpPr/>
          <p:nvPr/>
        </p:nvSpPr>
        <p:spPr bwMode="auto">
          <a:xfrm>
            <a:off x="1263175"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PLAN</a:t>
            </a:r>
          </a:p>
        </p:txBody>
      </p:sp>
      <p:sp>
        <p:nvSpPr>
          <p:cNvPr id="57" name="Freeform 56"/>
          <p:cNvSpPr/>
          <p:nvPr/>
        </p:nvSpPr>
        <p:spPr bwMode="auto">
          <a:xfrm>
            <a:off x="2098194"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DEVELOP</a:t>
            </a:r>
          </a:p>
        </p:txBody>
      </p:sp>
      <p:sp>
        <p:nvSpPr>
          <p:cNvPr id="59" name="Freeform 58"/>
          <p:cNvSpPr/>
          <p:nvPr/>
        </p:nvSpPr>
        <p:spPr bwMode="auto">
          <a:xfrm>
            <a:off x="293321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DELIVER</a:t>
            </a:r>
          </a:p>
        </p:txBody>
      </p:sp>
      <p:sp>
        <p:nvSpPr>
          <p:cNvPr id="60" name="Freeform 59"/>
          <p:cNvSpPr/>
          <p:nvPr/>
        </p:nvSpPr>
        <p:spPr bwMode="auto">
          <a:xfrm>
            <a:off x="376823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MEASURE</a:t>
            </a:r>
          </a:p>
        </p:txBody>
      </p:sp>
    </p:spTree>
    <p:extLst>
      <p:ext uri="{BB962C8B-B14F-4D97-AF65-F5344CB8AC3E}">
        <p14:creationId xmlns:p14="http://schemas.microsoft.com/office/powerpoint/2010/main" val="3470898691"/>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199" dirty="0">
                <a:latin typeface="Arial" panose="020B0604020202020204" pitchFamily="34" charset="0"/>
                <a:cs typeface="Arial" panose="020B0604020202020204" pitchFamily="34" charset="0"/>
              </a:rPr>
              <a:t>Conduct Training Needs Assessment: Audience Analysis</a:t>
            </a:r>
          </a:p>
        </p:txBody>
      </p:sp>
      <p:sp>
        <p:nvSpPr>
          <p:cNvPr id="3" name="TextBox 2"/>
          <p:cNvSpPr txBox="1"/>
          <p:nvPr/>
        </p:nvSpPr>
        <p:spPr>
          <a:xfrm>
            <a:off x="168723" y="957375"/>
            <a:ext cx="11472376" cy="830997"/>
          </a:xfrm>
          <a:prstGeom prst="rect">
            <a:avLst/>
          </a:prstGeom>
          <a:noFill/>
        </p:spPr>
        <p:txBody>
          <a:bodyPr wrap="square" rtlCol="0">
            <a:spAutoFit/>
          </a:bodyPr>
          <a:lstStyle/>
          <a:p>
            <a:pPr>
              <a:defRPr/>
            </a:pPr>
            <a:r>
              <a:rPr lang="en-US" sz="1600" kern="0" dirty="0">
                <a:latin typeface="Arial" panose="020B0604020202020204" pitchFamily="34" charset="0"/>
                <a:cs typeface="Arial" panose="020B0604020202020204" pitchFamily="34" charset="0"/>
              </a:rPr>
              <a:t>During the Needs Assessment, the various audiences identified in the Stakeholder Analysis will be analyzed to determine how content and training vehicle requirements will need to differ. Analysis will be conducted using previous [Initiative or Project Name] documentation and stakeholder interviews, if necessary.</a:t>
            </a:r>
          </a:p>
        </p:txBody>
      </p:sp>
      <p:graphicFrame>
        <p:nvGraphicFramePr>
          <p:cNvPr id="67" name="Content Placeholder 3"/>
          <p:cNvGraphicFramePr>
            <a:graphicFrameLocks/>
          </p:cNvGraphicFramePr>
          <p:nvPr>
            <p:extLst>
              <p:ext uri="{D42A27DB-BD31-4B8C-83A1-F6EECF244321}">
                <p14:modId xmlns:p14="http://schemas.microsoft.com/office/powerpoint/2010/main" val="3588102253"/>
              </p:ext>
            </p:extLst>
          </p:nvPr>
        </p:nvGraphicFramePr>
        <p:xfrm>
          <a:off x="1249354" y="3731836"/>
          <a:ext cx="9690116" cy="2498856"/>
        </p:xfrm>
        <a:graphic>
          <a:graphicData uri="http://schemas.openxmlformats.org/drawingml/2006/table">
            <a:tbl>
              <a:tblPr firstRow="1">
                <a:tableStyleId>{5C22544A-7EE6-4342-B048-85BDC9FD1C3A}</a:tableStyleId>
              </a:tblPr>
              <a:tblGrid>
                <a:gridCol w="2011156">
                  <a:extLst>
                    <a:ext uri="{9D8B030D-6E8A-4147-A177-3AD203B41FA5}">
                      <a16:colId xmlns:a16="http://schemas.microsoft.com/office/drawing/2014/main" val="20000"/>
                    </a:ext>
                  </a:extLst>
                </a:gridCol>
                <a:gridCol w="7678960">
                  <a:extLst>
                    <a:ext uri="{9D8B030D-6E8A-4147-A177-3AD203B41FA5}">
                      <a16:colId xmlns:a16="http://schemas.microsoft.com/office/drawing/2014/main" val="20001"/>
                    </a:ext>
                  </a:extLst>
                </a:gridCol>
              </a:tblGrid>
              <a:tr h="304721">
                <a:tc>
                  <a:txBody>
                    <a:bodyPr/>
                    <a:lstStyle/>
                    <a:p>
                      <a:pPr algn="ctr"/>
                      <a:r>
                        <a:rPr lang="en-US" sz="1400" dirty="0">
                          <a:solidFill>
                            <a:schemeClr val="bg1"/>
                          </a:solidFill>
                          <a:latin typeface="+mn-lt"/>
                          <a:cs typeface="Arial" panose="020B0604020202020204" pitchFamily="34" charset="0"/>
                        </a:rPr>
                        <a:t>Group*</a:t>
                      </a:r>
                    </a:p>
                  </a:txBody>
                  <a:tcPr marL="91416" marR="91416" marT="45708" marB="45708"/>
                </a:tc>
                <a:tc>
                  <a:txBody>
                    <a:bodyPr/>
                    <a:lstStyle/>
                    <a:p>
                      <a:pPr algn="ctr"/>
                      <a:r>
                        <a:rPr lang="en-US" sz="1400" dirty="0">
                          <a:solidFill>
                            <a:schemeClr val="bg1"/>
                          </a:solidFill>
                          <a:latin typeface="+mn-lt"/>
                          <a:cs typeface="Arial" panose="020B0604020202020204" pitchFamily="34" charset="0"/>
                        </a:rPr>
                        <a:t>Audience</a:t>
                      </a:r>
                      <a:r>
                        <a:rPr lang="en-US" sz="1400" baseline="0" dirty="0">
                          <a:solidFill>
                            <a:schemeClr val="bg1"/>
                          </a:solidFill>
                          <a:latin typeface="+mn-lt"/>
                          <a:cs typeface="Arial" panose="020B0604020202020204" pitchFamily="34" charset="0"/>
                        </a:rPr>
                        <a:t> </a:t>
                      </a:r>
                      <a:r>
                        <a:rPr lang="en-US" sz="1400" dirty="0">
                          <a:solidFill>
                            <a:schemeClr val="bg1"/>
                          </a:solidFill>
                          <a:latin typeface="+mn-lt"/>
                          <a:cs typeface="Arial" panose="020B0604020202020204" pitchFamily="34" charset="0"/>
                        </a:rPr>
                        <a:t>Examples</a:t>
                      </a:r>
                    </a:p>
                  </a:txBody>
                  <a:tcPr marL="91416" marR="91416" marT="45708" marB="45708">
                    <a:lnR w="12700" cap="flat" cmpd="sng" algn="ctr">
                      <a:solidFill>
                        <a:schemeClr val="accent1"/>
                      </a:solidFill>
                      <a:prstDash val="solid"/>
                      <a:round/>
                      <a:headEnd type="none" w="med" len="med"/>
                      <a:tailEnd type="none" w="med" len="med"/>
                    </a:lnR>
                  </a:tcPr>
                </a:tc>
                <a:extLst>
                  <a:ext uri="{0D108BD9-81ED-4DB2-BD59-A6C34878D82A}">
                    <a16:rowId xmlns:a16="http://schemas.microsoft.com/office/drawing/2014/main" val="10000"/>
                  </a:ext>
                </a:extLst>
              </a:tr>
              <a:tr h="228540">
                <a:tc>
                  <a:txBody>
                    <a:bodyPr/>
                    <a:lstStyle/>
                    <a:p>
                      <a:r>
                        <a:rPr lang="en-US" sz="1200" b="1" dirty="0">
                          <a:solidFill>
                            <a:schemeClr val="bg1"/>
                          </a:solidFill>
                          <a:latin typeface="+mn-lt"/>
                          <a:cs typeface="Arial" panose="020B0604020202020204" pitchFamily="34" charset="0"/>
                        </a:rPr>
                        <a:t>Project Leadership</a:t>
                      </a:r>
                    </a:p>
                  </a:txBody>
                  <a:tcPr marL="91416" marR="91416" marT="0" marB="0" anchor="ctr">
                    <a:solidFill>
                      <a:schemeClr val="accent1"/>
                    </a:solidFill>
                  </a:tcPr>
                </a:tc>
                <a:tc>
                  <a:txBody>
                    <a:bodyPr/>
                    <a:lstStyle/>
                    <a:p>
                      <a:pPr marL="0" indent="0">
                        <a:buFont typeface="Arial" panose="020B0604020202020204" pitchFamily="34" charset="0"/>
                        <a:buNone/>
                      </a:pPr>
                      <a:r>
                        <a:rPr lang="en-US" sz="1200" baseline="0" dirty="0">
                          <a:solidFill>
                            <a:schemeClr val="tx1"/>
                          </a:solidFill>
                          <a:latin typeface="+mn-lt"/>
                          <a:cs typeface="Arial" panose="020B0604020202020204" pitchFamily="34" charset="0"/>
                        </a:rPr>
                        <a:t>  Executives, [Initiative or Project Name] Steering Committee, [Organization Name] Executive Leadership, </a:t>
                      </a:r>
                      <a:r>
                        <a:rPr lang="en-US" sz="1200" dirty="0">
                          <a:solidFill>
                            <a:schemeClr val="tx1"/>
                          </a:solidFill>
                          <a:latin typeface="+mn-lt"/>
                          <a:cs typeface="Arial" panose="020B0604020202020204" pitchFamily="34" charset="0"/>
                        </a:rPr>
                        <a:t>IS Leadership, Leadership</a:t>
                      </a:r>
                    </a:p>
                  </a:txBody>
                  <a:tcPr marL="91416" marR="91416" marT="0" marB="0" anchor="ctr">
                    <a:lnR w="19050" cap="flat" cmpd="sng" algn="ctr">
                      <a:solidFill>
                        <a:schemeClr val="bg2">
                          <a:lumMod val="90000"/>
                        </a:schemeClr>
                      </a:solidFill>
                      <a:prstDash val="solid"/>
                      <a:round/>
                      <a:headEnd type="none" w="med" len="med"/>
                      <a:tailEnd type="none" w="med" len="med"/>
                    </a:lnR>
                    <a:lnB w="1905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001"/>
                  </a:ext>
                </a:extLst>
              </a:tr>
              <a:tr h="228540">
                <a:tc>
                  <a:txBody>
                    <a:bodyPr/>
                    <a:lstStyle/>
                    <a:p>
                      <a:r>
                        <a:rPr lang="en-US" sz="1200" b="1" dirty="0">
                          <a:solidFill>
                            <a:schemeClr val="bg1"/>
                          </a:solidFill>
                          <a:latin typeface="+mn-lt"/>
                          <a:cs typeface="Arial" panose="020B0604020202020204" pitchFamily="34" charset="0"/>
                        </a:rPr>
                        <a:t>  Team</a:t>
                      </a:r>
                    </a:p>
                  </a:txBody>
                  <a:tcPr marL="91416" marR="91416" marT="0" marB="0" anchor="ctr">
                    <a:solidFill>
                      <a:schemeClr val="accent1"/>
                    </a:solidFill>
                  </a:tcPr>
                </a:tc>
                <a:tc>
                  <a:txBody>
                    <a:bodyPr/>
                    <a:lstStyle/>
                    <a:p>
                      <a:pPr marL="0" indent="0">
                        <a:buFont typeface="Wingdings" panose="05000000000000000000" pitchFamily="2" charset="2"/>
                        <a:buNone/>
                      </a:pPr>
                      <a:r>
                        <a:rPr lang="en-US" sz="1200" baseline="0" dirty="0">
                          <a:solidFill>
                            <a:schemeClr val="tx1"/>
                          </a:solidFill>
                          <a:latin typeface="+mn-lt"/>
                          <a:cs typeface="Arial" panose="020B0604020202020204" pitchFamily="34" charset="0"/>
                        </a:rPr>
                        <a:t>  Project Team,   Project Management</a:t>
                      </a:r>
                      <a:endParaRPr lang="en-US" sz="1200" dirty="0">
                        <a:solidFill>
                          <a:schemeClr val="tx1"/>
                        </a:solidFill>
                        <a:latin typeface="+mn-lt"/>
                        <a:cs typeface="Arial" panose="020B0604020202020204" pitchFamily="34" charset="0"/>
                      </a:endParaRPr>
                    </a:p>
                  </a:txBody>
                  <a:tcPr marL="91416" marR="91416" marT="0" marB="0" anchor="ctr">
                    <a:lnR w="19050" cap="flat" cmpd="sng" algn="ctr">
                      <a:solidFill>
                        <a:schemeClr val="bg2">
                          <a:lumMod val="90000"/>
                        </a:schemeClr>
                      </a:solidFill>
                      <a:prstDash val="solid"/>
                      <a:round/>
                      <a:headEnd type="none" w="med" len="med"/>
                      <a:tailEnd type="none" w="med" len="med"/>
                    </a:lnR>
                    <a:lnT w="19050" cap="flat" cmpd="sng" algn="ctr">
                      <a:solidFill>
                        <a:schemeClr val="bg2">
                          <a:lumMod val="90000"/>
                        </a:schemeClr>
                      </a:solidFill>
                      <a:prstDash val="solid"/>
                      <a:round/>
                      <a:headEnd type="none" w="med" len="med"/>
                      <a:tailEnd type="none" w="med" len="med"/>
                    </a:lnT>
                    <a:lnB w="1905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002"/>
                  </a:ext>
                </a:extLst>
              </a:tr>
              <a:tr h="228540">
                <a:tc>
                  <a:txBody>
                    <a:bodyPr/>
                    <a:lstStyle/>
                    <a:p>
                      <a:r>
                        <a:rPr lang="en-US" sz="1200" b="1" dirty="0">
                          <a:solidFill>
                            <a:schemeClr val="bg1"/>
                          </a:solidFill>
                          <a:latin typeface="+mn-lt"/>
                          <a:cs typeface="Arial" panose="020B0604020202020204" pitchFamily="34" charset="0"/>
                        </a:rPr>
                        <a:t>  COE</a:t>
                      </a:r>
                    </a:p>
                  </a:txBody>
                  <a:tcPr marL="91416" marR="91416" marT="0" marB="0" anchor="ctr">
                    <a:solidFill>
                      <a:schemeClr val="accent1"/>
                    </a:solidFill>
                  </a:tcPr>
                </a:tc>
                <a:tc>
                  <a:txBody>
                    <a:bodyPr/>
                    <a:lstStyle/>
                    <a:p>
                      <a:pPr marL="0" indent="0">
                        <a:buFont typeface="Wingdings" panose="05000000000000000000" pitchFamily="2" charset="2"/>
                        <a:buNone/>
                      </a:pPr>
                      <a:r>
                        <a:rPr lang="en-US" sz="1200" dirty="0">
                          <a:solidFill>
                            <a:schemeClr val="tx1"/>
                          </a:solidFill>
                          <a:latin typeface="+mn-lt"/>
                          <a:cs typeface="Arial" panose="020B0604020202020204" pitchFamily="34" charset="0"/>
                        </a:rPr>
                        <a:t>Talent COE, Compensation COE</a:t>
                      </a:r>
                    </a:p>
                  </a:txBody>
                  <a:tcPr marL="91416" marR="91416" marT="0" marB="0" anchor="ctr">
                    <a:lnR w="19050" cap="flat" cmpd="sng" algn="ctr">
                      <a:solidFill>
                        <a:schemeClr val="bg2">
                          <a:lumMod val="90000"/>
                        </a:schemeClr>
                      </a:solidFill>
                      <a:prstDash val="solid"/>
                      <a:round/>
                      <a:headEnd type="none" w="med" len="med"/>
                      <a:tailEnd type="none" w="med" len="med"/>
                    </a:lnR>
                    <a:lnT w="19050" cap="flat" cmpd="sng" algn="ctr">
                      <a:solidFill>
                        <a:schemeClr val="bg2">
                          <a:lumMod val="90000"/>
                        </a:schemeClr>
                      </a:solidFill>
                      <a:prstDash val="solid"/>
                      <a:round/>
                      <a:headEnd type="none" w="med" len="med"/>
                      <a:tailEnd type="none" w="med" len="med"/>
                    </a:lnT>
                    <a:lnB w="1905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003"/>
                  </a:ext>
                </a:extLst>
              </a:tr>
              <a:tr h="228540">
                <a:tc>
                  <a:txBody>
                    <a:bodyPr/>
                    <a:lstStyle/>
                    <a:p>
                      <a:r>
                        <a:rPr lang="en-US" sz="1200" b="1" dirty="0">
                          <a:solidFill>
                            <a:schemeClr val="bg1"/>
                          </a:solidFill>
                          <a:latin typeface="+mn-lt"/>
                          <a:cs typeface="Arial" panose="020B0604020202020204" pitchFamily="34" charset="0"/>
                        </a:rPr>
                        <a:t>Site Leadership</a:t>
                      </a:r>
                    </a:p>
                  </a:txBody>
                  <a:tcPr marL="91416" marR="91416" marT="0" marB="0" anchor="ctr">
                    <a:solidFill>
                      <a:schemeClr val="accent1"/>
                    </a:solidFill>
                  </a:tcPr>
                </a:tc>
                <a:tc>
                  <a:txBody>
                    <a:bodyPr/>
                    <a:lstStyle/>
                    <a:p>
                      <a:pPr marL="0" indent="0">
                        <a:buFont typeface="Wingdings" panose="05000000000000000000" pitchFamily="2" charset="2"/>
                        <a:buNone/>
                      </a:pPr>
                      <a:r>
                        <a:rPr lang="en-US" sz="1200" dirty="0">
                          <a:solidFill>
                            <a:schemeClr val="tx1"/>
                          </a:solidFill>
                          <a:latin typeface="+mn-lt"/>
                          <a:cs typeface="Arial" panose="020B0604020202020204" pitchFamily="34" charset="0"/>
                        </a:rPr>
                        <a:t>Regional</a:t>
                      </a:r>
                      <a:r>
                        <a:rPr lang="en-US" sz="1200" baseline="0" dirty="0">
                          <a:solidFill>
                            <a:schemeClr val="tx1"/>
                          </a:solidFill>
                          <a:latin typeface="+mn-lt"/>
                          <a:cs typeface="Arial" panose="020B0604020202020204" pitchFamily="34" charset="0"/>
                        </a:rPr>
                        <a:t> and Site Leadership, Presidents and CFOs</a:t>
                      </a:r>
                      <a:endParaRPr lang="en-US" sz="1200" dirty="0">
                        <a:solidFill>
                          <a:schemeClr val="tx1"/>
                        </a:solidFill>
                        <a:latin typeface="+mn-lt"/>
                        <a:cs typeface="Arial" panose="020B0604020202020204" pitchFamily="34" charset="0"/>
                      </a:endParaRPr>
                    </a:p>
                  </a:txBody>
                  <a:tcPr marL="91416" marR="91416" marT="0" marB="0" anchor="ctr">
                    <a:lnR w="19050" cap="flat" cmpd="sng" algn="ctr">
                      <a:solidFill>
                        <a:schemeClr val="bg2">
                          <a:lumMod val="90000"/>
                        </a:schemeClr>
                      </a:solidFill>
                      <a:prstDash val="solid"/>
                      <a:round/>
                      <a:headEnd type="none" w="med" len="med"/>
                      <a:tailEnd type="none" w="med" len="med"/>
                    </a:lnR>
                    <a:lnT w="19050" cap="flat" cmpd="sng" algn="ctr">
                      <a:solidFill>
                        <a:schemeClr val="bg2">
                          <a:lumMod val="90000"/>
                        </a:schemeClr>
                      </a:solidFill>
                      <a:prstDash val="solid"/>
                      <a:round/>
                      <a:headEnd type="none" w="med" len="med"/>
                      <a:tailEnd type="none" w="med" len="med"/>
                    </a:lnT>
                    <a:lnB w="1905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004"/>
                  </a:ext>
                </a:extLst>
              </a:tr>
              <a:tr h="228540">
                <a:tc>
                  <a:txBody>
                    <a:bodyPr/>
                    <a:lstStyle/>
                    <a:p>
                      <a:r>
                        <a:rPr lang="en-US" sz="1200" b="1" baseline="0" dirty="0">
                          <a:solidFill>
                            <a:schemeClr val="bg1"/>
                          </a:solidFill>
                          <a:latin typeface="+mn-lt"/>
                          <a:cs typeface="Arial" panose="020B0604020202020204" pitchFamily="34" charset="0"/>
                        </a:rPr>
                        <a:t>Site</a:t>
                      </a:r>
                      <a:endParaRPr lang="en-US" sz="1200" b="1" dirty="0">
                        <a:solidFill>
                          <a:schemeClr val="bg1"/>
                        </a:solidFill>
                        <a:latin typeface="+mn-lt"/>
                        <a:cs typeface="Arial" panose="020B0604020202020204" pitchFamily="34" charset="0"/>
                      </a:endParaRPr>
                    </a:p>
                  </a:txBody>
                  <a:tcPr marL="91416" marR="91416" marT="0" marB="0" anchor="ctr">
                    <a:solidFill>
                      <a:schemeClr val="accent1"/>
                    </a:solidFill>
                  </a:tcPr>
                </a:tc>
                <a:tc>
                  <a:txBody>
                    <a:bodyPr/>
                    <a:lstStyle/>
                    <a:p>
                      <a:pPr marL="0" indent="0">
                        <a:buFont typeface="Wingdings" panose="05000000000000000000" pitchFamily="2" charset="2"/>
                        <a:buNone/>
                      </a:pPr>
                      <a:r>
                        <a:rPr lang="en-US" sz="1200" baseline="0" dirty="0">
                          <a:solidFill>
                            <a:schemeClr val="tx1"/>
                          </a:solidFill>
                          <a:latin typeface="+mn-lt"/>
                          <a:cs typeface="Arial" panose="020B0604020202020204" pitchFamily="34" charset="0"/>
                        </a:rPr>
                        <a:t>Site Directors,</a:t>
                      </a:r>
                      <a:r>
                        <a:rPr lang="en-US" sz="1200" dirty="0">
                          <a:solidFill>
                            <a:schemeClr val="tx1"/>
                          </a:solidFill>
                          <a:latin typeface="+mn-lt"/>
                          <a:cs typeface="Arial" panose="020B0604020202020204" pitchFamily="34" charset="0"/>
                        </a:rPr>
                        <a:t> Managers</a:t>
                      </a:r>
                      <a:r>
                        <a:rPr lang="en-US" sz="1200" baseline="0" dirty="0">
                          <a:solidFill>
                            <a:schemeClr val="tx1"/>
                          </a:solidFill>
                          <a:latin typeface="+mn-lt"/>
                          <a:cs typeface="Arial" panose="020B0604020202020204" pitchFamily="34" charset="0"/>
                        </a:rPr>
                        <a:t> and Sr. Leaders</a:t>
                      </a:r>
                      <a:endParaRPr lang="en-US" sz="1200" dirty="0">
                        <a:solidFill>
                          <a:schemeClr val="tx1"/>
                        </a:solidFill>
                        <a:latin typeface="+mn-lt"/>
                        <a:cs typeface="Arial" panose="020B0604020202020204" pitchFamily="34" charset="0"/>
                      </a:endParaRPr>
                    </a:p>
                  </a:txBody>
                  <a:tcPr marL="91416" marR="91416" marT="0" marB="0" anchor="ctr">
                    <a:lnR w="19050" cap="flat" cmpd="sng" algn="ctr">
                      <a:solidFill>
                        <a:schemeClr val="bg2">
                          <a:lumMod val="90000"/>
                        </a:schemeClr>
                      </a:solidFill>
                      <a:prstDash val="solid"/>
                      <a:round/>
                      <a:headEnd type="none" w="med" len="med"/>
                      <a:tailEnd type="none" w="med" len="med"/>
                    </a:lnR>
                    <a:lnT w="19050" cap="flat" cmpd="sng" algn="ctr">
                      <a:solidFill>
                        <a:schemeClr val="bg2">
                          <a:lumMod val="90000"/>
                        </a:schemeClr>
                      </a:solidFill>
                      <a:prstDash val="solid"/>
                      <a:round/>
                      <a:headEnd type="none" w="med" len="med"/>
                      <a:tailEnd type="none" w="med" len="med"/>
                    </a:lnT>
                    <a:lnB w="1905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005"/>
                  </a:ext>
                </a:extLst>
              </a:tr>
              <a:tr h="228540">
                <a:tc>
                  <a:txBody>
                    <a:bodyPr/>
                    <a:lstStyle/>
                    <a:p>
                      <a:r>
                        <a:rPr lang="en-US" sz="1200" b="1" dirty="0">
                          <a:solidFill>
                            <a:schemeClr val="bg1"/>
                          </a:solidFill>
                          <a:latin typeface="+mn-lt"/>
                          <a:cs typeface="Arial" panose="020B0604020202020204" pitchFamily="34" charset="0"/>
                        </a:rPr>
                        <a:t>Shared Services</a:t>
                      </a:r>
                    </a:p>
                  </a:txBody>
                  <a:tcPr marL="91416" marR="91416" marT="0" marB="0" anchor="ctr">
                    <a:solidFill>
                      <a:schemeClr val="accent1"/>
                    </a:solidFill>
                  </a:tcPr>
                </a:tc>
                <a:tc>
                  <a:txBody>
                    <a:bodyPr/>
                    <a:lstStyle/>
                    <a:p>
                      <a:pPr marL="0" indent="0">
                        <a:buFont typeface="Wingdings" panose="05000000000000000000" pitchFamily="2" charset="2"/>
                        <a:buNone/>
                      </a:pPr>
                      <a:r>
                        <a:rPr lang="en-US" sz="1200" dirty="0">
                          <a:solidFill>
                            <a:schemeClr val="tx1"/>
                          </a:solidFill>
                          <a:latin typeface="+mn-lt"/>
                          <a:cs typeface="Arial" panose="020B0604020202020204" pitchFamily="34" charset="0"/>
                        </a:rPr>
                        <a:t>Contact Center</a:t>
                      </a:r>
                    </a:p>
                  </a:txBody>
                  <a:tcPr marL="91416" marR="91416" marT="0" marB="0" anchor="ctr">
                    <a:lnR w="19050" cap="flat" cmpd="sng" algn="ctr">
                      <a:solidFill>
                        <a:schemeClr val="bg2">
                          <a:lumMod val="90000"/>
                        </a:schemeClr>
                      </a:solidFill>
                      <a:prstDash val="solid"/>
                      <a:round/>
                      <a:headEnd type="none" w="med" len="med"/>
                      <a:tailEnd type="none" w="med" len="med"/>
                    </a:lnR>
                    <a:lnT w="19050" cap="flat" cmpd="sng" algn="ctr">
                      <a:solidFill>
                        <a:schemeClr val="bg2">
                          <a:lumMod val="90000"/>
                        </a:schemeClr>
                      </a:solidFill>
                      <a:prstDash val="solid"/>
                      <a:round/>
                      <a:headEnd type="none" w="med" len="med"/>
                      <a:tailEnd type="none" w="med" len="med"/>
                    </a:lnT>
                    <a:lnB w="1905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006"/>
                  </a:ext>
                </a:extLst>
              </a:tr>
              <a:tr h="228540">
                <a:tc>
                  <a:txBody>
                    <a:bodyPr/>
                    <a:lstStyle/>
                    <a:p>
                      <a:r>
                        <a:rPr lang="en-US" sz="1200" b="1" dirty="0">
                          <a:solidFill>
                            <a:schemeClr val="bg1"/>
                          </a:solidFill>
                          <a:latin typeface="+mn-lt"/>
                          <a:cs typeface="Arial" panose="020B0604020202020204" pitchFamily="34" charset="0"/>
                        </a:rPr>
                        <a:t>IS</a:t>
                      </a:r>
                      <a:r>
                        <a:rPr lang="en-US" sz="1200" b="1" baseline="0" dirty="0">
                          <a:solidFill>
                            <a:schemeClr val="bg1"/>
                          </a:solidFill>
                          <a:latin typeface="+mn-lt"/>
                          <a:cs typeface="Arial" panose="020B0604020202020204" pitchFamily="34" charset="0"/>
                        </a:rPr>
                        <a:t> and IT</a:t>
                      </a:r>
                      <a:r>
                        <a:rPr lang="en-US" sz="1200" b="1" dirty="0">
                          <a:solidFill>
                            <a:schemeClr val="bg1"/>
                          </a:solidFill>
                          <a:latin typeface="+mn-lt"/>
                          <a:cs typeface="Arial" panose="020B0604020202020204" pitchFamily="34" charset="0"/>
                        </a:rPr>
                        <a:t> Staff</a:t>
                      </a:r>
                    </a:p>
                  </a:txBody>
                  <a:tcPr marL="91416" marR="91416" marT="0" marB="0" anchor="ctr">
                    <a:solidFill>
                      <a:schemeClr val="accent1"/>
                    </a:solidFill>
                  </a:tcPr>
                </a:tc>
                <a:tc>
                  <a:txBody>
                    <a:bodyPr/>
                    <a:lstStyle/>
                    <a:p>
                      <a:pPr marL="0" indent="0">
                        <a:buFont typeface="Wingdings" panose="05000000000000000000" pitchFamily="2" charset="2"/>
                        <a:buNone/>
                      </a:pPr>
                      <a:r>
                        <a:rPr lang="en-US" sz="1200" dirty="0">
                          <a:solidFill>
                            <a:schemeClr val="tx1"/>
                          </a:solidFill>
                          <a:latin typeface="+mn-lt"/>
                          <a:cs typeface="Arial" panose="020B0604020202020204" pitchFamily="34" charset="0"/>
                        </a:rPr>
                        <a:t>IS,</a:t>
                      </a:r>
                      <a:r>
                        <a:rPr lang="en-US" sz="1200" baseline="0" dirty="0">
                          <a:solidFill>
                            <a:schemeClr val="tx1"/>
                          </a:solidFill>
                          <a:latin typeface="+mn-lt"/>
                          <a:cs typeface="Arial" panose="020B0604020202020204" pitchFamily="34" charset="0"/>
                        </a:rPr>
                        <a:t> </a:t>
                      </a:r>
                      <a:r>
                        <a:rPr lang="en-US" sz="1200" dirty="0">
                          <a:solidFill>
                            <a:schemeClr val="tx1"/>
                          </a:solidFill>
                          <a:latin typeface="+mn-lt"/>
                          <a:cs typeface="Arial" panose="020B0604020202020204" pitchFamily="34" charset="0"/>
                        </a:rPr>
                        <a:t>IT</a:t>
                      </a:r>
                      <a:r>
                        <a:rPr lang="en-US" sz="1200" baseline="0" dirty="0">
                          <a:solidFill>
                            <a:schemeClr val="tx1"/>
                          </a:solidFill>
                          <a:latin typeface="+mn-lt"/>
                          <a:cs typeface="Arial" panose="020B0604020202020204" pitchFamily="34" charset="0"/>
                        </a:rPr>
                        <a:t> and Security Managers and Analysts</a:t>
                      </a:r>
                      <a:endParaRPr lang="en-US" sz="1200" dirty="0">
                        <a:solidFill>
                          <a:schemeClr val="tx1"/>
                        </a:solidFill>
                        <a:latin typeface="+mn-lt"/>
                        <a:cs typeface="Arial" panose="020B0604020202020204" pitchFamily="34" charset="0"/>
                      </a:endParaRPr>
                    </a:p>
                  </a:txBody>
                  <a:tcPr marL="91416" marR="91416" marT="0" marB="0" anchor="ctr">
                    <a:lnR w="19050" cap="flat" cmpd="sng" algn="ctr">
                      <a:solidFill>
                        <a:schemeClr val="bg2">
                          <a:lumMod val="90000"/>
                        </a:schemeClr>
                      </a:solidFill>
                      <a:prstDash val="solid"/>
                      <a:round/>
                      <a:headEnd type="none" w="med" len="med"/>
                      <a:tailEnd type="none" w="med" len="med"/>
                    </a:lnR>
                    <a:lnT w="19050" cap="flat" cmpd="sng" algn="ctr">
                      <a:solidFill>
                        <a:schemeClr val="bg2">
                          <a:lumMod val="90000"/>
                        </a:schemeClr>
                      </a:solidFill>
                      <a:prstDash val="solid"/>
                      <a:round/>
                      <a:headEnd type="none" w="med" len="med"/>
                      <a:tailEnd type="none" w="med" len="med"/>
                    </a:lnT>
                    <a:lnB w="1905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007"/>
                  </a:ext>
                </a:extLst>
              </a:tr>
              <a:tr h="228540">
                <a:tc>
                  <a:txBody>
                    <a:bodyPr/>
                    <a:lstStyle/>
                    <a:p>
                      <a:r>
                        <a:rPr lang="en-US" sz="1200" b="1" dirty="0">
                          <a:solidFill>
                            <a:schemeClr val="bg1"/>
                          </a:solidFill>
                          <a:latin typeface="+mn-lt"/>
                          <a:cs typeface="Arial" panose="020B0604020202020204" pitchFamily="34" charset="0"/>
                        </a:rPr>
                        <a:t>Site Clinical Staff</a:t>
                      </a:r>
                    </a:p>
                  </a:txBody>
                  <a:tcPr marL="91416" marR="91416" marT="0" marB="0" anchor="ctr">
                    <a:solidFill>
                      <a:schemeClr val="accent1"/>
                    </a:solidFill>
                  </a:tcPr>
                </a:tc>
                <a:tc>
                  <a:txBody>
                    <a:bodyPr/>
                    <a:lstStyle/>
                    <a:p>
                      <a:pPr marL="0" indent="0">
                        <a:buFont typeface="Wingdings" panose="05000000000000000000" pitchFamily="2" charset="2"/>
                        <a:buNone/>
                      </a:pPr>
                      <a:r>
                        <a:rPr lang="en-US" sz="1200" dirty="0">
                          <a:solidFill>
                            <a:schemeClr val="tx1"/>
                          </a:solidFill>
                          <a:latin typeface="+mn-lt"/>
                          <a:cs typeface="Arial" panose="020B0604020202020204" pitchFamily="34" charset="0"/>
                        </a:rPr>
                        <a:t>Physicians, Nurses, Clinical</a:t>
                      </a:r>
                      <a:r>
                        <a:rPr lang="en-US" sz="1200" baseline="0" dirty="0">
                          <a:solidFill>
                            <a:schemeClr val="tx1"/>
                          </a:solidFill>
                          <a:latin typeface="+mn-lt"/>
                          <a:cs typeface="Arial" panose="020B0604020202020204" pitchFamily="34" charset="0"/>
                        </a:rPr>
                        <a:t> Support Staff</a:t>
                      </a:r>
                      <a:endParaRPr lang="en-US" sz="1200" dirty="0">
                        <a:solidFill>
                          <a:schemeClr val="tx1"/>
                        </a:solidFill>
                        <a:latin typeface="+mn-lt"/>
                        <a:cs typeface="Arial" panose="020B0604020202020204" pitchFamily="34" charset="0"/>
                      </a:endParaRPr>
                    </a:p>
                  </a:txBody>
                  <a:tcPr marL="91416" marR="91416" marT="0" marB="0" anchor="ctr">
                    <a:lnR w="19050" cap="flat" cmpd="sng" algn="ctr">
                      <a:solidFill>
                        <a:schemeClr val="bg2">
                          <a:lumMod val="90000"/>
                        </a:schemeClr>
                      </a:solidFill>
                      <a:prstDash val="solid"/>
                      <a:round/>
                      <a:headEnd type="none" w="med" len="med"/>
                      <a:tailEnd type="none" w="med" len="med"/>
                    </a:lnR>
                    <a:lnT w="19050" cap="flat" cmpd="sng" algn="ctr">
                      <a:solidFill>
                        <a:schemeClr val="bg2">
                          <a:lumMod val="90000"/>
                        </a:schemeClr>
                      </a:solidFill>
                      <a:prstDash val="solid"/>
                      <a:round/>
                      <a:headEnd type="none" w="med" len="med"/>
                      <a:tailEnd type="none" w="med" len="med"/>
                    </a:lnT>
                    <a:lnB w="1905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008"/>
                  </a:ext>
                </a:extLst>
              </a:tr>
              <a:tr h="228540">
                <a:tc>
                  <a:txBody>
                    <a:bodyPr/>
                    <a:lstStyle/>
                    <a:p>
                      <a:r>
                        <a:rPr lang="en-US" sz="1200" b="1" dirty="0">
                          <a:solidFill>
                            <a:schemeClr val="bg1"/>
                          </a:solidFill>
                          <a:latin typeface="+mn-lt"/>
                          <a:cs typeface="Arial" panose="020B0604020202020204" pitchFamily="34" charset="0"/>
                        </a:rPr>
                        <a:t>Site Non Clinical Staff</a:t>
                      </a:r>
                    </a:p>
                  </a:txBody>
                  <a:tcPr marL="91416" marR="91416" marT="0" marB="0" anchor="ctr">
                    <a:lnB w="12700" cap="flat" cmpd="sng" algn="ctr">
                      <a:solidFill>
                        <a:schemeClr val="accent1"/>
                      </a:solidFill>
                      <a:prstDash val="solid"/>
                      <a:round/>
                      <a:headEnd type="none" w="med" len="med"/>
                      <a:tailEnd type="none" w="med" len="med"/>
                    </a:lnB>
                    <a:solidFill>
                      <a:schemeClr val="accent1"/>
                    </a:solidFill>
                  </a:tcPr>
                </a:tc>
                <a:tc>
                  <a:txBody>
                    <a:bodyPr/>
                    <a:lstStyle/>
                    <a:p>
                      <a:pPr marL="0" indent="0">
                        <a:buFont typeface="Wingdings" panose="05000000000000000000" pitchFamily="2" charset="2"/>
                        <a:buNone/>
                      </a:pPr>
                      <a:r>
                        <a:rPr lang="en-US" sz="1200" dirty="0">
                          <a:solidFill>
                            <a:schemeClr val="tx1"/>
                          </a:solidFill>
                          <a:latin typeface="+mn-lt"/>
                          <a:cs typeface="Arial" panose="020B0604020202020204" pitchFamily="34" charset="0"/>
                        </a:rPr>
                        <a:t>Dietary, Environmental</a:t>
                      </a:r>
                      <a:r>
                        <a:rPr lang="en-US" sz="1200" baseline="0" dirty="0">
                          <a:solidFill>
                            <a:schemeClr val="tx1"/>
                          </a:solidFill>
                          <a:latin typeface="+mn-lt"/>
                          <a:cs typeface="Arial" panose="020B0604020202020204" pitchFamily="34" charset="0"/>
                        </a:rPr>
                        <a:t> Services, Site Operations, Marketing and Communications</a:t>
                      </a:r>
                      <a:endParaRPr lang="en-US" sz="1200" dirty="0">
                        <a:solidFill>
                          <a:schemeClr val="tx1"/>
                        </a:solidFill>
                        <a:latin typeface="+mn-lt"/>
                        <a:cs typeface="Arial" panose="020B0604020202020204" pitchFamily="34" charset="0"/>
                      </a:endParaRPr>
                    </a:p>
                  </a:txBody>
                  <a:tcPr marL="91416" marR="91416" marT="0" marB="0" anchor="ctr">
                    <a:lnR w="19050" cap="flat" cmpd="sng" algn="ctr">
                      <a:solidFill>
                        <a:schemeClr val="bg2">
                          <a:lumMod val="90000"/>
                        </a:schemeClr>
                      </a:solidFill>
                      <a:prstDash val="solid"/>
                      <a:round/>
                      <a:headEnd type="none" w="med" len="med"/>
                      <a:tailEnd type="none" w="med" len="med"/>
                    </a:lnR>
                    <a:lnT w="19050" cap="flat" cmpd="sng" algn="ctr">
                      <a:solidFill>
                        <a:schemeClr val="bg2">
                          <a:lumMod val="90000"/>
                        </a:schemeClr>
                      </a:solidFill>
                      <a:prstDash val="solid"/>
                      <a:round/>
                      <a:headEnd type="none" w="med" len="med"/>
                      <a:tailEnd type="none" w="med" len="med"/>
                    </a:lnT>
                    <a:lnB w="1905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009"/>
                  </a:ext>
                </a:extLst>
              </a:tr>
            </a:tbl>
          </a:graphicData>
        </a:graphic>
      </p:graphicFrame>
      <p:sp>
        <p:nvSpPr>
          <p:cNvPr id="4" name="Rectangle 3"/>
          <p:cNvSpPr/>
          <p:nvPr/>
        </p:nvSpPr>
        <p:spPr>
          <a:xfrm>
            <a:off x="1181436" y="3362600"/>
            <a:ext cx="10146964" cy="338554"/>
          </a:xfrm>
          <a:prstGeom prst="rect">
            <a:avLst/>
          </a:prstGeom>
        </p:spPr>
        <p:txBody>
          <a:bodyPr wrap="square">
            <a:spAutoFit/>
          </a:bodyPr>
          <a:lstStyle/>
          <a:p>
            <a:pPr>
              <a:defRPr/>
            </a:pPr>
            <a:r>
              <a:rPr lang="en-US" sz="1600" i="1" dirty="0">
                <a:latin typeface="Arial" panose="020B0604020202020204" pitchFamily="34" charset="0"/>
                <a:cs typeface="Arial" panose="020B0604020202020204" pitchFamily="34" charset="0"/>
              </a:rPr>
              <a:t>The following are examples of key stakeholder groups that the   project team will engage with: </a:t>
            </a:r>
          </a:p>
        </p:txBody>
      </p:sp>
      <p:graphicFrame>
        <p:nvGraphicFramePr>
          <p:cNvPr id="10" name="Content Placeholder 4"/>
          <p:cNvGraphicFramePr>
            <a:graphicFrameLocks/>
          </p:cNvGraphicFramePr>
          <p:nvPr>
            <p:extLst>
              <p:ext uri="{D42A27DB-BD31-4B8C-83A1-F6EECF244321}">
                <p14:modId xmlns:p14="http://schemas.microsoft.com/office/powerpoint/2010/main" val="2693289141"/>
              </p:ext>
            </p:extLst>
          </p:nvPr>
        </p:nvGraphicFramePr>
        <p:xfrm>
          <a:off x="1249354" y="1883262"/>
          <a:ext cx="4662226" cy="1493472"/>
        </p:xfrm>
        <a:graphic>
          <a:graphicData uri="http://schemas.openxmlformats.org/drawingml/2006/table">
            <a:tbl>
              <a:tblPr firstRow="1" bandRow="1">
                <a:tableStyleId>{5C22544A-7EE6-4342-B048-85BDC9FD1C3A}</a:tableStyleId>
              </a:tblPr>
              <a:tblGrid>
                <a:gridCol w="4662226">
                  <a:extLst>
                    <a:ext uri="{9D8B030D-6E8A-4147-A177-3AD203B41FA5}">
                      <a16:colId xmlns:a16="http://schemas.microsoft.com/office/drawing/2014/main" val="20000"/>
                    </a:ext>
                  </a:extLst>
                </a:gridCol>
              </a:tblGrid>
              <a:tr h="304721">
                <a:tc>
                  <a:txBody>
                    <a:bodyPr/>
                    <a:lstStyle/>
                    <a:p>
                      <a:pPr algn="ctr"/>
                      <a:r>
                        <a:rPr lang="en-US" sz="1400" dirty="0">
                          <a:latin typeface="+mn-lt"/>
                        </a:rPr>
                        <a:t>Examples</a:t>
                      </a:r>
                      <a:r>
                        <a:rPr lang="en-US" sz="1400" baseline="0" dirty="0">
                          <a:latin typeface="+mn-lt"/>
                        </a:rPr>
                        <a:t> of Audience </a:t>
                      </a:r>
                      <a:r>
                        <a:rPr lang="en-US" sz="1400" dirty="0">
                          <a:latin typeface="+mn-lt"/>
                        </a:rPr>
                        <a:t>Skills /</a:t>
                      </a:r>
                      <a:r>
                        <a:rPr lang="en-US" sz="1400" baseline="0" dirty="0">
                          <a:latin typeface="+mn-lt"/>
                        </a:rPr>
                        <a:t> Characteristics</a:t>
                      </a:r>
                      <a:endParaRPr lang="en-US" sz="1400" dirty="0">
                        <a:latin typeface="+mn-lt"/>
                      </a:endParaRPr>
                    </a:p>
                  </a:txBody>
                  <a:tcPr marL="91416" marR="91416" marT="45708" marB="45708"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1188410">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latin typeface="+mn-lt"/>
                          <a:ea typeface="+mn-ea"/>
                          <a:cs typeface="+mn-cs"/>
                        </a:rPr>
                        <a:t>Numbers and functions of employees</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latin typeface="+mn-lt"/>
                          <a:ea typeface="+mn-ea"/>
                          <a:cs typeface="+mn-cs"/>
                        </a:rPr>
                        <a:t>Computer and teleconferencing skills / access</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latin typeface="+mn-lt"/>
                          <a:ea typeface="+mn-ea"/>
                          <a:cs typeface="+mn-cs"/>
                        </a:rPr>
                        <a:t>Languages spoken / read</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latin typeface="+mn-lt"/>
                          <a:ea typeface="+mn-ea"/>
                          <a:cs typeface="+mn-cs"/>
                        </a:rPr>
                        <a:t>Previous experiences with training </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latin typeface="+mn-lt"/>
                          <a:ea typeface="+mn-ea"/>
                          <a:cs typeface="+mn-cs"/>
                        </a:rPr>
                        <a:t>Learning styles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latin typeface="+mn-lt"/>
                          <a:ea typeface="+mn-ea"/>
                          <a:cs typeface="+mn-cs"/>
                        </a:rPr>
                        <a:t>Executive-level learning requirements</a:t>
                      </a:r>
                    </a:p>
                  </a:txBody>
                  <a:tcPr marL="137124" marR="137124" marT="45708" marB="45708">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aphicFrame>
        <p:nvGraphicFramePr>
          <p:cNvPr id="11" name="Content Placeholder 4"/>
          <p:cNvGraphicFramePr>
            <a:graphicFrameLocks/>
          </p:cNvGraphicFramePr>
          <p:nvPr>
            <p:extLst>
              <p:ext uri="{D42A27DB-BD31-4B8C-83A1-F6EECF244321}">
                <p14:modId xmlns:p14="http://schemas.microsoft.com/office/powerpoint/2010/main" val="1870346076"/>
              </p:ext>
            </p:extLst>
          </p:nvPr>
        </p:nvGraphicFramePr>
        <p:xfrm>
          <a:off x="6277244" y="1881274"/>
          <a:ext cx="4662226" cy="1493186"/>
        </p:xfrm>
        <a:graphic>
          <a:graphicData uri="http://schemas.openxmlformats.org/drawingml/2006/table">
            <a:tbl>
              <a:tblPr firstRow="1" bandRow="1">
                <a:tableStyleId>{5C22544A-7EE6-4342-B048-85BDC9FD1C3A}</a:tableStyleId>
              </a:tblPr>
              <a:tblGrid>
                <a:gridCol w="4662226">
                  <a:extLst>
                    <a:ext uri="{9D8B030D-6E8A-4147-A177-3AD203B41FA5}">
                      <a16:colId xmlns:a16="http://schemas.microsoft.com/office/drawing/2014/main" val="20000"/>
                    </a:ext>
                  </a:extLst>
                </a:gridCol>
              </a:tblGrid>
              <a:tr h="304721">
                <a:tc>
                  <a:txBody>
                    <a:bodyPr/>
                    <a:lstStyle/>
                    <a:p>
                      <a:pPr algn="ctr">
                        <a:spcBef>
                          <a:spcPts val="600"/>
                        </a:spcBef>
                      </a:pPr>
                      <a:r>
                        <a:rPr lang="en-US" sz="1400" dirty="0">
                          <a:latin typeface="+mn-lt"/>
                        </a:rPr>
                        <a:t>Examples</a:t>
                      </a:r>
                      <a:r>
                        <a:rPr lang="en-US" sz="1400" baseline="0" dirty="0">
                          <a:latin typeface="+mn-lt"/>
                        </a:rPr>
                        <a:t> of Audience </a:t>
                      </a:r>
                      <a:r>
                        <a:rPr lang="en-US" sz="1400" dirty="0">
                          <a:latin typeface="Calibri" panose="020F0502020204030204" pitchFamily="34" charset="0"/>
                        </a:rPr>
                        <a:t>Training</a:t>
                      </a:r>
                      <a:r>
                        <a:rPr lang="en-US" sz="1400" baseline="0" dirty="0">
                          <a:latin typeface="Calibri" panose="020F0502020204030204" pitchFamily="34" charset="0"/>
                        </a:rPr>
                        <a:t> Impacts</a:t>
                      </a:r>
                      <a:endParaRPr lang="en-US" sz="1400" dirty="0">
                        <a:latin typeface="Calibri" panose="020F0502020204030204" pitchFamily="34" charset="0"/>
                      </a:endParaRPr>
                    </a:p>
                  </a:txBody>
                  <a:tcPr marL="91416" marR="91416" marT="45708" marB="45708"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1188410">
                <a:tc>
                  <a:txBody>
                    <a:bodyPr/>
                    <a:lstStyle/>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latin typeface="+mn-lt"/>
                          <a:ea typeface="+mn-ea"/>
                          <a:cs typeface="+mn-cs"/>
                        </a:rPr>
                        <a:t>Shift work / availability</a:t>
                      </a:r>
                    </a:p>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latin typeface="+mn-lt"/>
                          <a:ea typeface="+mn-ea"/>
                          <a:cs typeface="+mn-cs"/>
                        </a:rPr>
                        <a:t>Competing initiatives </a:t>
                      </a:r>
                    </a:p>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latin typeface="+mn-lt"/>
                          <a:ea typeface="+mn-ea"/>
                          <a:cs typeface="+mn-cs"/>
                        </a:rPr>
                        <a:t>Black-out periods (seasonal)</a:t>
                      </a:r>
                    </a:p>
                  </a:txBody>
                  <a:tcPr marL="137124" marR="137124" marT="45708" marB="45708">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8" name="TextBox 7"/>
          <p:cNvSpPr txBox="1"/>
          <p:nvPr/>
        </p:nvSpPr>
        <p:spPr>
          <a:xfrm>
            <a:off x="1181436" y="6140680"/>
            <a:ext cx="8979825" cy="261542"/>
          </a:xfrm>
          <a:prstGeom prst="rect">
            <a:avLst/>
          </a:prstGeom>
          <a:noFill/>
        </p:spPr>
        <p:txBody>
          <a:bodyPr wrap="square" rtlCol="0">
            <a:spAutoFit/>
          </a:bodyPr>
          <a:lstStyle/>
          <a:p>
            <a:r>
              <a:rPr lang="en-US" sz="1100" i="1" dirty="0">
                <a:latin typeface="Arial" panose="020B0604020202020204" pitchFamily="34" charset="0"/>
                <a:cs typeface="Arial" panose="020B0604020202020204" pitchFamily="34" charset="0"/>
              </a:rPr>
              <a:t>* A final decision is pending on the inclusion of Per Diem employees in   processes</a:t>
            </a:r>
          </a:p>
        </p:txBody>
      </p:sp>
      <p:grpSp>
        <p:nvGrpSpPr>
          <p:cNvPr id="5" name="Group 4"/>
          <p:cNvGrpSpPr/>
          <p:nvPr/>
        </p:nvGrpSpPr>
        <p:grpSpPr>
          <a:xfrm>
            <a:off x="428157" y="6433752"/>
            <a:ext cx="4162821" cy="274249"/>
            <a:chOff x="428157" y="6433752"/>
            <a:chExt cx="4162821" cy="274249"/>
          </a:xfrm>
        </p:grpSpPr>
        <p:sp>
          <p:nvSpPr>
            <p:cNvPr id="16" name="Freeform 15"/>
            <p:cNvSpPr/>
            <p:nvPr/>
          </p:nvSpPr>
          <p:spPr bwMode="auto">
            <a:xfrm>
              <a:off x="428157"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accent1"/>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ASSESS</a:t>
              </a:r>
            </a:p>
          </p:txBody>
        </p:sp>
        <p:sp>
          <p:nvSpPr>
            <p:cNvPr id="17" name="Freeform 16"/>
            <p:cNvSpPr/>
            <p:nvPr/>
          </p:nvSpPr>
          <p:spPr bwMode="auto">
            <a:xfrm>
              <a:off x="1263175"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PLAN</a:t>
              </a:r>
            </a:p>
          </p:txBody>
        </p:sp>
        <p:sp>
          <p:nvSpPr>
            <p:cNvPr id="18" name="Freeform 17"/>
            <p:cNvSpPr/>
            <p:nvPr/>
          </p:nvSpPr>
          <p:spPr bwMode="auto">
            <a:xfrm>
              <a:off x="2098194"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DEVELOP</a:t>
              </a:r>
            </a:p>
          </p:txBody>
        </p:sp>
        <p:sp>
          <p:nvSpPr>
            <p:cNvPr id="19" name="Freeform 18"/>
            <p:cNvSpPr/>
            <p:nvPr/>
          </p:nvSpPr>
          <p:spPr bwMode="auto">
            <a:xfrm>
              <a:off x="293321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DELIVER</a:t>
              </a:r>
            </a:p>
          </p:txBody>
        </p:sp>
        <p:sp>
          <p:nvSpPr>
            <p:cNvPr id="20" name="Freeform 19"/>
            <p:cNvSpPr/>
            <p:nvPr/>
          </p:nvSpPr>
          <p:spPr bwMode="auto">
            <a:xfrm>
              <a:off x="376823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MEASURE</a:t>
              </a:r>
            </a:p>
          </p:txBody>
        </p:sp>
      </p:grpSp>
    </p:spTree>
    <p:extLst>
      <p:ext uri="{BB962C8B-B14F-4D97-AF65-F5344CB8AC3E}">
        <p14:creationId xmlns:p14="http://schemas.microsoft.com/office/powerpoint/2010/main" val="1606285619"/>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68724" y="957375"/>
            <a:ext cx="11750997" cy="1384738"/>
          </a:xfrm>
          <a:prstGeom prst="rect">
            <a:avLst/>
          </a:prstGeom>
          <a:noFill/>
        </p:spPr>
        <p:txBody>
          <a:bodyPr wrap="square" rtlCol="0">
            <a:spAutoFit/>
          </a:bodyPr>
          <a:lstStyle/>
          <a:p>
            <a:pPr>
              <a:defRPr/>
            </a:pPr>
            <a:r>
              <a:rPr lang="en-US" sz="1600" kern="0" dirty="0">
                <a:latin typeface="Arial" panose="020B0604020202020204" pitchFamily="34" charset="0"/>
                <a:cs typeface="Arial" panose="020B0604020202020204" pitchFamily="34" charset="0"/>
              </a:rPr>
              <a:t>Local facility infrastructure and resources will also be assessed to understand the options available for training and any gaps. This will be done in coordination with IT and the [Initiative or Project Name] Training Lead, and may leverage previous Infrastructure Analysis performed as part of the [Initiative or Project Name] rollout.</a:t>
            </a:r>
          </a:p>
          <a:p>
            <a:pPr>
              <a:defRPr/>
            </a:pPr>
            <a:endParaRPr lang="en-US" sz="1799" i="1" kern="0" dirty="0">
              <a:latin typeface="Arial" panose="020B0604020202020204" pitchFamily="34" charset="0"/>
              <a:cs typeface="Arial" panose="020B0604020202020204" pitchFamily="34" charset="0"/>
            </a:endParaRPr>
          </a:p>
          <a:p>
            <a:pPr lvl="2">
              <a:defRPr/>
            </a:pPr>
            <a:r>
              <a:rPr lang="en-US" sz="1799" b="1" i="1" kern="0" dirty="0">
                <a:latin typeface="Arial" panose="020B0604020202020204" pitchFamily="34" charset="0"/>
                <a:cs typeface="Arial" panose="020B0604020202020204" pitchFamily="34" charset="0"/>
              </a:rPr>
              <a:t> </a:t>
            </a:r>
            <a:r>
              <a:rPr lang="en-US" sz="1600" b="1" i="1" kern="0" dirty="0">
                <a:latin typeface="Arial" panose="020B0604020202020204" pitchFamily="34" charset="0"/>
                <a:cs typeface="Arial" panose="020B0604020202020204" pitchFamily="34" charset="0"/>
              </a:rPr>
              <a:t>Areas of Infrastructure Analysis Include:</a:t>
            </a:r>
            <a:endParaRPr lang="en-US" sz="1600" i="1" kern="0" dirty="0">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87063" y="275461"/>
            <a:ext cx="11992933" cy="665930"/>
          </a:xfrm>
        </p:spPr>
        <p:txBody>
          <a:bodyPr>
            <a:noAutofit/>
          </a:bodyPr>
          <a:lstStyle/>
          <a:p>
            <a:r>
              <a:rPr lang="en-US" sz="3199" dirty="0">
                <a:latin typeface="Arial" panose="020B0604020202020204" pitchFamily="34" charset="0"/>
                <a:cs typeface="Arial" panose="020B0604020202020204" pitchFamily="34" charset="0"/>
              </a:rPr>
              <a:t>Conduct Training Needs Assessment: Infrastructure Analysis</a:t>
            </a:r>
          </a:p>
        </p:txBody>
      </p:sp>
      <p:graphicFrame>
        <p:nvGraphicFramePr>
          <p:cNvPr id="8" name="Table 7"/>
          <p:cNvGraphicFramePr>
            <a:graphicFrameLocks noGrp="1"/>
          </p:cNvGraphicFramePr>
          <p:nvPr>
            <p:extLst>
              <p:ext uri="{D42A27DB-BD31-4B8C-83A1-F6EECF244321}">
                <p14:modId xmlns:p14="http://schemas.microsoft.com/office/powerpoint/2010/main" val="3076713126"/>
              </p:ext>
            </p:extLst>
          </p:nvPr>
        </p:nvGraphicFramePr>
        <p:xfrm>
          <a:off x="1270059" y="2436292"/>
          <a:ext cx="9882206" cy="3565230"/>
        </p:xfrm>
        <a:graphic>
          <a:graphicData uri="http://schemas.openxmlformats.org/drawingml/2006/table">
            <a:tbl>
              <a:tblPr bandRow="1">
                <a:tableStyleId>{5C22544A-7EE6-4342-B048-85BDC9FD1C3A}</a:tableStyleId>
              </a:tblPr>
              <a:tblGrid>
                <a:gridCol w="9882206">
                  <a:extLst>
                    <a:ext uri="{9D8B030D-6E8A-4147-A177-3AD203B41FA5}">
                      <a16:colId xmlns:a16="http://schemas.microsoft.com/office/drawing/2014/main" val="20000"/>
                    </a:ext>
                  </a:extLst>
                </a:gridCol>
              </a:tblGrid>
              <a:tr h="594205">
                <a:tc>
                  <a:txBody>
                    <a:bodyPr/>
                    <a:lstStyle/>
                    <a:p>
                      <a:pPr marL="914400" lvl="2" indent="0" eaLnBrk="0" hangingPunct="0">
                        <a:lnSpc>
                          <a:spcPct val="150000"/>
                        </a:lnSpc>
                        <a:spcBef>
                          <a:spcPts val="600"/>
                        </a:spcBef>
                        <a:spcAft>
                          <a:spcPts val="600"/>
                        </a:spcAft>
                        <a:buFont typeface="Arial" panose="020B0604020202020204" pitchFamily="34" charset="0"/>
                        <a:buNone/>
                        <a:defRPr/>
                      </a:pPr>
                      <a:r>
                        <a:rPr lang="en-US" sz="1600" dirty="0">
                          <a:latin typeface="Arial" panose="020B0604020202020204" pitchFamily="34" charset="0"/>
                          <a:cs typeface="Arial" panose="020B0604020202020204" pitchFamily="34" charset="0"/>
                        </a:rPr>
                        <a:t>Number of training rooms per site</a:t>
                      </a:r>
                    </a:p>
                  </a:txBody>
                  <a:tcPr marL="91416" marR="91416" marT="91416" marB="91416">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594205">
                <a:tc>
                  <a:txBody>
                    <a:bodyPr/>
                    <a:lstStyle/>
                    <a:p>
                      <a:pPr marL="914400" lvl="2" indent="0" eaLnBrk="0" hangingPunct="0">
                        <a:lnSpc>
                          <a:spcPct val="150000"/>
                        </a:lnSpc>
                        <a:spcBef>
                          <a:spcPts val="600"/>
                        </a:spcBef>
                        <a:spcAft>
                          <a:spcPts val="600"/>
                        </a:spcAft>
                        <a:buFont typeface="Arial" panose="020B0604020202020204" pitchFamily="34" charset="0"/>
                        <a:buNone/>
                        <a:defRPr/>
                      </a:pPr>
                      <a:r>
                        <a:rPr lang="en-US" sz="1600" dirty="0">
                          <a:latin typeface="Arial" panose="020B0604020202020204" pitchFamily="34" charset="0"/>
                          <a:cs typeface="Arial" panose="020B0604020202020204" pitchFamily="34" charset="0"/>
                        </a:rPr>
                        <a:t>Training equipment available</a:t>
                      </a:r>
                    </a:p>
                  </a:txBody>
                  <a:tcPr marL="91416" marR="91416" marT="91416" marB="91416" anchor="ct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28575" cap="flat" cmpd="sng" algn="ctr">
                      <a:solidFill>
                        <a:schemeClr val="accent1"/>
                      </a:solidFill>
                      <a:prstDash val="sysDot"/>
                      <a:round/>
                      <a:headEnd type="none" w="med" len="med"/>
                      <a:tailEnd type="none" w="med" len="med"/>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94205">
                <a:tc>
                  <a:txBody>
                    <a:bodyPr/>
                    <a:lstStyle/>
                    <a:p>
                      <a:pPr marL="914400" lvl="2" indent="0" eaLnBrk="0" hangingPunct="0">
                        <a:lnSpc>
                          <a:spcPct val="150000"/>
                        </a:lnSpc>
                        <a:spcBef>
                          <a:spcPts val="600"/>
                        </a:spcBef>
                        <a:spcAft>
                          <a:spcPts val="600"/>
                        </a:spcAft>
                        <a:buFont typeface="Arial" panose="020B0604020202020204" pitchFamily="34" charset="0"/>
                        <a:buNone/>
                        <a:defRPr/>
                      </a:pPr>
                      <a:r>
                        <a:rPr lang="en-US" sz="1600" dirty="0">
                          <a:latin typeface="Arial" panose="020B0604020202020204" pitchFamily="34" charset="0"/>
                          <a:cs typeface="Arial" panose="020B0604020202020204" pitchFamily="34" charset="0"/>
                        </a:rPr>
                        <a:t>Technical infrastructure</a:t>
                      </a:r>
                      <a:endParaRPr lang="en-US" sz="1600" dirty="0">
                        <a:solidFill>
                          <a:srgbClr val="FF0000"/>
                        </a:solidFill>
                        <a:latin typeface="Arial" panose="020B0604020202020204" pitchFamily="34" charset="0"/>
                        <a:cs typeface="Arial" panose="020B0604020202020204" pitchFamily="34" charset="0"/>
                      </a:endParaRPr>
                    </a:p>
                  </a:txBody>
                  <a:tcPr marL="91416" marR="91416" marT="91416" marB="91416" anchor="ct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28575" cap="flat" cmpd="sng" algn="ctr">
                      <a:solidFill>
                        <a:schemeClr val="accent1"/>
                      </a:solidFill>
                      <a:prstDash val="sysDot"/>
                      <a:round/>
                      <a:headEnd type="none" w="med" len="med"/>
                      <a:tailEnd type="none" w="med" len="med"/>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94205">
                <a:tc>
                  <a:txBody>
                    <a:bodyPr/>
                    <a:lstStyle/>
                    <a:p>
                      <a:pPr marL="914400" marR="0" lvl="2" indent="0" algn="l" defTabSz="914400" rtl="0" eaLnBrk="1" fontAlgn="auto" latinLnBrk="0" hangingPunct="1">
                        <a:lnSpc>
                          <a:spcPct val="100000"/>
                        </a:lnSpc>
                        <a:spcBef>
                          <a:spcPts val="1200"/>
                        </a:spcBef>
                        <a:spcAft>
                          <a:spcPts val="0"/>
                        </a:spcAft>
                        <a:buClr>
                          <a:schemeClr val="accent3"/>
                        </a:buClr>
                        <a:buSzTx/>
                        <a:buFont typeface="Wingdings" panose="05000000000000000000" pitchFamily="2" charset="2"/>
                        <a:buNone/>
                        <a:tabLst/>
                        <a:defRPr/>
                      </a:pPr>
                      <a:r>
                        <a:rPr lang="en-US" sz="1600" dirty="0">
                          <a:latin typeface="Arial" panose="020B0604020202020204" pitchFamily="34" charset="0"/>
                          <a:cs typeface="Arial" panose="020B0604020202020204" pitchFamily="34" charset="0"/>
                        </a:rPr>
                        <a:t>Past training deployment strategies</a:t>
                      </a:r>
                    </a:p>
                  </a:txBody>
                  <a:tcPr marL="91416" marR="91416" marT="91416" marB="91416" anchor="ct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28575" cap="flat" cmpd="sng" algn="ctr">
                      <a:solidFill>
                        <a:schemeClr val="accent1"/>
                      </a:solidFill>
                      <a:prstDash val="sysDot"/>
                      <a:round/>
                      <a:headEnd type="none" w="med" len="med"/>
                      <a:tailEnd type="none" w="med" len="med"/>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594205">
                <a:tc>
                  <a:txBody>
                    <a:bodyPr/>
                    <a:lstStyle/>
                    <a:p>
                      <a:pPr marL="914400" marR="0" lvl="2" indent="0" algn="l" defTabSz="914400" rtl="0" eaLnBrk="1" fontAlgn="auto" latinLnBrk="0" hangingPunct="1">
                        <a:lnSpc>
                          <a:spcPct val="100000"/>
                        </a:lnSpc>
                        <a:spcBef>
                          <a:spcPts val="1200"/>
                        </a:spcBef>
                        <a:spcAft>
                          <a:spcPts val="0"/>
                        </a:spcAft>
                        <a:buClr>
                          <a:schemeClr val="accent3"/>
                        </a:buClr>
                        <a:buSzTx/>
                        <a:buFont typeface="Wingdings" panose="05000000000000000000" pitchFamily="2" charset="2"/>
                        <a:buNone/>
                        <a:tabLst/>
                        <a:defRPr/>
                      </a:pPr>
                      <a:r>
                        <a:rPr lang="en-US" sz="1600" dirty="0">
                          <a:latin typeface="Arial" panose="020B0604020202020204" pitchFamily="34" charset="0"/>
                          <a:cs typeface="Arial" panose="020B0604020202020204" pitchFamily="34" charset="0"/>
                        </a:rPr>
                        <a:t>Space considerations</a:t>
                      </a:r>
                    </a:p>
                  </a:txBody>
                  <a:tcPr marL="91416" marR="91416" marT="91416" marB="91416" anchor="ct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28575" cap="flat" cmpd="sng" algn="ctr">
                      <a:solidFill>
                        <a:schemeClr val="accent1"/>
                      </a:solidFill>
                      <a:prstDash val="sysDot"/>
                      <a:round/>
                      <a:headEnd type="none" w="med" len="med"/>
                      <a:tailEnd type="none" w="med" len="med"/>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594205">
                <a:tc>
                  <a:txBody>
                    <a:bodyPr/>
                    <a:lstStyle/>
                    <a:p>
                      <a:pPr marL="914400" lvl="2" indent="0" eaLnBrk="0" hangingPunct="0">
                        <a:lnSpc>
                          <a:spcPct val="150000"/>
                        </a:lnSpc>
                        <a:spcBef>
                          <a:spcPts val="600"/>
                        </a:spcBef>
                        <a:spcAft>
                          <a:spcPts val="600"/>
                        </a:spcAft>
                        <a:buFont typeface="Arial" panose="020B0604020202020204" pitchFamily="34" charset="0"/>
                        <a:buNone/>
                        <a:defRPr/>
                      </a:pPr>
                      <a:r>
                        <a:rPr lang="en-US" sz="1600" dirty="0">
                          <a:latin typeface="Arial" panose="020B0604020202020204" pitchFamily="34" charset="0"/>
                          <a:cs typeface="Arial" panose="020B0604020202020204" pitchFamily="34" charset="0"/>
                        </a:rPr>
                        <a:t>Training IT support available</a:t>
                      </a:r>
                      <a:endParaRPr lang="en-US" sz="2000" i="1" kern="0" dirty="0">
                        <a:solidFill>
                          <a:prstClr val="black"/>
                        </a:solidFill>
                        <a:latin typeface="Arial" panose="020B0604020202020204" pitchFamily="34" charset="0"/>
                        <a:cs typeface="Arial" panose="020B0604020202020204" pitchFamily="34" charset="0"/>
                      </a:endParaRPr>
                    </a:p>
                  </a:txBody>
                  <a:tcPr marL="91416" marR="91416" marT="91416" marB="91416" anchor="ct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28575" cap="flat" cmpd="sng" algn="ctr">
                      <a:solidFill>
                        <a:schemeClr val="accent1"/>
                      </a:solidFill>
                      <a:prstDash val="sysDot"/>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9" name="Freeform 143"/>
          <p:cNvSpPr>
            <a:spLocks noChangeAspect="1"/>
          </p:cNvSpPr>
          <p:nvPr/>
        </p:nvSpPr>
        <p:spPr bwMode="auto">
          <a:xfrm>
            <a:off x="1359809" y="2498107"/>
            <a:ext cx="506264" cy="457081"/>
          </a:xfrm>
          <a:custGeom>
            <a:avLst/>
            <a:gdLst>
              <a:gd name="T0" fmla="*/ 73 w 74"/>
              <a:gd name="T1" fmla="*/ 10 h 67"/>
              <a:gd name="T2" fmla="*/ 61 w 74"/>
              <a:gd name="T3" fmla="*/ 1 h 67"/>
              <a:gd name="T4" fmla="*/ 58 w 74"/>
              <a:gd name="T5" fmla="*/ 2 h 67"/>
              <a:gd name="T6" fmla="*/ 27 w 74"/>
              <a:gd name="T7" fmla="*/ 39 h 67"/>
              <a:gd name="T8" fmla="*/ 15 w 74"/>
              <a:gd name="T9" fmla="*/ 28 h 67"/>
              <a:gd name="T10" fmla="*/ 11 w 74"/>
              <a:gd name="T11" fmla="*/ 29 h 67"/>
              <a:gd name="T12" fmla="*/ 1 w 74"/>
              <a:gd name="T13" fmla="*/ 39 h 67"/>
              <a:gd name="T14" fmla="*/ 2 w 74"/>
              <a:gd name="T15" fmla="*/ 43 h 67"/>
              <a:gd name="T16" fmla="*/ 27 w 74"/>
              <a:gd name="T17" fmla="*/ 66 h 67"/>
              <a:gd name="T18" fmla="*/ 31 w 74"/>
              <a:gd name="T19" fmla="*/ 66 h 67"/>
              <a:gd name="T20" fmla="*/ 40 w 74"/>
              <a:gd name="T21" fmla="*/ 55 h 67"/>
              <a:gd name="T22" fmla="*/ 40 w 74"/>
              <a:gd name="T23" fmla="*/ 55 h 67"/>
              <a:gd name="T24" fmla="*/ 73 w 74"/>
              <a:gd name="T25" fmla="*/ 14 h 67"/>
              <a:gd name="T26" fmla="*/ 73 w 74"/>
              <a:gd name="T27"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67">
                <a:moveTo>
                  <a:pt x="73" y="10"/>
                </a:moveTo>
                <a:cubicBezTo>
                  <a:pt x="61" y="1"/>
                  <a:pt x="61" y="1"/>
                  <a:pt x="61" y="1"/>
                </a:cubicBezTo>
                <a:cubicBezTo>
                  <a:pt x="60" y="0"/>
                  <a:pt x="59" y="0"/>
                  <a:pt x="58" y="2"/>
                </a:cubicBezTo>
                <a:cubicBezTo>
                  <a:pt x="27" y="39"/>
                  <a:pt x="27" y="39"/>
                  <a:pt x="27" y="39"/>
                </a:cubicBezTo>
                <a:cubicBezTo>
                  <a:pt x="15" y="28"/>
                  <a:pt x="15" y="28"/>
                  <a:pt x="15" y="28"/>
                </a:cubicBezTo>
                <a:cubicBezTo>
                  <a:pt x="14" y="27"/>
                  <a:pt x="12" y="28"/>
                  <a:pt x="11" y="29"/>
                </a:cubicBezTo>
                <a:cubicBezTo>
                  <a:pt x="1" y="39"/>
                  <a:pt x="1" y="39"/>
                  <a:pt x="1" y="39"/>
                </a:cubicBezTo>
                <a:cubicBezTo>
                  <a:pt x="0" y="40"/>
                  <a:pt x="1" y="42"/>
                  <a:pt x="2" y="43"/>
                </a:cubicBezTo>
                <a:cubicBezTo>
                  <a:pt x="27" y="66"/>
                  <a:pt x="27" y="66"/>
                  <a:pt x="27" y="66"/>
                </a:cubicBezTo>
                <a:cubicBezTo>
                  <a:pt x="28" y="67"/>
                  <a:pt x="30" y="67"/>
                  <a:pt x="31" y="66"/>
                </a:cubicBezTo>
                <a:cubicBezTo>
                  <a:pt x="40" y="55"/>
                  <a:pt x="40" y="55"/>
                  <a:pt x="40" y="55"/>
                </a:cubicBezTo>
                <a:cubicBezTo>
                  <a:pt x="40" y="55"/>
                  <a:pt x="40" y="55"/>
                  <a:pt x="40" y="55"/>
                </a:cubicBezTo>
                <a:cubicBezTo>
                  <a:pt x="73" y="14"/>
                  <a:pt x="73" y="14"/>
                  <a:pt x="73" y="14"/>
                </a:cubicBezTo>
                <a:cubicBezTo>
                  <a:pt x="74" y="13"/>
                  <a:pt x="74" y="11"/>
                  <a:pt x="73" y="10"/>
                </a:cubicBezTo>
                <a:close/>
              </a:path>
            </a:pathLst>
          </a:custGeom>
          <a:solidFill>
            <a:schemeClr val="accent2"/>
          </a:solid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10" name="Freeform 143"/>
          <p:cNvSpPr>
            <a:spLocks noChangeAspect="1"/>
          </p:cNvSpPr>
          <p:nvPr/>
        </p:nvSpPr>
        <p:spPr bwMode="auto">
          <a:xfrm>
            <a:off x="1359807" y="3682327"/>
            <a:ext cx="506264" cy="457081"/>
          </a:xfrm>
          <a:custGeom>
            <a:avLst/>
            <a:gdLst>
              <a:gd name="T0" fmla="*/ 73 w 74"/>
              <a:gd name="T1" fmla="*/ 10 h 67"/>
              <a:gd name="T2" fmla="*/ 61 w 74"/>
              <a:gd name="T3" fmla="*/ 1 h 67"/>
              <a:gd name="T4" fmla="*/ 58 w 74"/>
              <a:gd name="T5" fmla="*/ 2 h 67"/>
              <a:gd name="T6" fmla="*/ 27 w 74"/>
              <a:gd name="T7" fmla="*/ 39 h 67"/>
              <a:gd name="T8" fmla="*/ 15 w 74"/>
              <a:gd name="T9" fmla="*/ 28 h 67"/>
              <a:gd name="T10" fmla="*/ 11 w 74"/>
              <a:gd name="T11" fmla="*/ 29 h 67"/>
              <a:gd name="T12" fmla="*/ 1 w 74"/>
              <a:gd name="T13" fmla="*/ 39 h 67"/>
              <a:gd name="T14" fmla="*/ 2 w 74"/>
              <a:gd name="T15" fmla="*/ 43 h 67"/>
              <a:gd name="T16" fmla="*/ 27 w 74"/>
              <a:gd name="T17" fmla="*/ 66 h 67"/>
              <a:gd name="T18" fmla="*/ 31 w 74"/>
              <a:gd name="T19" fmla="*/ 66 h 67"/>
              <a:gd name="T20" fmla="*/ 40 w 74"/>
              <a:gd name="T21" fmla="*/ 55 h 67"/>
              <a:gd name="T22" fmla="*/ 40 w 74"/>
              <a:gd name="T23" fmla="*/ 55 h 67"/>
              <a:gd name="T24" fmla="*/ 73 w 74"/>
              <a:gd name="T25" fmla="*/ 14 h 67"/>
              <a:gd name="T26" fmla="*/ 73 w 74"/>
              <a:gd name="T27"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67">
                <a:moveTo>
                  <a:pt x="73" y="10"/>
                </a:moveTo>
                <a:cubicBezTo>
                  <a:pt x="61" y="1"/>
                  <a:pt x="61" y="1"/>
                  <a:pt x="61" y="1"/>
                </a:cubicBezTo>
                <a:cubicBezTo>
                  <a:pt x="60" y="0"/>
                  <a:pt x="59" y="0"/>
                  <a:pt x="58" y="2"/>
                </a:cubicBezTo>
                <a:cubicBezTo>
                  <a:pt x="27" y="39"/>
                  <a:pt x="27" y="39"/>
                  <a:pt x="27" y="39"/>
                </a:cubicBezTo>
                <a:cubicBezTo>
                  <a:pt x="15" y="28"/>
                  <a:pt x="15" y="28"/>
                  <a:pt x="15" y="28"/>
                </a:cubicBezTo>
                <a:cubicBezTo>
                  <a:pt x="14" y="27"/>
                  <a:pt x="12" y="28"/>
                  <a:pt x="11" y="29"/>
                </a:cubicBezTo>
                <a:cubicBezTo>
                  <a:pt x="1" y="39"/>
                  <a:pt x="1" y="39"/>
                  <a:pt x="1" y="39"/>
                </a:cubicBezTo>
                <a:cubicBezTo>
                  <a:pt x="0" y="40"/>
                  <a:pt x="1" y="42"/>
                  <a:pt x="2" y="43"/>
                </a:cubicBezTo>
                <a:cubicBezTo>
                  <a:pt x="27" y="66"/>
                  <a:pt x="27" y="66"/>
                  <a:pt x="27" y="66"/>
                </a:cubicBezTo>
                <a:cubicBezTo>
                  <a:pt x="28" y="67"/>
                  <a:pt x="30" y="67"/>
                  <a:pt x="31" y="66"/>
                </a:cubicBezTo>
                <a:cubicBezTo>
                  <a:pt x="40" y="55"/>
                  <a:pt x="40" y="55"/>
                  <a:pt x="40" y="55"/>
                </a:cubicBezTo>
                <a:cubicBezTo>
                  <a:pt x="40" y="55"/>
                  <a:pt x="40" y="55"/>
                  <a:pt x="40" y="55"/>
                </a:cubicBezTo>
                <a:cubicBezTo>
                  <a:pt x="73" y="14"/>
                  <a:pt x="73" y="14"/>
                  <a:pt x="73" y="14"/>
                </a:cubicBezTo>
                <a:cubicBezTo>
                  <a:pt x="74" y="13"/>
                  <a:pt x="74" y="11"/>
                  <a:pt x="73" y="10"/>
                </a:cubicBezTo>
                <a:close/>
              </a:path>
            </a:pathLst>
          </a:custGeom>
          <a:solidFill>
            <a:schemeClr val="accent2"/>
          </a:solid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11" name="Freeform 143"/>
          <p:cNvSpPr>
            <a:spLocks noChangeAspect="1"/>
          </p:cNvSpPr>
          <p:nvPr/>
        </p:nvSpPr>
        <p:spPr bwMode="auto">
          <a:xfrm>
            <a:off x="1359809" y="4274437"/>
            <a:ext cx="506264" cy="457081"/>
          </a:xfrm>
          <a:custGeom>
            <a:avLst/>
            <a:gdLst>
              <a:gd name="T0" fmla="*/ 73 w 74"/>
              <a:gd name="T1" fmla="*/ 10 h 67"/>
              <a:gd name="T2" fmla="*/ 61 w 74"/>
              <a:gd name="T3" fmla="*/ 1 h 67"/>
              <a:gd name="T4" fmla="*/ 58 w 74"/>
              <a:gd name="T5" fmla="*/ 2 h 67"/>
              <a:gd name="T6" fmla="*/ 27 w 74"/>
              <a:gd name="T7" fmla="*/ 39 h 67"/>
              <a:gd name="T8" fmla="*/ 15 w 74"/>
              <a:gd name="T9" fmla="*/ 28 h 67"/>
              <a:gd name="T10" fmla="*/ 11 w 74"/>
              <a:gd name="T11" fmla="*/ 29 h 67"/>
              <a:gd name="T12" fmla="*/ 1 w 74"/>
              <a:gd name="T13" fmla="*/ 39 h 67"/>
              <a:gd name="T14" fmla="*/ 2 w 74"/>
              <a:gd name="T15" fmla="*/ 43 h 67"/>
              <a:gd name="T16" fmla="*/ 27 w 74"/>
              <a:gd name="T17" fmla="*/ 66 h 67"/>
              <a:gd name="T18" fmla="*/ 31 w 74"/>
              <a:gd name="T19" fmla="*/ 66 h 67"/>
              <a:gd name="T20" fmla="*/ 40 w 74"/>
              <a:gd name="T21" fmla="*/ 55 h 67"/>
              <a:gd name="T22" fmla="*/ 40 w 74"/>
              <a:gd name="T23" fmla="*/ 55 h 67"/>
              <a:gd name="T24" fmla="*/ 73 w 74"/>
              <a:gd name="T25" fmla="*/ 14 h 67"/>
              <a:gd name="T26" fmla="*/ 73 w 74"/>
              <a:gd name="T27"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67">
                <a:moveTo>
                  <a:pt x="73" y="10"/>
                </a:moveTo>
                <a:cubicBezTo>
                  <a:pt x="61" y="1"/>
                  <a:pt x="61" y="1"/>
                  <a:pt x="61" y="1"/>
                </a:cubicBezTo>
                <a:cubicBezTo>
                  <a:pt x="60" y="0"/>
                  <a:pt x="59" y="0"/>
                  <a:pt x="58" y="2"/>
                </a:cubicBezTo>
                <a:cubicBezTo>
                  <a:pt x="27" y="39"/>
                  <a:pt x="27" y="39"/>
                  <a:pt x="27" y="39"/>
                </a:cubicBezTo>
                <a:cubicBezTo>
                  <a:pt x="15" y="28"/>
                  <a:pt x="15" y="28"/>
                  <a:pt x="15" y="28"/>
                </a:cubicBezTo>
                <a:cubicBezTo>
                  <a:pt x="14" y="27"/>
                  <a:pt x="12" y="28"/>
                  <a:pt x="11" y="29"/>
                </a:cubicBezTo>
                <a:cubicBezTo>
                  <a:pt x="1" y="39"/>
                  <a:pt x="1" y="39"/>
                  <a:pt x="1" y="39"/>
                </a:cubicBezTo>
                <a:cubicBezTo>
                  <a:pt x="0" y="40"/>
                  <a:pt x="1" y="42"/>
                  <a:pt x="2" y="43"/>
                </a:cubicBezTo>
                <a:cubicBezTo>
                  <a:pt x="27" y="66"/>
                  <a:pt x="27" y="66"/>
                  <a:pt x="27" y="66"/>
                </a:cubicBezTo>
                <a:cubicBezTo>
                  <a:pt x="28" y="67"/>
                  <a:pt x="30" y="67"/>
                  <a:pt x="31" y="66"/>
                </a:cubicBezTo>
                <a:cubicBezTo>
                  <a:pt x="40" y="55"/>
                  <a:pt x="40" y="55"/>
                  <a:pt x="40" y="55"/>
                </a:cubicBezTo>
                <a:cubicBezTo>
                  <a:pt x="40" y="55"/>
                  <a:pt x="40" y="55"/>
                  <a:pt x="40" y="55"/>
                </a:cubicBezTo>
                <a:cubicBezTo>
                  <a:pt x="73" y="14"/>
                  <a:pt x="73" y="14"/>
                  <a:pt x="73" y="14"/>
                </a:cubicBezTo>
                <a:cubicBezTo>
                  <a:pt x="74" y="13"/>
                  <a:pt x="74" y="11"/>
                  <a:pt x="73" y="10"/>
                </a:cubicBezTo>
                <a:close/>
              </a:path>
            </a:pathLst>
          </a:custGeom>
          <a:solidFill>
            <a:schemeClr val="accent2"/>
          </a:solid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12" name="Freeform 143"/>
          <p:cNvSpPr>
            <a:spLocks noChangeAspect="1"/>
          </p:cNvSpPr>
          <p:nvPr/>
        </p:nvSpPr>
        <p:spPr bwMode="auto">
          <a:xfrm>
            <a:off x="1359807" y="4866547"/>
            <a:ext cx="506264" cy="457081"/>
          </a:xfrm>
          <a:custGeom>
            <a:avLst/>
            <a:gdLst>
              <a:gd name="T0" fmla="*/ 73 w 74"/>
              <a:gd name="T1" fmla="*/ 10 h 67"/>
              <a:gd name="T2" fmla="*/ 61 w 74"/>
              <a:gd name="T3" fmla="*/ 1 h 67"/>
              <a:gd name="T4" fmla="*/ 58 w 74"/>
              <a:gd name="T5" fmla="*/ 2 h 67"/>
              <a:gd name="T6" fmla="*/ 27 w 74"/>
              <a:gd name="T7" fmla="*/ 39 h 67"/>
              <a:gd name="T8" fmla="*/ 15 w 74"/>
              <a:gd name="T9" fmla="*/ 28 h 67"/>
              <a:gd name="T10" fmla="*/ 11 w 74"/>
              <a:gd name="T11" fmla="*/ 29 h 67"/>
              <a:gd name="T12" fmla="*/ 1 w 74"/>
              <a:gd name="T13" fmla="*/ 39 h 67"/>
              <a:gd name="T14" fmla="*/ 2 w 74"/>
              <a:gd name="T15" fmla="*/ 43 h 67"/>
              <a:gd name="T16" fmla="*/ 27 w 74"/>
              <a:gd name="T17" fmla="*/ 66 h 67"/>
              <a:gd name="T18" fmla="*/ 31 w 74"/>
              <a:gd name="T19" fmla="*/ 66 h 67"/>
              <a:gd name="T20" fmla="*/ 40 w 74"/>
              <a:gd name="T21" fmla="*/ 55 h 67"/>
              <a:gd name="T22" fmla="*/ 40 w 74"/>
              <a:gd name="T23" fmla="*/ 55 h 67"/>
              <a:gd name="T24" fmla="*/ 73 w 74"/>
              <a:gd name="T25" fmla="*/ 14 h 67"/>
              <a:gd name="T26" fmla="*/ 73 w 74"/>
              <a:gd name="T27"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67">
                <a:moveTo>
                  <a:pt x="73" y="10"/>
                </a:moveTo>
                <a:cubicBezTo>
                  <a:pt x="61" y="1"/>
                  <a:pt x="61" y="1"/>
                  <a:pt x="61" y="1"/>
                </a:cubicBezTo>
                <a:cubicBezTo>
                  <a:pt x="60" y="0"/>
                  <a:pt x="59" y="0"/>
                  <a:pt x="58" y="2"/>
                </a:cubicBezTo>
                <a:cubicBezTo>
                  <a:pt x="27" y="39"/>
                  <a:pt x="27" y="39"/>
                  <a:pt x="27" y="39"/>
                </a:cubicBezTo>
                <a:cubicBezTo>
                  <a:pt x="15" y="28"/>
                  <a:pt x="15" y="28"/>
                  <a:pt x="15" y="28"/>
                </a:cubicBezTo>
                <a:cubicBezTo>
                  <a:pt x="14" y="27"/>
                  <a:pt x="12" y="28"/>
                  <a:pt x="11" y="29"/>
                </a:cubicBezTo>
                <a:cubicBezTo>
                  <a:pt x="1" y="39"/>
                  <a:pt x="1" y="39"/>
                  <a:pt x="1" y="39"/>
                </a:cubicBezTo>
                <a:cubicBezTo>
                  <a:pt x="0" y="40"/>
                  <a:pt x="1" y="42"/>
                  <a:pt x="2" y="43"/>
                </a:cubicBezTo>
                <a:cubicBezTo>
                  <a:pt x="27" y="66"/>
                  <a:pt x="27" y="66"/>
                  <a:pt x="27" y="66"/>
                </a:cubicBezTo>
                <a:cubicBezTo>
                  <a:pt x="28" y="67"/>
                  <a:pt x="30" y="67"/>
                  <a:pt x="31" y="66"/>
                </a:cubicBezTo>
                <a:cubicBezTo>
                  <a:pt x="40" y="55"/>
                  <a:pt x="40" y="55"/>
                  <a:pt x="40" y="55"/>
                </a:cubicBezTo>
                <a:cubicBezTo>
                  <a:pt x="40" y="55"/>
                  <a:pt x="40" y="55"/>
                  <a:pt x="40" y="55"/>
                </a:cubicBezTo>
                <a:cubicBezTo>
                  <a:pt x="73" y="14"/>
                  <a:pt x="73" y="14"/>
                  <a:pt x="73" y="14"/>
                </a:cubicBezTo>
                <a:cubicBezTo>
                  <a:pt x="74" y="13"/>
                  <a:pt x="74" y="11"/>
                  <a:pt x="73" y="10"/>
                </a:cubicBezTo>
                <a:close/>
              </a:path>
            </a:pathLst>
          </a:custGeom>
          <a:solidFill>
            <a:schemeClr val="accent2"/>
          </a:solid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13" name="Freeform 143"/>
          <p:cNvSpPr>
            <a:spLocks noChangeAspect="1"/>
          </p:cNvSpPr>
          <p:nvPr/>
        </p:nvSpPr>
        <p:spPr bwMode="auto">
          <a:xfrm>
            <a:off x="1359809" y="5458655"/>
            <a:ext cx="506264" cy="457081"/>
          </a:xfrm>
          <a:custGeom>
            <a:avLst/>
            <a:gdLst>
              <a:gd name="T0" fmla="*/ 73 w 74"/>
              <a:gd name="T1" fmla="*/ 10 h 67"/>
              <a:gd name="T2" fmla="*/ 61 w 74"/>
              <a:gd name="T3" fmla="*/ 1 h 67"/>
              <a:gd name="T4" fmla="*/ 58 w 74"/>
              <a:gd name="T5" fmla="*/ 2 h 67"/>
              <a:gd name="T6" fmla="*/ 27 w 74"/>
              <a:gd name="T7" fmla="*/ 39 h 67"/>
              <a:gd name="T8" fmla="*/ 15 w 74"/>
              <a:gd name="T9" fmla="*/ 28 h 67"/>
              <a:gd name="T10" fmla="*/ 11 w 74"/>
              <a:gd name="T11" fmla="*/ 29 h 67"/>
              <a:gd name="T12" fmla="*/ 1 w 74"/>
              <a:gd name="T13" fmla="*/ 39 h 67"/>
              <a:gd name="T14" fmla="*/ 2 w 74"/>
              <a:gd name="T15" fmla="*/ 43 h 67"/>
              <a:gd name="T16" fmla="*/ 27 w 74"/>
              <a:gd name="T17" fmla="*/ 66 h 67"/>
              <a:gd name="T18" fmla="*/ 31 w 74"/>
              <a:gd name="T19" fmla="*/ 66 h 67"/>
              <a:gd name="T20" fmla="*/ 40 w 74"/>
              <a:gd name="T21" fmla="*/ 55 h 67"/>
              <a:gd name="T22" fmla="*/ 40 w 74"/>
              <a:gd name="T23" fmla="*/ 55 h 67"/>
              <a:gd name="T24" fmla="*/ 73 w 74"/>
              <a:gd name="T25" fmla="*/ 14 h 67"/>
              <a:gd name="T26" fmla="*/ 73 w 74"/>
              <a:gd name="T27"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67">
                <a:moveTo>
                  <a:pt x="73" y="10"/>
                </a:moveTo>
                <a:cubicBezTo>
                  <a:pt x="61" y="1"/>
                  <a:pt x="61" y="1"/>
                  <a:pt x="61" y="1"/>
                </a:cubicBezTo>
                <a:cubicBezTo>
                  <a:pt x="60" y="0"/>
                  <a:pt x="59" y="0"/>
                  <a:pt x="58" y="2"/>
                </a:cubicBezTo>
                <a:cubicBezTo>
                  <a:pt x="27" y="39"/>
                  <a:pt x="27" y="39"/>
                  <a:pt x="27" y="39"/>
                </a:cubicBezTo>
                <a:cubicBezTo>
                  <a:pt x="15" y="28"/>
                  <a:pt x="15" y="28"/>
                  <a:pt x="15" y="28"/>
                </a:cubicBezTo>
                <a:cubicBezTo>
                  <a:pt x="14" y="27"/>
                  <a:pt x="12" y="28"/>
                  <a:pt x="11" y="29"/>
                </a:cubicBezTo>
                <a:cubicBezTo>
                  <a:pt x="1" y="39"/>
                  <a:pt x="1" y="39"/>
                  <a:pt x="1" y="39"/>
                </a:cubicBezTo>
                <a:cubicBezTo>
                  <a:pt x="0" y="40"/>
                  <a:pt x="1" y="42"/>
                  <a:pt x="2" y="43"/>
                </a:cubicBezTo>
                <a:cubicBezTo>
                  <a:pt x="27" y="66"/>
                  <a:pt x="27" y="66"/>
                  <a:pt x="27" y="66"/>
                </a:cubicBezTo>
                <a:cubicBezTo>
                  <a:pt x="28" y="67"/>
                  <a:pt x="30" y="67"/>
                  <a:pt x="31" y="66"/>
                </a:cubicBezTo>
                <a:cubicBezTo>
                  <a:pt x="40" y="55"/>
                  <a:pt x="40" y="55"/>
                  <a:pt x="40" y="55"/>
                </a:cubicBezTo>
                <a:cubicBezTo>
                  <a:pt x="40" y="55"/>
                  <a:pt x="40" y="55"/>
                  <a:pt x="40" y="55"/>
                </a:cubicBezTo>
                <a:cubicBezTo>
                  <a:pt x="73" y="14"/>
                  <a:pt x="73" y="14"/>
                  <a:pt x="73" y="14"/>
                </a:cubicBezTo>
                <a:cubicBezTo>
                  <a:pt x="74" y="13"/>
                  <a:pt x="74" y="11"/>
                  <a:pt x="73" y="10"/>
                </a:cubicBezTo>
                <a:close/>
              </a:path>
            </a:pathLst>
          </a:custGeom>
          <a:solidFill>
            <a:schemeClr val="accent2"/>
          </a:solid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14" name="Freeform 143"/>
          <p:cNvSpPr>
            <a:spLocks noChangeAspect="1"/>
          </p:cNvSpPr>
          <p:nvPr/>
        </p:nvSpPr>
        <p:spPr bwMode="auto">
          <a:xfrm>
            <a:off x="1359809" y="3090217"/>
            <a:ext cx="506264" cy="457081"/>
          </a:xfrm>
          <a:custGeom>
            <a:avLst/>
            <a:gdLst>
              <a:gd name="T0" fmla="*/ 73 w 74"/>
              <a:gd name="T1" fmla="*/ 10 h 67"/>
              <a:gd name="T2" fmla="*/ 61 w 74"/>
              <a:gd name="T3" fmla="*/ 1 h 67"/>
              <a:gd name="T4" fmla="*/ 58 w 74"/>
              <a:gd name="T5" fmla="*/ 2 h 67"/>
              <a:gd name="T6" fmla="*/ 27 w 74"/>
              <a:gd name="T7" fmla="*/ 39 h 67"/>
              <a:gd name="T8" fmla="*/ 15 w 74"/>
              <a:gd name="T9" fmla="*/ 28 h 67"/>
              <a:gd name="T10" fmla="*/ 11 w 74"/>
              <a:gd name="T11" fmla="*/ 29 h 67"/>
              <a:gd name="T12" fmla="*/ 1 w 74"/>
              <a:gd name="T13" fmla="*/ 39 h 67"/>
              <a:gd name="T14" fmla="*/ 2 w 74"/>
              <a:gd name="T15" fmla="*/ 43 h 67"/>
              <a:gd name="T16" fmla="*/ 27 w 74"/>
              <a:gd name="T17" fmla="*/ 66 h 67"/>
              <a:gd name="T18" fmla="*/ 31 w 74"/>
              <a:gd name="T19" fmla="*/ 66 h 67"/>
              <a:gd name="T20" fmla="*/ 40 w 74"/>
              <a:gd name="T21" fmla="*/ 55 h 67"/>
              <a:gd name="T22" fmla="*/ 40 w 74"/>
              <a:gd name="T23" fmla="*/ 55 h 67"/>
              <a:gd name="T24" fmla="*/ 73 w 74"/>
              <a:gd name="T25" fmla="*/ 14 h 67"/>
              <a:gd name="T26" fmla="*/ 73 w 74"/>
              <a:gd name="T27"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67">
                <a:moveTo>
                  <a:pt x="73" y="10"/>
                </a:moveTo>
                <a:cubicBezTo>
                  <a:pt x="61" y="1"/>
                  <a:pt x="61" y="1"/>
                  <a:pt x="61" y="1"/>
                </a:cubicBezTo>
                <a:cubicBezTo>
                  <a:pt x="60" y="0"/>
                  <a:pt x="59" y="0"/>
                  <a:pt x="58" y="2"/>
                </a:cubicBezTo>
                <a:cubicBezTo>
                  <a:pt x="27" y="39"/>
                  <a:pt x="27" y="39"/>
                  <a:pt x="27" y="39"/>
                </a:cubicBezTo>
                <a:cubicBezTo>
                  <a:pt x="15" y="28"/>
                  <a:pt x="15" y="28"/>
                  <a:pt x="15" y="28"/>
                </a:cubicBezTo>
                <a:cubicBezTo>
                  <a:pt x="14" y="27"/>
                  <a:pt x="12" y="28"/>
                  <a:pt x="11" y="29"/>
                </a:cubicBezTo>
                <a:cubicBezTo>
                  <a:pt x="1" y="39"/>
                  <a:pt x="1" y="39"/>
                  <a:pt x="1" y="39"/>
                </a:cubicBezTo>
                <a:cubicBezTo>
                  <a:pt x="0" y="40"/>
                  <a:pt x="1" y="42"/>
                  <a:pt x="2" y="43"/>
                </a:cubicBezTo>
                <a:cubicBezTo>
                  <a:pt x="27" y="66"/>
                  <a:pt x="27" y="66"/>
                  <a:pt x="27" y="66"/>
                </a:cubicBezTo>
                <a:cubicBezTo>
                  <a:pt x="28" y="67"/>
                  <a:pt x="30" y="67"/>
                  <a:pt x="31" y="66"/>
                </a:cubicBezTo>
                <a:cubicBezTo>
                  <a:pt x="40" y="55"/>
                  <a:pt x="40" y="55"/>
                  <a:pt x="40" y="55"/>
                </a:cubicBezTo>
                <a:cubicBezTo>
                  <a:pt x="40" y="55"/>
                  <a:pt x="40" y="55"/>
                  <a:pt x="40" y="55"/>
                </a:cubicBezTo>
                <a:cubicBezTo>
                  <a:pt x="73" y="14"/>
                  <a:pt x="73" y="14"/>
                  <a:pt x="73" y="14"/>
                </a:cubicBezTo>
                <a:cubicBezTo>
                  <a:pt x="74" y="13"/>
                  <a:pt x="74" y="11"/>
                  <a:pt x="73" y="10"/>
                </a:cubicBezTo>
                <a:close/>
              </a:path>
            </a:pathLst>
          </a:custGeom>
          <a:solidFill>
            <a:schemeClr val="accent2"/>
          </a:solid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grpSp>
        <p:nvGrpSpPr>
          <p:cNvPr id="25" name="Group 24"/>
          <p:cNvGrpSpPr/>
          <p:nvPr/>
        </p:nvGrpSpPr>
        <p:grpSpPr>
          <a:xfrm>
            <a:off x="428157" y="6433752"/>
            <a:ext cx="4162821" cy="274249"/>
            <a:chOff x="428157" y="6433752"/>
            <a:chExt cx="4162821" cy="274249"/>
          </a:xfrm>
        </p:grpSpPr>
        <p:sp>
          <p:nvSpPr>
            <p:cNvPr id="26" name="Freeform 25"/>
            <p:cNvSpPr/>
            <p:nvPr/>
          </p:nvSpPr>
          <p:spPr bwMode="auto">
            <a:xfrm>
              <a:off x="428157"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accent1"/>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ASSESS</a:t>
              </a:r>
            </a:p>
          </p:txBody>
        </p:sp>
        <p:sp>
          <p:nvSpPr>
            <p:cNvPr id="27" name="Freeform 26"/>
            <p:cNvSpPr/>
            <p:nvPr/>
          </p:nvSpPr>
          <p:spPr bwMode="auto">
            <a:xfrm>
              <a:off x="1263175"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PLAN</a:t>
              </a:r>
            </a:p>
          </p:txBody>
        </p:sp>
        <p:sp>
          <p:nvSpPr>
            <p:cNvPr id="28" name="Freeform 27"/>
            <p:cNvSpPr/>
            <p:nvPr/>
          </p:nvSpPr>
          <p:spPr bwMode="auto">
            <a:xfrm>
              <a:off x="2098194"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DEVELOP</a:t>
              </a:r>
            </a:p>
          </p:txBody>
        </p:sp>
        <p:sp>
          <p:nvSpPr>
            <p:cNvPr id="29" name="Freeform 28"/>
            <p:cNvSpPr/>
            <p:nvPr/>
          </p:nvSpPr>
          <p:spPr bwMode="auto">
            <a:xfrm>
              <a:off x="293321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DELIVER</a:t>
              </a:r>
            </a:p>
          </p:txBody>
        </p:sp>
        <p:sp>
          <p:nvSpPr>
            <p:cNvPr id="30" name="Freeform 29"/>
            <p:cNvSpPr/>
            <p:nvPr/>
          </p:nvSpPr>
          <p:spPr bwMode="auto">
            <a:xfrm>
              <a:off x="376823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MEASURE</a:t>
              </a:r>
            </a:p>
          </p:txBody>
        </p:sp>
      </p:grpSp>
    </p:spTree>
    <p:extLst>
      <p:ext uri="{BB962C8B-B14F-4D97-AF65-F5344CB8AC3E}">
        <p14:creationId xmlns:p14="http://schemas.microsoft.com/office/powerpoint/2010/main" val="143054854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199" dirty="0">
                <a:latin typeface="Arial" panose="020B0604020202020204" pitchFamily="34" charset="0"/>
                <a:cs typeface="Arial" panose="020B0604020202020204" pitchFamily="34" charset="0"/>
              </a:rPr>
              <a:t>Conduct Training Needs Assessment: Skill Gap Analysis</a:t>
            </a:r>
          </a:p>
        </p:txBody>
      </p:sp>
      <p:graphicFrame>
        <p:nvGraphicFramePr>
          <p:cNvPr id="3" name="Table 2"/>
          <p:cNvGraphicFramePr>
            <a:graphicFrameLocks noGrp="1"/>
          </p:cNvGraphicFramePr>
          <p:nvPr>
            <p:extLst>
              <p:ext uri="{D42A27DB-BD31-4B8C-83A1-F6EECF244321}">
                <p14:modId xmlns:p14="http://schemas.microsoft.com/office/powerpoint/2010/main" val="3612771918"/>
              </p:ext>
            </p:extLst>
          </p:nvPr>
        </p:nvGraphicFramePr>
        <p:xfrm>
          <a:off x="858771" y="2623378"/>
          <a:ext cx="10455730" cy="3348349"/>
        </p:xfrm>
        <a:graphic>
          <a:graphicData uri="http://schemas.openxmlformats.org/drawingml/2006/table">
            <a:tbl>
              <a:tblPr firstRow="1" firstCol="1" bandRow="1"/>
              <a:tblGrid>
                <a:gridCol w="1915461">
                  <a:extLst>
                    <a:ext uri="{9D8B030D-6E8A-4147-A177-3AD203B41FA5}">
                      <a16:colId xmlns:a16="http://schemas.microsoft.com/office/drawing/2014/main" val="20000"/>
                    </a:ext>
                  </a:extLst>
                </a:gridCol>
                <a:gridCol w="8540269">
                  <a:extLst>
                    <a:ext uri="{9D8B030D-6E8A-4147-A177-3AD203B41FA5}">
                      <a16:colId xmlns:a16="http://schemas.microsoft.com/office/drawing/2014/main" val="20001"/>
                    </a:ext>
                  </a:extLst>
                </a:gridCol>
              </a:tblGrid>
              <a:tr h="848555">
                <a:tc>
                  <a:txBody>
                    <a:bodyPr/>
                    <a:lstStyle/>
                    <a:p>
                      <a:pPr marL="0" marR="0">
                        <a:spcBef>
                          <a:spcPts val="0"/>
                        </a:spcBef>
                        <a:spcAft>
                          <a:spcPts val="0"/>
                        </a:spcAft>
                      </a:pPr>
                      <a:r>
                        <a:rPr lang="en-US" sz="1400" b="1" dirty="0">
                          <a:solidFill>
                            <a:srgbClr val="FFFFFF"/>
                          </a:solidFill>
                          <a:effectLst/>
                          <a:latin typeface="Arial" panose="020B0604020202020204" pitchFamily="34" charset="0"/>
                          <a:ea typeface="Times New Roman"/>
                          <a:cs typeface="Arial" panose="020B0604020202020204" pitchFamily="34" charset="0"/>
                        </a:rPr>
                        <a:t>End-Users</a:t>
                      </a:r>
                    </a:p>
                  </a:txBody>
                  <a:tcPr marL="68562" marR="68562"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D6BB5"/>
                    </a:solidFill>
                  </a:tcPr>
                </a:tc>
                <a:tc>
                  <a:txBody>
                    <a:bodyPr/>
                    <a:lstStyle/>
                    <a:p>
                      <a:pPr marL="0" marR="0">
                        <a:spcBef>
                          <a:spcPts val="0"/>
                        </a:spcBef>
                        <a:spcAft>
                          <a:spcPts val="0"/>
                        </a:spcAft>
                      </a:pPr>
                      <a:r>
                        <a:rPr lang="en-US" sz="1400" b="1" dirty="0">
                          <a:solidFill>
                            <a:srgbClr val="FFFFFF"/>
                          </a:solidFill>
                          <a:effectLst/>
                          <a:latin typeface="Arial" panose="020B0604020202020204" pitchFamily="34" charset="0"/>
                          <a:ea typeface="Times New Roman"/>
                          <a:cs typeface="Arial" panose="020B0604020202020204" pitchFamily="34" charset="0"/>
                        </a:rPr>
                        <a:t>Training Skill Gap Summary</a:t>
                      </a:r>
                    </a:p>
                  </a:txBody>
                  <a:tcPr marL="68562" marR="68562"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D6BB5"/>
                    </a:solidFill>
                  </a:tcPr>
                </a:tc>
                <a:extLst>
                  <a:ext uri="{0D108BD9-81ED-4DB2-BD59-A6C34878D82A}">
                    <a16:rowId xmlns:a16="http://schemas.microsoft.com/office/drawing/2014/main" val="10000"/>
                  </a:ext>
                </a:extLst>
              </a:tr>
              <a:tr h="1161710">
                <a:tc>
                  <a:txBody>
                    <a:bodyPr/>
                    <a:lstStyle/>
                    <a:p>
                      <a:r>
                        <a:rPr lang="en-US" sz="1000" b="1" dirty="0">
                          <a:solidFill>
                            <a:schemeClr val="tx1"/>
                          </a:solidFill>
                          <a:latin typeface="Arial" panose="020B0604020202020204" pitchFamily="34" charset="0"/>
                          <a:cs typeface="Arial" panose="020B0604020202020204" pitchFamily="34" charset="0"/>
                        </a:rPr>
                        <a:t>Managers</a:t>
                      </a:r>
                    </a:p>
                  </a:txBody>
                  <a:tcPr marL="68562" marR="68562" marT="34281" marB="34281"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marL="171450" marR="0" indent="-171450" algn="l" defTabSz="914400" rtl="0" eaLnBrk="1" fontAlgn="auto" latinLnBrk="0" hangingPunct="1">
                        <a:lnSpc>
                          <a:spcPct val="100000"/>
                        </a:lnSpc>
                        <a:spcBef>
                          <a:spcPts val="0"/>
                        </a:spcBef>
                        <a:spcAft>
                          <a:spcPts val="300"/>
                        </a:spcAft>
                        <a:buClr>
                          <a:srgbClr val="33928A"/>
                        </a:buClr>
                        <a:buSzTx/>
                        <a:buFont typeface="Wingdings" panose="05000000000000000000" pitchFamily="2" charset="2"/>
                        <a:buChar char="§"/>
                        <a:tabLst/>
                        <a:defRPr/>
                      </a:pPr>
                      <a:r>
                        <a:rPr lang="en-US" sz="1100" baseline="0" dirty="0">
                          <a:solidFill>
                            <a:schemeClr val="tx1"/>
                          </a:solidFill>
                          <a:latin typeface="Arial" panose="020B0604020202020204" pitchFamily="34" charset="0"/>
                          <a:cs typeface="Arial" panose="020B0604020202020204" pitchFamily="34" charset="0"/>
                        </a:rPr>
                        <a:t>Managers will need to </a:t>
                      </a:r>
                      <a:r>
                        <a:rPr lang="en-US" sz="1100" kern="1200" baseline="0" dirty="0">
                          <a:solidFill>
                            <a:schemeClr val="tx1"/>
                          </a:solidFill>
                          <a:latin typeface="Arial" panose="020B0604020202020204" pitchFamily="34" charset="0"/>
                          <a:ea typeface="+mn-ea"/>
                          <a:cs typeface="Arial" panose="020B0604020202020204" pitchFamily="34" charset="0"/>
                        </a:rPr>
                        <a:t>be familiar with new screens, new terminology, new naming conventions, and new policies and will require communication or training</a:t>
                      </a:r>
                    </a:p>
                    <a:p>
                      <a:pPr marL="171450" marR="0" indent="-171450" algn="l" defTabSz="914400" rtl="0" eaLnBrk="1" fontAlgn="auto" latinLnBrk="0" hangingPunct="1">
                        <a:lnSpc>
                          <a:spcPct val="100000"/>
                        </a:lnSpc>
                        <a:spcBef>
                          <a:spcPts val="0"/>
                        </a:spcBef>
                        <a:spcAft>
                          <a:spcPts val="300"/>
                        </a:spcAft>
                        <a:buClr>
                          <a:srgbClr val="33928A"/>
                        </a:buClr>
                        <a:buSzTx/>
                        <a:buFont typeface="Wingdings" panose="05000000000000000000" pitchFamily="2" charset="2"/>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Managers will need to understand new concepts and processes for [Milestone 2] and [Milestone 3] will require training.</a:t>
                      </a:r>
                    </a:p>
                    <a:p>
                      <a:pPr marL="171450" marR="0" indent="-171450" algn="l" defTabSz="914400" rtl="0" eaLnBrk="1" fontAlgn="auto" latinLnBrk="0" hangingPunct="1">
                        <a:lnSpc>
                          <a:spcPct val="100000"/>
                        </a:lnSpc>
                        <a:spcBef>
                          <a:spcPts val="0"/>
                        </a:spcBef>
                        <a:spcAft>
                          <a:spcPts val="300"/>
                        </a:spcAft>
                        <a:buClr>
                          <a:srgbClr val="33928A"/>
                        </a:buClr>
                        <a:buSzTx/>
                        <a:buFont typeface="Wingdings" panose="05000000000000000000" pitchFamily="2" charset="2"/>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Managers will need to understand the new or different information in the Employee Profile and viewing Org Charts so will need training </a:t>
                      </a:r>
                    </a:p>
                    <a:p>
                      <a:pPr marL="171450" marR="0" indent="-171450" algn="l" defTabSz="914400" rtl="0" eaLnBrk="1" fontAlgn="auto" latinLnBrk="0" hangingPunct="1">
                        <a:lnSpc>
                          <a:spcPct val="100000"/>
                        </a:lnSpc>
                        <a:spcBef>
                          <a:spcPts val="0"/>
                        </a:spcBef>
                        <a:spcAft>
                          <a:spcPts val="300"/>
                        </a:spcAft>
                        <a:buClr>
                          <a:srgbClr val="33928A"/>
                        </a:buClr>
                        <a:buSzTx/>
                        <a:buFont typeface="Wingdings" panose="05000000000000000000" pitchFamily="2" charset="2"/>
                        <a:buChar char="§"/>
                        <a:tabLst/>
                        <a:defRPr/>
                      </a:pPr>
                      <a:r>
                        <a:rPr lang="en-US" sz="1100" baseline="0" dirty="0">
                          <a:solidFill>
                            <a:schemeClr val="tx1"/>
                          </a:solidFill>
                          <a:latin typeface="Arial" panose="020B0604020202020204" pitchFamily="34" charset="0"/>
                          <a:cs typeface="Arial" panose="020B0604020202020204" pitchFamily="34" charset="0"/>
                        </a:rPr>
                        <a:t>Managers need to understand sequence, mechanics, dynamic, and various tools that can be used for workflow approvals and will require training.</a:t>
                      </a:r>
                    </a:p>
                  </a:txBody>
                  <a:tcPr marL="66543" marR="66543" marT="33284" marB="33284"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extLst>
                  <a:ext uri="{0D108BD9-81ED-4DB2-BD59-A6C34878D82A}">
                    <a16:rowId xmlns:a16="http://schemas.microsoft.com/office/drawing/2014/main" val="10001"/>
                  </a:ext>
                </a:extLst>
              </a:tr>
              <a:tr h="743598">
                <a:tc>
                  <a:txBody>
                    <a:bodyPr/>
                    <a:lstStyle/>
                    <a:p>
                      <a:r>
                        <a:rPr lang="en-US" sz="1000" b="1" dirty="0">
                          <a:solidFill>
                            <a:schemeClr val="tx1"/>
                          </a:solidFill>
                          <a:latin typeface="Arial" panose="020B0604020202020204" pitchFamily="34" charset="0"/>
                          <a:cs typeface="Arial" panose="020B0604020202020204" pitchFamily="34" charset="0"/>
                        </a:rPr>
                        <a:t>Executives</a:t>
                      </a:r>
                    </a:p>
                  </a:txBody>
                  <a:tcPr marL="68562" marR="68562" marT="34281" marB="34281"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171450" marR="0" indent="-171450" algn="l" defTabSz="914400" rtl="0" eaLnBrk="1" fontAlgn="auto" latinLnBrk="0" hangingPunct="1">
                        <a:lnSpc>
                          <a:spcPct val="100000"/>
                        </a:lnSpc>
                        <a:spcBef>
                          <a:spcPts val="0"/>
                        </a:spcBef>
                        <a:spcAft>
                          <a:spcPts val="300"/>
                        </a:spcAft>
                        <a:buClr>
                          <a:srgbClr val="33928A"/>
                        </a:buClr>
                        <a:buSzTx/>
                        <a:buFont typeface="Wingdings" panose="05000000000000000000" pitchFamily="2" charset="2"/>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Business Executives view consolidated and need to know how to access and run reports. </a:t>
                      </a:r>
                    </a:p>
                    <a:p>
                      <a:pPr marL="171450" marR="0" indent="-171450" algn="l" defTabSz="914400" rtl="0" eaLnBrk="1" fontAlgn="auto" latinLnBrk="0" hangingPunct="1">
                        <a:lnSpc>
                          <a:spcPct val="100000"/>
                        </a:lnSpc>
                        <a:spcBef>
                          <a:spcPts val="0"/>
                        </a:spcBef>
                        <a:spcAft>
                          <a:spcPts val="300"/>
                        </a:spcAft>
                        <a:buClr>
                          <a:srgbClr val="33928A"/>
                        </a:buClr>
                        <a:buSzTx/>
                        <a:buFont typeface="Wingdings" panose="05000000000000000000" pitchFamily="2" charset="2"/>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Business Executives will need to make decisions that involve positions and need to understand the importance of Compensation Management and terminology so will require some light training or knowledge transfer.</a:t>
                      </a:r>
                    </a:p>
                  </a:txBody>
                  <a:tcPr marL="66543" marR="66543" marT="33284" marB="33284"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0002"/>
                  </a:ext>
                </a:extLst>
              </a:tr>
              <a:tr h="270714">
                <a:tc>
                  <a:txBody>
                    <a:bodyPr/>
                    <a:lstStyle/>
                    <a:p>
                      <a:r>
                        <a:rPr lang="en-US" sz="1000" b="1" dirty="0">
                          <a:solidFill>
                            <a:schemeClr val="tx1"/>
                          </a:solidFill>
                          <a:latin typeface="Arial" panose="020B0604020202020204" pitchFamily="34" charset="0"/>
                          <a:cs typeface="Arial" panose="020B0604020202020204" pitchFamily="34" charset="0"/>
                        </a:rPr>
                        <a:t>Employees</a:t>
                      </a:r>
                    </a:p>
                  </a:txBody>
                  <a:tcPr marL="68562" marR="68562" marT="34281" marB="34281"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171450" marR="0" indent="-171450" algn="l" defTabSz="914400" rtl="0" eaLnBrk="1" fontAlgn="auto" latinLnBrk="0" hangingPunct="1">
                        <a:lnSpc>
                          <a:spcPct val="100000"/>
                        </a:lnSpc>
                        <a:spcBef>
                          <a:spcPts val="0"/>
                        </a:spcBef>
                        <a:spcAft>
                          <a:spcPts val="300"/>
                        </a:spcAft>
                        <a:buClr>
                          <a:srgbClr val="33928A"/>
                        </a:buClr>
                        <a:buSzTx/>
                        <a:buFont typeface="Arial" panose="020B0604020202020204" pitchFamily="34" charset="0"/>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Employees will have new or different self-service options such as entering their [Milestone 1], viewing competencies, so will need training </a:t>
                      </a:r>
                    </a:p>
                  </a:txBody>
                  <a:tcPr marL="66543" marR="66543" marT="33284" marB="33284"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5" name="TextBox 4"/>
          <p:cNvSpPr txBox="1"/>
          <p:nvPr/>
        </p:nvSpPr>
        <p:spPr>
          <a:xfrm>
            <a:off x="168723" y="957375"/>
            <a:ext cx="11472376" cy="861646"/>
          </a:xfrm>
          <a:prstGeom prst="rect">
            <a:avLst/>
          </a:prstGeom>
          <a:noFill/>
        </p:spPr>
        <p:txBody>
          <a:bodyPr wrap="square" rtlCol="0">
            <a:spAutoFit/>
          </a:bodyPr>
          <a:lstStyle/>
          <a:p>
            <a:r>
              <a:rPr lang="en-US" sz="1600" kern="0" dirty="0">
                <a:latin typeface="Arial" panose="020B0604020202020204" pitchFamily="34" charset="0"/>
                <a:cs typeface="Arial" panose="020B0604020202020204" pitchFamily="34" charset="0"/>
              </a:rPr>
              <a:t>Finally, using the Change Impact Analysis and Process Documentation, a Skill Gap Analysis will be conducted to </a:t>
            </a:r>
            <a:r>
              <a:rPr lang="en-US" sz="1600" dirty="0">
                <a:latin typeface="Arial" panose="020B0604020202020204" pitchFamily="34" charset="0"/>
                <a:cs typeface="Arial" panose="020B0604020202020204" pitchFamily="34" charset="0"/>
              </a:rPr>
              <a:t>identify the high-level gaps in End-User knowledge and skills required for the future state, including:</a:t>
            </a:r>
          </a:p>
          <a:p>
            <a:endParaRPr lang="en-US" sz="1799" i="1" kern="0" dirty="0">
              <a:latin typeface="Arial" panose="020B0604020202020204" pitchFamily="34" charset="0"/>
              <a:cs typeface="Arial" panose="020B0604020202020204" pitchFamily="34" charset="0"/>
            </a:endParaRPr>
          </a:p>
        </p:txBody>
      </p:sp>
      <p:sp>
        <p:nvSpPr>
          <p:cNvPr id="6" name="TextBox 5"/>
          <p:cNvSpPr txBox="1"/>
          <p:nvPr/>
        </p:nvSpPr>
        <p:spPr bwMode="gray">
          <a:xfrm>
            <a:off x="883582" y="1637068"/>
            <a:ext cx="5021329" cy="646331"/>
          </a:xfrm>
          <a:prstGeom prst="rect">
            <a:avLst/>
          </a:prstGeom>
          <a:noFill/>
          <a:ln w="9525">
            <a:noFill/>
            <a:miter lim="800000"/>
            <a:headEnd/>
            <a:tailEnd/>
          </a:ln>
        </p:spPr>
        <p:txBody>
          <a:bodyPr wrap="square" lIns="0" tIns="0" rIns="0" bIns="0">
            <a:spAutoFit/>
          </a:bodyPr>
          <a:lstStyle/>
          <a:p>
            <a:pPr marL="171399" indent="-171399" eaLnBrk="0" hangingPunct="0">
              <a:lnSpc>
                <a:spcPct val="150000"/>
              </a:lnSpc>
              <a:buFont typeface="Arial" panose="020B0604020202020204" pitchFamily="34" charset="0"/>
              <a:buChar char="•"/>
              <a:defRPr/>
            </a:pPr>
            <a:r>
              <a:rPr lang="en-US" sz="1400" dirty="0">
                <a:latin typeface="Arial" panose="020B0604020202020204" pitchFamily="34" charset="0"/>
                <a:cs typeface="Arial" panose="020B0604020202020204" pitchFamily="34" charset="0"/>
              </a:rPr>
              <a:t>High-level changes in business processes</a:t>
            </a:r>
          </a:p>
          <a:p>
            <a:pPr marL="171399" indent="-171399" eaLnBrk="0" hangingPunct="0">
              <a:lnSpc>
                <a:spcPct val="150000"/>
              </a:lnSpc>
              <a:buFont typeface="Arial" panose="020B0604020202020204" pitchFamily="34" charset="0"/>
              <a:buChar char="•"/>
              <a:defRPr/>
            </a:pPr>
            <a:r>
              <a:rPr lang="en-US" sz="1400" dirty="0">
                <a:latin typeface="Arial" panose="020B0604020202020204" pitchFamily="34" charset="0"/>
                <a:cs typeface="Arial" panose="020B0604020202020204" pitchFamily="34" charset="0"/>
              </a:rPr>
              <a:t>Transition of manual to automated processes</a:t>
            </a:r>
          </a:p>
        </p:txBody>
      </p:sp>
      <p:sp>
        <p:nvSpPr>
          <p:cNvPr id="7" name="Rectangle 6"/>
          <p:cNvSpPr/>
          <p:nvPr/>
        </p:nvSpPr>
        <p:spPr>
          <a:xfrm rot="20544239">
            <a:off x="3497369" y="1436574"/>
            <a:ext cx="5730979" cy="1569251"/>
          </a:xfrm>
          <a:prstGeom prst="rect">
            <a:avLst/>
          </a:prstGeom>
          <a:noFill/>
        </p:spPr>
        <p:txBody>
          <a:bodyPr wrap="square" lIns="91416" tIns="45708" rIns="91416" bIns="45708">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9597" b="1" dirty="0">
                <a:ln/>
                <a:solidFill>
                  <a:schemeClr val="bg2"/>
                </a:solidFill>
                <a:latin typeface="Arial" panose="020B0604020202020204" pitchFamily="34" charset="0"/>
                <a:cs typeface="Arial" panose="020B0604020202020204" pitchFamily="34" charset="0"/>
              </a:rPr>
              <a:t>SAMPLE</a:t>
            </a:r>
          </a:p>
        </p:txBody>
      </p:sp>
      <p:sp>
        <p:nvSpPr>
          <p:cNvPr id="18" name="TextBox 17"/>
          <p:cNvSpPr txBox="1"/>
          <p:nvPr/>
        </p:nvSpPr>
        <p:spPr bwMode="gray">
          <a:xfrm>
            <a:off x="6455848" y="1625305"/>
            <a:ext cx="5021329" cy="646331"/>
          </a:xfrm>
          <a:prstGeom prst="rect">
            <a:avLst/>
          </a:prstGeom>
          <a:noFill/>
          <a:ln w="9525">
            <a:noFill/>
            <a:miter lim="800000"/>
            <a:headEnd/>
            <a:tailEnd/>
          </a:ln>
        </p:spPr>
        <p:txBody>
          <a:bodyPr wrap="square" lIns="0" tIns="0" rIns="0" bIns="0">
            <a:spAutoFit/>
          </a:bodyPr>
          <a:lstStyle/>
          <a:p>
            <a:pPr marL="171399" indent="-171399" eaLnBrk="0" hangingPunct="0">
              <a:lnSpc>
                <a:spcPct val="150000"/>
              </a:lnSpc>
              <a:buFont typeface="Arial" panose="020B0604020202020204" pitchFamily="34" charset="0"/>
              <a:buChar char="•"/>
              <a:defRPr/>
            </a:pPr>
            <a:r>
              <a:rPr lang="en-US" sz="1400" dirty="0">
                <a:latin typeface="Arial" panose="020B0604020202020204" pitchFamily="34" charset="0"/>
                <a:cs typeface="Arial" panose="020B0604020202020204" pitchFamily="34" charset="0"/>
              </a:rPr>
              <a:t>Changes in responsibilities (additions, changes, deletions)</a:t>
            </a:r>
          </a:p>
          <a:p>
            <a:pPr marL="171399" indent="-171399" eaLnBrk="0" hangingPunct="0">
              <a:lnSpc>
                <a:spcPct val="150000"/>
              </a:lnSpc>
              <a:buFont typeface="Arial" panose="020B0604020202020204" pitchFamily="34" charset="0"/>
              <a:buChar char="•"/>
              <a:defRPr/>
            </a:pPr>
            <a:r>
              <a:rPr lang="en-US" sz="1400" dirty="0">
                <a:latin typeface="Arial" panose="020B0604020202020204" pitchFamily="34" charset="0"/>
                <a:cs typeface="Arial" panose="020B0604020202020204" pitchFamily="34" charset="0"/>
              </a:rPr>
              <a:t>Transition from legacy to future-state applications</a:t>
            </a:r>
          </a:p>
        </p:txBody>
      </p:sp>
    </p:spTree>
    <p:extLst>
      <p:ext uri="{BB962C8B-B14F-4D97-AF65-F5344CB8AC3E}">
        <p14:creationId xmlns:p14="http://schemas.microsoft.com/office/powerpoint/2010/main" val="1306372637"/>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99" dirty="0">
                <a:latin typeface="Arial" panose="020B0604020202020204" pitchFamily="34" charset="0"/>
                <a:cs typeface="Arial" panose="020B0604020202020204" pitchFamily="34" charset="0"/>
              </a:rPr>
              <a:t>2. Plan</a:t>
            </a:r>
          </a:p>
        </p:txBody>
      </p:sp>
      <p:graphicFrame>
        <p:nvGraphicFramePr>
          <p:cNvPr id="3" name="Table 2"/>
          <p:cNvGraphicFramePr>
            <a:graphicFrameLocks noGrp="1"/>
          </p:cNvGraphicFramePr>
          <p:nvPr>
            <p:extLst>
              <p:ext uri="{D42A27DB-BD31-4B8C-83A1-F6EECF244321}">
                <p14:modId xmlns:p14="http://schemas.microsoft.com/office/powerpoint/2010/main" val="1958426843"/>
              </p:ext>
            </p:extLst>
          </p:nvPr>
        </p:nvGraphicFramePr>
        <p:xfrm>
          <a:off x="6257874" y="979282"/>
          <a:ext cx="5484971" cy="1267515"/>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r>
                        <a:rPr lang="en-US" sz="1400" dirty="0">
                          <a:latin typeface="Arial" panose="020B0604020202020204" pitchFamily="34" charset="0"/>
                          <a:cs typeface="Arial" panose="020B0604020202020204" pitchFamily="34" charset="0"/>
                        </a:rPr>
                        <a:t>Site Responsibility Considerations </a:t>
                      </a:r>
                      <a:endParaRPr lang="en-US" sz="1400" b="1" dirty="0">
                        <a:solidFill>
                          <a:schemeClr val="bg1"/>
                        </a:solidFill>
                        <a:latin typeface="Arial" panose="020B0604020202020204" pitchFamily="34" charset="0"/>
                        <a:cs typeface="Arial" panose="020B0604020202020204" pitchFamily="34" charset="0"/>
                      </a:endParaRPr>
                    </a:p>
                  </a:txBody>
                  <a:tcPr marL="91368" marR="91368" marT="45684" marB="45684"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4"/>
                    </a:solidFill>
                  </a:tcPr>
                </a:tc>
                <a:extLst>
                  <a:ext uri="{0D108BD9-81ED-4DB2-BD59-A6C34878D82A}">
                    <a16:rowId xmlns:a16="http://schemas.microsoft.com/office/drawing/2014/main" val="10000"/>
                  </a:ext>
                </a:extLst>
              </a:tr>
              <a:tr h="962787">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solidFill>
                            <a:schemeClr val="tx1"/>
                          </a:solidFill>
                          <a:latin typeface="Arial" panose="020B0604020202020204" pitchFamily="34" charset="0"/>
                          <a:cs typeface="Arial" panose="020B0604020202020204" pitchFamily="34" charset="0"/>
                        </a:rPr>
                        <a:t>Site Organizational Readiness Liaison and Site Training Coordinator may be asked to provide subject matter expertise on occasion</a:t>
                      </a:r>
                    </a:p>
                  </a:txBody>
                  <a:tcPr marL="91368" marR="91368" marT="45684" marB="45684">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877198768"/>
              </p:ext>
            </p:extLst>
          </p:nvPr>
        </p:nvGraphicFramePr>
        <p:xfrm>
          <a:off x="6257874" y="2482614"/>
          <a:ext cx="5484971" cy="304728"/>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pPr algn="l"/>
                      <a:r>
                        <a:rPr lang="en-US" sz="1400" b="1" dirty="0">
                          <a:solidFill>
                            <a:schemeClr val="bg1"/>
                          </a:solidFill>
                          <a:latin typeface="Arial" panose="020B0604020202020204" pitchFamily="34" charset="0"/>
                          <a:cs typeface="Arial" panose="020B0604020202020204" pitchFamily="34" charset="0"/>
                        </a:rPr>
                        <a:t>Input Tools/Templates</a:t>
                      </a:r>
                    </a:p>
                  </a:txBody>
                  <a:tcPr marL="91368" marR="91368" marT="45684" marB="45684"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solidFill>
                  </a:tcPr>
                </a:tc>
                <a:extLst>
                  <a:ext uri="{0D108BD9-81ED-4DB2-BD59-A6C34878D82A}">
                    <a16:rowId xmlns:a16="http://schemas.microsoft.com/office/drawing/2014/main" val="10000"/>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793344237"/>
              </p:ext>
            </p:extLst>
          </p:nvPr>
        </p:nvGraphicFramePr>
        <p:xfrm>
          <a:off x="399159" y="2479305"/>
          <a:ext cx="5484972" cy="1844273"/>
        </p:xfrm>
        <a:graphic>
          <a:graphicData uri="http://schemas.openxmlformats.org/drawingml/2006/table">
            <a:tbl>
              <a:tblPr firstRow="1" bandRow="1">
                <a:tableStyleId>{69012ECD-51FC-41F1-AA8D-1B2483CD663E}</a:tableStyleId>
              </a:tblPr>
              <a:tblGrid>
                <a:gridCol w="2742486">
                  <a:extLst>
                    <a:ext uri="{9D8B030D-6E8A-4147-A177-3AD203B41FA5}">
                      <a16:colId xmlns:a16="http://schemas.microsoft.com/office/drawing/2014/main" val="20000"/>
                    </a:ext>
                  </a:extLst>
                </a:gridCol>
                <a:gridCol w="2742486">
                  <a:extLst>
                    <a:ext uri="{9D8B030D-6E8A-4147-A177-3AD203B41FA5}">
                      <a16:colId xmlns:a16="http://schemas.microsoft.com/office/drawing/2014/main" val="20001"/>
                    </a:ext>
                  </a:extLst>
                </a:gridCol>
              </a:tblGrid>
              <a:tr h="304673">
                <a:tc gridSpan="2">
                  <a:txBody>
                    <a:bodyPr/>
                    <a:lstStyle/>
                    <a:p>
                      <a:r>
                        <a:rPr lang="en-US" sz="1400" dirty="0">
                          <a:latin typeface="Arial" panose="020B0604020202020204" pitchFamily="34" charset="0"/>
                          <a:cs typeface="Arial" panose="020B0604020202020204" pitchFamily="34" charset="0"/>
                        </a:rPr>
                        <a:t>Component Tasks</a:t>
                      </a:r>
                      <a:endParaRPr lang="en-US" sz="1400" b="1" dirty="0">
                        <a:solidFill>
                          <a:schemeClr val="bg1"/>
                        </a:solidFill>
                        <a:latin typeface="Arial" panose="020B0604020202020204" pitchFamily="34" charset="0"/>
                        <a:cs typeface="Arial" panose="020B0604020202020204" pitchFamily="34" charset="0"/>
                      </a:endParaRPr>
                    </a:p>
                  </a:txBody>
                  <a:tcPr marL="91368" marR="91368" marT="45684" marB="4568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hMerge="1">
                  <a:txBody>
                    <a:bodyPr/>
                    <a:lstStyle/>
                    <a:p>
                      <a:endParaRPr lang="en-US"/>
                    </a:p>
                  </a:txBody>
                  <a:tcPr/>
                </a:tc>
                <a:extLst>
                  <a:ext uri="{0D108BD9-81ED-4DB2-BD59-A6C34878D82A}">
                    <a16:rowId xmlns:a16="http://schemas.microsoft.com/office/drawing/2014/main" val="10000"/>
                  </a:ext>
                </a:extLst>
              </a:tr>
              <a:tr h="1539545">
                <a:tc>
                  <a:txBody>
                    <a:bodyPr/>
                    <a:lstStyle/>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1100" kern="1200" dirty="0">
                          <a:solidFill>
                            <a:schemeClr val="tx1"/>
                          </a:solidFill>
                          <a:latin typeface="Arial" panose="020B0604020202020204" pitchFamily="34" charset="0"/>
                          <a:ea typeface="ヒラギノ角ゴ Pro W3"/>
                          <a:cs typeface="Arial" panose="020B0604020202020204" pitchFamily="34" charset="0"/>
                        </a:rPr>
                        <a:t>Establish Learnin</a:t>
                      </a:r>
                      <a:r>
                        <a:rPr lang="en-US" sz="1100" kern="1200" baseline="0" dirty="0">
                          <a:solidFill>
                            <a:schemeClr val="tx1"/>
                          </a:solidFill>
                          <a:latin typeface="Arial" panose="020B0604020202020204" pitchFamily="34" charset="0"/>
                          <a:ea typeface="ヒラギノ角ゴ Pro W3"/>
                          <a:cs typeface="Arial" panose="020B0604020202020204" pitchFamily="34" charset="0"/>
                        </a:rPr>
                        <a:t>g</a:t>
                      </a:r>
                      <a:r>
                        <a:rPr lang="en-US" sz="1100" kern="1200" dirty="0">
                          <a:solidFill>
                            <a:schemeClr val="tx1"/>
                          </a:solidFill>
                          <a:latin typeface="Arial" panose="020B0604020202020204" pitchFamily="34" charset="0"/>
                          <a:ea typeface="ヒラギノ角ゴ Pro W3"/>
                          <a:cs typeface="Arial" panose="020B0604020202020204" pitchFamily="34" charset="0"/>
                        </a:rPr>
                        <a:t> Curriculum</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1100" kern="1200" dirty="0">
                          <a:solidFill>
                            <a:schemeClr val="tx1"/>
                          </a:solidFill>
                          <a:latin typeface="Arial" panose="020B0604020202020204" pitchFamily="34" charset="0"/>
                          <a:ea typeface="ヒラギノ角ゴ Pro W3"/>
                          <a:cs typeface="Arial" panose="020B0604020202020204" pitchFamily="34" charset="0"/>
                        </a:rPr>
                        <a:t>Conduct Role-to-Position Mapping</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1100" kern="1200" dirty="0">
                          <a:solidFill>
                            <a:schemeClr val="tx1"/>
                          </a:solidFill>
                          <a:latin typeface="Arial" panose="020B0604020202020204" pitchFamily="34" charset="0"/>
                          <a:ea typeface="ヒラギノ角ゴ Pro W3"/>
                          <a:cs typeface="Arial" panose="020B0604020202020204" pitchFamily="34" charset="0"/>
                        </a:rPr>
                        <a:t>Develop Course Outlines</a:t>
                      </a: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1100" kern="1200" dirty="0">
                          <a:solidFill>
                            <a:schemeClr val="tx1"/>
                          </a:solidFill>
                          <a:latin typeface="Arial" panose="020B0604020202020204" pitchFamily="34" charset="0"/>
                          <a:ea typeface="ヒラギノ角ゴ Pro W3"/>
                          <a:cs typeface="Arial" panose="020B0604020202020204" pitchFamily="34" charset="0"/>
                        </a:rPr>
                        <a:t>Design Training Communications Plan</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1100" kern="1200" dirty="0">
                          <a:solidFill>
                            <a:schemeClr val="tx1"/>
                          </a:solidFill>
                          <a:latin typeface="Arial" panose="020B0604020202020204" pitchFamily="34" charset="0"/>
                          <a:ea typeface="ヒラギノ角ゴ Pro W3"/>
                          <a:cs typeface="Arial" panose="020B0604020202020204" pitchFamily="34" charset="0"/>
                        </a:rPr>
                        <a:t>Determine Training Environment</a:t>
                      </a:r>
                      <a:r>
                        <a:rPr lang="en-US" sz="1100" kern="1200" baseline="0" dirty="0">
                          <a:solidFill>
                            <a:schemeClr val="tx1"/>
                          </a:solidFill>
                          <a:latin typeface="Arial" panose="020B0604020202020204" pitchFamily="34" charset="0"/>
                          <a:ea typeface="ヒラギノ角ゴ Pro W3"/>
                          <a:cs typeface="Arial" panose="020B0604020202020204" pitchFamily="34" charset="0"/>
                        </a:rPr>
                        <a:t> requirements</a:t>
                      </a:r>
                      <a:endParaRPr lang="en-US" sz="1100" kern="1200" dirty="0">
                        <a:solidFill>
                          <a:schemeClr val="tx1"/>
                        </a:solidFill>
                        <a:latin typeface="Arial" panose="020B0604020202020204" pitchFamily="34" charset="0"/>
                        <a:ea typeface="ヒラギノ角ゴ Pro W3"/>
                        <a:cs typeface="Arial" panose="020B0604020202020204" pitchFamily="34" charset="0"/>
                      </a:endParaRPr>
                    </a:p>
                  </a:txBody>
                  <a:tcPr marL="91368" marR="91368" marT="45684" marB="45684">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1100" kern="1200" dirty="0">
                          <a:solidFill>
                            <a:schemeClr val="tx1"/>
                          </a:solidFill>
                          <a:latin typeface="Arial" panose="020B0604020202020204" pitchFamily="34" charset="0"/>
                          <a:ea typeface="ヒラギノ角ゴ Pro W3"/>
                          <a:cs typeface="Arial" panose="020B0604020202020204" pitchFamily="34" charset="0"/>
                        </a:rPr>
                        <a:t>Onboard Training</a:t>
                      </a:r>
                      <a:r>
                        <a:rPr lang="en-US" sz="1100" kern="1200" baseline="0" dirty="0">
                          <a:solidFill>
                            <a:schemeClr val="tx1"/>
                          </a:solidFill>
                          <a:latin typeface="Arial" panose="020B0604020202020204" pitchFamily="34" charset="0"/>
                          <a:ea typeface="ヒラギノ角ゴ Pro W3"/>
                          <a:cs typeface="Arial" panose="020B0604020202020204" pitchFamily="34" charset="0"/>
                        </a:rPr>
                        <a:t> </a:t>
                      </a:r>
                      <a:r>
                        <a:rPr lang="en-US" sz="1100" kern="1200" dirty="0">
                          <a:solidFill>
                            <a:schemeClr val="tx1"/>
                          </a:solidFill>
                          <a:latin typeface="Arial" panose="020B0604020202020204" pitchFamily="34" charset="0"/>
                          <a:ea typeface="ヒラギノ角ゴ Pro W3"/>
                          <a:cs typeface="Arial" panose="020B0604020202020204" pitchFamily="34" charset="0"/>
                        </a:rPr>
                        <a:t>Developers </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1100" kern="1200" baseline="0" dirty="0">
                          <a:solidFill>
                            <a:schemeClr val="tx1"/>
                          </a:solidFill>
                          <a:latin typeface="Arial" panose="020B0604020202020204" pitchFamily="34" charset="0"/>
                          <a:ea typeface="ヒラギノ角ゴ Pro W3"/>
                          <a:cs typeface="Arial" panose="020B0604020202020204" pitchFamily="34" charset="0"/>
                        </a:rPr>
                        <a:t>Develop Plan and Expectations for Super-Users</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1100" kern="1200" baseline="0" dirty="0">
                          <a:solidFill>
                            <a:schemeClr val="tx1"/>
                          </a:solidFill>
                          <a:latin typeface="Arial" panose="020B0604020202020204" pitchFamily="34" charset="0"/>
                          <a:ea typeface="ヒラギノ角ゴ Pro W3"/>
                          <a:cs typeface="Arial" panose="020B0604020202020204" pitchFamily="34" charset="0"/>
                        </a:rPr>
                        <a:t>Draft Training Schedule and Logistics Plan</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1100" kern="1200" dirty="0">
                          <a:solidFill>
                            <a:schemeClr val="tx1"/>
                          </a:solidFill>
                          <a:latin typeface="Arial" panose="020B0604020202020204" pitchFamily="34" charset="0"/>
                          <a:ea typeface="ヒラギノ角ゴ Pro W3"/>
                          <a:cs typeface="Arial" panose="020B0604020202020204" pitchFamily="34" charset="0"/>
                        </a:rPr>
                        <a:t>Determine</a:t>
                      </a:r>
                      <a:r>
                        <a:rPr lang="en-US" sz="1100" kern="1200" baseline="0" dirty="0">
                          <a:solidFill>
                            <a:schemeClr val="tx1"/>
                          </a:solidFill>
                          <a:latin typeface="Arial" panose="020B0604020202020204" pitchFamily="34" charset="0"/>
                          <a:ea typeface="ヒラギノ角ゴ Pro W3"/>
                          <a:cs typeface="Arial" panose="020B0604020202020204" pitchFamily="34" charset="0"/>
                        </a:rPr>
                        <a:t> Training Continuation Approach</a:t>
                      </a:r>
                      <a:endParaRPr lang="en-US" sz="1100" kern="1200" dirty="0">
                        <a:solidFill>
                          <a:schemeClr val="tx1"/>
                        </a:solidFill>
                        <a:latin typeface="Arial" panose="020B0604020202020204" pitchFamily="34" charset="0"/>
                        <a:ea typeface="ヒラギノ角ゴ Pro W3"/>
                        <a:cs typeface="Arial" panose="020B0604020202020204" pitchFamily="34" charset="0"/>
                      </a:endParaRPr>
                    </a:p>
                  </a:txBody>
                  <a:tcPr marL="91368" marR="91368" marT="45684" marB="45684">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50" name="Table 49"/>
          <p:cNvGraphicFramePr>
            <a:graphicFrameLocks noGrp="1"/>
          </p:cNvGraphicFramePr>
          <p:nvPr>
            <p:extLst>
              <p:ext uri="{D42A27DB-BD31-4B8C-83A1-F6EECF244321}">
                <p14:modId xmlns:p14="http://schemas.microsoft.com/office/powerpoint/2010/main" val="3653552241"/>
              </p:ext>
            </p:extLst>
          </p:nvPr>
        </p:nvGraphicFramePr>
        <p:xfrm>
          <a:off x="399160" y="979282"/>
          <a:ext cx="5484971" cy="1264598"/>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r>
                        <a:rPr lang="en-US" sz="1400" b="1" dirty="0">
                          <a:solidFill>
                            <a:schemeClr val="bg1"/>
                          </a:solidFill>
                          <a:latin typeface="Arial" panose="020B0604020202020204" pitchFamily="34" charset="0"/>
                          <a:cs typeface="Arial" panose="020B0604020202020204" pitchFamily="34" charset="0"/>
                        </a:rPr>
                        <a:t>Purpose</a:t>
                      </a:r>
                    </a:p>
                  </a:txBody>
                  <a:tcPr marL="91368" marR="91368" marT="45684" marB="45684"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95987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a:solidFill>
                            <a:schemeClr val="tx1"/>
                          </a:solidFill>
                          <a:latin typeface="Arial" panose="020B0604020202020204" pitchFamily="34" charset="0"/>
                          <a:ea typeface="ヒラギノ角ゴ Pro W3"/>
                          <a:cs typeface="Arial" panose="020B0604020202020204" pitchFamily="34" charset="0"/>
                        </a:rPr>
                        <a:t>To create</a:t>
                      </a:r>
                      <a:r>
                        <a:rPr lang="en-US" sz="1100" kern="1200" baseline="0">
                          <a:solidFill>
                            <a:schemeClr val="tx1"/>
                          </a:solidFill>
                          <a:latin typeface="Arial" panose="020B0604020202020204" pitchFamily="34" charset="0"/>
                          <a:ea typeface="ヒラギノ角ゴ Pro W3"/>
                          <a:cs typeface="Arial" panose="020B0604020202020204" pitchFamily="34" charset="0"/>
                        </a:rPr>
                        <a:t> </a:t>
                      </a:r>
                      <a:r>
                        <a:rPr lang="en-US" sz="1100" kern="1200">
                          <a:solidFill>
                            <a:schemeClr val="tx1"/>
                          </a:solidFill>
                          <a:latin typeface="Arial" panose="020B0604020202020204" pitchFamily="34" charset="0"/>
                          <a:ea typeface="ヒラギノ角ゴ Pro W3"/>
                          <a:cs typeface="Arial" panose="020B0604020202020204" pitchFamily="34" charset="0"/>
                        </a:rPr>
                        <a:t>a blueprint that defines the consistent approach to development of a training curriculum, courses and materials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a:solidFill>
                            <a:schemeClr val="tx1"/>
                          </a:solidFill>
                          <a:latin typeface="Arial" panose="020B0604020202020204" pitchFamily="34" charset="0"/>
                          <a:ea typeface="ヒラギノ角ゴ Pro W3"/>
                          <a:cs typeface="Arial" panose="020B0604020202020204" pitchFamily="34" charset="0"/>
                        </a:rPr>
                        <a:t>Identify</a:t>
                      </a:r>
                      <a:r>
                        <a:rPr lang="en-US" sz="1100" kern="1200" baseline="0">
                          <a:solidFill>
                            <a:schemeClr val="tx1"/>
                          </a:solidFill>
                          <a:latin typeface="Arial" panose="020B0604020202020204" pitchFamily="34" charset="0"/>
                          <a:ea typeface="ヒラギノ角ゴ Pro W3"/>
                          <a:cs typeface="Arial" panose="020B0604020202020204" pitchFamily="34" charset="0"/>
                        </a:rPr>
                        <a:t> and approve all templates for Training Courseware to be used during the “Develop” phase</a:t>
                      </a:r>
                      <a:endParaRPr lang="en-US" sz="1100" kern="1200">
                        <a:solidFill>
                          <a:schemeClr val="tx1"/>
                        </a:solidFill>
                        <a:latin typeface="Arial" panose="020B0604020202020204" pitchFamily="34" charset="0"/>
                        <a:ea typeface="ヒラギノ角ゴ Pro W3"/>
                        <a:cs typeface="Arial" panose="020B0604020202020204" pitchFamily="34" charset="0"/>
                      </a:endParaRPr>
                    </a:p>
                  </a:txBody>
                  <a:tcPr marL="91368" marR="91368" marT="45684" marB="45684">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51" name="Table 50"/>
          <p:cNvGraphicFramePr>
            <a:graphicFrameLocks noGrp="1"/>
          </p:cNvGraphicFramePr>
          <p:nvPr>
            <p:extLst>
              <p:ext uri="{D42A27DB-BD31-4B8C-83A1-F6EECF244321}">
                <p14:modId xmlns:p14="http://schemas.microsoft.com/office/powerpoint/2010/main" val="194564080"/>
              </p:ext>
            </p:extLst>
          </p:nvPr>
        </p:nvGraphicFramePr>
        <p:xfrm>
          <a:off x="399160" y="4562313"/>
          <a:ext cx="5484971" cy="1402444"/>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r>
                        <a:rPr lang="en-US" sz="1400" b="1" dirty="0">
                          <a:solidFill>
                            <a:schemeClr val="bg1"/>
                          </a:solidFill>
                          <a:latin typeface="Arial" panose="020B0604020202020204" pitchFamily="34" charset="0"/>
                          <a:cs typeface="Arial" panose="020B0604020202020204" pitchFamily="34" charset="0"/>
                        </a:rPr>
                        <a:t>Outcomes</a:t>
                      </a:r>
                    </a:p>
                  </a:txBody>
                  <a:tcPr marL="91368" marR="91368" marT="45684" marB="4568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r h="1097454">
                <a:tc>
                  <a:txBody>
                    <a:bodyPr/>
                    <a:lstStyle/>
                    <a:p>
                      <a:pPr marL="171450" indent="-171450"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1100" kern="1200" dirty="0">
                          <a:solidFill>
                            <a:schemeClr val="tx1"/>
                          </a:solidFill>
                          <a:latin typeface="Arial" panose="020B0604020202020204" pitchFamily="34" charset="0"/>
                          <a:ea typeface="ヒラギノ角ゴ Pro W3"/>
                          <a:cs typeface="Arial" panose="020B0604020202020204" pitchFamily="34" charset="0"/>
                        </a:rPr>
                        <a:t>A thorough</a:t>
                      </a:r>
                      <a:r>
                        <a:rPr lang="en-US" sz="1100" kern="1200" baseline="0" dirty="0">
                          <a:solidFill>
                            <a:schemeClr val="tx1"/>
                          </a:solidFill>
                          <a:latin typeface="Arial" panose="020B0604020202020204" pitchFamily="34" charset="0"/>
                          <a:ea typeface="ヒラギノ角ゴ Pro W3"/>
                          <a:cs typeface="Arial" panose="020B0604020202020204" pitchFamily="34" charset="0"/>
                        </a:rPr>
                        <a:t> course curriculum is designed to give each End-User training role the knowledge, skills and tools needed at each step in the [Project Name] Process</a:t>
                      </a:r>
                    </a:p>
                    <a:p>
                      <a:pPr marL="171450" indent="-171450"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1100" kern="1200" baseline="0" dirty="0">
                          <a:solidFill>
                            <a:schemeClr val="tx1"/>
                          </a:solidFill>
                          <a:latin typeface="Arial" panose="020B0604020202020204" pitchFamily="34" charset="0"/>
                          <a:ea typeface="ヒラギノ角ゴ Pro W3"/>
                          <a:cs typeface="Arial" panose="020B0604020202020204" pitchFamily="34" charset="0"/>
                        </a:rPr>
                        <a:t>Training Developers are prepared with the information, tools and access needed to develop courseware</a:t>
                      </a:r>
                    </a:p>
                    <a:p>
                      <a:pPr marL="171450" indent="-171450"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1100" kern="1200" baseline="0" dirty="0">
                          <a:solidFill>
                            <a:schemeClr val="tx1"/>
                          </a:solidFill>
                          <a:latin typeface="Arial" panose="020B0604020202020204" pitchFamily="34" charset="0"/>
                          <a:ea typeface="ヒラギノ角ゴ Pro W3"/>
                          <a:cs typeface="Arial" panose="020B0604020202020204" pitchFamily="34" charset="0"/>
                        </a:rPr>
                        <a:t>A tactical plan is in place to develop all training courseware and communications, and to prepare for delivery of training</a:t>
                      </a:r>
                      <a:endParaRPr lang="en-US" sz="1100" kern="1200" dirty="0">
                        <a:solidFill>
                          <a:schemeClr val="tx1"/>
                        </a:solidFill>
                        <a:latin typeface="Arial" panose="020B0604020202020204" pitchFamily="34" charset="0"/>
                        <a:ea typeface="ヒラギノ角ゴ Pro W3"/>
                        <a:cs typeface="Arial" panose="020B0604020202020204" pitchFamily="34" charset="0"/>
                      </a:endParaRPr>
                    </a:p>
                  </a:txBody>
                  <a:tcPr marL="91368" marR="91368" marT="45684" marB="45684">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52" name="Table 51"/>
          <p:cNvGraphicFramePr>
            <a:graphicFrameLocks noGrp="1"/>
          </p:cNvGraphicFramePr>
          <p:nvPr>
            <p:extLst>
              <p:ext uri="{D42A27DB-BD31-4B8C-83A1-F6EECF244321}">
                <p14:modId xmlns:p14="http://schemas.microsoft.com/office/powerpoint/2010/main" val="1415012038"/>
              </p:ext>
            </p:extLst>
          </p:nvPr>
        </p:nvGraphicFramePr>
        <p:xfrm>
          <a:off x="6257874" y="4562313"/>
          <a:ext cx="5484971" cy="304728"/>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pPr algn="l"/>
                      <a:r>
                        <a:rPr lang="en-US" sz="1400" b="1" dirty="0">
                          <a:solidFill>
                            <a:schemeClr val="bg1"/>
                          </a:solidFill>
                          <a:latin typeface="Calibri" panose="020F0502020204030204" pitchFamily="34" charset="0"/>
                        </a:rPr>
                        <a:t>Output Tools/Templates</a:t>
                      </a:r>
                    </a:p>
                  </a:txBody>
                  <a:tcPr marL="91368" marR="91368" marT="45684" marB="45684"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bl>
          </a:graphicData>
        </a:graphic>
      </p:graphicFrame>
      <p:sp>
        <p:nvSpPr>
          <p:cNvPr id="36" name="TextBox 35"/>
          <p:cNvSpPr txBox="1"/>
          <p:nvPr/>
        </p:nvSpPr>
        <p:spPr>
          <a:xfrm>
            <a:off x="6139033" y="3728009"/>
            <a:ext cx="1169367" cy="400006"/>
          </a:xfrm>
          <a:prstGeom prst="rect">
            <a:avLst/>
          </a:prstGeom>
          <a:noFill/>
        </p:spPr>
        <p:txBody>
          <a:bodyPr wrap="square" rtlCol="0">
            <a:spAutoFit/>
          </a:bodyPr>
          <a:lstStyle/>
          <a:p>
            <a:pPr algn="ctr" fontAlgn="base">
              <a:spcBef>
                <a:spcPct val="0"/>
              </a:spcBef>
              <a:spcAft>
                <a:spcPct val="0"/>
              </a:spcAft>
            </a:pPr>
            <a:r>
              <a:rPr lang="en-US" sz="1000" dirty="0">
                <a:latin typeface="Arial" panose="020B0604020202020204" pitchFamily="34" charset="0"/>
                <a:cs typeface="Arial" panose="020B0604020202020204" pitchFamily="34" charset="0"/>
              </a:rPr>
              <a:t>Stakeholder Analysis</a:t>
            </a:r>
          </a:p>
        </p:txBody>
      </p:sp>
      <p:sp>
        <p:nvSpPr>
          <p:cNvPr id="30" name="TextBox 29"/>
          <p:cNvSpPr txBox="1"/>
          <p:nvPr/>
        </p:nvSpPr>
        <p:spPr>
          <a:xfrm>
            <a:off x="5957277" y="5745653"/>
            <a:ext cx="1299130" cy="384621"/>
          </a:xfrm>
          <a:prstGeom prst="rect">
            <a:avLst/>
          </a:prstGeom>
          <a:noFill/>
        </p:spPr>
        <p:txBody>
          <a:bodyPr wrap="square" rtlCol="0">
            <a:spAutoFit/>
          </a:bodyPr>
          <a:lstStyle/>
          <a:p>
            <a:pPr algn="ctr">
              <a:lnSpc>
                <a:spcPct val="95000"/>
              </a:lnSpc>
              <a:spcBef>
                <a:spcPts val="200"/>
              </a:spcBef>
              <a:buSzPct val="100000"/>
            </a:pPr>
            <a:r>
              <a:rPr lang="en-US" sz="1000" dirty="0">
                <a:latin typeface="Arial" panose="020B0604020202020204" pitchFamily="34" charset="0"/>
                <a:ea typeface="ヒラギノ角ゴ Pro W3"/>
                <a:cs typeface="Arial" panose="020B0604020202020204" pitchFamily="34" charset="0"/>
              </a:rPr>
              <a:t>Role-to-Position Mapping</a:t>
            </a:r>
          </a:p>
        </p:txBody>
      </p:sp>
      <p:sp>
        <p:nvSpPr>
          <p:cNvPr id="25" name="TextBox 24"/>
          <p:cNvSpPr txBox="1"/>
          <p:nvPr/>
        </p:nvSpPr>
        <p:spPr>
          <a:xfrm>
            <a:off x="6937267" y="5755305"/>
            <a:ext cx="1786620" cy="246157"/>
          </a:xfrm>
          <a:prstGeom prst="rect">
            <a:avLst/>
          </a:prstGeom>
          <a:noFill/>
        </p:spPr>
        <p:txBody>
          <a:bodyPr wrap="square" rtlCol="0">
            <a:spAutoFit/>
          </a:bodyPr>
          <a:lstStyle/>
          <a:p>
            <a:pPr algn="ctr" fontAlgn="base">
              <a:spcBef>
                <a:spcPct val="0"/>
              </a:spcBef>
              <a:spcAft>
                <a:spcPct val="0"/>
              </a:spcAft>
            </a:pPr>
            <a:r>
              <a:rPr lang="en-US" sz="1000" dirty="0">
                <a:latin typeface="Arial" panose="020B0604020202020204" pitchFamily="34" charset="0"/>
                <a:cs typeface="Arial" panose="020B0604020202020204" pitchFamily="34" charset="0"/>
              </a:rPr>
              <a:t>Learning Curriculum</a:t>
            </a:r>
          </a:p>
        </p:txBody>
      </p:sp>
      <p:sp>
        <p:nvSpPr>
          <p:cNvPr id="28" name="TextBox 27"/>
          <p:cNvSpPr txBox="1"/>
          <p:nvPr/>
        </p:nvSpPr>
        <p:spPr>
          <a:xfrm>
            <a:off x="8537218" y="5759135"/>
            <a:ext cx="1026870" cy="400110"/>
          </a:xfrm>
          <a:prstGeom prst="rect">
            <a:avLst/>
          </a:prstGeom>
          <a:noFill/>
        </p:spPr>
        <p:txBody>
          <a:bodyPr wrap="square" rtlCol="0">
            <a:spAutoFit/>
          </a:bodyPr>
          <a:lstStyle/>
          <a:p>
            <a:pPr algn="ctr" fontAlgn="base">
              <a:spcBef>
                <a:spcPct val="0"/>
              </a:spcBef>
              <a:spcAft>
                <a:spcPct val="0"/>
              </a:spcAft>
            </a:pPr>
            <a:r>
              <a:rPr lang="en-US" sz="1000" dirty="0">
                <a:latin typeface="Arial" panose="020B0604020202020204" pitchFamily="34" charset="0"/>
                <a:cs typeface="Arial" panose="020B0604020202020204" pitchFamily="34" charset="0"/>
              </a:rPr>
              <a:t>Course Outlines</a:t>
            </a:r>
          </a:p>
        </p:txBody>
      </p:sp>
      <p:sp>
        <p:nvSpPr>
          <p:cNvPr id="33" name="TextBox 32"/>
          <p:cNvSpPr txBox="1"/>
          <p:nvPr/>
        </p:nvSpPr>
        <p:spPr>
          <a:xfrm>
            <a:off x="9491656" y="5745654"/>
            <a:ext cx="1547662" cy="400006"/>
          </a:xfrm>
          <a:prstGeom prst="rect">
            <a:avLst/>
          </a:prstGeom>
          <a:noFill/>
        </p:spPr>
        <p:txBody>
          <a:bodyPr wrap="square" rtlCol="0">
            <a:spAutoFit/>
          </a:bodyPr>
          <a:lstStyle/>
          <a:p>
            <a:pPr algn="ctr" fontAlgn="base">
              <a:spcBef>
                <a:spcPct val="0"/>
              </a:spcBef>
              <a:spcAft>
                <a:spcPct val="0"/>
              </a:spcAft>
            </a:pPr>
            <a:r>
              <a:rPr lang="en-US" sz="1000" dirty="0">
                <a:latin typeface="Arial" panose="020B0604020202020204" pitchFamily="34" charset="0"/>
                <a:cs typeface="Arial" panose="020B0604020202020204" pitchFamily="34" charset="0"/>
              </a:rPr>
              <a:t>Training Communications Plan</a:t>
            </a:r>
          </a:p>
        </p:txBody>
      </p:sp>
      <p:sp>
        <p:nvSpPr>
          <p:cNvPr id="26" name="TextBox 25"/>
          <p:cNvSpPr txBox="1"/>
          <p:nvPr/>
        </p:nvSpPr>
        <p:spPr>
          <a:xfrm>
            <a:off x="10883437" y="5745654"/>
            <a:ext cx="1328154" cy="400006"/>
          </a:xfrm>
          <a:prstGeom prst="rect">
            <a:avLst/>
          </a:prstGeom>
          <a:noFill/>
        </p:spPr>
        <p:txBody>
          <a:bodyPr wrap="square" rtlCol="0">
            <a:spAutoFit/>
          </a:bodyPr>
          <a:lstStyle/>
          <a:p>
            <a:pPr algn="ctr" fontAlgn="base">
              <a:spcBef>
                <a:spcPct val="0"/>
              </a:spcBef>
              <a:spcAft>
                <a:spcPct val="0"/>
              </a:spcAft>
            </a:pPr>
            <a:r>
              <a:rPr lang="en-US" sz="1000" dirty="0">
                <a:latin typeface="Arial" panose="020B0604020202020204" pitchFamily="34" charset="0"/>
                <a:cs typeface="Arial" panose="020B0604020202020204" pitchFamily="34" charset="0"/>
              </a:rPr>
              <a:t>Training Continuation Plan</a:t>
            </a:r>
          </a:p>
        </p:txBody>
      </p:sp>
      <p:sp>
        <p:nvSpPr>
          <p:cNvPr id="60" name="TextBox 59"/>
          <p:cNvSpPr txBox="1"/>
          <p:nvPr/>
        </p:nvSpPr>
        <p:spPr>
          <a:xfrm>
            <a:off x="10045847" y="3753733"/>
            <a:ext cx="1786620" cy="246157"/>
          </a:xfrm>
          <a:prstGeom prst="rect">
            <a:avLst/>
          </a:prstGeom>
          <a:noFill/>
        </p:spPr>
        <p:txBody>
          <a:bodyPr wrap="square" rtlCol="0">
            <a:spAutoFit/>
          </a:bodyPr>
          <a:lstStyle/>
          <a:p>
            <a:pPr algn="ctr" fontAlgn="base">
              <a:spcBef>
                <a:spcPct val="0"/>
              </a:spcBef>
              <a:spcAft>
                <a:spcPct val="0"/>
              </a:spcAft>
            </a:pPr>
            <a:r>
              <a:rPr lang="en-US" sz="1000" dirty="0">
                <a:latin typeface="Arial" panose="020B0604020202020204" pitchFamily="34" charset="0"/>
                <a:cs typeface="Arial" panose="020B0604020202020204" pitchFamily="34" charset="0"/>
              </a:rPr>
              <a:t>Skill Gap Analysis</a:t>
            </a:r>
          </a:p>
        </p:txBody>
      </p:sp>
      <p:sp>
        <p:nvSpPr>
          <p:cNvPr id="65" name="TextBox 64"/>
          <p:cNvSpPr txBox="1"/>
          <p:nvPr/>
        </p:nvSpPr>
        <p:spPr>
          <a:xfrm>
            <a:off x="7151641" y="3741116"/>
            <a:ext cx="1786620" cy="246157"/>
          </a:xfrm>
          <a:prstGeom prst="rect">
            <a:avLst/>
          </a:prstGeom>
          <a:noFill/>
        </p:spPr>
        <p:txBody>
          <a:bodyPr wrap="square" rtlCol="0">
            <a:spAutoFit/>
          </a:bodyPr>
          <a:lstStyle/>
          <a:p>
            <a:pPr algn="ctr" fontAlgn="base">
              <a:spcBef>
                <a:spcPct val="0"/>
              </a:spcBef>
              <a:spcAft>
                <a:spcPct val="0"/>
              </a:spcAft>
            </a:pPr>
            <a:r>
              <a:rPr lang="en-US" sz="1000" dirty="0">
                <a:latin typeface="Arial" panose="020B0604020202020204" pitchFamily="34" charset="0"/>
                <a:cs typeface="Arial" panose="020B0604020202020204" pitchFamily="34" charset="0"/>
              </a:rPr>
              <a:t>Audience Analysis</a:t>
            </a:r>
          </a:p>
        </p:txBody>
      </p:sp>
      <p:sp>
        <p:nvSpPr>
          <p:cNvPr id="70" name="TextBox 69"/>
          <p:cNvSpPr txBox="1"/>
          <p:nvPr/>
        </p:nvSpPr>
        <p:spPr>
          <a:xfrm>
            <a:off x="8775586" y="3720539"/>
            <a:ext cx="1290380" cy="400006"/>
          </a:xfrm>
          <a:prstGeom prst="rect">
            <a:avLst/>
          </a:prstGeom>
          <a:noFill/>
        </p:spPr>
        <p:txBody>
          <a:bodyPr wrap="square" rtlCol="0">
            <a:spAutoFit/>
          </a:bodyPr>
          <a:lstStyle/>
          <a:p>
            <a:pPr algn="ctr" fontAlgn="base">
              <a:spcBef>
                <a:spcPct val="0"/>
              </a:spcBef>
              <a:spcAft>
                <a:spcPct val="0"/>
              </a:spcAft>
            </a:pPr>
            <a:r>
              <a:rPr lang="en-US" sz="1000" dirty="0">
                <a:latin typeface="Arial" panose="020B0604020202020204" pitchFamily="34" charset="0"/>
                <a:cs typeface="Arial" panose="020B0604020202020204" pitchFamily="34" charset="0"/>
              </a:rPr>
              <a:t>Infrastructure Analysis</a:t>
            </a:r>
          </a:p>
        </p:txBody>
      </p:sp>
      <p:grpSp>
        <p:nvGrpSpPr>
          <p:cNvPr id="9" name="Group 8"/>
          <p:cNvGrpSpPr/>
          <p:nvPr/>
        </p:nvGrpSpPr>
        <p:grpSpPr>
          <a:xfrm>
            <a:off x="428157" y="6433752"/>
            <a:ext cx="4162821" cy="274249"/>
            <a:chOff x="428157" y="6433752"/>
            <a:chExt cx="4162821" cy="274249"/>
          </a:xfrm>
        </p:grpSpPr>
        <p:sp>
          <p:nvSpPr>
            <p:cNvPr id="77" name="Freeform 76"/>
            <p:cNvSpPr/>
            <p:nvPr/>
          </p:nvSpPr>
          <p:spPr bwMode="auto">
            <a:xfrm>
              <a:off x="428157"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ASSESS</a:t>
              </a:r>
            </a:p>
          </p:txBody>
        </p:sp>
        <p:sp>
          <p:nvSpPr>
            <p:cNvPr id="78" name="Freeform 77"/>
            <p:cNvSpPr/>
            <p:nvPr/>
          </p:nvSpPr>
          <p:spPr bwMode="auto">
            <a:xfrm>
              <a:off x="1263175"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accent1"/>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PLAN</a:t>
              </a:r>
            </a:p>
          </p:txBody>
        </p:sp>
        <p:sp>
          <p:nvSpPr>
            <p:cNvPr id="79" name="Freeform 78"/>
            <p:cNvSpPr/>
            <p:nvPr/>
          </p:nvSpPr>
          <p:spPr bwMode="auto">
            <a:xfrm>
              <a:off x="2098194"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DEVELOP</a:t>
              </a:r>
            </a:p>
          </p:txBody>
        </p:sp>
        <p:sp>
          <p:nvSpPr>
            <p:cNvPr id="80" name="Freeform 79"/>
            <p:cNvSpPr/>
            <p:nvPr/>
          </p:nvSpPr>
          <p:spPr bwMode="auto">
            <a:xfrm>
              <a:off x="293321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DELIVER</a:t>
              </a:r>
            </a:p>
          </p:txBody>
        </p:sp>
        <p:sp>
          <p:nvSpPr>
            <p:cNvPr id="81" name="Freeform 80"/>
            <p:cNvSpPr/>
            <p:nvPr/>
          </p:nvSpPr>
          <p:spPr bwMode="auto">
            <a:xfrm>
              <a:off x="376823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MEASURE</a:t>
              </a:r>
            </a:p>
          </p:txBody>
        </p:sp>
      </p:grpSp>
    </p:spTree>
    <p:extLst>
      <p:ext uri="{BB962C8B-B14F-4D97-AF65-F5344CB8AC3E}">
        <p14:creationId xmlns:p14="http://schemas.microsoft.com/office/powerpoint/2010/main" val="3709938534"/>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8" name="Straight Connector 57"/>
          <p:cNvCxnSpPr/>
          <p:nvPr/>
        </p:nvCxnSpPr>
        <p:spPr>
          <a:xfrm flipH="1">
            <a:off x="7194985" y="5105945"/>
            <a:ext cx="1" cy="414995"/>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H="1">
            <a:off x="8548146" y="5068674"/>
            <a:ext cx="1" cy="414995"/>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H="1">
            <a:off x="9874911" y="5110658"/>
            <a:ext cx="1" cy="414995"/>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5886898" y="5161082"/>
            <a:ext cx="1" cy="414995"/>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a:bodyPr>
          <a:lstStyle/>
          <a:p>
            <a:r>
              <a:rPr lang="en-US" sz="3199" dirty="0">
                <a:latin typeface="Arial" panose="020B0604020202020204" pitchFamily="34" charset="0"/>
                <a:cs typeface="Arial" panose="020B0604020202020204" pitchFamily="34" charset="0"/>
              </a:rPr>
              <a:t>Establish Learning Curriculum</a:t>
            </a:r>
          </a:p>
        </p:txBody>
      </p:sp>
      <p:sp>
        <p:nvSpPr>
          <p:cNvPr id="3" name="TextBox 2"/>
          <p:cNvSpPr txBox="1"/>
          <p:nvPr/>
        </p:nvSpPr>
        <p:spPr>
          <a:xfrm>
            <a:off x="168724" y="957375"/>
            <a:ext cx="11843337" cy="830997"/>
          </a:xfrm>
          <a:prstGeom prst="rect">
            <a:avLst/>
          </a:prstGeom>
          <a:noFill/>
        </p:spPr>
        <p:txBody>
          <a:bodyPr wrap="square" rtlCol="0">
            <a:spAutoFit/>
          </a:bodyPr>
          <a:lstStyle/>
          <a:p>
            <a:pPr lvl="0">
              <a:defRPr/>
            </a:pPr>
            <a:r>
              <a:rPr lang="en-US" sz="1600" dirty="0">
                <a:latin typeface="Arial" panose="020B0604020202020204" pitchFamily="34" charset="0"/>
                <a:cs typeface="Arial" panose="020B0604020202020204" pitchFamily="34" charset="0"/>
              </a:rPr>
              <a:t>Based on the Stakeholder Analysis, Needs Assessment, and the Role-to-Position Mapping, the training team will develop a Learning Curriculum to train End-Users according to the business process roles assigned to them. The curriculum structure will build knowledge and skills from awareness and preparation to role-specific training.</a:t>
            </a:r>
            <a:endParaRPr lang="en-US" sz="1600" kern="0" dirty="0">
              <a:solidFill>
                <a:prstClr val="black"/>
              </a:solidFill>
              <a:latin typeface="Arial" panose="020B0604020202020204" pitchFamily="34" charset="0"/>
              <a:cs typeface="Arial" panose="020B0604020202020204" pitchFamily="34" charset="0"/>
            </a:endParaRPr>
          </a:p>
        </p:txBody>
      </p:sp>
      <p:sp>
        <p:nvSpPr>
          <p:cNvPr id="6" name="Rectangle 3"/>
          <p:cNvSpPr>
            <a:spLocks noChangeArrowheads="1"/>
          </p:cNvSpPr>
          <p:nvPr/>
        </p:nvSpPr>
        <p:spPr bwMode="auto">
          <a:xfrm>
            <a:off x="6476121" y="2702906"/>
            <a:ext cx="2806477" cy="639913"/>
          </a:xfrm>
          <a:prstGeom prst="rect">
            <a:avLst/>
          </a:prstGeom>
          <a:solidFill>
            <a:schemeClr val="accent3"/>
          </a:solidFill>
          <a:ln w="3175" algn="ctr">
            <a:noFill/>
            <a:miter lim="800000"/>
            <a:headEnd type="none" w="sm" len="sm"/>
            <a:tailEnd type="none" w="sm" len="sm"/>
          </a:ln>
          <a:effectLst/>
        </p:spPr>
        <p:txBody>
          <a:bodyPr wrap="none" tIns="91416" bIns="91416" anchor="ctr"/>
          <a:lstStyle/>
          <a:p>
            <a:pPr algn="ctr">
              <a:defRPr/>
            </a:pPr>
            <a:endParaRPr lang="en-US" sz="1400" b="1" dirty="0">
              <a:solidFill>
                <a:schemeClr val="bg1"/>
              </a:solidFill>
              <a:latin typeface="Arial" panose="020B0604020202020204" pitchFamily="34" charset="0"/>
              <a:cs typeface="Arial" panose="020B0604020202020204" pitchFamily="34" charset="0"/>
            </a:endParaRPr>
          </a:p>
          <a:p>
            <a:pPr algn="ctr">
              <a:defRPr/>
            </a:pPr>
            <a:r>
              <a:rPr lang="en-US" sz="1400" b="1" dirty="0">
                <a:solidFill>
                  <a:schemeClr val="bg1"/>
                </a:solidFill>
                <a:latin typeface="Arial" panose="020B0604020202020204" pitchFamily="34" charset="0"/>
                <a:cs typeface="Arial" panose="020B0604020202020204" pitchFamily="34" charset="0"/>
              </a:rPr>
              <a:t> </a:t>
            </a:r>
          </a:p>
          <a:p>
            <a:pPr algn="ctr">
              <a:defRPr/>
            </a:pPr>
            <a:r>
              <a:rPr lang="en-US" sz="1400" b="1" dirty="0">
                <a:solidFill>
                  <a:schemeClr val="bg1"/>
                </a:solidFill>
                <a:latin typeface="Arial" panose="020B0604020202020204" pitchFamily="34" charset="0"/>
                <a:cs typeface="Arial" panose="020B0604020202020204" pitchFamily="34" charset="0"/>
              </a:rPr>
              <a:t>Business Process Overview</a:t>
            </a:r>
          </a:p>
          <a:p>
            <a:pPr>
              <a:defRPr/>
            </a:pPr>
            <a:endParaRPr lang="en-US" sz="1400" b="1" dirty="0">
              <a:solidFill>
                <a:schemeClr val="bg1"/>
              </a:solidFill>
              <a:latin typeface="Arial" panose="020B0604020202020204" pitchFamily="34" charset="0"/>
              <a:cs typeface="Arial" panose="020B0604020202020204" pitchFamily="34" charset="0"/>
            </a:endParaRPr>
          </a:p>
        </p:txBody>
      </p:sp>
      <p:sp>
        <p:nvSpPr>
          <p:cNvPr id="7" name="Rectangle 11"/>
          <p:cNvSpPr>
            <a:spLocks noChangeArrowheads="1"/>
          </p:cNvSpPr>
          <p:nvPr/>
        </p:nvSpPr>
        <p:spPr bwMode="auto">
          <a:xfrm>
            <a:off x="5260286" y="4654557"/>
            <a:ext cx="1253223" cy="639913"/>
          </a:xfrm>
          <a:prstGeom prst="rect">
            <a:avLst/>
          </a:prstGeom>
          <a:solidFill>
            <a:schemeClr val="tx2"/>
          </a:solidFill>
          <a:ln w="3175" algn="ctr">
            <a:noFill/>
            <a:miter lim="800000"/>
            <a:headEnd type="none" w="sm" len="sm"/>
            <a:tailEnd type="none" w="sm" len="sm"/>
          </a:ln>
          <a:effectLst/>
        </p:spPr>
        <p:txBody>
          <a:bodyPr wrap="none" tIns="91416" bIns="91416" anchor="ctr"/>
          <a:lstStyle/>
          <a:p>
            <a:pPr algn="ctr">
              <a:defRPr/>
            </a:pPr>
            <a:r>
              <a:rPr lang="en-US" sz="1400" b="1" dirty="0">
                <a:solidFill>
                  <a:schemeClr val="bg1"/>
                </a:solidFill>
                <a:latin typeface="Arial" panose="020B0604020202020204" pitchFamily="34" charset="0"/>
                <a:cs typeface="Arial" panose="020B0604020202020204" pitchFamily="34" charset="0"/>
              </a:rPr>
              <a:t>Role-Based </a:t>
            </a:r>
          </a:p>
          <a:p>
            <a:pPr algn="ctr">
              <a:defRPr/>
            </a:pPr>
            <a:r>
              <a:rPr lang="en-US" sz="1400" b="1" dirty="0">
                <a:solidFill>
                  <a:schemeClr val="bg1"/>
                </a:solidFill>
                <a:latin typeface="Arial" panose="020B0604020202020204" pitchFamily="34" charset="0"/>
                <a:cs typeface="Arial" panose="020B0604020202020204" pitchFamily="34" charset="0"/>
              </a:rPr>
              <a:t>Training</a:t>
            </a:r>
          </a:p>
          <a:p>
            <a:pPr algn="ctr">
              <a:defRPr/>
            </a:pPr>
            <a:r>
              <a:rPr lang="en-US" sz="1400" dirty="0">
                <a:solidFill>
                  <a:schemeClr val="bg1"/>
                </a:solidFill>
                <a:latin typeface="Arial" panose="020B0604020202020204" pitchFamily="34" charset="0"/>
                <a:cs typeface="Arial" panose="020B0604020202020204" pitchFamily="34" charset="0"/>
              </a:rPr>
              <a:t>(Role 1)</a:t>
            </a:r>
          </a:p>
        </p:txBody>
      </p:sp>
      <p:sp>
        <p:nvSpPr>
          <p:cNvPr id="8" name="Rectangle 12"/>
          <p:cNvSpPr>
            <a:spLocks noChangeArrowheads="1"/>
          </p:cNvSpPr>
          <p:nvPr/>
        </p:nvSpPr>
        <p:spPr bwMode="auto">
          <a:xfrm>
            <a:off x="6596985" y="4654557"/>
            <a:ext cx="1250848" cy="639913"/>
          </a:xfrm>
          <a:prstGeom prst="rect">
            <a:avLst/>
          </a:prstGeom>
          <a:solidFill>
            <a:schemeClr val="tx2"/>
          </a:solidFill>
          <a:ln w="3175" algn="ctr">
            <a:noFill/>
            <a:miter lim="800000"/>
            <a:headEnd type="none" w="sm" len="sm"/>
            <a:tailEnd type="none" w="sm" len="sm"/>
          </a:ln>
          <a:effectLst/>
        </p:spPr>
        <p:txBody>
          <a:bodyPr wrap="none" tIns="91416" bIns="91416" anchor="ctr"/>
          <a:lstStyle/>
          <a:p>
            <a:pPr algn="ctr">
              <a:defRPr/>
            </a:pPr>
            <a:r>
              <a:rPr lang="en-US" sz="1400" b="1" dirty="0">
                <a:solidFill>
                  <a:schemeClr val="bg1"/>
                </a:solidFill>
                <a:latin typeface="Arial" panose="020B0604020202020204" pitchFamily="34" charset="0"/>
                <a:cs typeface="Arial" panose="020B0604020202020204" pitchFamily="34" charset="0"/>
              </a:rPr>
              <a:t>Role-Based </a:t>
            </a:r>
          </a:p>
          <a:p>
            <a:pPr algn="ctr">
              <a:defRPr/>
            </a:pPr>
            <a:r>
              <a:rPr lang="en-US" sz="1400" b="1" dirty="0">
                <a:solidFill>
                  <a:schemeClr val="bg1"/>
                </a:solidFill>
                <a:latin typeface="Arial" panose="020B0604020202020204" pitchFamily="34" charset="0"/>
                <a:cs typeface="Arial" panose="020B0604020202020204" pitchFamily="34" charset="0"/>
              </a:rPr>
              <a:t>Training</a:t>
            </a:r>
          </a:p>
          <a:p>
            <a:pPr algn="ctr">
              <a:defRPr/>
            </a:pPr>
            <a:r>
              <a:rPr lang="en-US" sz="1400" dirty="0">
                <a:solidFill>
                  <a:schemeClr val="bg1"/>
                </a:solidFill>
                <a:latin typeface="Arial" panose="020B0604020202020204" pitchFamily="34" charset="0"/>
                <a:cs typeface="Arial" panose="020B0604020202020204" pitchFamily="34" charset="0"/>
              </a:rPr>
              <a:t>(Role 2)</a:t>
            </a:r>
          </a:p>
        </p:txBody>
      </p:sp>
      <p:sp>
        <p:nvSpPr>
          <p:cNvPr id="9" name="Rectangle 16"/>
          <p:cNvSpPr>
            <a:spLocks noChangeArrowheads="1"/>
          </p:cNvSpPr>
          <p:nvPr/>
        </p:nvSpPr>
        <p:spPr bwMode="auto">
          <a:xfrm>
            <a:off x="7920350" y="4654557"/>
            <a:ext cx="1255596" cy="639913"/>
          </a:xfrm>
          <a:prstGeom prst="rect">
            <a:avLst/>
          </a:prstGeom>
          <a:solidFill>
            <a:schemeClr val="tx2"/>
          </a:solidFill>
          <a:ln w="3175" algn="ctr">
            <a:noFill/>
            <a:miter lim="800000"/>
            <a:headEnd type="none" w="sm" len="sm"/>
            <a:tailEnd type="none" w="sm" len="sm"/>
          </a:ln>
          <a:effectLst/>
        </p:spPr>
        <p:txBody>
          <a:bodyPr wrap="none" tIns="91416" bIns="91416" anchor="ctr"/>
          <a:lstStyle/>
          <a:p>
            <a:pPr algn="ctr">
              <a:defRPr/>
            </a:pPr>
            <a:endParaRPr lang="en-US" sz="1400" dirty="0">
              <a:solidFill>
                <a:schemeClr val="bg1"/>
              </a:solidFill>
              <a:latin typeface="Arial" panose="020B0604020202020204" pitchFamily="34" charset="0"/>
              <a:cs typeface="Arial" panose="020B0604020202020204" pitchFamily="34" charset="0"/>
            </a:endParaRPr>
          </a:p>
          <a:p>
            <a:pPr algn="ctr">
              <a:defRPr/>
            </a:pPr>
            <a:r>
              <a:rPr lang="en-US" sz="1400" b="1" dirty="0">
                <a:solidFill>
                  <a:schemeClr val="bg1"/>
                </a:solidFill>
                <a:latin typeface="Arial" panose="020B0604020202020204" pitchFamily="34" charset="0"/>
                <a:cs typeface="Arial" panose="020B0604020202020204" pitchFamily="34" charset="0"/>
              </a:rPr>
              <a:t>Role-Based </a:t>
            </a:r>
          </a:p>
          <a:p>
            <a:pPr algn="ctr">
              <a:defRPr/>
            </a:pPr>
            <a:r>
              <a:rPr lang="en-US" sz="1400" b="1" dirty="0">
                <a:solidFill>
                  <a:schemeClr val="bg1"/>
                </a:solidFill>
                <a:latin typeface="Arial" panose="020B0604020202020204" pitchFamily="34" charset="0"/>
                <a:cs typeface="Arial" panose="020B0604020202020204" pitchFamily="34" charset="0"/>
              </a:rPr>
              <a:t>Training</a:t>
            </a:r>
          </a:p>
          <a:p>
            <a:pPr algn="ctr">
              <a:defRPr/>
            </a:pPr>
            <a:r>
              <a:rPr lang="en-US" sz="1400" dirty="0">
                <a:solidFill>
                  <a:schemeClr val="bg1"/>
                </a:solidFill>
                <a:latin typeface="Arial" panose="020B0604020202020204" pitchFamily="34" charset="0"/>
                <a:cs typeface="Arial" panose="020B0604020202020204" pitchFamily="34" charset="0"/>
              </a:rPr>
              <a:t>(Role 3)</a:t>
            </a:r>
          </a:p>
          <a:p>
            <a:pPr>
              <a:defRPr/>
            </a:pPr>
            <a:endParaRPr lang="en-US" sz="1400" dirty="0">
              <a:solidFill>
                <a:schemeClr val="bg1"/>
              </a:solidFill>
              <a:latin typeface="Arial" panose="020B0604020202020204" pitchFamily="34" charset="0"/>
              <a:cs typeface="Arial" panose="020B0604020202020204" pitchFamily="34" charset="0"/>
            </a:endParaRPr>
          </a:p>
        </p:txBody>
      </p:sp>
      <p:sp>
        <p:nvSpPr>
          <p:cNvPr id="10" name="Rectangle 17"/>
          <p:cNvSpPr>
            <a:spLocks noChangeArrowheads="1"/>
          </p:cNvSpPr>
          <p:nvPr/>
        </p:nvSpPr>
        <p:spPr bwMode="auto">
          <a:xfrm>
            <a:off x="9249371" y="4654557"/>
            <a:ext cx="1253223" cy="639913"/>
          </a:xfrm>
          <a:prstGeom prst="rect">
            <a:avLst/>
          </a:prstGeom>
          <a:solidFill>
            <a:schemeClr val="tx2"/>
          </a:solidFill>
          <a:ln w="3175" algn="ctr">
            <a:noFill/>
            <a:miter lim="800000"/>
            <a:headEnd type="none" w="sm" len="sm"/>
            <a:tailEnd type="none" w="sm" len="sm"/>
          </a:ln>
          <a:effectLst/>
        </p:spPr>
        <p:txBody>
          <a:bodyPr wrap="none" tIns="91416" bIns="91416" anchor="ctr"/>
          <a:lstStyle/>
          <a:p>
            <a:pPr algn="ctr">
              <a:defRPr/>
            </a:pPr>
            <a:r>
              <a:rPr lang="en-US" sz="1400" b="1" dirty="0">
                <a:solidFill>
                  <a:schemeClr val="bg1"/>
                </a:solidFill>
                <a:latin typeface="Arial" panose="020B0604020202020204" pitchFamily="34" charset="0"/>
                <a:cs typeface="Arial" panose="020B0604020202020204" pitchFamily="34" charset="0"/>
              </a:rPr>
              <a:t>Role-Based </a:t>
            </a:r>
          </a:p>
          <a:p>
            <a:pPr algn="ctr">
              <a:defRPr/>
            </a:pPr>
            <a:r>
              <a:rPr lang="en-US" sz="1400" b="1" dirty="0">
                <a:solidFill>
                  <a:schemeClr val="bg1"/>
                </a:solidFill>
                <a:latin typeface="Arial" panose="020B0604020202020204" pitchFamily="34" charset="0"/>
                <a:cs typeface="Arial" panose="020B0604020202020204" pitchFamily="34" charset="0"/>
              </a:rPr>
              <a:t>Training</a:t>
            </a:r>
          </a:p>
          <a:p>
            <a:pPr algn="ctr">
              <a:defRPr/>
            </a:pPr>
            <a:r>
              <a:rPr lang="en-US" sz="1400" dirty="0">
                <a:solidFill>
                  <a:schemeClr val="bg1"/>
                </a:solidFill>
                <a:latin typeface="Arial" panose="020B0604020202020204" pitchFamily="34" charset="0"/>
                <a:cs typeface="Arial" panose="020B0604020202020204" pitchFamily="34" charset="0"/>
              </a:rPr>
              <a:t>(Role 4)</a:t>
            </a:r>
          </a:p>
        </p:txBody>
      </p:sp>
      <p:sp>
        <p:nvSpPr>
          <p:cNvPr id="11" name="Rectangle 23"/>
          <p:cNvSpPr>
            <a:spLocks noChangeArrowheads="1"/>
          </p:cNvSpPr>
          <p:nvPr/>
        </p:nvSpPr>
        <p:spPr bwMode="auto">
          <a:xfrm>
            <a:off x="5868672" y="3564808"/>
            <a:ext cx="1265762" cy="639913"/>
          </a:xfrm>
          <a:prstGeom prst="rect">
            <a:avLst/>
          </a:prstGeom>
          <a:solidFill>
            <a:schemeClr val="accent4"/>
          </a:solidFill>
          <a:ln w="3175" algn="ctr">
            <a:noFill/>
            <a:miter lim="800000"/>
            <a:headEnd type="none" w="sm" len="sm"/>
            <a:tailEnd type="none" w="sm" len="sm"/>
          </a:ln>
          <a:effectLst/>
        </p:spPr>
        <p:txBody>
          <a:bodyPr wrap="none" tIns="91416" bIns="91416" anchor="ctr"/>
          <a:lstStyle/>
          <a:p>
            <a:pPr algn="ctr">
              <a:defRPr/>
            </a:pPr>
            <a:r>
              <a:rPr lang="en-US" sz="1400" b="1" dirty="0">
                <a:solidFill>
                  <a:schemeClr val="bg1"/>
                </a:solidFill>
                <a:latin typeface="Arial" panose="020B0604020202020204" pitchFamily="34" charset="0"/>
                <a:cs typeface="Arial" panose="020B0604020202020204" pitchFamily="34" charset="0"/>
              </a:rPr>
              <a:t>System Cloud</a:t>
            </a:r>
          </a:p>
          <a:p>
            <a:pPr algn="ctr">
              <a:defRPr/>
            </a:pPr>
            <a:r>
              <a:rPr lang="en-US" sz="1400" b="1" dirty="0">
                <a:solidFill>
                  <a:schemeClr val="bg1"/>
                </a:solidFill>
                <a:latin typeface="Arial" panose="020B0604020202020204" pitchFamily="34" charset="0"/>
                <a:cs typeface="Arial" panose="020B0604020202020204" pitchFamily="34" charset="0"/>
              </a:rPr>
              <a:t>Navigation</a:t>
            </a:r>
          </a:p>
        </p:txBody>
      </p:sp>
      <p:sp>
        <p:nvSpPr>
          <p:cNvPr id="12" name="Rectangle 24"/>
          <p:cNvSpPr>
            <a:spLocks noChangeArrowheads="1"/>
          </p:cNvSpPr>
          <p:nvPr/>
        </p:nvSpPr>
        <p:spPr bwMode="auto">
          <a:xfrm>
            <a:off x="8643388" y="3564808"/>
            <a:ext cx="1265762" cy="639913"/>
          </a:xfrm>
          <a:prstGeom prst="rect">
            <a:avLst/>
          </a:prstGeom>
          <a:solidFill>
            <a:schemeClr val="accent4"/>
          </a:solidFill>
          <a:ln w="3175" algn="ctr">
            <a:noFill/>
            <a:miter lim="800000"/>
            <a:headEnd type="none" w="sm" len="sm"/>
            <a:tailEnd type="none" w="sm" len="sm"/>
          </a:ln>
          <a:effectLst/>
        </p:spPr>
        <p:txBody>
          <a:bodyPr wrap="none" tIns="91416" bIns="91416" anchor="ctr"/>
          <a:lstStyle/>
          <a:p>
            <a:pPr algn="ctr">
              <a:defRPr/>
            </a:pPr>
            <a:r>
              <a:rPr lang="en-US" sz="1400" b="1" dirty="0">
                <a:solidFill>
                  <a:schemeClr val="bg1"/>
                </a:solidFill>
                <a:latin typeface="Arial" panose="020B0604020202020204" pitchFamily="34" charset="0"/>
                <a:cs typeface="Arial" panose="020B0604020202020204" pitchFamily="34" charset="0"/>
              </a:rPr>
              <a:t>System Cloud </a:t>
            </a:r>
          </a:p>
          <a:p>
            <a:pPr algn="ctr">
              <a:defRPr/>
            </a:pPr>
            <a:r>
              <a:rPr lang="en-US" sz="1400" b="1" dirty="0">
                <a:solidFill>
                  <a:schemeClr val="bg1"/>
                </a:solidFill>
                <a:latin typeface="Arial" panose="020B0604020202020204" pitchFamily="34" charset="0"/>
                <a:cs typeface="Arial" panose="020B0604020202020204" pitchFamily="34" charset="0"/>
              </a:rPr>
              <a:t>Concepts</a:t>
            </a:r>
          </a:p>
        </p:txBody>
      </p:sp>
      <p:cxnSp>
        <p:nvCxnSpPr>
          <p:cNvPr id="13" name="AutoShape 31"/>
          <p:cNvCxnSpPr>
            <a:cxnSpLocks noChangeShapeType="1"/>
            <a:stCxn id="6" idx="2"/>
            <a:endCxn id="12" idx="0"/>
          </p:cNvCxnSpPr>
          <p:nvPr/>
        </p:nvCxnSpPr>
        <p:spPr bwMode="auto">
          <a:xfrm rot="16200000" flipH="1">
            <a:off x="8466820" y="2755359"/>
            <a:ext cx="221988" cy="1396910"/>
          </a:xfrm>
          <a:prstGeom prst="bentConnector3">
            <a:avLst>
              <a:gd name="adj1" fmla="val 50000"/>
            </a:avLst>
          </a:prstGeom>
          <a:noFill/>
          <a:ln w="19050">
            <a:solidFill>
              <a:schemeClr val="bg2">
                <a:lumMod val="75000"/>
              </a:schemeClr>
            </a:solidFill>
            <a:miter lim="800000"/>
            <a:headEnd/>
            <a:tailEnd/>
          </a:ln>
        </p:spPr>
      </p:cxnSp>
      <p:sp>
        <p:nvSpPr>
          <p:cNvPr id="14" name="Rectangle 3"/>
          <p:cNvSpPr>
            <a:spLocks noChangeArrowheads="1"/>
          </p:cNvSpPr>
          <p:nvPr/>
        </p:nvSpPr>
        <p:spPr bwMode="auto">
          <a:xfrm>
            <a:off x="6002749" y="1889506"/>
            <a:ext cx="1265762" cy="639913"/>
          </a:xfrm>
          <a:prstGeom prst="rect">
            <a:avLst/>
          </a:prstGeom>
          <a:solidFill>
            <a:schemeClr val="accent1"/>
          </a:solidFill>
          <a:ln w="3175" algn="ctr">
            <a:noFill/>
            <a:miter lim="800000"/>
            <a:headEnd type="none" w="sm" len="sm"/>
            <a:tailEnd type="none" w="sm" len="sm"/>
          </a:ln>
          <a:effectLst/>
        </p:spPr>
        <p:txBody>
          <a:bodyPr wrap="none" tIns="91416" bIns="91416" anchor="ctr"/>
          <a:lstStyle/>
          <a:p>
            <a:pPr algn="ctr">
              <a:defRPr/>
            </a:pPr>
            <a:r>
              <a:rPr lang="en-US" sz="1400" b="1" dirty="0">
                <a:solidFill>
                  <a:schemeClr val="bg1"/>
                </a:solidFill>
                <a:latin typeface="Arial" panose="020B0604020202020204" pitchFamily="34" charset="0"/>
                <a:cs typeface="Arial" panose="020B0604020202020204" pitchFamily="34" charset="0"/>
              </a:rPr>
              <a:t> </a:t>
            </a:r>
          </a:p>
          <a:p>
            <a:pPr algn="ctr">
              <a:defRPr/>
            </a:pPr>
            <a:r>
              <a:rPr lang="en-US" sz="1400" b="1" dirty="0">
                <a:solidFill>
                  <a:schemeClr val="bg1"/>
                </a:solidFill>
                <a:latin typeface="Arial" panose="020B0604020202020204" pitchFamily="34" charset="0"/>
                <a:cs typeface="Arial" panose="020B0604020202020204" pitchFamily="34" charset="0"/>
              </a:rPr>
              <a:t>Overview</a:t>
            </a:r>
          </a:p>
        </p:txBody>
      </p:sp>
      <p:sp>
        <p:nvSpPr>
          <p:cNvPr id="15" name="Rectangle 3"/>
          <p:cNvSpPr>
            <a:spLocks noChangeArrowheads="1"/>
          </p:cNvSpPr>
          <p:nvPr/>
        </p:nvSpPr>
        <p:spPr bwMode="auto">
          <a:xfrm>
            <a:off x="8413089" y="1886459"/>
            <a:ext cx="1265762" cy="639913"/>
          </a:xfrm>
          <a:prstGeom prst="rect">
            <a:avLst/>
          </a:prstGeom>
          <a:solidFill>
            <a:schemeClr val="accent1"/>
          </a:solidFill>
          <a:ln w="3175" algn="ctr">
            <a:noFill/>
            <a:miter lim="800000"/>
            <a:headEnd type="none" w="sm" len="sm"/>
            <a:tailEnd type="none" w="sm" len="sm"/>
          </a:ln>
          <a:effectLst/>
        </p:spPr>
        <p:txBody>
          <a:bodyPr wrap="none" tIns="91416" bIns="91416" anchor="ctr"/>
          <a:lstStyle/>
          <a:p>
            <a:pPr algn="ctr">
              <a:defRPr/>
            </a:pPr>
            <a:r>
              <a:rPr lang="en-US" sz="1400" b="1" dirty="0">
                <a:solidFill>
                  <a:schemeClr val="bg1"/>
                </a:solidFill>
                <a:latin typeface="Arial" panose="020B0604020202020204" pitchFamily="34" charset="0"/>
                <a:cs typeface="Arial" panose="020B0604020202020204" pitchFamily="34" charset="0"/>
              </a:rPr>
              <a:t>Basic PC / </a:t>
            </a:r>
          </a:p>
          <a:p>
            <a:pPr algn="ctr">
              <a:defRPr/>
            </a:pPr>
            <a:r>
              <a:rPr lang="en-US" sz="1400" b="1" dirty="0">
                <a:solidFill>
                  <a:schemeClr val="bg1"/>
                </a:solidFill>
                <a:latin typeface="Arial" panose="020B0604020202020204" pitchFamily="34" charset="0"/>
                <a:cs typeface="Arial" panose="020B0604020202020204" pitchFamily="34" charset="0"/>
              </a:rPr>
              <a:t>Web Skills</a:t>
            </a:r>
          </a:p>
        </p:txBody>
      </p:sp>
      <p:cxnSp>
        <p:nvCxnSpPr>
          <p:cNvPr id="16" name="Elbow Connector 15"/>
          <p:cNvCxnSpPr>
            <a:stCxn id="6" idx="2"/>
            <a:endCxn id="11" idx="0"/>
          </p:cNvCxnSpPr>
          <p:nvPr/>
        </p:nvCxnSpPr>
        <p:spPr bwMode="auto">
          <a:xfrm rot="5400000">
            <a:off x="7079462" y="2764912"/>
            <a:ext cx="221988" cy="1377806"/>
          </a:xfrm>
          <a:prstGeom prst="bentConnector3">
            <a:avLst>
              <a:gd name="adj1" fmla="val 50000"/>
            </a:avLst>
          </a:prstGeom>
          <a:solidFill>
            <a:schemeClr val="accent2"/>
          </a:solidFill>
          <a:ln w="19050" cap="flat" cmpd="sng" algn="ctr">
            <a:solidFill>
              <a:schemeClr val="bg2">
                <a:lumMod val="75000"/>
              </a:schemeClr>
            </a:solidFill>
            <a:prstDash val="solid"/>
            <a:round/>
            <a:headEnd type="none" w="med" len="med"/>
            <a:tailEnd type="none" w="med" len="med"/>
          </a:ln>
          <a:effectLst/>
        </p:spPr>
      </p:cxnSp>
      <p:cxnSp>
        <p:nvCxnSpPr>
          <p:cNvPr id="17" name="AutoShape 31"/>
          <p:cNvCxnSpPr>
            <a:cxnSpLocks noChangeShapeType="1"/>
            <a:endCxn id="12" idx="2"/>
          </p:cNvCxnSpPr>
          <p:nvPr/>
        </p:nvCxnSpPr>
        <p:spPr bwMode="auto">
          <a:xfrm flipV="1">
            <a:off x="7879361" y="4204721"/>
            <a:ext cx="1396909" cy="235451"/>
          </a:xfrm>
          <a:prstGeom prst="bentConnector2">
            <a:avLst/>
          </a:prstGeom>
          <a:noFill/>
          <a:ln w="19050">
            <a:solidFill>
              <a:schemeClr val="bg2">
                <a:lumMod val="75000"/>
              </a:schemeClr>
            </a:solidFill>
            <a:miter lim="800000"/>
            <a:headEnd/>
            <a:tailEnd/>
          </a:ln>
        </p:spPr>
      </p:cxnSp>
      <p:cxnSp>
        <p:nvCxnSpPr>
          <p:cNvPr id="19" name="Elbow Connector 18"/>
          <p:cNvCxnSpPr>
            <a:stCxn id="15" idx="2"/>
            <a:endCxn id="6" idx="0"/>
          </p:cNvCxnSpPr>
          <p:nvPr/>
        </p:nvCxnSpPr>
        <p:spPr bwMode="auto">
          <a:xfrm rot="5400000">
            <a:off x="8374398" y="2031335"/>
            <a:ext cx="176534" cy="1166611"/>
          </a:xfrm>
          <a:prstGeom prst="bentConnector3">
            <a:avLst>
              <a:gd name="adj1" fmla="val 50000"/>
            </a:avLst>
          </a:prstGeom>
          <a:solidFill>
            <a:schemeClr val="accent2"/>
          </a:solidFill>
          <a:ln w="19050" cap="flat" cmpd="sng" algn="ctr">
            <a:solidFill>
              <a:schemeClr val="bg2">
                <a:lumMod val="75000"/>
              </a:schemeClr>
            </a:solidFill>
            <a:prstDash val="solid"/>
            <a:round/>
            <a:headEnd type="none" w="med" len="med"/>
            <a:tailEnd type="none" w="med" len="med"/>
          </a:ln>
          <a:effectLst/>
        </p:spPr>
      </p:cxnSp>
      <p:cxnSp>
        <p:nvCxnSpPr>
          <p:cNvPr id="20" name="Elbow Connector 19"/>
          <p:cNvCxnSpPr>
            <a:stCxn id="14" idx="2"/>
            <a:endCxn id="6" idx="0"/>
          </p:cNvCxnSpPr>
          <p:nvPr/>
        </p:nvCxnSpPr>
        <p:spPr bwMode="auto">
          <a:xfrm rot="16200000" flipH="1">
            <a:off x="7170751" y="1994298"/>
            <a:ext cx="173487" cy="1243729"/>
          </a:xfrm>
          <a:prstGeom prst="bentConnector3">
            <a:avLst>
              <a:gd name="adj1" fmla="val 50000"/>
            </a:avLst>
          </a:prstGeom>
          <a:solidFill>
            <a:schemeClr val="accent2"/>
          </a:solidFill>
          <a:ln w="19050" cap="flat" cmpd="sng" algn="ctr">
            <a:solidFill>
              <a:schemeClr val="bg2">
                <a:lumMod val="75000"/>
              </a:schemeClr>
            </a:solidFill>
            <a:prstDash val="solid"/>
            <a:round/>
            <a:headEnd type="none" w="med" len="med"/>
            <a:tailEnd type="none" w="med" len="med"/>
          </a:ln>
          <a:effectLst/>
        </p:spPr>
      </p:cxnSp>
      <p:cxnSp>
        <p:nvCxnSpPr>
          <p:cNvPr id="21" name="Shape 92"/>
          <p:cNvCxnSpPr>
            <a:endCxn id="7" idx="0"/>
          </p:cNvCxnSpPr>
          <p:nvPr/>
        </p:nvCxnSpPr>
        <p:spPr bwMode="auto">
          <a:xfrm rot="10800000" flipV="1">
            <a:off x="5886899" y="4440171"/>
            <a:ext cx="2006178" cy="214386"/>
          </a:xfrm>
          <a:prstGeom prst="bentConnector2">
            <a:avLst/>
          </a:prstGeom>
          <a:solidFill>
            <a:schemeClr val="accent2"/>
          </a:solidFill>
          <a:ln w="19050" cap="flat" cmpd="sng" algn="ctr">
            <a:solidFill>
              <a:schemeClr val="bg2">
                <a:lumMod val="75000"/>
              </a:schemeClr>
            </a:solidFill>
            <a:prstDash val="solid"/>
            <a:round/>
            <a:headEnd type="none" w="med" len="med"/>
            <a:tailEnd type="none" w="med" len="med"/>
          </a:ln>
          <a:effectLst/>
        </p:spPr>
      </p:cxnSp>
      <p:cxnSp>
        <p:nvCxnSpPr>
          <p:cNvPr id="22" name="Shape 94"/>
          <p:cNvCxnSpPr/>
          <p:nvPr/>
        </p:nvCxnSpPr>
        <p:spPr bwMode="auto">
          <a:xfrm rot="10800000" flipV="1">
            <a:off x="7194986" y="4440171"/>
            <a:ext cx="670662" cy="205244"/>
          </a:xfrm>
          <a:prstGeom prst="bentConnector2">
            <a:avLst/>
          </a:prstGeom>
          <a:solidFill>
            <a:schemeClr val="accent2"/>
          </a:solidFill>
          <a:ln w="19050" cap="flat" cmpd="sng" algn="ctr">
            <a:solidFill>
              <a:schemeClr val="bg2">
                <a:lumMod val="75000"/>
              </a:schemeClr>
            </a:solidFill>
            <a:prstDash val="solid"/>
            <a:round/>
            <a:headEnd type="none" w="med" len="med"/>
            <a:tailEnd type="none" w="med" len="med"/>
          </a:ln>
          <a:effectLst/>
        </p:spPr>
      </p:cxnSp>
      <p:cxnSp>
        <p:nvCxnSpPr>
          <p:cNvPr id="23" name="Shape 96"/>
          <p:cNvCxnSpPr>
            <a:endCxn id="9" idx="0"/>
          </p:cNvCxnSpPr>
          <p:nvPr/>
        </p:nvCxnSpPr>
        <p:spPr bwMode="auto">
          <a:xfrm>
            <a:off x="7911355" y="4440172"/>
            <a:ext cx="636793" cy="214385"/>
          </a:xfrm>
          <a:prstGeom prst="bentConnector2">
            <a:avLst/>
          </a:prstGeom>
          <a:solidFill>
            <a:schemeClr val="accent2"/>
          </a:solidFill>
          <a:ln w="19050" cap="flat" cmpd="sng" algn="ctr">
            <a:solidFill>
              <a:schemeClr val="bg2">
                <a:lumMod val="75000"/>
              </a:schemeClr>
            </a:solidFill>
            <a:prstDash val="solid"/>
            <a:round/>
            <a:headEnd type="none" w="med" len="med"/>
            <a:tailEnd type="none" w="med" len="med"/>
          </a:ln>
          <a:effectLst/>
        </p:spPr>
      </p:cxnSp>
      <p:cxnSp>
        <p:nvCxnSpPr>
          <p:cNvPr id="24" name="Shape 98"/>
          <p:cNvCxnSpPr/>
          <p:nvPr/>
        </p:nvCxnSpPr>
        <p:spPr bwMode="auto">
          <a:xfrm>
            <a:off x="7893072" y="4440172"/>
            <a:ext cx="1982911" cy="214385"/>
          </a:xfrm>
          <a:prstGeom prst="bentConnector2">
            <a:avLst/>
          </a:prstGeom>
          <a:solidFill>
            <a:schemeClr val="accent2"/>
          </a:solidFill>
          <a:ln w="19050" cap="flat" cmpd="sng" algn="ctr">
            <a:solidFill>
              <a:schemeClr val="bg2">
                <a:lumMod val="75000"/>
              </a:schemeClr>
            </a:solidFill>
            <a:prstDash val="solid"/>
            <a:round/>
            <a:headEnd type="none" w="med" len="med"/>
            <a:tailEnd type="none" w="med" len="med"/>
          </a:ln>
          <a:effectLst/>
        </p:spPr>
      </p:cxnSp>
      <p:grpSp>
        <p:nvGrpSpPr>
          <p:cNvPr id="47" name="Group 46"/>
          <p:cNvGrpSpPr/>
          <p:nvPr/>
        </p:nvGrpSpPr>
        <p:grpSpPr>
          <a:xfrm>
            <a:off x="1430064" y="1945392"/>
            <a:ext cx="3428107" cy="522046"/>
            <a:chOff x="1280820" y="2440257"/>
            <a:chExt cx="3429000" cy="522182"/>
          </a:xfrm>
        </p:grpSpPr>
        <p:sp>
          <p:nvSpPr>
            <p:cNvPr id="25" name="Rectangle 16"/>
            <p:cNvSpPr>
              <a:spLocks noChangeArrowheads="1"/>
            </p:cNvSpPr>
            <p:nvPr/>
          </p:nvSpPr>
          <p:spPr bwMode="auto">
            <a:xfrm>
              <a:off x="1280820" y="2443305"/>
              <a:ext cx="1188720" cy="519134"/>
            </a:xfrm>
            <a:prstGeom prst="rect">
              <a:avLst/>
            </a:prstGeom>
            <a:solidFill>
              <a:schemeClr val="accent1"/>
            </a:solidFill>
            <a:ln w="6350" algn="ctr">
              <a:noFill/>
              <a:miter lim="800000"/>
              <a:headEnd/>
              <a:tailEnd/>
            </a:ln>
            <a:effectLst/>
          </p:spPr>
          <p:txBody>
            <a:bodyPr tIns="91416" bIns="91416" anchor="ctr"/>
            <a:lstStyle/>
            <a:p>
              <a:pPr eaLnBrk="0" hangingPunct="0">
                <a:defRPr/>
              </a:pPr>
              <a:r>
                <a:rPr lang="en-US" sz="1400" b="1" dirty="0">
                  <a:solidFill>
                    <a:schemeClr val="bg1"/>
                  </a:solidFill>
                  <a:latin typeface="Arial" panose="020B0604020202020204" pitchFamily="34" charset="0"/>
                  <a:cs typeface="Arial" panose="020B0604020202020204" pitchFamily="34" charset="0"/>
                </a:rPr>
                <a:t>Prerequisite Education</a:t>
              </a:r>
            </a:p>
          </p:txBody>
        </p:sp>
        <p:sp>
          <p:nvSpPr>
            <p:cNvPr id="26" name="Rectangle 16"/>
            <p:cNvSpPr>
              <a:spLocks noChangeArrowheads="1"/>
            </p:cNvSpPr>
            <p:nvPr/>
          </p:nvSpPr>
          <p:spPr bwMode="auto">
            <a:xfrm>
              <a:off x="2402484" y="2440257"/>
              <a:ext cx="2307336" cy="522182"/>
            </a:xfrm>
            <a:prstGeom prst="rect">
              <a:avLst/>
            </a:prstGeom>
            <a:solidFill>
              <a:schemeClr val="bg2"/>
            </a:solidFill>
            <a:ln w="6350" algn="ctr">
              <a:noFill/>
              <a:miter lim="800000"/>
              <a:headEnd/>
              <a:tailEnd/>
            </a:ln>
            <a:effectLst/>
          </p:spPr>
          <p:txBody>
            <a:bodyPr tIns="91416" bIns="91416" anchor="ctr"/>
            <a:lstStyle/>
            <a:p>
              <a:pPr eaLnBrk="0" hangingPunct="0">
                <a:defRPr/>
              </a:pPr>
              <a:r>
                <a:rPr lang="en-US" sz="1200" dirty="0">
                  <a:latin typeface="Arial" panose="020B0604020202020204" pitchFamily="34" charset="0"/>
                  <a:cs typeface="Arial" panose="020B0604020202020204" pitchFamily="34" charset="0"/>
                </a:rPr>
                <a:t>What is changing and why? Prerequisite preparation</a:t>
              </a:r>
            </a:p>
          </p:txBody>
        </p:sp>
      </p:grpSp>
      <p:grpSp>
        <p:nvGrpSpPr>
          <p:cNvPr id="48" name="Group 47"/>
          <p:cNvGrpSpPr/>
          <p:nvPr/>
        </p:nvGrpSpPr>
        <p:grpSpPr>
          <a:xfrm>
            <a:off x="1430064" y="2757971"/>
            <a:ext cx="3428107" cy="529784"/>
            <a:chOff x="1296060" y="3644446"/>
            <a:chExt cx="3429000" cy="529922"/>
          </a:xfrm>
        </p:grpSpPr>
        <p:sp>
          <p:nvSpPr>
            <p:cNvPr id="27" name="Rectangle 16"/>
            <p:cNvSpPr>
              <a:spLocks noChangeArrowheads="1"/>
            </p:cNvSpPr>
            <p:nvPr/>
          </p:nvSpPr>
          <p:spPr bwMode="auto">
            <a:xfrm>
              <a:off x="1296060" y="3647265"/>
              <a:ext cx="1188720" cy="519134"/>
            </a:xfrm>
            <a:prstGeom prst="rect">
              <a:avLst/>
            </a:prstGeom>
            <a:solidFill>
              <a:schemeClr val="accent3"/>
            </a:solidFill>
            <a:ln w="6350" algn="ctr">
              <a:noFill/>
              <a:miter lim="800000"/>
              <a:headEnd/>
              <a:tailEnd/>
            </a:ln>
            <a:effectLst/>
          </p:spPr>
          <p:txBody>
            <a:bodyPr tIns="91416" bIns="91416" anchor="ctr"/>
            <a:lstStyle/>
            <a:p>
              <a:pPr eaLnBrk="0" hangingPunct="0">
                <a:defRPr/>
              </a:pPr>
              <a:r>
                <a:rPr lang="en-US" sz="1400" b="1" dirty="0">
                  <a:solidFill>
                    <a:schemeClr val="bg1"/>
                  </a:solidFill>
                  <a:latin typeface="Arial" panose="020B0604020202020204" pitchFamily="34" charset="0"/>
                  <a:cs typeface="Arial" panose="020B0604020202020204" pitchFamily="34" charset="0"/>
                </a:rPr>
                <a:t>Level 1 Education</a:t>
              </a:r>
            </a:p>
          </p:txBody>
        </p:sp>
        <p:sp>
          <p:nvSpPr>
            <p:cNvPr id="28" name="Rectangle 16"/>
            <p:cNvSpPr>
              <a:spLocks noChangeArrowheads="1"/>
            </p:cNvSpPr>
            <p:nvPr/>
          </p:nvSpPr>
          <p:spPr bwMode="auto">
            <a:xfrm>
              <a:off x="2417724" y="3644446"/>
              <a:ext cx="2307336" cy="529922"/>
            </a:xfrm>
            <a:prstGeom prst="rect">
              <a:avLst/>
            </a:prstGeom>
            <a:solidFill>
              <a:schemeClr val="bg2"/>
            </a:solidFill>
            <a:ln w="6350" algn="ctr">
              <a:noFill/>
              <a:miter lim="800000"/>
              <a:headEnd/>
              <a:tailEnd/>
            </a:ln>
            <a:effectLst/>
          </p:spPr>
          <p:txBody>
            <a:bodyPr tIns="91416" bIns="91416" anchor="ctr"/>
            <a:lstStyle/>
            <a:p>
              <a:pPr eaLnBrk="0" hangingPunct="0">
                <a:defRPr/>
              </a:pPr>
              <a:r>
                <a:rPr lang="en-US" sz="1200" dirty="0">
                  <a:latin typeface="Arial" panose="020B0604020202020204" pitchFamily="34" charset="0"/>
                  <a:cs typeface="Arial" panose="020B0604020202020204" pitchFamily="34" charset="0"/>
                </a:rPr>
                <a:t>Business processes and organization changes</a:t>
              </a:r>
            </a:p>
          </p:txBody>
        </p:sp>
      </p:grpSp>
      <p:grpSp>
        <p:nvGrpSpPr>
          <p:cNvPr id="49" name="Group 48"/>
          <p:cNvGrpSpPr/>
          <p:nvPr/>
        </p:nvGrpSpPr>
        <p:grpSpPr>
          <a:xfrm>
            <a:off x="1430064" y="3623741"/>
            <a:ext cx="3428107" cy="522046"/>
            <a:chOff x="1302156" y="4866465"/>
            <a:chExt cx="3429000" cy="522182"/>
          </a:xfrm>
        </p:grpSpPr>
        <p:sp>
          <p:nvSpPr>
            <p:cNvPr id="29" name="Rectangle 16"/>
            <p:cNvSpPr>
              <a:spLocks noChangeArrowheads="1"/>
            </p:cNvSpPr>
            <p:nvPr/>
          </p:nvSpPr>
          <p:spPr bwMode="auto">
            <a:xfrm>
              <a:off x="1302156" y="4869513"/>
              <a:ext cx="1188720" cy="519134"/>
            </a:xfrm>
            <a:prstGeom prst="rect">
              <a:avLst/>
            </a:prstGeom>
            <a:solidFill>
              <a:schemeClr val="accent4"/>
            </a:solidFill>
            <a:ln w="6350" algn="ctr">
              <a:noFill/>
              <a:miter lim="800000"/>
              <a:headEnd/>
              <a:tailEnd/>
            </a:ln>
            <a:effectLst/>
          </p:spPr>
          <p:txBody>
            <a:bodyPr tIns="91416" bIns="91416" anchor="ctr"/>
            <a:lstStyle/>
            <a:p>
              <a:pPr eaLnBrk="0" hangingPunct="0">
                <a:defRPr/>
              </a:pPr>
              <a:r>
                <a:rPr lang="en-US" sz="1400" b="1" dirty="0">
                  <a:solidFill>
                    <a:schemeClr val="bg1"/>
                  </a:solidFill>
                  <a:latin typeface="Arial" panose="020B0604020202020204" pitchFamily="34" charset="0"/>
                  <a:cs typeface="Arial" panose="020B0604020202020204" pitchFamily="34" charset="0"/>
                </a:rPr>
                <a:t>Level 2 Education</a:t>
              </a:r>
            </a:p>
          </p:txBody>
        </p:sp>
        <p:sp>
          <p:nvSpPr>
            <p:cNvPr id="30" name="Rectangle 16"/>
            <p:cNvSpPr>
              <a:spLocks noChangeArrowheads="1"/>
            </p:cNvSpPr>
            <p:nvPr/>
          </p:nvSpPr>
          <p:spPr bwMode="auto">
            <a:xfrm>
              <a:off x="2423820" y="4866465"/>
              <a:ext cx="2307336" cy="519134"/>
            </a:xfrm>
            <a:prstGeom prst="rect">
              <a:avLst/>
            </a:prstGeom>
            <a:solidFill>
              <a:schemeClr val="bg2"/>
            </a:solidFill>
            <a:ln w="6350" algn="ctr">
              <a:noFill/>
              <a:miter lim="800000"/>
              <a:headEnd/>
              <a:tailEnd/>
            </a:ln>
            <a:effectLst/>
          </p:spPr>
          <p:txBody>
            <a:bodyPr tIns="91416" bIns="91416" anchor="ctr"/>
            <a:lstStyle/>
            <a:p>
              <a:pPr eaLnBrk="0" hangingPunct="0">
                <a:defRPr/>
              </a:pPr>
              <a:r>
                <a:rPr lang="en-US" sz="1200" dirty="0">
                  <a:latin typeface="Arial" panose="020B0604020202020204" pitchFamily="34" charset="0"/>
                  <a:cs typeface="Arial" panose="020B0604020202020204" pitchFamily="34" charset="0"/>
                </a:rPr>
                <a:t>Introduction to basic navigation and System Cloud concepts</a:t>
              </a:r>
            </a:p>
          </p:txBody>
        </p:sp>
      </p:grpSp>
      <p:grpSp>
        <p:nvGrpSpPr>
          <p:cNvPr id="50" name="Group 49"/>
          <p:cNvGrpSpPr/>
          <p:nvPr/>
        </p:nvGrpSpPr>
        <p:grpSpPr>
          <a:xfrm>
            <a:off x="1430064" y="4713490"/>
            <a:ext cx="3428107" cy="522046"/>
            <a:chOff x="1299108" y="6436185"/>
            <a:chExt cx="3429000" cy="522182"/>
          </a:xfrm>
        </p:grpSpPr>
        <p:sp>
          <p:nvSpPr>
            <p:cNvPr id="31" name="Rectangle 16"/>
            <p:cNvSpPr>
              <a:spLocks noChangeArrowheads="1"/>
            </p:cNvSpPr>
            <p:nvPr/>
          </p:nvSpPr>
          <p:spPr bwMode="auto">
            <a:xfrm>
              <a:off x="1299108" y="6439233"/>
              <a:ext cx="1188720" cy="519134"/>
            </a:xfrm>
            <a:prstGeom prst="rect">
              <a:avLst/>
            </a:prstGeom>
            <a:solidFill>
              <a:schemeClr val="tx2"/>
            </a:solidFill>
            <a:ln w="6350" algn="ctr">
              <a:noFill/>
              <a:miter lim="800000"/>
              <a:headEnd/>
              <a:tailEnd/>
            </a:ln>
            <a:effectLst/>
          </p:spPr>
          <p:txBody>
            <a:bodyPr tIns="91416" bIns="91416" anchor="ctr"/>
            <a:lstStyle/>
            <a:p>
              <a:pPr eaLnBrk="0" hangingPunct="0">
                <a:defRPr/>
              </a:pPr>
              <a:r>
                <a:rPr lang="en-US" sz="1400" b="1" dirty="0">
                  <a:solidFill>
                    <a:schemeClr val="bg1"/>
                  </a:solidFill>
                  <a:latin typeface="Arial" panose="020B0604020202020204" pitchFamily="34" charset="0"/>
                  <a:cs typeface="Arial" panose="020B0604020202020204" pitchFamily="34" charset="0"/>
                </a:rPr>
                <a:t>Level 3 Education</a:t>
              </a:r>
            </a:p>
          </p:txBody>
        </p:sp>
        <p:sp>
          <p:nvSpPr>
            <p:cNvPr id="32" name="Rectangle 16"/>
            <p:cNvSpPr>
              <a:spLocks noChangeArrowheads="1"/>
            </p:cNvSpPr>
            <p:nvPr/>
          </p:nvSpPr>
          <p:spPr bwMode="auto">
            <a:xfrm>
              <a:off x="2420772" y="6436185"/>
              <a:ext cx="2307336" cy="519134"/>
            </a:xfrm>
            <a:prstGeom prst="rect">
              <a:avLst/>
            </a:prstGeom>
            <a:solidFill>
              <a:schemeClr val="bg2"/>
            </a:solidFill>
            <a:ln w="6350" algn="ctr">
              <a:noFill/>
              <a:miter lim="800000"/>
              <a:headEnd/>
              <a:tailEnd/>
            </a:ln>
            <a:effectLst/>
          </p:spPr>
          <p:txBody>
            <a:bodyPr tIns="91416" bIns="91416" anchor="ctr"/>
            <a:lstStyle/>
            <a:p>
              <a:pPr eaLnBrk="0" hangingPunct="0">
                <a:defRPr/>
              </a:pPr>
              <a:r>
                <a:rPr lang="en-US" sz="1200" dirty="0">
                  <a:latin typeface="Arial" panose="020B0604020202020204" pitchFamily="34" charset="0"/>
                  <a:cs typeface="Arial" panose="020B0604020202020204" pitchFamily="34" charset="0"/>
                </a:rPr>
                <a:t>Role-based concepts and hands-on system exercises</a:t>
              </a:r>
            </a:p>
          </p:txBody>
        </p:sp>
      </p:grpSp>
      <p:sp>
        <p:nvSpPr>
          <p:cNvPr id="43" name="Rectangle 11"/>
          <p:cNvSpPr>
            <a:spLocks noChangeArrowheads="1"/>
          </p:cNvSpPr>
          <p:nvPr/>
        </p:nvSpPr>
        <p:spPr bwMode="auto">
          <a:xfrm>
            <a:off x="5222898" y="5442689"/>
            <a:ext cx="1253223" cy="639913"/>
          </a:xfrm>
          <a:prstGeom prst="rect">
            <a:avLst/>
          </a:prstGeom>
          <a:solidFill>
            <a:schemeClr val="accent2"/>
          </a:solidFill>
          <a:ln w="3175" algn="ctr">
            <a:noFill/>
            <a:miter lim="800000"/>
            <a:headEnd type="none" w="sm" len="sm"/>
            <a:tailEnd type="none" w="sm" len="sm"/>
          </a:ln>
          <a:effectLst/>
        </p:spPr>
        <p:txBody>
          <a:bodyPr wrap="none" tIns="91416" bIns="91416" anchor="ctr"/>
          <a:lstStyle/>
          <a:p>
            <a:pPr algn="ctr">
              <a:defRPr/>
            </a:pPr>
            <a:r>
              <a:rPr lang="en-US" sz="1400" b="1" dirty="0">
                <a:solidFill>
                  <a:schemeClr val="bg1"/>
                </a:solidFill>
                <a:latin typeface="Arial" panose="020B0604020202020204" pitchFamily="34" charset="0"/>
                <a:cs typeface="Arial" panose="020B0604020202020204" pitchFamily="34" charset="0"/>
              </a:rPr>
              <a:t>Task Level </a:t>
            </a:r>
          </a:p>
          <a:p>
            <a:pPr algn="ctr">
              <a:defRPr/>
            </a:pPr>
            <a:r>
              <a:rPr lang="en-US" sz="1400" b="1" dirty="0">
                <a:solidFill>
                  <a:schemeClr val="bg1"/>
                </a:solidFill>
                <a:latin typeface="Arial" panose="020B0604020202020204" pitchFamily="34" charset="0"/>
                <a:cs typeface="Arial" panose="020B0604020202020204" pitchFamily="34" charset="0"/>
              </a:rPr>
              <a:t>Training</a:t>
            </a:r>
          </a:p>
          <a:p>
            <a:pPr algn="ctr">
              <a:defRPr/>
            </a:pPr>
            <a:r>
              <a:rPr lang="en-US" sz="1400" dirty="0">
                <a:solidFill>
                  <a:schemeClr val="bg1"/>
                </a:solidFill>
                <a:latin typeface="Arial" panose="020B0604020202020204" pitchFamily="34" charset="0"/>
                <a:cs typeface="Arial" panose="020B0604020202020204" pitchFamily="34" charset="0"/>
              </a:rPr>
              <a:t>(Task 1)</a:t>
            </a:r>
          </a:p>
        </p:txBody>
      </p:sp>
      <p:sp>
        <p:nvSpPr>
          <p:cNvPr id="44" name="Rectangle 12"/>
          <p:cNvSpPr>
            <a:spLocks noChangeArrowheads="1"/>
          </p:cNvSpPr>
          <p:nvPr/>
        </p:nvSpPr>
        <p:spPr bwMode="auto">
          <a:xfrm>
            <a:off x="6596985" y="5442689"/>
            <a:ext cx="1250848" cy="639913"/>
          </a:xfrm>
          <a:prstGeom prst="rect">
            <a:avLst/>
          </a:prstGeom>
          <a:solidFill>
            <a:schemeClr val="accent2"/>
          </a:solidFill>
          <a:ln w="3175" algn="ctr">
            <a:noFill/>
            <a:miter lim="800000"/>
            <a:headEnd type="none" w="sm" len="sm"/>
            <a:tailEnd type="none" w="sm" len="sm"/>
          </a:ln>
          <a:effectLst/>
        </p:spPr>
        <p:txBody>
          <a:bodyPr wrap="none" tIns="91416" bIns="91416" anchor="ctr"/>
          <a:lstStyle/>
          <a:p>
            <a:pPr algn="ctr">
              <a:defRPr/>
            </a:pPr>
            <a:r>
              <a:rPr lang="en-US" sz="1400" b="1" dirty="0">
                <a:solidFill>
                  <a:schemeClr val="bg1"/>
                </a:solidFill>
                <a:latin typeface="Arial" panose="020B0604020202020204" pitchFamily="34" charset="0"/>
                <a:cs typeface="Arial" panose="020B0604020202020204" pitchFamily="34" charset="0"/>
              </a:rPr>
              <a:t>Task Level</a:t>
            </a:r>
          </a:p>
          <a:p>
            <a:pPr algn="ctr">
              <a:defRPr/>
            </a:pPr>
            <a:r>
              <a:rPr lang="en-US" sz="1400" b="1" dirty="0">
                <a:solidFill>
                  <a:schemeClr val="bg1"/>
                </a:solidFill>
                <a:latin typeface="Arial" panose="020B0604020202020204" pitchFamily="34" charset="0"/>
                <a:cs typeface="Arial" panose="020B0604020202020204" pitchFamily="34" charset="0"/>
              </a:rPr>
              <a:t>Training</a:t>
            </a:r>
          </a:p>
          <a:p>
            <a:pPr algn="ctr">
              <a:defRPr/>
            </a:pPr>
            <a:r>
              <a:rPr lang="en-US" sz="1400" dirty="0">
                <a:solidFill>
                  <a:schemeClr val="bg1"/>
                </a:solidFill>
                <a:latin typeface="Arial" panose="020B0604020202020204" pitchFamily="34" charset="0"/>
                <a:cs typeface="Arial" panose="020B0604020202020204" pitchFamily="34" charset="0"/>
              </a:rPr>
              <a:t>(Task 2)</a:t>
            </a:r>
          </a:p>
        </p:txBody>
      </p:sp>
      <p:sp>
        <p:nvSpPr>
          <p:cNvPr id="45" name="Rectangle 16"/>
          <p:cNvSpPr>
            <a:spLocks noChangeArrowheads="1"/>
          </p:cNvSpPr>
          <p:nvPr/>
        </p:nvSpPr>
        <p:spPr bwMode="auto">
          <a:xfrm>
            <a:off x="7920350" y="5442689"/>
            <a:ext cx="1255596" cy="639913"/>
          </a:xfrm>
          <a:prstGeom prst="rect">
            <a:avLst/>
          </a:prstGeom>
          <a:solidFill>
            <a:schemeClr val="accent2"/>
          </a:solidFill>
          <a:ln w="3175" algn="ctr">
            <a:noFill/>
            <a:miter lim="800000"/>
            <a:headEnd type="none" w="sm" len="sm"/>
            <a:tailEnd type="none" w="sm" len="sm"/>
          </a:ln>
          <a:effectLst/>
        </p:spPr>
        <p:txBody>
          <a:bodyPr wrap="none" tIns="91416" bIns="91416" anchor="ctr"/>
          <a:lstStyle/>
          <a:p>
            <a:pPr algn="ctr">
              <a:defRPr/>
            </a:pPr>
            <a:endParaRPr lang="en-US" sz="1400" dirty="0">
              <a:solidFill>
                <a:schemeClr val="bg1"/>
              </a:solidFill>
              <a:latin typeface="Arial" panose="020B0604020202020204" pitchFamily="34" charset="0"/>
              <a:cs typeface="Arial" panose="020B0604020202020204" pitchFamily="34" charset="0"/>
            </a:endParaRPr>
          </a:p>
          <a:p>
            <a:pPr algn="ctr">
              <a:defRPr/>
            </a:pPr>
            <a:r>
              <a:rPr lang="en-US" sz="1400" b="1" dirty="0">
                <a:solidFill>
                  <a:schemeClr val="bg1"/>
                </a:solidFill>
                <a:latin typeface="Arial" panose="020B0604020202020204" pitchFamily="34" charset="0"/>
                <a:cs typeface="Arial" panose="020B0604020202020204" pitchFamily="34" charset="0"/>
              </a:rPr>
              <a:t>Task Level</a:t>
            </a:r>
          </a:p>
          <a:p>
            <a:pPr algn="ctr">
              <a:defRPr/>
            </a:pPr>
            <a:r>
              <a:rPr lang="en-US" sz="1400" b="1" dirty="0">
                <a:solidFill>
                  <a:schemeClr val="bg1"/>
                </a:solidFill>
                <a:latin typeface="Arial" panose="020B0604020202020204" pitchFamily="34" charset="0"/>
                <a:cs typeface="Arial" panose="020B0604020202020204" pitchFamily="34" charset="0"/>
              </a:rPr>
              <a:t>Training</a:t>
            </a:r>
          </a:p>
          <a:p>
            <a:pPr algn="ctr">
              <a:defRPr/>
            </a:pPr>
            <a:r>
              <a:rPr lang="en-US" sz="1400" dirty="0">
                <a:solidFill>
                  <a:schemeClr val="bg1"/>
                </a:solidFill>
                <a:latin typeface="Arial" panose="020B0604020202020204" pitchFamily="34" charset="0"/>
                <a:cs typeface="Arial" panose="020B0604020202020204" pitchFamily="34" charset="0"/>
              </a:rPr>
              <a:t>(Task 3)</a:t>
            </a:r>
          </a:p>
          <a:p>
            <a:pPr>
              <a:defRPr/>
            </a:pPr>
            <a:endParaRPr lang="en-US" sz="1400" dirty="0">
              <a:solidFill>
                <a:schemeClr val="bg1"/>
              </a:solidFill>
              <a:latin typeface="Arial" panose="020B0604020202020204" pitchFamily="34" charset="0"/>
              <a:cs typeface="Arial" panose="020B0604020202020204" pitchFamily="34" charset="0"/>
            </a:endParaRPr>
          </a:p>
        </p:txBody>
      </p:sp>
      <p:sp>
        <p:nvSpPr>
          <p:cNvPr id="46" name="Rectangle 17"/>
          <p:cNvSpPr>
            <a:spLocks noChangeArrowheads="1"/>
          </p:cNvSpPr>
          <p:nvPr/>
        </p:nvSpPr>
        <p:spPr bwMode="auto">
          <a:xfrm>
            <a:off x="9249371" y="5442689"/>
            <a:ext cx="1253223" cy="639913"/>
          </a:xfrm>
          <a:prstGeom prst="rect">
            <a:avLst/>
          </a:prstGeom>
          <a:solidFill>
            <a:schemeClr val="accent2"/>
          </a:solidFill>
          <a:ln w="3175" algn="ctr">
            <a:noFill/>
            <a:miter lim="800000"/>
            <a:headEnd type="none" w="sm" len="sm"/>
            <a:tailEnd type="none" w="sm" len="sm"/>
          </a:ln>
          <a:effectLst/>
        </p:spPr>
        <p:txBody>
          <a:bodyPr wrap="none" tIns="91416" bIns="91416" anchor="ctr"/>
          <a:lstStyle/>
          <a:p>
            <a:pPr algn="ctr">
              <a:defRPr/>
            </a:pPr>
            <a:r>
              <a:rPr lang="en-US" sz="1400" b="1" dirty="0">
                <a:solidFill>
                  <a:schemeClr val="bg1"/>
                </a:solidFill>
                <a:latin typeface="Arial" panose="020B0604020202020204" pitchFamily="34" charset="0"/>
                <a:cs typeface="Arial" panose="020B0604020202020204" pitchFamily="34" charset="0"/>
              </a:rPr>
              <a:t>Task Level </a:t>
            </a:r>
          </a:p>
          <a:p>
            <a:pPr algn="ctr">
              <a:defRPr/>
            </a:pPr>
            <a:r>
              <a:rPr lang="en-US" sz="1400" b="1" dirty="0">
                <a:solidFill>
                  <a:schemeClr val="bg1"/>
                </a:solidFill>
                <a:latin typeface="Arial" panose="020B0604020202020204" pitchFamily="34" charset="0"/>
                <a:cs typeface="Arial" panose="020B0604020202020204" pitchFamily="34" charset="0"/>
              </a:rPr>
              <a:t>Training</a:t>
            </a:r>
          </a:p>
          <a:p>
            <a:pPr algn="ctr">
              <a:defRPr/>
            </a:pPr>
            <a:r>
              <a:rPr lang="en-US" sz="1400" dirty="0">
                <a:solidFill>
                  <a:schemeClr val="bg1"/>
                </a:solidFill>
                <a:latin typeface="Arial" panose="020B0604020202020204" pitchFamily="34" charset="0"/>
                <a:cs typeface="Arial" panose="020B0604020202020204" pitchFamily="34" charset="0"/>
              </a:rPr>
              <a:t>(Task4)</a:t>
            </a:r>
          </a:p>
        </p:txBody>
      </p:sp>
      <p:grpSp>
        <p:nvGrpSpPr>
          <p:cNvPr id="51" name="Group 50"/>
          <p:cNvGrpSpPr/>
          <p:nvPr/>
        </p:nvGrpSpPr>
        <p:grpSpPr>
          <a:xfrm>
            <a:off x="1450168" y="5502440"/>
            <a:ext cx="3428107" cy="522046"/>
            <a:chOff x="1299108" y="6436185"/>
            <a:chExt cx="3429000" cy="522182"/>
          </a:xfrm>
        </p:grpSpPr>
        <p:sp>
          <p:nvSpPr>
            <p:cNvPr id="52" name="Rectangle 16"/>
            <p:cNvSpPr>
              <a:spLocks noChangeArrowheads="1"/>
            </p:cNvSpPr>
            <p:nvPr/>
          </p:nvSpPr>
          <p:spPr bwMode="auto">
            <a:xfrm>
              <a:off x="1299108" y="6439233"/>
              <a:ext cx="1188720" cy="519134"/>
            </a:xfrm>
            <a:prstGeom prst="rect">
              <a:avLst/>
            </a:prstGeom>
            <a:solidFill>
              <a:schemeClr val="accent2"/>
            </a:solidFill>
            <a:ln w="6350" algn="ctr">
              <a:noFill/>
              <a:miter lim="800000"/>
              <a:headEnd/>
              <a:tailEnd/>
            </a:ln>
            <a:effectLst/>
          </p:spPr>
          <p:txBody>
            <a:bodyPr tIns="91416" bIns="91416" anchor="ctr"/>
            <a:lstStyle/>
            <a:p>
              <a:pPr eaLnBrk="0" hangingPunct="0">
                <a:defRPr/>
              </a:pPr>
              <a:r>
                <a:rPr lang="en-US" sz="1400" b="1" dirty="0">
                  <a:solidFill>
                    <a:schemeClr val="bg1"/>
                  </a:solidFill>
                  <a:latin typeface="Arial" panose="020B0604020202020204" pitchFamily="34" charset="0"/>
                  <a:cs typeface="Arial" panose="020B0604020202020204" pitchFamily="34" charset="0"/>
                </a:rPr>
                <a:t>Level 4 Education</a:t>
              </a:r>
            </a:p>
          </p:txBody>
        </p:sp>
        <p:sp>
          <p:nvSpPr>
            <p:cNvPr id="53" name="Rectangle 16"/>
            <p:cNvSpPr>
              <a:spLocks noChangeArrowheads="1"/>
            </p:cNvSpPr>
            <p:nvPr/>
          </p:nvSpPr>
          <p:spPr bwMode="auto">
            <a:xfrm>
              <a:off x="2420772" y="6436185"/>
              <a:ext cx="2307336" cy="519134"/>
            </a:xfrm>
            <a:prstGeom prst="rect">
              <a:avLst/>
            </a:prstGeom>
            <a:solidFill>
              <a:schemeClr val="bg2"/>
            </a:solidFill>
            <a:ln w="6350" algn="ctr">
              <a:noFill/>
              <a:miter lim="800000"/>
              <a:headEnd/>
              <a:tailEnd/>
            </a:ln>
            <a:effectLst/>
          </p:spPr>
          <p:txBody>
            <a:bodyPr tIns="91416" bIns="91416" anchor="ctr"/>
            <a:lstStyle/>
            <a:p>
              <a:pPr eaLnBrk="0" hangingPunct="0">
                <a:defRPr/>
              </a:pPr>
              <a:r>
                <a:rPr lang="en-US" sz="1200" dirty="0">
                  <a:latin typeface="Arial" panose="020B0604020202020204" pitchFamily="34" charset="0"/>
                  <a:cs typeface="Arial" panose="020B0604020202020204" pitchFamily="34" charset="0"/>
                </a:rPr>
                <a:t>Post-training references (e.g. Job Aids, QRGS, User Guides, Videos)</a:t>
              </a:r>
            </a:p>
          </p:txBody>
        </p:sp>
      </p:grpSp>
      <p:cxnSp>
        <p:nvCxnSpPr>
          <p:cNvPr id="54" name="AutoShape 31"/>
          <p:cNvCxnSpPr>
            <a:cxnSpLocks noChangeShapeType="1"/>
          </p:cNvCxnSpPr>
          <p:nvPr/>
        </p:nvCxnSpPr>
        <p:spPr bwMode="auto">
          <a:xfrm flipH="1" flipV="1">
            <a:off x="6489307" y="4207902"/>
            <a:ext cx="1396909" cy="235451"/>
          </a:xfrm>
          <a:prstGeom prst="bentConnector2">
            <a:avLst/>
          </a:prstGeom>
          <a:noFill/>
          <a:ln w="19050">
            <a:solidFill>
              <a:schemeClr val="bg2">
                <a:lumMod val="75000"/>
              </a:schemeClr>
            </a:solidFill>
            <a:miter lim="800000"/>
            <a:headEnd/>
            <a:tailEnd/>
          </a:ln>
        </p:spPr>
      </p:cxnSp>
      <p:grpSp>
        <p:nvGrpSpPr>
          <p:cNvPr id="61" name="Group 60"/>
          <p:cNvGrpSpPr/>
          <p:nvPr/>
        </p:nvGrpSpPr>
        <p:grpSpPr>
          <a:xfrm>
            <a:off x="428157" y="6433752"/>
            <a:ext cx="4162821" cy="274249"/>
            <a:chOff x="428157" y="6433752"/>
            <a:chExt cx="4162821" cy="274249"/>
          </a:xfrm>
        </p:grpSpPr>
        <p:sp>
          <p:nvSpPr>
            <p:cNvPr id="62" name="Freeform 61"/>
            <p:cNvSpPr/>
            <p:nvPr/>
          </p:nvSpPr>
          <p:spPr bwMode="auto">
            <a:xfrm>
              <a:off x="428157"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ASSESS</a:t>
              </a:r>
            </a:p>
          </p:txBody>
        </p:sp>
        <p:sp>
          <p:nvSpPr>
            <p:cNvPr id="63" name="Freeform 62"/>
            <p:cNvSpPr/>
            <p:nvPr/>
          </p:nvSpPr>
          <p:spPr bwMode="auto">
            <a:xfrm>
              <a:off x="1263175"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accent1"/>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PLAN</a:t>
              </a:r>
            </a:p>
          </p:txBody>
        </p:sp>
        <p:sp>
          <p:nvSpPr>
            <p:cNvPr id="64" name="Freeform 63"/>
            <p:cNvSpPr/>
            <p:nvPr/>
          </p:nvSpPr>
          <p:spPr bwMode="auto">
            <a:xfrm>
              <a:off x="2098194"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DEVELOP</a:t>
              </a:r>
            </a:p>
          </p:txBody>
        </p:sp>
        <p:sp>
          <p:nvSpPr>
            <p:cNvPr id="65" name="Freeform 64"/>
            <p:cNvSpPr/>
            <p:nvPr/>
          </p:nvSpPr>
          <p:spPr bwMode="auto">
            <a:xfrm>
              <a:off x="293321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DELIVER</a:t>
              </a:r>
            </a:p>
          </p:txBody>
        </p:sp>
        <p:sp>
          <p:nvSpPr>
            <p:cNvPr id="69" name="Freeform 68"/>
            <p:cNvSpPr/>
            <p:nvPr/>
          </p:nvSpPr>
          <p:spPr bwMode="auto">
            <a:xfrm>
              <a:off x="376823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MEASURE</a:t>
              </a:r>
            </a:p>
          </p:txBody>
        </p:sp>
      </p:grpSp>
    </p:spTree>
    <p:extLst>
      <p:ext uri="{BB962C8B-B14F-4D97-AF65-F5344CB8AC3E}">
        <p14:creationId xmlns:p14="http://schemas.microsoft.com/office/powerpoint/2010/main" val="1195644299"/>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199" dirty="0">
                <a:latin typeface="Arial" panose="020B0604020202020204" pitchFamily="34" charset="0"/>
                <a:cs typeface="Arial" panose="020B0604020202020204" pitchFamily="34" charset="0"/>
              </a:rPr>
              <a:t>Establish Learning Curriculum: Training Delivery Methods</a:t>
            </a:r>
          </a:p>
        </p:txBody>
      </p:sp>
      <p:graphicFrame>
        <p:nvGraphicFramePr>
          <p:cNvPr id="10" name="Table 9"/>
          <p:cNvGraphicFramePr>
            <a:graphicFrameLocks noGrp="1"/>
          </p:cNvGraphicFramePr>
          <p:nvPr>
            <p:extLst>
              <p:ext uri="{D42A27DB-BD31-4B8C-83A1-F6EECF244321}">
                <p14:modId xmlns:p14="http://schemas.microsoft.com/office/powerpoint/2010/main" val="871683682"/>
              </p:ext>
            </p:extLst>
          </p:nvPr>
        </p:nvGraphicFramePr>
        <p:xfrm>
          <a:off x="929398" y="1693435"/>
          <a:ext cx="10330029" cy="4540393"/>
        </p:xfrm>
        <a:graphic>
          <a:graphicData uri="http://schemas.openxmlformats.org/drawingml/2006/table">
            <a:tbl>
              <a:tblPr firstRow="1" bandRow="1"/>
              <a:tblGrid>
                <a:gridCol w="2833902">
                  <a:extLst>
                    <a:ext uri="{9D8B030D-6E8A-4147-A177-3AD203B41FA5}">
                      <a16:colId xmlns:a16="http://schemas.microsoft.com/office/drawing/2014/main" val="20000"/>
                    </a:ext>
                  </a:extLst>
                </a:gridCol>
                <a:gridCol w="4387977">
                  <a:extLst>
                    <a:ext uri="{9D8B030D-6E8A-4147-A177-3AD203B41FA5}">
                      <a16:colId xmlns:a16="http://schemas.microsoft.com/office/drawing/2014/main" val="20001"/>
                    </a:ext>
                  </a:extLst>
                </a:gridCol>
                <a:gridCol w="3108150">
                  <a:extLst>
                    <a:ext uri="{9D8B030D-6E8A-4147-A177-3AD203B41FA5}">
                      <a16:colId xmlns:a16="http://schemas.microsoft.com/office/drawing/2014/main" val="20002"/>
                    </a:ext>
                  </a:extLst>
                </a:gridCol>
              </a:tblGrid>
              <a:tr h="30472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400" b="1" dirty="0">
                          <a:solidFill>
                            <a:schemeClr val="bg1"/>
                          </a:solidFill>
                          <a:latin typeface="+mn-lt"/>
                        </a:rPr>
                        <a:t>Delivery Method</a:t>
                      </a:r>
                    </a:p>
                  </a:txBody>
                  <a:tcPr marL="91416" marR="91416" marT="45708" marB="45708">
                    <a:lnL w="12700" cmpd="sng">
                      <a:noFill/>
                    </a:lnL>
                    <a:lnR w="12700" cap="flat" cmpd="sng" algn="ctr">
                      <a:solidFill>
                        <a:srgbClr val="FFFFFF"/>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indent="0" algn="ctr">
                        <a:buFont typeface="Arial" pitchFamily="34" charset="0"/>
                        <a:buNone/>
                      </a:pPr>
                      <a:r>
                        <a:rPr lang="en-US" sz="1400" b="1" dirty="0">
                          <a:solidFill>
                            <a:schemeClr val="bg1"/>
                          </a:solidFill>
                          <a:latin typeface="+mn-lt"/>
                        </a:rPr>
                        <a:t>Description</a:t>
                      </a:r>
                    </a:p>
                  </a:txBody>
                  <a:tcPr marL="91416" marR="91416" marT="45708" marB="4570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indent="0" algn="ctr">
                        <a:buFont typeface="Arial" pitchFamily="34" charset="0"/>
                        <a:buNone/>
                      </a:pPr>
                      <a:r>
                        <a:rPr lang="en-US" sz="1400" b="1" dirty="0">
                          <a:solidFill>
                            <a:schemeClr val="bg1"/>
                          </a:solidFill>
                          <a:latin typeface="+mn-lt"/>
                        </a:rPr>
                        <a:t>Will Be Used For:</a:t>
                      </a:r>
                    </a:p>
                  </a:txBody>
                  <a:tcPr marL="91416" marR="91416" marT="45708" marB="45708">
                    <a:lnL w="12700" cap="flat" cmpd="sng" algn="ctr">
                      <a:solidFill>
                        <a:srgbClr val="FFFFFF"/>
                      </a:solidFill>
                      <a:prstDash val="solid"/>
                      <a:round/>
                      <a:headEnd type="none" w="med" len="med"/>
                      <a:tailEnd type="none" w="med" len="med"/>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0"/>
                  </a:ext>
                </a:extLst>
              </a:tr>
              <a:tr h="937016">
                <a:tc>
                  <a:txBody>
                    <a:bodyPr/>
                    <a:lstStyle>
                      <a:lvl1pPr marL="0" algn="l" defTabSz="914400" rtl="0" eaLnBrk="1" latinLnBrk="0" hangingPunct="1">
                        <a:defRPr sz="1800" kern="1200">
                          <a:solidFill>
                            <a:schemeClr val="dk1"/>
                          </a:solidFill>
                          <a:latin typeface="Museo Sans For Dell"/>
                        </a:defRPr>
                      </a:lvl1pPr>
                      <a:lvl2pPr marL="457200" algn="l" defTabSz="914400" rtl="0" eaLnBrk="1" latinLnBrk="0" hangingPunct="1">
                        <a:defRPr sz="1800" kern="1200">
                          <a:solidFill>
                            <a:schemeClr val="dk1"/>
                          </a:solidFill>
                          <a:latin typeface="Museo Sans For Dell"/>
                        </a:defRPr>
                      </a:lvl2pPr>
                      <a:lvl3pPr marL="914400" algn="l" defTabSz="914400" rtl="0" eaLnBrk="1" latinLnBrk="0" hangingPunct="1">
                        <a:defRPr sz="1800" kern="1200">
                          <a:solidFill>
                            <a:schemeClr val="dk1"/>
                          </a:solidFill>
                          <a:latin typeface="Museo Sans For Dell"/>
                        </a:defRPr>
                      </a:lvl3pPr>
                      <a:lvl4pPr marL="1371600" algn="l" defTabSz="914400" rtl="0" eaLnBrk="1" latinLnBrk="0" hangingPunct="1">
                        <a:defRPr sz="1800" kern="1200">
                          <a:solidFill>
                            <a:schemeClr val="dk1"/>
                          </a:solidFill>
                          <a:latin typeface="Museo Sans For Dell"/>
                        </a:defRPr>
                      </a:lvl4pPr>
                      <a:lvl5pPr marL="1828800" algn="l" defTabSz="914400" rtl="0" eaLnBrk="1" latinLnBrk="0" hangingPunct="1">
                        <a:defRPr sz="1800" kern="1200">
                          <a:solidFill>
                            <a:schemeClr val="dk1"/>
                          </a:solidFill>
                          <a:latin typeface="Museo Sans For Dell"/>
                        </a:defRPr>
                      </a:lvl5pPr>
                      <a:lvl6pPr marL="2286000" algn="l" defTabSz="914400" rtl="0" eaLnBrk="1" latinLnBrk="0" hangingPunct="1">
                        <a:defRPr sz="1800" kern="1200">
                          <a:solidFill>
                            <a:schemeClr val="dk1"/>
                          </a:solidFill>
                          <a:latin typeface="Museo Sans For Dell"/>
                        </a:defRPr>
                      </a:lvl6pPr>
                      <a:lvl7pPr marL="2743200" algn="l" defTabSz="914400" rtl="0" eaLnBrk="1" latinLnBrk="0" hangingPunct="1">
                        <a:defRPr sz="1800" kern="1200">
                          <a:solidFill>
                            <a:schemeClr val="dk1"/>
                          </a:solidFill>
                          <a:latin typeface="Museo Sans For Dell"/>
                        </a:defRPr>
                      </a:lvl7pPr>
                      <a:lvl8pPr marL="3200400" algn="l" defTabSz="914400" rtl="0" eaLnBrk="1" latinLnBrk="0" hangingPunct="1">
                        <a:defRPr sz="1800" kern="1200">
                          <a:solidFill>
                            <a:schemeClr val="dk1"/>
                          </a:solidFill>
                          <a:latin typeface="Museo Sans For Dell"/>
                        </a:defRPr>
                      </a:lvl8pPr>
                      <a:lvl9pPr marL="3657600" algn="l" defTabSz="914400" rtl="0" eaLnBrk="1" latinLnBrk="0" hangingPunct="1">
                        <a:defRPr sz="1800" kern="1200">
                          <a:solidFill>
                            <a:schemeClr val="dk1"/>
                          </a:solidFill>
                          <a:latin typeface="Museo Sans For Dell"/>
                        </a:defRPr>
                      </a:lvl9pPr>
                    </a:lstStyle>
                    <a:p>
                      <a:pPr marL="0" indent="0" algn="l">
                        <a:spcBef>
                          <a:spcPts val="300"/>
                        </a:spcBef>
                        <a:buFont typeface="Arial" panose="020B0604020202020204" pitchFamily="34" charset="0"/>
                        <a:buNone/>
                      </a:pPr>
                      <a:r>
                        <a:rPr lang="en-US" sz="1100" b="1" dirty="0">
                          <a:solidFill>
                            <a:schemeClr val="tx1"/>
                          </a:solidFill>
                          <a:latin typeface="Arial" panose="020B0604020202020204" pitchFamily="34" charset="0"/>
                          <a:cs typeface="Arial" panose="020B0604020202020204" pitchFamily="34" charset="0"/>
                        </a:rPr>
                        <a:t>Instructor</a:t>
                      </a:r>
                      <a:r>
                        <a:rPr lang="en-US" sz="1100" b="1" baseline="0" dirty="0">
                          <a:solidFill>
                            <a:schemeClr val="tx1"/>
                          </a:solidFill>
                          <a:latin typeface="Arial" panose="020B0604020202020204" pitchFamily="34" charset="0"/>
                          <a:cs typeface="Arial" panose="020B0604020202020204" pitchFamily="34" charset="0"/>
                        </a:rPr>
                        <a:t>-Led Training (ILT)</a:t>
                      </a:r>
                    </a:p>
                  </a:txBody>
                  <a:tcPr marL="91416" marR="914162" marT="45708" marB="45708" anchor="ctr">
                    <a:lnL w="12700" cmpd="sng">
                      <a:noFill/>
                    </a:lnL>
                    <a:lnR w="12700" cmpd="sng">
                      <a:noFill/>
                    </a:lnR>
                    <a:lnT w="38100" cmpd="sng">
                      <a:noFill/>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Museo Sans For Dell"/>
                        </a:defRPr>
                      </a:lvl1pPr>
                      <a:lvl2pPr marL="457200" algn="l" defTabSz="914400" rtl="0" eaLnBrk="1" latinLnBrk="0" hangingPunct="1">
                        <a:defRPr sz="1800" kern="1200">
                          <a:solidFill>
                            <a:schemeClr val="dk1"/>
                          </a:solidFill>
                          <a:latin typeface="Museo Sans For Dell"/>
                        </a:defRPr>
                      </a:lvl2pPr>
                      <a:lvl3pPr marL="914400" algn="l" defTabSz="914400" rtl="0" eaLnBrk="1" latinLnBrk="0" hangingPunct="1">
                        <a:defRPr sz="1800" kern="1200">
                          <a:solidFill>
                            <a:schemeClr val="dk1"/>
                          </a:solidFill>
                          <a:latin typeface="Museo Sans For Dell"/>
                        </a:defRPr>
                      </a:lvl3pPr>
                      <a:lvl4pPr marL="1371600" algn="l" defTabSz="914400" rtl="0" eaLnBrk="1" latinLnBrk="0" hangingPunct="1">
                        <a:defRPr sz="1800" kern="1200">
                          <a:solidFill>
                            <a:schemeClr val="dk1"/>
                          </a:solidFill>
                          <a:latin typeface="Museo Sans For Dell"/>
                        </a:defRPr>
                      </a:lvl4pPr>
                      <a:lvl5pPr marL="1828800" algn="l" defTabSz="914400" rtl="0" eaLnBrk="1" latinLnBrk="0" hangingPunct="1">
                        <a:defRPr sz="1800" kern="1200">
                          <a:solidFill>
                            <a:schemeClr val="dk1"/>
                          </a:solidFill>
                          <a:latin typeface="Museo Sans For Dell"/>
                        </a:defRPr>
                      </a:lvl5pPr>
                      <a:lvl6pPr marL="2286000" algn="l" defTabSz="914400" rtl="0" eaLnBrk="1" latinLnBrk="0" hangingPunct="1">
                        <a:defRPr sz="1800" kern="1200">
                          <a:solidFill>
                            <a:schemeClr val="dk1"/>
                          </a:solidFill>
                          <a:latin typeface="Museo Sans For Dell"/>
                        </a:defRPr>
                      </a:lvl6pPr>
                      <a:lvl7pPr marL="2743200" algn="l" defTabSz="914400" rtl="0" eaLnBrk="1" latinLnBrk="0" hangingPunct="1">
                        <a:defRPr sz="1800" kern="1200">
                          <a:solidFill>
                            <a:schemeClr val="dk1"/>
                          </a:solidFill>
                          <a:latin typeface="Museo Sans For Dell"/>
                        </a:defRPr>
                      </a:lvl7pPr>
                      <a:lvl8pPr marL="3200400" algn="l" defTabSz="914400" rtl="0" eaLnBrk="1" latinLnBrk="0" hangingPunct="1">
                        <a:defRPr sz="1800" kern="1200">
                          <a:solidFill>
                            <a:schemeClr val="dk1"/>
                          </a:solidFill>
                          <a:latin typeface="Museo Sans For Dell"/>
                        </a:defRPr>
                      </a:lvl8pPr>
                      <a:lvl9pPr marL="3657600" algn="l" defTabSz="914400" rtl="0" eaLnBrk="1" latinLnBrk="0" hangingPunct="1">
                        <a:defRPr sz="1800" kern="1200">
                          <a:solidFill>
                            <a:schemeClr val="dk1"/>
                          </a:solidFill>
                          <a:latin typeface="Museo Sans For Dell"/>
                        </a:defRPr>
                      </a:lvl9pPr>
                    </a:lstStyle>
                    <a:p>
                      <a:pPr marL="171450" indent="-171450">
                        <a:spcBef>
                          <a:spcPts val="300"/>
                        </a:spcBef>
                        <a:buFont typeface="Arial" pitchFamily="34" charset="0"/>
                        <a:buChar char="•"/>
                      </a:pPr>
                      <a:r>
                        <a:rPr lang="en-US" sz="1100" kern="1200" baseline="0" dirty="0">
                          <a:solidFill>
                            <a:schemeClr val="tx1"/>
                          </a:solidFill>
                          <a:latin typeface="Arial" panose="020B0604020202020204" pitchFamily="34" charset="0"/>
                          <a:ea typeface="+mn-ea"/>
                          <a:cs typeface="Arial" panose="020B0604020202020204" pitchFamily="34" charset="0"/>
                        </a:rPr>
                        <a:t>Classroom-based training that requires detailed documentation , instructor presentations and (ideally) live demonstrations and exercises in a Training Environment. </a:t>
                      </a:r>
                    </a:p>
                    <a:p>
                      <a:pPr marL="171450" indent="-171450">
                        <a:spcBef>
                          <a:spcPts val="300"/>
                        </a:spcBef>
                        <a:buFont typeface="Arial" pitchFamily="34" charset="0"/>
                        <a:buChar char="•"/>
                      </a:pPr>
                      <a:r>
                        <a:rPr lang="en-US" sz="1100" kern="1200" baseline="0" dirty="0">
                          <a:solidFill>
                            <a:schemeClr val="tx1"/>
                          </a:solidFill>
                          <a:latin typeface="Arial" panose="020B0604020202020204" pitchFamily="34" charset="0"/>
                          <a:ea typeface="+mn-ea"/>
                          <a:cs typeface="Arial" panose="020B0604020202020204" pitchFamily="34" charset="0"/>
                        </a:rPr>
                        <a:t>Leverage Train-the-Trainer to increase reach</a:t>
                      </a:r>
                    </a:p>
                  </a:txBody>
                  <a:tcPr marL="91416" marR="91416" marT="45708" marB="45708">
                    <a:lnL w="12700" cmpd="sng">
                      <a:noFill/>
                    </a:lnL>
                    <a:lnR w="12700" cmpd="sng">
                      <a:noFill/>
                    </a:lnR>
                    <a:lnT w="38100" cmpd="sng">
                      <a:noFill/>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71450" indent="-171450" algn="l" defTabSz="914400" rtl="0" eaLnBrk="1" latinLnBrk="0" hangingPunct="1">
                        <a:spcBef>
                          <a:spcPts val="300"/>
                        </a:spcBef>
                        <a:buFont typeface="Arial" panose="020B0604020202020204" pitchFamily="34" charset="0"/>
                        <a:buChar char="•"/>
                      </a:pPr>
                      <a:r>
                        <a:rPr lang="en-US" sz="1100" kern="1200" baseline="0" dirty="0">
                          <a:solidFill>
                            <a:schemeClr val="tx1"/>
                          </a:solidFill>
                          <a:latin typeface="Arial" panose="020B0604020202020204" pitchFamily="34" charset="0"/>
                          <a:ea typeface="+mn-ea"/>
                          <a:cs typeface="Arial" panose="020B0604020202020204" pitchFamily="34" charset="0"/>
                        </a:rPr>
                        <a:t>Medium to high impact content</a:t>
                      </a:r>
                    </a:p>
                    <a:p>
                      <a:pPr marL="171450" indent="-171450" algn="l" defTabSz="914400" rtl="0" eaLnBrk="1" latinLnBrk="0" hangingPunct="1">
                        <a:spcBef>
                          <a:spcPts val="300"/>
                        </a:spcBef>
                        <a:buFont typeface="Arial" panose="020B0604020202020204" pitchFamily="34" charset="0"/>
                        <a:buChar char="•"/>
                      </a:pPr>
                      <a:r>
                        <a:rPr lang="en-US" sz="1100" kern="1200" baseline="0" dirty="0">
                          <a:solidFill>
                            <a:schemeClr val="tx1"/>
                          </a:solidFill>
                          <a:latin typeface="Arial" panose="020B0604020202020204" pitchFamily="34" charset="0"/>
                          <a:ea typeface="+mn-ea"/>
                          <a:cs typeface="Arial" panose="020B0604020202020204" pitchFamily="34" charset="0"/>
                        </a:rPr>
                        <a:t>Tool and process familiarization</a:t>
                      </a:r>
                    </a:p>
                    <a:p>
                      <a:pPr marL="171450" indent="-171450" algn="l" defTabSz="914400" rtl="0" eaLnBrk="1" latinLnBrk="0" hangingPunct="1">
                        <a:spcBef>
                          <a:spcPts val="300"/>
                        </a:spcBef>
                        <a:buFont typeface="Arial" panose="020B0604020202020204" pitchFamily="34" charset="0"/>
                        <a:buChar char="•"/>
                      </a:pPr>
                      <a:r>
                        <a:rPr lang="en-US" sz="1100" kern="1200" baseline="0" dirty="0">
                          <a:solidFill>
                            <a:schemeClr val="tx1"/>
                          </a:solidFill>
                          <a:latin typeface="Arial" panose="020B0604020202020204" pitchFamily="34" charset="0"/>
                          <a:ea typeface="+mn-ea"/>
                          <a:cs typeface="Arial" panose="020B0604020202020204" pitchFamily="34" charset="0"/>
                        </a:rPr>
                        <a:t>Step by step instructions</a:t>
                      </a:r>
                    </a:p>
                    <a:p>
                      <a:pPr marL="171450" indent="-171450" algn="l" defTabSz="914400" rtl="0" eaLnBrk="1" latinLnBrk="0" hangingPunct="1">
                        <a:spcBef>
                          <a:spcPts val="300"/>
                        </a:spcBef>
                        <a:buFont typeface="Arial" panose="020B0604020202020204" pitchFamily="34" charset="0"/>
                        <a:buChar char="•"/>
                      </a:pPr>
                      <a:r>
                        <a:rPr lang="en-US" sz="1100" kern="1200" baseline="0" dirty="0">
                          <a:solidFill>
                            <a:schemeClr val="tx1"/>
                          </a:solidFill>
                          <a:latin typeface="Arial" panose="020B0604020202020204" pitchFamily="34" charset="0"/>
                          <a:ea typeface="+mn-ea"/>
                          <a:cs typeface="Arial" panose="020B0604020202020204" pitchFamily="34" charset="0"/>
                        </a:rPr>
                        <a:t>Assessment and course evaluation</a:t>
                      </a:r>
                    </a:p>
                  </a:txBody>
                  <a:tcPr marL="91416" marR="91416" marT="45708" marB="45708">
                    <a:lnL w="12700" cmpd="sng">
                      <a:noFill/>
                    </a:lnL>
                    <a:lnR w="12700" cmpd="sng">
                      <a:noFill/>
                    </a:lnR>
                    <a:lnT w="38100" cmpd="sng">
                      <a:noFill/>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716093">
                <a:tc>
                  <a:txBody>
                    <a:bodyPr/>
                    <a:lstStyle>
                      <a:lvl1pPr marL="0" algn="l" defTabSz="914400" rtl="0" eaLnBrk="1" latinLnBrk="0" hangingPunct="1">
                        <a:defRPr sz="1800" kern="1200">
                          <a:solidFill>
                            <a:schemeClr val="dk1"/>
                          </a:solidFill>
                          <a:latin typeface="Museo Sans For Dell"/>
                        </a:defRPr>
                      </a:lvl1pPr>
                      <a:lvl2pPr marL="457200" algn="l" defTabSz="914400" rtl="0" eaLnBrk="1" latinLnBrk="0" hangingPunct="1">
                        <a:defRPr sz="1800" kern="1200">
                          <a:solidFill>
                            <a:schemeClr val="dk1"/>
                          </a:solidFill>
                          <a:latin typeface="Museo Sans For Dell"/>
                        </a:defRPr>
                      </a:lvl2pPr>
                      <a:lvl3pPr marL="914400" algn="l" defTabSz="914400" rtl="0" eaLnBrk="1" latinLnBrk="0" hangingPunct="1">
                        <a:defRPr sz="1800" kern="1200">
                          <a:solidFill>
                            <a:schemeClr val="dk1"/>
                          </a:solidFill>
                          <a:latin typeface="Museo Sans For Dell"/>
                        </a:defRPr>
                      </a:lvl3pPr>
                      <a:lvl4pPr marL="1371600" algn="l" defTabSz="914400" rtl="0" eaLnBrk="1" latinLnBrk="0" hangingPunct="1">
                        <a:defRPr sz="1800" kern="1200">
                          <a:solidFill>
                            <a:schemeClr val="dk1"/>
                          </a:solidFill>
                          <a:latin typeface="Museo Sans For Dell"/>
                        </a:defRPr>
                      </a:lvl4pPr>
                      <a:lvl5pPr marL="1828800" algn="l" defTabSz="914400" rtl="0" eaLnBrk="1" latinLnBrk="0" hangingPunct="1">
                        <a:defRPr sz="1800" kern="1200">
                          <a:solidFill>
                            <a:schemeClr val="dk1"/>
                          </a:solidFill>
                          <a:latin typeface="Museo Sans For Dell"/>
                        </a:defRPr>
                      </a:lvl5pPr>
                      <a:lvl6pPr marL="2286000" algn="l" defTabSz="914400" rtl="0" eaLnBrk="1" latinLnBrk="0" hangingPunct="1">
                        <a:defRPr sz="1800" kern="1200">
                          <a:solidFill>
                            <a:schemeClr val="dk1"/>
                          </a:solidFill>
                          <a:latin typeface="Museo Sans For Dell"/>
                        </a:defRPr>
                      </a:lvl6pPr>
                      <a:lvl7pPr marL="2743200" algn="l" defTabSz="914400" rtl="0" eaLnBrk="1" latinLnBrk="0" hangingPunct="1">
                        <a:defRPr sz="1800" kern="1200">
                          <a:solidFill>
                            <a:schemeClr val="dk1"/>
                          </a:solidFill>
                          <a:latin typeface="Museo Sans For Dell"/>
                        </a:defRPr>
                      </a:lvl7pPr>
                      <a:lvl8pPr marL="3200400" algn="l" defTabSz="914400" rtl="0" eaLnBrk="1" latinLnBrk="0" hangingPunct="1">
                        <a:defRPr sz="1800" kern="1200">
                          <a:solidFill>
                            <a:schemeClr val="dk1"/>
                          </a:solidFill>
                          <a:latin typeface="Museo Sans For Dell"/>
                        </a:defRPr>
                      </a:lvl8pPr>
                      <a:lvl9pPr marL="3657600" algn="l" defTabSz="914400" rtl="0" eaLnBrk="1" latinLnBrk="0" hangingPunct="1">
                        <a:defRPr sz="1800" kern="1200">
                          <a:solidFill>
                            <a:schemeClr val="dk1"/>
                          </a:solidFill>
                          <a:latin typeface="Museo Sans For Dell"/>
                        </a:defRPr>
                      </a:lvl9pPr>
                    </a:lstStyle>
                    <a:p>
                      <a:pPr marL="0" indent="0" algn="l">
                        <a:spcBef>
                          <a:spcPts val="300"/>
                        </a:spcBef>
                        <a:buFont typeface="Arial" panose="020B0604020202020204" pitchFamily="34" charset="0"/>
                        <a:buNone/>
                      </a:pPr>
                      <a:r>
                        <a:rPr lang="en-US" sz="1100" b="1" dirty="0">
                          <a:solidFill>
                            <a:schemeClr val="tx1"/>
                          </a:solidFill>
                          <a:latin typeface="Arial" panose="020B0604020202020204" pitchFamily="34" charset="0"/>
                          <a:cs typeface="Arial" panose="020B0604020202020204" pitchFamily="34" charset="0"/>
                        </a:rPr>
                        <a:t>Presentations</a:t>
                      </a:r>
                      <a:r>
                        <a:rPr lang="en-US" sz="1100" b="1" baseline="0" dirty="0">
                          <a:solidFill>
                            <a:schemeClr val="tx1"/>
                          </a:solidFill>
                          <a:latin typeface="Arial" panose="020B0604020202020204" pitchFamily="34" charset="0"/>
                          <a:cs typeface="Arial" panose="020B0604020202020204" pitchFamily="34" charset="0"/>
                        </a:rPr>
                        <a:t> and</a:t>
                      </a:r>
                      <a:r>
                        <a:rPr lang="en-US" sz="1100" b="1" dirty="0">
                          <a:solidFill>
                            <a:schemeClr val="tx1"/>
                          </a:solidFill>
                          <a:latin typeface="Arial" panose="020B0604020202020204" pitchFamily="34" charset="0"/>
                          <a:cs typeface="Arial" panose="020B0604020202020204" pitchFamily="34" charset="0"/>
                        </a:rPr>
                        <a:t> Demos</a:t>
                      </a:r>
                    </a:p>
                  </a:txBody>
                  <a:tcPr marL="91416" marR="914162" marT="45708" marB="45708" anchor="ctr">
                    <a:lnL w="12700" cmpd="sng">
                      <a:noFill/>
                    </a:lnL>
                    <a:lnR w="12700" cmpd="sng">
                      <a:noFill/>
                    </a:lnR>
                    <a:lnT w="28575" cap="flat" cmpd="sng" algn="ctr">
                      <a:solidFill>
                        <a:schemeClr val="accent1"/>
                      </a:solidFill>
                      <a:prstDash val="sysDot"/>
                      <a:round/>
                      <a:headEnd type="none" w="med" len="med"/>
                      <a:tailEnd type="none" w="med" len="med"/>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Museo Sans For Dell"/>
                        </a:defRPr>
                      </a:lvl1pPr>
                      <a:lvl2pPr marL="457200" algn="l" defTabSz="914400" rtl="0" eaLnBrk="1" latinLnBrk="0" hangingPunct="1">
                        <a:defRPr sz="1800" kern="1200">
                          <a:solidFill>
                            <a:schemeClr val="dk1"/>
                          </a:solidFill>
                          <a:latin typeface="Museo Sans For Dell"/>
                        </a:defRPr>
                      </a:lvl2pPr>
                      <a:lvl3pPr marL="914400" algn="l" defTabSz="914400" rtl="0" eaLnBrk="1" latinLnBrk="0" hangingPunct="1">
                        <a:defRPr sz="1800" kern="1200">
                          <a:solidFill>
                            <a:schemeClr val="dk1"/>
                          </a:solidFill>
                          <a:latin typeface="Museo Sans For Dell"/>
                        </a:defRPr>
                      </a:lvl3pPr>
                      <a:lvl4pPr marL="1371600" algn="l" defTabSz="914400" rtl="0" eaLnBrk="1" latinLnBrk="0" hangingPunct="1">
                        <a:defRPr sz="1800" kern="1200">
                          <a:solidFill>
                            <a:schemeClr val="dk1"/>
                          </a:solidFill>
                          <a:latin typeface="Museo Sans For Dell"/>
                        </a:defRPr>
                      </a:lvl4pPr>
                      <a:lvl5pPr marL="1828800" algn="l" defTabSz="914400" rtl="0" eaLnBrk="1" latinLnBrk="0" hangingPunct="1">
                        <a:defRPr sz="1800" kern="1200">
                          <a:solidFill>
                            <a:schemeClr val="dk1"/>
                          </a:solidFill>
                          <a:latin typeface="Museo Sans For Dell"/>
                        </a:defRPr>
                      </a:lvl5pPr>
                      <a:lvl6pPr marL="2286000" algn="l" defTabSz="914400" rtl="0" eaLnBrk="1" latinLnBrk="0" hangingPunct="1">
                        <a:defRPr sz="1800" kern="1200">
                          <a:solidFill>
                            <a:schemeClr val="dk1"/>
                          </a:solidFill>
                          <a:latin typeface="Museo Sans For Dell"/>
                        </a:defRPr>
                      </a:lvl6pPr>
                      <a:lvl7pPr marL="2743200" algn="l" defTabSz="914400" rtl="0" eaLnBrk="1" latinLnBrk="0" hangingPunct="1">
                        <a:defRPr sz="1800" kern="1200">
                          <a:solidFill>
                            <a:schemeClr val="dk1"/>
                          </a:solidFill>
                          <a:latin typeface="Museo Sans For Dell"/>
                        </a:defRPr>
                      </a:lvl7pPr>
                      <a:lvl8pPr marL="3200400" algn="l" defTabSz="914400" rtl="0" eaLnBrk="1" latinLnBrk="0" hangingPunct="1">
                        <a:defRPr sz="1800" kern="1200">
                          <a:solidFill>
                            <a:schemeClr val="dk1"/>
                          </a:solidFill>
                          <a:latin typeface="Museo Sans For Dell"/>
                        </a:defRPr>
                      </a:lvl8pPr>
                      <a:lvl9pPr marL="3657600" algn="l" defTabSz="914400" rtl="0" eaLnBrk="1" latinLnBrk="0" hangingPunct="1">
                        <a:defRPr sz="1800" kern="1200">
                          <a:solidFill>
                            <a:schemeClr val="dk1"/>
                          </a:solidFill>
                          <a:latin typeface="Museo Sans For Dell"/>
                        </a:defRPr>
                      </a:lvl9pPr>
                    </a:lstStyle>
                    <a:p>
                      <a:pPr marL="171450" marR="0" lvl="0" indent="-171450" algn="l" defTabSz="914400" rtl="0" eaLnBrk="1" fontAlgn="auto" latinLnBrk="0" hangingPunct="1">
                        <a:lnSpc>
                          <a:spcPct val="100000"/>
                        </a:lnSpc>
                        <a:spcBef>
                          <a:spcPts val="300"/>
                        </a:spcBef>
                        <a:spcAft>
                          <a:spcPts val="0"/>
                        </a:spcAft>
                        <a:buClrTx/>
                        <a:buSzTx/>
                        <a:buFont typeface="Arial" pitchFamily="34" charset="0"/>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Demonstrations consist of large audience overviews</a:t>
                      </a:r>
                    </a:p>
                    <a:p>
                      <a:pPr marL="171450" marR="0" lvl="0" indent="-171450" algn="l" defTabSz="914400" rtl="0" eaLnBrk="1" fontAlgn="auto" latinLnBrk="0" hangingPunct="1">
                        <a:lnSpc>
                          <a:spcPct val="100000"/>
                        </a:lnSpc>
                        <a:spcBef>
                          <a:spcPts val="300"/>
                        </a:spcBef>
                        <a:spcAft>
                          <a:spcPts val="0"/>
                        </a:spcAft>
                        <a:buClrTx/>
                        <a:buSzTx/>
                        <a:buFont typeface="Arial" pitchFamily="34" charset="0"/>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May be used to provide an overview of new processes with the wider population and lay the foundation for in-depth training</a:t>
                      </a:r>
                    </a:p>
                  </a:txBody>
                  <a:tcPr marL="91416" marR="91416" marT="45708" marB="45708">
                    <a:lnL w="12700" cmpd="sng">
                      <a:noFill/>
                    </a:lnL>
                    <a:lnR w="12700" cmpd="sng">
                      <a:noFill/>
                    </a:lnR>
                    <a:lnT w="28575" cap="flat" cmpd="sng" algn="ctr">
                      <a:solidFill>
                        <a:schemeClr val="accent1"/>
                      </a:solidFill>
                      <a:prstDash val="sysDot"/>
                      <a:round/>
                      <a:headEnd type="none" w="med" len="med"/>
                      <a:tailEnd type="none" w="med" len="med"/>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71450" marR="0" lvl="0" indent="-171450" algn="l" defTabSz="914400" rtl="0" eaLnBrk="1" fontAlgn="auto" latinLnBrk="0" hangingPunct="1">
                        <a:lnSpc>
                          <a:spcPct val="100000"/>
                        </a:lnSpc>
                        <a:spcBef>
                          <a:spcPts val="300"/>
                        </a:spcBef>
                        <a:spcAft>
                          <a:spcPts val="0"/>
                        </a:spcAft>
                        <a:buClrTx/>
                        <a:buSzTx/>
                        <a:buFont typeface="Arial" pitchFamily="34" charset="0"/>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Medium to low impact content</a:t>
                      </a:r>
                    </a:p>
                    <a:p>
                      <a:pPr marL="171450" marR="0" indent="-171450" algn="l" defTabSz="914400" rtl="0" eaLnBrk="1" fontAlgn="auto" latinLnBrk="0" hangingPunct="1">
                        <a:lnSpc>
                          <a:spcPct val="100000"/>
                        </a:lnSpc>
                        <a:spcBef>
                          <a:spcPts val="300"/>
                        </a:spcBef>
                        <a:spcAft>
                          <a:spcPts val="0"/>
                        </a:spcAft>
                        <a:buClrTx/>
                        <a:buSzTx/>
                        <a:buFont typeface="Arial" pitchFamily="34" charset="0"/>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Used for easy to comprehend material</a:t>
                      </a:r>
                    </a:p>
                    <a:p>
                      <a:pPr marL="171450" marR="0" indent="-171450" algn="l" defTabSz="914400" rtl="0" eaLnBrk="1" fontAlgn="auto" latinLnBrk="0" hangingPunct="1">
                        <a:lnSpc>
                          <a:spcPct val="100000"/>
                        </a:lnSpc>
                        <a:spcBef>
                          <a:spcPts val="300"/>
                        </a:spcBef>
                        <a:spcAft>
                          <a:spcPts val="0"/>
                        </a:spcAft>
                        <a:buClrTx/>
                        <a:buSzTx/>
                        <a:buFont typeface="Arial" pitchFamily="34" charset="0"/>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Can be live or may be virtual as in a webinar</a:t>
                      </a:r>
                    </a:p>
                  </a:txBody>
                  <a:tcPr marL="91416" marR="91416" marT="45708" marB="45708">
                    <a:lnL w="12700" cmpd="sng">
                      <a:noFill/>
                    </a:lnL>
                    <a:lnR w="12700" cmpd="sng">
                      <a:noFill/>
                    </a:lnR>
                    <a:lnT w="28575" cap="flat" cmpd="sng" algn="ctr">
                      <a:solidFill>
                        <a:schemeClr val="accent1"/>
                      </a:solidFill>
                      <a:prstDash val="sysDot"/>
                      <a:round/>
                      <a:headEnd type="none" w="med" len="med"/>
                      <a:tailEnd type="none" w="med" len="med"/>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860836">
                <a:tc>
                  <a:txBody>
                    <a:bodyPr/>
                    <a:lstStyle>
                      <a:lvl1pPr marL="0" algn="l" defTabSz="914400" rtl="0" eaLnBrk="1" latinLnBrk="0" hangingPunct="1">
                        <a:defRPr sz="1800" kern="1200">
                          <a:solidFill>
                            <a:schemeClr val="dk1"/>
                          </a:solidFill>
                          <a:latin typeface="Museo Sans For Dell"/>
                        </a:defRPr>
                      </a:lvl1pPr>
                      <a:lvl2pPr marL="457200" algn="l" defTabSz="914400" rtl="0" eaLnBrk="1" latinLnBrk="0" hangingPunct="1">
                        <a:defRPr sz="1800" kern="1200">
                          <a:solidFill>
                            <a:schemeClr val="dk1"/>
                          </a:solidFill>
                          <a:latin typeface="Museo Sans For Dell"/>
                        </a:defRPr>
                      </a:lvl2pPr>
                      <a:lvl3pPr marL="914400" algn="l" defTabSz="914400" rtl="0" eaLnBrk="1" latinLnBrk="0" hangingPunct="1">
                        <a:defRPr sz="1800" kern="1200">
                          <a:solidFill>
                            <a:schemeClr val="dk1"/>
                          </a:solidFill>
                          <a:latin typeface="Museo Sans For Dell"/>
                        </a:defRPr>
                      </a:lvl3pPr>
                      <a:lvl4pPr marL="1371600" algn="l" defTabSz="914400" rtl="0" eaLnBrk="1" latinLnBrk="0" hangingPunct="1">
                        <a:defRPr sz="1800" kern="1200">
                          <a:solidFill>
                            <a:schemeClr val="dk1"/>
                          </a:solidFill>
                          <a:latin typeface="Museo Sans For Dell"/>
                        </a:defRPr>
                      </a:lvl4pPr>
                      <a:lvl5pPr marL="1828800" algn="l" defTabSz="914400" rtl="0" eaLnBrk="1" latinLnBrk="0" hangingPunct="1">
                        <a:defRPr sz="1800" kern="1200">
                          <a:solidFill>
                            <a:schemeClr val="dk1"/>
                          </a:solidFill>
                          <a:latin typeface="Museo Sans For Dell"/>
                        </a:defRPr>
                      </a:lvl5pPr>
                      <a:lvl6pPr marL="2286000" algn="l" defTabSz="914400" rtl="0" eaLnBrk="1" latinLnBrk="0" hangingPunct="1">
                        <a:defRPr sz="1800" kern="1200">
                          <a:solidFill>
                            <a:schemeClr val="dk1"/>
                          </a:solidFill>
                          <a:latin typeface="Museo Sans For Dell"/>
                        </a:defRPr>
                      </a:lvl6pPr>
                      <a:lvl7pPr marL="2743200" algn="l" defTabSz="914400" rtl="0" eaLnBrk="1" latinLnBrk="0" hangingPunct="1">
                        <a:defRPr sz="1800" kern="1200">
                          <a:solidFill>
                            <a:schemeClr val="dk1"/>
                          </a:solidFill>
                          <a:latin typeface="Museo Sans For Dell"/>
                        </a:defRPr>
                      </a:lvl7pPr>
                      <a:lvl8pPr marL="3200400" algn="l" defTabSz="914400" rtl="0" eaLnBrk="1" latinLnBrk="0" hangingPunct="1">
                        <a:defRPr sz="1800" kern="1200">
                          <a:solidFill>
                            <a:schemeClr val="dk1"/>
                          </a:solidFill>
                          <a:latin typeface="Museo Sans For Dell"/>
                        </a:defRPr>
                      </a:lvl8pPr>
                      <a:lvl9pPr marL="3657600" algn="l" defTabSz="914400" rtl="0" eaLnBrk="1" latinLnBrk="0" hangingPunct="1">
                        <a:defRPr sz="1800" kern="1200">
                          <a:solidFill>
                            <a:schemeClr val="dk1"/>
                          </a:solidFill>
                          <a:latin typeface="Museo Sans For Dell"/>
                        </a:defRPr>
                      </a:lvl9pPr>
                    </a:lstStyle>
                    <a:p>
                      <a:pPr marL="0" indent="0" algn="l">
                        <a:spcBef>
                          <a:spcPts val="300"/>
                        </a:spcBef>
                        <a:buFont typeface="Arial" panose="020B0604020202020204" pitchFamily="34" charset="0"/>
                        <a:buNone/>
                      </a:pPr>
                      <a:r>
                        <a:rPr lang="en-US" sz="1100" b="1" dirty="0">
                          <a:solidFill>
                            <a:schemeClr val="tx1"/>
                          </a:solidFill>
                          <a:latin typeface="Arial" panose="020B0604020202020204" pitchFamily="34" charset="0"/>
                          <a:cs typeface="Arial" panose="020B0604020202020204" pitchFamily="34" charset="0"/>
                        </a:rPr>
                        <a:t>Computer-Based </a:t>
                      </a:r>
                      <a:r>
                        <a:rPr lang="en-US" sz="1100" b="1" baseline="0" dirty="0">
                          <a:solidFill>
                            <a:schemeClr val="tx1"/>
                          </a:solidFill>
                          <a:latin typeface="Arial" panose="020B0604020202020204" pitchFamily="34" charset="0"/>
                          <a:cs typeface="Arial" panose="020B0604020202020204" pitchFamily="34" charset="0"/>
                        </a:rPr>
                        <a:t>Learning (CBL)</a:t>
                      </a:r>
                    </a:p>
                  </a:txBody>
                  <a:tcPr marL="91416" marR="914162" marT="45708" marB="45708" anchor="ctr">
                    <a:lnL w="12700" cmpd="sng">
                      <a:noFill/>
                    </a:lnL>
                    <a:lnR w="12700" cmpd="sng">
                      <a:noFill/>
                    </a:lnR>
                    <a:lnT w="28575" cap="flat" cmpd="sng" algn="ctr">
                      <a:solidFill>
                        <a:schemeClr val="accent1"/>
                      </a:solidFill>
                      <a:prstDash val="sysDot"/>
                      <a:round/>
                      <a:headEnd type="none" w="med" len="med"/>
                      <a:tailEnd type="none" w="med" len="med"/>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Museo Sans For Dell"/>
                        </a:defRPr>
                      </a:lvl1pPr>
                      <a:lvl2pPr marL="457200" algn="l" defTabSz="914400" rtl="0" eaLnBrk="1" latinLnBrk="0" hangingPunct="1">
                        <a:defRPr sz="1800" kern="1200">
                          <a:solidFill>
                            <a:schemeClr val="dk1"/>
                          </a:solidFill>
                          <a:latin typeface="Museo Sans For Dell"/>
                        </a:defRPr>
                      </a:lvl2pPr>
                      <a:lvl3pPr marL="914400" algn="l" defTabSz="914400" rtl="0" eaLnBrk="1" latinLnBrk="0" hangingPunct="1">
                        <a:defRPr sz="1800" kern="1200">
                          <a:solidFill>
                            <a:schemeClr val="dk1"/>
                          </a:solidFill>
                          <a:latin typeface="Museo Sans For Dell"/>
                        </a:defRPr>
                      </a:lvl3pPr>
                      <a:lvl4pPr marL="1371600" algn="l" defTabSz="914400" rtl="0" eaLnBrk="1" latinLnBrk="0" hangingPunct="1">
                        <a:defRPr sz="1800" kern="1200">
                          <a:solidFill>
                            <a:schemeClr val="dk1"/>
                          </a:solidFill>
                          <a:latin typeface="Museo Sans For Dell"/>
                        </a:defRPr>
                      </a:lvl4pPr>
                      <a:lvl5pPr marL="1828800" algn="l" defTabSz="914400" rtl="0" eaLnBrk="1" latinLnBrk="0" hangingPunct="1">
                        <a:defRPr sz="1800" kern="1200">
                          <a:solidFill>
                            <a:schemeClr val="dk1"/>
                          </a:solidFill>
                          <a:latin typeface="Museo Sans For Dell"/>
                        </a:defRPr>
                      </a:lvl5pPr>
                      <a:lvl6pPr marL="2286000" algn="l" defTabSz="914400" rtl="0" eaLnBrk="1" latinLnBrk="0" hangingPunct="1">
                        <a:defRPr sz="1800" kern="1200">
                          <a:solidFill>
                            <a:schemeClr val="dk1"/>
                          </a:solidFill>
                          <a:latin typeface="Museo Sans For Dell"/>
                        </a:defRPr>
                      </a:lvl6pPr>
                      <a:lvl7pPr marL="2743200" algn="l" defTabSz="914400" rtl="0" eaLnBrk="1" latinLnBrk="0" hangingPunct="1">
                        <a:defRPr sz="1800" kern="1200">
                          <a:solidFill>
                            <a:schemeClr val="dk1"/>
                          </a:solidFill>
                          <a:latin typeface="Museo Sans For Dell"/>
                        </a:defRPr>
                      </a:lvl7pPr>
                      <a:lvl8pPr marL="3200400" algn="l" defTabSz="914400" rtl="0" eaLnBrk="1" latinLnBrk="0" hangingPunct="1">
                        <a:defRPr sz="1800" kern="1200">
                          <a:solidFill>
                            <a:schemeClr val="dk1"/>
                          </a:solidFill>
                          <a:latin typeface="Museo Sans For Dell"/>
                        </a:defRPr>
                      </a:lvl8pPr>
                      <a:lvl9pPr marL="3657600" algn="l" defTabSz="914400" rtl="0" eaLnBrk="1" latinLnBrk="0" hangingPunct="1">
                        <a:defRPr sz="1800" kern="1200">
                          <a:solidFill>
                            <a:schemeClr val="dk1"/>
                          </a:solidFill>
                          <a:latin typeface="Museo Sans For Dell"/>
                        </a:defRPr>
                      </a:lvl9pPr>
                    </a:lstStyle>
                    <a:p>
                      <a:pPr marL="171450" indent="-171450" algn="l" defTabSz="914400" rtl="0" eaLnBrk="1" latinLnBrk="0" hangingPunct="1">
                        <a:spcBef>
                          <a:spcPts val="300"/>
                        </a:spcBef>
                        <a:buFont typeface="Arial" pitchFamily="34" charset="0"/>
                        <a:buChar char="•"/>
                      </a:pPr>
                      <a:r>
                        <a:rPr lang="en-US" sz="1100" kern="1200" baseline="0" dirty="0">
                          <a:solidFill>
                            <a:schemeClr val="tx1"/>
                          </a:solidFill>
                          <a:latin typeface="Arial" panose="020B0604020202020204" pitchFamily="34" charset="0"/>
                          <a:ea typeface="+mn-ea"/>
                          <a:cs typeface="Arial" panose="020B0604020202020204" pitchFamily="34" charset="0"/>
                        </a:rPr>
                        <a:t>Content is deployed on-line and accessed by a learner on a computer; usually contains an assessment</a:t>
                      </a:r>
                    </a:p>
                    <a:p>
                      <a:pPr marL="171450" indent="-171450" algn="l" defTabSz="914400" rtl="0" eaLnBrk="1" latinLnBrk="0" hangingPunct="1">
                        <a:spcBef>
                          <a:spcPts val="300"/>
                        </a:spcBef>
                        <a:buFont typeface="Arial" pitchFamily="34" charset="0"/>
                        <a:buChar char="•"/>
                      </a:pPr>
                      <a:r>
                        <a:rPr lang="en-US" sz="1100" kern="1200" baseline="0" dirty="0">
                          <a:solidFill>
                            <a:schemeClr val="tx1"/>
                          </a:solidFill>
                          <a:latin typeface="Arial" panose="020B0604020202020204" pitchFamily="34" charset="0"/>
                          <a:ea typeface="+mn-ea"/>
                          <a:cs typeface="Arial" panose="020B0604020202020204" pitchFamily="34" charset="0"/>
                        </a:rPr>
                        <a:t>CBL courses are ideal for content where the complexity is simple, easy to comprehend, lends itself to self-study</a:t>
                      </a:r>
                    </a:p>
                  </a:txBody>
                  <a:tcPr marL="91416" marR="91416" marT="45708" marB="45708">
                    <a:lnL w="12700" cmpd="sng">
                      <a:noFill/>
                    </a:lnL>
                    <a:lnR w="12700" cmpd="sng">
                      <a:noFill/>
                    </a:lnR>
                    <a:lnT w="28575" cap="flat" cmpd="sng" algn="ctr">
                      <a:solidFill>
                        <a:schemeClr val="accent1"/>
                      </a:solidFill>
                      <a:prstDash val="sysDot"/>
                      <a:round/>
                      <a:headEnd type="none" w="med" len="med"/>
                      <a:tailEnd type="none" w="med" len="med"/>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71450" marR="0" indent="-171450" algn="l" defTabSz="914400" rtl="0" eaLnBrk="1" fontAlgn="auto" latinLnBrk="0" hangingPunct="1">
                        <a:lnSpc>
                          <a:spcPct val="100000"/>
                        </a:lnSpc>
                        <a:spcBef>
                          <a:spcPts val="300"/>
                        </a:spcBef>
                        <a:spcAft>
                          <a:spcPts val="0"/>
                        </a:spcAft>
                        <a:buClrTx/>
                        <a:buSzTx/>
                        <a:buFont typeface="Arial" pitchFamily="34" charset="0"/>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Medium to low impact content and large user population</a:t>
                      </a:r>
                    </a:p>
                    <a:p>
                      <a:pPr marL="171450" marR="0" indent="-171450" algn="l" defTabSz="914400" rtl="0" eaLnBrk="1" fontAlgn="auto" latinLnBrk="0" hangingPunct="1">
                        <a:lnSpc>
                          <a:spcPct val="100000"/>
                        </a:lnSpc>
                        <a:spcBef>
                          <a:spcPts val="300"/>
                        </a:spcBef>
                        <a:spcAft>
                          <a:spcPts val="0"/>
                        </a:spcAft>
                        <a:buClrTx/>
                        <a:buSzTx/>
                        <a:buFont typeface="Arial" pitchFamily="34" charset="0"/>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Use in conjunction with LMS for tracking and assessments </a:t>
                      </a:r>
                    </a:p>
                  </a:txBody>
                  <a:tcPr marL="91416" marR="91416" marT="45708" marB="45708">
                    <a:lnL w="12700" cmpd="sng">
                      <a:noFill/>
                    </a:lnL>
                    <a:lnR w="12700" cmpd="sng">
                      <a:noFill/>
                    </a:lnR>
                    <a:lnT w="28575" cap="flat" cmpd="sng" algn="ctr">
                      <a:solidFill>
                        <a:schemeClr val="accent1"/>
                      </a:solidFill>
                      <a:prstDash val="sysDot"/>
                      <a:round/>
                      <a:headEnd type="none" w="med" len="med"/>
                      <a:tailEnd type="none" w="med" len="med"/>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860836">
                <a:tc>
                  <a:txBody>
                    <a:bodyPr/>
                    <a:lstStyle>
                      <a:lvl1pPr marL="0" algn="l" defTabSz="914400" rtl="0" eaLnBrk="1" latinLnBrk="0" hangingPunct="1">
                        <a:defRPr sz="1800" kern="1200">
                          <a:solidFill>
                            <a:schemeClr val="dk1"/>
                          </a:solidFill>
                          <a:latin typeface="Museo Sans For Dell"/>
                        </a:defRPr>
                      </a:lvl1pPr>
                      <a:lvl2pPr marL="457200" algn="l" defTabSz="914400" rtl="0" eaLnBrk="1" latinLnBrk="0" hangingPunct="1">
                        <a:defRPr sz="1800" kern="1200">
                          <a:solidFill>
                            <a:schemeClr val="dk1"/>
                          </a:solidFill>
                          <a:latin typeface="Museo Sans For Dell"/>
                        </a:defRPr>
                      </a:lvl2pPr>
                      <a:lvl3pPr marL="914400" algn="l" defTabSz="914400" rtl="0" eaLnBrk="1" latinLnBrk="0" hangingPunct="1">
                        <a:defRPr sz="1800" kern="1200">
                          <a:solidFill>
                            <a:schemeClr val="dk1"/>
                          </a:solidFill>
                          <a:latin typeface="Museo Sans For Dell"/>
                        </a:defRPr>
                      </a:lvl3pPr>
                      <a:lvl4pPr marL="1371600" algn="l" defTabSz="914400" rtl="0" eaLnBrk="1" latinLnBrk="0" hangingPunct="1">
                        <a:defRPr sz="1800" kern="1200">
                          <a:solidFill>
                            <a:schemeClr val="dk1"/>
                          </a:solidFill>
                          <a:latin typeface="Museo Sans For Dell"/>
                        </a:defRPr>
                      </a:lvl4pPr>
                      <a:lvl5pPr marL="1828800" algn="l" defTabSz="914400" rtl="0" eaLnBrk="1" latinLnBrk="0" hangingPunct="1">
                        <a:defRPr sz="1800" kern="1200">
                          <a:solidFill>
                            <a:schemeClr val="dk1"/>
                          </a:solidFill>
                          <a:latin typeface="Museo Sans For Dell"/>
                        </a:defRPr>
                      </a:lvl5pPr>
                      <a:lvl6pPr marL="2286000" algn="l" defTabSz="914400" rtl="0" eaLnBrk="1" latinLnBrk="0" hangingPunct="1">
                        <a:defRPr sz="1800" kern="1200">
                          <a:solidFill>
                            <a:schemeClr val="dk1"/>
                          </a:solidFill>
                          <a:latin typeface="Museo Sans For Dell"/>
                        </a:defRPr>
                      </a:lvl6pPr>
                      <a:lvl7pPr marL="2743200" algn="l" defTabSz="914400" rtl="0" eaLnBrk="1" latinLnBrk="0" hangingPunct="1">
                        <a:defRPr sz="1800" kern="1200">
                          <a:solidFill>
                            <a:schemeClr val="dk1"/>
                          </a:solidFill>
                          <a:latin typeface="Museo Sans For Dell"/>
                        </a:defRPr>
                      </a:lvl7pPr>
                      <a:lvl8pPr marL="3200400" algn="l" defTabSz="914400" rtl="0" eaLnBrk="1" latinLnBrk="0" hangingPunct="1">
                        <a:defRPr sz="1800" kern="1200">
                          <a:solidFill>
                            <a:schemeClr val="dk1"/>
                          </a:solidFill>
                          <a:latin typeface="Museo Sans For Dell"/>
                        </a:defRPr>
                      </a:lvl8pPr>
                      <a:lvl9pPr marL="3657600" algn="l" defTabSz="914400" rtl="0" eaLnBrk="1" latinLnBrk="0" hangingPunct="1">
                        <a:defRPr sz="1800" kern="1200">
                          <a:solidFill>
                            <a:schemeClr val="dk1"/>
                          </a:solidFill>
                          <a:latin typeface="Museo Sans For Dell"/>
                        </a:defRPr>
                      </a:lvl9pPr>
                    </a:lstStyle>
                    <a:p>
                      <a:pPr marL="0" indent="0" algn="l">
                        <a:spcBef>
                          <a:spcPts val="300"/>
                        </a:spcBef>
                        <a:buFont typeface="Arial" panose="020B0604020202020204" pitchFamily="34" charset="0"/>
                        <a:buNone/>
                      </a:pPr>
                      <a:r>
                        <a:rPr lang="en-US" sz="1100" b="1" dirty="0">
                          <a:solidFill>
                            <a:schemeClr val="tx1"/>
                          </a:solidFill>
                          <a:latin typeface="Arial" panose="020B0604020202020204" pitchFamily="34" charset="0"/>
                          <a:cs typeface="Arial" panose="020B0604020202020204" pitchFamily="34" charset="0"/>
                        </a:rPr>
                        <a:t>User Guides,</a:t>
                      </a:r>
                      <a:r>
                        <a:rPr lang="en-US" sz="1100" b="1" baseline="0" dirty="0">
                          <a:solidFill>
                            <a:schemeClr val="tx1"/>
                          </a:solidFill>
                          <a:latin typeface="Arial" panose="020B0604020202020204" pitchFamily="34" charset="0"/>
                          <a:cs typeface="Arial" panose="020B0604020202020204" pitchFamily="34" charset="0"/>
                        </a:rPr>
                        <a:t> Job Aids, and Quick Reference Guides, Videos</a:t>
                      </a:r>
                      <a:endParaRPr lang="en-US" sz="1100" b="1" dirty="0">
                        <a:solidFill>
                          <a:schemeClr val="tx1"/>
                        </a:solidFill>
                        <a:latin typeface="Arial" panose="020B0604020202020204" pitchFamily="34" charset="0"/>
                        <a:cs typeface="Arial" panose="020B0604020202020204" pitchFamily="34" charset="0"/>
                      </a:endParaRPr>
                    </a:p>
                  </a:txBody>
                  <a:tcPr marL="91416" marR="914162" marT="45708" marB="45708" anchor="ctr">
                    <a:lnL w="12700" cmpd="sng">
                      <a:noFill/>
                    </a:lnL>
                    <a:lnR w="12700" cmpd="sng">
                      <a:noFill/>
                    </a:lnR>
                    <a:lnT w="28575" cap="flat" cmpd="sng" algn="ctr">
                      <a:solidFill>
                        <a:schemeClr val="accent1"/>
                      </a:solidFill>
                      <a:prstDash val="sysDot"/>
                      <a:round/>
                      <a:headEnd type="none" w="med" len="med"/>
                      <a:tailEnd type="none" w="med" len="med"/>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Museo Sans For Dell"/>
                        </a:defRPr>
                      </a:lvl1pPr>
                      <a:lvl2pPr marL="457200" algn="l" defTabSz="914400" rtl="0" eaLnBrk="1" latinLnBrk="0" hangingPunct="1">
                        <a:defRPr sz="1800" kern="1200">
                          <a:solidFill>
                            <a:schemeClr val="dk1"/>
                          </a:solidFill>
                          <a:latin typeface="Museo Sans For Dell"/>
                        </a:defRPr>
                      </a:lvl2pPr>
                      <a:lvl3pPr marL="914400" algn="l" defTabSz="914400" rtl="0" eaLnBrk="1" latinLnBrk="0" hangingPunct="1">
                        <a:defRPr sz="1800" kern="1200">
                          <a:solidFill>
                            <a:schemeClr val="dk1"/>
                          </a:solidFill>
                          <a:latin typeface="Museo Sans For Dell"/>
                        </a:defRPr>
                      </a:lvl3pPr>
                      <a:lvl4pPr marL="1371600" algn="l" defTabSz="914400" rtl="0" eaLnBrk="1" latinLnBrk="0" hangingPunct="1">
                        <a:defRPr sz="1800" kern="1200">
                          <a:solidFill>
                            <a:schemeClr val="dk1"/>
                          </a:solidFill>
                          <a:latin typeface="Museo Sans For Dell"/>
                        </a:defRPr>
                      </a:lvl4pPr>
                      <a:lvl5pPr marL="1828800" algn="l" defTabSz="914400" rtl="0" eaLnBrk="1" latinLnBrk="0" hangingPunct="1">
                        <a:defRPr sz="1800" kern="1200">
                          <a:solidFill>
                            <a:schemeClr val="dk1"/>
                          </a:solidFill>
                          <a:latin typeface="Museo Sans For Dell"/>
                        </a:defRPr>
                      </a:lvl5pPr>
                      <a:lvl6pPr marL="2286000" algn="l" defTabSz="914400" rtl="0" eaLnBrk="1" latinLnBrk="0" hangingPunct="1">
                        <a:defRPr sz="1800" kern="1200">
                          <a:solidFill>
                            <a:schemeClr val="dk1"/>
                          </a:solidFill>
                          <a:latin typeface="Museo Sans For Dell"/>
                        </a:defRPr>
                      </a:lvl6pPr>
                      <a:lvl7pPr marL="2743200" algn="l" defTabSz="914400" rtl="0" eaLnBrk="1" latinLnBrk="0" hangingPunct="1">
                        <a:defRPr sz="1800" kern="1200">
                          <a:solidFill>
                            <a:schemeClr val="dk1"/>
                          </a:solidFill>
                          <a:latin typeface="Museo Sans For Dell"/>
                        </a:defRPr>
                      </a:lvl7pPr>
                      <a:lvl8pPr marL="3200400" algn="l" defTabSz="914400" rtl="0" eaLnBrk="1" latinLnBrk="0" hangingPunct="1">
                        <a:defRPr sz="1800" kern="1200">
                          <a:solidFill>
                            <a:schemeClr val="dk1"/>
                          </a:solidFill>
                          <a:latin typeface="Museo Sans For Dell"/>
                        </a:defRPr>
                      </a:lvl8pPr>
                      <a:lvl9pPr marL="3657600" algn="l" defTabSz="914400" rtl="0" eaLnBrk="1" latinLnBrk="0" hangingPunct="1">
                        <a:defRPr sz="1800" kern="1200">
                          <a:solidFill>
                            <a:schemeClr val="dk1"/>
                          </a:solidFill>
                          <a:latin typeface="Museo Sans For Dell"/>
                        </a:defRPr>
                      </a:lvl9pPr>
                    </a:lstStyle>
                    <a:p>
                      <a:pPr marL="171450" indent="-171450" algn="l" defTabSz="914400" rtl="0" eaLnBrk="1" latinLnBrk="0" hangingPunct="1">
                        <a:spcBef>
                          <a:spcPts val="300"/>
                        </a:spcBef>
                        <a:buFont typeface="Arial" pitchFamily="34" charset="0"/>
                        <a:buChar char="•"/>
                      </a:pPr>
                      <a:r>
                        <a:rPr lang="en-US" sz="1100" kern="1200" baseline="0" dirty="0">
                          <a:solidFill>
                            <a:schemeClr val="tx1"/>
                          </a:solidFill>
                          <a:latin typeface="Arial" panose="020B0604020202020204" pitchFamily="34" charset="0"/>
                          <a:ea typeface="+mn-ea"/>
                          <a:cs typeface="Arial" panose="020B0604020202020204" pitchFamily="34" charset="0"/>
                        </a:rPr>
                        <a:t>Concise just-in-time learnings that provide insight into the module a user is currently in</a:t>
                      </a:r>
                    </a:p>
                    <a:p>
                      <a:pPr marL="171450" indent="-171450" algn="l" defTabSz="914400" rtl="0" eaLnBrk="1" latinLnBrk="0" hangingPunct="1">
                        <a:spcBef>
                          <a:spcPts val="300"/>
                        </a:spcBef>
                        <a:buFont typeface="Arial" pitchFamily="34" charset="0"/>
                        <a:buChar char="•"/>
                      </a:pPr>
                      <a:r>
                        <a:rPr lang="en-US" sz="1100" kern="1200" baseline="0" dirty="0">
                          <a:solidFill>
                            <a:schemeClr val="tx1"/>
                          </a:solidFill>
                          <a:latin typeface="Arial" panose="020B0604020202020204" pitchFamily="34" charset="0"/>
                          <a:ea typeface="+mn-ea"/>
                          <a:cs typeface="Arial" panose="020B0604020202020204" pitchFamily="34" charset="0"/>
                        </a:rPr>
                        <a:t>Pushed out and emphasized in alignment with high traffic to a module</a:t>
                      </a:r>
                    </a:p>
                  </a:txBody>
                  <a:tcPr marL="91416" marR="91416" marT="45708" marB="45708">
                    <a:lnL w="12700" cmpd="sng">
                      <a:noFill/>
                    </a:lnL>
                    <a:lnR w="12700" cmpd="sng">
                      <a:noFill/>
                    </a:lnR>
                    <a:lnT w="28575" cap="flat" cmpd="sng" algn="ctr">
                      <a:solidFill>
                        <a:schemeClr val="accent1"/>
                      </a:solidFill>
                      <a:prstDash val="sysDot"/>
                      <a:round/>
                      <a:headEnd type="none" w="med" len="med"/>
                      <a:tailEnd type="none" w="med" len="med"/>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71450" marR="0" lvl="0" indent="-171450" algn="l" defTabSz="914400" rtl="0" eaLnBrk="1" fontAlgn="auto" latinLnBrk="0" hangingPunct="1">
                        <a:lnSpc>
                          <a:spcPct val="100000"/>
                        </a:lnSpc>
                        <a:spcBef>
                          <a:spcPts val="300"/>
                        </a:spcBef>
                        <a:spcAft>
                          <a:spcPts val="0"/>
                        </a:spcAft>
                        <a:buClrTx/>
                        <a:buSzTx/>
                        <a:buFont typeface="Arial" pitchFamily="34" charset="0"/>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Low impact content and large user population</a:t>
                      </a:r>
                    </a:p>
                    <a:p>
                      <a:pPr marL="171450" marR="0" indent="-171450" algn="l" defTabSz="914400" rtl="0" eaLnBrk="1" fontAlgn="auto" latinLnBrk="0" hangingPunct="1">
                        <a:lnSpc>
                          <a:spcPct val="100000"/>
                        </a:lnSpc>
                        <a:spcBef>
                          <a:spcPts val="300"/>
                        </a:spcBef>
                        <a:spcAft>
                          <a:spcPts val="0"/>
                        </a:spcAft>
                        <a:buClrTx/>
                        <a:buSzTx/>
                        <a:buFont typeface="Arial" pitchFamily="34" charset="0"/>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Support material for all types of delivery and post production support</a:t>
                      </a:r>
                    </a:p>
                  </a:txBody>
                  <a:tcPr marL="91416" marR="91416" marT="45708" marB="45708">
                    <a:lnL w="12700" cmpd="sng">
                      <a:noFill/>
                    </a:lnL>
                    <a:lnR w="12700" cmpd="sng">
                      <a:noFill/>
                    </a:lnR>
                    <a:lnT w="28575" cap="flat" cmpd="sng" algn="ctr">
                      <a:solidFill>
                        <a:schemeClr val="accent1"/>
                      </a:solidFill>
                      <a:prstDash val="sysDot"/>
                      <a:round/>
                      <a:headEnd type="none" w="med" len="med"/>
                      <a:tailEnd type="none" w="med" len="med"/>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860836">
                <a:tc>
                  <a:txBody>
                    <a:bodyPr/>
                    <a:lstStyle/>
                    <a:p>
                      <a:pPr marL="0" indent="0" algn="l">
                        <a:spcBef>
                          <a:spcPts val="0"/>
                        </a:spcBef>
                        <a:buFont typeface="Arial" panose="020B0604020202020204" pitchFamily="34" charset="0"/>
                        <a:buNone/>
                      </a:pPr>
                      <a:r>
                        <a:rPr lang="en-US" sz="1100" b="1" dirty="0">
                          <a:solidFill>
                            <a:schemeClr val="tx1"/>
                          </a:solidFill>
                          <a:latin typeface="Arial" panose="020B0604020202020204" pitchFamily="34" charset="0"/>
                          <a:cs typeface="Arial" panose="020B0604020202020204" pitchFamily="34" charset="0"/>
                        </a:rPr>
                        <a:t>On-Site</a:t>
                      </a:r>
                      <a:r>
                        <a:rPr lang="en-US" sz="1100" b="1" baseline="0" dirty="0">
                          <a:solidFill>
                            <a:schemeClr val="tx1"/>
                          </a:solidFill>
                          <a:latin typeface="Arial" panose="020B0604020202020204" pitchFamily="34" charset="0"/>
                          <a:cs typeface="Arial" panose="020B0604020202020204" pitchFamily="34" charset="0"/>
                        </a:rPr>
                        <a:t> Support </a:t>
                      </a:r>
                    </a:p>
                    <a:p>
                      <a:pPr marL="0" indent="0" algn="l">
                        <a:spcBef>
                          <a:spcPts val="0"/>
                        </a:spcBef>
                        <a:buFont typeface="Arial" panose="020B0604020202020204" pitchFamily="34" charset="0"/>
                        <a:buNone/>
                      </a:pPr>
                      <a:r>
                        <a:rPr lang="en-US" sz="1100" b="1" baseline="0" dirty="0">
                          <a:solidFill>
                            <a:schemeClr val="tx1"/>
                          </a:solidFill>
                          <a:latin typeface="Arial" panose="020B0604020202020204" pitchFamily="34" charset="0"/>
                          <a:cs typeface="Arial" panose="020B0604020202020204" pitchFamily="34" charset="0"/>
                        </a:rPr>
                        <a:t>(Super-Users)</a:t>
                      </a:r>
                      <a:endParaRPr lang="en-US" sz="1100" b="1" dirty="0">
                        <a:solidFill>
                          <a:schemeClr val="tx1"/>
                        </a:solidFill>
                        <a:latin typeface="Arial" panose="020B0604020202020204" pitchFamily="34" charset="0"/>
                        <a:cs typeface="Arial" panose="020B0604020202020204" pitchFamily="34" charset="0"/>
                      </a:endParaRPr>
                    </a:p>
                  </a:txBody>
                  <a:tcPr marL="91416" marR="914162" marT="45708" marB="45708" anchor="ctr">
                    <a:lnL w="12700" cmpd="sng">
                      <a:noFill/>
                    </a:lnL>
                    <a:lnR w="12700" cmpd="sng">
                      <a:noFill/>
                    </a:lnR>
                    <a:lnT w="28575" cap="flat" cmpd="sng" algn="ctr">
                      <a:solidFill>
                        <a:schemeClr val="accent1"/>
                      </a:solidFill>
                      <a:prstDash val="sysDot"/>
                      <a:round/>
                      <a:headEnd type="none" w="med" len="med"/>
                      <a:tailEnd type="none" w="med" len="med"/>
                    </a:lnT>
                    <a:lnB w="2857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171450" indent="-171450" algn="l" defTabSz="914400" rtl="0" eaLnBrk="1" latinLnBrk="0" hangingPunct="1">
                        <a:spcBef>
                          <a:spcPts val="300"/>
                        </a:spcBef>
                        <a:buFont typeface="Arial" pitchFamily="34" charset="0"/>
                        <a:buChar char="•"/>
                      </a:pPr>
                      <a:r>
                        <a:rPr lang="en-US" sz="1100" kern="1200" baseline="0" dirty="0">
                          <a:solidFill>
                            <a:schemeClr val="tx1"/>
                          </a:solidFill>
                          <a:latin typeface="Arial" panose="020B0604020202020204" pitchFamily="34" charset="0"/>
                          <a:ea typeface="+mn-ea"/>
                          <a:cs typeface="Arial" panose="020B0604020202020204" pitchFamily="34" charset="0"/>
                        </a:rPr>
                        <a:t>End-Users are coached post-activation by Super-Users providing onsite support</a:t>
                      </a:r>
                    </a:p>
                    <a:p>
                      <a:pPr marL="171450" indent="-171450" algn="l" defTabSz="914400" rtl="0" eaLnBrk="1" latinLnBrk="0" hangingPunct="1">
                        <a:spcBef>
                          <a:spcPts val="300"/>
                        </a:spcBef>
                        <a:buFont typeface="Arial" pitchFamily="34" charset="0"/>
                        <a:buChar char="•"/>
                      </a:pPr>
                      <a:r>
                        <a:rPr lang="en-US" sz="1100" kern="1200" baseline="0" dirty="0">
                          <a:solidFill>
                            <a:schemeClr val="tx1"/>
                          </a:solidFill>
                          <a:latin typeface="Arial" panose="020B0604020202020204" pitchFamily="34" charset="0"/>
                          <a:ea typeface="+mn-ea"/>
                          <a:cs typeface="Arial" panose="020B0604020202020204" pitchFamily="34" charset="0"/>
                        </a:rPr>
                        <a:t>Users learn additional tips and tricks from these experts</a:t>
                      </a:r>
                    </a:p>
                  </a:txBody>
                  <a:tcPr marL="91416" marR="91416" marT="45708" marB="45708">
                    <a:lnL w="12700" cmpd="sng">
                      <a:noFill/>
                    </a:lnL>
                    <a:lnR w="12700" cmpd="sng">
                      <a:noFill/>
                    </a:lnR>
                    <a:lnT w="28575" cap="flat" cmpd="sng" algn="ctr">
                      <a:solidFill>
                        <a:schemeClr val="accent1"/>
                      </a:solidFill>
                      <a:prstDash val="sysDot"/>
                      <a:round/>
                      <a:headEnd type="none" w="med" len="med"/>
                      <a:tailEnd type="none" w="med" len="med"/>
                    </a:lnT>
                    <a:lnB w="2857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300"/>
                        </a:spcBef>
                        <a:spcAft>
                          <a:spcPts val="0"/>
                        </a:spcAft>
                        <a:buClrTx/>
                        <a:buSzTx/>
                        <a:buFont typeface="Arial" pitchFamily="34" charset="0"/>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High impact changes and small user populations</a:t>
                      </a:r>
                    </a:p>
                    <a:p>
                      <a:pPr marL="171450" marR="0" indent="-171450" algn="l" defTabSz="914400" rtl="0" eaLnBrk="1" fontAlgn="auto" latinLnBrk="0" hangingPunct="1">
                        <a:lnSpc>
                          <a:spcPct val="100000"/>
                        </a:lnSpc>
                        <a:spcBef>
                          <a:spcPts val="300"/>
                        </a:spcBef>
                        <a:spcAft>
                          <a:spcPts val="0"/>
                        </a:spcAft>
                        <a:buClrTx/>
                        <a:buSzTx/>
                        <a:buFont typeface="Arial" pitchFamily="34" charset="0"/>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For system and process variations that are not covered in course material</a:t>
                      </a:r>
                    </a:p>
                  </a:txBody>
                  <a:tcPr marL="91416" marR="91416" marT="45708" marB="45708">
                    <a:lnL w="12700" cmpd="sng">
                      <a:noFill/>
                    </a:lnL>
                    <a:lnR w="12700" cmpd="sng">
                      <a:noFill/>
                    </a:lnR>
                    <a:lnT w="28575" cap="flat" cmpd="sng" algn="ctr">
                      <a:solidFill>
                        <a:schemeClr val="accent1"/>
                      </a:solidFill>
                      <a:prstDash val="sysDot"/>
                      <a:round/>
                      <a:headEnd type="none" w="med" len="med"/>
                      <a:tailEnd type="none" w="med" len="med"/>
                    </a:lnT>
                    <a:lnB w="2857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16" name="TextBox 15"/>
          <p:cNvSpPr txBox="1"/>
          <p:nvPr/>
        </p:nvSpPr>
        <p:spPr>
          <a:xfrm>
            <a:off x="168723" y="957375"/>
            <a:ext cx="11472376" cy="584775"/>
          </a:xfrm>
          <a:prstGeom prst="rect">
            <a:avLst/>
          </a:prstGeom>
          <a:noFill/>
        </p:spPr>
        <p:txBody>
          <a:bodyPr wrap="square" rtlCol="0">
            <a:spAutoFit/>
          </a:bodyPr>
          <a:lstStyle/>
          <a:p>
            <a:pPr defTabSz="914126">
              <a:defRPr/>
            </a:pPr>
            <a:r>
              <a:rPr lang="en-US" sz="1600" kern="0" dirty="0">
                <a:latin typeface="Arial" panose="020B0604020202020204" pitchFamily="34" charset="0"/>
                <a:cs typeface="Arial" panose="020B0604020202020204" pitchFamily="34" charset="0"/>
              </a:rPr>
              <a:t>When developing the Learning Curriculum, [Organization Name] will leverage the following training delivery methods to create blended-learning tracks based on each business process role’s training needs and requirements.</a:t>
            </a:r>
          </a:p>
        </p:txBody>
      </p:sp>
      <p:grpSp>
        <p:nvGrpSpPr>
          <p:cNvPr id="18" name="Group 17"/>
          <p:cNvGrpSpPr>
            <a:grpSpLocks noChangeAspect="1"/>
          </p:cNvGrpSpPr>
          <p:nvPr/>
        </p:nvGrpSpPr>
        <p:grpSpPr>
          <a:xfrm>
            <a:off x="2901949" y="2167676"/>
            <a:ext cx="735532" cy="663016"/>
            <a:chOff x="960438" y="6030913"/>
            <a:chExt cx="901700" cy="812801"/>
          </a:xfrm>
          <a:solidFill>
            <a:schemeClr val="accent3"/>
          </a:solidFill>
        </p:grpSpPr>
        <p:sp>
          <p:nvSpPr>
            <p:cNvPr id="19" name="Freeform 143"/>
            <p:cNvSpPr>
              <a:spLocks/>
            </p:cNvSpPr>
            <p:nvPr/>
          </p:nvSpPr>
          <p:spPr bwMode="auto">
            <a:xfrm>
              <a:off x="1287463" y="6067426"/>
              <a:ext cx="574675" cy="382588"/>
            </a:xfrm>
            <a:custGeom>
              <a:avLst/>
              <a:gdLst>
                <a:gd name="T0" fmla="*/ 372 w 381"/>
                <a:gd name="T1" fmla="*/ 0 h 254"/>
                <a:gd name="T2" fmla="*/ 9 w 381"/>
                <a:gd name="T3" fmla="*/ 0 h 254"/>
                <a:gd name="T4" fmla="*/ 0 w 381"/>
                <a:gd name="T5" fmla="*/ 9 h 254"/>
                <a:gd name="T6" fmla="*/ 0 w 381"/>
                <a:gd name="T7" fmla="*/ 100 h 254"/>
                <a:gd name="T8" fmla="*/ 18 w 381"/>
                <a:gd name="T9" fmla="*/ 107 h 254"/>
                <a:gd name="T10" fmla="*/ 19 w 381"/>
                <a:gd name="T11" fmla="*/ 107 h 254"/>
                <a:gd name="T12" fmla="*/ 19 w 381"/>
                <a:gd name="T13" fmla="*/ 19 h 254"/>
                <a:gd name="T14" fmla="*/ 362 w 381"/>
                <a:gd name="T15" fmla="*/ 19 h 254"/>
                <a:gd name="T16" fmla="*/ 362 w 381"/>
                <a:gd name="T17" fmla="*/ 235 h 254"/>
                <a:gd name="T18" fmla="*/ 19 w 381"/>
                <a:gd name="T19" fmla="*/ 235 h 254"/>
                <a:gd name="T20" fmla="*/ 19 w 381"/>
                <a:gd name="T21" fmla="*/ 222 h 254"/>
                <a:gd name="T22" fmla="*/ 0 w 381"/>
                <a:gd name="T23" fmla="*/ 217 h 254"/>
                <a:gd name="T24" fmla="*/ 0 w 381"/>
                <a:gd name="T25" fmla="*/ 245 h 254"/>
                <a:gd name="T26" fmla="*/ 9 w 381"/>
                <a:gd name="T27" fmla="*/ 254 h 254"/>
                <a:gd name="T28" fmla="*/ 372 w 381"/>
                <a:gd name="T29" fmla="*/ 254 h 254"/>
                <a:gd name="T30" fmla="*/ 381 w 381"/>
                <a:gd name="T31" fmla="*/ 245 h 254"/>
                <a:gd name="T32" fmla="*/ 381 w 381"/>
                <a:gd name="T33" fmla="*/ 9 h 254"/>
                <a:gd name="T34" fmla="*/ 372 w 381"/>
                <a:gd name="T35"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1" h="254">
                  <a:moveTo>
                    <a:pt x="372" y="0"/>
                  </a:moveTo>
                  <a:cubicBezTo>
                    <a:pt x="9" y="0"/>
                    <a:pt x="9" y="0"/>
                    <a:pt x="9" y="0"/>
                  </a:cubicBezTo>
                  <a:cubicBezTo>
                    <a:pt x="4" y="0"/>
                    <a:pt x="0" y="4"/>
                    <a:pt x="0" y="9"/>
                  </a:cubicBezTo>
                  <a:cubicBezTo>
                    <a:pt x="0" y="100"/>
                    <a:pt x="0" y="100"/>
                    <a:pt x="0" y="100"/>
                  </a:cubicBezTo>
                  <a:cubicBezTo>
                    <a:pt x="18" y="107"/>
                    <a:pt x="18" y="107"/>
                    <a:pt x="18" y="107"/>
                  </a:cubicBezTo>
                  <a:cubicBezTo>
                    <a:pt x="19" y="107"/>
                    <a:pt x="19" y="107"/>
                    <a:pt x="19" y="107"/>
                  </a:cubicBezTo>
                  <a:cubicBezTo>
                    <a:pt x="19" y="19"/>
                    <a:pt x="19" y="19"/>
                    <a:pt x="19" y="19"/>
                  </a:cubicBezTo>
                  <a:cubicBezTo>
                    <a:pt x="362" y="19"/>
                    <a:pt x="362" y="19"/>
                    <a:pt x="362" y="19"/>
                  </a:cubicBezTo>
                  <a:cubicBezTo>
                    <a:pt x="362" y="235"/>
                    <a:pt x="362" y="235"/>
                    <a:pt x="362" y="235"/>
                  </a:cubicBezTo>
                  <a:cubicBezTo>
                    <a:pt x="19" y="235"/>
                    <a:pt x="19" y="235"/>
                    <a:pt x="19" y="235"/>
                  </a:cubicBezTo>
                  <a:cubicBezTo>
                    <a:pt x="19" y="222"/>
                    <a:pt x="19" y="222"/>
                    <a:pt x="19" y="222"/>
                  </a:cubicBezTo>
                  <a:cubicBezTo>
                    <a:pt x="0" y="217"/>
                    <a:pt x="0" y="217"/>
                    <a:pt x="0" y="217"/>
                  </a:cubicBezTo>
                  <a:cubicBezTo>
                    <a:pt x="0" y="245"/>
                    <a:pt x="0" y="245"/>
                    <a:pt x="0" y="245"/>
                  </a:cubicBezTo>
                  <a:cubicBezTo>
                    <a:pt x="0" y="250"/>
                    <a:pt x="4" y="254"/>
                    <a:pt x="9" y="254"/>
                  </a:cubicBezTo>
                  <a:cubicBezTo>
                    <a:pt x="372" y="254"/>
                    <a:pt x="372" y="254"/>
                    <a:pt x="372" y="254"/>
                  </a:cubicBezTo>
                  <a:cubicBezTo>
                    <a:pt x="377" y="254"/>
                    <a:pt x="381" y="250"/>
                    <a:pt x="381" y="245"/>
                  </a:cubicBezTo>
                  <a:cubicBezTo>
                    <a:pt x="381" y="9"/>
                    <a:pt x="381" y="9"/>
                    <a:pt x="381" y="9"/>
                  </a:cubicBezTo>
                  <a:cubicBezTo>
                    <a:pt x="381" y="4"/>
                    <a:pt x="377" y="0"/>
                    <a:pt x="372" y="0"/>
                  </a:cubicBez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20" name="Freeform 144"/>
            <p:cNvSpPr>
              <a:spLocks/>
            </p:cNvSpPr>
            <p:nvPr/>
          </p:nvSpPr>
          <p:spPr bwMode="auto">
            <a:xfrm>
              <a:off x="1090613" y="6030913"/>
              <a:ext cx="157163" cy="157163"/>
            </a:xfrm>
            <a:custGeom>
              <a:avLst/>
              <a:gdLst>
                <a:gd name="T0" fmla="*/ 52 w 104"/>
                <a:gd name="T1" fmla="*/ 105 h 105"/>
                <a:gd name="T2" fmla="*/ 104 w 104"/>
                <a:gd name="T3" fmla="*/ 53 h 105"/>
                <a:gd name="T4" fmla="*/ 52 w 104"/>
                <a:gd name="T5" fmla="*/ 0 h 105"/>
                <a:gd name="T6" fmla="*/ 0 w 104"/>
                <a:gd name="T7" fmla="*/ 52 h 105"/>
                <a:gd name="T8" fmla="*/ 52 w 104"/>
                <a:gd name="T9" fmla="*/ 105 h 105"/>
              </a:gdLst>
              <a:ahLst/>
              <a:cxnLst>
                <a:cxn ang="0">
                  <a:pos x="T0" y="T1"/>
                </a:cxn>
                <a:cxn ang="0">
                  <a:pos x="T2" y="T3"/>
                </a:cxn>
                <a:cxn ang="0">
                  <a:pos x="T4" y="T5"/>
                </a:cxn>
                <a:cxn ang="0">
                  <a:pos x="T6" y="T7"/>
                </a:cxn>
                <a:cxn ang="0">
                  <a:pos x="T8" y="T9"/>
                </a:cxn>
              </a:cxnLst>
              <a:rect l="0" t="0" r="r" b="b"/>
              <a:pathLst>
                <a:path w="104" h="105">
                  <a:moveTo>
                    <a:pt x="52" y="105"/>
                  </a:moveTo>
                  <a:cubicBezTo>
                    <a:pt x="80" y="105"/>
                    <a:pt x="104" y="81"/>
                    <a:pt x="104" y="53"/>
                  </a:cubicBezTo>
                  <a:cubicBezTo>
                    <a:pt x="104" y="24"/>
                    <a:pt x="81" y="0"/>
                    <a:pt x="52" y="0"/>
                  </a:cubicBezTo>
                  <a:cubicBezTo>
                    <a:pt x="23" y="0"/>
                    <a:pt x="0" y="23"/>
                    <a:pt x="0" y="52"/>
                  </a:cubicBezTo>
                  <a:cubicBezTo>
                    <a:pt x="0" y="81"/>
                    <a:pt x="23" y="104"/>
                    <a:pt x="52" y="105"/>
                  </a:cubicBez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21" name="Freeform 145"/>
            <p:cNvSpPr>
              <a:spLocks noEditPoints="1"/>
            </p:cNvSpPr>
            <p:nvPr/>
          </p:nvSpPr>
          <p:spPr bwMode="auto">
            <a:xfrm>
              <a:off x="960438" y="6184901"/>
              <a:ext cx="522288" cy="658813"/>
            </a:xfrm>
            <a:custGeom>
              <a:avLst/>
              <a:gdLst>
                <a:gd name="T0" fmla="*/ 339 w 347"/>
                <a:gd name="T1" fmla="*/ 13 h 438"/>
                <a:gd name="T2" fmla="*/ 304 w 347"/>
                <a:gd name="T3" fmla="*/ 10 h 438"/>
                <a:gd name="T4" fmla="*/ 241 w 347"/>
                <a:gd name="T5" fmla="*/ 62 h 438"/>
                <a:gd name="T6" fmla="*/ 174 w 347"/>
                <a:gd name="T7" fmla="*/ 35 h 438"/>
                <a:gd name="T8" fmla="*/ 133 w 347"/>
                <a:gd name="T9" fmla="*/ 19 h 438"/>
                <a:gd name="T10" fmla="*/ 95 w 347"/>
                <a:gd name="T11" fmla="*/ 31 h 438"/>
                <a:gd name="T12" fmla="*/ 13 w 347"/>
                <a:gd name="T13" fmla="*/ 99 h 438"/>
                <a:gd name="T14" fmla="*/ 4 w 347"/>
                <a:gd name="T15" fmla="*/ 128 h 438"/>
                <a:gd name="T16" fmla="*/ 35 w 347"/>
                <a:gd name="T17" fmla="*/ 214 h 438"/>
                <a:gd name="T18" fmla="*/ 78 w 347"/>
                <a:gd name="T19" fmla="*/ 221 h 438"/>
                <a:gd name="T20" fmla="*/ 79 w 347"/>
                <a:gd name="T21" fmla="*/ 412 h 438"/>
                <a:gd name="T22" fmla="*/ 101 w 347"/>
                <a:gd name="T23" fmla="*/ 436 h 438"/>
                <a:gd name="T24" fmla="*/ 127 w 347"/>
                <a:gd name="T25" fmla="*/ 415 h 438"/>
                <a:gd name="T26" fmla="*/ 136 w 347"/>
                <a:gd name="T27" fmla="*/ 316 h 438"/>
                <a:gd name="T28" fmla="*/ 137 w 347"/>
                <a:gd name="T29" fmla="*/ 314 h 438"/>
                <a:gd name="T30" fmla="*/ 147 w 347"/>
                <a:gd name="T31" fmla="*/ 415 h 438"/>
                <a:gd name="T32" fmla="*/ 173 w 347"/>
                <a:gd name="T33" fmla="*/ 436 h 438"/>
                <a:gd name="T34" fmla="*/ 194 w 347"/>
                <a:gd name="T35" fmla="*/ 411 h 438"/>
                <a:gd name="T36" fmla="*/ 186 w 347"/>
                <a:gd name="T37" fmla="*/ 209 h 438"/>
                <a:gd name="T38" fmla="*/ 187 w 347"/>
                <a:gd name="T39" fmla="*/ 206 h 438"/>
                <a:gd name="T40" fmla="*/ 187 w 347"/>
                <a:gd name="T41" fmla="*/ 101 h 438"/>
                <a:gd name="T42" fmla="*/ 245 w 347"/>
                <a:gd name="T43" fmla="*/ 117 h 438"/>
                <a:gd name="T44" fmla="*/ 269 w 347"/>
                <a:gd name="T45" fmla="*/ 110 h 438"/>
                <a:gd name="T46" fmla="*/ 335 w 347"/>
                <a:gd name="T47" fmla="*/ 46 h 438"/>
                <a:gd name="T48" fmla="*/ 339 w 347"/>
                <a:gd name="T49" fmla="*/ 13 h 438"/>
                <a:gd name="T50" fmla="*/ 78 w 347"/>
                <a:gd name="T51" fmla="*/ 191 h 438"/>
                <a:gd name="T52" fmla="*/ 58 w 347"/>
                <a:gd name="T53" fmla="*/ 127 h 438"/>
                <a:gd name="T54" fmla="*/ 78 w 347"/>
                <a:gd name="T55" fmla="*/ 114 h 438"/>
                <a:gd name="T56" fmla="*/ 78 w 347"/>
                <a:gd name="T57" fmla="*/ 191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7" h="438">
                  <a:moveTo>
                    <a:pt x="339" y="13"/>
                  </a:moveTo>
                  <a:cubicBezTo>
                    <a:pt x="330" y="2"/>
                    <a:pt x="315" y="0"/>
                    <a:pt x="304" y="10"/>
                  </a:cubicBezTo>
                  <a:cubicBezTo>
                    <a:pt x="241" y="62"/>
                    <a:pt x="241" y="62"/>
                    <a:pt x="241" y="62"/>
                  </a:cubicBezTo>
                  <a:cubicBezTo>
                    <a:pt x="174" y="35"/>
                    <a:pt x="174" y="35"/>
                    <a:pt x="174" y="35"/>
                  </a:cubicBezTo>
                  <a:cubicBezTo>
                    <a:pt x="164" y="25"/>
                    <a:pt x="149" y="19"/>
                    <a:pt x="133" y="19"/>
                  </a:cubicBezTo>
                  <a:cubicBezTo>
                    <a:pt x="122" y="19"/>
                    <a:pt x="103" y="24"/>
                    <a:pt x="95" y="31"/>
                  </a:cubicBezTo>
                  <a:cubicBezTo>
                    <a:pt x="13" y="99"/>
                    <a:pt x="13" y="99"/>
                    <a:pt x="13" y="99"/>
                  </a:cubicBezTo>
                  <a:cubicBezTo>
                    <a:pt x="4" y="105"/>
                    <a:pt x="0" y="118"/>
                    <a:pt x="4" y="128"/>
                  </a:cubicBezTo>
                  <a:cubicBezTo>
                    <a:pt x="35" y="214"/>
                    <a:pt x="35" y="214"/>
                    <a:pt x="35" y="214"/>
                  </a:cubicBezTo>
                  <a:cubicBezTo>
                    <a:pt x="41" y="234"/>
                    <a:pt x="66" y="238"/>
                    <a:pt x="78" y="221"/>
                  </a:cubicBezTo>
                  <a:cubicBezTo>
                    <a:pt x="78" y="285"/>
                    <a:pt x="78" y="348"/>
                    <a:pt x="79" y="412"/>
                  </a:cubicBezTo>
                  <a:cubicBezTo>
                    <a:pt x="79" y="424"/>
                    <a:pt x="88" y="435"/>
                    <a:pt x="101" y="436"/>
                  </a:cubicBezTo>
                  <a:cubicBezTo>
                    <a:pt x="114" y="438"/>
                    <a:pt x="125" y="428"/>
                    <a:pt x="127" y="415"/>
                  </a:cubicBezTo>
                  <a:cubicBezTo>
                    <a:pt x="136" y="316"/>
                    <a:pt x="136" y="316"/>
                    <a:pt x="136" y="316"/>
                  </a:cubicBezTo>
                  <a:cubicBezTo>
                    <a:pt x="137" y="314"/>
                    <a:pt x="137" y="314"/>
                    <a:pt x="137" y="314"/>
                  </a:cubicBezTo>
                  <a:cubicBezTo>
                    <a:pt x="147" y="415"/>
                    <a:pt x="147" y="415"/>
                    <a:pt x="147" y="415"/>
                  </a:cubicBezTo>
                  <a:cubicBezTo>
                    <a:pt x="148" y="428"/>
                    <a:pt x="160" y="438"/>
                    <a:pt x="173" y="436"/>
                  </a:cubicBezTo>
                  <a:cubicBezTo>
                    <a:pt x="185" y="435"/>
                    <a:pt x="195" y="424"/>
                    <a:pt x="194" y="411"/>
                  </a:cubicBezTo>
                  <a:cubicBezTo>
                    <a:pt x="192" y="343"/>
                    <a:pt x="190" y="277"/>
                    <a:pt x="186" y="209"/>
                  </a:cubicBezTo>
                  <a:cubicBezTo>
                    <a:pt x="187" y="208"/>
                    <a:pt x="187" y="207"/>
                    <a:pt x="187" y="206"/>
                  </a:cubicBezTo>
                  <a:cubicBezTo>
                    <a:pt x="187" y="101"/>
                    <a:pt x="187" y="101"/>
                    <a:pt x="187" y="101"/>
                  </a:cubicBezTo>
                  <a:cubicBezTo>
                    <a:pt x="245" y="117"/>
                    <a:pt x="245" y="117"/>
                    <a:pt x="245" y="117"/>
                  </a:cubicBezTo>
                  <a:cubicBezTo>
                    <a:pt x="254" y="119"/>
                    <a:pt x="263" y="116"/>
                    <a:pt x="269" y="110"/>
                  </a:cubicBezTo>
                  <a:cubicBezTo>
                    <a:pt x="335" y="46"/>
                    <a:pt x="335" y="46"/>
                    <a:pt x="335" y="46"/>
                  </a:cubicBezTo>
                  <a:cubicBezTo>
                    <a:pt x="345" y="37"/>
                    <a:pt x="347" y="23"/>
                    <a:pt x="339" y="13"/>
                  </a:cubicBezTo>
                  <a:close/>
                  <a:moveTo>
                    <a:pt x="78" y="191"/>
                  </a:moveTo>
                  <a:cubicBezTo>
                    <a:pt x="58" y="127"/>
                    <a:pt x="58" y="127"/>
                    <a:pt x="58" y="127"/>
                  </a:cubicBezTo>
                  <a:cubicBezTo>
                    <a:pt x="78" y="114"/>
                    <a:pt x="78" y="114"/>
                    <a:pt x="78" y="114"/>
                  </a:cubicBezTo>
                  <a:lnTo>
                    <a:pt x="78" y="191"/>
                  </a:ln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22" name="Freeform 146"/>
            <p:cNvSpPr>
              <a:spLocks noEditPoints="1"/>
            </p:cNvSpPr>
            <p:nvPr/>
          </p:nvSpPr>
          <p:spPr bwMode="auto">
            <a:xfrm>
              <a:off x="1543050" y="6140451"/>
              <a:ext cx="227013" cy="236538"/>
            </a:xfrm>
            <a:custGeom>
              <a:avLst/>
              <a:gdLst>
                <a:gd name="T0" fmla="*/ 15 w 151"/>
                <a:gd name="T1" fmla="*/ 131 h 158"/>
                <a:gd name="T2" fmla="*/ 34 w 151"/>
                <a:gd name="T3" fmla="*/ 124 h 158"/>
                <a:gd name="T4" fmla="*/ 45 w 151"/>
                <a:gd name="T5" fmla="*/ 132 h 158"/>
                <a:gd name="T6" fmla="*/ 45 w 151"/>
                <a:gd name="T7" fmla="*/ 132 h 158"/>
                <a:gd name="T8" fmla="*/ 45 w 151"/>
                <a:gd name="T9" fmla="*/ 132 h 158"/>
                <a:gd name="T10" fmla="*/ 58 w 151"/>
                <a:gd name="T11" fmla="*/ 138 h 158"/>
                <a:gd name="T12" fmla="*/ 62 w 151"/>
                <a:gd name="T13" fmla="*/ 158 h 158"/>
                <a:gd name="T14" fmla="*/ 90 w 151"/>
                <a:gd name="T15" fmla="*/ 158 h 158"/>
                <a:gd name="T16" fmla="*/ 93 w 151"/>
                <a:gd name="T17" fmla="*/ 138 h 158"/>
                <a:gd name="T18" fmla="*/ 118 w 151"/>
                <a:gd name="T19" fmla="*/ 124 h 158"/>
                <a:gd name="T20" fmla="*/ 137 w 151"/>
                <a:gd name="T21" fmla="*/ 131 h 158"/>
                <a:gd name="T22" fmla="*/ 151 w 151"/>
                <a:gd name="T23" fmla="*/ 106 h 158"/>
                <a:gd name="T24" fmla="*/ 136 w 151"/>
                <a:gd name="T25" fmla="*/ 93 h 158"/>
                <a:gd name="T26" fmla="*/ 136 w 151"/>
                <a:gd name="T27" fmla="*/ 65 h 158"/>
                <a:gd name="T28" fmla="*/ 151 w 151"/>
                <a:gd name="T29" fmla="*/ 52 h 158"/>
                <a:gd name="T30" fmla="*/ 137 w 151"/>
                <a:gd name="T31" fmla="*/ 28 h 158"/>
                <a:gd name="T32" fmla="*/ 118 w 151"/>
                <a:gd name="T33" fmla="*/ 34 h 158"/>
                <a:gd name="T34" fmla="*/ 106 w 151"/>
                <a:gd name="T35" fmla="*/ 26 h 158"/>
                <a:gd name="T36" fmla="*/ 93 w 151"/>
                <a:gd name="T37" fmla="*/ 20 h 158"/>
                <a:gd name="T38" fmla="*/ 90 w 151"/>
                <a:gd name="T39" fmla="*/ 0 h 158"/>
                <a:gd name="T40" fmla="*/ 62 w 151"/>
                <a:gd name="T41" fmla="*/ 0 h 158"/>
                <a:gd name="T42" fmla="*/ 58 w 151"/>
                <a:gd name="T43" fmla="*/ 20 h 158"/>
                <a:gd name="T44" fmla="*/ 34 w 151"/>
                <a:gd name="T45" fmla="*/ 34 h 158"/>
                <a:gd name="T46" fmla="*/ 15 w 151"/>
                <a:gd name="T47" fmla="*/ 28 h 158"/>
                <a:gd name="T48" fmla="*/ 0 w 151"/>
                <a:gd name="T49" fmla="*/ 52 h 158"/>
                <a:gd name="T50" fmla="*/ 16 w 151"/>
                <a:gd name="T51" fmla="*/ 65 h 158"/>
                <a:gd name="T52" fmla="*/ 16 w 151"/>
                <a:gd name="T53" fmla="*/ 93 h 158"/>
                <a:gd name="T54" fmla="*/ 0 w 151"/>
                <a:gd name="T55" fmla="*/ 106 h 158"/>
                <a:gd name="T56" fmla="*/ 15 w 151"/>
                <a:gd name="T57" fmla="*/ 131 h 158"/>
                <a:gd name="T58" fmla="*/ 47 w 151"/>
                <a:gd name="T59" fmla="*/ 63 h 158"/>
                <a:gd name="T60" fmla="*/ 47 w 151"/>
                <a:gd name="T61" fmla="*/ 62 h 158"/>
                <a:gd name="T62" fmla="*/ 67 w 151"/>
                <a:gd name="T63" fmla="*/ 47 h 158"/>
                <a:gd name="T64" fmla="*/ 92 w 151"/>
                <a:gd name="T65" fmla="*/ 50 h 158"/>
                <a:gd name="T66" fmla="*/ 108 w 151"/>
                <a:gd name="T67" fmla="*/ 71 h 158"/>
                <a:gd name="T68" fmla="*/ 105 w 151"/>
                <a:gd name="T69" fmla="*/ 96 h 158"/>
                <a:gd name="T70" fmla="*/ 105 w 151"/>
                <a:gd name="T71" fmla="*/ 96 h 158"/>
                <a:gd name="T72" fmla="*/ 84 w 151"/>
                <a:gd name="T73" fmla="*/ 111 h 158"/>
                <a:gd name="T74" fmla="*/ 59 w 151"/>
                <a:gd name="T75" fmla="*/ 108 h 158"/>
                <a:gd name="T76" fmla="*/ 59 w 151"/>
                <a:gd name="T77" fmla="*/ 108 h 158"/>
                <a:gd name="T78" fmla="*/ 44 w 151"/>
                <a:gd name="T79" fmla="*/ 88 h 158"/>
                <a:gd name="T80" fmla="*/ 47 w 151"/>
                <a:gd name="T81" fmla="*/ 6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1" h="158">
                  <a:moveTo>
                    <a:pt x="15" y="131"/>
                  </a:moveTo>
                  <a:cubicBezTo>
                    <a:pt x="34" y="124"/>
                    <a:pt x="34" y="124"/>
                    <a:pt x="34" y="124"/>
                  </a:cubicBezTo>
                  <a:cubicBezTo>
                    <a:pt x="37" y="127"/>
                    <a:pt x="41" y="130"/>
                    <a:pt x="45" y="132"/>
                  </a:cubicBezTo>
                  <a:cubicBezTo>
                    <a:pt x="45" y="132"/>
                    <a:pt x="45" y="132"/>
                    <a:pt x="45" y="132"/>
                  </a:cubicBezTo>
                  <a:cubicBezTo>
                    <a:pt x="45" y="132"/>
                    <a:pt x="45" y="132"/>
                    <a:pt x="45" y="132"/>
                  </a:cubicBezTo>
                  <a:cubicBezTo>
                    <a:pt x="49" y="135"/>
                    <a:pt x="54" y="137"/>
                    <a:pt x="58" y="138"/>
                  </a:cubicBezTo>
                  <a:cubicBezTo>
                    <a:pt x="62" y="158"/>
                    <a:pt x="62" y="158"/>
                    <a:pt x="62" y="158"/>
                  </a:cubicBezTo>
                  <a:cubicBezTo>
                    <a:pt x="90" y="158"/>
                    <a:pt x="90" y="158"/>
                    <a:pt x="90" y="158"/>
                  </a:cubicBezTo>
                  <a:cubicBezTo>
                    <a:pt x="93" y="138"/>
                    <a:pt x="93" y="138"/>
                    <a:pt x="93" y="138"/>
                  </a:cubicBezTo>
                  <a:cubicBezTo>
                    <a:pt x="103" y="135"/>
                    <a:pt x="111" y="130"/>
                    <a:pt x="118" y="124"/>
                  </a:cubicBezTo>
                  <a:cubicBezTo>
                    <a:pt x="137" y="131"/>
                    <a:pt x="137" y="131"/>
                    <a:pt x="137" y="131"/>
                  </a:cubicBezTo>
                  <a:cubicBezTo>
                    <a:pt x="151" y="106"/>
                    <a:pt x="151" y="106"/>
                    <a:pt x="151" y="106"/>
                  </a:cubicBezTo>
                  <a:cubicBezTo>
                    <a:pt x="136" y="93"/>
                    <a:pt x="136" y="93"/>
                    <a:pt x="136" y="93"/>
                  </a:cubicBezTo>
                  <a:cubicBezTo>
                    <a:pt x="138" y="84"/>
                    <a:pt x="138" y="75"/>
                    <a:pt x="136" y="65"/>
                  </a:cubicBezTo>
                  <a:cubicBezTo>
                    <a:pt x="151" y="52"/>
                    <a:pt x="151" y="52"/>
                    <a:pt x="151" y="52"/>
                  </a:cubicBezTo>
                  <a:cubicBezTo>
                    <a:pt x="137" y="28"/>
                    <a:pt x="137" y="28"/>
                    <a:pt x="137" y="28"/>
                  </a:cubicBezTo>
                  <a:cubicBezTo>
                    <a:pt x="118" y="34"/>
                    <a:pt x="118" y="34"/>
                    <a:pt x="118" y="34"/>
                  </a:cubicBezTo>
                  <a:cubicBezTo>
                    <a:pt x="114" y="31"/>
                    <a:pt x="111" y="28"/>
                    <a:pt x="106" y="26"/>
                  </a:cubicBezTo>
                  <a:cubicBezTo>
                    <a:pt x="102" y="24"/>
                    <a:pt x="98" y="22"/>
                    <a:pt x="93" y="20"/>
                  </a:cubicBezTo>
                  <a:cubicBezTo>
                    <a:pt x="90" y="0"/>
                    <a:pt x="90" y="0"/>
                    <a:pt x="90" y="0"/>
                  </a:cubicBezTo>
                  <a:cubicBezTo>
                    <a:pt x="62" y="0"/>
                    <a:pt x="62" y="0"/>
                    <a:pt x="62" y="0"/>
                  </a:cubicBezTo>
                  <a:cubicBezTo>
                    <a:pt x="58" y="20"/>
                    <a:pt x="58" y="20"/>
                    <a:pt x="58" y="20"/>
                  </a:cubicBezTo>
                  <a:cubicBezTo>
                    <a:pt x="49" y="23"/>
                    <a:pt x="40" y="28"/>
                    <a:pt x="34" y="34"/>
                  </a:cubicBezTo>
                  <a:cubicBezTo>
                    <a:pt x="15" y="28"/>
                    <a:pt x="15" y="28"/>
                    <a:pt x="15" y="28"/>
                  </a:cubicBezTo>
                  <a:cubicBezTo>
                    <a:pt x="0" y="52"/>
                    <a:pt x="0" y="52"/>
                    <a:pt x="0" y="52"/>
                  </a:cubicBezTo>
                  <a:cubicBezTo>
                    <a:pt x="16" y="65"/>
                    <a:pt x="16" y="65"/>
                    <a:pt x="16" y="65"/>
                  </a:cubicBezTo>
                  <a:cubicBezTo>
                    <a:pt x="14" y="74"/>
                    <a:pt x="14" y="84"/>
                    <a:pt x="16" y="93"/>
                  </a:cubicBezTo>
                  <a:cubicBezTo>
                    <a:pt x="0" y="106"/>
                    <a:pt x="0" y="106"/>
                    <a:pt x="0" y="106"/>
                  </a:cubicBezTo>
                  <a:lnTo>
                    <a:pt x="15" y="131"/>
                  </a:lnTo>
                  <a:close/>
                  <a:moveTo>
                    <a:pt x="47" y="63"/>
                  </a:moveTo>
                  <a:cubicBezTo>
                    <a:pt x="47" y="62"/>
                    <a:pt x="47" y="62"/>
                    <a:pt x="47" y="62"/>
                  </a:cubicBezTo>
                  <a:cubicBezTo>
                    <a:pt x="51" y="55"/>
                    <a:pt x="58" y="49"/>
                    <a:pt x="67" y="47"/>
                  </a:cubicBezTo>
                  <a:cubicBezTo>
                    <a:pt x="76" y="45"/>
                    <a:pt x="85" y="46"/>
                    <a:pt x="92" y="50"/>
                  </a:cubicBezTo>
                  <a:cubicBezTo>
                    <a:pt x="100" y="55"/>
                    <a:pt x="106" y="62"/>
                    <a:pt x="108" y="71"/>
                  </a:cubicBezTo>
                  <a:cubicBezTo>
                    <a:pt x="110" y="79"/>
                    <a:pt x="109" y="89"/>
                    <a:pt x="105" y="96"/>
                  </a:cubicBezTo>
                  <a:cubicBezTo>
                    <a:pt x="105" y="96"/>
                    <a:pt x="105" y="96"/>
                    <a:pt x="105" y="96"/>
                  </a:cubicBezTo>
                  <a:cubicBezTo>
                    <a:pt x="100" y="103"/>
                    <a:pt x="93" y="109"/>
                    <a:pt x="84" y="111"/>
                  </a:cubicBezTo>
                  <a:cubicBezTo>
                    <a:pt x="75" y="114"/>
                    <a:pt x="66" y="112"/>
                    <a:pt x="59" y="108"/>
                  </a:cubicBezTo>
                  <a:cubicBezTo>
                    <a:pt x="59" y="108"/>
                    <a:pt x="59" y="108"/>
                    <a:pt x="59" y="108"/>
                  </a:cubicBezTo>
                  <a:cubicBezTo>
                    <a:pt x="52" y="104"/>
                    <a:pt x="46" y="97"/>
                    <a:pt x="44" y="88"/>
                  </a:cubicBezTo>
                  <a:cubicBezTo>
                    <a:pt x="41" y="79"/>
                    <a:pt x="43" y="70"/>
                    <a:pt x="47" y="63"/>
                  </a:cubicBez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grpSp>
      <p:grpSp>
        <p:nvGrpSpPr>
          <p:cNvPr id="23" name="Group 22"/>
          <p:cNvGrpSpPr>
            <a:grpSpLocks noChangeAspect="1"/>
          </p:cNvGrpSpPr>
          <p:nvPr/>
        </p:nvGrpSpPr>
        <p:grpSpPr>
          <a:xfrm>
            <a:off x="2904048" y="5486420"/>
            <a:ext cx="608933" cy="686486"/>
            <a:chOff x="2760423" y="4302919"/>
            <a:chExt cx="673100" cy="758825"/>
          </a:xfrm>
          <a:solidFill>
            <a:schemeClr val="accent3"/>
          </a:solidFill>
        </p:grpSpPr>
        <p:sp>
          <p:nvSpPr>
            <p:cNvPr id="24" name="Freeform 191"/>
            <p:cNvSpPr>
              <a:spLocks noEditPoints="1"/>
            </p:cNvSpPr>
            <p:nvPr/>
          </p:nvSpPr>
          <p:spPr bwMode="auto">
            <a:xfrm>
              <a:off x="2935048" y="4302919"/>
              <a:ext cx="498475" cy="655638"/>
            </a:xfrm>
            <a:custGeom>
              <a:avLst/>
              <a:gdLst>
                <a:gd name="T0" fmla="*/ 9 w 314"/>
                <a:gd name="T1" fmla="*/ 0 h 413"/>
                <a:gd name="T2" fmla="*/ 305 w 314"/>
                <a:gd name="T3" fmla="*/ 0 h 413"/>
                <a:gd name="T4" fmla="*/ 314 w 314"/>
                <a:gd name="T5" fmla="*/ 0 h 413"/>
                <a:gd name="T6" fmla="*/ 314 w 314"/>
                <a:gd name="T7" fmla="*/ 10 h 413"/>
                <a:gd name="T8" fmla="*/ 314 w 314"/>
                <a:gd name="T9" fmla="*/ 404 h 413"/>
                <a:gd name="T10" fmla="*/ 314 w 314"/>
                <a:gd name="T11" fmla="*/ 413 h 413"/>
                <a:gd name="T12" fmla="*/ 305 w 314"/>
                <a:gd name="T13" fmla="*/ 413 h 413"/>
                <a:gd name="T14" fmla="*/ 9 w 314"/>
                <a:gd name="T15" fmla="*/ 413 h 413"/>
                <a:gd name="T16" fmla="*/ 0 w 314"/>
                <a:gd name="T17" fmla="*/ 413 h 413"/>
                <a:gd name="T18" fmla="*/ 0 w 314"/>
                <a:gd name="T19" fmla="*/ 404 h 413"/>
                <a:gd name="T20" fmla="*/ 0 w 314"/>
                <a:gd name="T21" fmla="*/ 10 h 413"/>
                <a:gd name="T22" fmla="*/ 0 w 314"/>
                <a:gd name="T23" fmla="*/ 0 h 413"/>
                <a:gd name="T24" fmla="*/ 9 w 314"/>
                <a:gd name="T25" fmla="*/ 0 h 413"/>
                <a:gd name="T26" fmla="*/ 55 w 314"/>
                <a:gd name="T27" fmla="*/ 185 h 413"/>
                <a:gd name="T28" fmla="*/ 258 w 314"/>
                <a:gd name="T29" fmla="*/ 185 h 413"/>
                <a:gd name="T30" fmla="*/ 258 w 314"/>
                <a:gd name="T31" fmla="*/ 204 h 413"/>
                <a:gd name="T32" fmla="*/ 55 w 314"/>
                <a:gd name="T33" fmla="*/ 204 h 413"/>
                <a:gd name="T34" fmla="*/ 55 w 314"/>
                <a:gd name="T35" fmla="*/ 185 h 413"/>
                <a:gd name="T36" fmla="*/ 55 w 314"/>
                <a:gd name="T37" fmla="*/ 50 h 413"/>
                <a:gd name="T38" fmla="*/ 258 w 314"/>
                <a:gd name="T39" fmla="*/ 50 h 413"/>
                <a:gd name="T40" fmla="*/ 258 w 314"/>
                <a:gd name="T41" fmla="*/ 69 h 413"/>
                <a:gd name="T42" fmla="*/ 55 w 314"/>
                <a:gd name="T43" fmla="*/ 69 h 413"/>
                <a:gd name="T44" fmla="*/ 55 w 314"/>
                <a:gd name="T45" fmla="*/ 50 h 413"/>
                <a:gd name="T46" fmla="*/ 55 w 314"/>
                <a:gd name="T47" fmla="*/ 95 h 413"/>
                <a:gd name="T48" fmla="*/ 258 w 314"/>
                <a:gd name="T49" fmla="*/ 95 h 413"/>
                <a:gd name="T50" fmla="*/ 258 w 314"/>
                <a:gd name="T51" fmla="*/ 114 h 413"/>
                <a:gd name="T52" fmla="*/ 55 w 314"/>
                <a:gd name="T53" fmla="*/ 114 h 413"/>
                <a:gd name="T54" fmla="*/ 55 w 314"/>
                <a:gd name="T55" fmla="*/ 95 h 413"/>
                <a:gd name="T56" fmla="*/ 55 w 314"/>
                <a:gd name="T57" fmla="*/ 140 h 413"/>
                <a:gd name="T58" fmla="*/ 258 w 314"/>
                <a:gd name="T59" fmla="*/ 140 h 413"/>
                <a:gd name="T60" fmla="*/ 258 w 314"/>
                <a:gd name="T61" fmla="*/ 159 h 413"/>
                <a:gd name="T62" fmla="*/ 55 w 314"/>
                <a:gd name="T63" fmla="*/ 159 h 413"/>
                <a:gd name="T64" fmla="*/ 55 w 314"/>
                <a:gd name="T65" fmla="*/ 140 h 413"/>
                <a:gd name="T66" fmla="*/ 295 w 314"/>
                <a:gd name="T67" fmla="*/ 19 h 413"/>
                <a:gd name="T68" fmla="*/ 18 w 314"/>
                <a:gd name="T69" fmla="*/ 19 h 413"/>
                <a:gd name="T70" fmla="*/ 18 w 314"/>
                <a:gd name="T71" fmla="*/ 394 h 413"/>
                <a:gd name="T72" fmla="*/ 295 w 314"/>
                <a:gd name="T73" fmla="*/ 394 h 413"/>
                <a:gd name="T74" fmla="*/ 295 w 314"/>
                <a:gd name="T75" fmla="*/ 19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4" h="413">
                  <a:moveTo>
                    <a:pt x="9" y="0"/>
                  </a:moveTo>
                  <a:lnTo>
                    <a:pt x="305" y="0"/>
                  </a:lnTo>
                  <a:lnTo>
                    <a:pt x="314" y="0"/>
                  </a:lnTo>
                  <a:lnTo>
                    <a:pt x="314" y="10"/>
                  </a:lnTo>
                  <a:lnTo>
                    <a:pt x="314" y="404"/>
                  </a:lnTo>
                  <a:lnTo>
                    <a:pt x="314" y="413"/>
                  </a:lnTo>
                  <a:lnTo>
                    <a:pt x="305" y="413"/>
                  </a:lnTo>
                  <a:lnTo>
                    <a:pt x="9" y="413"/>
                  </a:lnTo>
                  <a:lnTo>
                    <a:pt x="0" y="413"/>
                  </a:lnTo>
                  <a:lnTo>
                    <a:pt x="0" y="404"/>
                  </a:lnTo>
                  <a:lnTo>
                    <a:pt x="0" y="10"/>
                  </a:lnTo>
                  <a:lnTo>
                    <a:pt x="0" y="0"/>
                  </a:lnTo>
                  <a:lnTo>
                    <a:pt x="9" y="0"/>
                  </a:lnTo>
                  <a:close/>
                  <a:moveTo>
                    <a:pt x="55" y="185"/>
                  </a:moveTo>
                  <a:lnTo>
                    <a:pt x="258" y="185"/>
                  </a:lnTo>
                  <a:lnTo>
                    <a:pt x="258" y="204"/>
                  </a:lnTo>
                  <a:lnTo>
                    <a:pt x="55" y="204"/>
                  </a:lnTo>
                  <a:lnTo>
                    <a:pt x="55" y="185"/>
                  </a:lnTo>
                  <a:close/>
                  <a:moveTo>
                    <a:pt x="55" y="50"/>
                  </a:moveTo>
                  <a:lnTo>
                    <a:pt x="258" y="50"/>
                  </a:lnTo>
                  <a:lnTo>
                    <a:pt x="258" y="69"/>
                  </a:lnTo>
                  <a:lnTo>
                    <a:pt x="55" y="69"/>
                  </a:lnTo>
                  <a:lnTo>
                    <a:pt x="55" y="50"/>
                  </a:lnTo>
                  <a:close/>
                  <a:moveTo>
                    <a:pt x="55" y="95"/>
                  </a:moveTo>
                  <a:lnTo>
                    <a:pt x="258" y="95"/>
                  </a:lnTo>
                  <a:lnTo>
                    <a:pt x="258" y="114"/>
                  </a:lnTo>
                  <a:lnTo>
                    <a:pt x="55" y="114"/>
                  </a:lnTo>
                  <a:lnTo>
                    <a:pt x="55" y="95"/>
                  </a:lnTo>
                  <a:close/>
                  <a:moveTo>
                    <a:pt x="55" y="140"/>
                  </a:moveTo>
                  <a:lnTo>
                    <a:pt x="258" y="140"/>
                  </a:lnTo>
                  <a:lnTo>
                    <a:pt x="258" y="159"/>
                  </a:lnTo>
                  <a:lnTo>
                    <a:pt x="55" y="159"/>
                  </a:lnTo>
                  <a:lnTo>
                    <a:pt x="55" y="140"/>
                  </a:lnTo>
                  <a:close/>
                  <a:moveTo>
                    <a:pt x="295" y="19"/>
                  </a:moveTo>
                  <a:lnTo>
                    <a:pt x="18" y="19"/>
                  </a:lnTo>
                  <a:lnTo>
                    <a:pt x="18" y="394"/>
                  </a:lnTo>
                  <a:lnTo>
                    <a:pt x="295" y="394"/>
                  </a:lnTo>
                  <a:lnTo>
                    <a:pt x="295" y="19"/>
                  </a:ln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25" name="Freeform 192"/>
            <p:cNvSpPr>
              <a:spLocks/>
            </p:cNvSpPr>
            <p:nvPr/>
          </p:nvSpPr>
          <p:spPr bwMode="auto">
            <a:xfrm>
              <a:off x="2773123" y="4558506"/>
              <a:ext cx="396875" cy="490538"/>
            </a:xfrm>
            <a:custGeom>
              <a:avLst/>
              <a:gdLst>
                <a:gd name="T0" fmla="*/ 153 w 307"/>
                <a:gd name="T1" fmla="*/ 378 h 378"/>
                <a:gd name="T2" fmla="*/ 0 w 307"/>
                <a:gd name="T3" fmla="*/ 312 h 378"/>
                <a:gd name="T4" fmla="*/ 0 w 307"/>
                <a:gd name="T5" fmla="*/ 311 h 378"/>
                <a:gd name="T6" fmla="*/ 0 w 307"/>
                <a:gd name="T7" fmla="*/ 310 h 378"/>
                <a:gd name="T8" fmla="*/ 112 w 307"/>
                <a:gd name="T9" fmla="*/ 190 h 378"/>
                <a:gd name="T10" fmla="*/ 115 w 307"/>
                <a:gd name="T11" fmla="*/ 186 h 378"/>
                <a:gd name="T12" fmla="*/ 114 w 307"/>
                <a:gd name="T13" fmla="*/ 175 h 378"/>
                <a:gd name="T14" fmla="*/ 79 w 307"/>
                <a:gd name="T15" fmla="*/ 88 h 378"/>
                <a:gd name="T16" fmla="*/ 153 w 307"/>
                <a:gd name="T17" fmla="*/ 0 h 378"/>
                <a:gd name="T18" fmla="*/ 228 w 307"/>
                <a:gd name="T19" fmla="*/ 88 h 378"/>
                <a:gd name="T20" fmla="*/ 193 w 307"/>
                <a:gd name="T21" fmla="*/ 175 h 378"/>
                <a:gd name="T22" fmla="*/ 191 w 307"/>
                <a:gd name="T23" fmla="*/ 186 h 378"/>
                <a:gd name="T24" fmla="*/ 195 w 307"/>
                <a:gd name="T25" fmla="*/ 190 h 378"/>
                <a:gd name="T26" fmla="*/ 307 w 307"/>
                <a:gd name="T27" fmla="*/ 310 h 378"/>
                <a:gd name="T28" fmla="*/ 307 w 307"/>
                <a:gd name="T29" fmla="*/ 311 h 378"/>
                <a:gd name="T30" fmla="*/ 307 w 307"/>
                <a:gd name="T31" fmla="*/ 312 h 378"/>
                <a:gd name="T32" fmla="*/ 153 w 307"/>
                <a:gd name="T33" fmla="*/ 378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7" h="378">
                  <a:moveTo>
                    <a:pt x="153" y="378"/>
                  </a:moveTo>
                  <a:cubicBezTo>
                    <a:pt x="69" y="378"/>
                    <a:pt x="0" y="348"/>
                    <a:pt x="0" y="312"/>
                  </a:cubicBezTo>
                  <a:cubicBezTo>
                    <a:pt x="0" y="311"/>
                    <a:pt x="0" y="311"/>
                    <a:pt x="0" y="311"/>
                  </a:cubicBezTo>
                  <a:cubicBezTo>
                    <a:pt x="0" y="310"/>
                    <a:pt x="0" y="310"/>
                    <a:pt x="0" y="310"/>
                  </a:cubicBezTo>
                  <a:cubicBezTo>
                    <a:pt x="0" y="256"/>
                    <a:pt x="47" y="205"/>
                    <a:pt x="112" y="190"/>
                  </a:cubicBezTo>
                  <a:cubicBezTo>
                    <a:pt x="114" y="188"/>
                    <a:pt x="115" y="187"/>
                    <a:pt x="115" y="186"/>
                  </a:cubicBezTo>
                  <a:cubicBezTo>
                    <a:pt x="116" y="183"/>
                    <a:pt x="115" y="179"/>
                    <a:pt x="114" y="175"/>
                  </a:cubicBezTo>
                  <a:cubicBezTo>
                    <a:pt x="92" y="156"/>
                    <a:pt x="79" y="122"/>
                    <a:pt x="79" y="88"/>
                  </a:cubicBezTo>
                  <a:cubicBezTo>
                    <a:pt x="79" y="37"/>
                    <a:pt x="110" y="0"/>
                    <a:pt x="153" y="0"/>
                  </a:cubicBezTo>
                  <a:cubicBezTo>
                    <a:pt x="197" y="0"/>
                    <a:pt x="228" y="37"/>
                    <a:pt x="228" y="88"/>
                  </a:cubicBezTo>
                  <a:cubicBezTo>
                    <a:pt x="228" y="122"/>
                    <a:pt x="214" y="156"/>
                    <a:pt x="193" y="175"/>
                  </a:cubicBezTo>
                  <a:cubicBezTo>
                    <a:pt x="192" y="179"/>
                    <a:pt x="190" y="183"/>
                    <a:pt x="191" y="186"/>
                  </a:cubicBezTo>
                  <a:cubicBezTo>
                    <a:pt x="192" y="187"/>
                    <a:pt x="192" y="188"/>
                    <a:pt x="195" y="190"/>
                  </a:cubicBezTo>
                  <a:cubicBezTo>
                    <a:pt x="260" y="205"/>
                    <a:pt x="307" y="256"/>
                    <a:pt x="307" y="310"/>
                  </a:cubicBezTo>
                  <a:cubicBezTo>
                    <a:pt x="307" y="310"/>
                    <a:pt x="307" y="310"/>
                    <a:pt x="307" y="311"/>
                  </a:cubicBezTo>
                  <a:cubicBezTo>
                    <a:pt x="307" y="311"/>
                    <a:pt x="307" y="311"/>
                    <a:pt x="307" y="312"/>
                  </a:cubicBezTo>
                  <a:cubicBezTo>
                    <a:pt x="307" y="348"/>
                    <a:pt x="238" y="378"/>
                    <a:pt x="153" y="378"/>
                  </a:cubicBez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26" name="Freeform 193"/>
            <p:cNvSpPr>
              <a:spLocks noEditPoints="1"/>
            </p:cNvSpPr>
            <p:nvPr/>
          </p:nvSpPr>
          <p:spPr bwMode="auto">
            <a:xfrm>
              <a:off x="2760423" y="4545806"/>
              <a:ext cx="422275" cy="515938"/>
            </a:xfrm>
            <a:custGeom>
              <a:avLst/>
              <a:gdLst>
                <a:gd name="T0" fmla="*/ 163 w 327"/>
                <a:gd name="T1" fmla="*/ 20 h 398"/>
                <a:gd name="T2" fmla="*/ 228 w 327"/>
                <a:gd name="T3" fmla="*/ 98 h 398"/>
                <a:gd name="T4" fmla="*/ 195 w 327"/>
                <a:gd name="T5" fmla="*/ 179 h 398"/>
                <a:gd name="T6" fmla="*/ 201 w 327"/>
                <a:gd name="T7" fmla="*/ 209 h 398"/>
                <a:gd name="T8" fmla="*/ 307 w 327"/>
                <a:gd name="T9" fmla="*/ 320 h 398"/>
                <a:gd name="T10" fmla="*/ 307 w 327"/>
                <a:gd name="T11" fmla="*/ 321 h 398"/>
                <a:gd name="T12" fmla="*/ 307 w 327"/>
                <a:gd name="T13" fmla="*/ 322 h 398"/>
                <a:gd name="T14" fmla="*/ 163 w 327"/>
                <a:gd name="T15" fmla="*/ 378 h 398"/>
                <a:gd name="T16" fmla="*/ 20 w 327"/>
                <a:gd name="T17" fmla="*/ 322 h 398"/>
                <a:gd name="T18" fmla="*/ 20 w 327"/>
                <a:gd name="T19" fmla="*/ 321 h 398"/>
                <a:gd name="T20" fmla="*/ 20 w 327"/>
                <a:gd name="T21" fmla="*/ 320 h 398"/>
                <a:gd name="T22" fmla="*/ 125 w 327"/>
                <a:gd name="T23" fmla="*/ 209 h 398"/>
                <a:gd name="T24" fmla="*/ 132 w 327"/>
                <a:gd name="T25" fmla="*/ 179 h 398"/>
                <a:gd name="T26" fmla="*/ 99 w 327"/>
                <a:gd name="T27" fmla="*/ 98 h 398"/>
                <a:gd name="T28" fmla="*/ 163 w 327"/>
                <a:gd name="T29" fmla="*/ 20 h 398"/>
                <a:gd name="T30" fmla="*/ 163 w 327"/>
                <a:gd name="T31" fmla="*/ 0 h 398"/>
                <a:gd name="T32" fmla="*/ 103 w 327"/>
                <a:gd name="T33" fmla="*/ 28 h 398"/>
                <a:gd name="T34" fmla="*/ 79 w 327"/>
                <a:gd name="T35" fmla="*/ 98 h 398"/>
                <a:gd name="T36" fmla="*/ 115 w 327"/>
                <a:gd name="T37" fmla="*/ 191 h 398"/>
                <a:gd name="T38" fmla="*/ 0 w 327"/>
                <a:gd name="T39" fmla="*/ 320 h 398"/>
                <a:gd name="T40" fmla="*/ 0 w 327"/>
                <a:gd name="T41" fmla="*/ 321 h 398"/>
                <a:gd name="T42" fmla="*/ 0 w 327"/>
                <a:gd name="T43" fmla="*/ 322 h 398"/>
                <a:gd name="T44" fmla="*/ 55 w 327"/>
                <a:gd name="T45" fmla="*/ 379 h 398"/>
                <a:gd name="T46" fmla="*/ 163 w 327"/>
                <a:gd name="T47" fmla="*/ 398 h 398"/>
                <a:gd name="T48" fmla="*/ 272 w 327"/>
                <a:gd name="T49" fmla="*/ 379 h 398"/>
                <a:gd name="T50" fmla="*/ 327 w 327"/>
                <a:gd name="T51" fmla="*/ 322 h 398"/>
                <a:gd name="T52" fmla="*/ 327 w 327"/>
                <a:gd name="T53" fmla="*/ 321 h 398"/>
                <a:gd name="T54" fmla="*/ 327 w 327"/>
                <a:gd name="T55" fmla="*/ 320 h 398"/>
                <a:gd name="T56" fmla="*/ 212 w 327"/>
                <a:gd name="T57" fmla="*/ 191 h 398"/>
                <a:gd name="T58" fmla="*/ 212 w 327"/>
                <a:gd name="T59" fmla="*/ 191 h 398"/>
                <a:gd name="T60" fmla="*/ 248 w 327"/>
                <a:gd name="T61" fmla="*/ 98 h 398"/>
                <a:gd name="T62" fmla="*/ 224 w 327"/>
                <a:gd name="T63" fmla="*/ 28 h 398"/>
                <a:gd name="T64" fmla="*/ 163 w 327"/>
                <a:gd name="T65"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7" h="398">
                  <a:moveTo>
                    <a:pt x="163" y="20"/>
                  </a:moveTo>
                  <a:cubicBezTo>
                    <a:pt x="199" y="20"/>
                    <a:pt x="228" y="51"/>
                    <a:pt x="228" y="98"/>
                  </a:cubicBezTo>
                  <a:cubicBezTo>
                    <a:pt x="228" y="131"/>
                    <a:pt x="215" y="162"/>
                    <a:pt x="195" y="179"/>
                  </a:cubicBezTo>
                  <a:cubicBezTo>
                    <a:pt x="193" y="183"/>
                    <a:pt x="185" y="201"/>
                    <a:pt x="201" y="209"/>
                  </a:cubicBezTo>
                  <a:cubicBezTo>
                    <a:pt x="262" y="223"/>
                    <a:pt x="307" y="270"/>
                    <a:pt x="307" y="320"/>
                  </a:cubicBezTo>
                  <a:cubicBezTo>
                    <a:pt x="307" y="320"/>
                    <a:pt x="307" y="321"/>
                    <a:pt x="307" y="321"/>
                  </a:cubicBezTo>
                  <a:cubicBezTo>
                    <a:pt x="307" y="321"/>
                    <a:pt x="307" y="321"/>
                    <a:pt x="307" y="322"/>
                  </a:cubicBezTo>
                  <a:cubicBezTo>
                    <a:pt x="307" y="351"/>
                    <a:pt x="243" y="378"/>
                    <a:pt x="163" y="378"/>
                  </a:cubicBezTo>
                  <a:cubicBezTo>
                    <a:pt x="84" y="378"/>
                    <a:pt x="20" y="351"/>
                    <a:pt x="20" y="322"/>
                  </a:cubicBezTo>
                  <a:cubicBezTo>
                    <a:pt x="20" y="321"/>
                    <a:pt x="20" y="321"/>
                    <a:pt x="20" y="321"/>
                  </a:cubicBezTo>
                  <a:cubicBezTo>
                    <a:pt x="20" y="321"/>
                    <a:pt x="20" y="320"/>
                    <a:pt x="20" y="320"/>
                  </a:cubicBezTo>
                  <a:cubicBezTo>
                    <a:pt x="20" y="270"/>
                    <a:pt x="65" y="223"/>
                    <a:pt x="125" y="209"/>
                  </a:cubicBezTo>
                  <a:cubicBezTo>
                    <a:pt x="142" y="201"/>
                    <a:pt x="134" y="183"/>
                    <a:pt x="132" y="179"/>
                  </a:cubicBezTo>
                  <a:cubicBezTo>
                    <a:pt x="112" y="162"/>
                    <a:pt x="99" y="131"/>
                    <a:pt x="99" y="98"/>
                  </a:cubicBezTo>
                  <a:cubicBezTo>
                    <a:pt x="99" y="51"/>
                    <a:pt x="128" y="20"/>
                    <a:pt x="163" y="20"/>
                  </a:cubicBezTo>
                  <a:moveTo>
                    <a:pt x="163" y="0"/>
                  </a:moveTo>
                  <a:cubicBezTo>
                    <a:pt x="140" y="0"/>
                    <a:pt x="118" y="10"/>
                    <a:pt x="103" y="28"/>
                  </a:cubicBezTo>
                  <a:cubicBezTo>
                    <a:pt x="87" y="46"/>
                    <a:pt x="79" y="71"/>
                    <a:pt x="79" y="98"/>
                  </a:cubicBezTo>
                  <a:cubicBezTo>
                    <a:pt x="79" y="134"/>
                    <a:pt x="93" y="169"/>
                    <a:pt x="115" y="191"/>
                  </a:cubicBezTo>
                  <a:cubicBezTo>
                    <a:pt x="48" y="209"/>
                    <a:pt x="0" y="262"/>
                    <a:pt x="0" y="320"/>
                  </a:cubicBezTo>
                  <a:cubicBezTo>
                    <a:pt x="0" y="320"/>
                    <a:pt x="0" y="320"/>
                    <a:pt x="0" y="321"/>
                  </a:cubicBezTo>
                  <a:cubicBezTo>
                    <a:pt x="0" y="321"/>
                    <a:pt x="0" y="321"/>
                    <a:pt x="0" y="322"/>
                  </a:cubicBezTo>
                  <a:cubicBezTo>
                    <a:pt x="0" y="345"/>
                    <a:pt x="19" y="365"/>
                    <a:pt x="55" y="379"/>
                  </a:cubicBezTo>
                  <a:cubicBezTo>
                    <a:pt x="85" y="391"/>
                    <a:pt x="123" y="398"/>
                    <a:pt x="163" y="398"/>
                  </a:cubicBezTo>
                  <a:cubicBezTo>
                    <a:pt x="204" y="398"/>
                    <a:pt x="242" y="391"/>
                    <a:pt x="272" y="379"/>
                  </a:cubicBezTo>
                  <a:cubicBezTo>
                    <a:pt x="307" y="365"/>
                    <a:pt x="327" y="345"/>
                    <a:pt x="327" y="322"/>
                  </a:cubicBezTo>
                  <a:cubicBezTo>
                    <a:pt x="327" y="321"/>
                    <a:pt x="327" y="321"/>
                    <a:pt x="327" y="321"/>
                  </a:cubicBezTo>
                  <a:cubicBezTo>
                    <a:pt x="327" y="320"/>
                    <a:pt x="327" y="320"/>
                    <a:pt x="327" y="320"/>
                  </a:cubicBezTo>
                  <a:cubicBezTo>
                    <a:pt x="327" y="262"/>
                    <a:pt x="279" y="209"/>
                    <a:pt x="212" y="191"/>
                  </a:cubicBezTo>
                  <a:cubicBezTo>
                    <a:pt x="212" y="191"/>
                    <a:pt x="212" y="191"/>
                    <a:pt x="212" y="191"/>
                  </a:cubicBezTo>
                  <a:cubicBezTo>
                    <a:pt x="234" y="170"/>
                    <a:pt x="248" y="134"/>
                    <a:pt x="248" y="98"/>
                  </a:cubicBezTo>
                  <a:cubicBezTo>
                    <a:pt x="248" y="71"/>
                    <a:pt x="240" y="46"/>
                    <a:pt x="224" y="28"/>
                  </a:cubicBezTo>
                  <a:cubicBezTo>
                    <a:pt x="209" y="10"/>
                    <a:pt x="187" y="0"/>
                    <a:pt x="163" y="0"/>
                  </a:cubicBez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grpSp>
      <p:grpSp>
        <p:nvGrpSpPr>
          <p:cNvPr id="27" name="Group 26"/>
          <p:cNvGrpSpPr>
            <a:grpSpLocks noChangeAspect="1"/>
          </p:cNvGrpSpPr>
          <p:nvPr/>
        </p:nvGrpSpPr>
        <p:grpSpPr>
          <a:xfrm>
            <a:off x="3016606" y="4667091"/>
            <a:ext cx="506218" cy="548497"/>
            <a:chOff x="3370385" y="-3488039"/>
            <a:chExt cx="2362200" cy="2887676"/>
          </a:xfrm>
          <a:solidFill>
            <a:schemeClr val="accent3"/>
          </a:solidFill>
        </p:grpSpPr>
        <p:sp>
          <p:nvSpPr>
            <p:cNvPr id="28" name="Freeform 152"/>
            <p:cNvSpPr>
              <a:spLocks noEditPoints="1"/>
            </p:cNvSpPr>
            <p:nvPr/>
          </p:nvSpPr>
          <p:spPr bwMode="auto">
            <a:xfrm>
              <a:off x="3370385" y="-3488039"/>
              <a:ext cx="2362200" cy="2887676"/>
            </a:xfrm>
            <a:custGeom>
              <a:avLst/>
              <a:gdLst>
                <a:gd name="T0" fmla="*/ 0 w 962"/>
                <a:gd name="T1" fmla="*/ 895 h 1176"/>
                <a:gd name="T2" fmla="*/ 0 w 962"/>
                <a:gd name="T3" fmla="*/ 35 h 1176"/>
                <a:gd name="T4" fmla="*/ 0 w 962"/>
                <a:gd name="T5" fmla="*/ 0 h 1176"/>
                <a:gd name="T6" fmla="*/ 36 w 962"/>
                <a:gd name="T7" fmla="*/ 0 h 1176"/>
                <a:gd name="T8" fmla="*/ 681 w 962"/>
                <a:gd name="T9" fmla="*/ 0 h 1176"/>
                <a:gd name="T10" fmla="*/ 681 w 962"/>
                <a:gd name="T11" fmla="*/ 68 h 1176"/>
                <a:gd name="T12" fmla="*/ 69 w 962"/>
                <a:gd name="T13" fmla="*/ 68 h 1176"/>
                <a:gd name="T14" fmla="*/ 69 w 962"/>
                <a:gd name="T15" fmla="*/ 895 h 1176"/>
                <a:gd name="T16" fmla="*/ 0 w 962"/>
                <a:gd name="T17" fmla="*/ 895 h 1176"/>
                <a:gd name="T18" fmla="*/ 281 w 962"/>
                <a:gd name="T19" fmla="*/ 246 h 1176"/>
                <a:gd name="T20" fmla="*/ 929 w 962"/>
                <a:gd name="T21" fmla="*/ 246 h 1176"/>
                <a:gd name="T22" fmla="*/ 962 w 962"/>
                <a:gd name="T23" fmla="*/ 246 h 1176"/>
                <a:gd name="T24" fmla="*/ 962 w 962"/>
                <a:gd name="T25" fmla="*/ 281 h 1176"/>
                <a:gd name="T26" fmla="*/ 962 w 962"/>
                <a:gd name="T27" fmla="*/ 1143 h 1176"/>
                <a:gd name="T28" fmla="*/ 962 w 962"/>
                <a:gd name="T29" fmla="*/ 1176 h 1176"/>
                <a:gd name="T30" fmla="*/ 929 w 962"/>
                <a:gd name="T31" fmla="*/ 1176 h 1176"/>
                <a:gd name="T32" fmla="*/ 281 w 962"/>
                <a:gd name="T33" fmla="*/ 1176 h 1176"/>
                <a:gd name="T34" fmla="*/ 248 w 962"/>
                <a:gd name="T35" fmla="*/ 1176 h 1176"/>
                <a:gd name="T36" fmla="*/ 248 w 962"/>
                <a:gd name="T37" fmla="*/ 1143 h 1176"/>
                <a:gd name="T38" fmla="*/ 248 w 962"/>
                <a:gd name="T39" fmla="*/ 281 h 1176"/>
                <a:gd name="T40" fmla="*/ 248 w 962"/>
                <a:gd name="T41" fmla="*/ 246 h 1176"/>
                <a:gd name="T42" fmla="*/ 281 w 962"/>
                <a:gd name="T43" fmla="*/ 246 h 1176"/>
                <a:gd name="T44" fmla="*/ 893 w 962"/>
                <a:gd name="T45" fmla="*/ 317 h 1176"/>
                <a:gd name="T46" fmla="*/ 317 w 962"/>
                <a:gd name="T47" fmla="*/ 317 h 1176"/>
                <a:gd name="T48" fmla="*/ 317 w 962"/>
                <a:gd name="T49" fmla="*/ 1108 h 1176"/>
                <a:gd name="T50" fmla="*/ 893 w 962"/>
                <a:gd name="T51" fmla="*/ 1108 h 1176"/>
                <a:gd name="T52" fmla="*/ 893 w 962"/>
                <a:gd name="T53" fmla="*/ 317 h 1176"/>
                <a:gd name="T54" fmla="*/ 123 w 962"/>
                <a:gd name="T55" fmla="*/ 1018 h 1176"/>
                <a:gd name="T56" fmla="*/ 123 w 962"/>
                <a:gd name="T57" fmla="*/ 158 h 1176"/>
                <a:gd name="T58" fmla="*/ 123 w 962"/>
                <a:gd name="T59" fmla="*/ 123 h 1176"/>
                <a:gd name="T60" fmla="*/ 159 w 962"/>
                <a:gd name="T61" fmla="*/ 123 h 1176"/>
                <a:gd name="T62" fmla="*/ 803 w 962"/>
                <a:gd name="T63" fmla="*/ 123 h 1176"/>
                <a:gd name="T64" fmla="*/ 803 w 962"/>
                <a:gd name="T65" fmla="*/ 191 h 1176"/>
                <a:gd name="T66" fmla="*/ 194 w 962"/>
                <a:gd name="T67" fmla="*/ 191 h 1176"/>
                <a:gd name="T68" fmla="*/ 194 w 962"/>
                <a:gd name="T69" fmla="*/ 1018 h 1176"/>
                <a:gd name="T70" fmla="*/ 123 w 962"/>
                <a:gd name="T71" fmla="*/ 1018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62" h="1176">
                  <a:moveTo>
                    <a:pt x="0" y="895"/>
                  </a:moveTo>
                  <a:lnTo>
                    <a:pt x="0" y="35"/>
                  </a:lnTo>
                  <a:lnTo>
                    <a:pt x="0" y="0"/>
                  </a:lnTo>
                  <a:lnTo>
                    <a:pt x="36" y="0"/>
                  </a:lnTo>
                  <a:lnTo>
                    <a:pt x="681" y="0"/>
                  </a:lnTo>
                  <a:lnTo>
                    <a:pt x="681" y="68"/>
                  </a:lnTo>
                  <a:lnTo>
                    <a:pt x="69" y="68"/>
                  </a:lnTo>
                  <a:lnTo>
                    <a:pt x="69" y="895"/>
                  </a:lnTo>
                  <a:lnTo>
                    <a:pt x="0" y="895"/>
                  </a:lnTo>
                  <a:close/>
                  <a:moveTo>
                    <a:pt x="281" y="246"/>
                  </a:moveTo>
                  <a:lnTo>
                    <a:pt x="929" y="246"/>
                  </a:lnTo>
                  <a:lnTo>
                    <a:pt x="962" y="246"/>
                  </a:lnTo>
                  <a:lnTo>
                    <a:pt x="962" y="281"/>
                  </a:lnTo>
                  <a:lnTo>
                    <a:pt x="962" y="1143"/>
                  </a:lnTo>
                  <a:lnTo>
                    <a:pt x="962" y="1176"/>
                  </a:lnTo>
                  <a:lnTo>
                    <a:pt x="929" y="1176"/>
                  </a:lnTo>
                  <a:lnTo>
                    <a:pt x="281" y="1176"/>
                  </a:lnTo>
                  <a:lnTo>
                    <a:pt x="248" y="1176"/>
                  </a:lnTo>
                  <a:lnTo>
                    <a:pt x="248" y="1143"/>
                  </a:lnTo>
                  <a:lnTo>
                    <a:pt x="248" y="281"/>
                  </a:lnTo>
                  <a:lnTo>
                    <a:pt x="248" y="246"/>
                  </a:lnTo>
                  <a:lnTo>
                    <a:pt x="281" y="246"/>
                  </a:lnTo>
                  <a:close/>
                  <a:moveTo>
                    <a:pt x="893" y="317"/>
                  </a:moveTo>
                  <a:lnTo>
                    <a:pt x="317" y="317"/>
                  </a:lnTo>
                  <a:lnTo>
                    <a:pt x="317" y="1108"/>
                  </a:lnTo>
                  <a:lnTo>
                    <a:pt x="893" y="1108"/>
                  </a:lnTo>
                  <a:lnTo>
                    <a:pt x="893" y="317"/>
                  </a:lnTo>
                  <a:close/>
                  <a:moveTo>
                    <a:pt x="123" y="1018"/>
                  </a:moveTo>
                  <a:lnTo>
                    <a:pt x="123" y="158"/>
                  </a:lnTo>
                  <a:lnTo>
                    <a:pt x="123" y="123"/>
                  </a:lnTo>
                  <a:lnTo>
                    <a:pt x="159" y="123"/>
                  </a:lnTo>
                  <a:lnTo>
                    <a:pt x="803" y="123"/>
                  </a:lnTo>
                  <a:lnTo>
                    <a:pt x="803" y="191"/>
                  </a:lnTo>
                  <a:lnTo>
                    <a:pt x="194" y="191"/>
                  </a:lnTo>
                  <a:lnTo>
                    <a:pt x="194" y="1018"/>
                  </a:lnTo>
                  <a:lnTo>
                    <a:pt x="123" y="10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29" name="Freeform 153"/>
            <p:cNvSpPr>
              <a:spLocks/>
            </p:cNvSpPr>
            <p:nvPr/>
          </p:nvSpPr>
          <p:spPr bwMode="auto">
            <a:xfrm>
              <a:off x="4634971" y="-1707798"/>
              <a:ext cx="621242" cy="825049"/>
            </a:xfrm>
            <a:custGeom>
              <a:avLst/>
              <a:gdLst>
                <a:gd name="T0" fmla="*/ 36 w 107"/>
                <a:gd name="T1" fmla="*/ 0 h 142"/>
                <a:gd name="T2" fmla="*/ 107 w 107"/>
                <a:gd name="T3" fmla="*/ 71 h 142"/>
                <a:gd name="T4" fmla="*/ 36 w 107"/>
                <a:gd name="T5" fmla="*/ 142 h 142"/>
                <a:gd name="T6" fmla="*/ 0 w 107"/>
                <a:gd name="T7" fmla="*/ 132 h 142"/>
                <a:gd name="T8" fmla="*/ 36 w 107"/>
                <a:gd name="T9" fmla="*/ 71 h 142"/>
                <a:gd name="T10" fmla="*/ 36 w 107"/>
                <a:gd name="T11" fmla="*/ 0 h 142"/>
              </a:gdLst>
              <a:ahLst/>
              <a:cxnLst>
                <a:cxn ang="0">
                  <a:pos x="T0" y="T1"/>
                </a:cxn>
                <a:cxn ang="0">
                  <a:pos x="T2" y="T3"/>
                </a:cxn>
                <a:cxn ang="0">
                  <a:pos x="T4" y="T5"/>
                </a:cxn>
                <a:cxn ang="0">
                  <a:pos x="T6" y="T7"/>
                </a:cxn>
                <a:cxn ang="0">
                  <a:pos x="T8" y="T9"/>
                </a:cxn>
                <a:cxn ang="0">
                  <a:pos x="T10" y="T11"/>
                </a:cxn>
              </a:cxnLst>
              <a:rect l="0" t="0" r="r" b="b"/>
              <a:pathLst>
                <a:path w="107" h="142">
                  <a:moveTo>
                    <a:pt x="36" y="0"/>
                  </a:moveTo>
                  <a:cubicBezTo>
                    <a:pt x="76" y="0"/>
                    <a:pt x="107" y="31"/>
                    <a:pt x="107" y="71"/>
                  </a:cubicBezTo>
                  <a:cubicBezTo>
                    <a:pt x="107" y="110"/>
                    <a:pt x="76" y="142"/>
                    <a:pt x="36" y="142"/>
                  </a:cubicBezTo>
                  <a:cubicBezTo>
                    <a:pt x="23" y="142"/>
                    <a:pt x="11" y="138"/>
                    <a:pt x="0" y="132"/>
                  </a:cubicBezTo>
                  <a:cubicBezTo>
                    <a:pt x="36" y="71"/>
                    <a:pt x="36" y="71"/>
                    <a:pt x="36" y="71"/>
                  </a:cubicBezTo>
                  <a:lnTo>
                    <a:pt x="36" y="0"/>
                  </a:ln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30" name="Freeform 154"/>
            <p:cNvSpPr>
              <a:spLocks noEditPoints="1"/>
            </p:cNvSpPr>
            <p:nvPr/>
          </p:nvSpPr>
          <p:spPr bwMode="auto">
            <a:xfrm>
              <a:off x="4617781" y="-1724985"/>
              <a:ext cx="655620" cy="859427"/>
            </a:xfrm>
            <a:custGeom>
              <a:avLst/>
              <a:gdLst>
                <a:gd name="T0" fmla="*/ 39 w 113"/>
                <a:gd name="T1" fmla="*/ 148 h 148"/>
                <a:gd name="T2" fmla="*/ 1 w 113"/>
                <a:gd name="T3" fmla="*/ 137 h 148"/>
                <a:gd name="T4" fmla="*/ 0 w 113"/>
                <a:gd name="T5" fmla="*/ 135 h 148"/>
                <a:gd name="T6" fmla="*/ 0 w 113"/>
                <a:gd name="T7" fmla="*/ 133 h 148"/>
                <a:gd name="T8" fmla="*/ 37 w 113"/>
                <a:gd name="T9" fmla="*/ 73 h 148"/>
                <a:gd name="T10" fmla="*/ 37 w 113"/>
                <a:gd name="T11" fmla="*/ 3 h 148"/>
                <a:gd name="T12" fmla="*/ 39 w 113"/>
                <a:gd name="T13" fmla="*/ 0 h 148"/>
                <a:gd name="T14" fmla="*/ 113 w 113"/>
                <a:gd name="T15" fmla="*/ 74 h 148"/>
                <a:gd name="T16" fmla="*/ 39 w 113"/>
                <a:gd name="T17" fmla="*/ 148 h 148"/>
                <a:gd name="T18" fmla="*/ 7 w 113"/>
                <a:gd name="T19" fmla="*/ 134 h 148"/>
                <a:gd name="T20" fmla="*/ 39 w 113"/>
                <a:gd name="T21" fmla="*/ 142 h 148"/>
                <a:gd name="T22" fmla="*/ 108 w 113"/>
                <a:gd name="T23" fmla="*/ 74 h 148"/>
                <a:gd name="T24" fmla="*/ 42 w 113"/>
                <a:gd name="T25" fmla="*/ 5 h 148"/>
                <a:gd name="T26" fmla="*/ 42 w 113"/>
                <a:gd name="T27" fmla="*/ 74 h 148"/>
                <a:gd name="T28" fmla="*/ 42 w 113"/>
                <a:gd name="T29" fmla="*/ 75 h 148"/>
                <a:gd name="T30" fmla="*/ 7 w 113"/>
                <a:gd name="T31" fmla="*/ 13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8">
                  <a:moveTo>
                    <a:pt x="39" y="148"/>
                  </a:moveTo>
                  <a:cubicBezTo>
                    <a:pt x="26" y="148"/>
                    <a:pt x="13" y="144"/>
                    <a:pt x="1" y="137"/>
                  </a:cubicBezTo>
                  <a:cubicBezTo>
                    <a:pt x="1" y="137"/>
                    <a:pt x="0" y="136"/>
                    <a:pt x="0" y="135"/>
                  </a:cubicBezTo>
                  <a:cubicBezTo>
                    <a:pt x="0" y="135"/>
                    <a:pt x="0" y="134"/>
                    <a:pt x="0" y="133"/>
                  </a:cubicBezTo>
                  <a:cubicBezTo>
                    <a:pt x="37" y="73"/>
                    <a:pt x="37" y="73"/>
                    <a:pt x="37" y="73"/>
                  </a:cubicBezTo>
                  <a:cubicBezTo>
                    <a:pt x="37" y="3"/>
                    <a:pt x="37" y="3"/>
                    <a:pt x="37" y="3"/>
                  </a:cubicBezTo>
                  <a:cubicBezTo>
                    <a:pt x="37" y="1"/>
                    <a:pt x="38" y="0"/>
                    <a:pt x="39" y="0"/>
                  </a:cubicBezTo>
                  <a:cubicBezTo>
                    <a:pt x="80" y="0"/>
                    <a:pt x="113" y="33"/>
                    <a:pt x="113" y="74"/>
                  </a:cubicBezTo>
                  <a:cubicBezTo>
                    <a:pt x="113" y="114"/>
                    <a:pt x="80" y="148"/>
                    <a:pt x="39" y="148"/>
                  </a:cubicBezTo>
                  <a:close/>
                  <a:moveTo>
                    <a:pt x="7" y="134"/>
                  </a:moveTo>
                  <a:cubicBezTo>
                    <a:pt x="17" y="139"/>
                    <a:pt x="28" y="142"/>
                    <a:pt x="39" y="142"/>
                  </a:cubicBezTo>
                  <a:cubicBezTo>
                    <a:pt x="77" y="142"/>
                    <a:pt x="108" y="111"/>
                    <a:pt x="108" y="74"/>
                  </a:cubicBezTo>
                  <a:cubicBezTo>
                    <a:pt x="108" y="37"/>
                    <a:pt x="78" y="7"/>
                    <a:pt x="42" y="5"/>
                  </a:cubicBezTo>
                  <a:cubicBezTo>
                    <a:pt x="42" y="74"/>
                    <a:pt x="42" y="74"/>
                    <a:pt x="42" y="74"/>
                  </a:cubicBezTo>
                  <a:cubicBezTo>
                    <a:pt x="42" y="74"/>
                    <a:pt x="42" y="75"/>
                    <a:pt x="42" y="75"/>
                  </a:cubicBezTo>
                  <a:lnTo>
                    <a:pt x="7"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31" name="Freeform 155"/>
            <p:cNvSpPr>
              <a:spLocks/>
            </p:cNvSpPr>
            <p:nvPr/>
          </p:nvSpPr>
          <p:spPr bwMode="auto">
            <a:xfrm>
              <a:off x="4386965" y="-1457335"/>
              <a:ext cx="456726" cy="515656"/>
            </a:xfrm>
            <a:custGeom>
              <a:avLst/>
              <a:gdLst>
                <a:gd name="T0" fmla="*/ 43 w 79"/>
                <a:gd name="T1" fmla="*/ 89 h 89"/>
                <a:gd name="T2" fmla="*/ 14 w 79"/>
                <a:gd name="T3" fmla="*/ 0 h 89"/>
                <a:gd name="T4" fmla="*/ 79 w 79"/>
                <a:gd name="T5" fmla="*/ 28 h 89"/>
                <a:gd name="T6" fmla="*/ 43 w 79"/>
                <a:gd name="T7" fmla="*/ 89 h 89"/>
              </a:gdLst>
              <a:ahLst/>
              <a:cxnLst>
                <a:cxn ang="0">
                  <a:pos x="T0" y="T1"/>
                </a:cxn>
                <a:cxn ang="0">
                  <a:pos x="T2" y="T3"/>
                </a:cxn>
                <a:cxn ang="0">
                  <a:pos x="T4" y="T5"/>
                </a:cxn>
                <a:cxn ang="0">
                  <a:pos x="T6" y="T7"/>
                </a:cxn>
              </a:cxnLst>
              <a:rect l="0" t="0" r="r" b="b"/>
              <a:pathLst>
                <a:path w="79" h="89">
                  <a:moveTo>
                    <a:pt x="43" y="89"/>
                  </a:moveTo>
                  <a:cubicBezTo>
                    <a:pt x="12" y="70"/>
                    <a:pt x="0" y="32"/>
                    <a:pt x="14" y="0"/>
                  </a:cubicBezTo>
                  <a:cubicBezTo>
                    <a:pt x="79" y="28"/>
                    <a:pt x="79" y="28"/>
                    <a:pt x="79" y="28"/>
                  </a:cubicBezTo>
                  <a:lnTo>
                    <a:pt x="43"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32" name="Freeform 156"/>
            <p:cNvSpPr>
              <a:spLocks noEditPoints="1"/>
            </p:cNvSpPr>
            <p:nvPr/>
          </p:nvSpPr>
          <p:spPr bwMode="auto">
            <a:xfrm>
              <a:off x="4369777" y="-1474524"/>
              <a:ext cx="491100" cy="545122"/>
            </a:xfrm>
            <a:custGeom>
              <a:avLst/>
              <a:gdLst>
                <a:gd name="T0" fmla="*/ 46 w 85"/>
                <a:gd name="T1" fmla="*/ 94 h 94"/>
                <a:gd name="T2" fmla="*/ 44 w 85"/>
                <a:gd name="T3" fmla="*/ 94 h 94"/>
                <a:gd name="T4" fmla="*/ 14 w 85"/>
                <a:gd name="T5" fmla="*/ 2 h 94"/>
                <a:gd name="T6" fmla="*/ 18 w 85"/>
                <a:gd name="T7" fmla="*/ 0 h 94"/>
                <a:gd name="T8" fmla="*/ 83 w 85"/>
                <a:gd name="T9" fmla="*/ 28 h 94"/>
                <a:gd name="T10" fmla="*/ 85 w 85"/>
                <a:gd name="T11" fmla="*/ 30 h 94"/>
                <a:gd name="T12" fmla="*/ 85 w 85"/>
                <a:gd name="T13" fmla="*/ 32 h 94"/>
                <a:gd name="T14" fmla="*/ 48 w 85"/>
                <a:gd name="T15" fmla="*/ 93 h 94"/>
                <a:gd name="T16" fmla="*/ 47 w 85"/>
                <a:gd name="T17" fmla="*/ 94 h 94"/>
                <a:gd name="T18" fmla="*/ 46 w 85"/>
                <a:gd name="T19" fmla="*/ 94 h 94"/>
                <a:gd name="T20" fmla="*/ 19 w 85"/>
                <a:gd name="T21" fmla="*/ 6 h 94"/>
                <a:gd name="T22" fmla="*/ 45 w 85"/>
                <a:gd name="T23" fmla="*/ 88 h 94"/>
                <a:gd name="T24" fmla="*/ 78 w 85"/>
                <a:gd name="T25" fmla="*/ 32 h 94"/>
                <a:gd name="T26" fmla="*/ 19 w 85"/>
                <a:gd name="T27" fmla="*/ 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5" h="94">
                  <a:moveTo>
                    <a:pt x="46" y="94"/>
                  </a:moveTo>
                  <a:cubicBezTo>
                    <a:pt x="45" y="94"/>
                    <a:pt x="45" y="94"/>
                    <a:pt x="44" y="94"/>
                  </a:cubicBezTo>
                  <a:cubicBezTo>
                    <a:pt x="13" y="75"/>
                    <a:pt x="0" y="35"/>
                    <a:pt x="14" y="2"/>
                  </a:cubicBezTo>
                  <a:cubicBezTo>
                    <a:pt x="15" y="0"/>
                    <a:pt x="17" y="0"/>
                    <a:pt x="18" y="0"/>
                  </a:cubicBezTo>
                  <a:cubicBezTo>
                    <a:pt x="83" y="28"/>
                    <a:pt x="83" y="28"/>
                    <a:pt x="83" y="28"/>
                  </a:cubicBezTo>
                  <a:cubicBezTo>
                    <a:pt x="84" y="28"/>
                    <a:pt x="85" y="29"/>
                    <a:pt x="85" y="30"/>
                  </a:cubicBezTo>
                  <a:cubicBezTo>
                    <a:pt x="85" y="31"/>
                    <a:pt x="85" y="31"/>
                    <a:pt x="85" y="32"/>
                  </a:cubicBezTo>
                  <a:cubicBezTo>
                    <a:pt x="48" y="93"/>
                    <a:pt x="48" y="93"/>
                    <a:pt x="48" y="93"/>
                  </a:cubicBezTo>
                  <a:cubicBezTo>
                    <a:pt x="48" y="94"/>
                    <a:pt x="47" y="94"/>
                    <a:pt x="47" y="94"/>
                  </a:cubicBezTo>
                  <a:lnTo>
                    <a:pt x="46" y="94"/>
                  </a:lnTo>
                  <a:close/>
                  <a:moveTo>
                    <a:pt x="19" y="6"/>
                  </a:moveTo>
                  <a:cubicBezTo>
                    <a:pt x="7" y="36"/>
                    <a:pt x="18" y="70"/>
                    <a:pt x="45" y="88"/>
                  </a:cubicBezTo>
                  <a:cubicBezTo>
                    <a:pt x="78" y="32"/>
                    <a:pt x="78" y="32"/>
                    <a:pt x="78" y="32"/>
                  </a:cubicBezTo>
                  <a:lnTo>
                    <a:pt x="19"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33" name="Freeform 157"/>
            <p:cNvSpPr>
              <a:spLocks/>
            </p:cNvSpPr>
            <p:nvPr/>
          </p:nvSpPr>
          <p:spPr bwMode="auto">
            <a:xfrm>
              <a:off x="4467997" y="-1648864"/>
              <a:ext cx="375691" cy="353595"/>
            </a:xfrm>
            <a:custGeom>
              <a:avLst/>
              <a:gdLst>
                <a:gd name="T0" fmla="*/ 0 w 65"/>
                <a:gd name="T1" fmla="*/ 33 h 61"/>
                <a:gd name="T2" fmla="*/ 29 w 65"/>
                <a:gd name="T3" fmla="*/ 0 h 61"/>
                <a:gd name="T4" fmla="*/ 65 w 65"/>
                <a:gd name="T5" fmla="*/ 61 h 61"/>
                <a:gd name="T6" fmla="*/ 0 w 65"/>
                <a:gd name="T7" fmla="*/ 33 h 61"/>
              </a:gdLst>
              <a:ahLst/>
              <a:cxnLst>
                <a:cxn ang="0">
                  <a:pos x="T0" y="T1"/>
                </a:cxn>
                <a:cxn ang="0">
                  <a:pos x="T2" y="T3"/>
                </a:cxn>
                <a:cxn ang="0">
                  <a:pos x="T4" y="T5"/>
                </a:cxn>
                <a:cxn ang="0">
                  <a:pos x="T6" y="T7"/>
                </a:cxn>
              </a:cxnLst>
              <a:rect l="0" t="0" r="r" b="b"/>
              <a:pathLst>
                <a:path w="65" h="61">
                  <a:moveTo>
                    <a:pt x="0" y="33"/>
                  </a:moveTo>
                  <a:cubicBezTo>
                    <a:pt x="6" y="19"/>
                    <a:pt x="16" y="7"/>
                    <a:pt x="29" y="0"/>
                  </a:cubicBezTo>
                  <a:cubicBezTo>
                    <a:pt x="65" y="61"/>
                    <a:pt x="65" y="61"/>
                    <a:pt x="65" y="61"/>
                  </a:cubicBezTo>
                  <a:lnTo>
                    <a:pt x="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34" name="Freeform 158"/>
            <p:cNvSpPr>
              <a:spLocks noEditPoints="1"/>
            </p:cNvSpPr>
            <p:nvPr/>
          </p:nvSpPr>
          <p:spPr bwMode="auto">
            <a:xfrm>
              <a:off x="4450807" y="-1673420"/>
              <a:ext cx="410070" cy="390426"/>
            </a:xfrm>
            <a:custGeom>
              <a:avLst/>
              <a:gdLst>
                <a:gd name="T0" fmla="*/ 68 w 71"/>
                <a:gd name="T1" fmla="*/ 67 h 67"/>
                <a:gd name="T2" fmla="*/ 67 w 71"/>
                <a:gd name="T3" fmla="*/ 67 h 67"/>
                <a:gd name="T4" fmla="*/ 2 w 71"/>
                <a:gd name="T5" fmla="*/ 39 h 67"/>
                <a:gd name="T6" fmla="*/ 0 w 71"/>
                <a:gd name="T7" fmla="*/ 36 h 67"/>
                <a:gd name="T8" fmla="*/ 30 w 71"/>
                <a:gd name="T9" fmla="*/ 1 h 67"/>
                <a:gd name="T10" fmla="*/ 34 w 71"/>
                <a:gd name="T11" fmla="*/ 2 h 67"/>
                <a:gd name="T12" fmla="*/ 71 w 71"/>
                <a:gd name="T13" fmla="*/ 63 h 67"/>
                <a:gd name="T14" fmla="*/ 70 w 71"/>
                <a:gd name="T15" fmla="*/ 67 h 67"/>
                <a:gd name="T16" fmla="*/ 68 w 71"/>
                <a:gd name="T17" fmla="*/ 67 h 67"/>
                <a:gd name="T18" fmla="*/ 7 w 71"/>
                <a:gd name="T19" fmla="*/ 35 h 67"/>
                <a:gd name="T20" fmla="*/ 61 w 71"/>
                <a:gd name="T21" fmla="*/ 59 h 67"/>
                <a:gd name="T22" fmla="*/ 31 w 71"/>
                <a:gd name="T23" fmla="*/ 8 h 67"/>
                <a:gd name="T24" fmla="*/ 7 w 71"/>
                <a:gd name="T25" fmla="*/ 3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7">
                  <a:moveTo>
                    <a:pt x="68" y="67"/>
                  </a:moveTo>
                  <a:cubicBezTo>
                    <a:pt x="68" y="67"/>
                    <a:pt x="68" y="67"/>
                    <a:pt x="67" y="67"/>
                  </a:cubicBezTo>
                  <a:cubicBezTo>
                    <a:pt x="2" y="39"/>
                    <a:pt x="2" y="39"/>
                    <a:pt x="2" y="39"/>
                  </a:cubicBezTo>
                  <a:cubicBezTo>
                    <a:pt x="0" y="39"/>
                    <a:pt x="0" y="37"/>
                    <a:pt x="0" y="36"/>
                  </a:cubicBezTo>
                  <a:cubicBezTo>
                    <a:pt x="7" y="21"/>
                    <a:pt x="17" y="9"/>
                    <a:pt x="30" y="1"/>
                  </a:cubicBezTo>
                  <a:cubicBezTo>
                    <a:pt x="32" y="0"/>
                    <a:pt x="34" y="1"/>
                    <a:pt x="34" y="2"/>
                  </a:cubicBezTo>
                  <a:cubicBezTo>
                    <a:pt x="71" y="63"/>
                    <a:pt x="71" y="63"/>
                    <a:pt x="71" y="63"/>
                  </a:cubicBezTo>
                  <a:cubicBezTo>
                    <a:pt x="71" y="64"/>
                    <a:pt x="71" y="66"/>
                    <a:pt x="70" y="67"/>
                  </a:cubicBezTo>
                  <a:cubicBezTo>
                    <a:pt x="70" y="67"/>
                    <a:pt x="69" y="67"/>
                    <a:pt x="68" y="67"/>
                  </a:cubicBezTo>
                  <a:close/>
                  <a:moveTo>
                    <a:pt x="7" y="35"/>
                  </a:moveTo>
                  <a:cubicBezTo>
                    <a:pt x="61" y="59"/>
                    <a:pt x="61" y="59"/>
                    <a:pt x="61" y="59"/>
                  </a:cubicBezTo>
                  <a:cubicBezTo>
                    <a:pt x="31" y="8"/>
                    <a:pt x="31" y="8"/>
                    <a:pt x="31" y="8"/>
                  </a:cubicBezTo>
                  <a:cubicBezTo>
                    <a:pt x="20" y="14"/>
                    <a:pt x="12" y="24"/>
                    <a:pt x="7"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35" name="Freeform 159"/>
            <p:cNvSpPr>
              <a:spLocks/>
            </p:cNvSpPr>
            <p:nvPr/>
          </p:nvSpPr>
          <p:spPr bwMode="auto">
            <a:xfrm>
              <a:off x="4634971" y="-1707798"/>
              <a:ext cx="208718" cy="412525"/>
            </a:xfrm>
            <a:custGeom>
              <a:avLst/>
              <a:gdLst>
                <a:gd name="T0" fmla="*/ 0 w 36"/>
                <a:gd name="T1" fmla="*/ 10 h 71"/>
                <a:gd name="T2" fmla="*/ 36 w 36"/>
                <a:gd name="T3" fmla="*/ 0 h 71"/>
                <a:gd name="T4" fmla="*/ 36 w 36"/>
                <a:gd name="T5" fmla="*/ 71 h 71"/>
                <a:gd name="T6" fmla="*/ 0 w 36"/>
                <a:gd name="T7" fmla="*/ 10 h 71"/>
              </a:gdLst>
              <a:ahLst/>
              <a:cxnLst>
                <a:cxn ang="0">
                  <a:pos x="T0" y="T1"/>
                </a:cxn>
                <a:cxn ang="0">
                  <a:pos x="T2" y="T3"/>
                </a:cxn>
                <a:cxn ang="0">
                  <a:pos x="T4" y="T5"/>
                </a:cxn>
                <a:cxn ang="0">
                  <a:pos x="T6" y="T7"/>
                </a:cxn>
              </a:cxnLst>
              <a:rect l="0" t="0" r="r" b="b"/>
              <a:pathLst>
                <a:path w="36" h="71">
                  <a:moveTo>
                    <a:pt x="0" y="10"/>
                  </a:moveTo>
                  <a:cubicBezTo>
                    <a:pt x="11" y="3"/>
                    <a:pt x="23" y="0"/>
                    <a:pt x="36" y="0"/>
                  </a:cubicBezTo>
                  <a:cubicBezTo>
                    <a:pt x="36" y="71"/>
                    <a:pt x="36" y="71"/>
                    <a:pt x="36" y="71"/>
                  </a:cubicBez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36" name="Freeform 160"/>
            <p:cNvSpPr>
              <a:spLocks noEditPoints="1"/>
            </p:cNvSpPr>
            <p:nvPr/>
          </p:nvSpPr>
          <p:spPr bwMode="auto">
            <a:xfrm>
              <a:off x="4617781" y="-1724985"/>
              <a:ext cx="243096" cy="441991"/>
            </a:xfrm>
            <a:custGeom>
              <a:avLst/>
              <a:gdLst>
                <a:gd name="T0" fmla="*/ 39 w 42"/>
                <a:gd name="T1" fmla="*/ 76 h 76"/>
                <a:gd name="T2" fmla="*/ 37 w 42"/>
                <a:gd name="T3" fmla="*/ 75 h 76"/>
                <a:gd name="T4" fmla="*/ 0 w 42"/>
                <a:gd name="T5" fmla="*/ 14 h 76"/>
                <a:gd name="T6" fmla="*/ 1 w 42"/>
                <a:gd name="T7" fmla="*/ 10 h 76"/>
                <a:gd name="T8" fmla="*/ 39 w 42"/>
                <a:gd name="T9" fmla="*/ 0 h 76"/>
                <a:gd name="T10" fmla="*/ 42 w 42"/>
                <a:gd name="T11" fmla="*/ 3 h 76"/>
                <a:gd name="T12" fmla="*/ 42 w 42"/>
                <a:gd name="T13" fmla="*/ 74 h 76"/>
                <a:gd name="T14" fmla="*/ 40 w 42"/>
                <a:gd name="T15" fmla="*/ 76 h 76"/>
                <a:gd name="T16" fmla="*/ 39 w 42"/>
                <a:gd name="T17" fmla="*/ 76 h 76"/>
                <a:gd name="T18" fmla="*/ 7 w 42"/>
                <a:gd name="T19" fmla="*/ 14 h 76"/>
                <a:gd name="T20" fmla="*/ 37 w 42"/>
                <a:gd name="T21" fmla="*/ 63 h 76"/>
                <a:gd name="T22" fmla="*/ 37 w 42"/>
                <a:gd name="T23" fmla="*/ 5 h 76"/>
                <a:gd name="T24" fmla="*/ 7 w 42"/>
                <a:gd name="T25" fmla="*/ 1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76">
                  <a:moveTo>
                    <a:pt x="39" y="76"/>
                  </a:moveTo>
                  <a:cubicBezTo>
                    <a:pt x="38" y="76"/>
                    <a:pt x="37" y="76"/>
                    <a:pt x="37" y="75"/>
                  </a:cubicBezTo>
                  <a:cubicBezTo>
                    <a:pt x="0" y="14"/>
                    <a:pt x="0" y="14"/>
                    <a:pt x="0" y="14"/>
                  </a:cubicBezTo>
                  <a:cubicBezTo>
                    <a:pt x="0" y="13"/>
                    <a:pt x="0" y="11"/>
                    <a:pt x="1" y="10"/>
                  </a:cubicBezTo>
                  <a:cubicBezTo>
                    <a:pt x="13" y="3"/>
                    <a:pt x="26" y="0"/>
                    <a:pt x="39" y="0"/>
                  </a:cubicBezTo>
                  <a:cubicBezTo>
                    <a:pt x="41" y="0"/>
                    <a:pt x="42" y="1"/>
                    <a:pt x="42" y="3"/>
                  </a:cubicBezTo>
                  <a:cubicBezTo>
                    <a:pt x="42" y="74"/>
                    <a:pt x="42" y="74"/>
                    <a:pt x="42" y="74"/>
                  </a:cubicBezTo>
                  <a:cubicBezTo>
                    <a:pt x="42" y="75"/>
                    <a:pt x="41" y="76"/>
                    <a:pt x="40" y="76"/>
                  </a:cubicBezTo>
                  <a:lnTo>
                    <a:pt x="39" y="76"/>
                  </a:lnTo>
                  <a:close/>
                  <a:moveTo>
                    <a:pt x="7" y="14"/>
                  </a:moveTo>
                  <a:cubicBezTo>
                    <a:pt x="37" y="63"/>
                    <a:pt x="37" y="63"/>
                    <a:pt x="37" y="63"/>
                  </a:cubicBezTo>
                  <a:cubicBezTo>
                    <a:pt x="37" y="5"/>
                    <a:pt x="37" y="5"/>
                    <a:pt x="37" y="5"/>
                  </a:cubicBezTo>
                  <a:cubicBezTo>
                    <a:pt x="26" y="6"/>
                    <a:pt x="16" y="9"/>
                    <a:pt x="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cxnSp>
          <p:nvCxnSpPr>
            <p:cNvPr id="37" name="Straight Connector 36"/>
            <p:cNvCxnSpPr/>
            <p:nvPr/>
          </p:nvCxnSpPr>
          <p:spPr>
            <a:xfrm>
              <a:off x="4364636" y="-2124608"/>
              <a:ext cx="1064677"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4364636" y="-2519516"/>
              <a:ext cx="1064677"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364636" y="-2322062"/>
              <a:ext cx="1064677"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4364636" y="-1927155"/>
              <a:ext cx="729143"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41" name="Group 40"/>
          <p:cNvGrpSpPr>
            <a:grpSpLocks noChangeAspect="1"/>
          </p:cNvGrpSpPr>
          <p:nvPr/>
        </p:nvGrpSpPr>
        <p:grpSpPr>
          <a:xfrm>
            <a:off x="2904048" y="3785561"/>
            <a:ext cx="731333" cy="548497"/>
            <a:chOff x="3822700" y="6070601"/>
            <a:chExt cx="869950" cy="652463"/>
          </a:xfrm>
          <a:solidFill>
            <a:schemeClr val="accent3"/>
          </a:solidFill>
        </p:grpSpPr>
        <p:sp>
          <p:nvSpPr>
            <p:cNvPr id="42" name="Freeform 131"/>
            <p:cNvSpPr>
              <a:spLocks noEditPoints="1"/>
            </p:cNvSpPr>
            <p:nvPr/>
          </p:nvSpPr>
          <p:spPr bwMode="auto">
            <a:xfrm>
              <a:off x="3895725" y="6070601"/>
              <a:ext cx="723900" cy="544513"/>
            </a:xfrm>
            <a:custGeom>
              <a:avLst/>
              <a:gdLst>
                <a:gd name="T0" fmla="*/ 434 w 482"/>
                <a:gd name="T1" fmla="*/ 0 h 362"/>
                <a:gd name="T2" fmla="*/ 48 w 482"/>
                <a:gd name="T3" fmla="*/ 0 h 362"/>
                <a:gd name="T4" fmla="*/ 0 w 482"/>
                <a:gd name="T5" fmla="*/ 49 h 362"/>
                <a:gd name="T6" fmla="*/ 0 w 482"/>
                <a:gd name="T7" fmla="*/ 362 h 362"/>
                <a:gd name="T8" fmla="*/ 482 w 482"/>
                <a:gd name="T9" fmla="*/ 362 h 362"/>
                <a:gd name="T10" fmla="*/ 482 w 482"/>
                <a:gd name="T11" fmla="*/ 49 h 362"/>
                <a:gd name="T12" fmla="*/ 434 w 482"/>
                <a:gd name="T13" fmla="*/ 0 h 362"/>
                <a:gd name="T14" fmla="*/ 434 w 482"/>
                <a:gd name="T15" fmla="*/ 302 h 362"/>
                <a:gd name="T16" fmla="*/ 422 w 482"/>
                <a:gd name="T17" fmla="*/ 314 h 362"/>
                <a:gd name="T18" fmla="*/ 60 w 482"/>
                <a:gd name="T19" fmla="*/ 314 h 362"/>
                <a:gd name="T20" fmla="*/ 48 w 482"/>
                <a:gd name="T21" fmla="*/ 302 h 362"/>
                <a:gd name="T22" fmla="*/ 48 w 482"/>
                <a:gd name="T23" fmla="*/ 61 h 362"/>
                <a:gd name="T24" fmla="*/ 60 w 482"/>
                <a:gd name="T25" fmla="*/ 49 h 362"/>
                <a:gd name="T26" fmla="*/ 422 w 482"/>
                <a:gd name="T27" fmla="*/ 49 h 362"/>
                <a:gd name="T28" fmla="*/ 434 w 482"/>
                <a:gd name="T29" fmla="*/ 61 h 362"/>
                <a:gd name="T30" fmla="*/ 434 w 482"/>
                <a:gd name="T31" fmla="*/ 30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2" h="362">
                  <a:moveTo>
                    <a:pt x="434" y="0"/>
                  </a:moveTo>
                  <a:cubicBezTo>
                    <a:pt x="48" y="0"/>
                    <a:pt x="48" y="0"/>
                    <a:pt x="48" y="0"/>
                  </a:cubicBezTo>
                  <a:cubicBezTo>
                    <a:pt x="22" y="0"/>
                    <a:pt x="0" y="22"/>
                    <a:pt x="0" y="49"/>
                  </a:cubicBezTo>
                  <a:cubicBezTo>
                    <a:pt x="0" y="362"/>
                    <a:pt x="0" y="362"/>
                    <a:pt x="0" y="362"/>
                  </a:cubicBezTo>
                  <a:cubicBezTo>
                    <a:pt x="482" y="362"/>
                    <a:pt x="482" y="362"/>
                    <a:pt x="482" y="362"/>
                  </a:cubicBezTo>
                  <a:cubicBezTo>
                    <a:pt x="482" y="49"/>
                    <a:pt x="482" y="49"/>
                    <a:pt x="482" y="49"/>
                  </a:cubicBezTo>
                  <a:cubicBezTo>
                    <a:pt x="482" y="22"/>
                    <a:pt x="461" y="0"/>
                    <a:pt x="434" y="0"/>
                  </a:cubicBezTo>
                  <a:close/>
                  <a:moveTo>
                    <a:pt x="434" y="302"/>
                  </a:moveTo>
                  <a:cubicBezTo>
                    <a:pt x="434" y="308"/>
                    <a:pt x="429" y="314"/>
                    <a:pt x="422" y="314"/>
                  </a:cubicBezTo>
                  <a:cubicBezTo>
                    <a:pt x="60" y="314"/>
                    <a:pt x="60" y="314"/>
                    <a:pt x="60" y="314"/>
                  </a:cubicBezTo>
                  <a:cubicBezTo>
                    <a:pt x="54" y="314"/>
                    <a:pt x="48" y="308"/>
                    <a:pt x="48" y="302"/>
                  </a:cubicBezTo>
                  <a:cubicBezTo>
                    <a:pt x="48" y="61"/>
                    <a:pt x="48" y="61"/>
                    <a:pt x="48" y="61"/>
                  </a:cubicBezTo>
                  <a:cubicBezTo>
                    <a:pt x="48" y="54"/>
                    <a:pt x="54" y="49"/>
                    <a:pt x="60" y="49"/>
                  </a:cubicBezTo>
                  <a:cubicBezTo>
                    <a:pt x="422" y="49"/>
                    <a:pt x="422" y="49"/>
                    <a:pt x="422" y="49"/>
                  </a:cubicBezTo>
                  <a:cubicBezTo>
                    <a:pt x="429" y="49"/>
                    <a:pt x="434" y="54"/>
                    <a:pt x="434" y="61"/>
                  </a:cubicBezTo>
                  <a:lnTo>
                    <a:pt x="434" y="302"/>
                  </a:ln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latin typeface="Arial" panose="020B0604020202020204" pitchFamily="34" charset="0"/>
                <a:cs typeface="Arial" panose="020B0604020202020204" pitchFamily="34" charset="0"/>
              </a:endParaRPr>
            </a:p>
          </p:txBody>
        </p:sp>
        <p:sp>
          <p:nvSpPr>
            <p:cNvPr id="43" name="Freeform 132"/>
            <p:cNvSpPr>
              <a:spLocks noEditPoints="1"/>
            </p:cNvSpPr>
            <p:nvPr/>
          </p:nvSpPr>
          <p:spPr bwMode="auto">
            <a:xfrm>
              <a:off x="3822700" y="6651626"/>
              <a:ext cx="869950" cy="71438"/>
            </a:xfrm>
            <a:custGeom>
              <a:avLst/>
              <a:gdLst>
                <a:gd name="T0" fmla="*/ 337 w 578"/>
                <a:gd name="T1" fmla="*/ 0 h 48"/>
                <a:gd name="T2" fmla="*/ 337 w 578"/>
                <a:gd name="T3" fmla="*/ 12 h 48"/>
                <a:gd name="T4" fmla="*/ 325 w 578"/>
                <a:gd name="T5" fmla="*/ 24 h 48"/>
                <a:gd name="T6" fmla="*/ 253 w 578"/>
                <a:gd name="T7" fmla="*/ 24 h 48"/>
                <a:gd name="T8" fmla="*/ 241 w 578"/>
                <a:gd name="T9" fmla="*/ 12 h 48"/>
                <a:gd name="T10" fmla="*/ 241 w 578"/>
                <a:gd name="T11" fmla="*/ 0 h 48"/>
                <a:gd name="T12" fmla="*/ 0 w 578"/>
                <a:gd name="T13" fmla="*/ 0 h 48"/>
                <a:gd name="T14" fmla="*/ 0 w 578"/>
                <a:gd name="T15" fmla="*/ 24 h 48"/>
                <a:gd name="T16" fmla="*/ 24 w 578"/>
                <a:gd name="T17" fmla="*/ 48 h 48"/>
                <a:gd name="T18" fmla="*/ 554 w 578"/>
                <a:gd name="T19" fmla="*/ 48 h 48"/>
                <a:gd name="T20" fmla="*/ 578 w 578"/>
                <a:gd name="T21" fmla="*/ 24 h 48"/>
                <a:gd name="T22" fmla="*/ 578 w 578"/>
                <a:gd name="T23" fmla="*/ 0 h 48"/>
                <a:gd name="T24" fmla="*/ 337 w 578"/>
                <a:gd name="T25" fmla="*/ 0 h 48"/>
                <a:gd name="T26" fmla="*/ 518 w 578"/>
                <a:gd name="T27" fmla="*/ 39 h 48"/>
                <a:gd name="T28" fmla="*/ 503 w 578"/>
                <a:gd name="T29" fmla="*/ 24 h 48"/>
                <a:gd name="T30" fmla="*/ 518 w 578"/>
                <a:gd name="T31" fmla="*/ 9 h 48"/>
                <a:gd name="T32" fmla="*/ 533 w 578"/>
                <a:gd name="T33" fmla="*/ 24 h 48"/>
                <a:gd name="T34" fmla="*/ 518 w 578"/>
                <a:gd name="T35" fmla="*/ 3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8" h="48">
                  <a:moveTo>
                    <a:pt x="337" y="0"/>
                  </a:moveTo>
                  <a:cubicBezTo>
                    <a:pt x="337" y="12"/>
                    <a:pt x="337" y="12"/>
                    <a:pt x="337" y="12"/>
                  </a:cubicBezTo>
                  <a:cubicBezTo>
                    <a:pt x="337" y="19"/>
                    <a:pt x="332" y="24"/>
                    <a:pt x="325" y="24"/>
                  </a:cubicBezTo>
                  <a:cubicBezTo>
                    <a:pt x="253" y="24"/>
                    <a:pt x="253" y="24"/>
                    <a:pt x="253" y="24"/>
                  </a:cubicBezTo>
                  <a:cubicBezTo>
                    <a:pt x="246" y="24"/>
                    <a:pt x="241" y="19"/>
                    <a:pt x="241" y="12"/>
                  </a:cubicBezTo>
                  <a:cubicBezTo>
                    <a:pt x="241" y="0"/>
                    <a:pt x="241" y="0"/>
                    <a:pt x="241" y="0"/>
                  </a:cubicBezTo>
                  <a:cubicBezTo>
                    <a:pt x="0" y="0"/>
                    <a:pt x="0" y="0"/>
                    <a:pt x="0" y="0"/>
                  </a:cubicBezTo>
                  <a:cubicBezTo>
                    <a:pt x="0" y="0"/>
                    <a:pt x="0" y="11"/>
                    <a:pt x="0" y="24"/>
                  </a:cubicBezTo>
                  <a:cubicBezTo>
                    <a:pt x="0" y="37"/>
                    <a:pt x="11" y="48"/>
                    <a:pt x="24" y="48"/>
                  </a:cubicBezTo>
                  <a:cubicBezTo>
                    <a:pt x="554" y="48"/>
                    <a:pt x="554" y="48"/>
                    <a:pt x="554" y="48"/>
                  </a:cubicBezTo>
                  <a:cubicBezTo>
                    <a:pt x="568" y="48"/>
                    <a:pt x="578" y="37"/>
                    <a:pt x="578" y="24"/>
                  </a:cubicBezTo>
                  <a:cubicBezTo>
                    <a:pt x="578" y="11"/>
                    <a:pt x="578" y="0"/>
                    <a:pt x="578" y="0"/>
                  </a:cubicBezTo>
                  <a:lnTo>
                    <a:pt x="337" y="0"/>
                  </a:lnTo>
                  <a:close/>
                  <a:moveTo>
                    <a:pt x="518" y="39"/>
                  </a:moveTo>
                  <a:cubicBezTo>
                    <a:pt x="510" y="39"/>
                    <a:pt x="503" y="32"/>
                    <a:pt x="503" y="24"/>
                  </a:cubicBezTo>
                  <a:cubicBezTo>
                    <a:pt x="503" y="16"/>
                    <a:pt x="510" y="9"/>
                    <a:pt x="518" y="9"/>
                  </a:cubicBezTo>
                  <a:cubicBezTo>
                    <a:pt x="526" y="9"/>
                    <a:pt x="533" y="16"/>
                    <a:pt x="533" y="24"/>
                  </a:cubicBezTo>
                  <a:cubicBezTo>
                    <a:pt x="533" y="32"/>
                    <a:pt x="526" y="39"/>
                    <a:pt x="518" y="39"/>
                  </a:cubicBez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latin typeface="Arial" panose="020B0604020202020204" pitchFamily="34" charset="0"/>
                <a:cs typeface="Arial" panose="020B0604020202020204" pitchFamily="34" charset="0"/>
              </a:endParaRPr>
            </a:p>
          </p:txBody>
        </p:sp>
      </p:grpSp>
      <p:grpSp>
        <p:nvGrpSpPr>
          <p:cNvPr id="44" name="Group 43"/>
          <p:cNvGrpSpPr>
            <a:grpSpLocks noChangeAspect="1"/>
          </p:cNvGrpSpPr>
          <p:nvPr/>
        </p:nvGrpSpPr>
        <p:grpSpPr>
          <a:xfrm>
            <a:off x="2950872" y="3025883"/>
            <a:ext cx="637686" cy="594205"/>
            <a:chOff x="1184592" y="5475223"/>
            <a:chExt cx="419100" cy="390524"/>
          </a:xfrm>
          <a:solidFill>
            <a:schemeClr val="accent3"/>
          </a:solidFill>
        </p:grpSpPr>
        <p:sp>
          <p:nvSpPr>
            <p:cNvPr id="45" name="Rectangle 461"/>
            <p:cNvSpPr>
              <a:spLocks noChangeArrowheads="1"/>
            </p:cNvSpPr>
            <p:nvPr/>
          </p:nvSpPr>
          <p:spPr bwMode="auto">
            <a:xfrm>
              <a:off x="1379855" y="5475223"/>
              <a:ext cx="28575" cy="44450"/>
            </a:xfrm>
            <a:prstGeom prst="rect">
              <a:avLst/>
            </a:pr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46" name="Freeform 462"/>
            <p:cNvSpPr>
              <a:spLocks/>
            </p:cNvSpPr>
            <p:nvPr/>
          </p:nvSpPr>
          <p:spPr bwMode="auto">
            <a:xfrm>
              <a:off x="1259205" y="5594285"/>
              <a:ext cx="120650" cy="120650"/>
            </a:xfrm>
            <a:custGeom>
              <a:avLst/>
              <a:gdLst>
                <a:gd name="T0" fmla="*/ 32 w 32"/>
                <a:gd name="T1" fmla="*/ 16 h 32"/>
                <a:gd name="T2" fmla="*/ 16 w 32"/>
                <a:gd name="T3" fmla="*/ 0 h 32"/>
                <a:gd name="T4" fmla="*/ 0 w 32"/>
                <a:gd name="T5" fmla="*/ 16 h 32"/>
                <a:gd name="T6" fmla="*/ 16 w 32"/>
                <a:gd name="T7" fmla="*/ 32 h 32"/>
                <a:gd name="T8" fmla="*/ 16 w 32"/>
                <a:gd name="T9" fmla="*/ 16 h 32"/>
                <a:gd name="T10" fmla="*/ 32 w 32"/>
                <a:gd name="T11" fmla="*/ 16 h 32"/>
              </a:gdLst>
              <a:ahLst/>
              <a:cxnLst>
                <a:cxn ang="0">
                  <a:pos x="T0" y="T1"/>
                </a:cxn>
                <a:cxn ang="0">
                  <a:pos x="T2" y="T3"/>
                </a:cxn>
                <a:cxn ang="0">
                  <a:pos x="T4" y="T5"/>
                </a:cxn>
                <a:cxn ang="0">
                  <a:pos x="T6" y="T7"/>
                </a:cxn>
                <a:cxn ang="0">
                  <a:pos x="T8" y="T9"/>
                </a:cxn>
                <a:cxn ang="0">
                  <a:pos x="T10" y="T11"/>
                </a:cxn>
              </a:cxnLst>
              <a:rect l="0" t="0" r="r" b="b"/>
              <a:pathLst>
                <a:path w="32" h="32">
                  <a:moveTo>
                    <a:pt x="32" y="16"/>
                  </a:moveTo>
                  <a:cubicBezTo>
                    <a:pt x="32" y="7"/>
                    <a:pt x="25" y="0"/>
                    <a:pt x="16" y="0"/>
                  </a:cubicBezTo>
                  <a:cubicBezTo>
                    <a:pt x="7" y="0"/>
                    <a:pt x="0" y="7"/>
                    <a:pt x="0" y="16"/>
                  </a:cubicBezTo>
                  <a:cubicBezTo>
                    <a:pt x="0" y="25"/>
                    <a:pt x="7" y="32"/>
                    <a:pt x="16" y="32"/>
                  </a:cubicBezTo>
                  <a:cubicBezTo>
                    <a:pt x="16" y="16"/>
                    <a:pt x="16" y="16"/>
                    <a:pt x="16" y="16"/>
                  </a:cubicBezTo>
                  <a:cubicBezTo>
                    <a:pt x="32" y="16"/>
                    <a:pt x="32" y="16"/>
                    <a:pt x="32" y="16"/>
                  </a:cubicBezTo>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47" name="Freeform 463"/>
            <p:cNvSpPr>
              <a:spLocks/>
            </p:cNvSpPr>
            <p:nvPr/>
          </p:nvSpPr>
          <p:spPr bwMode="auto">
            <a:xfrm>
              <a:off x="1333817" y="5670485"/>
              <a:ext cx="60325" cy="60325"/>
            </a:xfrm>
            <a:custGeom>
              <a:avLst/>
              <a:gdLst>
                <a:gd name="T0" fmla="*/ 0 w 16"/>
                <a:gd name="T1" fmla="*/ 0 h 16"/>
                <a:gd name="T2" fmla="*/ 0 w 16"/>
                <a:gd name="T3" fmla="*/ 0 h 16"/>
                <a:gd name="T4" fmla="*/ 0 w 16"/>
                <a:gd name="T5" fmla="*/ 16 h 16"/>
                <a:gd name="T6" fmla="*/ 16 w 16"/>
                <a:gd name="T7" fmla="*/ 16 h 16"/>
                <a:gd name="T8" fmla="*/ 16 w 16"/>
                <a:gd name="T9" fmla="*/ 1 h 16"/>
                <a:gd name="T10" fmla="*/ 0 w 16"/>
                <a:gd name="T11" fmla="*/ 16 h 16"/>
                <a:gd name="T12" fmla="*/ 0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0" y="0"/>
                  </a:moveTo>
                  <a:cubicBezTo>
                    <a:pt x="0" y="0"/>
                    <a:pt x="0" y="0"/>
                    <a:pt x="0" y="0"/>
                  </a:cubicBezTo>
                  <a:cubicBezTo>
                    <a:pt x="0" y="16"/>
                    <a:pt x="0" y="16"/>
                    <a:pt x="0" y="16"/>
                  </a:cubicBezTo>
                  <a:cubicBezTo>
                    <a:pt x="16" y="16"/>
                    <a:pt x="16" y="16"/>
                    <a:pt x="16" y="16"/>
                  </a:cubicBezTo>
                  <a:cubicBezTo>
                    <a:pt x="16" y="1"/>
                    <a:pt x="16" y="1"/>
                    <a:pt x="16" y="1"/>
                  </a:cubicBezTo>
                  <a:cubicBezTo>
                    <a:pt x="16" y="9"/>
                    <a:pt x="9" y="16"/>
                    <a:pt x="0" y="16"/>
                  </a:cubicBezTo>
                  <a:cubicBezTo>
                    <a:pt x="0" y="0"/>
                    <a:pt x="0" y="0"/>
                    <a:pt x="0" y="0"/>
                  </a:cubicBezTo>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48" name="Freeform 464"/>
            <p:cNvSpPr>
              <a:spLocks/>
            </p:cNvSpPr>
            <p:nvPr/>
          </p:nvSpPr>
          <p:spPr bwMode="auto">
            <a:xfrm>
              <a:off x="1333817" y="5670485"/>
              <a:ext cx="60325" cy="60325"/>
            </a:xfrm>
            <a:custGeom>
              <a:avLst/>
              <a:gdLst>
                <a:gd name="T0" fmla="*/ 16 w 16"/>
                <a:gd name="T1" fmla="*/ 0 h 16"/>
                <a:gd name="T2" fmla="*/ 0 w 16"/>
                <a:gd name="T3" fmla="*/ 0 h 16"/>
                <a:gd name="T4" fmla="*/ 0 w 16"/>
                <a:gd name="T5" fmla="*/ 16 h 16"/>
                <a:gd name="T6" fmla="*/ 16 w 16"/>
                <a:gd name="T7" fmla="*/ 1 h 16"/>
                <a:gd name="T8" fmla="*/ 16 w 16"/>
                <a:gd name="T9" fmla="*/ 0 h 16"/>
              </a:gdLst>
              <a:ahLst/>
              <a:cxnLst>
                <a:cxn ang="0">
                  <a:pos x="T0" y="T1"/>
                </a:cxn>
                <a:cxn ang="0">
                  <a:pos x="T2" y="T3"/>
                </a:cxn>
                <a:cxn ang="0">
                  <a:pos x="T4" y="T5"/>
                </a:cxn>
                <a:cxn ang="0">
                  <a:pos x="T6" y="T7"/>
                </a:cxn>
                <a:cxn ang="0">
                  <a:pos x="T8" y="T9"/>
                </a:cxn>
              </a:cxnLst>
              <a:rect l="0" t="0" r="r" b="b"/>
              <a:pathLst>
                <a:path w="16" h="16">
                  <a:moveTo>
                    <a:pt x="16" y="0"/>
                  </a:moveTo>
                  <a:cubicBezTo>
                    <a:pt x="0" y="0"/>
                    <a:pt x="0" y="0"/>
                    <a:pt x="0" y="0"/>
                  </a:cubicBezTo>
                  <a:cubicBezTo>
                    <a:pt x="0" y="16"/>
                    <a:pt x="0" y="16"/>
                    <a:pt x="0" y="16"/>
                  </a:cubicBezTo>
                  <a:cubicBezTo>
                    <a:pt x="9" y="16"/>
                    <a:pt x="16" y="9"/>
                    <a:pt x="16" y="1"/>
                  </a:cubicBezTo>
                  <a:cubicBezTo>
                    <a:pt x="16" y="0"/>
                    <a:pt x="16" y="0"/>
                    <a:pt x="16" y="0"/>
                  </a:cubicBezTo>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49" name="Rectangle 465"/>
            <p:cNvSpPr>
              <a:spLocks noChangeArrowheads="1"/>
            </p:cNvSpPr>
            <p:nvPr/>
          </p:nvSpPr>
          <p:spPr bwMode="auto">
            <a:xfrm>
              <a:off x="1424305" y="5594285"/>
              <a:ext cx="104775" cy="30162"/>
            </a:xfrm>
            <a:prstGeom prst="rect">
              <a:avLst/>
            </a:pr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50" name="Rectangle 466"/>
            <p:cNvSpPr>
              <a:spLocks noChangeArrowheads="1"/>
            </p:cNvSpPr>
            <p:nvPr/>
          </p:nvSpPr>
          <p:spPr bwMode="auto">
            <a:xfrm>
              <a:off x="1424305" y="5640323"/>
              <a:ext cx="104775" cy="30162"/>
            </a:xfrm>
            <a:prstGeom prst="rect">
              <a:avLst/>
            </a:pr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51" name="Rectangle 467"/>
            <p:cNvSpPr>
              <a:spLocks noChangeArrowheads="1"/>
            </p:cNvSpPr>
            <p:nvPr/>
          </p:nvSpPr>
          <p:spPr bwMode="auto">
            <a:xfrm>
              <a:off x="1424305" y="5640323"/>
              <a:ext cx="104775" cy="30162"/>
            </a:xfrm>
            <a:prstGeom prst="rect">
              <a:avLst/>
            </a:pr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52" name="Rectangle 468"/>
            <p:cNvSpPr>
              <a:spLocks noChangeArrowheads="1"/>
            </p:cNvSpPr>
            <p:nvPr/>
          </p:nvSpPr>
          <p:spPr bwMode="auto">
            <a:xfrm>
              <a:off x="1424305" y="5684773"/>
              <a:ext cx="104775" cy="30162"/>
            </a:xfrm>
            <a:prstGeom prst="rect">
              <a:avLst/>
            </a:pr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53" name="Freeform 469"/>
            <p:cNvSpPr>
              <a:spLocks/>
            </p:cNvSpPr>
            <p:nvPr/>
          </p:nvSpPr>
          <p:spPr bwMode="auto">
            <a:xfrm>
              <a:off x="1330642" y="5759385"/>
              <a:ext cx="127000" cy="106362"/>
            </a:xfrm>
            <a:custGeom>
              <a:avLst/>
              <a:gdLst>
                <a:gd name="T0" fmla="*/ 32 w 34"/>
                <a:gd name="T1" fmla="*/ 22 h 28"/>
                <a:gd name="T2" fmla="*/ 20 w 34"/>
                <a:gd name="T3" fmla="*/ 2 h 28"/>
                <a:gd name="T4" fmla="*/ 20 w 34"/>
                <a:gd name="T5" fmla="*/ 2 h 28"/>
                <a:gd name="T6" fmla="*/ 20 w 34"/>
                <a:gd name="T7" fmla="*/ 1 h 28"/>
                <a:gd name="T8" fmla="*/ 19 w 34"/>
                <a:gd name="T9" fmla="*/ 1 h 28"/>
                <a:gd name="T10" fmla="*/ 19 w 34"/>
                <a:gd name="T11" fmla="*/ 1 h 28"/>
                <a:gd name="T12" fmla="*/ 19 w 34"/>
                <a:gd name="T13" fmla="*/ 0 h 28"/>
                <a:gd name="T14" fmla="*/ 18 w 34"/>
                <a:gd name="T15" fmla="*/ 0 h 28"/>
                <a:gd name="T16" fmla="*/ 17 w 34"/>
                <a:gd name="T17" fmla="*/ 0 h 28"/>
                <a:gd name="T18" fmla="*/ 16 w 34"/>
                <a:gd name="T19" fmla="*/ 0 h 28"/>
                <a:gd name="T20" fmla="*/ 15 w 34"/>
                <a:gd name="T21" fmla="*/ 0 h 28"/>
                <a:gd name="T22" fmla="*/ 15 w 34"/>
                <a:gd name="T23" fmla="*/ 1 h 28"/>
                <a:gd name="T24" fmla="*/ 15 w 34"/>
                <a:gd name="T25" fmla="*/ 1 h 28"/>
                <a:gd name="T26" fmla="*/ 14 w 34"/>
                <a:gd name="T27" fmla="*/ 1 h 28"/>
                <a:gd name="T28" fmla="*/ 14 w 34"/>
                <a:gd name="T29" fmla="*/ 2 h 28"/>
                <a:gd name="T30" fmla="*/ 14 w 34"/>
                <a:gd name="T31" fmla="*/ 2 h 28"/>
                <a:gd name="T32" fmla="*/ 2 w 34"/>
                <a:gd name="T33" fmla="*/ 22 h 28"/>
                <a:gd name="T34" fmla="*/ 3 w 34"/>
                <a:gd name="T35" fmla="*/ 27 h 28"/>
                <a:gd name="T36" fmla="*/ 5 w 34"/>
                <a:gd name="T37" fmla="*/ 28 h 28"/>
                <a:gd name="T38" fmla="*/ 8 w 34"/>
                <a:gd name="T39" fmla="*/ 26 h 28"/>
                <a:gd name="T40" fmla="*/ 17 w 34"/>
                <a:gd name="T41" fmla="*/ 12 h 28"/>
                <a:gd name="T42" fmla="*/ 26 w 34"/>
                <a:gd name="T43" fmla="*/ 26 h 28"/>
                <a:gd name="T44" fmla="*/ 29 w 34"/>
                <a:gd name="T45" fmla="*/ 28 h 28"/>
                <a:gd name="T46" fmla="*/ 31 w 34"/>
                <a:gd name="T47" fmla="*/ 27 h 28"/>
                <a:gd name="T48" fmla="*/ 32 w 34"/>
                <a:gd name="T49"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28">
                  <a:moveTo>
                    <a:pt x="32" y="22"/>
                  </a:moveTo>
                  <a:cubicBezTo>
                    <a:pt x="20" y="2"/>
                    <a:pt x="20" y="2"/>
                    <a:pt x="20" y="2"/>
                  </a:cubicBezTo>
                  <a:cubicBezTo>
                    <a:pt x="20" y="2"/>
                    <a:pt x="20" y="2"/>
                    <a:pt x="20" y="2"/>
                  </a:cubicBezTo>
                  <a:cubicBezTo>
                    <a:pt x="20" y="1"/>
                    <a:pt x="20" y="1"/>
                    <a:pt x="20" y="1"/>
                  </a:cubicBezTo>
                  <a:cubicBezTo>
                    <a:pt x="19" y="1"/>
                    <a:pt x="19" y="1"/>
                    <a:pt x="19" y="1"/>
                  </a:cubicBezTo>
                  <a:cubicBezTo>
                    <a:pt x="19" y="1"/>
                    <a:pt x="19" y="1"/>
                    <a:pt x="19" y="1"/>
                  </a:cubicBezTo>
                  <a:cubicBezTo>
                    <a:pt x="19" y="0"/>
                    <a:pt x="19" y="0"/>
                    <a:pt x="19" y="0"/>
                  </a:cubicBezTo>
                  <a:cubicBezTo>
                    <a:pt x="18" y="0"/>
                    <a:pt x="18" y="0"/>
                    <a:pt x="18" y="0"/>
                  </a:cubicBezTo>
                  <a:cubicBezTo>
                    <a:pt x="17" y="0"/>
                    <a:pt x="17" y="0"/>
                    <a:pt x="17" y="0"/>
                  </a:cubicBezTo>
                  <a:cubicBezTo>
                    <a:pt x="16" y="0"/>
                    <a:pt x="16" y="0"/>
                    <a:pt x="16" y="0"/>
                  </a:cubicBezTo>
                  <a:cubicBezTo>
                    <a:pt x="15" y="0"/>
                    <a:pt x="15" y="0"/>
                    <a:pt x="15" y="0"/>
                  </a:cubicBezTo>
                  <a:cubicBezTo>
                    <a:pt x="15" y="1"/>
                    <a:pt x="15" y="1"/>
                    <a:pt x="15" y="1"/>
                  </a:cubicBezTo>
                  <a:cubicBezTo>
                    <a:pt x="15" y="1"/>
                    <a:pt x="15" y="1"/>
                    <a:pt x="15" y="1"/>
                  </a:cubicBezTo>
                  <a:cubicBezTo>
                    <a:pt x="14" y="1"/>
                    <a:pt x="14" y="1"/>
                    <a:pt x="14" y="1"/>
                  </a:cubicBezTo>
                  <a:cubicBezTo>
                    <a:pt x="14" y="2"/>
                    <a:pt x="14" y="2"/>
                    <a:pt x="14" y="2"/>
                  </a:cubicBezTo>
                  <a:cubicBezTo>
                    <a:pt x="14" y="2"/>
                    <a:pt x="14" y="2"/>
                    <a:pt x="14" y="2"/>
                  </a:cubicBezTo>
                  <a:cubicBezTo>
                    <a:pt x="2" y="22"/>
                    <a:pt x="2" y="22"/>
                    <a:pt x="2" y="22"/>
                  </a:cubicBezTo>
                  <a:cubicBezTo>
                    <a:pt x="0" y="24"/>
                    <a:pt x="1" y="26"/>
                    <a:pt x="3" y="27"/>
                  </a:cubicBezTo>
                  <a:cubicBezTo>
                    <a:pt x="4" y="28"/>
                    <a:pt x="4" y="28"/>
                    <a:pt x="5" y="28"/>
                  </a:cubicBezTo>
                  <a:cubicBezTo>
                    <a:pt x="6" y="28"/>
                    <a:pt x="8" y="27"/>
                    <a:pt x="8" y="26"/>
                  </a:cubicBezTo>
                  <a:cubicBezTo>
                    <a:pt x="17" y="12"/>
                    <a:pt x="17" y="12"/>
                    <a:pt x="17" y="12"/>
                  </a:cubicBezTo>
                  <a:cubicBezTo>
                    <a:pt x="26" y="26"/>
                    <a:pt x="26" y="26"/>
                    <a:pt x="26" y="26"/>
                  </a:cubicBezTo>
                  <a:cubicBezTo>
                    <a:pt x="26" y="27"/>
                    <a:pt x="28" y="28"/>
                    <a:pt x="29" y="28"/>
                  </a:cubicBezTo>
                  <a:cubicBezTo>
                    <a:pt x="30" y="28"/>
                    <a:pt x="30" y="28"/>
                    <a:pt x="31" y="27"/>
                  </a:cubicBezTo>
                  <a:cubicBezTo>
                    <a:pt x="33" y="26"/>
                    <a:pt x="34" y="24"/>
                    <a:pt x="32" y="22"/>
                  </a:cubicBezTo>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54" name="Freeform 470"/>
            <p:cNvSpPr>
              <a:spLocks noEditPoints="1"/>
            </p:cNvSpPr>
            <p:nvPr/>
          </p:nvSpPr>
          <p:spPr bwMode="auto">
            <a:xfrm>
              <a:off x="1184592" y="5505385"/>
              <a:ext cx="419100" cy="284162"/>
            </a:xfrm>
            <a:custGeom>
              <a:avLst/>
              <a:gdLst>
                <a:gd name="T0" fmla="*/ 264 w 264"/>
                <a:gd name="T1" fmla="*/ 0 h 179"/>
                <a:gd name="T2" fmla="*/ 0 w 264"/>
                <a:gd name="T3" fmla="*/ 0 h 179"/>
                <a:gd name="T4" fmla="*/ 0 w 264"/>
                <a:gd name="T5" fmla="*/ 28 h 179"/>
                <a:gd name="T6" fmla="*/ 9 w 264"/>
                <a:gd name="T7" fmla="*/ 28 h 179"/>
                <a:gd name="T8" fmla="*/ 9 w 264"/>
                <a:gd name="T9" fmla="*/ 179 h 179"/>
                <a:gd name="T10" fmla="*/ 255 w 264"/>
                <a:gd name="T11" fmla="*/ 179 h 179"/>
                <a:gd name="T12" fmla="*/ 255 w 264"/>
                <a:gd name="T13" fmla="*/ 28 h 179"/>
                <a:gd name="T14" fmla="*/ 264 w 264"/>
                <a:gd name="T15" fmla="*/ 28 h 179"/>
                <a:gd name="T16" fmla="*/ 264 w 264"/>
                <a:gd name="T17" fmla="*/ 0 h 179"/>
                <a:gd name="T18" fmla="*/ 236 w 264"/>
                <a:gd name="T19" fmla="*/ 160 h 179"/>
                <a:gd name="T20" fmla="*/ 28 w 264"/>
                <a:gd name="T21" fmla="*/ 160 h 179"/>
                <a:gd name="T22" fmla="*/ 28 w 264"/>
                <a:gd name="T23" fmla="*/ 28 h 179"/>
                <a:gd name="T24" fmla="*/ 236 w 264"/>
                <a:gd name="T25" fmla="*/ 28 h 179"/>
                <a:gd name="T26" fmla="*/ 236 w 264"/>
                <a:gd name="T27" fmla="*/ 16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4" h="179">
                  <a:moveTo>
                    <a:pt x="264" y="0"/>
                  </a:moveTo>
                  <a:lnTo>
                    <a:pt x="0" y="0"/>
                  </a:lnTo>
                  <a:lnTo>
                    <a:pt x="0" y="28"/>
                  </a:lnTo>
                  <a:lnTo>
                    <a:pt x="9" y="28"/>
                  </a:lnTo>
                  <a:lnTo>
                    <a:pt x="9" y="179"/>
                  </a:lnTo>
                  <a:lnTo>
                    <a:pt x="255" y="179"/>
                  </a:lnTo>
                  <a:lnTo>
                    <a:pt x="255" y="28"/>
                  </a:lnTo>
                  <a:lnTo>
                    <a:pt x="264" y="28"/>
                  </a:lnTo>
                  <a:lnTo>
                    <a:pt x="264" y="0"/>
                  </a:lnTo>
                  <a:close/>
                  <a:moveTo>
                    <a:pt x="236" y="160"/>
                  </a:moveTo>
                  <a:lnTo>
                    <a:pt x="28" y="160"/>
                  </a:lnTo>
                  <a:lnTo>
                    <a:pt x="28" y="28"/>
                  </a:lnTo>
                  <a:lnTo>
                    <a:pt x="236" y="28"/>
                  </a:lnTo>
                  <a:lnTo>
                    <a:pt x="236" y="160"/>
                  </a:ln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grpSp>
      <p:grpSp>
        <p:nvGrpSpPr>
          <p:cNvPr id="55" name="Group 54"/>
          <p:cNvGrpSpPr/>
          <p:nvPr/>
        </p:nvGrpSpPr>
        <p:grpSpPr>
          <a:xfrm>
            <a:off x="428157" y="6433752"/>
            <a:ext cx="4162821" cy="274249"/>
            <a:chOff x="428157" y="6433752"/>
            <a:chExt cx="4162821" cy="274249"/>
          </a:xfrm>
        </p:grpSpPr>
        <p:sp>
          <p:nvSpPr>
            <p:cNvPr id="56" name="Freeform 55"/>
            <p:cNvSpPr/>
            <p:nvPr/>
          </p:nvSpPr>
          <p:spPr bwMode="auto">
            <a:xfrm>
              <a:off x="428157"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ASSESS</a:t>
              </a:r>
            </a:p>
          </p:txBody>
        </p:sp>
        <p:sp>
          <p:nvSpPr>
            <p:cNvPr id="57" name="Freeform 56"/>
            <p:cNvSpPr/>
            <p:nvPr/>
          </p:nvSpPr>
          <p:spPr bwMode="auto">
            <a:xfrm>
              <a:off x="1263175"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accent1"/>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PLAN</a:t>
              </a:r>
            </a:p>
          </p:txBody>
        </p:sp>
        <p:sp>
          <p:nvSpPr>
            <p:cNvPr id="58" name="Freeform 57"/>
            <p:cNvSpPr/>
            <p:nvPr/>
          </p:nvSpPr>
          <p:spPr bwMode="auto">
            <a:xfrm>
              <a:off x="2098194"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DEVELOP</a:t>
              </a:r>
            </a:p>
          </p:txBody>
        </p:sp>
        <p:sp>
          <p:nvSpPr>
            <p:cNvPr id="59" name="Freeform 58"/>
            <p:cNvSpPr/>
            <p:nvPr/>
          </p:nvSpPr>
          <p:spPr bwMode="auto">
            <a:xfrm>
              <a:off x="293321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DELIVER</a:t>
              </a:r>
            </a:p>
          </p:txBody>
        </p:sp>
        <p:sp>
          <p:nvSpPr>
            <p:cNvPr id="65" name="Freeform 64"/>
            <p:cNvSpPr/>
            <p:nvPr/>
          </p:nvSpPr>
          <p:spPr bwMode="auto">
            <a:xfrm>
              <a:off x="376823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MEASURE</a:t>
              </a:r>
            </a:p>
          </p:txBody>
        </p:sp>
      </p:grpSp>
    </p:spTree>
    <p:extLst>
      <p:ext uri="{BB962C8B-B14F-4D97-AF65-F5344CB8AC3E}">
        <p14:creationId xmlns:p14="http://schemas.microsoft.com/office/powerpoint/2010/main" val="1790080383"/>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Left Arrow 12"/>
          <p:cNvSpPr/>
          <p:nvPr/>
        </p:nvSpPr>
        <p:spPr>
          <a:xfrm flipH="1">
            <a:off x="7031210" y="3609519"/>
            <a:ext cx="661445" cy="579712"/>
          </a:xfrm>
          <a:prstGeom prst="lef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latin typeface="Arial" panose="020B0604020202020204" pitchFamily="34" charset="0"/>
              <a:cs typeface="Arial" panose="020B0604020202020204" pitchFamily="34" charset="0"/>
            </a:endParaRPr>
          </a:p>
        </p:txBody>
      </p:sp>
      <p:sp>
        <p:nvSpPr>
          <p:cNvPr id="12" name="Left Arrow 11"/>
          <p:cNvSpPr/>
          <p:nvPr/>
        </p:nvSpPr>
        <p:spPr>
          <a:xfrm>
            <a:off x="4499205" y="3631818"/>
            <a:ext cx="661445" cy="579712"/>
          </a:xfrm>
          <a:prstGeom prst="lef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normAutofit/>
          </a:bodyPr>
          <a:lstStyle/>
          <a:p>
            <a:r>
              <a:rPr lang="en-US" sz="3199" dirty="0">
                <a:latin typeface="Arial" panose="020B0604020202020204" pitchFamily="34" charset="0"/>
                <a:cs typeface="Arial" panose="020B0604020202020204" pitchFamily="34" charset="0"/>
              </a:rPr>
              <a:t>Conduct Role-to-Position Mapping</a:t>
            </a:r>
          </a:p>
        </p:txBody>
      </p:sp>
      <p:sp>
        <p:nvSpPr>
          <p:cNvPr id="3" name="TextBox 2"/>
          <p:cNvSpPr txBox="1"/>
          <p:nvPr/>
        </p:nvSpPr>
        <p:spPr>
          <a:xfrm>
            <a:off x="168723" y="957375"/>
            <a:ext cx="11472376" cy="1738553"/>
          </a:xfrm>
          <a:prstGeom prst="rect">
            <a:avLst/>
          </a:prstGeom>
          <a:noFill/>
        </p:spPr>
        <p:txBody>
          <a:bodyPr wrap="square" rtlCol="0">
            <a:spAutoFit/>
          </a:bodyPr>
          <a:lstStyle/>
          <a:p>
            <a:pPr>
              <a:defRPr/>
            </a:pPr>
            <a:r>
              <a:rPr lang="en-US" sz="1600" dirty="0">
                <a:latin typeface="Arial" panose="020B0604020202020204" pitchFamily="34" charset="0"/>
                <a:ea typeface="Tahoma" pitchFamily="34" charset="0"/>
                <a:cs typeface="Arial" panose="020B0604020202020204" pitchFamily="34" charset="0"/>
              </a:rPr>
              <a:t>After developing the Learning Curriculum, Role-to-Position Mapping of individuals at each facility will occur using their existing positions in [System Name]. Each position will be mapped to a corresponding business process role for [Project Name]. The purpose of this exercise is to ensure that every individual receives the correct training. </a:t>
            </a:r>
          </a:p>
          <a:p>
            <a:pPr>
              <a:defRPr/>
            </a:pPr>
            <a:endParaRPr lang="en-US" sz="1799" i="1" dirty="0">
              <a:latin typeface="Arial" panose="020B0604020202020204" pitchFamily="34" charset="0"/>
              <a:ea typeface="Tahoma" pitchFamily="34" charset="0"/>
              <a:cs typeface="Arial" panose="020B0604020202020204" pitchFamily="34" charset="0"/>
            </a:endParaRPr>
          </a:p>
          <a:p>
            <a:pPr marL="342797" indent="-342797">
              <a:buAutoNum type="arabicPeriod"/>
              <a:defRPr/>
            </a:pPr>
            <a:endParaRPr lang="en-US" sz="1799" b="1" i="1" dirty="0">
              <a:latin typeface="Arial" panose="020B0604020202020204" pitchFamily="34" charset="0"/>
              <a:ea typeface="Tahoma" pitchFamily="34" charset="0"/>
              <a:cs typeface="Arial" panose="020B0604020202020204" pitchFamily="34" charset="0"/>
            </a:endParaRPr>
          </a:p>
          <a:p>
            <a:pPr marL="742727" lvl="1" indent="-285664">
              <a:spcBef>
                <a:spcPts val="600"/>
              </a:spcBef>
              <a:buFont typeface="Arial" panose="020B0604020202020204" pitchFamily="34" charset="0"/>
              <a:buChar char="•"/>
              <a:defRPr/>
            </a:pPr>
            <a:endParaRPr lang="en-US" sz="1799" dirty="0">
              <a:latin typeface="Arial" panose="020B0604020202020204" pitchFamily="34" charset="0"/>
              <a:ea typeface="Tahoma" pitchFamily="34" charset="0"/>
              <a:cs typeface="Arial" panose="020B0604020202020204" pitchFamily="34" charset="0"/>
            </a:endParaRPr>
          </a:p>
        </p:txBody>
      </p:sp>
      <p:graphicFrame>
        <p:nvGraphicFramePr>
          <p:cNvPr id="9" name="Content Placeholder 4"/>
          <p:cNvGraphicFramePr>
            <a:graphicFrameLocks/>
          </p:cNvGraphicFramePr>
          <p:nvPr>
            <p:extLst>
              <p:ext uri="{D42A27DB-BD31-4B8C-83A1-F6EECF244321}">
                <p14:modId xmlns:p14="http://schemas.microsoft.com/office/powerpoint/2010/main" val="2859820236"/>
              </p:ext>
            </p:extLst>
          </p:nvPr>
        </p:nvGraphicFramePr>
        <p:xfrm>
          <a:off x="7771683" y="1966858"/>
          <a:ext cx="3747217" cy="3986354"/>
        </p:xfrm>
        <a:graphic>
          <a:graphicData uri="http://schemas.openxmlformats.org/drawingml/2006/table">
            <a:tbl>
              <a:tblPr firstRow="1" bandRow="1">
                <a:tableStyleId>{5C22544A-7EE6-4342-B048-85BDC9FD1C3A}</a:tableStyleId>
              </a:tblPr>
              <a:tblGrid>
                <a:gridCol w="3747217">
                  <a:extLst>
                    <a:ext uri="{9D8B030D-6E8A-4147-A177-3AD203B41FA5}">
                      <a16:colId xmlns:a16="http://schemas.microsoft.com/office/drawing/2014/main" val="20000"/>
                    </a:ext>
                  </a:extLst>
                </a:gridCol>
              </a:tblGrid>
              <a:tr h="553845">
                <a:tc>
                  <a:txBody>
                    <a:bodyPr/>
                    <a:lstStyle/>
                    <a:p>
                      <a:pPr algn="ctr">
                        <a:spcBef>
                          <a:spcPts val="0"/>
                        </a:spcBef>
                      </a:pPr>
                      <a:r>
                        <a:rPr lang="en-US" sz="1600" dirty="0">
                          <a:latin typeface="Arial" panose="020B0604020202020204" pitchFamily="34" charset="0"/>
                          <a:cs typeface="Arial" panose="020B0604020202020204" pitchFamily="34" charset="0"/>
                        </a:rPr>
                        <a:t>Compensation</a:t>
                      </a:r>
                    </a:p>
                    <a:p>
                      <a:pPr algn="ctr">
                        <a:spcBef>
                          <a:spcPts val="0"/>
                        </a:spcBef>
                      </a:pPr>
                      <a:r>
                        <a:rPr lang="en-US" sz="1600" dirty="0">
                          <a:latin typeface="Arial" panose="020B0604020202020204" pitchFamily="34" charset="0"/>
                          <a:cs typeface="Arial" panose="020B0604020202020204" pitchFamily="34" charset="0"/>
                        </a:rPr>
                        <a:t> Business</a:t>
                      </a:r>
                      <a:r>
                        <a:rPr lang="en-US" sz="1600" baseline="0" dirty="0">
                          <a:latin typeface="Arial" panose="020B0604020202020204" pitchFamily="34" charset="0"/>
                          <a:cs typeface="Arial" panose="020B0604020202020204" pitchFamily="34" charset="0"/>
                        </a:rPr>
                        <a:t> Process Roles</a:t>
                      </a:r>
                      <a:endParaRPr lang="en-US" sz="1600" dirty="0">
                        <a:latin typeface="Arial" panose="020B0604020202020204" pitchFamily="34" charset="0"/>
                        <a:cs typeface="Arial" panose="020B0604020202020204" pitchFamily="34" charset="0"/>
                      </a:endParaRPr>
                    </a:p>
                  </a:txBody>
                  <a:tcPr marL="91416" marR="91416" marT="45716" marB="45716"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3407242">
                <a:tc>
                  <a:txBody>
                    <a:bodyPr/>
                    <a:lstStyle/>
                    <a:p>
                      <a:pPr marL="342900" indent="-342900" algn="l" defTabSz="914400" rtl="0" eaLnBrk="1" latinLnBrk="0" hangingPunct="1">
                        <a:spcBef>
                          <a:spcPts val="600"/>
                        </a:spcBef>
                        <a:buFontTx/>
                        <a:buAutoNum type="arabicPeriod"/>
                        <a:defRPr/>
                      </a:pPr>
                      <a:r>
                        <a:rPr lang="en-US" sz="1600" b="0" i="0" kern="1200" dirty="0">
                          <a:solidFill>
                            <a:schemeClr val="dk1"/>
                          </a:solidFill>
                          <a:latin typeface="Arial" panose="020B0604020202020204" pitchFamily="34" charset="0"/>
                          <a:ea typeface="+mn-ea"/>
                          <a:cs typeface="Arial" panose="020B0604020202020204" pitchFamily="34" charset="0"/>
                        </a:rPr>
                        <a:t>Workstream COE </a:t>
                      </a:r>
                    </a:p>
                    <a:p>
                      <a:pPr marL="342900" indent="-342900" algn="l" defTabSz="914400" rtl="0" eaLnBrk="1" latinLnBrk="0" hangingPunct="1">
                        <a:spcBef>
                          <a:spcPts val="600"/>
                        </a:spcBef>
                        <a:buFontTx/>
                        <a:buAutoNum type="arabicPeriod"/>
                        <a:defRPr/>
                      </a:pPr>
                      <a:r>
                        <a:rPr lang="en-US" sz="1600" b="0" i="0" kern="1200" dirty="0">
                          <a:solidFill>
                            <a:schemeClr val="dk1"/>
                          </a:solidFill>
                          <a:latin typeface="Arial" panose="020B0604020202020204" pitchFamily="34" charset="0"/>
                          <a:ea typeface="+mn-ea"/>
                          <a:cs typeface="Arial" panose="020B0604020202020204" pitchFamily="34" charset="0"/>
                        </a:rPr>
                        <a:t>Executive Workstream</a:t>
                      </a:r>
                      <a:r>
                        <a:rPr lang="en-US" sz="1600" b="0" i="0" kern="1200" baseline="0" dirty="0">
                          <a:solidFill>
                            <a:schemeClr val="dk1"/>
                          </a:solidFill>
                          <a:latin typeface="Arial" panose="020B0604020202020204" pitchFamily="34" charset="0"/>
                          <a:ea typeface="+mn-ea"/>
                          <a:cs typeface="Arial" panose="020B0604020202020204" pitchFamily="34" charset="0"/>
                        </a:rPr>
                        <a:t> </a:t>
                      </a:r>
                      <a:r>
                        <a:rPr lang="en-US" sz="1600" b="0" i="0" kern="1200" dirty="0">
                          <a:solidFill>
                            <a:schemeClr val="dk1"/>
                          </a:solidFill>
                          <a:latin typeface="Arial" panose="020B0604020202020204" pitchFamily="34" charset="0"/>
                          <a:ea typeface="+mn-ea"/>
                          <a:cs typeface="Arial" panose="020B0604020202020204" pitchFamily="34" charset="0"/>
                        </a:rPr>
                        <a:t>COE </a:t>
                      </a:r>
                    </a:p>
                    <a:p>
                      <a:pPr marL="342900" indent="-342900" algn="l" defTabSz="914400" rtl="0" eaLnBrk="1" latinLnBrk="0" hangingPunct="1">
                        <a:spcBef>
                          <a:spcPts val="600"/>
                        </a:spcBef>
                        <a:buAutoNum type="arabicPeriod"/>
                        <a:defRPr/>
                      </a:pPr>
                      <a:r>
                        <a:rPr lang="en-US" sz="1600" b="0" i="0" kern="1200" dirty="0">
                          <a:solidFill>
                            <a:schemeClr val="dk1"/>
                          </a:solidFill>
                          <a:latin typeface="Arial" panose="020B0604020202020204" pitchFamily="34" charset="0"/>
                          <a:ea typeface="+mn-ea"/>
                          <a:cs typeface="Arial" panose="020B0604020202020204" pitchFamily="34" charset="0"/>
                        </a:rPr>
                        <a:t>Workstream Committee</a:t>
                      </a:r>
                    </a:p>
                    <a:p>
                      <a:pPr marL="342900" indent="-342900" algn="l" defTabSz="914400" rtl="0" eaLnBrk="1" latinLnBrk="0" hangingPunct="1">
                        <a:spcBef>
                          <a:spcPts val="600"/>
                        </a:spcBef>
                        <a:buAutoNum type="arabicPeriod"/>
                        <a:defRPr/>
                      </a:pPr>
                      <a:r>
                        <a:rPr lang="en-US" sz="1600" b="0" i="0" kern="1200" dirty="0">
                          <a:solidFill>
                            <a:schemeClr val="dk1"/>
                          </a:solidFill>
                          <a:latin typeface="Arial" panose="020B0604020202020204" pitchFamily="34" charset="0"/>
                          <a:ea typeface="+mn-ea"/>
                          <a:cs typeface="Arial" panose="020B0604020202020204" pitchFamily="34" charset="0"/>
                        </a:rPr>
                        <a:t>CFO</a:t>
                      </a:r>
                    </a:p>
                    <a:p>
                      <a:pPr marL="342900" indent="-342900" algn="l" defTabSz="914400" rtl="0" eaLnBrk="1" latinLnBrk="0" hangingPunct="1">
                        <a:spcBef>
                          <a:spcPts val="600"/>
                        </a:spcBef>
                        <a:buFontTx/>
                        <a:buAutoNum type="arabicPeriod"/>
                        <a:defRPr/>
                      </a:pPr>
                      <a:r>
                        <a:rPr lang="en-US" sz="1600" b="0" i="0" kern="1200" dirty="0">
                          <a:solidFill>
                            <a:schemeClr val="dk1"/>
                          </a:solidFill>
                          <a:latin typeface="Arial" panose="020B0604020202020204" pitchFamily="34" charset="0"/>
                          <a:ea typeface="+mn-ea"/>
                          <a:cs typeface="Arial" panose="020B0604020202020204" pitchFamily="34" charset="0"/>
                        </a:rPr>
                        <a:t>Shared</a:t>
                      </a:r>
                      <a:r>
                        <a:rPr lang="en-US" sz="1600" b="0" i="0" kern="1200" baseline="0" dirty="0">
                          <a:solidFill>
                            <a:schemeClr val="dk1"/>
                          </a:solidFill>
                          <a:latin typeface="Arial" panose="020B0604020202020204" pitchFamily="34" charset="0"/>
                          <a:ea typeface="+mn-ea"/>
                          <a:cs typeface="Arial" panose="020B0604020202020204" pitchFamily="34" charset="0"/>
                        </a:rPr>
                        <a:t> Services</a:t>
                      </a:r>
                      <a:r>
                        <a:rPr lang="en-US" sz="1600" b="0" i="0" kern="1200" dirty="0">
                          <a:solidFill>
                            <a:schemeClr val="dk1"/>
                          </a:solidFill>
                          <a:latin typeface="Arial" panose="020B0604020202020204" pitchFamily="34" charset="0"/>
                          <a:ea typeface="+mn-ea"/>
                          <a:cs typeface="Arial" panose="020B0604020202020204" pitchFamily="34" charset="0"/>
                        </a:rPr>
                        <a:t> </a:t>
                      </a:r>
                    </a:p>
                    <a:p>
                      <a:pPr marL="342900" indent="-342900" algn="l" defTabSz="914400" rtl="0" eaLnBrk="1" latinLnBrk="0" hangingPunct="1">
                        <a:spcBef>
                          <a:spcPts val="600"/>
                        </a:spcBef>
                        <a:buFontTx/>
                        <a:buAutoNum type="arabicPeriod"/>
                        <a:defRPr/>
                      </a:pPr>
                      <a:r>
                        <a:rPr lang="en-US" sz="1600" b="0" i="0" kern="1200" dirty="0">
                          <a:solidFill>
                            <a:schemeClr val="dk1"/>
                          </a:solidFill>
                          <a:latin typeface="Arial" panose="020B0604020202020204" pitchFamily="34" charset="0"/>
                          <a:ea typeface="+mn-ea"/>
                          <a:cs typeface="Arial" panose="020B0604020202020204" pitchFamily="34" charset="0"/>
                        </a:rPr>
                        <a:t>Site</a:t>
                      </a:r>
                      <a:r>
                        <a:rPr lang="en-US" sz="1600" b="0" i="0" kern="1200" baseline="0" dirty="0">
                          <a:solidFill>
                            <a:schemeClr val="dk1"/>
                          </a:solidFill>
                          <a:latin typeface="Arial" panose="020B0604020202020204" pitchFamily="34" charset="0"/>
                          <a:ea typeface="+mn-ea"/>
                          <a:cs typeface="Arial" panose="020B0604020202020204" pitchFamily="34" charset="0"/>
                        </a:rPr>
                        <a:t> Workstream </a:t>
                      </a:r>
                      <a:endParaRPr lang="en-US" sz="1600" b="0" i="0" kern="1200" dirty="0">
                        <a:solidFill>
                          <a:schemeClr val="dk1"/>
                        </a:solidFill>
                        <a:latin typeface="Arial" panose="020B0604020202020204" pitchFamily="34" charset="0"/>
                        <a:ea typeface="+mn-ea"/>
                        <a:cs typeface="Arial" panose="020B0604020202020204" pitchFamily="34" charset="0"/>
                      </a:endParaRPr>
                    </a:p>
                    <a:p>
                      <a:pPr marL="342900" indent="-342900" algn="l" defTabSz="914400" rtl="0" eaLnBrk="1" latinLnBrk="0" hangingPunct="1">
                        <a:spcBef>
                          <a:spcPts val="600"/>
                        </a:spcBef>
                        <a:buFontTx/>
                        <a:buAutoNum type="arabicPeriod"/>
                        <a:defRPr/>
                      </a:pPr>
                      <a:r>
                        <a:rPr lang="en-US" sz="1600" b="0" i="0" kern="1200" dirty="0">
                          <a:solidFill>
                            <a:schemeClr val="dk1"/>
                          </a:solidFill>
                          <a:latin typeface="Arial" panose="020B0604020202020204" pitchFamily="34" charset="0"/>
                          <a:ea typeface="+mn-ea"/>
                          <a:cs typeface="Arial" panose="020B0604020202020204" pitchFamily="34" charset="0"/>
                        </a:rPr>
                        <a:t>[Workstream]SME</a:t>
                      </a:r>
                    </a:p>
                    <a:p>
                      <a:pPr marL="342900" indent="-342900" algn="l" defTabSz="914400" rtl="0" eaLnBrk="1" latinLnBrk="0" hangingPunct="1">
                        <a:spcBef>
                          <a:spcPts val="600"/>
                        </a:spcBef>
                        <a:buFontTx/>
                        <a:buAutoNum type="arabicPeriod"/>
                        <a:defRPr/>
                      </a:pPr>
                      <a:r>
                        <a:rPr lang="en-US" sz="1600" b="0" i="0" kern="1200" dirty="0">
                          <a:solidFill>
                            <a:schemeClr val="dk1"/>
                          </a:solidFill>
                          <a:latin typeface="Arial" panose="020B0604020202020204" pitchFamily="34" charset="0"/>
                          <a:ea typeface="+mn-ea"/>
                          <a:cs typeface="Arial" panose="020B0604020202020204" pitchFamily="34" charset="0"/>
                        </a:rPr>
                        <a:t>IS</a:t>
                      </a:r>
                    </a:p>
                    <a:p>
                      <a:pPr marL="342900" indent="-342900" algn="l" defTabSz="914400" rtl="0" eaLnBrk="1" latinLnBrk="0" hangingPunct="1">
                        <a:spcBef>
                          <a:spcPts val="600"/>
                        </a:spcBef>
                        <a:buFontTx/>
                        <a:buAutoNum type="arabicPeriod"/>
                        <a:defRPr/>
                      </a:pPr>
                      <a:r>
                        <a:rPr lang="en-US" sz="1600" b="0" i="0" kern="1200" dirty="0">
                          <a:solidFill>
                            <a:schemeClr val="dk1"/>
                          </a:solidFill>
                          <a:latin typeface="Arial" panose="020B0604020202020204" pitchFamily="34" charset="0"/>
                          <a:ea typeface="+mn-ea"/>
                          <a:cs typeface="Arial" panose="020B0604020202020204" pitchFamily="34" charset="0"/>
                        </a:rPr>
                        <a:t>Employee</a:t>
                      </a:r>
                      <a:endParaRPr lang="en-US" sz="1400" b="0" kern="1200" baseline="0" dirty="0">
                        <a:solidFill>
                          <a:schemeClr val="dk1"/>
                        </a:solidFill>
                        <a:latin typeface="Arial" panose="020B0604020202020204" pitchFamily="34" charset="0"/>
                        <a:ea typeface="+mn-ea"/>
                        <a:cs typeface="Arial" panose="020B0604020202020204" pitchFamily="34" charset="0"/>
                      </a:endParaRPr>
                    </a:p>
                  </a:txBody>
                  <a:tcPr marL="137124" marR="137124" marT="137124" marB="137124">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aphicFrame>
        <p:nvGraphicFramePr>
          <p:cNvPr id="10" name="Content Placeholder 4"/>
          <p:cNvGraphicFramePr>
            <a:graphicFrameLocks/>
          </p:cNvGraphicFramePr>
          <p:nvPr>
            <p:extLst>
              <p:ext uri="{D42A27DB-BD31-4B8C-83A1-F6EECF244321}">
                <p14:modId xmlns:p14="http://schemas.microsoft.com/office/powerpoint/2010/main" val="2360838842"/>
              </p:ext>
            </p:extLst>
          </p:nvPr>
        </p:nvGraphicFramePr>
        <p:xfrm>
          <a:off x="1037780" y="1966858"/>
          <a:ext cx="3382399" cy="3979794"/>
        </p:xfrm>
        <a:graphic>
          <a:graphicData uri="http://schemas.openxmlformats.org/drawingml/2006/table">
            <a:tbl>
              <a:tblPr firstRow="1" bandRow="1">
                <a:tableStyleId>{5C22544A-7EE6-4342-B048-85BDC9FD1C3A}</a:tableStyleId>
              </a:tblPr>
              <a:tblGrid>
                <a:gridCol w="3382399">
                  <a:extLst>
                    <a:ext uri="{9D8B030D-6E8A-4147-A177-3AD203B41FA5}">
                      <a16:colId xmlns:a16="http://schemas.microsoft.com/office/drawing/2014/main" val="20000"/>
                    </a:ext>
                  </a:extLst>
                </a:gridCol>
              </a:tblGrid>
              <a:tr h="578985">
                <a:tc>
                  <a:txBody>
                    <a:bodyPr/>
                    <a:lstStyle/>
                    <a:p>
                      <a:pPr algn="ctr">
                        <a:spcBef>
                          <a:spcPts val="0"/>
                        </a:spcBef>
                      </a:pPr>
                      <a:r>
                        <a:rPr lang="en-US" sz="1600" dirty="0">
                          <a:latin typeface="Arial" panose="020B0604020202020204" pitchFamily="34" charset="0"/>
                          <a:cs typeface="Arial" panose="020B0604020202020204" pitchFamily="34" charset="0"/>
                        </a:rPr>
                        <a:t>[Project Name]</a:t>
                      </a:r>
                      <a:r>
                        <a:rPr lang="en-US" sz="1600" baseline="0" dirty="0">
                          <a:latin typeface="Arial" panose="020B0604020202020204" pitchFamily="34" charset="0"/>
                          <a:cs typeface="Arial" panose="020B0604020202020204" pitchFamily="34" charset="0"/>
                        </a:rPr>
                        <a:t> </a:t>
                      </a:r>
                    </a:p>
                    <a:p>
                      <a:pPr algn="ctr">
                        <a:spcBef>
                          <a:spcPts val="0"/>
                        </a:spcBef>
                      </a:pPr>
                      <a:r>
                        <a:rPr lang="en-US" sz="1600" baseline="0" dirty="0">
                          <a:latin typeface="Arial" panose="020B0604020202020204" pitchFamily="34" charset="0"/>
                          <a:cs typeface="Arial" panose="020B0604020202020204" pitchFamily="34" charset="0"/>
                        </a:rPr>
                        <a:t>Business Process Roles</a:t>
                      </a:r>
                      <a:endParaRPr lang="en-US" sz="1600" dirty="0">
                        <a:latin typeface="Arial" panose="020B0604020202020204" pitchFamily="34" charset="0"/>
                        <a:cs typeface="Arial" panose="020B0604020202020204" pitchFamily="34" charset="0"/>
                      </a:endParaRPr>
                    </a:p>
                  </a:txBody>
                  <a:tcPr marL="91416" marR="91416" marT="45716" marB="45716"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3400682">
                <a:tc>
                  <a:txBody>
                    <a:bodyPr/>
                    <a:lstStyle/>
                    <a:p>
                      <a:pPr marL="342900" marR="0" lvl="0" indent="-342900" algn="l" defTabSz="914400" rtl="0" eaLnBrk="1" fontAlgn="auto" latinLnBrk="0" hangingPunct="1">
                        <a:lnSpc>
                          <a:spcPct val="100000"/>
                        </a:lnSpc>
                        <a:spcBef>
                          <a:spcPts val="600"/>
                        </a:spcBef>
                        <a:spcAft>
                          <a:spcPts val="0"/>
                        </a:spcAft>
                        <a:buClrTx/>
                        <a:buSzTx/>
                        <a:buFontTx/>
                        <a:buAutoNum type="arabicPeriod"/>
                        <a:tabLst/>
                        <a:defRPr/>
                      </a:pPr>
                      <a:r>
                        <a:rPr lang="en-US" sz="1600" b="0" i="0" dirty="0">
                          <a:solidFill>
                            <a:schemeClr val="tx1"/>
                          </a:solidFill>
                          <a:latin typeface="Arial" panose="020B0604020202020204" pitchFamily="34" charset="0"/>
                          <a:ea typeface="Tahoma" pitchFamily="34" charset="0"/>
                          <a:cs typeface="Arial" panose="020B0604020202020204" pitchFamily="34" charset="0"/>
                        </a:rPr>
                        <a:t>Employee</a:t>
                      </a:r>
                    </a:p>
                    <a:p>
                      <a:pPr marL="342900" marR="0" lvl="0" indent="-342900" algn="l" defTabSz="914400" rtl="0" eaLnBrk="1" fontAlgn="auto" latinLnBrk="0" hangingPunct="1">
                        <a:lnSpc>
                          <a:spcPct val="100000"/>
                        </a:lnSpc>
                        <a:spcBef>
                          <a:spcPts val="600"/>
                        </a:spcBef>
                        <a:spcAft>
                          <a:spcPts val="0"/>
                        </a:spcAft>
                        <a:buClrTx/>
                        <a:buSzTx/>
                        <a:buFontTx/>
                        <a:buAutoNum type="arabicPeriod"/>
                        <a:tabLst/>
                        <a:defRPr/>
                      </a:pPr>
                      <a:r>
                        <a:rPr lang="en-US" sz="1600" b="0" i="0" dirty="0">
                          <a:solidFill>
                            <a:schemeClr val="tx1"/>
                          </a:solidFill>
                          <a:latin typeface="Arial" panose="020B0604020202020204" pitchFamily="34" charset="0"/>
                          <a:ea typeface="Tahoma" pitchFamily="34" charset="0"/>
                          <a:cs typeface="Arial" panose="020B0604020202020204" pitchFamily="34" charset="0"/>
                        </a:rPr>
                        <a:t>Direct Manager*</a:t>
                      </a:r>
                    </a:p>
                    <a:p>
                      <a:pPr marL="342900" indent="-342900">
                        <a:spcBef>
                          <a:spcPts val="600"/>
                        </a:spcBef>
                        <a:buFontTx/>
                        <a:buAutoNum type="arabicPeriod"/>
                        <a:defRPr/>
                      </a:pPr>
                      <a:r>
                        <a:rPr lang="en-US" sz="1600" b="0" i="0" dirty="0">
                          <a:solidFill>
                            <a:schemeClr val="tx1"/>
                          </a:solidFill>
                          <a:latin typeface="Arial" panose="020B0604020202020204" pitchFamily="34" charset="0"/>
                          <a:cs typeface="Arial" panose="020B0604020202020204" pitchFamily="34" charset="0"/>
                        </a:rPr>
                        <a:t>Workstream SME</a:t>
                      </a:r>
                    </a:p>
                    <a:p>
                      <a:pPr marL="342900" marR="0" lvl="0" indent="-342900" algn="l" defTabSz="914400" rtl="0" eaLnBrk="1" fontAlgn="auto" latinLnBrk="0" hangingPunct="1">
                        <a:lnSpc>
                          <a:spcPct val="100000"/>
                        </a:lnSpc>
                        <a:spcBef>
                          <a:spcPts val="600"/>
                        </a:spcBef>
                        <a:spcAft>
                          <a:spcPts val="0"/>
                        </a:spcAft>
                        <a:buClrTx/>
                        <a:buSzTx/>
                        <a:buFontTx/>
                        <a:buAutoNum type="arabicPeriod"/>
                        <a:tabLst/>
                        <a:defRPr/>
                      </a:pPr>
                      <a:r>
                        <a:rPr lang="en-US" sz="1600" b="0" i="0" dirty="0">
                          <a:solidFill>
                            <a:schemeClr val="tx1"/>
                          </a:solidFill>
                          <a:latin typeface="Arial" panose="020B0604020202020204" pitchFamily="34" charset="0"/>
                          <a:cs typeface="Arial" panose="020B0604020202020204" pitchFamily="34" charset="0"/>
                        </a:rPr>
                        <a:t>IS</a:t>
                      </a:r>
                    </a:p>
                    <a:p>
                      <a:pPr marL="342900" indent="-342900">
                        <a:spcBef>
                          <a:spcPts val="600"/>
                        </a:spcBef>
                        <a:buAutoNum type="arabicPeriod"/>
                        <a:defRPr/>
                      </a:pPr>
                      <a:r>
                        <a:rPr lang="en-US" sz="1600" b="0" i="0" dirty="0">
                          <a:solidFill>
                            <a:schemeClr val="tx1"/>
                          </a:solidFill>
                          <a:latin typeface="Arial" panose="020B0604020202020204" pitchFamily="34" charset="0"/>
                          <a:ea typeface="Tahoma" pitchFamily="34" charset="0"/>
                          <a:cs typeface="Arial" panose="020B0604020202020204" pitchFamily="34" charset="0"/>
                        </a:rPr>
                        <a:t>Workstream COE</a:t>
                      </a:r>
                    </a:p>
                    <a:p>
                      <a:pPr marL="342900" indent="-342900">
                        <a:spcBef>
                          <a:spcPts val="600"/>
                        </a:spcBef>
                        <a:buAutoNum type="arabicPeriod"/>
                        <a:defRPr/>
                      </a:pPr>
                      <a:r>
                        <a:rPr lang="en-US" sz="1600" b="0" i="0" dirty="0">
                          <a:solidFill>
                            <a:schemeClr val="tx1"/>
                          </a:solidFill>
                          <a:latin typeface="Arial" panose="020B0604020202020204" pitchFamily="34" charset="0"/>
                          <a:ea typeface="Tahoma" pitchFamily="34" charset="0"/>
                          <a:cs typeface="Arial" panose="020B0604020202020204" pitchFamily="34" charset="0"/>
                        </a:rPr>
                        <a:t>Shared Services</a:t>
                      </a:r>
                    </a:p>
                    <a:p>
                      <a:pPr marL="342900" indent="-342900">
                        <a:spcBef>
                          <a:spcPts val="600"/>
                        </a:spcBef>
                        <a:buAutoNum type="arabicPeriod"/>
                        <a:defRPr/>
                      </a:pPr>
                      <a:r>
                        <a:rPr lang="en-US" sz="1600" b="0" i="0" dirty="0">
                          <a:solidFill>
                            <a:schemeClr val="tx1"/>
                          </a:solidFill>
                          <a:latin typeface="Arial" panose="020B0604020202020204" pitchFamily="34" charset="0"/>
                          <a:ea typeface="Tahoma" pitchFamily="34" charset="0"/>
                          <a:cs typeface="Arial" panose="020B0604020202020204" pitchFamily="34" charset="0"/>
                        </a:rPr>
                        <a:t>Site Executives</a:t>
                      </a:r>
                    </a:p>
                  </a:txBody>
                  <a:tcPr marL="137124" marR="137124" marT="137124" marB="137124">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11" name="Oval 10"/>
          <p:cNvSpPr/>
          <p:nvPr/>
        </p:nvSpPr>
        <p:spPr>
          <a:xfrm>
            <a:off x="5036840" y="3163587"/>
            <a:ext cx="2118180" cy="14715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99" b="1" dirty="0">
                <a:latin typeface="Arial" panose="020B0604020202020204" pitchFamily="34" charset="0"/>
                <a:cs typeface="Arial" panose="020B0604020202020204" pitchFamily="34" charset="0"/>
              </a:rPr>
              <a:t> System Positions</a:t>
            </a:r>
          </a:p>
        </p:txBody>
      </p:sp>
      <p:grpSp>
        <p:nvGrpSpPr>
          <p:cNvPr id="15" name="Group 14"/>
          <p:cNvGrpSpPr/>
          <p:nvPr/>
        </p:nvGrpSpPr>
        <p:grpSpPr>
          <a:xfrm>
            <a:off x="428157" y="6433752"/>
            <a:ext cx="4162821" cy="274249"/>
            <a:chOff x="428157" y="6433752"/>
            <a:chExt cx="4162821" cy="274249"/>
          </a:xfrm>
        </p:grpSpPr>
        <p:sp>
          <p:nvSpPr>
            <p:cNvPr id="16" name="Freeform 15"/>
            <p:cNvSpPr/>
            <p:nvPr/>
          </p:nvSpPr>
          <p:spPr bwMode="auto">
            <a:xfrm>
              <a:off x="428157"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ASSESS</a:t>
              </a:r>
            </a:p>
          </p:txBody>
        </p:sp>
        <p:sp>
          <p:nvSpPr>
            <p:cNvPr id="17" name="Freeform 16"/>
            <p:cNvSpPr/>
            <p:nvPr/>
          </p:nvSpPr>
          <p:spPr bwMode="auto">
            <a:xfrm>
              <a:off x="1263175"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accent1"/>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PLAN</a:t>
              </a:r>
            </a:p>
          </p:txBody>
        </p:sp>
        <p:sp>
          <p:nvSpPr>
            <p:cNvPr id="18" name="Freeform 17"/>
            <p:cNvSpPr/>
            <p:nvPr/>
          </p:nvSpPr>
          <p:spPr bwMode="auto">
            <a:xfrm>
              <a:off x="2098194"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DEVELOP</a:t>
              </a:r>
            </a:p>
          </p:txBody>
        </p:sp>
        <p:sp>
          <p:nvSpPr>
            <p:cNvPr id="25" name="Freeform 24"/>
            <p:cNvSpPr/>
            <p:nvPr/>
          </p:nvSpPr>
          <p:spPr bwMode="auto">
            <a:xfrm>
              <a:off x="293321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DELIVER</a:t>
              </a:r>
            </a:p>
          </p:txBody>
        </p:sp>
        <p:sp>
          <p:nvSpPr>
            <p:cNvPr id="26" name="Freeform 25"/>
            <p:cNvSpPr/>
            <p:nvPr/>
          </p:nvSpPr>
          <p:spPr bwMode="auto">
            <a:xfrm>
              <a:off x="376823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MEASURE</a:t>
              </a:r>
            </a:p>
          </p:txBody>
        </p:sp>
      </p:grpSp>
    </p:spTree>
    <p:extLst>
      <p:ext uri="{BB962C8B-B14F-4D97-AF65-F5344CB8AC3E}">
        <p14:creationId xmlns:p14="http://schemas.microsoft.com/office/powerpoint/2010/main" val="3384617662"/>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3856280" y="2503954"/>
            <a:ext cx="4263108" cy="1066522"/>
            <a:chOff x="3857285" y="2514600"/>
            <a:chExt cx="4264218" cy="1066800"/>
          </a:xfrm>
        </p:grpSpPr>
        <p:sp>
          <p:nvSpPr>
            <p:cNvPr id="18" name="TextBox 17"/>
            <p:cNvSpPr txBox="1"/>
            <p:nvPr/>
          </p:nvSpPr>
          <p:spPr>
            <a:xfrm>
              <a:off x="3857285" y="2657017"/>
              <a:ext cx="4264218" cy="584927"/>
            </a:xfrm>
            <a:prstGeom prst="rect">
              <a:avLst/>
            </a:prstGeom>
            <a:solidFill>
              <a:schemeClr val="bg1"/>
            </a:solidFill>
          </p:spPr>
          <p:txBody>
            <a:bodyPr wrap="square" rtlCol="0">
              <a:spAutoFit/>
            </a:bodyPr>
            <a:lstStyle/>
            <a:p>
              <a:r>
                <a:rPr lang="en-US" sz="1600" b="1" dirty="0">
                  <a:latin typeface="Arial" panose="020B0604020202020204" pitchFamily="34" charset="0"/>
                  <a:cs typeface="Arial" panose="020B0604020202020204" pitchFamily="34" charset="0"/>
                </a:rPr>
                <a:t>Course Outline: System Cloud Basic Navigation</a:t>
              </a:r>
            </a:p>
          </p:txBody>
        </p:sp>
        <p:cxnSp>
          <p:nvCxnSpPr>
            <p:cNvPr id="14" name="Straight Arrow Connector 13"/>
            <p:cNvCxnSpPr/>
            <p:nvPr/>
          </p:nvCxnSpPr>
          <p:spPr>
            <a:xfrm flipH="1">
              <a:off x="7283302" y="2514600"/>
              <a:ext cx="838201" cy="1066800"/>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normAutofit/>
          </a:bodyPr>
          <a:lstStyle/>
          <a:p>
            <a:r>
              <a:rPr lang="en-US" sz="3199" dirty="0">
                <a:latin typeface="Arial" panose="020B0604020202020204" pitchFamily="34" charset="0"/>
                <a:cs typeface="Arial" panose="020B0604020202020204" pitchFamily="34" charset="0"/>
              </a:rPr>
              <a:t>Develop Course Outlines</a:t>
            </a:r>
          </a:p>
        </p:txBody>
      </p:sp>
      <p:sp>
        <p:nvSpPr>
          <p:cNvPr id="4" name="TextBox 3"/>
          <p:cNvSpPr txBox="1"/>
          <p:nvPr/>
        </p:nvSpPr>
        <p:spPr>
          <a:xfrm>
            <a:off x="168723" y="957375"/>
            <a:ext cx="11472376" cy="830997"/>
          </a:xfrm>
          <a:prstGeom prst="rect">
            <a:avLst/>
          </a:prstGeom>
          <a:noFill/>
        </p:spPr>
        <p:txBody>
          <a:bodyPr wrap="square" rtlCol="0">
            <a:spAutoFit/>
          </a:bodyPr>
          <a:lstStyle/>
          <a:p>
            <a:pPr lvl="0">
              <a:defRPr/>
            </a:pPr>
            <a:r>
              <a:rPr lang="en-US" sz="1600" dirty="0">
                <a:latin typeface="Arial" panose="020B0604020202020204" pitchFamily="34" charset="0"/>
                <a:cs typeface="Arial" panose="020B0604020202020204" pitchFamily="34" charset="0"/>
              </a:rPr>
              <a:t>After the Learning Curriculum is finalized, course outlines will be developed. Course outlines are a key input to the development of Training Courseware and will help guide Training Developers. There are five areas to focus on for each of the courses.</a:t>
            </a:r>
            <a:endParaRPr lang="en-US" sz="1600" kern="0" dirty="0">
              <a:solidFill>
                <a:prstClr val="black"/>
              </a:solidFill>
              <a:latin typeface="Arial" panose="020B0604020202020204" pitchFamily="34" charset="0"/>
              <a:cs typeface="Arial" panose="020B0604020202020204" pitchFamily="34" charset="0"/>
            </a:endParaRPr>
          </a:p>
        </p:txBody>
      </p:sp>
      <p:cxnSp>
        <p:nvCxnSpPr>
          <p:cNvPr id="7" name="Straight Arrow Connector 6"/>
          <p:cNvCxnSpPr>
            <a:stCxn id="13" idx="1"/>
          </p:cNvCxnSpPr>
          <p:nvPr/>
        </p:nvCxnSpPr>
        <p:spPr>
          <a:xfrm flipH="1">
            <a:off x="8119390" y="4072930"/>
            <a:ext cx="717508" cy="30770"/>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12" idx="3"/>
          </p:cNvCxnSpPr>
          <p:nvPr/>
        </p:nvCxnSpPr>
        <p:spPr>
          <a:xfrm>
            <a:off x="2779259" y="3688310"/>
            <a:ext cx="1245844" cy="1261554"/>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11" idx="3"/>
          </p:cNvCxnSpPr>
          <p:nvPr/>
        </p:nvCxnSpPr>
        <p:spPr>
          <a:xfrm>
            <a:off x="3366464" y="5464558"/>
            <a:ext cx="658639" cy="76638"/>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514306" y="1721666"/>
            <a:ext cx="1982384" cy="738472"/>
          </a:xfrm>
          <a:prstGeom prst="rect">
            <a:avLst/>
          </a:prstGeom>
          <a:solidFill>
            <a:schemeClr val="accent1"/>
          </a:solidFill>
          <a:ln>
            <a:noFill/>
          </a:ln>
        </p:spPr>
        <p:txBody>
          <a:bodyPr wrap="square" rtlCol="0" anchor="ctr">
            <a:spAutoFit/>
          </a:bodyPr>
          <a:lstStyle/>
          <a:p>
            <a:pPr algn="ctr"/>
            <a:r>
              <a:rPr lang="en-US" sz="1400" b="1" dirty="0">
                <a:solidFill>
                  <a:schemeClr val="bg1"/>
                </a:solidFill>
                <a:latin typeface="Arial" panose="020B0604020202020204" pitchFamily="34" charset="0"/>
                <a:cs typeface="Arial" panose="020B0604020202020204" pitchFamily="34" charset="0"/>
              </a:rPr>
              <a:t>1. Course Name:</a:t>
            </a:r>
          </a:p>
          <a:p>
            <a:pPr algn="ctr"/>
            <a:r>
              <a:rPr lang="en-US" sz="1400" dirty="0">
                <a:solidFill>
                  <a:schemeClr val="bg1"/>
                </a:solidFill>
                <a:latin typeface="Arial" panose="020B0604020202020204" pitchFamily="34" charset="0"/>
                <a:cs typeface="Arial" panose="020B0604020202020204" pitchFamily="34" charset="0"/>
              </a:rPr>
              <a:t>Each course may have multiple modules</a:t>
            </a:r>
          </a:p>
        </p:txBody>
      </p:sp>
      <p:sp>
        <p:nvSpPr>
          <p:cNvPr id="11" name="TextBox 10"/>
          <p:cNvSpPr txBox="1"/>
          <p:nvPr/>
        </p:nvSpPr>
        <p:spPr>
          <a:xfrm>
            <a:off x="1599511" y="4772060"/>
            <a:ext cx="1766953" cy="1384995"/>
          </a:xfrm>
          <a:prstGeom prst="rect">
            <a:avLst/>
          </a:prstGeom>
          <a:solidFill>
            <a:schemeClr val="accent1"/>
          </a:solidFill>
          <a:ln>
            <a:noFill/>
          </a:ln>
        </p:spPr>
        <p:txBody>
          <a:bodyPr wrap="square" rtlCol="0" anchor="ctr">
            <a:spAutoFit/>
          </a:bodyPr>
          <a:lstStyle/>
          <a:p>
            <a:pPr algn="ctr"/>
            <a:r>
              <a:rPr lang="en-US" sz="1400" b="1" dirty="0">
                <a:solidFill>
                  <a:schemeClr val="bg1"/>
                </a:solidFill>
                <a:latin typeface="Arial" panose="020B0604020202020204" pitchFamily="34" charset="0"/>
                <a:cs typeface="Arial" panose="020B0604020202020204" pitchFamily="34" charset="0"/>
              </a:rPr>
              <a:t>5. Course Description </a:t>
            </a:r>
            <a:r>
              <a:rPr lang="en-US" sz="1400" dirty="0">
                <a:solidFill>
                  <a:schemeClr val="bg1"/>
                </a:solidFill>
                <a:latin typeface="Arial" panose="020B0604020202020204" pitchFamily="34" charset="0"/>
                <a:cs typeface="Arial" panose="020B0604020202020204" pitchFamily="34" charset="0"/>
              </a:rPr>
              <a:t>Outlines key information about content of each module</a:t>
            </a:r>
          </a:p>
        </p:txBody>
      </p:sp>
      <p:sp>
        <p:nvSpPr>
          <p:cNvPr id="12" name="TextBox 11"/>
          <p:cNvSpPr txBox="1"/>
          <p:nvPr/>
        </p:nvSpPr>
        <p:spPr>
          <a:xfrm>
            <a:off x="996643" y="3211380"/>
            <a:ext cx="1782616" cy="953859"/>
          </a:xfrm>
          <a:prstGeom prst="rect">
            <a:avLst/>
          </a:prstGeom>
          <a:solidFill>
            <a:schemeClr val="accent1"/>
          </a:solidFill>
          <a:ln>
            <a:noFill/>
          </a:ln>
        </p:spPr>
        <p:txBody>
          <a:bodyPr wrap="square" rtlCol="0" anchor="ctr">
            <a:spAutoFit/>
          </a:bodyPr>
          <a:lstStyle/>
          <a:p>
            <a:pPr algn="ctr"/>
            <a:r>
              <a:rPr lang="en-US" sz="1400" b="1" dirty="0">
                <a:solidFill>
                  <a:schemeClr val="bg1"/>
                </a:solidFill>
                <a:latin typeface="Arial" panose="020B0604020202020204" pitchFamily="34" charset="0"/>
                <a:cs typeface="Arial" panose="020B0604020202020204" pitchFamily="34" charset="0"/>
              </a:rPr>
              <a:t>4. Objectives</a:t>
            </a:r>
          </a:p>
          <a:p>
            <a:pPr algn="ctr"/>
            <a:r>
              <a:rPr lang="en-US" sz="1400" dirty="0">
                <a:solidFill>
                  <a:schemeClr val="bg1"/>
                </a:solidFill>
                <a:latin typeface="Arial" panose="020B0604020202020204" pitchFamily="34" charset="0"/>
                <a:cs typeface="Arial" panose="020B0604020202020204" pitchFamily="34" charset="0"/>
              </a:rPr>
              <a:t>Outlines key learning outcomes for the course</a:t>
            </a:r>
          </a:p>
        </p:txBody>
      </p:sp>
      <p:sp>
        <p:nvSpPr>
          <p:cNvPr id="13" name="TextBox 12"/>
          <p:cNvSpPr txBox="1"/>
          <p:nvPr/>
        </p:nvSpPr>
        <p:spPr>
          <a:xfrm>
            <a:off x="8836898" y="3272711"/>
            <a:ext cx="1675963" cy="1600438"/>
          </a:xfrm>
          <a:prstGeom prst="rect">
            <a:avLst/>
          </a:prstGeom>
          <a:solidFill>
            <a:schemeClr val="accent1"/>
          </a:solidFill>
          <a:ln>
            <a:noFill/>
          </a:ln>
        </p:spPr>
        <p:txBody>
          <a:bodyPr wrap="square" rtlCol="0" anchor="ctr">
            <a:spAutoFit/>
          </a:bodyPr>
          <a:lstStyle/>
          <a:p>
            <a:pPr algn="ctr"/>
            <a:r>
              <a:rPr lang="en-US" sz="1400" b="1" dirty="0">
                <a:solidFill>
                  <a:schemeClr val="bg1"/>
                </a:solidFill>
                <a:latin typeface="Arial" panose="020B0604020202020204" pitchFamily="34" charset="0"/>
                <a:cs typeface="Arial" panose="020B0604020202020204" pitchFamily="34" charset="0"/>
              </a:rPr>
              <a:t>3. End-Users</a:t>
            </a:r>
          </a:p>
          <a:p>
            <a:pPr algn="ctr"/>
            <a:r>
              <a:rPr lang="en-US" sz="1400" dirty="0">
                <a:solidFill>
                  <a:schemeClr val="bg1"/>
                </a:solidFill>
                <a:latin typeface="Arial" panose="020B0604020202020204" pitchFamily="34" charset="0"/>
                <a:cs typeface="Arial" panose="020B0604020202020204" pitchFamily="34" charset="0"/>
              </a:rPr>
              <a:t> List of End-Users who will participate in training course as (based on Role-to-Position Mapping)</a:t>
            </a:r>
          </a:p>
        </p:txBody>
      </p:sp>
      <p:sp>
        <p:nvSpPr>
          <p:cNvPr id="15" name="TextBox 14"/>
          <p:cNvSpPr txBox="1"/>
          <p:nvPr/>
        </p:nvSpPr>
        <p:spPr>
          <a:xfrm>
            <a:off x="7192823" y="1610165"/>
            <a:ext cx="1752144" cy="953859"/>
          </a:xfrm>
          <a:prstGeom prst="rect">
            <a:avLst/>
          </a:prstGeom>
          <a:solidFill>
            <a:schemeClr val="accent1"/>
          </a:solidFill>
          <a:ln>
            <a:noFill/>
          </a:ln>
        </p:spPr>
        <p:txBody>
          <a:bodyPr wrap="square" rtlCol="0" anchor="ctr">
            <a:spAutoFit/>
          </a:bodyPr>
          <a:lstStyle/>
          <a:p>
            <a:pPr algn="ctr"/>
            <a:r>
              <a:rPr lang="en-US" sz="1400" b="1" dirty="0">
                <a:solidFill>
                  <a:schemeClr val="bg1"/>
                </a:solidFill>
                <a:latin typeface="Arial" panose="020B0604020202020204" pitchFamily="34" charset="0"/>
                <a:cs typeface="Arial" panose="020B0604020202020204" pitchFamily="34" charset="0"/>
              </a:rPr>
              <a:t>2. Course Hours</a:t>
            </a:r>
          </a:p>
          <a:p>
            <a:pPr algn="ctr"/>
            <a:r>
              <a:rPr lang="en-US" sz="1400" dirty="0">
                <a:solidFill>
                  <a:schemeClr val="bg1"/>
                </a:solidFill>
                <a:latin typeface="Arial" panose="020B0604020202020204" pitchFamily="34" charset="0"/>
                <a:cs typeface="Arial" panose="020B0604020202020204" pitchFamily="34" charset="0"/>
              </a:rPr>
              <a:t>Approximate # of hours it will take to complete module</a:t>
            </a:r>
          </a:p>
        </p:txBody>
      </p:sp>
      <p:sp>
        <p:nvSpPr>
          <p:cNvPr id="27" name="Rectangle 26"/>
          <p:cNvSpPr/>
          <p:nvPr/>
        </p:nvSpPr>
        <p:spPr>
          <a:xfrm rot="20544239">
            <a:off x="3876709" y="3695547"/>
            <a:ext cx="4106878" cy="1200016"/>
          </a:xfrm>
          <a:prstGeom prst="rect">
            <a:avLst/>
          </a:prstGeom>
          <a:noFill/>
        </p:spPr>
        <p:txBody>
          <a:bodyPr wrap="square" lIns="91416" tIns="45708" rIns="91416" bIns="45708">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7198" b="1" dirty="0">
                <a:ln/>
                <a:solidFill>
                  <a:schemeClr val="bg2"/>
                </a:solidFill>
                <a:latin typeface="Arial" panose="020B0604020202020204" pitchFamily="34" charset="0"/>
                <a:cs typeface="Arial" panose="020B0604020202020204" pitchFamily="34" charset="0"/>
              </a:rPr>
              <a:t>SAMPLE</a:t>
            </a:r>
          </a:p>
        </p:txBody>
      </p:sp>
      <p:cxnSp>
        <p:nvCxnSpPr>
          <p:cNvPr id="6" name="Straight Arrow Connector 5"/>
          <p:cNvCxnSpPr>
            <a:stCxn id="10" idx="2"/>
          </p:cNvCxnSpPr>
          <p:nvPr/>
        </p:nvCxnSpPr>
        <p:spPr>
          <a:xfrm>
            <a:off x="3505498" y="2460138"/>
            <a:ext cx="339634" cy="327928"/>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a:xfrm>
            <a:off x="428157" y="6433752"/>
            <a:ext cx="4162821" cy="274249"/>
            <a:chOff x="428157" y="6433752"/>
            <a:chExt cx="4162821" cy="274249"/>
          </a:xfrm>
        </p:grpSpPr>
        <p:sp>
          <p:nvSpPr>
            <p:cNvPr id="26" name="Freeform 25"/>
            <p:cNvSpPr/>
            <p:nvPr/>
          </p:nvSpPr>
          <p:spPr bwMode="auto">
            <a:xfrm>
              <a:off x="428157"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ASSESS</a:t>
              </a:r>
            </a:p>
          </p:txBody>
        </p:sp>
        <p:sp>
          <p:nvSpPr>
            <p:cNvPr id="33" name="Freeform 32"/>
            <p:cNvSpPr/>
            <p:nvPr/>
          </p:nvSpPr>
          <p:spPr bwMode="auto">
            <a:xfrm>
              <a:off x="1263175"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accent1"/>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PLAN</a:t>
              </a:r>
            </a:p>
          </p:txBody>
        </p:sp>
        <p:sp>
          <p:nvSpPr>
            <p:cNvPr id="34" name="Freeform 33"/>
            <p:cNvSpPr/>
            <p:nvPr/>
          </p:nvSpPr>
          <p:spPr bwMode="auto">
            <a:xfrm>
              <a:off x="2098194"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DEVELOP</a:t>
              </a:r>
            </a:p>
          </p:txBody>
        </p:sp>
        <p:sp>
          <p:nvSpPr>
            <p:cNvPr id="35" name="Freeform 34"/>
            <p:cNvSpPr/>
            <p:nvPr/>
          </p:nvSpPr>
          <p:spPr bwMode="auto">
            <a:xfrm>
              <a:off x="293321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DELIVER</a:t>
              </a:r>
            </a:p>
          </p:txBody>
        </p:sp>
        <p:sp>
          <p:nvSpPr>
            <p:cNvPr id="36" name="Freeform 35"/>
            <p:cNvSpPr/>
            <p:nvPr/>
          </p:nvSpPr>
          <p:spPr bwMode="auto">
            <a:xfrm>
              <a:off x="376823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MEASURE</a:t>
              </a:r>
            </a:p>
          </p:txBody>
        </p:sp>
      </p:grpSp>
    </p:spTree>
    <p:extLst>
      <p:ext uri="{BB962C8B-B14F-4D97-AF65-F5344CB8AC3E}">
        <p14:creationId xmlns:p14="http://schemas.microsoft.com/office/powerpoint/2010/main" val="242612338"/>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99" dirty="0">
                <a:latin typeface="Arial" panose="020B0604020202020204" pitchFamily="34" charset="0"/>
                <a:cs typeface="Arial" panose="020B0604020202020204" pitchFamily="34" charset="0"/>
              </a:rPr>
              <a:t>Design Training Communications Plan</a:t>
            </a:r>
          </a:p>
        </p:txBody>
      </p:sp>
      <p:sp>
        <p:nvSpPr>
          <p:cNvPr id="3" name="TextBox 2"/>
          <p:cNvSpPr txBox="1"/>
          <p:nvPr/>
        </p:nvSpPr>
        <p:spPr>
          <a:xfrm>
            <a:off x="168723" y="957375"/>
            <a:ext cx="11472376" cy="584775"/>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The   Training and Communications Teams will partner closely to ensure coordinated communication. Training communications will be a part of the broader Communication Plan and will include the following types of messaging:</a:t>
            </a:r>
          </a:p>
        </p:txBody>
      </p:sp>
      <p:grpSp>
        <p:nvGrpSpPr>
          <p:cNvPr id="4" name="Group 3"/>
          <p:cNvGrpSpPr/>
          <p:nvPr/>
        </p:nvGrpSpPr>
        <p:grpSpPr>
          <a:xfrm>
            <a:off x="1582893" y="1595227"/>
            <a:ext cx="9023039" cy="4676225"/>
            <a:chOff x="2203886" y="1649174"/>
            <a:chExt cx="9025389" cy="4677443"/>
          </a:xfrm>
        </p:grpSpPr>
        <p:sp>
          <p:nvSpPr>
            <p:cNvPr id="22" name="AutoShape 4"/>
            <p:cNvSpPr>
              <a:spLocks noChangeArrowheads="1"/>
            </p:cNvSpPr>
            <p:nvPr/>
          </p:nvSpPr>
          <p:spPr bwMode="auto">
            <a:xfrm rot="5400000">
              <a:off x="2717442" y="1149680"/>
              <a:ext cx="933450" cy="1947862"/>
            </a:xfrm>
            <a:prstGeom prst="chevron">
              <a:avLst>
                <a:gd name="adj" fmla="val 25000"/>
              </a:avLst>
            </a:prstGeom>
            <a:solidFill>
              <a:schemeClr val="tx2"/>
            </a:solidFill>
            <a:ln w="6350" algn="ctr">
              <a:noFill/>
              <a:miter lim="800000"/>
              <a:headEnd/>
              <a:tailEnd/>
            </a:ln>
            <a:effectLst/>
          </p:spPr>
          <p:txBody>
            <a:bodyPr tIns="91416" bIns="91416" anchor="ctr"/>
            <a:lstStyle/>
            <a:p>
              <a:pPr algn="ctr">
                <a:defRPr/>
              </a:pPr>
              <a:endParaRPr lang="en-US" sz="3199" b="1" dirty="0">
                <a:solidFill>
                  <a:srgbClr val="FFFFFF"/>
                </a:solidFill>
                <a:latin typeface="Arial" panose="020B0604020202020204" pitchFamily="34" charset="0"/>
                <a:cs typeface="Arial" panose="020B0604020202020204" pitchFamily="34" charset="0"/>
              </a:endParaRPr>
            </a:p>
          </p:txBody>
        </p:sp>
        <p:sp>
          <p:nvSpPr>
            <p:cNvPr id="41" name="AutoShape 5"/>
            <p:cNvSpPr>
              <a:spLocks noChangeArrowheads="1"/>
            </p:cNvSpPr>
            <p:nvPr/>
          </p:nvSpPr>
          <p:spPr bwMode="auto">
            <a:xfrm rot="5400000">
              <a:off x="2717442" y="1897617"/>
              <a:ext cx="933450" cy="1947862"/>
            </a:xfrm>
            <a:prstGeom prst="chevron">
              <a:avLst>
                <a:gd name="adj" fmla="val 25000"/>
              </a:avLst>
            </a:prstGeom>
            <a:solidFill>
              <a:schemeClr val="accent3"/>
            </a:solidFill>
            <a:ln w="6350" algn="ctr">
              <a:noFill/>
              <a:miter lim="800000"/>
              <a:headEnd/>
              <a:tailEnd/>
            </a:ln>
            <a:effectLst/>
          </p:spPr>
          <p:txBody>
            <a:bodyPr tIns="91416" bIns="91416" anchor="ctr"/>
            <a:lstStyle/>
            <a:p>
              <a:pPr algn="ctr">
                <a:defRPr/>
              </a:pPr>
              <a:endParaRPr lang="en-US" sz="3199" b="1" dirty="0">
                <a:solidFill>
                  <a:srgbClr val="FFFFFF"/>
                </a:solidFill>
                <a:latin typeface="Arial" panose="020B0604020202020204" pitchFamily="34" charset="0"/>
                <a:cs typeface="Arial" panose="020B0604020202020204" pitchFamily="34" charset="0"/>
              </a:endParaRPr>
            </a:p>
          </p:txBody>
        </p:sp>
        <p:sp>
          <p:nvSpPr>
            <p:cNvPr id="42" name="AutoShape 6"/>
            <p:cNvSpPr>
              <a:spLocks noChangeArrowheads="1"/>
            </p:cNvSpPr>
            <p:nvPr/>
          </p:nvSpPr>
          <p:spPr bwMode="auto">
            <a:xfrm rot="5400000">
              <a:off x="2717442" y="2638069"/>
              <a:ext cx="933450" cy="1947862"/>
            </a:xfrm>
            <a:prstGeom prst="chevron">
              <a:avLst>
                <a:gd name="adj" fmla="val 25000"/>
              </a:avLst>
            </a:prstGeom>
            <a:solidFill>
              <a:schemeClr val="accent5"/>
            </a:solidFill>
            <a:ln w="6350" algn="ctr">
              <a:noFill/>
              <a:miter lim="800000"/>
              <a:headEnd/>
              <a:tailEnd/>
            </a:ln>
            <a:effectLst/>
          </p:spPr>
          <p:txBody>
            <a:bodyPr tIns="91416" bIns="91416" anchor="ctr"/>
            <a:lstStyle/>
            <a:p>
              <a:pPr algn="ctr">
                <a:defRPr/>
              </a:pPr>
              <a:endParaRPr lang="en-US" sz="3199" b="1" dirty="0">
                <a:solidFill>
                  <a:srgbClr val="FFFFFF"/>
                </a:solidFill>
                <a:latin typeface="Arial" panose="020B0604020202020204" pitchFamily="34" charset="0"/>
                <a:cs typeface="Arial" panose="020B0604020202020204" pitchFamily="34" charset="0"/>
              </a:endParaRPr>
            </a:p>
          </p:txBody>
        </p:sp>
        <p:sp>
          <p:nvSpPr>
            <p:cNvPr id="43" name="AutoShape 7"/>
            <p:cNvSpPr>
              <a:spLocks noChangeArrowheads="1"/>
            </p:cNvSpPr>
            <p:nvPr/>
          </p:nvSpPr>
          <p:spPr bwMode="auto">
            <a:xfrm rot="5400000">
              <a:off x="2717442" y="3389408"/>
              <a:ext cx="933450" cy="1947862"/>
            </a:xfrm>
            <a:prstGeom prst="chevron">
              <a:avLst>
                <a:gd name="adj" fmla="val 25000"/>
              </a:avLst>
            </a:prstGeom>
            <a:solidFill>
              <a:schemeClr val="accent4"/>
            </a:solidFill>
            <a:ln w="6350" algn="ctr">
              <a:noFill/>
              <a:miter lim="800000"/>
              <a:headEnd/>
              <a:tailEnd/>
            </a:ln>
            <a:effectLst/>
          </p:spPr>
          <p:txBody>
            <a:bodyPr tIns="91416" bIns="91416" anchor="ctr"/>
            <a:lstStyle/>
            <a:p>
              <a:pPr algn="ctr">
                <a:defRPr/>
              </a:pPr>
              <a:endParaRPr lang="en-US" sz="3199" b="1" dirty="0">
                <a:solidFill>
                  <a:srgbClr val="FFFFFF"/>
                </a:solidFill>
                <a:latin typeface="Arial" panose="020B0604020202020204" pitchFamily="34" charset="0"/>
                <a:cs typeface="Arial" panose="020B0604020202020204" pitchFamily="34" charset="0"/>
              </a:endParaRPr>
            </a:p>
          </p:txBody>
        </p:sp>
        <p:sp>
          <p:nvSpPr>
            <p:cNvPr id="44" name="Rectangle 8"/>
            <p:cNvSpPr>
              <a:spLocks noChangeArrowheads="1"/>
            </p:cNvSpPr>
            <p:nvPr/>
          </p:nvSpPr>
          <p:spPr bwMode="auto">
            <a:xfrm>
              <a:off x="4371275" y="2377154"/>
              <a:ext cx="6858000" cy="699635"/>
            </a:xfrm>
            <a:prstGeom prst="rect">
              <a:avLst/>
            </a:prstGeom>
            <a:noFill/>
            <a:ln w="28575" algn="ctr">
              <a:solidFill>
                <a:schemeClr val="accent3"/>
              </a:solidFill>
              <a:miter lim="800000"/>
              <a:headEnd/>
              <a:tailEnd/>
            </a:ln>
          </p:spPr>
          <p:txBody>
            <a:bodyPr lIns="0" tIns="0" rIns="0" bIns="0" anchor="ctr"/>
            <a:lstStyle/>
            <a:p>
              <a:pPr marL="399930" indent="-285664">
                <a:buFont typeface="Arial" panose="020B0604020202020204" pitchFamily="34" charset="0"/>
                <a:buChar char="•"/>
              </a:pPr>
              <a:r>
                <a:rPr lang="en-US" sz="1400" dirty="0">
                  <a:latin typeface="Arial" panose="020B0604020202020204" pitchFamily="34" charset="0"/>
                  <a:cs typeface="Arial" panose="020B0604020202020204" pitchFamily="34" charset="0"/>
                </a:rPr>
                <a:t>Initial high-level Training Schedule along with rollout schedule</a:t>
              </a:r>
            </a:p>
            <a:p>
              <a:pPr marL="399930" indent="-285664">
                <a:buFont typeface="Arial" panose="020B0604020202020204" pitchFamily="34" charset="0"/>
                <a:buChar char="•"/>
              </a:pPr>
              <a:r>
                <a:rPr lang="en-US" sz="1400" dirty="0">
                  <a:latin typeface="Arial" panose="020B0604020202020204" pitchFamily="34" charset="0"/>
                  <a:cs typeface="Arial" panose="020B0604020202020204" pitchFamily="34" charset="0"/>
                </a:rPr>
                <a:t>Description of who is required to take which training courses</a:t>
              </a:r>
              <a:endParaRPr lang="en-GB" sz="1400" dirty="0">
                <a:latin typeface="Arial" panose="020B0604020202020204" pitchFamily="34" charset="0"/>
                <a:cs typeface="Arial" panose="020B0604020202020204" pitchFamily="34" charset="0"/>
              </a:endParaRPr>
            </a:p>
          </p:txBody>
        </p:sp>
        <p:sp>
          <p:nvSpPr>
            <p:cNvPr id="45" name="Rectangle 9"/>
            <p:cNvSpPr>
              <a:spLocks noChangeArrowheads="1"/>
            </p:cNvSpPr>
            <p:nvPr/>
          </p:nvSpPr>
          <p:spPr bwMode="auto">
            <a:xfrm>
              <a:off x="4371275" y="3128492"/>
              <a:ext cx="6858000" cy="688525"/>
            </a:xfrm>
            <a:prstGeom prst="rect">
              <a:avLst/>
            </a:prstGeom>
            <a:noFill/>
            <a:ln w="28575" algn="ctr">
              <a:solidFill>
                <a:schemeClr val="accent5"/>
              </a:solidFill>
              <a:miter lim="800000"/>
              <a:headEnd/>
              <a:tailEnd/>
            </a:ln>
          </p:spPr>
          <p:txBody>
            <a:bodyPr lIns="0" tIns="0" rIns="0" bIns="0" anchor="ctr"/>
            <a:lstStyle/>
            <a:p>
              <a:pPr marL="399930" indent="-285664">
                <a:buFont typeface="Arial" panose="020B0604020202020204" pitchFamily="34" charset="0"/>
                <a:buChar char="•"/>
              </a:pPr>
              <a:r>
                <a:rPr lang="en-US" sz="1400" dirty="0">
                  <a:latin typeface="Arial" panose="020B0604020202020204" pitchFamily="34" charset="0"/>
                  <a:cs typeface="Arial" panose="020B0604020202020204" pitchFamily="34" charset="0"/>
                </a:rPr>
                <a:t>Finalized Training Schedule </a:t>
              </a:r>
            </a:p>
            <a:p>
              <a:pPr marL="399930" indent="-285664">
                <a:buFont typeface="Arial" panose="020B0604020202020204" pitchFamily="34" charset="0"/>
                <a:buChar char="•"/>
              </a:pPr>
              <a:r>
                <a:rPr lang="en-US" sz="1400" dirty="0">
                  <a:latin typeface="Arial" panose="020B0604020202020204" pitchFamily="34" charset="0"/>
                  <a:cs typeface="Arial" panose="020B0604020202020204" pitchFamily="34" charset="0"/>
                </a:rPr>
                <a:t>Procedure and deadlines for enrolling in classes</a:t>
              </a:r>
            </a:p>
            <a:p>
              <a:pPr marL="399930" indent="-285664">
                <a:buFont typeface="Arial" panose="020B0604020202020204" pitchFamily="34" charset="0"/>
                <a:buChar char="•"/>
              </a:pPr>
              <a:r>
                <a:rPr lang="en-US" sz="1400" dirty="0">
                  <a:latin typeface="Arial" panose="020B0604020202020204" pitchFamily="34" charset="0"/>
                  <a:cs typeface="Arial" panose="020B0604020202020204" pitchFamily="34" charset="0"/>
                </a:rPr>
                <a:t>Description of who is required to take which training courses </a:t>
              </a:r>
              <a:endParaRPr lang="en-GB" sz="1400" dirty="0">
                <a:latin typeface="Arial" panose="020B0604020202020204" pitchFamily="34" charset="0"/>
                <a:cs typeface="Arial" panose="020B0604020202020204" pitchFamily="34" charset="0"/>
              </a:endParaRPr>
            </a:p>
          </p:txBody>
        </p:sp>
        <p:sp>
          <p:nvSpPr>
            <p:cNvPr id="46" name="Rectangle 10"/>
            <p:cNvSpPr>
              <a:spLocks noChangeArrowheads="1"/>
            </p:cNvSpPr>
            <p:nvPr/>
          </p:nvSpPr>
          <p:spPr bwMode="auto">
            <a:xfrm>
              <a:off x="4371275" y="3868946"/>
              <a:ext cx="6858000" cy="699186"/>
            </a:xfrm>
            <a:prstGeom prst="rect">
              <a:avLst/>
            </a:prstGeom>
            <a:noFill/>
            <a:ln w="28575" algn="ctr">
              <a:solidFill>
                <a:schemeClr val="accent4"/>
              </a:solidFill>
              <a:miter lim="800000"/>
              <a:headEnd/>
              <a:tailEnd/>
            </a:ln>
          </p:spPr>
          <p:txBody>
            <a:bodyPr lIns="0" tIns="0" rIns="0" bIns="0" anchor="ctr"/>
            <a:lstStyle/>
            <a:p>
              <a:pPr marL="399930" indent="-285664">
                <a:buFont typeface="Arial" panose="020B0604020202020204" pitchFamily="34" charset="0"/>
                <a:buChar char="•"/>
              </a:pPr>
              <a:r>
                <a:rPr lang="en-US" sz="1400" dirty="0">
                  <a:latin typeface="Arial" panose="020B0604020202020204" pitchFamily="34" charset="0"/>
                  <a:cs typeface="Arial" panose="020B0604020202020204" pitchFamily="34" charset="0"/>
                </a:rPr>
                <a:t>Procedures for enrolling in classes, stressing deadlines</a:t>
              </a:r>
            </a:p>
            <a:p>
              <a:pPr marL="399930" indent="-285664">
                <a:buFont typeface="Arial" panose="020B0604020202020204" pitchFamily="34" charset="0"/>
                <a:buChar char="•"/>
              </a:pPr>
              <a:r>
                <a:rPr lang="en-US" sz="1400" dirty="0">
                  <a:latin typeface="Arial" panose="020B0604020202020204" pitchFamily="34" charset="0"/>
                  <a:cs typeface="Arial" panose="020B0604020202020204" pitchFamily="34" charset="0"/>
                </a:rPr>
                <a:t>Description of who is required to take which training courses </a:t>
              </a:r>
              <a:endParaRPr lang="en-GB" sz="1400" dirty="0">
                <a:latin typeface="Arial" panose="020B0604020202020204" pitchFamily="34" charset="0"/>
                <a:cs typeface="Arial" panose="020B0604020202020204" pitchFamily="34" charset="0"/>
              </a:endParaRPr>
            </a:p>
          </p:txBody>
        </p:sp>
        <p:sp>
          <p:nvSpPr>
            <p:cNvPr id="47" name="Text Box 11"/>
            <p:cNvSpPr txBox="1">
              <a:spLocks noChangeArrowheads="1"/>
            </p:cNvSpPr>
            <p:nvPr/>
          </p:nvSpPr>
          <p:spPr bwMode="auto">
            <a:xfrm>
              <a:off x="2278498" y="1803817"/>
              <a:ext cx="1773238" cy="830997"/>
            </a:xfrm>
            <a:prstGeom prst="rect">
              <a:avLst/>
            </a:prstGeom>
            <a:noFill/>
            <a:ln w="6350" algn="ctr">
              <a:noFill/>
              <a:miter lim="800000"/>
              <a:headEnd type="none" w="sm" len="sm"/>
              <a:tailEnd type="none" w="med" len="lg"/>
            </a:ln>
            <a:effectLst/>
          </p:spPr>
          <p:txBody>
            <a:bodyPr tIns="91416" bIns="91416" anchor="ctr">
              <a:spAutoFit/>
            </a:bodyPr>
            <a:lstStyle/>
            <a:p>
              <a:pPr marL="12696" indent="-12696" algn="ctr"/>
              <a:r>
                <a:rPr lang="nl-NL" sz="1400" b="1" dirty="0">
                  <a:solidFill>
                    <a:srgbClr val="FFFFFF"/>
                  </a:solidFill>
                  <a:latin typeface="Arial" panose="020B0604020202020204" pitchFamily="34" charset="0"/>
                  <a:cs typeface="Arial" panose="020B0604020202020204" pitchFamily="34" charset="0"/>
                </a:rPr>
                <a:t>Pre-Training Communications Kick-off</a:t>
              </a:r>
            </a:p>
          </p:txBody>
        </p:sp>
        <p:sp>
          <p:nvSpPr>
            <p:cNvPr id="48" name="Text Box 12"/>
            <p:cNvSpPr txBox="1">
              <a:spLocks noChangeArrowheads="1"/>
            </p:cNvSpPr>
            <p:nvPr/>
          </p:nvSpPr>
          <p:spPr bwMode="auto">
            <a:xfrm>
              <a:off x="2203886" y="2638384"/>
              <a:ext cx="1960562" cy="615553"/>
            </a:xfrm>
            <a:prstGeom prst="rect">
              <a:avLst/>
            </a:prstGeom>
            <a:noFill/>
            <a:ln w="6350" algn="ctr">
              <a:noFill/>
              <a:miter lim="800000"/>
              <a:headEnd type="none" w="sm" len="sm"/>
              <a:tailEnd type="none" w="med" len="lg"/>
            </a:ln>
            <a:effectLst/>
          </p:spPr>
          <p:txBody>
            <a:bodyPr tIns="91416" bIns="91416" anchor="ctr">
              <a:spAutoFit/>
            </a:bodyPr>
            <a:lstStyle/>
            <a:p>
              <a:pPr marL="12696" indent="-12696" algn="ctr"/>
              <a:r>
                <a:rPr lang="en-US" sz="1400" b="1" dirty="0">
                  <a:solidFill>
                    <a:srgbClr val="FFFFFF"/>
                  </a:solidFill>
                  <a:latin typeface="Arial" panose="020B0604020202020204" pitchFamily="34" charset="0"/>
                  <a:cs typeface="Arial" panose="020B0604020202020204" pitchFamily="34" charset="0"/>
                </a:rPr>
                <a:t>Send Initial Training Announcement</a:t>
              </a:r>
              <a:endParaRPr lang="nl-NL" sz="1400" b="1" dirty="0">
                <a:solidFill>
                  <a:srgbClr val="FFFFFF"/>
                </a:solidFill>
                <a:latin typeface="Arial" panose="020B0604020202020204" pitchFamily="34" charset="0"/>
                <a:cs typeface="Arial" panose="020B0604020202020204" pitchFamily="34" charset="0"/>
              </a:endParaRPr>
            </a:p>
          </p:txBody>
        </p:sp>
        <p:sp>
          <p:nvSpPr>
            <p:cNvPr id="49" name="Text Box 13"/>
            <p:cNvSpPr txBox="1">
              <a:spLocks noChangeArrowheads="1"/>
            </p:cNvSpPr>
            <p:nvPr/>
          </p:nvSpPr>
          <p:spPr bwMode="auto">
            <a:xfrm>
              <a:off x="2203886" y="3242992"/>
              <a:ext cx="1960562" cy="830997"/>
            </a:xfrm>
            <a:prstGeom prst="rect">
              <a:avLst/>
            </a:prstGeom>
            <a:noFill/>
            <a:ln w="6350" algn="ctr">
              <a:noFill/>
              <a:miter lim="800000"/>
              <a:headEnd type="none" w="sm" len="sm"/>
              <a:tailEnd type="none" w="med" len="lg"/>
            </a:ln>
            <a:effectLst/>
          </p:spPr>
          <p:txBody>
            <a:bodyPr tIns="91416" bIns="91416" anchor="ctr">
              <a:spAutoFit/>
            </a:bodyPr>
            <a:lstStyle/>
            <a:p>
              <a:pPr marL="12696" indent="-12696" algn="ctr"/>
              <a:r>
                <a:rPr lang="en-US" sz="1400" b="1" dirty="0">
                  <a:solidFill>
                    <a:srgbClr val="FFFFFF"/>
                  </a:solidFill>
                  <a:latin typeface="Arial" panose="020B0604020202020204" pitchFamily="34" charset="0"/>
                  <a:cs typeface="Arial" panose="020B0604020202020204" pitchFamily="34" charset="0"/>
                </a:rPr>
                <a:t>Announce Training Schedule and Registration</a:t>
              </a:r>
              <a:endParaRPr lang="nl-NL" sz="1400" b="1" dirty="0">
                <a:solidFill>
                  <a:srgbClr val="FFFFFF"/>
                </a:solidFill>
                <a:latin typeface="Arial" panose="020B0604020202020204" pitchFamily="34" charset="0"/>
                <a:cs typeface="Arial" panose="020B0604020202020204" pitchFamily="34" charset="0"/>
              </a:endParaRPr>
            </a:p>
          </p:txBody>
        </p:sp>
        <p:sp>
          <p:nvSpPr>
            <p:cNvPr id="50" name="Text Box 14"/>
            <p:cNvSpPr txBox="1">
              <a:spLocks noChangeArrowheads="1"/>
            </p:cNvSpPr>
            <p:nvPr/>
          </p:nvSpPr>
          <p:spPr bwMode="auto">
            <a:xfrm>
              <a:off x="2203886" y="3978003"/>
              <a:ext cx="1960562" cy="830997"/>
            </a:xfrm>
            <a:prstGeom prst="rect">
              <a:avLst/>
            </a:prstGeom>
            <a:noFill/>
            <a:ln w="6350" algn="ctr">
              <a:noFill/>
              <a:miter lim="800000"/>
              <a:headEnd type="none" w="sm" len="sm"/>
              <a:tailEnd type="none" w="med" len="lg"/>
            </a:ln>
            <a:effectLst/>
          </p:spPr>
          <p:txBody>
            <a:bodyPr tIns="91416" bIns="91416" anchor="ctr">
              <a:spAutoFit/>
            </a:bodyPr>
            <a:lstStyle/>
            <a:p>
              <a:pPr marL="12696" indent="-12696" algn="ctr"/>
              <a:r>
                <a:rPr lang="en-US" sz="1400" b="1" dirty="0">
                  <a:solidFill>
                    <a:srgbClr val="FFFFFF"/>
                  </a:solidFill>
                  <a:latin typeface="Arial" panose="020B0604020202020204" pitchFamily="34" charset="0"/>
                  <a:cs typeface="Arial" panose="020B0604020202020204" pitchFamily="34" charset="0"/>
                </a:rPr>
                <a:t>Send Reminder Registration Announcement</a:t>
              </a:r>
              <a:endParaRPr lang="nl-NL" sz="1400" b="1" dirty="0">
                <a:solidFill>
                  <a:srgbClr val="FFFFFF"/>
                </a:solidFill>
                <a:latin typeface="Arial" panose="020B0604020202020204" pitchFamily="34" charset="0"/>
                <a:cs typeface="Arial" panose="020B0604020202020204" pitchFamily="34" charset="0"/>
              </a:endParaRPr>
            </a:p>
          </p:txBody>
        </p:sp>
        <p:sp>
          <p:nvSpPr>
            <p:cNvPr id="51" name="Rectangle 15"/>
            <p:cNvSpPr>
              <a:spLocks noChangeArrowheads="1"/>
            </p:cNvSpPr>
            <p:nvPr/>
          </p:nvSpPr>
          <p:spPr bwMode="auto">
            <a:xfrm>
              <a:off x="4371275" y="4625047"/>
              <a:ext cx="6858000" cy="672428"/>
            </a:xfrm>
            <a:prstGeom prst="rect">
              <a:avLst/>
            </a:prstGeom>
            <a:noFill/>
            <a:ln w="28575" algn="ctr">
              <a:solidFill>
                <a:schemeClr val="accent2"/>
              </a:solidFill>
              <a:miter lim="800000"/>
              <a:headEnd/>
              <a:tailEnd/>
            </a:ln>
          </p:spPr>
          <p:txBody>
            <a:bodyPr lIns="0" tIns="0" rIns="0" bIns="0" anchor="ctr"/>
            <a:lstStyle/>
            <a:p>
              <a:pPr marL="399930" indent="-285664">
                <a:buFont typeface="Arial" panose="020B0604020202020204" pitchFamily="34" charset="0"/>
                <a:buChar char="•"/>
              </a:pPr>
              <a:r>
                <a:rPr lang="en-US" sz="1400" dirty="0">
                  <a:latin typeface="Arial" panose="020B0604020202020204" pitchFamily="34" charset="0"/>
                  <a:cs typeface="Arial" panose="020B0604020202020204" pitchFamily="34" charset="0"/>
                </a:rPr>
                <a:t>Class confirmations </a:t>
              </a:r>
            </a:p>
            <a:p>
              <a:pPr marL="399930" indent="-285664">
                <a:buFont typeface="Arial" panose="020B0604020202020204" pitchFamily="34" charset="0"/>
                <a:buChar char="•"/>
              </a:pPr>
              <a:r>
                <a:rPr lang="en-US" sz="1400" dirty="0">
                  <a:latin typeface="Arial" panose="020B0604020202020204" pitchFamily="34" charset="0"/>
                  <a:cs typeface="Arial" panose="020B0604020202020204" pitchFamily="34" charset="0"/>
                </a:rPr>
                <a:t>Instructions for completing the course</a:t>
              </a:r>
            </a:p>
          </p:txBody>
        </p:sp>
        <p:sp>
          <p:nvSpPr>
            <p:cNvPr id="52" name="AutoShape 16"/>
            <p:cNvSpPr>
              <a:spLocks noChangeArrowheads="1"/>
            </p:cNvSpPr>
            <p:nvPr/>
          </p:nvSpPr>
          <p:spPr bwMode="auto">
            <a:xfrm rot="5400000">
              <a:off x="2711092" y="4134623"/>
              <a:ext cx="933450" cy="1947862"/>
            </a:xfrm>
            <a:prstGeom prst="chevron">
              <a:avLst>
                <a:gd name="adj" fmla="val 25000"/>
              </a:avLst>
            </a:prstGeom>
            <a:solidFill>
              <a:schemeClr val="accent2"/>
            </a:solidFill>
            <a:ln w="6350" algn="ctr">
              <a:noFill/>
              <a:miter lim="800000"/>
              <a:headEnd/>
              <a:tailEnd/>
            </a:ln>
            <a:effectLst/>
          </p:spPr>
          <p:txBody>
            <a:bodyPr tIns="91416" bIns="91416" anchor="ctr"/>
            <a:lstStyle/>
            <a:p>
              <a:pPr algn="ctr">
                <a:defRPr/>
              </a:pPr>
              <a:endParaRPr lang="en-US" sz="3199" b="1" dirty="0">
                <a:solidFill>
                  <a:srgbClr val="FFFFFF"/>
                </a:solidFill>
                <a:latin typeface="Arial" panose="020B0604020202020204" pitchFamily="34" charset="0"/>
                <a:cs typeface="Arial" panose="020B0604020202020204" pitchFamily="34" charset="0"/>
              </a:endParaRPr>
            </a:p>
          </p:txBody>
        </p:sp>
        <p:sp>
          <p:nvSpPr>
            <p:cNvPr id="53" name="AutoShape 17"/>
            <p:cNvSpPr>
              <a:spLocks noChangeArrowheads="1"/>
            </p:cNvSpPr>
            <p:nvPr/>
          </p:nvSpPr>
          <p:spPr bwMode="auto">
            <a:xfrm rot="5400000">
              <a:off x="2711092" y="4885961"/>
              <a:ext cx="933450" cy="1947862"/>
            </a:xfrm>
            <a:prstGeom prst="chevron">
              <a:avLst>
                <a:gd name="adj" fmla="val 25000"/>
              </a:avLst>
            </a:prstGeom>
            <a:solidFill>
              <a:schemeClr val="tx1"/>
            </a:solidFill>
            <a:ln w="6350" algn="ctr">
              <a:noFill/>
              <a:miter lim="800000"/>
              <a:headEnd/>
              <a:tailEnd/>
            </a:ln>
            <a:effectLst/>
          </p:spPr>
          <p:txBody>
            <a:bodyPr tIns="91416" bIns="91416" anchor="ctr"/>
            <a:lstStyle/>
            <a:p>
              <a:pPr algn="ctr">
                <a:defRPr/>
              </a:pPr>
              <a:endParaRPr lang="en-US" sz="3199" b="1" dirty="0">
                <a:solidFill>
                  <a:srgbClr val="FFFFFF"/>
                </a:solidFill>
                <a:latin typeface="Arial" panose="020B0604020202020204" pitchFamily="34" charset="0"/>
                <a:cs typeface="Arial" panose="020B0604020202020204" pitchFamily="34" charset="0"/>
              </a:endParaRPr>
            </a:p>
          </p:txBody>
        </p:sp>
        <p:sp>
          <p:nvSpPr>
            <p:cNvPr id="54" name="Rectangle 18"/>
            <p:cNvSpPr>
              <a:spLocks noChangeArrowheads="1"/>
            </p:cNvSpPr>
            <p:nvPr/>
          </p:nvSpPr>
          <p:spPr bwMode="auto">
            <a:xfrm>
              <a:off x="4371275" y="5354612"/>
              <a:ext cx="6858000" cy="701675"/>
            </a:xfrm>
            <a:prstGeom prst="rect">
              <a:avLst/>
            </a:prstGeom>
            <a:noFill/>
            <a:ln w="28575" algn="ctr">
              <a:solidFill>
                <a:schemeClr val="tx1"/>
              </a:solidFill>
              <a:miter lim="800000"/>
              <a:headEnd/>
              <a:tailEnd/>
            </a:ln>
          </p:spPr>
          <p:txBody>
            <a:bodyPr lIns="0" tIns="0" rIns="0" bIns="0" anchor="ctr"/>
            <a:lstStyle/>
            <a:p>
              <a:pPr marL="399930" indent="-285664">
                <a:buFont typeface="Arial" panose="020B0604020202020204" pitchFamily="34" charset="0"/>
                <a:buChar char="•"/>
              </a:pPr>
              <a:r>
                <a:rPr lang="en-US" sz="1400" dirty="0">
                  <a:latin typeface="Arial" panose="020B0604020202020204" pitchFamily="34" charset="0"/>
                  <a:cs typeface="Arial" panose="020B0604020202020204" pitchFamily="34" charset="0"/>
                </a:rPr>
                <a:t>Request to respond to a final survey about their experience</a:t>
              </a:r>
            </a:p>
            <a:p>
              <a:pPr marL="399930" indent="-285664">
                <a:buFont typeface="Arial" panose="020B0604020202020204" pitchFamily="34" charset="0"/>
                <a:buChar char="•"/>
              </a:pPr>
              <a:r>
                <a:rPr lang="en-US" sz="1400" dirty="0">
                  <a:latin typeface="Arial" panose="020B0604020202020204" pitchFamily="34" charset="0"/>
                  <a:cs typeface="Arial" panose="020B0604020202020204" pitchFamily="34" charset="0"/>
                </a:rPr>
                <a:t>Provide survey immediately after class and 30 days later</a:t>
              </a:r>
            </a:p>
          </p:txBody>
        </p:sp>
        <p:sp>
          <p:nvSpPr>
            <p:cNvPr id="55" name="Text Box 19"/>
            <p:cNvSpPr txBox="1">
              <a:spLocks noChangeArrowheads="1"/>
            </p:cNvSpPr>
            <p:nvPr/>
          </p:nvSpPr>
          <p:spPr bwMode="auto">
            <a:xfrm>
              <a:off x="2203886" y="4742949"/>
              <a:ext cx="1960562" cy="830997"/>
            </a:xfrm>
            <a:prstGeom prst="rect">
              <a:avLst/>
            </a:prstGeom>
            <a:noFill/>
            <a:ln w="6350" algn="ctr">
              <a:noFill/>
              <a:miter lim="800000"/>
              <a:headEnd type="none" w="sm" len="sm"/>
              <a:tailEnd type="none" w="med" len="lg"/>
            </a:ln>
            <a:effectLst/>
          </p:spPr>
          <p:txBody>
            <a:bodyPr tIns="91416" bIns="91416" anchor="ctr">
              <a:spAutoFit/>
            </a:bodyPr>
            <a:lstStyle/>
            <a:p>
              <a:pPr marL="12696" indent="-12696" algn="ctr"/>
              <a:r>
                <a:rPr lang="en-US" sz="1400" b="1" dirty="0">
                  <a:solidFill>
                    <a:srgbClr val="FFFFFF"/>
                  </a:solidFill>
                  <a:latin typeface="Arial" panose="020B0604020202020204" pitchFamily="34" charset="0"/>
                  <a:cs typeface="Arial" panose="020B0604020202020204" pitchFamily="34" charset="0"/>
                </a:rPr>
                <a:t>Send Individual Confirmation </a:t>
              </a:r>
            </a:p>
            <a:p>
              <a:pPr marL="12696" indent="-12696" algn="ctr"/>
              <a:r>
                <a:rPr lang="en-US" sz="1400" b="1" dirty="0">
                  <a:solidFill>
                    <a:srgbClr val="FFFFFF"/>
                  </a:solidFill>
                  <a:latin typeface="Arial" panose="020B0604020202020204" pitchFamily="34" charset="0"/>
                  <a:cs typeface="Arial" panose="020B0604020202020204" pitchFamily="34" charset="0"/>
                </a:rPr>
                <a:t>E-mails</a:t>
              </a:r>
              <a:endParaRPr lang="nl-NL" sz="1400" b="1" dirty="0">
                <a:solidFill>
                  <a:srgbClr val="FFFFFF"/>
                </a:solidFill>
                <a:latin typeface="Arial" panose="020B0604020202020204" pitchFamily="34" charset="0"/>
                <a:cs typeface="Arial" panose="020B0604020202020204" pitchFamily="34" charset="0"/>
              </a:endParaRPr>
            </a:p>
          </p:txBody>
        </p:sp>
        <p:sp>
          <p:nvSpPr>
            <p:cNvPr id="56" name="Text Box 20"/>
            <p:cNvSpPr txBox="1">
              <a:spLocks noChangeArrowheads="1"/>
            </p:cNvSpPr>
            <p:nvPr/>
          </p:nvSpPr>
          <p:spPr bwMode="auto">
            <a:xfrm>
              <a:off x="2203886" y="5588628"/>
              <a:ext cx="1960562" cy="615553"/>
            </a:xfrm>
            <a:prstGeom prst="rect">
              <a:avLst/>
            </a:prstGeom>
            <a:noFill/>
            <a:ln w="6350" algn="ctr">
              <a:noFill/>
              <a:miter lim="800000"/>
              <a:headEnd type="none" w="sm" len="sm"/>
              <a:tailEnd type="none" w="med" len="lg"/>
            </a:ln>
            <a:effectLst/>
          </p:spPr>
          <p:txBody>
            <a:bodyPr tIns="91416" bIns="91416" anchor="ctr">
              <a:spAutoFit/>
            </a:bodyPr>
            <a:lstStyle/>
            <a:p>
              <a:pPr marL="12696" indent="-12696" algn="ctr"/>
              <a:r>
                <a:rPr lang="en-US" sz="1400" b="1" dirty="0">
                  <a:solidFill>
                    <a:srgbClr val="FFFFFF"/>
                  </a:solidFill>
                  <a:latin typeface="Arial" panose="020B0604020202020204" pitchFamily="34" charset="0"/>
                  <a:cs typeface="Arial" panose="020B0604020202020204" pitchFamily="34" charset="0"/>
                </a:rPr>
                <a:t>Send Request for Feedback</a:t>
              </a:r>
              <a:endParaRPr lang="nl-NL" sz="1400" b="1" dirty="0">
                <a:solidFill>
                  <a:srgbClr val="FFFFFF"/>
                </a:solidFill>
                <a:latin typeface="Arial" panose="020B0604020202020204" pitchFamily="34" charset="0"/>
                <a:cs typeface="Arial" panose="020B0604020202020204" pitchFamily="34" charset="0"/>
              </a:endParaRPr>
            </a:p>
          </p:txBody>
        </p:sp>
        <p:sp>
          <p:nvSpPr>
            <p:cNvPr id="57" name="Rectangle 21"/>
            <p:cNvSpPr>
              <a:spLocks noChangeArrowheads="1"/>
            </p:cNvSpPr>
            <p:nvPr/>
          </p:nvSpPr>
          <p:spPr bwMode="auto">
            <a:xfrm>
              <a:off x="4371275" y="1649174"/>
              <a:ext cx="6858000" cy="665616"/>
            </a:xfrm>
            <a:prstGeom prst="rect">
              <a:avLst/>
            </a:prstGeom>
            <a:noFill/>
            <a:ln w="28575">
              <a:solidFill>
                <a:schemeClr val="tx2"/>
              </a:solidFill>
              <a:miter lim="800000"/>
              <a:headEnd/>
              <a:tailEnd/>
            </a:ln>
          </p:spPr>
          <p:txBody>
            <a:bodyPr lIns="0" tIns="0" rIns="0" bIns="0" anchor="ctr"/>
            <a:lstStyle/>
            <a:p>
              <a:pPr marL="399930" indent="-285664">
                <a:buFont typeface="Arial" panose="020B0604020202020204" pitchFamily="34" charset="0"/>
                <a:buChar char="•"/>
              </a:pPr>
              <a:r>
                <a:rPr lang="en-US" sz="1400" dirty="0">
                  <a:latin typeface="Arial" panose="020B0604020202020204" pitchFamily="34" charset="0"/>
                  <a:cs typeface="Arial" panose="020B0604020202020204" pitchFamily="34" charset="0"/>
                </a:rPr>
                <a:t>Communication materials to introduce key concepts (why, what, how, etc.)</a:t>
              </a:r>
              <a:r>
                <a:rPr lang="en-GB" sz="1400" dirty="0">
                  <a:latin typeface="Arial" panose="020B0604020202020204" pitchFamily="34" charset="0"/>
                  <a:cs typeface="Arial" panose="020B0604020202020204" pitchFamily="34" charset="0"/>
                </a:rPr>
                <a:t> </a:t>
              </a:r>
            </a:p>
          </p:txBody>
        </p:sp>
      </p:grpSp>
      <p:grpSp>
        <p:nvGrpSpPr>
          <p:cNvPr id="33" name="Group 32"/>
          <p:cNvGrpSpPr/>
          <p:nvPr/>
        </p:nvGrpSpPr>
        <p:grpSpPr>
          <a:xfrm>
            <a:off x="428157" y="6433752"/>
            <a:ext cx="4162821" cy="274249"/>
            <a:chOff x="428157" y="6433752"/>
            <a:chExt cx="4162821" cy="274249"/>
          </a:xfrm>
        </p:grpSpPr>
        <p:sp>
          <p:nvSpPr>
            <p:cNvPr id="34" name="Freeform 33"/>
            <p:cNvSpPr/>
            <p:nvPr/>
          </p:nvSpPr>
          <p:spPr bwMode="auto">
            <a:xfrm>
              <a:off x="428157"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ASSESS</a:t>
              </a:r>
            </a:p>
          </p:txBody>
        </p:sp>
        <p:sp>
          <p:nvSpPr>
            <p:cNvPr id="35" name="Freeform 34"/>
            <p:cNvSpPr/>
            <p:nvPr/>
          </p:nvSpPr>
          <p:spPr bwMode="auto">
            <a:xfrm>
              <a:off x="1263175"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accent1"/>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PLAN</a:t>
              </a:r>
            </a:p>
          </p:txBody>
        </p:sp>
        <p:sp>
          <p:nvSpPr>
            <p:cNvPr id="36" name="Freeform 35"/>
            <p:cNvSpPr/>
            <p:nvPr/>
          </p:nvSpPr>
          <p:spPr bwMode="auto">
            <a:xfrm>
              <a:off x="2098194"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DEVELOP</a:t>
              </a:r>
            </a:p>
          </p:txBody>
        </p:sp>
        <p:sp>
          <p:nvSpPr>
            <p:cNvPr id="37" name="Freeform 36"/>
            <p:cNvSpPr/>
            <p:nvPr/>
          </p:nvSpPr>
          <p:spPr bwMode="auto">
            <a:xfrm>
              <a:off x="293321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DELIVER</a:t>
              </a:r>
            </a:p>
          </p:txBody>
        </p:sp>
        <p:sp>
          <p:nvSpPr>
            <p:cNvPr id="38" name="Freeform 37"/>
            <p:cNvSpPr/>
            <p:nvPr/>
          </p:nvSpPr>
          <p:spPr bwMode="auto">
            <a:xfrm>
              <a:off x="376823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MEASURE</a:t>
              </a:r>
            </a:p>
          </p:txBody>
        </p:sp>
      </p:grpSp>
    </p:spTree>
    <p:extLst>
      <p:ext uri="{BB962C8B-B14F-4D97-AF65-F5344CB8AC3E}">
        <p14:creationId xmlns:p14="http://schemas.microsoft.com/office/powerpoint/2010/main" val="4113338700"/>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99" dirty="0">
                <a:latin typeface="Arial" panose="020B0604020202020204" pitchFamily="34" charset="0"/>
                <a:cs typeface="Arial" panose="020B0604020202020204" pitchFamily="34" charset="0"/>
              </a:rPr>
              <a:t>Determine Training Environment Requirements</a:t>
            </a:r>
          </a:p>
        </p:txBody>
      </p:sp>
      <p:sp>
        <p:nvSpPr>
          <p:cNvPr id="10" name="TextBox 9"/>
          <p:cNvSpPr txBox="1"/>
          <p:nvPr/>
        </p:nvSpPr>
        <p:spPr>
          <a:xfrm>
            <a:off x="168724" y="957375"/>
            <a:ext cx="11843337" cy="584775"/>
          </a:xfrm>
          <a:prstGeom prst="rect">
            <a:avLst/>
          </a:prstGeom>
          <a:noFill/>
        </p:spPr>
        <p:txBody>
          <a:bodyPr wrap="square" rtlCol="0">
            <a:spAutoFit/>
          </a:bodyPr>
          <a:lstStyle/>
          <a:p>
            <a:pPr lvl="0">
              <a:defRPr/>
            </a:pPr>
            <a:r>
              <a:rPr lang="en-US" sz="1600" kern="0" dirty="0">
                <a:latin typeface="Arial" panose="020B0604020202020204" pitchFamily="34" charset="0"/>
                <a:cs typeface="Arial" panose="020B0604020202020204" pitchFamily="34" charset="0"/>
              </a:rPr>
              <a:t>A dedicated Training Environment may be needed for hands-on training. Requirements and a plan to set up the Training Environment will developed with the   Functional and Technical Teams.</a:t>
            </a:r>
          </a:p>
        </p:txBody>
      </p:sp>
      <p:graphicFrame>
        <p:nvGraphicFramePr>
          <p:cNvPr id="16" name="Content Placeholder 3"/>
          <p:cNvGraphicFramePr>
            <a:graphicFrameLocks/>
          </p:cNvGraphicFramePr>
          <p:nvPr>
            <p:extLst>
              <p:ext uri="{D42A27DB-BD31-4B8C-83A1-F6EECF244321}">
                <p14:modId xmlns:p14="http://schemas.microsoft.com/office/powerpoint/2010/main" val="2517707398"/>
              </p:ext>
            </p:extLst>
          </p:nvPr>
        </p:nvGraphicFramePr>
        <p:xfrm>
          <a:off x="1663569" y="3268642"/>
          <a:ext cx="7565841" cy="304776"/>
        </p:xfrm>
        <a:graphic>
          <a:graphicData uri="http://schemas.openxmlformats.org/drawingml/2006/table">
            <a:tbl>
              <a:tblPr firstRow="1">
                <a:tableStyleId>{5C22544A-7EE6-4342-B048-85BDC9FD1C3A}</a:tableStyleId>
              </a:tblPr>
              <a:tblGrid>
                <a:gridCol w="7565841">
                  <a:extLst>
                    <a:ext uri="{9D8B030D-6E8A-4147-A177-3AD203B41FA5}">
                      <a16:colId xmlns:a16="http://schemas.microsoft.com/office/drawing/2014/main" val="20000"/>
                    </a:ext>
                  </a:extLst>
                </a:gridCol>
              </a:tblGrid>
              <a:tr h="304721">
                <a:tc>
                  <a:txBody>
                    <a:bodyPr/>
                    <a:lstStyle/>
                    <a:p>
                      <a:pPr algn="ctr"/>
                      <a:r>
                        <a:rPr lang="en-US" sz="1400" dirty="0">
                          <a:solidFill>
                            <a:schemeClr val="bg1"/>
                          </a:solidFill>
                          <a:latin typeface="+mn-lt"/>
                          <a:cs typeface="Arial" panose="020B0604020202020204" pitchFamily="34" charset="0"/>
                        </a:rPr>
                        <a:t>Sample Requirements</a:t>
                      </a:r>
                    </a:p>
                  </a:txBody>
                  <a:tcPr marL="91416" marR="91416" marT="45708" marB="45708">
                    <a:lnR w="12700" cap="flat" cmpd="sng" algn="ctr">
                      <a:solidFill>
                        <a:schemeClr val="accent1"/>
                      </a:solidFill>
                      <a:prstDash val="solid"/>
                      <a:round/>
                      <a:headEnd type="none" w="med" len="med"/>
                      <a:tailEnd type="none" w="med" len="med"/>
                    </a:lnR>
                  </a:tcPr>
                </a:tc>
                <a:extLst>
                  <a:ext uri="{0D108BD9-81ED-4DB2-BD59-A6C34878D82A}">
                    <a16:rowId xmlns:a16="http://schemas.microsoft.com/office/drawing/2014/main" val="10000"/>
                  </a:ext>
                </a:extLst>
              </a:tr>
            </a:tbl>
          </a:graphicData>
        </a:graphic>
      </p:graphicFrame>
      <p:grpSp>
        <p:nvGrpSpPr>
          <p:cNvPr id="20" name="Group 19"/>
          <p:cNvGrpSpPr/>
          <p:nvPr/>
        </p:nvGrpSpPr>
        <p:grpSpPr>
          <a:xfrm>
            <a:off x="1573772" y="1670877"/>
            <a:ext cx="9041281" cy="914162"/>
            <a:chOff x="1884556" y="1768391"/>
            <a:chExt cx="9043636" cy="914400"/>
          </a:xfrm>
        </p:grpSpPr>
        <p:sp>
          <p:nvSpPr>
            <p:cNvPr id="21" name="Rectangle 20"/>
            <p:cNvSpPr/>
            <p:nvPr/>
          </p:nvSpPr>
          <p:spPr>
            <a:xfrm>
              <a:off x="3040563" y="1768391"/>
              <a:ext cx="7887629" cy="914400"/>
            </a:xfrm>
            <a:prstGeom prst="rect">
              <a:avLst/>
            </a:prstGeom>
            <a:solidFill>
              <a:sysClr val="window" lastClr="FFFFFF">
                <a:lumMod val="95000"/>
              </a:sysClr>
            </a:solidFill>
            <a:ln w="3175" cap="flat" cmpd="sng" algn="ctr">
              <a:noFill/>
              <a:prstDash val="solid"/>
            </a:ln>
            <a:effectLst/>
          </p:spPr>
          <p:txBody>
            <a:bodyPr lIns="548497" tIns="91416" bIns="91416" anchor="ctr"/>
            <a:lstStyle/>
            <a:p>
              <a:pPr marL="290426" lvl="1" indent="-285664">
                <a:spcBef>
                  <a:spcPts val="400"/>
                </a:spcBef>
                <a:buFont typeface="Arial" panose="020B0604020202020204" pitchFamily="34" charset="0"/>
                <a:buChar char="•"/>
              </a:pPr>
              <a:r>
                <a:rPr lang="en-US" sz="1400" dirty="0">
                  <a:latin typeface="Arial" panose="020B0604020202020204" pitchFamily="34" charset="0"/>
                  <a:cs typeface="Arial" panose="020B0604020202020204" pitchFamily="34" charset="0"/>
                </a:rPr>
                <a:t>The Training Environment simulates the System Cloud instance that End-Users will use to perform transactions in their new business roles</a:t>
              </a:r>
            </a:p>
            <a:p>
              <a:pPr marL="290426" lvl="1" indent="-285664">
                <a:spcBef>
                  <a:spcPts val="400"/>
                </a:spcBef>
                <a:buFont typeface="Arial" panose="020B0604020202020204" pitchFamily="34" charset="0"/>
                <a:buChar char="•"/>
              </a:pPr>
              <a:r>
                <a:rPr lang="en-US" sz="1400" dirty="0">
                  <a:latin typeface="Arial" panose="020B0604020202020204" pitchFamily="34" charset="0"/>
                  <a:cs typeface="Arial" panose="020B0604020202020204" pitchFamily="34" charset="0"/>
                </a:rPr>
                <a:t>The Training Environment provides a safe place to experiment, make mistakes, and learn</a:t>
              </a:r>
            </a:p>
          </p:txBody>
        </p:sp>
        <p:sp>
          <p:nvSpPr>
            <p:cNvPr id="22" name="Pentagon 21"/>
            <p:cNvSpPr/>
            <p:nvPr/>
          </p:nvSpPr>
          <p:spPr>
            <a:xfrm>
              <a:off x="1884556" y="1768391"/>
              <a:ext cx="1645920" cy="914397"/>
            </a:xfrm>
            <a:prstGeom prst="homePlate">
              <a:avLst/>
            </a:prstGeom>
            <a:solidFill>
              <a:schemeClr val="accent1"/>
            </a:solidFill>
            <a:ln w="3175" cap="flat" cmpd="sng" algn="ctr">
              <a:noFill/>
              <a:prstDash val="solid"/>
            </a:ln>
            <a:effectLst/>
          </p:spPr>
          <p:txBody>
            <a:bodyPr lIns="0" tIns="0" rIns="0" bIns="0" anchor="ctr"/>
            <a:lstStyle/>
            <a:p>
              <a:pPr algn="ctr">
                <a:defRPr/>
              </a:pPr>
              <a:r>
                <a:rPr lang="en-US" sz="1600" b="1" kern="0" dirty="0">
                  <a:solidFill>
                    <a:sysClr val="window" lastClr="FFFFFF"/>
                  </a:solidFill>
                  <a:latin typeface="Arial" panose="020B0604020202020204" pitchFamily="34" charset="0"/>
                  <a:ea typeface="Verdana" pitchFamily="34" charset="0"/>
                  <a:cs typeface="Arial" panose="020B0604020202020204" pitchFamily="34" charset="0"/>
                </a:rPr>
                <a:t>Purpose</a:t>
              </a:r>
            </a:p>
          </p:txBody>
        </p:sp>
      </p:grpSp>
      <p:grpSp>
        <p:nvGrpSpPr>
          <p:cNvPr id="23" name="Group 22"/>
          <p:cNvGrpSpPr/>
          <p:nvPr/>
        </p:nvGrpSpPr>
        <p:grpSpPr>
          <a:xfrm>
            <a:off x="1573772" y="2671025"/>
            <a:ext cx="9046855" cy="914466"/>
            <a:chOff x="1554478" y="2909220"/>
            <a:chExt cx="9049212" cy="914704"/>
          </a:xfrm>
        </p:grpSpPr>
        <p:sp>
          <p:nvSpPr>
            <p:cNvPr id="24" name="Rectangle 23"/>
            <p:cNvSpPr/>
            <p:nvPr/>
          </p:nvSpPr>
          <p:spPr>
            <a:xfrm>
              <a:off x="2743940" y="2909524"/>
              <a:ext cx="7859750" cy="914400"/>
            </a:xfrm>
            <a:prstGeom prst="rect">
              <a:avLst/>
            </a:prstGeom>
            <a:solidFill>
              <a:sysClr val="window" lastClr="FFFFFF">
                <a:lumMod val="95000"/>
              </a:sysClr>
            </a:solidFill>
            <a:ln w="3175" cap="flat" cmpd="sng" algn="ctr">
              <a:noFill/>
              <a:prstDash val="solid"/>
            </a:ln>
            <a:effectLst/>
          </p:spPr>
          <p:txBody>
            <a:bodyPr lIns="548497" tIns="91416" bIns="91416" anchor="ctr"/>
            <a:lstStyle/>
            <a:p>
              <a:pPr marL="285664" indent="-285664">
                <a:spcBef>
                  <a:spcPts val="400"/>
                </a:spcBef>
                <a:buFont typeface="Arial" panose="020B0604020202020204" pitchFamily="34" charset="0"/>
                <a:buChar char="•"/>
              </a:pPr>
              <a:r>
                <a:rPr lang="en-US" sz="1400" dirty="0">
                  <a:latin typeface="Arial" panose="020B0604020202020204" pitchFamily="34" charset="0"/>
                  <a:cs typeface="Arial" panose="020B0604020202020204" pitchFamily="34" charset="0"/>
                </a:rPr>
                <a:t>Who will be able to provision new/additional user accounts/roles as </a:t>
              </a:r>
              <a:r>
                <a:rPr lang="en-US" sz="1400" kern="0" dirty="0">
                  <a:latin typeface="Arial" panose="020B0604020202020204" pitchFamily="34" charset="0"/>
                  <a:ea typeface="Verdana" pitchFamily="34" charset="0"/>
                  <a:cs typeface="Arial" panose="020B0604020202020204" pitchFamily="34" charset="0"/>
                </a:rPr>
                <a:t>needed?</a:t>
              </a:r>
            </a:p>
            <a:p>
              <a:pPr marL="285664" indent="-285664">
                <a:spcBef>
                  <a:spcPts val="400"/>
                </a:spcBef>
                <a:buFont typeface="Arial" panose="020B0604020202020204" pitchFamily="34" charset="0"/>
                <a:buChar char="•"/>
              </a:pPr>
              <a:r>
                <a:rPr lang="en-US" sz="1400" kern="0" dirty="0">
                  <a:latin typeface="Arial" panose="020B0604020202020204" pitchFamily="34" charset="0"/>
                  <a:ea typeface="Verdana" pitchFamily="34" charset="0"/>
                  <a:cs typeface="Arial" panose="020B0604020202020204" pitchFamily="34" charset="0"/>
                </a:rPr>
                <a:t>Who is responsible for maintaining/scheduling the refresh for the Training Environment?</a:t>
              </a:r>
            </a:p>
          </p:txBody>
        </p:sp>
        <p:sp>
          <p:nvSpPr>
            <p:cNvPr id="25" name="Pentagon 24"/>
            <p:cNvSpPr/>
            <p:nvPr/>
          </p:nvSpPr>
          <p:spPr>
            <a:xfrm>
              <a:off x="1554478" y="2909220"/>
              <a:ext cx="1645920" cy="914704"/>
            </a:xfrm>
            <a:prstGeom prst="homePlate">
              <a:avLst/>
            </a:prstGeom>
            <a:solidFill>
              <a:schemeClr val="accent4"/>
            </a:solidFill>
            <a:ln w="3175" cap="flat" cmpd="sng" algn="ctr">
              <a:noFill/>
              <a:prstDash val="solid"/>
            </a:ln>
            <a:effectLst/>
          </p:spPr>
          <p:txBody>
            <a:bodyPr lIns="0" tIns="0" rIns="0" bIns="0" anchor="ctr"/>
            <a:lstStyle/>
            <a:p>
              <a:pPr algn="ctr">
                <a:defRPr/>
              </a:pPr>
              <a:r>
                <a:rPr lang="en-US" sz="1400" b="1" kern="0" dirty="0">
                  <a:solidFill>
                    <a:sysClr val="window" lastClr="FFFFFF"/>
                  </a:solidFill>
                  <a:latin typeface="Arial" panose="020B0604020202020204" pitchFamily="34" charset="0"/>
                  <a:ea typeface="Verdana" pitchFamily="34" charset="0"/>
                  <a:cs typeface="Arial" panose="020B0604020202020204" pitchFamily="34" charset="0"/>
                </a:rPr>
                <a:t>Key Considerations</a:t>
              </a:r>
            </a:p>
          </p:txBody>
        </p:sp>
      </p:grpSp>
      <p:graphicFrame>
        <p:nvGraphicFramePr>
          <p:cNvPr id="26" name="Table 25"/>
          <p:cNvGraphicFramePr>
            <a:graphicFrameLocks noGrp="1"/>
          </p:cNvGraphicFramePr>
          <p:nvPr>
            <p:extLst>
              <p:ext uri="{D42A27DB-BD31-4B8C-83A1-F6EECF244321}">
                <p14:modId xmlns:p14="http://schemas.microsoft.com/office/powerpoint/2010/main" val="1309014079"/>
              </p:ext>
            </p:extLst>
          </p:nvPr>
        </p:nvGraphicFramePr>
        <p:xfrm>
          <a:off x="1569311" y="4065303"/>
          <a:ext cx="9050203" cy="2056865"/>
        </p:xfrm>
        <a:graphic>
          <a:graphicData uri="http://schemas.openxmlformats.org/drawingml/2006/table">
            <a:tbl>
              <a:tblPr bandRow="1">
                <a:tableStyleId>{5C22544A-7EE6-4342-B048-85BDC9FD1C3A}</a:tableStyleId>
              </a:tblPr>
              <a:tblGrid>
                <a:gridCol w="9050203">
                  <a:extLst>
                    <a:ext uri="{9D8B030D-6E8A-4147-A177-3AD203B41FA5}">
                      <a16:colId xmlns:a16="http://schemas.microsoft.com/office/drawing/2014/main" val="20000"/>
                    </a:ext>
                  </a:extLst>
                </a:gridCol>
              </a:tblGrid>
              <a:tr h="411373">
                <a:tc>
                  <a:txBody>
                    <a:bodyPr/>
                    <a:lstStyle/>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latin typeface="Arial" panose="020B0604020202020204" pitchFamily="34" charset="0"/>
                          <a:cs typeface="Arial" panose="020B0604020202020204" pitchFamily="34" charset="0"/>
                        </a:rPr>
                        <a:t>Dedicated Training Environment</a:t>
                      </a:r>
                    </a:p>
                  </a:txBody>
                  <a:tcPr marL="91416" marR="91416" marT="27425" marB="27425" anchor="ct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28575" cap="flat" cmpd="sng" algn="ctr">
                      <a:solidFill>
                        <a:schemeClr val="bg2">
                          <a:lumMod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11373">
                <a:tc>
                  <a:txBody>
                    <a:bodyPr/>
                    <a:lstStyle/>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dirty="0">
                          <a:latin typeface="Arial" panose="020B0604020202020204" pitchFamily="34" charset="0"/>
                          <a:cs typeface="Arial" panose="020B0604020202020204" pitchFamily="34" charset="0"/>
                        </a:rPr>
                        <a:t>Ability to revert the instance back to a state where all data is ready for the next training session</a:t>
                      </a:r>
                    </a:p>
                  </a:txBody>
                  <a:tcPr marL="91416" marR="91416" marT="27425" marB="27425" anchor="ct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28575" cap="flat" cmpd="sng" algn="ctr">
                      <a:solidFill>
                        <a:schemeClr val="bg2">
                          <a:lumMod val="75000"/>
                        </a:schemeClr>
                      </a:solidFill>
                      <a:prstDash val="sysDot"/>
                      <a:round/>
                      <a:headEnd type="none" w="med" len="med"/>
                      <a:tailEnd type="none" w="med" len="med"/>
                    </a:lnT>
                    <a:lnB w="28575" cap="flat" cmpd="sng" algn="ctr">
                      <a:solidFill>
                        <a:schemeClr val="bg2">
                          <a:lumMod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11373">
                <a:tc>
                  <a:txBody>
                    <a:bodyPr/>
                    <a:lstStyle/>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dirty="0">
                          <a:latin typeface="Arial" panose="020B0604020202020204" pitchFamily="34" charset="0"/>
                          <a:cs typeface="Arial" panose="020B0604020202020204" pitchFamily="34" charset="0"/>
                        </a:rPr>
                        <a:t>Continuous system availability and support during the training period </a:t>
                      </a:r>
                    </a:p>
                  </a:txBody>
                  <a:tcPr marL="91416" marR="91416" marT="27425" marB="27425" anchor="ct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28575" cap="flat" cmpd="sng" algn="ctr">
                      <a:solidFill>
                        <a:schemeClr val="bg2">
                          <a:lumMod val="75000"/>
                        </a:schemeClr>
                      </a:solidFill>
                      <a:prstDash val="sysDot"/>
                      <a:round/>
                      <a:headEnd type="none" w="med" len="med"/>
                      <a:tailEnd type="none" w="med" len="med"/>
                    </a:lnT>
                    <a:lnB w="28575" cap="flat" cmpd="sng" algn="ctr">
                      <a:solidFill>
                        <a:schemeClr val="bg2">
                          <a:lumMod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11373">
                <a:tc>
                  <a:txBody>
                    <a:bodyPr/>
                    <a:lstStyle/>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dirty="0">
                          <a:latin typeface="Arial" panose="020B0604020202020204" pitchFamily="34" charset="0"/>
                          <a:cs typeface="Arial" panose="020B0604020202020204" pitchFamily="34" charset="0"/>
                        </a:rPr>
                        <a:t>Enough staged data</a:t>
                      </a:r>
                      <a:r>
                        <a:rPr lang="en-US" sz="1200" baseline="0" dirty="0">
                          <a:latin typeface="Arial" panose="020B0604020202020204" pitchFamily="34" charset="0"/>
                          <a:cs typeface="Arial" panose="020B0604020202020204" pitchFamily="34" charset="0"/>
                        </a:rPr>
                        <a:t> to demonstrate the training concepts </a:t>
                      </a:r>
                      <a:endParaRPr lang="en-US" sz="1200" dirty="0">
                        <a:latin typeface="Arial" panose="020B0604020202020204" pitchFamily="34" charset="0"/>
                        <a:cs typeface="Arial" panose="020B0604020202020204" pitchFamily="34" charset="0"/>
                      </a:endParaRPr>
                    </a:p>
                  </a:txBody>
                  <a:tcPr marL="91416" marR="91416" marT="27425" marB="27425" anchor="ct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28575" cap="flat" cmpd="sng" algn="ctr">
                      <a:solidFill>
                        <a:schemeClr val="bg2">
                          <a:lumMod val="75000"/>
                        </a:schemeClr>
                      </a:solidFill>
                      <a:prstDash val="sysDot"/>
                      <a:round/>
                      <a:headEnd type="none" w="med" len="med"/>
                      <a:tailEnd type="none" w="med" len="med"/>
                    </a:lnT>
                    <a:lnB w="28575" cap="flat" cmpd="sng" algn="ctr">
                      <a:solidFill>
                        <a:schemeClr val="bg2">
                          <a:lumMod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11373">
                <a:tc>
                  <a:txBody>
                    <a:bodyPr/>
                    <a:lstStyle/>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dirty="0">
                          <a:latin typeface="Arial" panose="020B0604020202020204" pitchFamily="34" charset="0"/>
                          <a:cs typeface="Arial" panose="020B0604020202020204" pitchFamily="34" charset="0"/>
                        </a:rPr>
                        <a:t>Enough historical data to support and demonstrate full functionality of the design</a:t>
                      </a:r>
                    </a:p>
                  </a:txBody>
                  <a:tcPr marL="91416" marR="91416" marT="27425" marB="27425" anchor="ct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28575" cap="flat" cmpd="sng" algn="ctr">
                      <a:solidFill>
                        <a:schemeClr val="bg2">
                          <a:lumMod val="75000"/>
                        </a:schemeClr>
                      </a:solidFill>
                      <a:prstDash val="sysDot"/>
                      <a:round/>
                      <a:headEnd type="none" w="med" len="med"/>
                      <a:tailEnd type="none" w="med" len="med"/>
                    </a:lnT>
                    <a:lnB w="381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28" name="Freeform 143"/>
          <p:cNvSpPr>
            <a:spLocks noChangeAspect="1"/>
          </p:cNvSpPr>
          <p:nvPr/>
        </p:nvSpPr>
        <p:spPr bwMode="auto">
          <a:xfrm>
            <a:off x="1652132" y="4151293"/>
            <a:ext cx="303759" cy="274249"/>
          </a:xfrm>
          <a:custGeom>
            <a:avLst/>
            <a:gdLst>
              <a:gd name="T0" fmla="*/ 73 w 74"/>
              <a:gd name="T1" fmla="*/ 10 h 67"/>
              <a:gd name="T2" fmla="*/ 61 w 74"/>
              <a:gd name="T3" fmla="*/ 1 h 67"/>
              <a:gd name="T4" fmla="*/ 58 w 74"/>
              <a:gd name="T5" fmla="*/ 2 h 67"/>
              <a:gd name="T6" fmla="*/ 27 w 74"/>
              <a:gd name="T7" fmla="*/ 39 h 67"/>
              <a:gd name="T8" fmla="*/ 15 w 74"/>
              <a:gd name="T9" fmla="*/ 28 h 67"/>
              <a:gd name="T10" fmla="*/ 11 w 74"/>
              <a:gd name="T11" fmla="*/ 29 h 67"/>
              <a:gd name="T12" fmla="*/ 1 w 74"/>
              <a:gd name="T13" fmla="*/ 39 h 67"/>
              <a:gd name="T14" fmla="*/ 2 w 74"/>
              <a:gd name="T15" fmla="*/ 43 h 67"/>
              <a:gd name="T16" fmla="*/ 27 w 74"/>
              <a:gd name="T17" fmla="*/ 66 h 67"/>
              <a:gd name="T18" fmla="*/ 31 w 74"/>
              <a:gd name="T19" fmla="*/ 66 h 67"/>
              <a:gd name="T20" fmla="*/ 40 w 74"/>
              <a:gd name="T21" fmla="*/ 55 h 67"/>
              <a:gd name="T22" fmla="*/ 40 w 74"/>
              <a:gd name="T23" fmla="*/ 55 h 67"/>
              <a:gd name="T24" fmla="*/ 73 w 74"/>
              <a:gd name="T25" fmla="*/ 14 h 67"/>
              <a:gd name="T26" fmla="*/ 73 w 74"/>
              <a:gd name="T27"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67">
                <a:moveTo>
                  <a:pt x="73" y="10"/>
                </a:moveTo>
                <a:cubicBezTo>
                  <a:pt x="61" y="1"/>
                  <a:pt x="61" y="1"/>
                  <a:pt x="61" y="1"/>
                </a:cubicBezTo>
                <a:cubicBezTo>
                  <a:pt x="60" y="0"/>
                  <a:pt x="59" y="0"/>
                  <a:pt x="58" y="2"/>
                </a:cubicBezTo>
                <a:cubicBezTo>
                  <a:pt x="27" y="39"/>
                  <a:pt x="27" y="39"/>
                  <a:pt x="27" y="39"/>
                </a:cubicBezTo>
                <a:cubicBezTo>
                  <a:pt x="15" y="28"/>
                  <a:pt x="15" y="28"/>
                  <a:pt x="15" y="28"/>
                </a:cubicBezTo>
                <a:cubicBezTo>
                  <a:pt x="14" y="27"/>
                  <a:pt x="12" y="28"/>
                  <a:pt x="11" y="29"/>
                </a:cubicBezTo>
                <a:cubicBezTo>
                  <a:pt x="1" y="39"/>
                  <a:pt x="1" y="39"/>
                  <a:pt x="1" y="39"/>
                </a:cubicBezTo>
                <a:cubicBezTo>
                  <a:pt x="0" y="40"/>
                  <a:pt x="1" y="42"/>
                  <a:pt x="2" y="43"/>
                </a:cubicBezTo>
                <a:cubicBezTo>
                  <a:pt x="27" y="66"/>
                  <a:pt x="27" y="66"/>
                  <a:pt x="27" y="66"/>
                </a:cubicBezTo>
                <a:cubicBezTo>
                  <a:pt x="28" y="67"/>
                  <a:pt x="30" y="67"/>
                  <a:pt x="31" y="66"/>
                </a:cubicBezTo>
                <a:cubicBezTo>
                  <a:pt x="40" y="55"/>
                  <a:pt x="40" y="55"/>
                  <a:pt x="40" y="55"/>
                </a:cubicBezTo>
                <a:cubicBezTo>
                  <a:pt x="40" y="55"/>
                  <a:pt x="40" y="55"/>
                  <a:pt x="40" y="55"/>
                </a:cubicBezTo>
                <a:cubicBezTo>
                  <a:pt x="73" y="14"/>
                  <a:pt x="73" y="14"/>
                  <a:pt x="73" y="14"/>
                </a:cubicBezTo>
                <a:cubicBezTo>
                  <a:pt x="74" y="13"/>
                  <a:pt x="74" y="11"/>
                  <a:pt x="73" y="10"/>
                </a:cubicBezTo>
                <a:close/>
              </a:path>
            </a:pathLst>
          </a:custGeom>
          <a:solidFill>
            <a:schemeClr val="accent2"/>
          </a:solid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29" name="Freeform 143"/>
          <p:cNvSpPr>
            <a:spLocks noChangeAspect="1"/>
          </p:cNvSpPr>
          <p:nvPr/>
        </p:nvSpPr>
        <p:spPr bwMode="auto">
          <a:xfrm>
            <a:off x="1652132" y="5788221"/>
            <a:ext cx="303759" cy="274249"/>
          </a:xfrm>
          <a:custGeom>
            <a:avLst/>
            <a:gdLst>
              <a:gd name="T0" fmla="*/ 73 w 74"/>
              <a:gd name="T1" fmla="*/ 10 h 67"/>
              <a:gd name="T2" fmla="*/ 61 w 74"/>
              <a:gd name="T3" fmla="*/ 1 h 67"/>
              <a:gd name="T4" fmla="*/ 58 w 74"/>
              <a:gd name="T5" fmla="*/ 2 h 67"/>
              <a:gd name="T6" fmla="*/ 27 w 74"/>
              <a:gd name="T7" fmla="*/ 39 h 67"/>
              <a:gd name="T8" fmla="*/ 15 w 74"/>
              <a:gd name="T9" fmla="*/ 28 h 67"/>
              <a:gd name="T10" fmla="*/ 11 w 74"/>
              <a:gd name="T11" fmla="*/ 29 h 67"/>
              <a:gd name="T12" fmla="*/ 1 w 74"/>
              <a:gd name="T13" fmla="*/ 39 h 67"/>
              <a:gd name="T14" fmla="*/ 2 w 74"/>
              <a:gd name="T15" fmla="*/ 43 h 67"/>
              <a:gd name="T16" fmla="*/ 27 w 74"/>
              <a:gd name="T17" fmla="*/ 66 h 67"/>
              <a:gd name="T18" fmla="*/ 31 w 74"/>
              <a:gd name="T19" fmla="*/ 66 h 67"/>
              <a:gd name="T20" fmla="*/ 40 w 74"/>
              <a:gd name="T21" fmla="*/ 55 h 67"/>
              <a:gd name="T22" fmla="*/ 40 w 74"/>
              <a:gd name="T23" fmla="*/ 55 h 67"/>
              <a:gd name="T24" fmla="*/ 73 w 74"/>
              <a:gd name="T25" fmla="*/ 14 h 67"/>
              <a:gd name="T26" fmla="*/ 73 w 74"/>
              <a:gd name="T27"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67">
                <a:moveTo>
                  <a:pt x="73" y="10"/>
                </a:moveTo>
                <a:cubicBezTo>
                  <a:pt x="61" y="1"/>
                  <a:pt x="61" y="1"/>
                  <a:pt x="61" y="1"/>
                </a:cubicBezTo>
                <a:cubicBezTo>
                  <a:pt x="60" y="0"/>
                  <a:pt x="59" y="0"/>
                  <a:pt x="58" y="2"/>
                </a:cubicBezTo>
                <a:cubicBezTo>
                  <a:pt x="27" y="39"/>
                  <a:pt x="27" y="39"/>
                  <a:pt x="27" y="39"/>
                </a:cubicBezTo>
                <a:cubicBezTo>
                  <a:pt x="15" y="28"/>
                  <a:pt x="15" y="28"/>
                  <a:pt x="15" y="28"/>
                </a:cubicBezTo>
                <a:cubicBezTo>
                  <a:pt x="14" y="27"/>
                  <a:pt x="12" y="28"/>
                  <a:pt x="11" y="29"/>
                </a:cubicBezTo>
                <a:cubicBezTo>
                  <a:pt x="1" y="39"/>
                  <a:pt x="1" y="39"/>
                  <a:pt x="1" y="39"/>
                </a:cubicBezTo>
                <a:cubicBezTo>
                  <a:pt x="0" y="40"/>
                  <a:pt x="1" y="42"/>
                  <a:pt x="2" y="43"/>
                </a:cubicBezTo>
                <a:cubicBezTo>
                  <a:pt x="27" y="66"/>
                  <a:pt x="27" y="66"/>
                  <a:pt x="27" y="66"/>
                </a:cubicBezTo>
                <a:cubicBezTo>
                  <a:pt x="28" y="67"/>
                  <a:pt x="30" y="67"/>
                  <a:pt x="31" y="66"/>
                </a:cubicBezTo>
                <a:cubicBezTo>
                  <a:pt x="40" y="55"/>
                  <a:pt x="40" y="55"/>
                  <a:pt x="40" y="55"/>
                </a:cubicBezTo>
                <a:cubicBezTo>
                  <a:pt x="40" y="55"/>
                  <a:pt x="40" y="55"/>
                  <a:pt x="40" y="55"/>
                </a:cubicBezTo>
                <a:cubicBezTo>
                  <a:pt x="73" y="14"/>
                  <a:pt x="73" y="14"/>
                  <a:pt x="73" y="14"/>
                </a:cubicBezTo>
                <a:cubicBezTo>
                  <a:pt x="74" y="13"/>
                  <a:pt x="74" y="11"/>
                  <a:pt x="73" y="10"/>
                </a:cubicBezTo>
                <a:close/>
              </a:path>
            </a:pathLst>
          </a:custGeom>
          <a:solidFill>
            <a:schemeClr val="accent2"/>
          </a:solid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30" name="Freeform 143"/>
          <p:cNvSpPr>
            <a:spLocks noChangeAspect="1"/>
          </p:cNvSpPr>
          <p:nvPr/>
        </p:nvSpPr>
        <p:spPr bwMode="auto">
          <a:xfrm>
            <a:off x="1652132" y="4561046"/>
            <a:ext cx="303759" cy="274249"/>
          </a:xfrm>
          <a:custGeom>
            <a:avLst/>
            <a:gdLst>
              <a:gd name="T0" fmla="*/ 73 w 74"/>
              <a:gd name="T1" fmla="*/ 10 h 67"/>
              <a:gd name="T2" fmla="*/ 61 w 74"/>
              <a:gd name="T3" fmla="*/ 1 h 67"/>
              <a:gd name="T4" fmla="*/ 58 w 74"/>
              <a:gd name="T5" fmla="*/ 2 h 67"/>
              <a:gd name="T6" fmla="*/ 27 w 74"/>
              <a:gd name="T7" fmla="*/ 39 h 67"/>
              <a:gd name="T8" fmla="*/ 15 w 74"/>
              <a:gd name="T9" fmla="*/ 28 h 67"/>
              <a:gd name="T10" fmla="*/ 11 w 74"/>
              <a:gd name="T11" fmla="*/ 29 h 67"/>
              <a:gd name="T12" fmla="*/ 1 w 74"/>
              <a:gd name="T13" fmla="*/ 39 h 67"/>
              <a:gd name="T14" fmla="*/ 2 w 74"/>
              <a:gd name="T15" fmla="*/ 43 h 67"/>
              <a:gd name="T16" fmla="*/ 27 w 74"/>
              <a:gd name="T17" fmla="*/ 66 h 67"/>
              <a:gd name="T18" fmla="*/ 31 w 74"/>
              <a:gd name="T19" fmla="*/ 66 h 67"/>
              <a:gd name="T20" fmla="*/ 40 w 74"/>
              <a:gd name="T21" fmla="*/ 55 h 67"/>
              <a:gd name="T22" fmla="*/ 40 w 74"/>
              <a:gd name="T23" fmla="*/ 55 h 67"/>
              <a:gd name="T24" fmla="*/ 73 w 74"/>
              <a:gd name="T25" fmla="*/ 14 h 67"/>
              <a:gd name="T26" fmla="*/ 73 w 74"/>
              <a:gd name="T27"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67">
                <a:moveTo>
                  <a:pt x="73" y="10"/>
                </a:moveTo>
                <a:cubicBezTo>
                  <a:pt x="61" y="1"/>
                  <a:pt x="61" y="1"/>
                  <a:pt x="61" y="1"/>
                </a:cubicBezTo>
                <a:cubicBezTo>
                  <a:pt x="60" y="0"/>
                  <a:pt x="59" y="0"/>
                  <a:pt x="58" y="2"/>
                </a:cubicBezTo>
                <a:cubicBezTo>
                  <a:pt x="27" y="39"/>
                  <a:pt x="27" y="39"/>
                  <a:pt x="27" y="39"/>
                </a:cubicBezTo>
                <a:cubicBezTo>
                  <a:pt x="15" y="28"/>
                  <a:pt x="15" y="28"/>
                  <a:pt x="15" y="28"/>
                </a:cubicBezTo>
                <a:cubicBezTo>
                  <a:pt x="14" y="27"/>
                  <a:pt x="12" y="28"/>
                  <a:pt x="11" y="29"/>
                </a:cubicBezTo>
                <a:cubicBezTo>
                  <a:pt x="1" y="39"/>
                  <a:pt x="1" y="39"/>
                  <a:pt x="1" y="39"/>
                </a:cubicBezTo>
                <a:cubicBezTo>
                  <a:pt x="0" y="40"/>
                  <a:pt x="1" y="42"/>
                  <a:pt x="2" y="43"/>
                </a:cubicBezTo>
                <a:cubicBezTo>
                  <a:pt x="27" y="66"/>
                  <a:pt x="27" y="66"/>
                  <a:pt x="27" y="66"/>
                </a:cubicBezTo>
                <a:cubicBezTo>
                  <a:pt x="28" y="67"/>
                  <a:pt x="30" y="67"/>
                  <a:pt x="31" y="66"/>
                </a:cubicBezTo>
                <a:cubicBezTo>
                  <a:pt x="40" y="55"/>
                  <a:pt x="40" y="55"/>
                  <a:pt x="40" y="55"/>
                </a:cubicBezTo>
                <a:cubicBezTo>
                  <a:pt x="40" y="55"/>
                  <a:pt x="40" y="55"/>
                  <a:pt x="40" y="55"/>
                </a:cubicBezTo>
                <a:cubicBezTo>
                  <a:pt x="73" y="14"/>
                  <a:pt x="73" y="14"/>
                  <a:pt x="73" y="14"/>
                </a:cubicBezTo>
                <a:cubicBezTo>
                  <a:pt x="74" y="13"/>
                  <a:pt x="74" y="11"/>
                  <a:pt x="73" y="10"/>
                </a:cubicBezTo>
                <a:close/>
              </a:path>
            </a:pathLst>
          </a:custGeom>
          <a:solidFill>
            <a:schemeClr val="accent2"/>
          </a:solid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31" name="Freeform 143"/>
          <p:cNvSpPr>
            <a:spLocks noChangeAspect="1"/>
          </p:cNvSpPr>
          <p:nvPr/>
        </p:nvSpPr>
        <p:spPr bwMode="auto">
          <a:xfrm>
            <a:off x="1652132" y="4970799"/>
            <a:ext cx="303759" cy="274249"/>
          </a:xfrm>
          <a:custGeom>
            <a:avLst/>
            <a:gdLst>
              <a:gd name="T0" fmla="*/ 73 w 74"/>
              <a:gd name="T1" fmla="*/ 10 h 67"/>
              <a:gd name="T2" fmla="*/ 61 w 74"/>
              <a:gd name="T3" fmla="*/ 1 h 67"/>
              <a:gd name="T4" fmla="*/ 58 w 74"/>
              <a:gd name="T5" fmla="*/ 2 h 67"/>
              <a:gd name="T6" fmla="*/ 27 w 74"/>
              <a:gd name="T7" fmla="*/ 39 h 67"/>
              <a:gd name="T8" fmla="*/ 15 w 74"/>
              <a:gd name="T9" fmla="*/ 28 h 67"/>
              <a:gd name="T10" fmla="*/ 11 w 74"/>
              <a:gd name="T11" fmla="*/ 29 h 67"/>
              <a:gd name="T12" fmla="*/ 1 w 74"/>
              <a:gd name="T13" fmla="*/ 39 h 67"/>
              <a:gd name="T14" fmla="*/ 2 w 74"/>
              <a:gd name="T15" fmla="*/ 43 h 67"/>
              <a:gd name="T16" fmla="*/ 27 w 74"/>
              <a:gd name="T17" fmla="*/ 66 h 67"/>
              <a:gd name="T18" fmla="*/ 31 w 74"/>
              <a:gd name="T19" fmla="*/ 66 h 67"/>
              <a:gd name="T20" fmla="*/ 40 w 74"/>
              <a:gd name="T21" fmla="*/ 55 h 67"/>
              <a:gd name="T22" fmla="*/ 40 w 74"/>
              <a:gd name="T23" fmla="*/ 55 h 67"/>
              <a:gd name="T24" fmla="*/ 73 w 74"/>
              <a:gd name="T25" fmla="*/ 14 h 67"/>
              <a:gd name="T26" fmla="*/ 73 w 74"/>
              <a:gd name="T27"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67">
                <a:moveTo>
                  <a:pt x="73" y="10"/>
                </a:moveTo>
                <a:cubicBezTo>
                  <a:pt x="61" y="1"/>
                  <a:pt x="61" y="1"/>
                  <a:pt x="61" y="1"/>
                </a:cubicBezTo>
                <a:cubicBezTo>
                  <a:pt x="60" y="0"/>
                  <a:pt x="59" y="0"/>
                  <a:pt x="58" y="2"/>
                </a:cubicBezTo>
                <a:cubicBezTo>
                  <a:pt x="27" y="39"/>
                  <a:pt x="27" y="39"/>
                  <a:pt x="27" y="39"/>
                </a:cubicBezTo>
                <a:cubicBezTo>
                  <a:pt x="15" y="28"/>
                  <a:pt x="15" y="28"/>
                  <a:pt x="15" y="28"/>
                </a:cubicBezTo>
                <a:cubicBezTo>
                  <a:pt x="14" y="27"/>
                  <a:pt x="12" y="28"/>
                  <a:pt x="11" y="29"/>
                </a:cubicBezTo>
                <a:cubicBezTo>
                  <a:pt x="1" y="39"/>
                  <a:pt x="1" y="39"/>
                  <a:pt x="1" y="39"/>
                </a:cubicBezTo>
                <a:cubicBezTo>
                  <a:pt x="0" y="40"/>
                  <a:pt x="1" y="42"/>
                  <a:pt x="2" y="43"/>
                </a:cubicBezTo>
                <a:cubicBezTo>
                  <a:pt x="27" y="66"/>
                  <a:pt x="27" y="66"/>
                  <a:pt x="27" y="66"/>
                </a:cubicBezTo>
                <a:cubicBezTo>
                  <a:pt x="28" y="67"/>
                  <a:pt x="30" y="67"/>
                  <a:pt x="31" y="66"/>
                </a:cubicBezTo>
                <a:cubicBezTo>
                  <a:pt x="40" y="55"/>
                  <a:pt x="40" y="55"/>
                  <a:pt x="40" y="55"/>
                </a:cubicBezTo>
                <a:cubicBezTo>
                  <a:pt x="40" y="55"/>
                  <a:pt x="40" y="55"/>
                  <a:pt x="40" y="55"/>
                </a:cubicBezTo>
                <a:cubicBezTo>
                  <a:pt x="73" y="14"/>
                  <a:pt x="73" y="14"/>
                  <a:pt x="73" y="14"/>
                </a:cubicBezTo>
                <a:cubicBezTo>
                  <a:pt x="74" y="13"/>
                  <a:pt x="74" y="11"/>
                  <a:pt x="73" y="10"/>
                </a:cubicBezTo>
                <a:close/>
              </a:path>
            </a:pathLst>
          </a:custGeom>
          <a:solidFill>
            <a:schemeClr val="accent2"/>
          </a:solid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3" name="Rectangle 2"/>
          <p:cNvSpPr/>
          <p:nvPr/>
        </p:nvSpPr>
        <p:spPr>
          <a:xfrm>
            <a:off x="1543490" y="3546657"/>
            <a:ext cx="2300686" cy="646074"/>
          </a:xfrm>
          <a:prstGeom prst="rect">
            <a:avLst/>
          </a:prstGeom>
          <a:solidFill>
            <a:schemeClr val="tx2"/>
          </a:solidFill>
        </p:spPr>
        <p:txBody>
          <a:bodyPr wrap="square" lIns="91416" anchor="ctr">
            <a:spAutoFit/>
          </a:bodyPr>
          <a:lstStyle/>
          <a:p>
            <a:pPr algn="r">
              <a:defRPr/>
            </a:pPr>
            <a:r>
              <a:rPr lang="en-US" sz="1799" b="1" i="1" kern="0" dirty="0">
                <a:solidFill>
                  <a:schemeClr val="bg1"/>
                </a:solidFill>
                <a:latin typeface="Arial" panose="020B0604020202020204" pitchFamily="34" charset="0"/>
                <a:cs typeface="Arial" panose="020B0604020202020204" pitchFamily="34" charset="0"/>
              </a:rPr>
              <a:t>Sample Requirements</a:t>
            </a:r>
            <a:endParaRPr lang="en-US" sz="1799" i="1" kern="0" dirty="0">
              <a:solidFill>
                <a:schemeClr val="bg1"/>
              </a:solidFill>
              <a:latin typeface="Arial" panose="020B0604020202020204" pitchFamily="34" charset="0"/>
              <a:cs typeface="Arial" panose="020B0604020202020204" pitchFamily="34" charset="0"/>
            </a:endParaRPr>
          </a:p>
        </p:txBody>
      </p:sp>
      <p:sp>
        <p:nvSpPr>
          <p:cNvPr id="17" name="Freeform 143"/>
          <p:cNvSpPr>
            <a:spLocks noChangeAspect="1"/>
          </p:cNvSpPr>
          <p:nvPr/>
        </p:nvSpPr>
        <p:spPr bwMode="auto">
          <a:xfrm>
            <a:off x="1631457" y="5371353"/>
            <a:ext cx="303759" cy="274249"/>
          </a:xfrm>
          <a:custGeom>
            <a:avLst/>
            <a:gdLst>
              <a:gd name="T0" fmla="*/ 73 w 74"/>
              <a:gd name="T1" fmla="*/ 10 h 67"/>
              <a:gd name="T2" fmla="*/ 61 w 74"/>
              <a:gd name="T3" fmla="*/ 1 h 67"/>
              <a:gd name="T4" fmla="*/ 58 w 74"/>
              <a:gd name="T5" fmla="*/ 2 h 67"/>
              <a:gd name="T6" fmla="*/ 27 w 74"/>
              <a:gd name="T7" fmla="*/ 39 h 67"/>
              <a:gd name="T8" fmla="*/ 15 w 74"/>
              <a:gd name="T9" fmla="*/ 28 h 67"/>
              <a:gd name="T10" fmla="*/ 11 w 74"/>
              <a:gd name="T11" fmla="*/ 29 h 67"/>
              <a:gd name="T12" fmla="*/ 1 w 74"/>
              <a:gd name="T13" fmla="*/ 39 h 67"/>
              <a:gd name="T14" fmla="*/ 2 w 74"/>
              <a:gd name="T15" fmla="*/ 43 h 67"/>
              <a:gd name="T16" fmla="*/ 27 w 74"/>
              <a:gd name="T17" fmla="*/ 66 h 67"/>
              <a:gd name="T18" fmla="*/ 31 w 74"/>
              <a:gd name="T19" fmla="*/ 66 h 67"/>
              <a:gd name="T20" fmla="*/ 40 w 74"/>
              <a:gd name="T21" fmla="*/ 55 h 67"/>
              <a:gd name="T22" fmla="*/ 40 w 74"/>
              <a:gd name="T23" fmla="*/ 55 h 67"/>
              <a:gd name="T24" fmla="*/ 73 w 74"/>
              <a:gd name="T25" fmla="*/ 14 h 67"/>
              <a:gd name="T26" fmla="*/ 73 w 74"/>
              <a:gd name="T27"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67">
                <a:moveTo>
                  <a:pt x="73" y="10"/>
                </a:moveTo>
                <a:cubicBezTo>
                  <a:pt x="61" y="1"/>
                  <a:pt x="61" y="1"/>
                  <a:pt x="61" y="1"/>
                </a:cubicBezTo>
                <a:cubicBezTo>
                  <a:pt x="60" y="0"/>
                  <a:pt x="59" y="0"/>
                  <a:pt x="58" y="2"/>
                </a:cubicBezTo>
                <a:cubicBezTo>
                  <a:pt x="27" y="39"/>
                  <a:pt x="27" y="39"/>
                  <a:pt x="27" y="39"/>
                </a:cubicBezTo>
                <a:cubicBezTo>
                  <a:pt x="15" y="28"/>
                  <a:pt x="15" y="28"/>
                  <a:pt x="15" y="28"/>
                </a:cubicBezTo>
                <a:cubicBezTo>
                  <a:pt x="14" y="27"/>
                  <a:pt x="12" y="28"/>
                  <a:pt x="11" y="29"/>
                </a:cubicBezTo>
                <a:cubicBezTo>
                  <a:pt x="1" y="39"/>
                  <a:pt x="1" y="39"/>
                  <a:pt x="1" y="39"/>
                </a:cubicBezTo>
                <a:cubicBezTo>
                  <a:pt x="0" y="40"/>
                  <a:pt x="1" y="42"/>
                  <a:pt x="2" y="43"/>
                </a:cubicBezTo>
                <a:cubicBezTo>
                  <a:pt x="27" y="66"/>
                  <a:pt x="27" y="66"/>
                  <a:pt x="27" y="66"/>
                </a:cubicBezTo>
                <a:cubicBezTo>
                  <a:pt x="28" y="67"/>
                  <a:pt x="30" y="67"/>
                  <a:pt x="31" y="66"/>
                </a:cubicBezTo>
                <a:cubicBezTo>
                  <a:pt x="40" y="55"/>
                  <a:pt x="40" y="55"/>
                  <a:pt x="40" y="55"/>
                </a:cubicBezTo>
                <a:cubicBezTo>
                  <a:pt x="40" y="55"/>
                  <a:pt x="40" y="55"/>
                  <a:pt x="40" y="55"/>
                </a:cubicBezTo>
                <a:cubicBezTo>
                  <a:pt x="73" y="14"/>
                  <a:pt x="73" y="14"/>
                  <a:pt x="73" y="14"/>
                </a:cubicBezTo>
                <a:cubicBezTo>
                  <a:pt x="74" y="13"/>
                  <a:pt x="74" y="11"/>
                  <a:pt x="73" y="10"/>
                </a:cubicBezTo>
                <a:close/>
              </a:path>
            </a:pathLst>
          </a:custGeom>
          <a:solidFill>
            <a:schemeClr val="accent2"/>
          </a:solid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grpSp>
        <p:nvGrpSpPr>
          <p:cNvPr id="27" name="Group 26"/>
          <p:cNvGrpSpPr/>
          <p:nvPr/>
        </p:nvGrpSpPr>
        <p:grpSpPr>
          <a:xfrm>
            <a:off x="428157" y="6433752"/>
            <a:ext cx="4162821" cy="274249"/>
            <a:chOff x="428157" y="6433752"/>
            <a:chExt cx="4162821" cy="274249"/>
          </a:xfrm>
        </p:grpSpPr>
        <p:sp>
          <p:nvSpPr>
            <p:cNvPr id="32" name="Freeform 31"/>
            <p:cNvSpPr/>
            <p:nvPr/>
          </p:nvSpPr>
          <p:spPr bwMode="auto">
            <a:xfrm>
              <a:off x="428157"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ASSESS</a:t>
              </a:r>
            </a:p>
          </p:txBody>
        </p:sp>
        <p:sp>
          <p:nvSpPr>
            <p:cNvPr id="33" name="Freeform 32"/>
            <p:cNvSpPr/>
            <p:nvPr/>
          </p:nvSpPr>
          <p:spPr bwMode="auto">
            <a:xfrm>
              <a:off x="1263175"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accent1"/>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PLAN</a:t>
              </a:r>
            </a:p>
          </p:txBody>
        </p:sp>
        <p:sp>
          <p:nvSpPr>
            <p:cNvPr id="39" name="Freeform 38"/>
            <p:cNvSpPr/>
            <p:nvPr/>
          </p:nvSpPr>
          <p:spPr bwMode="auto">
            <a:xfrm>
              <a:off x="2098194"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DEVELOP</a:t>
              </a:r>
            </a:p>
          </p:txBody>
        </p:sp>
        <p:sp>
          <p:nvSpPr>
            <p:cNvPr id="40" name="Freeform 39"/>
            <p:cNvSpPr/>
            <p:nvPr/>
          </p:nvSpPr>
          <p:spPr bwMode="auto">
            <a:xfrm>
              <a:off x="293321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DELIVER</a:t>
              </a:r>
            </a:p>
          </p:txBody>
        </p:sp>
        <p:sp>
          <p:nvSpPr>
            <p:cNvPr id="41" name="Freeform 40"/>
            <p:cNvSpPr/>
            <p:nvPr/>
          </p:nvSpPr>
          <p:spPr bwMode="auto">
            <a:xfrm>
              <a:off x="376823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MEASURE</a:t>
              </a:r>
            </a:p>
          </p:txBody>
        </p:sp>
      </p:grpSp>
    </p:spTree>
    <p:extLst>
      <p:ext uri="{BB962C8B-B14F-4D97-AF65-F5344CB8AC3E}">
        <p14:creationId xmlns:p14="http://schemas.microsoft.com/office/powerpoint/2010/main" val="4292113365"/>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reeform 38"/>
          <p:cNvSpPr/>
          <p:nvPr/>
        </p:nvSpPr>
        <p:spPr bwMode="gray">
          <a:xfrm flipV="1">
            <a:off x="2298398" y="2411058"/>
            <a:ext cx="2691699" cy="731330"/>
          </a:xfrm>
          <a:custGeom>
            <a:avLst/>
            <a:gdLst>
              <a:gd name="connsiteX0" fmla="*/ 2692400 w 2692400"/>
              <a:gd name="connsiteY0" fmla="*/ 0 h 1276350"/>
              <a:gd name="connsiteX1" fmla="*/ 2044700 w 2692400"/>
              <a:gd name="connsiteY1" fmla="*/ 1276350 h 1276350"/>
              <a:gd name="connsiteX2" fmla="*/ 0 w 2692400"/>
              <a:gd name="connsiteY2" fmla="*/ 1276350 h 1276350"/>
            </a:gdLst>
            <a:ahLst/>
            <a:cxnLst>
              <a:cxn ang="0">
                <a:pos x="connsiteX0" y="connsiteY0"/>
              </a:cxn>
              <a:cxn ang="0">
                <a:pos x="connsiteX1" y="connsiteY1"/>
              </a:cxn>
              <a:cxn ang="0">
                <a:pos x="connsiteX2" y="connsiteY2"/>
              </a:cxn>
            </a:cxnLst>
            <a:rect l="l" t="t" r="r" b="b"/>
            <a:pathLst>
              <a:path w="2692400" h="1276350">
                <a:moveTo>
                  <a:pt x="2692400" y="0"/>
                </a:moveTo>
                <a:lnTo>
                  <a:pt x="2044700" y="1276350"/>
                </a:lnTo>
                <a:lnTo>
                  <a:pt x="0" y="1276350"/>
                </a:lnTo>
              </a:path>
            </a:pathLst>
          </a:custGeom>
          <a:noFill/>
          <a:ln w="19050" algn="ctr">
            <a:solidFill>
              <a:schemeClr val="accent1"/>
            </a:solidFill>
            <a:miter lim="800000"/>
            <a:headEnd/>
            <a:tailEnd/>
          </a:ln>
        </p:spPr>
        <p:txBody>
          <a:bodyPr rtlCol="0" anchor="ctr"/>
          <a:lstStyle/>
          <a:p>
            <a:pPr algn="ctr"/>
            <a:endParaRPr lang="en-US" sz="1799" dirty="0"/>
          </a:p>
        </p:txBody>
      </p:sp>
      <p:sp>
        <p:nvSpPr>
          <p:cNvPr id="47" name="Freeform 46"/>
          <p:cNvSpPr/>
          <p:nvPr/>
        </p:nvSpPr>
        <p:spPr bwMode="gray">
          <a:xfrm flipV="1">
            <a:off x="5742892" y="2048354"/>
            <a:ext cx="2011156" cy="818937"/>
          </a:xfrm>
          <a:custGeom>
            <a:avLst/>
            <a:gdLst>
              <a:gd name="connsiteX0" fmla="*/ 0 w 2241550"/>
              <a:gd name="connsiteY0" fmla="*/ 0 h 819150"/>
              <a:gd name="connsiteX1" fmla="*/ 165100 w 2241550"/>
              <a:gd name="connsiteY1" fmla="*/ 819150 h 819150"/>
              <a:gd name="connsiteX2" fmla="*/ 2241550 w 2241550"/>
              <a:gd name="connsiteY2" fmla="*/ 819150 h 819150"/>
            </a:gdLst>
            <a:ahLst/>
            <a:cxnLst>
              <a:cxn ang="0">
                <a:pos x="connsiteX0" y="connsiteY0"/>
              </a:cxn>
              <a:cxn ang="0">
                <a:pos x="connsiteX1" y="connsiteY1"/>
              </a:cxn>
              <a:cxn ang="0">
                <a:pos x="connsiteX2" y="connsiteY2"/>
              </a:cxn>
            </a:cxnLst>
            <a:rect l="l" t="t" r="r" b="b"/>
            <a:pathLst>
              <a:path w="2241550" h="819150">
                <a:moveTo>
                  <a:pt x="0" y="0"/>
                </a:moveTo>
                <a:lnTo>
                  <a:pt x="165100" y="819150"/>
                </a:lnTo>
                <a:lnTo>
                  <a:pt x="2241550" y="819150"/>
                </a:lnTo>
              </a:path>
            </a:pathLst>
          </a:custGeom>
          <a:noFill/>
          <a:ln w="19050" algn="ctr">
            <a:solidFill>
              <a:schemeClr val="accent1"/>
            </a:solidFill>
            <a:miter lim="800000"/>
            <a:headEnd/>
            <a:tailEnd/>
          </a:ln>
        </p:spPr>
        <p:txBody>
          <a:bodyPr rtlCol="0" anchor="ctr"/>
          <a:lstStyle/>
          <a:p>
            <a:pPr algn="ctr"/>
            <a:endParaRPr lang="en-US" sz="1799" dirty="0"/>
          </a:p>
        </p:txBody>
      </p:sp>
      <p:sp>
        <p:nvSpPr>
          <p:cNvPr id="33" name="Freeform 32"/>
          <p:cNvSpPr/>
          <p:nvPr/>
        </p:nvSpPr>
        <p:spPr bwMode="gray">
          <a:xfrm>
            <a:off x="2234617" y="4206151"/>
            <a:ext cx="2691699" cy="731330"/>
          </a:xfrm>
          <a:custGeom>
            <a:avLst/>
            <a:gdLst>
              <a:gd name="connsiteX0" fmla="*/ 2692400 w 2692400"/>
              <a:gd name="connsiteY0" fmla="*/ 0 h 1276350"/>
              <a:gd name="connsiteX1" fmla="*/ 2044700 w 2692400"/>
              <a:gd name="connsiteY1" fmla="*/ 1276350 h 1276350"/>
              <a:gd name="connsiteX2" fmla="*/ 0 w 2692400"/>
              <a:gd name="connsiteY2" fmla="*/ 1276350 h 1276350"/>
            </a:gdLst>
            <a:ahLst/>
            <a:cxnLst>
              <a:cxn ang="0">
                <a:pos x="connsiteX0" y="connsiteY0"/>
              </a:cxn>
              <a:cxn ang="0">
                <a:pos x="connsiteX1" y="connsiteY1"/>
              </a:cxn>
              <a:cxn ang="0">
                <a:pos x="connsiteX2" y="connsiteY2"/>
              </a:cxn>
            </a:cxnLst>
            <a:rect l="l" t="t" r="r" b="b"/>
            <a:pathLst>
              <a:path w="2692400" h="1276350">
                <a:moveTo>
                  <a:pt x="2692400" y="0"/>
                </a:moveTo>
                <a:lnTo>
                  <a:pt x="2044700" y="1276350"/>
                </a:lnTo>
                <a:lnTo>
                  <a:pt x="0" y="1276350"/>
                </a:lnTo>
              </a:path>
            </a:pathLst>
          </a:custGeom>
          <a:noFill/>
          <a:ln w="19050" algn="ctr">
            <a:solidFill>
              <a:schemeClr val="accent1"/>
            </a:solidFill>
            <a:miter lim="800000"/>
            <a:headEnd/>
            <a:tailEnd/>
          </a:ln>
        </p:spPr>
        <p:txBody>
          <a:bodyPr rtlCol="0" anchor="ctr"/>
          <a:lstStyle/>
          <a:p>
            <a:pPr algn="ctr"/>
            <a:endParaRPr lang="en-US" sz="1799" dirty="0"/>
          </a:p>
        </p:txBody>
      </p:sp>
      <p:sp>
        <p:nvSpPr>
          <p:cNvPr id="42" name="Freeform 41"/>
          <p:cNvSpPr/>
          <p:nvPr/>
        </p:nvSpPr>
        <p:spPr bwMode="gray">
          <a:xfrm flipH="1" flipV="1">
            <a:off x="7275490" y="3048854"/>
            <a:ext cx="2691699" cy="731330"/>
          </a:xfrm>
          <a:custGeom>
            <a:avLst/>
            <a:gdLst>
              <a:gd name="connsiteX0" fmla="*/ 2692400 w 2692400"/>
              <a:gd name="connsiteY0" fmla="*/ 0 h 1276350"/>
              <a:gd name="connsiteX1" fmla="*/ 2044700 w 2692400"/>
              <a:gd name="connsiteY1" fmla="*/ 1276350 h 1276350"/>
              <a:gd name="connsiteX2" fmla="*/ 0 w 2692400"/>
              <a:gd name="connsiteY2" fmla="*/ 1276350 h 1276350"/>
            </a:gdLst>
            <a:ahLst/>
            <a:cxnLst>
              <a:cxn ang="0">
                <a:pos x="connsiteX0" y="connsiteY0"/>
              </a:cxn>
              <a:cxn ang="0">
                <a:pos x="connsiteX1" y="connsiteY1"/>
              </a:cxn>
              <a:cxn ang="0">
                <a:pos x="connsiteX2" y="connsiteY2"/>
              </a:cxn>
            </a:cxnLst>
            <a:rect l="l" t="t" r="r" b="b"/>
            <a:pathLst>
              <a:path w="2692400" h="1276350">
                <a:moveTo>
                  <a:pt x="2692400" y="0"/>
                </a:moveTo>
                <a:lnTo>
                  <a:pt x="2044700" y="1276350"/>
                </a:lnTo>
                <a:lnTo>
                  <a:pt x="0" y="1276350"/>
                </a:lnTo>
              </a:path>
            </a:pathLst>
          </a:custGeom>
          <a:noFill/>
          <a:ln w="19050" algn="ctr">
            <a:solidFill>
              <a:schemeClr val="accent1"/>
            </a:solidFill>
            <a:miter lim="800000"/>
            <a:headEnd/>
            <a:tailEnd/>
          </a:ln>
        </p:spPr>
        <p:txBody>
          <a:bodyPr rtlCol="0" anchor="ctr"/>
          <a:lstStyle/>
          <a:p>
            <a:pPr algn="ctr"/>
            <a:endParaRPr lang="en-US" sz="1799" dirty="0"/>
          </a:p>
        </p:txBody>
      </p:sp>
      <p:sp>
        <p:nvSpPr>
          <p:cNvPr id="36" name="Freeform 35"/>
          <p:cNvSpPr/>
          <p:nvPr/>
        </p:nvSpPr>
        <p:spPr bwMode="gray">
          <a:xfrm>
            <a:off x="5708931" y="4893213"/>
            <a:ext cx="2011156" cy="818937"/>
          </a:xfrm>
          <a:custGeom>
            <a:avLst/>
            <a:gdLst>
              <a:gd name="connsiteX0" fmla="*/ 0 w 2241550"/>
              <a:gd name="connsiteY0" fmla="*/ 0 h 819150"/>
              <a:gd name="connsiteX1" fmla="*/ 165100 w 2241550"/>
              <a:gd name="connsiteY1" fmla="*/ 819150 h 819150"/>
              <a:gd name="connsiteX2" fmla="*/ 2241550 w 2241550"/>
              <a:gd name="connsiteY2" fmla="*/ 819150 h 819150"/>
            </a:gdLst>
            <a:ahLst/>
            <a:cxnLst>
              <a:cxn ang="0">
                <a:pos x="connsiteX0" y="connsiteY0"/>
              </a:cxn>
              <a:cxn ang="0">
                <a:pos x="connsiteX1" y="connsiteY1"/>
              </a:cxn>
              <a:cxn ang="0">
                <a:pos x="connsiteX2" y="connsiteY2"/>
              </a:cxn>
            </a:cxnLst>
            <a:rect l="l" t="t" r="r" b="b"/>
            <a:pathLst>
              <a:path w="2241550" h="819150">
                <a:moveTo>
                  <a:pt x="0" y="0"/>
                </a:moveTo>
                <a:lnTo>
                  <a:pt x="165100" y="819150"/>
                </a:lnTo>
                <a:lnTo>
                  <a:pt x="2241550" y="819150"/>
                </a:lnTo>
              </a:path>
            </a:pathLst>
          </a:custGeom>
          <a:noFill/>
          <a:ln w="19050" algn="ctr">
            <a:solidFill>
              <a:schemeClr val="accent1"/>
            </a:solidFill>
            <a:miter lim="800000"/>
            <a:headEnd/>
            <a:tailEnd/>
          </a:ln>
        </p:spPr>
        <p:txBody>
          <a:bodyPr rtlCol="0" anchor="ctr"/>
          <a:lstStyle/>
          <a:p>
            <a:pPr algn="ctr"/>
            <a:endParaRPr lang="en-US" sz="1799" dirty="0"/>
          </a:p>
        </p:txBody>
      </p:sp>
      <p:sp>
        <p:nvSpPr>
          <p:cNvPr id="32" name="Freeform 31"/>
          <p:cNvSpPr/>
          <p:nvPr/>
        </p:nvSpPr>
        <p:spPr bwMode="gray">
          <a:xfrm flipH="1">
            <a:off x="7201085" y="4110487"/>
            <a:ext cx="2691699" cy="731330"/>
          </a:xfrm>
          <a:custGeom>
            <a:avLst/>
            <a:gdLst>
              <a:gd name="connsiteX0" fmla="*/ 2692400 w 2692400"/>
              <a:gd name="connsiteY0" fmla="*/ 0 h 1276350"/>
              <a:gd name="connsiteX1" fmla="*/ 2044700 w 2692400"/>
              <a:gd name="connsiteY1" fmla="*/ 1276350 h 1276350"/>
              <a:gd name="connsiteX2" fmla="*/ 0 w 2692400"/>
              <a:gd name="connsiteY2" fmla="*/ 1276350 h 1276350"/>
            </a:gdLst>
            <a:ahLst/>
            <a:cxnLst>
              <a:cxn ang="0">
                <a:pos x="connsiteX0" y="connsiteY0"/>
              </a:cxn>
              <a:cxn ang="0">
                <a:pos x="connsiteX1" y="connsiteY1"/>
              </a:cxn>
              <a:cxn ang="0">
                <a:pos x="connsiteX2" y="connsiteY2"/>
              </a:cxn>
            </a:cxnLst>
            <a:rect l="l" t="t" r="r" b="b"/>
            <a:pathLst>
              <a:path w="2692400" h="1276350">
                <a:moveTo>
                  <a:pt x="2692400" y="0"/>
                </a:moveTo>
                <a:lnTo>
                  <a:pt x="2044700" y="1276350"/>
                </a:lnTo>
                <a:lnTo>
                  <a:pt x="0" y="1276350"/>
                </a:lnTo>
              </a:path>
            </a:pathLst>
          </a:custGeom>
          <a:noFill/>
          <a:ln w="19050" algn="ctr">
            <a:solidFill>
              <a:schemeClr val="accent1"/>
            </a:solidFill>
            <a:miter lim="800000"/>
            <a:headEnd/>
            <a:tailEnd/>
          </a:ln>
        </p:spPr>
        <p:txBody>
          <a:bodyPr rtlCol="0" anchor="ctr"/>
          <a:lstStyle/>
          <a:p>
            <a:pPr algn="ctr"/>
            <a:endParaRPr lang="en-US" sz="1799" dirty="0"/>
          </a:p>
        </p:txBody>
      </p:sp>
      <p:sp>
        <p:nvSpPr>
          <p:cNvPr id="2" name="Title 1"/>
          <p:cNvSpPr>
            <a:spLocks noGrp="1"/>
          </p:cNvSpPr>
          <p:nvPr>
            <p:ph type="title"/>
          </p:nvPr>
        </p:nvSpPr>
        <p:spPr/>
        <p:txBody>
          <a:bodyPr>
            <a:normAutofit/>
          </a:bodyPr>
          <a:lstStyle/>
          <a:p>
            <a:r>
              <a:rPr lang="en-US" sz="3199" dirty="0"/>
              <a:t>Develop Training Schedule and Logistics Plan</a:t>
            </a:r>
          </a:p>
        </p:txBody>
      </p:sp>
      <p:sp>
        <p:nvSpPr>
          <p:cNvPr id="4" name="TextBox 3"/>
          <p:cNvSpPr txBox="1"/>
          <p:nvPr/>
        </p:nvSpPr>
        <p:spPr>
          <a:xfrm>
            <a:off x="168723" y="957375"/>
            <a:ext cx="11704750" cy="830997"/>
          </a:xfrm>
          <a:prstGeom prst="rect">
            <a:avLst/>
          </a:prstGeom>
          <a:noFill/>
        </p:spPr>
        <p:txBody>
          <a:bodyPr wrap="square" rtlCol="0">
            <a:spAutoFit/>
          </a:bodyPr>
          <a:lstStyle/>
          <a:p>
            <a:pPr lvl="0">
              <a:defRPr/>
            </a:pPr>
            <a:r>
              <a:rPr lang="en-US" sz="1600" dirty="0">
                <a:latin typeface="Arial" panose="020B0604020202020204" pitchFamily="34" charset="0"/>
                <a:cs typeface="Arial" panose="020B0604020202020204" pitchFamily="34" charset="0"/>
              </a:rPr>
              <a:t>Based on the Infrastructure Analysis and the Learning Curriculum, a Logistics Plan will be developed to outline the specific details regarding schedule, preparation, enrollment, reporting, and </a:t>
            </a:r>
            <a:r>
              <a:rPr lang="en-US" sz="1600">
                <a:latin typeface="Arial" panose="020B0604020202020204" pitchFamily="34" charset="0"/>
                <a:cs typeface="Arial" panose="020B0604020202020204" pitchFamily="34" charset="0"/>
              </a:rPr>
              <a:t>rollout</a:t>
            </a:r>
            <a:r>
              <a:rPr lang="en-US" sz="1600" dirty="0">
                <a:latin typeface="Arial" panose="020B0604020202020204" pitchFamily="34" charset="0"/>
                <a:cs typeface="Arial" panose="020B0604020202020204" pitchFamily="34" charset="0"/>
              </a:rPr>
              <a:t> for training. This should be created well in advance of training delivery, with scheduling occurring 6 months prior to Go-Live.</a:t>
            </a:r>
          </a:p>
        </p:txBody>
      </p:sp>
      <p:sp>
        <p:nvSpPr>
          <p:cNvPr id="14" name="Hexagon 13"/>
          <p:cNvSpPr/>
          <p:nvPr/>
        </p:nvSpPr>
        <p:spPr bwMode="gray">
          <a:xfrm>
            <a:off x="5554164" y="3529753"/>
            <a:ext cx="1087219" cy="937257"/>
          </a:xfrm>
          <a:prstGeom prst="hexagon">
            <a:avLst/>
          </a:prstGeom>
          <a:solidFill>
            <a:schemeClr val="accent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16" rIns="0" bIns="91416" rtlCol="0" anchor="ctr"/>
          <a:lstStyle/>
          <a:p>
            <a:pPr algn="ctr" defTabSz="577677" eaLnBrk="0" fontAlgn="base" hangingPunct="0">
              <a:lnSpc>
                <a:spcPct val="90000"/>
              </a:lnSpc>
              <a:spcBef>
                <a:spcPct val="0"/>
              </a:spcBef>
              <a:defRPr/>
            </a:pPr>
            <a:r>
              <a:rPr lang="en-US" sz="1100" b="1" kern="0" dirty="0">
                <a:solidFill>
                  <a:prstClr val="white"/>
                </a:solidFill>
                <a:cs typeface="Arial" panose="020B0604020202020204" pitchFamily="34" charset="0"/>
              </a:rPr>
              <a:t>Logistics Plan</a:t>
            </a:r>
          </a:p>
          <a:p>
            <a:pPr algn="ctr" defTabSz="577677" eaLnBrk="0" fontAlgn="base" hangingPunct="0">
              <a:lnSpc>
                <a:spcPct val="90000"/>
              </a:lnSpc>
              <a:spcBef>
                <a:spcPct val="0"/>
              </a:spcBef>
              <a:defRPr/>
            </a:pPr>
            <a:r>
              <a:rPr lang="en-US" sz="1100" b="1" kern="0" dirty="0">
                <a:solidFill>
                  <a:prstClr val="white"/>
                </a:solidFill>
                <a:cs typeface="Arial" panose="020B0604020202020204" pitchFamily="34" charset="0"/>
              </a:rPr>
              <a:t>Components</a:t>
            </a:r>
          </a:p>
        </p:txBody>
      </p:sp>
      <p:sp>
        <p:nvSpPr>
          <p:cNvPr id="15" name="Hexagon 14"/>
          <p:cNvSpPr/>
          <p:nvPr/>
        </p:nvSpPr>
        <p:spPr bwMode="gray">
          <a:xfrm>
            <a:off x="5554164" y="2546149"/>
            <a:ext cx="1087219" cy="937257"/>
          </a:xfrm>
          <a:prstGeom prst="hexagon">
            <a:avLst/>
          </a:prstGeom>
          <a:solidFill>
            <a:schemeClr val="accent3"/>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91416" tIns="91416" rIns="91416" bIns="91416" rtlCol="0" anchor="ctr"/>
          <a:lstStyle/>
          <a:p>
            <a:pPr algn="ctr"/>
            <a:endParaRPr lang="en-US" sz="1000" b="1" dirty="0">
              <a:solidFill>
                <a:schemeClr val="tx1"/>
              </a:solidFill>
            </a:endParaRPr>
          </a:p>
        </p:txBody>
      </p:sp>
      <p:sp>
        <p:nvSpPr>
          <p:cNvPr id="16" name="Hexagon 15"/>
          <p:cNvSpPr/>
          <p:nvPr/>
        </p:nvSpPr>
        <p:spPr bwMode="gray">
          <a:xfrm>
            <a:off x="5554164" y="4513358"/>
            <a:ext cx="1087219" cy="937257"/>
          </a:xfrm>
          <a:prstGeom prst="hexagon">
            <a:avLst/>
          </a:prstGeom>
          <a:solidFill>
            <a:schemeClr val="accent3"/>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91416" tIns="91416" rIns="91416" bIns="91416" rtlCol="0" anchor="ctr"/>
          <a:lstStyle/>
          <a:p>
            <a:pPr algn="ctr"/>
            <a:endParaRPr lang="en-US" sz="1000" b="1" dirty="0">
              <a:solidFill>
                <a:schemeClr val="tx1"/>
              </a:solidFill>
              <a:cs typeface="Arial" pitchFamily="34" charset="0"/>
            </a:endParaRPr>
          </a:p>
        </p:txBody>
      </p:sp>
      <p:sp>
        <p:nvSpPr>
          <p:cNvPr id="17" name="Hexagon 16"/>
          <p:cNvSpPr/>
          <p:nvPr/>
        </p:nvSpPr>
        <p:spPr bwMode="gray">
          <a:xfrm>
            <a:off x="6455372" y="4018981"/>
            <a:ext cx="1087219" cy="937257"/>
          </a:xfrm>
          <a:prstGeom prst="hexagon">
            <a:avLst/>
          </a:prstGeom>
          <a:solidFill>
            <a:schemeClr val="accent3"/>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91416" tIns="91416" rIns="91416" bIns="91416" rtlCol="0" anchor="ctr"/>
          <a:lstStyle/>
          <a:p>
            <a:pPr algn="ctr"/>
            <a:endParaRPr lang="en-US" sz="1000" b="1" dirty="0">
              <a:solidFill>
                <a:schemeClr val="tx1"/>
              </a:solidFill>
              <a:cs typeface="Arial" pitchFamily="34" charset="0"/>
            </a:endParaRPr>
          </a:p>
        </p:txBody>
      </p:sp>
      <p:sp>
        <p:nvSpPr>
          <p:cNvPr id="18" name="Hexagon 17"/>
          <p:cNvSpPr/>
          <p:nvPr/>
        </p:nvSpPr>
        <p:spPr bwMode="gray">
          <a:xfrm>
            <a:off x="6455372" y="3040527"/>
            <a:ext cx="1087219" cy="937257"/>
          </a:xfrm>
          <a:prstGeom prst="hexagon">
            <a:avLst/>
          </a:prstGeom>
          <a:solidFill>
            <a:schemeClr val="accent3"/>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91416" tIns="91416" rIns="91416" bIns="91416" rtlCol="0" anchor="ctr"/>
          <a:lstStyle/>
          <a:p>
            <a:pPr algn="ctr"/>
            <a:endParaRPr lang="en-US" sz="1000" b="1" dirty="0">
              <a:solidFill>
                <a:schemeClr val="tx1"/>
              </a:solidFill>
              <a:cs typeface="Arial" pitchFamily="34" charset="0"/>
            </a:endParaRPr>
          </a:p>
        </p:txBody>
      </p:sp>
      <p:sp>
        <p:nvSpPr>
          <p:cNvPr id="28" name="Hexagon 27"/>
          <p:cNvSpPr/>
          <p:nvPr/>
        </p:nvSpPr>
        <p:spPr bwMode="gray">
          <a:xfrm>
            <a:off x="4652955" y="4018981"/>
            <a:ext cx="1087219" cy="937257"/>
          </a:xfrm>
          <a:prstGeom prst="hexagon">
            <a:avLst/>
          </a:prstGeom>
          <a:solidFill>
            <a:schemeClr val="accent3"/>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91416" tIns="91416" rIns="91416" bIns="91416" rtlCol="0" anchor="ctr"/>
          <a:lstStyle/>
          <a:p>
            <a:pPr algn="ctr"/>
            <a:endParaRPr lang="en-US" sz="1000" b="1" dirty="0">
              <a:solidFill>
                <a:schemeClr val="tx1"/>
              </a:solidFill>
              <a:cs typeface="Arial" pitchFamily="34" charset="0"/>
            </a:endParaRPr>
          </a:p>
        </p:txBody>
      </p:sp>
      <p:sp>
        <p:nvSpPr>
          <p:cNvPr id="29" name="Hexagon 28"/>
          <p:cNvSpPr/>
          <p:nvPr/>
        </p:nvSpPr>
        <p:spPr bwMode="gray">
          <a:xfrm>
            <a:off x="4652955" y="3040527"/>
            <a:ext cx="1087219" cy="937257"/>
          </a:xfrm>
          <a:prstGeom prst="hexagon">
            <a:avLst/>
          </a:prstGeom>
          <a:solidFill>
            <a:schemeClr val="accent3"/>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91416" tIns="91416" rIns="91416" bIns="91416" rtlCol="0" anchor="ctr"/>
          <a:lstStyle/>
          <a:p>
            <a:pPr algn="ctr"/>
            <a:endParaRPr lang="en-US" sz="1000" b="1" dirty="0">
              <a:solidFill>
                <a:schemeClr val="tx1"/>
              </a:solidFill>
              <a:cs typeface="Arial" pitchFamily="34" charset="0"/>
            </a:endParaRPr>
          </a:p>
        </p:txBody>
      </p:sp>
      <p:sp>
        <p:nvSpPr>
          <p:cNvPr id="30" name="Rectangle 29"/>
          <p:cNvSpPr/>
          <p:nvPr/>
        </p:nvSpPr>
        <p:spPr>
          <a:xfrm>
            <a:off x="7870720" y="4610712"/>
            <a:ext cx="2011156" cy="215388"/>
          </a:xfrm>
          <a:prstGeom prst="rect">
            <a:avLst/>
          </a:prstGeom>
        </p:spPr>
        <p:txBody>
          <a:bodyPr wrap="square" lIns="0" tIns="0" rIns="0" bIns="0">
            <a:spAutoFit/>
          </a:bodyPr>
          <a:lstStyle/>
          <a:p>
            <a:r>
              <a:rPr lang="en-US" sz="1400" b="1" dirty="0"/>
              <a:t>LMS Enrollments</a:t>
            </a:r>
            <a:endParaRPr lang="en-US" sz="1100" dirty="0"/>
          </a:p>
        </p:txBody>
      </p:sp>
      <p:sp>
        <p:nvSpPr>
          <p:cNvPr id="31" name="Rectangle 30"/>
          <p:cNvSpPr/>
          <p:nvPr/>
        </p:nvSpPr>
        <p:spPr>
          <a:xfrm>
            <a:off x="7870720" y="4877349"/>
            <a:ext cx="2085563" cy="677108"/>
          </a:xfrm>
          <a:prstGeom prst="rect">
            <a:avLst/>
          </a:prstGeom>
        </p:spPr>
        <p:txBody>
          <a:bodyPr wrap="square" lIns="0" tIns="0" rIns="0" bIns="0">
            <a:spAutoFit/>
          </a:bodyPr>
          <a:lstStyle/>
          <a:p>
            <a:r>
              <a:rPr lang="en-US" sz="1100" dirty="0"/>
              <a:t>LMS will be [Organization Name]’s system for enrollment, completion and assessment reporting</a:t>
            </a:r>
          </a:p>
          <a:p>
            <a:r>
              <a:rPr lang="en-US" sz="1100" dirty="0"/>
              <a:t>.</a:t>
            </a:r>
          </a:p>
        </p:txBody>
      </p:sp>
      <p:sp>
        <p:nvSpPr>
          <p:cNvPr id="34" name="Rectangle 33"/>
          <p:cNvSpPr/>
          <p:nvPr/>
        </p:nvSpPr>
        <p:spPr>
          <a:xfrm>
            <a:off x="2234617" y="4681669"/>
            <a:ext cx="2011156" cy="215388"/>
          </a:xfrm>
          <a:prstGeom prst="rect">
            <a:avLst/>
          </a:prstGeom>
        </p:spPr>
        <p:txBody>
          <a:bodyPr wrap="square" lIns="0" tIns="0" rIns="0" bIns="0">
            <a:spAutoFit/>
          </a:bodyPr>
          <a:lstStyle/>
          <a:p>
            <a:r>
              <a:rPr lang="en-US" sz="1400" b="1" dirty="0"/>
              <a:t>Audience Considerations</a:t>
            </a:r>
          </a:p>
        </p:txBody>
      </p:sp>
      <p:sp>
        <p:nvSpPr>
          <p:cNvPr id="35" name="Rectangle 34"/>
          <p:cNvSpPr/>
          <p:nvPr/>
        </p:nvSpPr>
        <p:spPr>
          <a:xfrm>
            <a:off x="2234617" y="4973013"/>
            <a:ext cx="2011156" cy="846166"/>
          </a:xfrm>
          <a:prstGeom prst="rect">
            <a:avLst/>
          </a:prstGeom>
        </p:spPr>
        <p:txBody>
          <a:bodyPr wrap="square" lIns="0" tIns="0" rIns="0" bIns="0">
            <a:spAutoFit/>
          </a:bodyPr>
          <a:lstStyle/>
          <a:p>
            <a:r>
              <a:rPr lang="en-US" sz="1100" dirty="0"/>
              <a:t>A list of considerations to keep in mind when planning logistics (e.g. clinical staff training should be scheduled at the beginning or end of a shift)</a:t>
            </a:r>
          </a:p>
        </p:txBody>
      </p:sp>
      <p:sp>
        <p:nvSpPr>
          <p:cNvPr id="37" name="Rectangle 36"/>
          <p:cNvSpPr/>
          <p:nvPr/>
        </p:nvSpPr>
        <p:spPr>
          <a:xfrm>
            <a:off x="5913024" y="5458962"/>
            <a:ext cx="1828324" cy="215388"/>
          </a:xfrm>
          <a:prstGeom prst="rect">
            <a:avLst/>
          </a:prstGeom>
        </p:spPr>
        <p:txBody>
          <a:bodyPr wrap="square" lIns="0" tIns="0" rIns="0" bIns="0">
            <a:spAutoFit/>
          </a:bodyPr>
          <a:lstStyle/>
          <a:p>
            <a:r>
              <a:rPr lang="en-US" sz="1400" b="1" dirty="0"/>
              <a:t>Course Scheduling</a:t>
            </a:r>
            <a:endParaRPr lang="en-US" sz="1100" dirty="0"/>
          </a:p>
        </p:txBody>
      </p:sp>
      <p:sp>
        <p:nvSpPr>
          <p:cNvPr id="38" name="Rectangle 37"/>
          <p:cNvSpPr/>
          <p:nvPr/>
        </p:nvSpPr>
        <p:spPr>
          <a:xfrm>
            <a:off x="5913024" y="5725599"/>
            <a:ext cx="4285076" cy="338554"/>
          </a:xfrm>
          <a:prstGeom prst="rect">
            <a:avLst/>
          </a:prstGeom>
        </p:spPr>
        <p:txBody>
          <a:bodyPr wrap="square" lIns="0" tIns="0" rIns="0" bIns="0">
            <a:spAutoFit/>
          </a:bodyPr>
          <a:lstStyle/>
          <a:p>
            <a:r>
              <a:rPr lang="en-US" sz="1100" dirty="0"/>
              <a:t>Class schedule dates and times based on the course duration, number of offerings, delivery method,  and the End-User audiences</a:t>
            </a:r>
          </a:p>
        </p:txBody>
      </p:sp>
      <p:sp>
        <p:nvSpPr>
          <p:cNvPr id="40" name="Rectangle 39"/>
          <p:cNvSpPr/>
          <p:nvPr/>
        </p:nvSpPr>
        <p:spPr>
          <a:xfrm>
            <a:off x="2298398" y="2176164"/>
            <a:ext cx="2011156" cy="215388"/>
          </a:xfrm>
          <a:prstGeom prst="rect">
            <a:avLst/>
          </a:prstGeom>
        </p:spPr>
        <p:txBody>
          <a:bodyPr wrap="square" lIns="0" tIns="0" rIns="0" bIns="0">
            <a:spAutoFit/>
          </a:bodyPr>
          <a:lstStyle/>
          <a:p>
            <a:r>
              <a:rPr lang="en-US" sz="1400" b="1" dirty="0"/>
              <a:t>Site Resources</a:t>
            </a:r>
            <a:endParaRPr lang="en-US" sz="1100" dirty="0"/>
          </a:p>
        </p:txBody>
      </p:sp>
      <p:sp>
        <p:nvSpPr>
          <p:cNvPr id="41" name="Rectangle 40"/>
          <p:cNvSpPr/>
          <p:nvPr/>
        </p:nvSpPr>
        <p:spPr>
          <a:xfrm>
            <a:off x="2298398" y="2442801"/>
            <a:ext cx="2011156" cy="846166"/>
          </a:xfrm>
          <a:prstGeom prst="rect">
            <a:avLst/>
          </a:prstGeom>
        </p:spPr>
        <p:txBody>
          <a:bodyPr wrap="square" lIns="0" tIns="0" rIns="0" bIns="0">
            <a:spAutoFit/>
          </a:bodyPr>
          <a:lstStyle/>
          <a:p>
            <a:r>
              <a:rPr lang="en-US" sz="1100" dirty="0"/>
              <a:t>As a result of Site Infrastructure analysis, plans to coordinate facility resources required for each instructor-led training will be tracked</a:t>
            </a:r>
          </a:p>
        </p:txBody>
      </p:sp>
      <p:sp>
        <p:nvSpPr>
          <p:cNvPr id="43" name="Rectangle 42"/>
          <p:cNvSpPr/>
          <p:nvPr/>
        </p:nvSpPr>
        <p:spPr>
          <a:xfrm>
            <a:off x="7945126" y="2813960"/>
            <a:ext cx="2011156" cy="215388"/>
          </a:xfrm>
          <a:prstGeom prst="rect">
            <a:avLst/>
          </a:prstGeom>
        </p:spPr>
        <p:txBody>
          <a:bodyPr wrap="square" lIns="0" tIns="0" rIns="0" bIns="0">
            <a:spAutoFit/>
          </a:bodyPr>
          <a:lstStyle/>
          <a:p>
            <a:r>
              <a:rPr lang="en-US" sz="1400" b="1" dirty="0"/>
              <a:t>Course Delivery Materials</a:t>
            </a:r>
            <a:endParaRPr lang="en-US" sz="1100" dirty="0"/>
          </a:p>
        </p:txBody>
      </p:sp>
      <p:sp>
        <p:nvSpPr>
          <p:cNvPr id="44" name="Rectangle 43"/>
          <p:cNvSpPr/>
          <p:nvPr/>
        </p:nvSpPr>
        <p:spPr>
          <a:xfrm>
            <a:off x="7945126" y="3080597"/>
            <a:ext cx="2011156" cy="507699"/>
          </a:xfrm>
          <a:prstGeom prst="rect">
            <a:avLst/>
          </a:prstGeom>
        </p:spPr>
        <p:txBody>
          <a:bodyPr wrap="square" lIns="0" tIns="0" rIns="0" bIns="0">
            <a:spAutoFit/>
          </a:bodyPr>
          <a:lstStyle/>
          <a:p>
            <a:r>
              <a:rPr lang="en-US" sz="1100" dirty="0"/>
              <a:t>Plan and responsibilities for printing and distribution of course materials (if applicable)</a:t>
            </a:r>
          </a:p>
        </p:txBody>
      </p:sp>
      <p:sp>
        <p:nvSpPr>
          <p:cNvPr id="45" name="Rectangle 44"/>
          <p:cNvSpPr/>
          <p:nvPr/>
        </p:nvSpPr>
        <p:spPr>
          <a:xfrm>
            <a:off x="5944915" y="1824569"/>
            <a:ext cx="1828324" cy="215388"/>
          </a:xfrm>
          <a:prstGeom prst="rect">
            <a:avLst/>
          </a:prstGeom>
        </p:spPr>
        <p:txBody>
          <a:bodyPr wrap="square" lIns="0" tIns="0" rIns="0" bIns="0">
            <a:spAutoFit/>
          </a:bodyPr>
          <a:lstStyle/>
          <a:p>
            <a:r>
              <a:rPr lang="en-US" sz="1400" b="1" dirty="0"/>
              <a:t>Learning Track Hours</a:t>
            </a:r>
            <a:endParaRPr lang="en-US" sz="1100" dirty="0"/>
          </a:p>
        </p:txBody>
      </p:sp>
      <p:sp>
        <p:nvSpPr>
          <p:cNvPr id="46" name="Rectangle 45"/>
          <p:cNvSpPr/>
          <p:nvPr/>
        </p:nvSpPr>
        <p:spPr>
          <a:xfrm>
            <a:off x="5944914" y="2091205"/>
            <a:ext cx="2546878" cy="338466"/>
          </a:xfrm>
          <a:prstGeom prst="rect">
            <a:avLst/>
          </a:prstGeom>
        </p:spPr>
        <p:txBody>
          <a:bodyPr wrap="square" lIns="0" tIns="0" rIns="0" bIns="0">
            <a:spAutoFit/>
          </a:bodyPr>
          <a:lstStyle/>
          <a:p>
            <a:r>
              <a:rPr lang="en-US" sz="1100" dirty="0"/>
              <a:t>Required hours based on each End-Users learning track, to aid with scheduling</a:t>
            </a:r>
          </a:p>
        </p:txBody>
      </p:sp>
      <p:sp>
        <p:nvSpPr>
          <p:cNvPr id="61" name="Freeform 86"/>
          <p:cNvSpPr>
            <a:spLocks noChangeAspect="1" noEditPoints="1"/>
          </p:cNvSpPr>
          <p:nvPr/>
        </p:nvSpPr>
        <p:spPr bwMode="auto">
          <a:xfrm>
            <a:off x="5804486" y="4675575"/>
            <a:ext cx="556060" cy="548497"/>
          </a:xfrm>
          <a:custGeom>
            <a:avLst/>
            <a:gdLst>
              <a:gd name="T0" fmla="*/ 4968 w 5719"/>
              <a:gd name="T1" fmla="*/ 5080 h 5476"/>
              <a:gd name="T2" fmla="*/ 5188 w 5719"/>
              <a:gd name="T3" fmla="*/ 4893 h 5476"/>
              <a:gd name="T4" fmla="*/ 5245 w 5719"/>
              <a:gd name="T5" fmla="*/ 4440 h 5476"/>
              <a:gd name="T6" fmla="*/ 3926 w 5719"/>
              <a:gd name="T7" fmla="*/ 4440 h 5476"/>
              <a:gd name="T8" fmla="*/ 2671 w 5719"/>
              <a:gd name="T9" fmla="*/ 4440 h 5476"/>
              <a:gd name="T10" fmla="*/ 507 w 5719"/>
              <a:gd name="T11" fmla="*/ 4837 h 5476"/>
              <a:gd name="T12" fmla="*/ 696 w 5719"/>
              <a:gd name="T13" fmla="*/ 5058 h 5476"/>
              <a:gd name="T14" fmla="*/ 1415 w 5719"/>
              <a:gd name="T15" fmla="*/ 4440 h 5476"/>
              <a:gd name="T16" fmla="*/ 5304 w 5719"/>
              <a:gd name="T17" fmla="*/ 3387 h 5476"/>
              <a:gd name="T18" fmla="*/ 3926 w 5719"/>
              <a:gd name="T19" fmla="*/ 3387 h 5476"/>
              <a:gd name="T20" fmla="*/ 2671 w 5719"/>
              <a:gd name="T21" fmla="*/ 3387 h 5476"/>
              <a:gd name="T22" fmla="*/ 1415 w 5719"/>
              <a:gd name="T23" fmla="*/ 3387 h 5476"/>
              <a:gd name="T24" fmla="*/ 1146 w 5719"/>
              <a:gd name="T25" fmla="*/ 2110 h 5476"/>
              <a:gd name="T26" fmla="*/ 981 w 5719"/>
              <a:gd name="T27" fmla="*/ 2384 h 5476"/>
              <a:gd name="T28" fmla="*/ 1045 w 5719"/>
              <a:gd name="T29" fmla="*/ 2688 h 5476"/>
              <a:gd name="T30" fmla="*/ 1283 w 5719"/>
              <a:gd name="T31" fmla="*/ 2867 h 5476"/>
              <a:gd name="T32" fmla="*/ 1588 w 5719"/>
              <a:gd name="T33" fmla="*/ 2846 h 5476"/>
              <a:gd name="T34" fmla="*/ 1798 w 5719"/>
              <a:gd name="T35" fmla="*/ 2636 h 5476"/>
              <a:gd name="T36" fmla="*/ 1828 w 5719"/>
              <a:gd name="T37" fmla="*/ 2354 h 5476"/>
              <a:gd name="T38" fmla="*/ 3827 w 5719"/>
              <a:gd name="T39" fmla="*/ 2453 h 5476"/>
              <a:gd name="T40" fmla="*/ 3933 w 5719"/>
              <a:gd name="T41" fmla="*/ 2736 h 5476"/>
              <a:gd name="T42" fmla="*/ 4195 w 5719"/>
              <a:gd name="T43" fmla="*/ 2880 h 5476"/>
              <a:gd name="T44" fmla="*/ 4494 w 5719"/>
              <a:gd name="T45" fmla="*/ 2816 h 5476"/>
              <a:gd name="T46" fmla="*/ 4673 w 5719"/>
              <a:gd name="T47" fmla="*/ 2578 h 5476"/>
              <a:gd name="T48" fmla="*/ 4645 w 5719"/>
              <a:gd name="T49" fmla="*/ 2259 h 5476"/>
              <a:gd name="T50" fmla="*/ 4400 w 5719"/>
              <a:gd name="T51" fmla="*/ 1924 h 5476"/>
              <a:gd name="T52" fmla="*/ 5292 w 5719"/>
              <a:gd name="T53" fmla="*/ 2000 h 5476"/>
              <a:gd name="T54" fmla="*/ 5601 w 5719"/>
              <a:gd name="T55" fmla="*/ 2276 h 5476"/>
              <a:gd name="T56" fmla="*/ 5719 w 5719"/>
              <a:gd name="T57" fmla="*/ 2684 h 5476"/>
              <a:gd name="T58" fmla="*/ 5560 w 5719"/>
              <a:gd name="T59" fmla="*/ 4976 h 5476"/>
              <a:gd name="T60" fmla="*/ 5320 w 5719"/>
              <a:gd name="T61" fmla="*/ 5309 h 5476"/>
              <a:gd name="T62" fmla="*/ 4935 w 5719"/>
              <a:gd name="T63" fmla="*/ 5471 h 5476"/>
              <a:gd name="T64" fmla="*/ 618 w 5719"/>
              <a:gd name="T65" fmla="*/ 5433 h 5476"/>
              <a:gd name="T66" fmla="*/ 281 w 5719"/>
              <a:gd name="T67" fmla="*/ 5193 h 5476"/>
              <a:gd name="T68" fmla="*/ 118 w 5719"/>
              <a:gd name="T69" fmla="*/ 4809 h 5476"/>
              <a:gd name="T70" fmla="*/ 45 w 5719"/>
              <a:gd name="T71" fmla="*/ 2427 h 5476"/>
              <a:gd name="T72" fmla="*/ 285 w 5719"/>
              <a:gd name="T73" fmla="*/ 2090 h 5476"/>
              <a:gd name="T74" fmla="*/ 672 w 5719"/>
              <a:gd name="T75" fmla="*/ 1927 h 5476"/>
              <a:gd name="T76" fmla="*/ 3386 w 5719"/>
              <a:gd name="T77" fmla="*/ 28 h 5476"/>
              <a:gd name="T78" fmla="*/ 4379 w 5719"/>
              <a:gd name="T79" fmla="*/ 2221 h 5476"/>
              <a:gd name="T80" fmla="*/ 4516 w 5719"/>
              <a:gd name="T81" fmla="*/ 2405 h 5476"/>
              <a:gd name="T82" fmla="*/ 4445 w 5719"/>
              <a:gd name="T83" fmla="*/ 2639 h 5476"/>
              <a:gd name="T84" fmla="*/ 4206 w 5719"/>
              <a:gd name="T85" fmla="*/ 2710 h 5476"/>
              <a:gd name="T86" fmla="*/ 4017 w 5719"/>
              <a:gd name="T87" fmla="*/ 2556 h 5476"/>
              <a:gd name="T88" fmla="*/ 4018 w 5719"/>
              <a:gd name="T89" fmla="*/ 2346 h 5476"/>
              <a:gd name="T90" fmla="*/ 3137 w 5719"/>
              <a:gd name="T91" fmla="*/ 90 h 5476"/>
              <a:gd name="T92" fmla="*/ 3289 w 5719"/>
              <a:gd name="T93" fmla="*/ 0 h 5476"/>
              <a:gd name="T94" fmla="*/ 2506 w 5719"/>
              <a:gd name="T95" fmla="*/ 59 h 5476"/>
              <a:gd name="T96" fmla="*/ 2536 w 5719"/>
              <a:gd name="T97" fmla="*/ 241 h 5476"/>
              <a:gd name="T98" fmla="*/ 1665 w 5719"/>
              <a:gd name="T99" fmla="*/ 2507 h 5476"/>
              <a:gd name="T100" fmla="*/ 1508 w 5719"/>
              <a:gd name="T101" fmla="*/ 2696 h 5476"/>
              <a:gd name="T102" fmla="*/ 1260 w 5719"/>
              <a:gd name="T103" fmla="*/ 2672 h 5476"/>
              <a:gd name="T104" fmla="*/ 1144 w 5719"/>
              <a:gd name="T105" fmla="*/ 2453 h 5476"/>
              <a:gd name="T106" fmla="*/ 1246 w 5719"/>
              <a:gd name="T107" fmla="*/ 2247 h 5476"/>
              <a:gd name="T108" fmla="*/ 2255 w 5719"/>
              <a:gd name="T109" fmla="*/ 49 h 5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19" h="5476">
                <a:moveTo>
                  <a:pt x="4301" y="4440"/>
                </a:moveTo>
                <a:lnTo>
                  <a:pt x="4301" y="5101"/>
                </a:lnTo>
                <a:lnTo>
                  <a:pt x="4846" y="5101"/>
                </a:lnTo>
                <a:lnTo>
                  <a:pt x="4909" y="5096"/>
                </a:lnTo>
                <a:lnTo>
                  <a:pt x="4968" y="5080"/>
                </a:lnTo>
                <a:lnTo>
                  <a:pt x="5023" y="5058"/>
                </a:lnTo>
                <a:lnTo>
                  <a:pt x="5074" y="5026"/>
                </a:lnTo>
                <a:lnTo>
                  <a:pt x="5119" y="4988"/>
                </a:lnTo>
                <a:lnTo>
                  <a:pt x="5157" y="4943"/>
                </a:lnTo>
                <a:lnTo>
                  <a:pt x="5188" y="4893"/>
                </a:lnTo>
                <a:lnTo>
                  <a:pt x="5211" y="4837"/>
                </a:lnTo>
                <a:lnTo>
                  <a:pt x="5226" y="4778"/>
                </a:lnTo>
                <a:lnTo>
                  <a:pt x="5232" y="4716"/>
                </a:lnTo>
                <a:lnTo>
                  <a:pt x="5232" y="4705"/>
                </a:lnTo>
                <a:lnTo>
                  <a:pt x="5245" y="4440"/>
                </a:lnTo>
                <a:lnTo>
                  <a:pt x="4301" y="4440"/>
                </a:lnTo>
                <a:close/>
                <a:moveTo>
                  <a:pt x="3046" y="4440"/>
                </a:moveTo>
                <a:lnTo>
                  <a:pt x="3046" y="5101"/>
                </a:lnTo>
                <a:lnTo>
                  <a:pt x="3926" y="5101"/>
                </a:lnTo>
                <a:lnTo>
                  <a:pt x="3926" y="4440"/>
                </a:lnTo>
                <a:lnTo>
                  <a:pt x="3046" y="4440"/>
                </a:lnTo>
                <a:close/>
                <a:moveTo>
                  <a:pt x="1790" y="4440"/>
                </a:moveTo>
                <a:lnTo>
                  <a:pt x="1790" y="5101"/>
                </a:lnTo>
                <a:lnTo>
                  <a:pt x="2671" y="5101"/>
                </a:lnTo>
                <a:lnTo>
                  <a:pt x="2671" y="4440"/>
                </a:lnTo>
                <a:lnTo>
                  <a:pt x="1790" y="4440"/>
                </a:lnTo>
                <a:close/>
                <a:moveTo>
                  <a:pt x="472" y="4440"/>
                </a:moveTo>
                <a:lnTo>
                  <a:pt x="488" y="4716"/>
                </a:lnTo>
                <a:lnTo>
                  <a:pt x="493" y="4778"/>
                </a:lnTo>
                <a:lnTo>
                  <a:pt x="507" y="4837"/>
                </a:lnTo>
                <a:lnTo>
                  <a:pt x="531" y="4893"/>
                </a:lnTo>
                <a:lnTo>
                  <a:pt x="562" y="4943"/>
                </a:lnTo>
                <a:lnTo>
                  <a:pt x="601" y="4988"/>
                </a:lnTo>
                <a:lnTo>
                  <a:pt x="646" y="5026"/>
                </a:lnTo>
                <a:lnTo>
                  <a:pt x="696" y="5058"/>
                </a:lnTo>
                <a:lnTo>
                  <a:pt x="752" y="5080"/>
                </a:lnTo>
                <a:lnTo>
                  <a:pt x="811" y="5096"/>
                </a:lnTo>
                <a:lnTo>
                  <a:pt x="873" y="5101"/>
                </a:lnTo>
                <a:lnTo>
                  <a:pt x="1415" y="5101"/>
                </a:lnTo>
                <a:lnTo>
                  <a:pt x="1415" y="4440"/>
                </a:lnTo>
                <a:lnTo>
                  <a:pt x="472" y="4440"/>
                </a:lnTo>
                <a:close/>
                <a:moveTo>
                  <a:pt x="4301" y="3387"/>
                </a:moveTo>
                <a:lnTo>
                  <a:pt x="4301" y="4065"/>
                </a:lnTo>
                <a:lnTo>
                  <a:pt x="5266" y="4065"/>
                </a:lnTo>
                <a:lnTo>
                  <a:pt x="5304" y="3387"/>
                </a:lnTo>
                <a:lnTo>
                  <a:pt x="4301" y="3387"/>
                </a:lnTo>
                <a:close/>
                <a:moveTo>
                  <a:pt x="3046" y="3387"/>
                </a:moveTo>
                <a:lnTo>
                  <a:pt x="3046" y="4065"/>
                </a:lnTo>
                <a:lnTo>
                  <a:pt x="3926" y="4065"/>
                </a:lnTo>
                <a:lnTo>
                  <a:pt x="3926" y="3387"/>
                </a:lnTo>
                <a:lnTo>
                  <a:pt x="3046" y="3387"/>
                </a:lnTo>
                <a:close/>
                <a:moveTo>
                  <a:pt x="1790" y="3387"/>
                </a:moveTo>
                <a:lnTo>
                  <a:pt x="1790" y="4065"/>
                </a:lnTo>
                <a:lnTo>
                  <a:pt x="2671" y="4065"/>
                </a:lnTo>
                <a:lnTo>
                  <a:pt x="2671" y="3387"/>
                </a:lnTo>
                <a:lnTo>
                  <a:pt x="1790" y="3387"/>
                </a:lnTo>
                <a:close/>
                <a:moveTo>
                  <a:pt x="415" y="3387"/>
                </a:moveTo>
                <a:lnTo>
                  <a:pt x="451" y="4065"/>
                </a:lnTo>
                <a:lnTo>
                  <a:pt x="1415" y="4065"/>
                </a:lnTo>
                <a:lnTo>
                  <a:pt x="1415" y="3387"/>
                </a:lnTo>
                <a:lnTo>
                  <a:pt x="415" y="3387"/>
                </a:lnTo>
                <a:close/>
                <a:moveTo>
                  <a:pt x="760" y="1924"/>
                </a:moveTo>
                <a:lnTo>
                  <a:pt x="1265" y="1924"/>
                </a:lnTo>
                <a:lnTo>
                  <a:pt x="1201" y="2073"/>
                </a:lnTo>
                <a:lnTo>
                  <a:pt x="1146" y="2110"/>
                </a:lnTo>
                <a:lnTo>
                  <a:pt x="1097" y="2151"/>
                </a:lnTo>
                <a:lnTo>
                  <a:pt x="1055" y="2202"/>
                </a:lnTo>
                <a:lnTo>
                  <a:pt x="1021" y="2259"/>
                </a:lnTo>
                <a:lnTo>
                  <a:pt x="996" y="2320"/>
                </a:lnTo>
                <a:lnTo>
                  <a:pt x="981" y="2384"/>
                </a:lnTo>
                <a:lnTo>
                  <a:pt x="975" y="2453"/>
                </a:lnTo>
                <a:lnTo>
                  <a:pt x="979" y="2518"/>
                </a:lnTo>
                <a:lnTo>
                  <a:pt x="993" y="2578"/>
                </a:lnTo>
                <a:lnTo>
                  <a:pt x="1015" y="2636"/>
                </a:lnTo>
                <a:lnTo>
                  <a:pt x="1045" y="2688"/>
                </a:lnTo>
                <a:lnTo>
                  <a:pt x="1081" y="2736"/>
                </a:lnTo>
                <a:lnTo>
                  <a:pt x="1123" y="2780"/>
                </a:lnTo>
                <a:lnTo>
                  <a:pt x="1172" y="2816"/>
                </a:lnTo>
                <a:lnTo>
                  <a:pt x="1225" y="2846"/>
                </a:lnTo>
                <a:lnTo>
                  <a:pt x="1283" y="2867"/>
                </a:lnTo>
                <a:lnTo>
                  <a:pt x="1343" y="2880"/>
                </a:lnTo>
                <a:lnTo>
                  <a:pt x="1408" y="2886"/>
                </a:lnTo>
                <a:lnTo>
                  <a:pt x="1470" y="2880"/>
                </a:lnTo>
                <a:lnTo>
                  <a:pt x="1531" y="2867"/>
                </a:lnTo>
                <a:lnTo>
                  <a:pt x="1588" y="2846"/>
                </a:lnTo>
                <a:lnTo>
                  <a:pt x="1642" y="2816"/>
                </a:lnTo>
                <a:lnTo>
                  <a:pt x="1691" y="2780"/>
                </a:lnTo>
                <a:lnTo>
                  <a:pt x="1732" y="2736"/>
                </a:lnTo>
                <a:lnTo>
                  <a:pt x="1769" y="2688"/>
                </a:lnTo>
                <a:lnTo>
                  <a:pt x="1798" y="2636"/>
                </a:lnTo>
                <a:lnTo>
                  <a:pt x="1821" y="2578"/>
                </a:lnTo>
                <a:lnTo>
                  <a:pt x="1835" y="2518"/>
                </a:lnTo>
                <a:lnTo>
                  <a:pt x="1838" y="2453"/>
                </a:lnTo>
                <a:lnTo>
                  <a:pt x="1836" y="2403"/>
                </a:lnTo>
                <a:lnTo>
                  <a:pt x="1828" y="2354"/>
                </a:lnTo>
                <a:lnTo>
                  <a:pt x="2008" y="1924"/>
                </a:lnTo>
                <a:lnTo>
                  <a:pt x="3657" y="1924"/>
                </a:lnTo>
                <a:lnTo>
                  <a:pt x="3839" y="2354"/>
                </a:lnTo>
                <a:lnTo>
                  <a:pt x="3829" y="2403"/>
                </a:lnTo>
                <a:lnTo>
                  <a:pt x="3827" y="2453"/>
                </a:lnTo>
                <a:lnTo>
                  <a:pt x="3831" y="2518"/>
                </a:lnTo>
                <a:lnTo>
                  <a:pt x="3845" y="2578"/>
                </a:lnTo>
                <a:lnTo>
                  <a:pt x="3867" y="2636"/>
                </a:lnTo>
                <a:lnTo>
                  <a:pt x="3897" y="2688"/>
                </a:lnTo>
                <a:lnTo>
                  <a:pt x="3933" y="2736"/>
                </a:lnTo>
                <a:lnTo>
                  <a:pt x="3975" y="2780"/>
                </a:lnTo>
                <a:lnTo>
                  <a:pt x="4023" y="2816"/>
                </a:lnTo>
                <a:lnTo>
                  <a:pt x="4077" y="2846"/>
                </a:lnTo>
                <a:lnTo>
                  <a:pt x="4135" y="2867"/>
                </a:lnTo>
                <a:lnTo>
                  <a:pt x="4195" y="2880"/>
                </a:lnTo>
                <a:lnTo>
                  <a:pt x="4260" y="2886"/>
                </a:lnTo>
                <a:lnTo>
                  <a:pt x="4322" y="2880"/>
                </a:lnTo>
                <a:lnTo>
                  <a:pt x="4383" y="2867"/>
                </a:lnTo>
                <a:lnTo>
                  <a:pt x="4440" y="2846"/>
                </a:lnTo>
                <a:lnTo>
                  <a:pt x="4494" y="2816"/>
                </a:lnTo>
                <a:lnTo>
                  <a:pt x="4542" y="2780"/>
                </a:lnTo>
                <a:lnTo>
                  <a:pt x="4584" y="2736"/>
                </a:lnTo>
                <a:lnTo>
                  <a:pt x="4621" y="2688"/>
                </a:lnTo>
                <a:lnTo>
                  <a:pt x="4650" y="2636"/>
                </a:lnTo>
                <a:lnTo>
                  <a:pt x="4673" y="2578"/>
                </a:lnTo>
                <a:lnTo>
                  <a:pt x="4687" y="2518"/>
                </a:lnTo>
                <a:lnTo>
                  <a:pt x="4690" y="2453"/>
                </a:lnTo>
                <a:lnTo>
                  <a:pt x="4685" y="2384"/>
                </a:lnTo>
                <a:lnTo>
                  <a:pt x="4669" y="2320"/>
                </a:lnTo>
                <a:lnTo>
                  <a:pt x="4645" y="2259"/>
                </a:lnTo>
                <a:lnTo>
                  <a:pt x="4610" y="2202"/>
                </a:lnTo>
                <a:lnTo>
                  <a:pt x="4569" y="2151"/>
                </a:lnTo>
                <a:lnTo>
                  <a:pt x="4520" y="2110"/>
                </a:lnTo>
                <a:lnTo>
                  <a:pt x="4464" y="2073"/>
                </a:lnTo>
                <a:lnTo>
                  <a:pt x="4400" y="1924"/>
                </a:lnTo>
                <a:lnTo>
                  <a:pt x="4959" y="1924"/>
                </a:lnTo>
                <a:lnTo>
                  <a:pt x="5048" y="1927"/>
                </a:lnTo>
                <a:lnTo>
                  <a:pt x="5133" y="1943"/>
                </a:lnTo>
                <a:lnTo>
                  <a:pt x="5214" y="1967"/>
                </a:lnTo>
                <a:lnTo>
                  <a:pt x="5292" y="2000"/>
                </a:lnTo>
                <a:lnTo>
                  <a:pt x="5365" y="2042"/>
                </a:lnTo>
                <a:lnTo>
                  <a:pt x="5435" y="2090"/>
                </a:lnTo>
                <a:lnTo>
                  <a:pt x="5495" y="2146"/>
                </a:lnTo>
                <a:lnTo>
                  <a:pt x="5551" y="2209"/>
                </a:lnTo>
                <a:lnTo>
                  <a:pt x="5601" y="2276"/>
                </a:lnTo>
                <a:lnTo>
                  <a:pt x="5641" y="2349"/>
                </a:lnTo>
                <a:lnTo>
                  <a:pt x="5674" y="2427"/>
                </a:lnTo>
                <a:lnTo>
                  <a:pt x="5698" y="2509"/>
                </a:lnTo>
                <a:lnTo>
                  <a:pt x="5714" y="2596"/>
                </a:lnTo>
                <a:lnTo>
                  <a:pt x="5719" y="2684"/>
                </a:lnTo>
                <a:lnTo>
                  <a:pt x="5719" y="2695"/>
                </a:lnTo>
                <a:lnTo>
                  <a:pt x="5606" y="4721"/>
                </a:lnTo>
                <a:lnTo>
                  <a:pt x="5601" y="4809"/>
                </a:lnTo>
                <a:lnTo>
                  <a:pt x="5586" y="4894"/>
                </a:lnTo>
                <a:lnTo>
                  <a:pt x="5560" y="4976"/>
                </a:lnTo>
                <a:lnTo>
                  <a:pt x="5527" y="5052"/>
                </a:lnTo>
                <a:lnTo>
                  <a:pt x="5487" y="5125"/>
                </a:lnTo>
                <a:lnTo>
                  <a:pt x="5436" y="5193"/>
                </a:lnTo>
                <a:lnTo>
                  <a:pt x="5381" y="5254"/>
                </a:lnTo>
                <a:lnTo>
                  <a:pt x="5320" y="5309"/>
                </a:lnTo>
                <a:lnTo>
                  <a:pt x="5252" y="5358"/>
                </a:lnTo>
                <a:lnTo>
                  <a:pt x="5180" y="5400"/>
                </a:lnTo>
                <a:lnTo>
                  <a:pt x="5101" y="5433"/>
                </a:lnTo>
                <a:lnTo>
                  <a:pt x="5020" y="5455"/>
                </a:lnTo>
                <a:lnTo>
                  <a:pt x="4935" y="5471"/>
                </a:lnTo>
                <a:lnTo>
                  <a:pt x="4846" y="5476"/>
                </a:lnTo>
                <a:lnTo>
                  <a:pt x="873" y="5476"/>
                </a:lnTo>
                <a:lnTo>
                  <a:pt x="785" y="5471"/>
                </a:lnTo>
                <a:lnTo>
                  <a:pt x="700" y="5455"/>
                </a:lnTo>
                <a:lnTo>
                  <a:pt x="618" y="5433"/>
                </a:lnTo>
                <a:lnTo>
                  <a:pt x="540" y="5400"/>
                </a:lnTo>
                <a:lnTo>
                  <a:pt x="467" y="5358"/>
                </a:lnTo>
                <a:lnTo>
                  <a:pt x="399" y="5309"/>
                </a:lnTo>
                <a:lnTo>
                  <a:pt x="337" y="5254"/>
                </a:lnTo>
                <a:lnTo>
                  <a:pt x="281" y="5193"/>
                </a:lnTo>
                <a:lnTo>
                  <a:pt x="233" y="5125"/>
                </a:lnTo>
                <a:lnTo>
                  <a:pt x="191" y="5052"/>
                </a:lnTo>
                <a:lnTo>
                  <a:pt x="158" y="4976"/>
                </a:lnTo>
                <a:lnTo>
                  <a:pt x="134" y="4894"/>
                </a:lnTo>
                <a:lnTo>
                  <a:pt x="118" y="4809"/>
                </a:lnTo>
                <a:lnTo>
                  <a:pt x="113" y="4721"/>
                </a:lnTo>
                <a:lnTo>
                  <a:pt x="0" y="2684"/>
                </a:lnTo>
                <a:lnTo>
                  <a:pt x="5" y="2596"/>
                </a:lnTo>
                <a:lnTo>
                  <a:pt x="21" y="2509"/>
                </a:lnTo>
                <a:lnTo>
                  <a:pt x="45" y="2427"/>
                </a:lnTo>
                <a:lnTo>
                  <a:pt x="78" y="2349"/>
                </a:lnTo>
                <a:lnTo>
                  <a:pt x="118" y="2276"/>
                </a:lnTo>
                <a:lnTo>
                  <a:pt x="167" y="2209"/>
                </a:lnTo>
                <a:lnTo>
                  <a:pt x="222" y="2146"/>
                </a:lnTo>
                <a:lnTo>
                  <a:pt x="285" y="2090"/>
                </a:lnTo>
                <a:lnTo>
                  <a:pt x="352" y="2042"/>
                </a:lnTo>
                <a:lnTo>
                  <a:pt x="427" y="2000"/>
                </a:lnTo>
                <a:lnTo>
                  <a:pt x="503" y="1967"/>
                </a:lnTo>
                <a:lnTo>
                  <a:pt x="587" y="1943"/>
                </a:lnTo>
                <a:lnTo>
                  <a:pt x="672" y="1927"/>
                </a:lnTo>
                <a:lnTo>
                  <a:pt x="760" y="1924"/>
                </a:lnTo>
                <a:close/>
                <a:moveTo>
                  <a:pt x="3289" y="0"/>
                </a:moveTo>
                <a:lnTo>
                  <a:pt x="3324" y="4"/>
                </a:lnTo>
                <a:lnTo>
                  <a:pt x="3357" y="12"/>
                </a:lnTo>
                <a:lnTo>
                  <a:pt x="3386" y="28"/>
                </a:lnTo>
                <a:lnTo>
                  <a:pt x="3412" y="49"/>
                </a:lnTo>
                <a:lnTo>
                  <a:pt x="3433" y="75"/>
                </a:lnTo>
                <a:lnTo>
                  <a:pt x="3451" y="106"/>
                </a:lnTo>
                <a:lnTo>
                  <a:pt x="4336" y="2203"/>
                </a:lnTo>
                <a:lnTo>
                  <a:pt x="4379" y="2221"/>
                </a:lnTo>
                <a:lnTo>
                  <a:pt x="4419" y="2247"/>
                </a:lnTo>
                <a:lnTo>
                  <a:pt x="4454" y="2278"/>
                </a:lnTo>
                <a:lnTo>
                  <a:pt x="4482" y="2316"/>
                </a:lnTo>
                <a:lnTo>
                  <a:pt x="4504" y="2358"/>
                </a:lnTo>
                <a:lnTo>
                  <a:pt x="4516" y="2405"/>
                </a:lnTo>
                <a:lnTo>
                  <a:pt x="4522" y="2453"/>
                </a:lnTo>
                <a:lnTo>
                  <a:pt x="4516" y="2507"/>
                </a:lnTo>
                <a:lnTo>
                  <a:pt x="4501" y="2556"/>
                </a:lnTo>
                <a:lnTo>
                  <a:pt x="4477" y="2601"/>
                </a:lnTo>
                <a:lnTo>
                  <a:pt x="4445" y="2639"/>
                </a:lnTo>
                <a:lnTo>
                  <a:pt x="4405" y="2672"/>
                </a:lnTo>
                <a:lnTo>
                  <a:pt x="4362" y="2696"/>
                </a:lnTo>
                <a:lnTo>
                  <a:pt x="4312" y="2710"/>
                </a:lnTo>
                <a:lnTo>
                  <a:pt x="4260" y="2717"/>
                </a:lnTo>
                <a:lnTo>
                  <a:pt x="4206" y="2710"/>
                </a:lnTo>
                <a:lnTo>
                  <a:pt x="4157" y="2696"/>
                </a:lnTo>
                <a:lnTo>
                  <a:pt x="4112" y="2672"/>
                </a:lnTo>
                <a:lnTo>
                  <a:pt x="4072" y="2639"/>
                </a:lnTo>
                <a:lnTo>
                  <a:pt x="4041" y="2601"/>
                </a:lnTo>
                <a:lnTo>
                  <a:pt x="4017" y="2556"/>
                </a:lnTo>
                <a:lnTo>
                  <a:pt x="4001" y="2507"/>
                </a:lnTo>
                <a:lnTo>
                  <a:pt x="3996" y="2453"/>
                </a:lnTo>
                <a:lnTo>
                  <a:pt x="3999" y="2415"/>
                </a:lnTo>
                <a:lnTo>
                  <a:pt x="4006" y="2380"/>
                </a:lnTo>
                <a:lnTo>
                  <a:pt x="4018" y="2346"/>
                </a:lnTo>
                <a:lnTo>
                  <a:pt x="3130" y="241"/>
                </a:lnTo>
                <a:lnTo>
                  <a:pt x="3119" y="203"/>
                </a:lnTo>
                <a:lnTo>
                  <a:pt x="3116" y="163"/>
                </a:lnTo>
                <a:lnTo>
                  <a:pt x="3123" y="127"/>
                </a:lnTo>
                <a:lnTo>
                  <a:pt x="3137" y="90"/>
                </a:lnTo>
                <a:lnTo>
                  <a:pt x="3159" y="59"/>
                </a:lnTo>
                <a:lnTo>
                  <a:pt x="3187" y="33"/>
                </a:lnTo>
                <a:lnTo>
                  <a:pt x="3222" y="14"/>
                </a:lnTo>
                <a:lnTo>
                  <a:pt x="3255" y="4"/>
                </a:lnTo>
                <a:lnTo>
                  <a:pt x="3289" y="0"/>
                </a:lnTo>
                <a:close/>
                <a:moveTo>
                  <a:pt x="2376" y="0"/>
                </a:moveTo>
                <a:lnTo>
                  <a:pt x="2411" y="4"/>
                </a:lnTo>
                <a:lnTo>
                  <a:pt x="2444" y="14"/>
                </a:lnTo>
                <a:lnTo>
                  <a:pt x="2479" y="33"/>
                </a:lnTo>
                <a:lnTo>
                  <a:pt x="2506" y="59"/>
                </a:lnTo>
                <a:lnTo>
                  <a:pt x="2529" y="90"/>
                </a:lnTo>
                <a:lnTo>
                  <a:pt x="2543" y="127"/>
                </a:lnTo>
                <a:lnTo>
                  <a:pt x="2550" y="163"/>
                </a:lnTo>
                <a:lnTo>
                  <a:pt x="2546" y="203"/>
                </a:lnTo>
                <a:lnTo>
                  <a:pt x="2536" y="241"/>
                </a:lnTo>
                <a:lnTo>
                  <a:pt x="1647" y="2346"/>
                </a:lnTo>
                <a:lnTo>
                  <a:pt x="1659" y="2380"/>
                </a:lnTo>
                <a:lnTo>
                  <a:pt x="1666" y="2415"/>
                </a:lnTo>
                <a:lnTo>
                  <a:pt x="1670" y="2453"/>
                </a:lnTo>
                <a:lnTo>
                  <a:pt x="1665" y="2507"/>
                </a:lnTo>
                <a:lnTo>
                  <a:pt x="1649" y="2556"/>
                </a:lnTo>
                <a:lnTo>
                  <a:pt x="1625" y="2601"/>
                </a:lnTo>
                <a:lnTo>
                  <a:pt x="1593" y="2639"/>
                </a:lnTo>
                <a:lnTo>
                  <a:pt x="1554" y="2672"/>
                </a:lnTo>
                <a:lnTo>
                  <a:pt x="1508" y="2696"/>
                </a:lnTo>
                <a:lnTo>
                  <a:pt x="1460" y="2710"/>
                </a:lnTo>
                <a:lnTo>
                  <a:pt x="1408" y="2717"/>
                </a:lnTo>
                <a:lnTo>
                  <a:pt x="1354" y="2710"/>
                </a:lnTo>
                <a:lnTo>
                  <a:pt x="1305" y="2696"/>
                </a:lnTo>
                <a:lnTo>
                  <a:pt x="1260" y="2672"/>
                </a:lnTo>
                <a:lnTo>
                  <a:pt x="1220" y="2639"/>
                </a:lnTo>
                <a:lnTo>
                  <a:pt x="1189" y="2601"/>
                </a:lnTo>
                <a:lnTo>
                  <a:pt x="1165" y="2556"/>
                </a:lnTo>
                <a:lnTo>
                  <a:pt x="1149" y="2507"/>
                </a:lnTo>
                <a:lnTo>
                  <a:pt x="1144" y="2453"/>
                </a:lnTo>
                <a:lnTo>
                  <a:pt x="1149" y="2405"/>
                </a:lnTo>
                <a:lnTo>
                  <a:pt x="1161" y="2358"/>
                </a:lnTo>
                <a:lnTo>
                  <a:pt x="1184" y="2316"/>
                </a:lnTo>
                <a:lnTo>
                  <a:pt x="1212" y="2278"/>
                </a:lnTo>
                <a:lnTo>
                  <a:pt x="1246" y="2247"/>
                </a:lnTo>
                <a:lnTo>
                  <a:pt x="1286" y="2221"/>
                </a:lnTo>
                <a:lnTo>
                  <a:pt x="1330" y="2203"/>
                </a:lnTo>
                <a:lnTo>
                  <a:pt x="2217" y="106"/>
                </a:lnTo>
                <a:lnTo>
                  <a:pt x="2232" y="75"/>
                </a:lnTo>
                <a:lnTo>
                  <a:pt x="2255" y="49"/>
                </a:lnTo>
                <a:lnTo>
                  <a:pt x="2279" y="28"/>
                </a:lnTo>
                <a:lnTo>
                  <a:pt x="2309" y="12"/>
                </a:lnTo>
                <a:lnTo>
                  <a:pt x="2342" y="4"/>
                </a:lnTo>
                <a:lnTo>
                  <a:pt x="2376" y="0"/>
                </a:lnTo>
                <a:close/>
              </a:path>
            </a:pathLst>
          </a:custGeom>
          <a:solidFill>
            <a:schemeClr val="bg1"/>
          </a:solidFill>
          <a:ln w="0">
            <a:noFill/>
            <a:prstDash val="solid"/>
            <a:round/>
            <a:headEnd/>
            <a:tailEnd/>
          </a:ln>
        </p:spPr>
        <p:txBody>
          <a:bodyPr vert="horz" wrap="square" lIns="101858" tIns="50928" rIns="101858" bIns="50928" numCol="1" anchor="t" anchorCtr="0" compatLnSpc="1">
            <a:prstTxWarp prst="textNoShape">
              <a:avLst/>
            </a:prstTxWarp>
          </a:bodyPr>
          <a:lstStyle/>
          <a:p>
            <a:pPr defTabSz="1018538"/>
            <a:endParaRPr lang="en-US" sz="1799" dirty="0">
              <a:solidFill>
                <a:srgbClr val="000000"/>
              </a:solidFill>
              <a:latin typeface="Calibri"/>
            </a:endParaRPr>
          </a:p>
        </p:txBody>
      </p:sp>
      <p:grpSp>
        <p:nvGrpSpPr>
          <p:cNvPr id="62" name="Group 61"/>
          <p:cNvGrpSpPr>
            <a:grpSpLocks noChangeAspect="1"/>
          </p:cNvGrpSpPr>
          <p:nvPr/>
        </p:nvGrpSpPr>
        <p:grpSpPr>
          <a:xfrm>
            <a:off x="6770441" y="3246415"/>
            <a:ext cx="457081" cy="558757"/>
            <a:chOff x="3370385" y="-3488039"/>
            <a:chExt cx="2362200" cy="2887676"/>
          </a:xfrm>
          <a:solidFill>
            <a:schemeClr val="bg1"/>
          </a:solidFill>
        </p:grpSpPr>
        <p:sp>
          <p:nvSpPr>
            <p:cNvPr id="63" name="Freeform 152"/>
            <p:cNvSpPr>
              <a:spLocks noEditPoints="1"/>
            </p:cNvSpPr>
            <p:nvPr/>
          </p:nvSpPr>
          <p:spPr bwMode="auto">
            <a:xfrm>
              <a:off x="3370385" y="-3488039"/>
              <a:ext cx="2362200" cy="2887676"/>
            </a:xfrm>
            <a:custGeom>
              <a:avLst/>
              <a:gdLst>
                <a:gd name="T0" fmla="*/ 0 w 962"/>
                <a:gd name="T1" fmla="*/ 895 h 1176"/>
                <a:gd name="T2" fmla="*/ 0 w 962"/>
                <a:gd name="T3" fmla="*/ 35 h 1176"/>
                <a:gd name="T4" fmla="*/ 0 w 962"/>
                <a:gd name="T5" fmla="*/ 0 h 1176"/>
                <a:gd name="T6" fmla="*/ 36 w 962"/>
                <a:gd name="T7" fmla="*/ 0 h 1176"/>
                <a:gd name="T8" fmla="*/ 681 w 962"/>
                <a:gd name="T9" fmla="*/ 0 h 1176"/>
                <a:gd name="T10" fmla="*/ 681 w 962"/>
                <a:gd name="T11" fmla="*/ 68 h 1176"/>
                <a:gd name="T12" fmla="*/ 69 w 962"/>
                <a:gd name="T13" fmla="*/ 68 h 1176"/>
                <a:gd name="T14" fmla="*/ 69 w 962"/>
                <a:gd name="T15" fmla="*/ 895 h 1176"/>
                <a:gd name="T16" fmla="*/ 0 w 962"/>
                <a:gd name="T17" fmla="*/ 895 h 1176"/>
                <a:gd name="T18" fmla="*/ 281 w 962"/>
                <a:gd name="T19" fmla="*/ 246 h 1176"/>
                <a:gd name="T20" fmla="*/ 929 w 962"/>
                <a:gd name="T21" fmla="*/ 246 h 1176"/>
                <a:gd name="T22" fmla="*/ 962 w 962"/>
                <a:gd name="T23" fmla="*/ 246 h 1176"/>
                <a:gd name="T24" fmla="*/ 962 w 962"/>
                <a:gd name="T25" fmla="*/ 281 h 1176"/>
                <a:gd name="T26" fmla="*/ 962 w 962"/>
                <a:gd name="T27" fmla="*/ 1143 h 1176"/>
                <a:gd name="T28" fmla="*/ 962 w 962"/>
                <a:gd name="T29" fmla="*/ 1176 h 1176"/>
                <a:gd name="T30" fmla="*/ 929 w 962"/>
                <a:gd name="T31" fmla="*/ 1176 h 1176"/>
                <a:gd name="T32" fmla="*/ 281 w 962"/>
                <a:gd name="T33" fmla="*/ 1176 h 1176"/>
                <a:gd name="T34" fmla="*/ 248 w 962"/>
                <a:gd name="T35" fmla="*/ 1176 h 1176"/>
                <a:gd name="T36" fmla="*/ 248 w 962"/>
                <a:gd name="T37" fmla="*/ 1143 h 1176"/>
                <a:gd name="T38" fmla="*/ 248 w 962"/>
                <a:gd name="T39" fmla="*/ 281 h 1176"/>
                <a:gd name="T40" fmla="*/ 248 w 962"/>
                <a:gd name="T41" fmla="*/ 246 h 1176"/>
                <a:gd name="T42" fmla="*/ 281 w 962"/>
                <a:gd name="T43" fmla="*/ 246 h 1176"/>
                <a:gd name="T44" fmla="*/ 893 w 962"/>
                <a:gd name="T45" fmla="*/ 317 h 1176"/>
                <a:gd name="T46" fmla="*/ 317 w 962"/>
                <a:gd name="T47" fmla="*/ 317 h 1176"/>
                <a:gd name="T48" fmla="*/ 317 w 962"/>
                <a:gd name="T49" fmla="*/ 1108 h 1176"/>
                <a:gd name="T50" fmla="*/ 893 w 962"/>
                <a:gd name="T51" fmla="*/ 1108 h 1176"/>
                <a:gd name="T52" fmla="*/ 893 w 962"/>
                <a:gd name="T53" fmla="*/ 317 h 1176"/>
                <a:gd name="T54" fmla="*/ 123 w 962"/>
                <a:gd name="T55" fmla="*/ 1018 h 1176"/>
                <a:gd name="T56" fmla="*/ 123 w 962"/>
                <a:gd name="T57" fmla="*/ 158 h 1176"/>
                <a:gd name="T58" fmla="*/ 123 w 962"/>
                <a:gd name="T59" fmla="*/ 123 h 1176"/>
                <a:gd name="T60" fmla="*/ 159 w 962"/>
                <a:gd name="T61" fmla="*/ 123 h 1176"/>
                <a:gd name="T62" fmla="*/ 803 w 962"/>
                <a:gd name="T63" fmla="*/ 123 h 1176"/>
                <a:gd name="T64" fmla="*/ 803 w 962"/>
                <a:gd name="T65" fmla="*/ 191 h 1176"/>
                <a:gd name="T66" fmla="*/ 194 w 962"/>
                <a:gd name="T67" fmla="*/ 191 h 1176"/>
                <a:gd name="T68" fmla="*/ 194 w 962"/>
                <a:gd name="T69" fmla="*/ 1018 h 1176"/>
                <a:gd name="T70" fmla="*/ 123 w 962"/>
                <a:gd name="T71" fmla="*/ 1018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62" h="1176">
                  <a:moveTo>
                    <a:pt x="0" y="895"/>
                  </a:moveTo>
                  <a:lnTo>
                    <a:pt x="0" y="35"/>
                  </a:lnTo>
                  <a:lnTo>
                    <a:pt x="0" y="0"/>
                  </a:lnTo>
                  <a:lnTo>
                    <a:pt x="36" y="0"/>
                  </a:lnTo>
                  <a:lnTo>
                    <a:pt x="681" y="0"/>
                  </a:lnTo>
                  <a:lnTo>
                    <a:pt x="681" y="68"/>
                  </a:lnTo>
                  <a:lnTo>
                    <a:pt x="69" y="68"/>
                  </a:lnTo>
                  <a:lnTo>
                    <a:pt x="69" y="895"/>
                  </a:lnTo>
                  <a:lnTo>
                    <a:pt x="0" y="895"/>
                  </a:lnTo>
                  <a:close/>
                  <a:moveTo>
                    <a:pt x="281" y="246"/>
                  </a:moveTo>
                  <a:lnTo>
                    <a:pt x="929" y="246"/>
                  </a:lnTo>
                  <a:lnTo>
                    <a:pt x="962" y="246"/>
                  </a:lnTo>
                  <a:lnTo>
                    <a:pt x="962" y="281"/>
                  </a:lnTo>
                  <a:lnTo>
                    <a:pt x="962" y="1143"/>
                  </a:lnTo>
                  <a:lnTo>
                    <a:pt x="962" y="1176"/>
                  </a:lnTo>
                  <a:lnTo>
                    <a:pt x="929" y="1176"/>
                  </a:lnTo>
                  <a:lnTo>
                    <a:pt x="281" y="1176"/>
                  </a:lnTo>
                  <a:lnTo>
                    <a:pt x="248" y="1176"/>
                  </a:lnTo>
                  <a:lnTo>
                    <a:pt x="248" y="1143"/>
                  </a:lnTo>
                  <a:lnTo>
                    <a:pt x="248" y="281"/>
                  </a:lnTo>
                  <a:lnTo>
                    <a:pt x="248" y="246"/>
                  </a:lnTo>
                  <a:lnTo>
                    <a:pt x="281" y="246"/>
                  </a:lnTo>
                  <a:close/>
                  <a:moveTo>
                    <a:pt x="893" y="317"/>
                  </a:moveTo>
                  <a:lnTo>
                    <a:pt x="317" y="317"/>
                  </a:lnTo>
                  <a:lnTo>
                    <a:pt x="317" y="1108"/>
                  </a:lnTo>
                  <a:lnTo>
                    <a:pt x="893" y="1108"/>
                  </a:lnTo>
                  <a:lnTo>
                    <a:pt x="893" y="317"/>
                  </a:lnTo>
                  <a:close/>
                  <a:moveTo>
                    <a:pt x="123" y="1018"/>
                  </a:moveTo>
                  <a:lnTo>
                    <a:pt x="123" y="158"/>
                  </a:lnTo>
                  <a:lnTo>
                    <a:pt x="123" y="123"/>
                  </a:lnTo>
                  <a:lnTo>
                    <a:pt x="159" y="123"/>
                  </a:lnTo>
                  <a:lnTo>
                    <a:pt x="803" y="123"/>
                  </a:lnTo>
                  <a:lnTo>
                    <a:pt x="803" y="191"/>
                  </a:lnTo>
                  <a:lnTo>
                    <a:pt x="194" y="191"/>
                  </a:lnTo>
                  <a:lnTo>
                    <a:pt x="194" y="1018"/>
                  </a:lnTo>
                  <a:lnTo>
                    <a:pt x="123" y="10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solidFill>
                  <a:srgbClr val="000000"/>
                </a:solidFill>
              </a:endParaRPr>
            </a:p>
          </p:txBody>
        </p:sp>
        <p:sp>
          <p:nvSpPr>
            <p:cNvPr id="64" name="Freeform 153"/>
            <p:cNvSpPr>
              <a:spLocks/>
            </p:cNvSpPr>
            <p:nvPr/>
          </p:nvSpPr>
          <p:spPr bwMode="auto">
            <a:xfrm>
              <a:off x="4634971" y="-1707798"/>
              <a:ext cx="621242" cy="825049"/>
            </a:xfrm>
            <a:custGeom>
              <a:avLst/>
              <a:gdLst>
                <a:gd name="T0" fmla="*/ 36 w 107"/>
                <a:gd name="T1" fmla="*/ 0 h 142"/>
                <a:gd name="T2" fmla="*/ 107 w 107"/>
                <a:gd name="T3" fmla="*/ 71 h 142"/>
                <a:gd name="T4" fmla="*/ 36 w 107"/>
                <a:gd name="T5" fmla="*/ 142 h 142"/>
                <a:gd name="T6" fmla="*/ 0 w 107"/>
                <a:gd name="T7" fmla="*/ 132 h 142"/>
                <a:gd name="T8" fmla="*/ 36 w 107"/>
                <a:gd name="T9" fmla="*/ 71 h 142"/>
                <a:gd name="T10" fmla="*/ 36 w 107"/>
                <a:gd name="T11" fmla="*/ 0 h 142"/>
              </a:gdLst>
              <a:ahLst/>
              <a:cxnLst>
                <a:cxn ang="0">
                  <a:pos x="T0" y="T1"/>
                </a:cxn>
                <a:cxn ang="0">
                  <a:pos x="T2" y="T3"/>
                </a:cxn>
                <a:cxn ang="0">
                  <a:pos x="T4" y="T5"/>
                </a:cxn>
                <a:cxn ang="0">
                  <a:pos x="T6" y="T7"/>
                </a:cxn>
                <a:cxn ang="0">
                  <a:pos x="T8" y="T9"/>
                </a:cxn>
                <a:cxn ang="0">
                  <a:pos x="T10" y="T11"/>
                </a:cxn>
              </a:cxnLst>
              <a:rect l="0" t="0" r="r" b="b"/>
              <a:pathLst>
                <a:path w="107" h="142">
                  <a:moveTo>
                    <a:pt x="36" y="0"/>
                  </a:moveTo>
                  <a:cubicBezTo>
                    <a:pt x="76" y="0"/>
                    <a:pt x="107" y="31"/>
                    <a:pt x="107" y="71"/>
                  </a:cubicBezTo>
                  <a:cubicBezTo>
                    <a:pt x="107" y="110"/>
                    <a:pt x="76" y="142"/>
                    <a:pt x="36" y="142"/>
                  </a:cubicBezTo>
                  <a:cubicBezTo>
                    <a:pt x="23" y="142"/>
                    <a:pt x="11" y="138"/>
                    <a:pt x="0" y="132"/>
                  </a:cubicBezTo>
                  <a:cubicBezTo>
                    <a:pt x="36" y="71"/>
                    <a:pt x="36" y="71"/>
                    <a:pt x="36" y="71"/>
                  </a:cubicBezTo>
                  <a:lnTo>
                    <a:pt x="36" y="0"/>
                  </a:ln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endParaRPr>
            </a:p>
          </p:txBody>
        </p:sp>
        <p:sp>
          <p:nvSpPr>
            <p:cNvPr id="65" name="Freeform 154"/>
            <p:cNvSpPr>
              <a:spLocks noEditPoints="1"/>
            </p:cNvSpPr>
            <p:nvPr/>
          </p:nvSpPr>
          <p:spPr bwMode="auto">
            <a:xfrm>
              <a:off x="4617781" y="-1724985"/>
              <a:ext cx="655620" cy="859427"/>
            </a:xfrm>
            <a:custGeom>
              <a:avLst/>
              <a:gdLst>
                <a:gd name="T0" fmla="*/ 39 w 113"/>
                <a:gd name="T1" fmla="*/ 148 h 148"/>
                <a:gd name="T2" fmla="*/ 1 w 113"/>
                <a:gd name="T3" fmla="*/ 137 h 148"/>
                <a:gd name="T4" fmla="*/ 0 w 113"/>
                <a:gd name="T5" fmla="*/ 135 h 148"/>
                <a:gd name="T6" fmla="*/ 0 w 113"/>
                <a:gd name="T7" fmla="*/ 133 h 148"/>
                <a:gd name="T8" fmla="*/ 37 w 113"/>
                <a:gd name="T9" fmla="*/ 73 h 148"/>
                <a:gd name="T10" fmla="*/ 37 w 113"/>
                <a:gd name="T11" fmla="*/ 3 h 148"/>
                <a:gd name="T12" fmla="*/ 39 w 113"/>
                <a:gd name="T13" fmla="*/ 0 h 148"/>
                <a:gd name="T14" fmla="*/ 113 w 113"/>
                <a:gd name="T15" fmla="*/ 74 h 148"/>
                <a:gd name="T16" fmla="*/ 39 w 113"/>
                <a:gd name="T17" fmla="*/ 148 h 148"/>
                <a:gd name="T18" fmla="*/ 7 w 113"/>
                <a:gd name="T19" fmla="*/ 134 h 148"/>
                <a:gd name="T20" fmla="*/ 39 w 113"/>
                <a:gd name="T21" fmla="*/ 142 h 148"/>
                <a:gd name="T22" fmla="*/ 108 w 113"/>
                <a:gd name="T23" fmla="*/ 74 h 148"/>
                <a:gd name="T24" fmla="*/ 42 w 113"/>
                <a:gd name="T25" fmla="*/ 5 h 148"/>
                <a:gd name="T26" fmla="*/ 42 w 113"/>
                <a:gd name="T27" fmla="*/ 74 h 148"/>
                <a:gd name="T28" fmla="*/ 42 w 113"/>
                <a:gd name="T29" fmla="*/ 75 h 148"/>
                <a:gd name="T30" fmla="*/ 7 w 113"/>
                <a:gd name="T31" fmla="*/ 13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8">
                  <a:moveTo>
                    <a:pt x="39" y="148"/>
                  </a:moveTo>
                  <a:cubicBezTo>
                    <a:pt x="26" y="148"/>
                    <a:pt x="13" y="144"/>
                    <a:pt x="1" y="137"/>
                  </a:cubicBezTo>
                  <a:cubicBezTo>
                    <a:pt x="1" y="137"/>
                    <a:pt x="0" y="136"/>
                    <a:pt x="0" y="135"/>
                  </a:cubicBezTo>
                  <a:cubicBezTo>
                    <a:pt x="0" y="135"/>
                    <a:pt x="0" y="134"/>
                    <a:pt x="0" y="133"/>
                  </a:cubicBezTo>
                  <a:cubicBezTo>
                    <a:pt x="37" y="73"/>
                    <a:pt x="37" y="73"/>
                    <a:pt x="37" y="73"/>
                  </a:cubicBezTo>
                  <a:cubicBezTo>
                    <a:pt x="37" y="3"/>
                    <a:pt x="37" y="3"/>
                    <a:pt x="37" y="3"/>
                  </a:cubicBezTo>
                  <a:cubicBezTo>
                    <a:pt x="37" y="1"/>
                    <a:pt x="38" y="0"/>
                    <a:pt x="39" y="0"/>
                  </a:cubicBezTo>
                  <a:cubicBezTo>
                    <a:pt x="80" y="0"/>
                    <a:pt x="113" y="33"/>
                    <a:pt x="113" y="74"/>
                  </a:cubicBezTo>
                  <a:cubicBezTo>
                    <a:pt x="113" y="114"/>
                    <a:pt x="80" y="148"/>
                    <a:pt x="39" y="148"/>
                  </a:cubicBezTo>
                  <a:close/>
                  <a:moveTo>
                    <a:pt x="7" y="134"/>
                  </a:moveTo>
                  <a:cubicBezTo>
                    <a:pt x="17" y="139"/>
                    <a:pt x="28" y="142"/>
                    <a:pt x="39" y="142"/>
                  </a:cubicBezTo>
                  <a:cubicBezTo>
                    <a:pt x="77" y="142"/>
                    <a:pt x="108" y="111"/>
                    <a:pt x="108" y="74"/>
                  </a:cubicBezTo>
                  <a:cubicBezTo>
                    <a:pt x="108" y="37"/>
                    <a:pt x="78" y="7"/>
                    <a:pt x="42" y="5"/>
                  </a:cubicBezTo>
                  <a:cubicBezTo>
                    <a:pt x="42" y="74"/>
                    <a:pt x="42" y="74"/>
                    <a:pt x="42" y="74"/>
                  </a:cubicBezTo>
                  <a:cubicBezTo>
                    <a:pt x="42" y="74"/>
                    <a:pt x="42" y="75"/>
                    <a:pt x="42" y="75"/>
                  </a:cubicBezTo>
                  <a:lnTo>
                    <a:pt x="7"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solidFill>
                  <a:srgbClr val="000000"/>
                </a:solidFill>
              </a:endParaRPr>
            </a:p>
          </p:txBody>
        </p:sp>
        <p:sp>
          <p:nvSpPr>
            <p:cNvPr id="66" name="Freeform 155"/>
            <p:cNvSpPr>
              <a:spLocks/>
            </p:cNvSpPr>
            <p:nvPr/>
          </p:nvSpPr>
          <p:spPr bwMode="auto">
            <a:xfrm>
              <a:off x="4386965" y="-1457335"/>
              <a:ext cx="456726" cy="515656"/>
            </a:xfrm>
            <a:custGeom>
              <a:avLst/>
              <a:gdLst>
                <a:gd name="T0" fmla="*/ 43 w 79"/>
                <a:gd name="T1" fmla="*/ 89 h 89"/>
                <a:gd name="T2" fmla="*/ 14 w 79"/>
                <a:gd name="T3" fmla="*/ 0 h 89"/>
                <a:gd name="T4" fmla="*/ 79 w 79"/>
                <a:gd name="T5" fmla="*/ 28 h 89"/>
                <a:gd name="T6" fmla="*/ 43 w 79"/>
                <a:gd name="T7" fmla="*/ 89 h 89"/>
              </a:gdLst>
              <a:ahLst/>
              <a:cxnLst>
                <a:cxn ang="0">
                  <a:pos x="T0" y="T1"/>
                </a:cxn>
                <a:cxn ang="0">
                  <a:pos x="T2" y="T3"/>
                </a:cxn>
                <a:cxn ang="0">
                  <a:pos x="T4" y="T5"/>
                </a:cxn>
                <a:cxn ang="0">
                  <a:pos x="T6" y="T7"/>
                </a:cxn>
              </a:cxnLst>
              <a:rect l="0" t="0" r="r" b="b"/>
              <a:pathLst>
                <a:path w="79" h="89">
                  <a:moveTo>
                    <a:pt x="43" y="89"/>
                  </a:moveTo>
                  <a:cubicBezTo>
                    <a:pt x="12" y="70"/>
                    <a:pt x="0" y="32"/>
                    <a:pt x="14" y="0"/>
                  </a:cubicBezTo>
                  <a:cubicBezTo>
                    <a:pt x="79" y="28"/>
                    <a:pt x="79" y="28"/>
                    <a:pt x="79" y="28"/>
                  </a:cubicBezTo>
                  <a:lnTo>
                    <a:pt x="43"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solidFill>
                  <a:srgbClr val="000000"/>
                </a:solidFill>
              </a:endParaRPr>
            </a:p>
          </p:txBody>
        </p:sp>
        <p:sp>
          <p:nvSpPr>
            <p:cNvPr id="67" name="Freeform 156"/>
            <p:cNvSpPr>
              <a:spLocks noEditPoints="1"/>
            </p:cNvSpPr>
            <p:nvPr/>
          </p:nvSpPr>
          <p:spPr bwMode="auto">
            <a:xfrm>
              <a:off x="4369777" y="-1474524"/>
              <a:ext cx="491100" cy="545122"/>
            </a:xfrm>
            <a:custGeom>
              <a:avLst/>
              <a:gdLst>
                <a:gd name="T0" fmla="*/ 46 w 85"/>
                <a:gd name="T1" fmla="*/ 94 h 94"/>
                <a:gd name="T2" fmla="*/ 44 w 85"/>
                <a:gd name="T3" fmla="*/ 94 h 94"/>
                <a:gd name="T4" fmla="*/ 14 w 85"/>
                <a:gd name="T5" fmla="*/ 2 h 94"/>
                <a:gd name="T6" fmla="*/ 18 w 85"/>
                <a:gd name="T7" fmla="*/ 0 h 94"/>
                <a:gd name="T8" fmla="*/ 83 w 85"/>
                <a:gd name="T9" fmla="*/ 28 h 94"/>
                <a:gd name="T10" fmla="*/ 85 w 85"/>
                <a:gd name="T11" fmla="*/ 30 h 94"/>
                <a:gd name="T12" fmla="*/ 85 w 85"/>
                <a:gd name="T13" fmla="*/ 32 h 94"/>
                <a:gd name="T14" fmla="*/ 48 w 85"/>
                <a:gd name="T15" fmla="*/ 93 h 94"/>
                <a:gd name="T16" fmla="*/ 47 w 85"/>
                <a:gd name="T17" fmla="*/ 94 h 94"/>
                <a:gd name="T18" fmla="*/ 46 w 85"/>
                <a:gd name="T19" fmla="*/ 94 h 94"/>
                <a:gd name="T20" fmla="*/ 19 w 85"/>
                <a:gd name="T21" fmla="*/ 6 h 94"/>
                <a:gd name="T22" fmla="*/ 45 w 85"/>
                <a:gd name="T23" fmla="*/ 88 h 94"/>
                <a:gd name="T24" fmla="*/ 78 w 85"/>
                <a:gd name="T25" fmla="*/ 32 h 94"/>
                <a:gd name="T26" fmla="*/ 19 w 85"/>
                <a:gd name="T27" fmla="*/ 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5" h="94">
                  <a:moveTo>
                    <a:pt x="46" y="94"/>
                  </a:moveTo>
                  <a:cubicBezTo>
                    <a:pt x="45" y="94"/>
                    <a:pt x="45" y="94"/>
                    <a:pt x="44" y="94"/>
                  </a:cubicBezTo>
                  <a:cubicBezTo>
                    <a:pt x="13" y="75"/>
                    <a:pt x="0" y="35"/>
                    <a:pt x="14" y="2"/>
                  </a:cubicBezTo>
                  <a:cubicBezTo>
                    <a:pt x="15" y="0"/>
                    <a:pt x="17" y="0"/>
                    <a:pt x="18" y="0"/>
                  </a:cubicBezTo>
                  <a:cubicBezTo>
                    <a:pt x="83" y="28"/>
                    <a:pt x="83" y="28"/>
                    <a:pt x="83" y="28"/>
                  </a:cubicBezTo>
                  <a:cubicBezTo>
                    <a:pt x="84" y="28"/>
                    <a:pt x="85" y="29"/>
                    <a:pt x="85" y="30"/>
                  </a:cubicBezTo>
                  <a:cubicBezTo>
                    <a:pt x="85" y="31"/>
                    <a:pt x="85" y="31"/>
                    <a:pt x="85" y="32"/>
                  </a:cubicBezTo>
                  <a:cubicBezTo>
                    <a:pt x="48" y="93"/>
                    <a:pt x="48" y="93"/>
                    <a:pt x="48" y="93"/>
                  </a:cubicBezTo>
                  <a:cubicBezTo>
                    <a:pt x="48" y="94"/>
                    <a:pt x="47" y="94"/>
                    <a:pt x="47" y="94"/>
                  </a:cubicBezTo>
                  <a:lnTo>
                    <a:pt x="46" y="94"/>
                  </a:lnTo>
                  <a:close/>
                  <a:moveTo>
                    <a:pt x="19" y="6"/>
                  </a:moveTo>
                  <a:cubicBezTo>
                    <a:pt x="7" y="36"/>
                    <a:pt x="18" y="70"/>
                    <a:pt x="45" y="88"/>
                  </a:cubicBezTo>
                  <a:cubicBezTo>
                    <a:pt x="78" y="32"/>
                    <a:pt x="78" y="32"/>
                    <a:pt x="78" y="32"/>
                  </a:cubicBezTo>
                  <a:lnTo>
                    <a:pt x="19"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solidFill>
                  <a:srgbClr val="000000"/>
                </a:solidFill>
              </a:endParaRPr>
            </a:p>
          </p:txBody>
        </p:sp>
        <p:sp>
          <p:nvSpPr>
            <p:cNvPr id="68" name="Freeform 157"/>
            <p:cNvSpPr>
              <a:spLocks/>
            </p:cNvSpPr>
            <p:nvPr/>
          </p:nvSpPr>
          <p:spPr bwMode="auto">
            <a:xfrm>
              <a:off x="4467997" y="-1648864"/>
              <a:ext cx="375691" cy="353595"/>
            </a:xfrm>
            <a:custGeom>
              <a:avLst/>
              <a:gdLst>
                <a:gd name="T0" fmla="*/ 0 w 65"/>
                <a:gd name="T1" fmla="*/ 33 h 61"/>
                <a:gd name="T2" fmla="*/ 29 w 65"/>
                <a:gd name="T3" fmla="*/ 0 h 61"/>
                <a:gd name="T4" fmla="*/ 65 w 65"/>
                <a:gd name="T5" fmla="*/ 61 h 61"/>
                <a:gd name="T6" fmla="*/ 0 w 65"/>
                <a:gd name="T7" fmla="*/ 33 h 61"/>
              </a:gdLst>
              <a:ahLst/>
              <a:cxnLst>
                <a:cxn ang="0">
                  <a:pos x="T0" y="T1"/>
                </a:cxn>
                <a:cxn ang="0">
                  <a:pos x="T2" y="T3"/>
                </a:cxn>
                <a:cxn ang="0">
                  <a:pos x="T4" y="T5"/>
                </a:cxn>
                <a:cxn ang="0">
                  <a:pos x="T6" y="T7"/>
                </a:cxn>
              </a:cxnLst>
              <a:rect l="0" t="0" r="r" b="b"/>
              <a:pathLst>
                <a:path w="65" h="61">
                  <a:moveTo>
                    <a:pt x="0" y="33"/>
                  </a:moveTo>
                  <a:cubicBezTo>
                    <a:pt x="6" y="19"/>
                    <a:pt x="16" y="7"/>
                    <a:pt x="29" y="0"/>
                  </a:cubicBezTo>
                  <a:cubicBezTo>
                    <a:pt x="65" y="61"/>
                    <a:pt x="65" y="61"/>
                    <a:pt x="65" y="61"/>
                  </a:cubicBezTo>
                  <a:lnTo>
                    <a:pt x="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solidFill>
                  <a:srgbClr val="000000"/>
                </a:solidFill>
              </a:endParaRPr>
            </a:p>
          </p:txBody>
        </p:sp>
        <p:sp>
          <p:nvSpPr>
            <p:cNvPr id="69" name="Freeform 158"/>
            <p:cNvSpPr>
              <a:spLocks noEditPoints="1"/>
            </p:cNvSpPr>
            <p:nvPr/>
          </p:nvSpPr>
          <p:spPr bwMode="auto">
            <a:xfrm>
              <a:off x="4450807" y="-1673420"/>
              <a:ext cx="410070" cy="390426"/>
            </a:xfrm>
            <a:custGeom>
              <a:avLst/>
              <a:gdLst>
                <a:gd name="T0" fmla="*/ 68 w 71"/>
                <a:gd name="T1" fmla="*/ 67 h 67"/>
                <a:gd name="T2" fmla="*/ 67 w 71"/>
                <a:gd name="T3" fmla="*/ 67 h 67"/>
                <a:gd name="T4" fmla="*/ 2 w 71"/>
                <a:gd name="T5" fmla="*/ 39 h 67"/>
                <a:gd name="T6" fmla="*/ 0 w 71"/>
                <a:gd name="T7" fmla="*/ 36 h 67"/>
                <a:gd name="T8" fmla="*/ 30 w 71"/>
                <a:gd name="T9" fmla="*/ 1 h 67"/>
                <a:gd name="T10" fmla="*/ 34 w 71"/>
                <a:gd name="T11" fmla="*/ 2 h 67"/>
                <a:gd name="T12" fmla="*/ 71 w 71"/>
                <a:gd name="T13" fmla="*/ 63 h 67"/>
                <a:gd name="T14" fmla="*/ 70 w 71"/>
                <a:gd name="T15" fmla="*/ 67 h 67"/>
                <a:gd name="T16" fmla="*/ 68 w 71"/>
                <a:gd name="T17" fmla="*/ 67 h 67"/>
                <a:gd name="T18" fmla="*/ 7 w 71"/>
                <a:gd name="T19" fmla="*/ 35 h 67"/>
                <a:gd name="T20" fmla="*/ 61 w 71"/>
                <a:gd name="T21" fmla="*/ 59 h 67"/>
                <a:gd name="T22" fmla="*/ 31 w 71"/>
                <a:gd name="T23" fmla="*/ 8 h 67"/>
                <a:gd name="T24" fmla="*/ 7 w 71"/>
                <a:gd name="T25" fmla="*/ 3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7">
                  <a:moveTo>
                    <a:pt x="68" y="67"/>
                  </a:moveTo>
                  <a:cubicBezTo>
                    <a:pt x="68" y="67"/>
                    <a:pt x="68" y="67"/>
                    <a:pt x="67" y="67"/>
                  </a:cubicBezTo>
                  <a:cubicBezTo>
                    <a:pt x="2" y="39"/>
                    <a:pt x="2" y="39"/>
                    <a:pt x="2" y="39"/>
                  </a:cubicBezTo>
                  <a:cubicBezTo>
                    <a:pt x="0" y="39"/>
                    <a:pt x="0" y="37"/>
                    <a:pt x="0" y="36"/>
                  </a:cubicBezTo>
                  <a:cubicBezTo>
                    <a:pt x="7" y="21"/>
                    <a:pt x="17" y="9"/>
                    <a:pt x="30" y="1"/>
                  </a:cubicBezTo>
                  <a:cubicBezTo>
                    <a:pt x="32" y="0"/>
                    <a:pt x="34" y="1"/>
                    <a:pt x="34" y="2"/>
                  </a:cubicBezTo>
                  <a:cubicBezTo>
                    <a:pt x="71" y="63"/>
                    <a:pt x="71" y="63"/>
                    <a:pt x="71" y="63"/>
                  </a:cubicBezTo>
                  <a:cubicBezTo>
                    <a:pt x="71" y="64"/>
                    <a:pt x="71" y="66"/>
                    <a:pt x="70" y="67"/>
                  </a:cubicBezTo>
                  <a:cubicBezTo>
                    <a:pt x="70" y="67"/>
                    <a:pt x="69" y="67"/>
                    <a:pt x="68" y="67"/>
                  </a:cubicBezTo>
                  <a:close/>
                  <a:moveTo>
                    <a:pt x="7" y="35"/>
                  </a:moveTo>
                  <a:cubicBezTo>
                    <a:pt x="61" y="59"/>
                    <a:pt x="61" y="59"/>
                    <a:pt x="61" y="59"/>
                  </a:cubicBezTo>
                  <a:cubicBezTo>
                    <a:pt x="31" y="8"/>
                    <a:pt x="31" y="8"/>
                    <a:pt x="31" y="8"/>
                  </a:cubicBezTo>
                  <a:cubicBezTo>
                    <a:pt x="20" y="14"/>
                    <a:pt x="12" y="24"/>
                    <a:pt x="7"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solidFill>
                  <a:srgbClr val="000000"/>
                </a:solidFill>
              </a:endParaRPr>
            </a:p>
          </p:txBody>
        </p:sp>
        <p:sp>
          <p:nvSpPr>
            <p:cNvPr id="70" name="Freeform 159"/>
            <p:cNvSpPr>
              <a:spLocks/>
            </p:cNvSpPr>
            <p:nvPr/>
          </p:nvSpPr>
          <p:spPr bwMode="auto">
            <a:xfrm>
              <a:off x="4634971" y="-1707798"/>
              <a:ext cx="208718" cy="412525"/>
            </a:xfrm>
            <a:custGeom>
              <a:avLst/>
              <a:gdLst>
                <a:gd name="T0" fmla="*/ 0 w 36"/>
                <a:gd name="T1" fmla="*/ 10 h 71"/>
                <a:gd name="T2" fmla="*/ 36 w 36"/>
                <a:gd name="T3" fmla="*/ 0 h 71"/>
                <a:gd name="T4" fmla="*/ 36 w 36"/>
                <a:gd name="T5" fmla="*/ 71 h 71"/>
                <a:gd name="T6" fmla="*/ 0 w 36"/>
                <a:gd name="T7" fmla="*/ 10 h 71"/>
              </a:gdLst>
              <a:ahLst/>
              <a:cxnLst>
                <a:cxn ang="0">
                  <a:pos x="T0" y="T1"/>
                </a:cxn>
                <a:cxn ang="0">
                  <a:pos x="T2" y="T3"/>
                </a:cxn>
                <a:cxn ang="0">
                  <a:pos x="T4" y="T5"/>
                </a:cxn>
                <a:cxn ang="0">
                  <a:pos x="T6" y="T7"/>
                </a:cxn>
              </a:cxnLst>
              <a:rect l="0" t="0" r="r" b="b"/>
              <a:pathLst>
                <a:path w="36" h="71">
                  <a:moveTo>
                    <a:pt x="0" y="10"/>
                  </a:moveTo>
                  <a:cubicBezTo>
                    <a:pt x="11" y="3"/>
                    <a:pt x="23" y="0"/>
                    <a:pt x="36" y="0"/>
                  </a:cubicBezTo>
                  <a:cubicBezTo>
                    <a:pt x="36" y="71"/>
                    <a:pt x="36" y="71"/>
                    <a:pt x="36" y="71"/>
                  </a:cubicBez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solidFill>
                  <a:srgbClr val="000000"/>
                </a:solidFill>
              </a:endParaRPr>
            </a:p>
          </p:txBody>
        </p:sp>
        <p:sp>
          <p:nvSpPr>
            <p:cNvPr id="71" name="Freeform 160"/>
            <p:cNvSpPr>
              <a:spLocks noEditPoints="1"/>
            </p:cNvSpPr>
            <p:nvPr/>
          </p:nvSpPr>
          <p:spPr bwMode="auto">
            <a:xfrm>
              <a:off x="4617781" y="-1724985"/>
              <a:ext cx="243096" cy="441991"/>
            </a:xfrm>
            <a:custGeom>
              <a:avLst/>
              <a:gdLst>
                <a:gd name="T0" fmla="*/ 39 w 42"/>
                <a:gd name="T1" fmla="*/ 76 h 76"/>
                <a:gd name="T2" fmla="*/ 37 w 42"/>
                <a:gd name="T3" fmla="*/ 75 h 76"/>
                <a:gd name="T4" fmla="*/ 0 w 42"/>
                <a:gd name="T5" fmla="*/ 14 h 76"/>
                <a:gd name="T6" fmla="*/ 1 w 42"/>
                <a:gd name="T7" fmla="*/ 10 h 76"/>
                <a:gd name="T8" fmla="*/ 39 w 42"/>
                <a:gd name="T9" fmla="*/ 0 h 76"/>
                <a:gd name="T10" fmla="*/ 42 w 42"/>
                <a:gd name="T11" fmla="*/ 3 h 76"/>
                <a:gd name="T12" fmla="*/ 42 w 42"/>
                <a:gd name="T13" fmla="*/ 74 h 76"/>
                <a:gd name="T14" fmla="*/ 40 w 42"/>
                <a:gd name="T15" fmla="*/ 76 h 76"/>
                <a:gd name="T16" fmla="*/ 39 w 42"/>
                <a:gd name="T17" fmla="*/ 76 h 76"/>
                <a:gd name="T18" fmla="*/ 7 w 42"/>
                <a:gd name="T19" fmla="*/ 14 h 76"/>
                <a:gd name="T20" fmla="*/ 37 w 42"/>
                <a:gd name="T21" fmla="*/ 63 h 76"/>
                <a:gd name="T22" fmla="*/ 37 w 42"/>
                <a:gd name="T23" fmla="*/ 5 h 76"/>
                <a:gd name="T24" fmla="*/ 7 w 42"/>
                <a:gd name="T25" fmla="*/ 1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76">
                  <a:moveTo>
                    <a:pt x="39" y="76"/>
                  </a:moveTo>
                  <a:cubicBezTo>
                    <a:pt x="38" y="76"/>
                    <a:pt x="37" y="76"/>
                    <a:pt x="37" y="75"/>
                  </a:cubicBezTo>
                  <a:cubicBezTo>
                    <a:pt x="0" y="14"/>
                    <a:pt x="0" y="14"/>
                    <a:pt x="0" y="14"/>
                  </a:cubicBezTo>
                  <a:cubicBezTo>
                    <a:pt x="0" y="13"/>
                    <a:pt x="0" y="11"/>
                    <a:pt x="1" y="10"/>
                  </a:cubicBezTo>
                  <a:cubicBezTo>
                    <a:pt x="13" y="3"/>
                    <a:pt x="26" y="0"/>
                    <a:pt x="39" y="0"/>
                  </a:cubicBezTo>
                  <a:cubicBezTo>
                    <a:pt x="41" y="0"/>
                    <a:pt x="42" y="1"/>
                    <a:pt x="42" y="3"/>
                  </a:cubicBezTo>
                  <a:cubicBezTo>
                    <a:pt x="42" y="74"/>
                    <a:pt x="42" y="74"/>
                    <a:pt x="42" y="74"/>
                  </a:cubicBezTo>
                  <a:cubicBezTo>
                    <a:pt x="42" y="75"/>
                    <a:pt x="41" y="76"/>
                    <a:pt x="40" y="76"/>
                  </a:cubicBezTo>
                  <a:lnTo>
                    <a:pt x="39" y="76"/>
                  </a:lnTo>
                  <a:close/>
                  <a:moveTo>
                    <a:pt x="7" y="14"/>
                  </a:moveTo>
                  <a:cubicBezTo>
                    <a:pt x="37" y="63"/>
                    <a:pt x="37" y="63"/>
                    <a:pt x="37" y="63"/>
                  </a:cubicBezTo>
                  <a:cubicBezTo>
                    <a:pt x="37" y="5"/>
                    <a:pt x="37" y="5"/>
                    <a:pt x="37" y="5"/>
                  </a:cubicBezTo>
                  <a:cubicBezTo>
                    <a:pt x="26" y="6"/>
                    <a:pt x="16" y="9"/>
                    <a:pt x="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solidFill>
                  <a:srgbClr val="000000"/>
                </a:solidFill>
              </a:endParaRPr>
            </a:p>
          </p:txBody>
        </p:sp>
        <p:cxnSp>
          <p:nvCxnSpPr>
            <p:cNvPr id="72" name="Straight Connector 71"/>
            <p:cNvCxnSpPr/>
            <p:nvPr/>
          </p:nvCxnSpPr>
          <p:spPr>
            <a:xfrm>
              <a:off x="4364636" y="-2124608"/>
              <a:ext cx="1064677" cy="0"/>
            </a:xfrm>
            <a:prstGeom prst="line">
              <a:avLst/>
            </a:prstGeom>
            <a:grpFill/>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364636" y="-2519516"/>
              <a:ext cx="1064677" cy="0"/>
            </a:xfrm>
            <a:prstGeom prst="line">
              <a:avLst/>
            </a:prstGeom>
            <a:grpFill/>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364636" y="-2322062"/>
              <a:ext cx="1064677" cy="0"/>
            </a:xfrm>
            <a:prstGeom prst="line">
              <a:avLst/>
            </a:prstGeom>
            <a:grpFill/>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4364636" y="-1927155"/>
              <a:ext cx="729143" cy="0"/>
            </a:xfrm>
            <a:prstGeom prst="line">
              <a:avLst/>
            </a:prstGeom>
            <a:grpFill/>
            <a:ln w="317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9" name="Group 78"/>
          <p:cNvGrpSpPr/>
          <p:nvPr/>
        </p:nvGrpSpPr>
        <p:grpSpPr>
          <a:xfrm>
            <a:off x="5779202" y="2731300"/>
            <a:ext cx="637143" cy="637143"/>
            <a:chOff x="6326187" y="2408237"/>
            <a:chExt cx="992188" cy="992188"/>
          </a:xfrm>
          <a:solidFill>
            <a:schemeClr val="bg1"/>
          </a:solidFill>
        </p:grpSpPr>
        <p:sp>
          <p:nvSpPr>
            <p:cNvPr id="80" name="Freeform 69"/>
            <p:cNvSpPr>
              <a:spLocks noEditPoints="1"/>
            </p:cNvSpPr>
            <p:nvPr/>
          </p:nvSpPr>
          <p:spPr bwMode="auto">
            <a:xfrm>
              <a:off x="6326187" y="2408237"/>
              <a:ext cx="992188" cy="992188"/>
            </a:xfrm>
            <a:custGeom>
              <a:avLst/>
              <a:gdLst>
                <a:gd name="T0" fmla="*/ 303 w 369"/>
                <a:gd name="T1" fmla="*/ 65 h 369"/>
                <a:gd name="T2" fmla="*/ 66 w 369"/>
                <a:gd name="T3" fmla="*/ 65 h 369"/>
                <a:gd name="T4" fmla="*/ 66 w 369"/>
                <a:gd name="T5" fmla="*/ 303 h 369"/>
                <a:gd name="T6" fmla="*/ 303 w 369"/>
                <a:gd name="T7" fmla="*/ 303 h 369"/>
                <a:gd name="T8" fmla="*/ 303 w 369"/>
                <a:gd name="T9" fmla="*/ 65 h 369"/>
                <a:gd name="T10" fmla="*/ 282 w 369"/>
                <a:gd name="T11" fmla="*/ 282 h 369"/>
                <a:gd name="T12" fmla="*/ 86 w 369"/>
                <a:gd name="T13" fmla="*/ 282 h 369"/>
                <a:gd name="T14" fmla="*/ 86 w 369"/>
                <a:gd name="T15" fmla="*/ 86 h 369"/>
                <a:gd name="T16" fmla="*/ 282 w 369"/>
                <a:gd name="T17" fmla="*/ 86 h 369"/>
                <a:gd name="T18" fmla="*/ 282 w 369"/>
                <a:gd name="T19" fmla="*/ 282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9" h="369">
                  <a:moveTo>
                    <a:pt x="303" y="65"/>
                  </a:moveTo>
                  <a:cubicBezTo>
                    <a:pt x="238" y="0"/>
                    <a:pt x="131" y="0"/>
                    <a:pt x="66" y="65"/>
                  </a:cubicBezTo>
                  <a:cubicBezTo>
                    <a:pt x="0" y="131"/>
                    <a:pt x="0" y="238"/>
                    <a:pt x="66" y="303"/>
                  </a:cubicBezTo>
                  <a:cubicBezTo>
                    <a:pt x="131" y="369"/>
                    <a:pt x="238" y="369"/>
                    <a:pt x="303" y="303"/>
                  </a:cubicBezTo>
                  <a:cubicBezTo>
                    <a:pt x="369" y="238"/>
                    <a:pt x="369" y="131"/>
                    <a:pt x="303" y="65"/>
                  </a:cubicBezTo>
                  <a:close/>
                  <a:moveTo>
                    <a:pt x="282" y="282"/>
                  </a:moveTo>
                  <a:cubicBezTo>
                    <a:pt x="228" y="336"/>
                    <a:pt x="140" y="336"/>
                    <a:pt x="86" y="282"/>
                  </a:cubicBezTo>
                  <a:cubicBezTo>
                    <a:pt x="32" y="228"/>
                    <a:pt x="32" y="140"/>
                    <a:pt x="86" y="86"/>
                  </a:cubicBezTo>
                  <a:cubicBezTo>
                    <a:pt x="141" y="32"/>
                    <a:pt x="228" y="32"/>
                    <a:pt x="282" y="86"/>
                  </a:cubicBezTo>
                  <a:cubicBezTo>
                    <a:pt x="336" y="140"/>
                    <a:pt x="336" y="228"/>
                    <a:pt x="282" y="282"/>
                  </a:cubicBez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p>
          </p:txBody>
        </p:sp>
        <p:sp>
          <p:nvSpPr>
            <p:cNvPr id="81" name="Freeform 70"/>
            <p:cNvSpPr>
              <a:spLocks/>
            </p:cNvSpPr>
            <p:nvPr/>
          </p:nvSpPr>
          <p:spPr bwMode="auto">
            <a:xfrm>
              <a:off x="6634163" y="2659063"/>
              <a:ext cx="430213" cy="282575"/>
            </a:xfrm>
            <a:custGeom>
              <a:avLst/>
              <a:gdLst>
                <a:gd name="T0" fmla="*/ 5 w 160"/>
                <a:gd name="T1" fmla="*/ 46 h 105"/>
                <a:gd name="T2" fmla="*/ 59 w 160"/>
                <a:gd name="T3" fmla="*/ 100 h 105"/>
                <a:gd name="T4" fmla="*/ 78 w 160"/>
                <a:gd name="T5" fmla="*/ 100 h 105"/>
                <a:gd name="T6" fmla="*/ 155 w 160"/>
                <a:gd name="T7" fmla="*/ 22 h 105"/>
                <a:gd name="T8" fmla="*/ 155 w 160"/>
                <a:gd name="T9" fmla="*/ 5 h 105"/>
                <a:gd name="T10" fmla="*/ 138 w 160"/>
                <a:gd name="T11" fmla="*/ 5 h 105"/>
                <a:gd name="T12" fmla="*/ 68 w 160"/>
                <a:gd name="T13" fmla="*/ 75 h 105"/>
                <a:gd name="T14" fmla="*/ 22 w 160"/>
                <a:gd name="T15" fmla="*/ 28 h 105"/>
                <a:gd name="T16" fmla="*/ 5 w 160"/>
                <a:gd name="T17" fmla="*/ 28 h 105"/>
                <a:gd name="T18" fmla="*/ 5 w 160"/>
                <a:gd name="T19" fmla="*/ 4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05">
                  <a:moveTo>
                    <a:pt x="5" y="46"/>
                  </a:moveTo>
                  <a:cubicBezTo>
                    <a:pt x="59" y="100"/>
                    <a:pt x="59" y="100"/>
                    <a:pt x="59" y="100"/>
                  </a:cubicBezTo>
                  <a:cubicBezTo>
                    <a:pt x="64" y="105"/>
                    <a:pt x="73" y="105"/>
                    <a:pt x="78" y="100"/>
                  </a:cubicBezTo>
                  <a:cubicBezTo>
                    <a:pt x="155" y="22"/>
                    <a:pt x="155" y="22"/>
                    <a:pt x="155" y="22"/>
                  </a:cubicBezTo>
                  <a:cubicBezTo>
                    <a:pt x="160" y="18"/>
                    <a:pt x="160" y="10"/>
                    <a:pt x="155" y="5"/>
                  </a:cubicBezTo>
                  <a:cubicBezTo>
                    <a:pt x="151" y="0"/>
                    <a:pt x="143" y="0"/>
                    <a:pt x="138" y="5"/>
                  </a:cubicBezTo>
                  <a:cubicBezTo>
                    <a:pt x="68" y="75"/>
                    <a:pt x="68" y="75"/>
                    <a:pt x="68" y="75"/>
                  </a:cubicBezTo>
                  <a:cubicBezTo>
                    <a:pt x="22" y="28"/>
                    <a:pt x="22" y="28"/>
                    <a:pt x="22" y="28"/>
                  </a:cubicBezTo>
                  <a:cubicBezTo>
                    <a:pt x="18" y="24"/>
                    <a:pt x="10" y="24"/>
                    <a:pt x="5" y="28"/>
                  </a:cubicBezTo>
                  <a:cubicBezTo>
                    <a:pt x="0" y="33"/>
                    <a:pt x="0" y="41"/>
                    <a:pt x="5" y="46"/>
                  </a:cubicBez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p>
          </p:txBody>
        </p:sp>
        <p:sp>
          <p:nvSpPr>
            <p:cNvPr id="82" name="Freeform 71"/>
            <p:cNvSpPr>
              <a:spLocks/>
            </p:cNvSpPr>
            <p:nvPr/>
          </p:nvSpPr>
          <p:spPr bwMode="auto">
            <a:xfrm>
              <a:off x="6791325" y="3097213"/>
              <a:ext cx="61913" cy="133350"/>
            </a:xfrm>
            <a:custGeom>
              <a:avLst/>
              <a:gdLst>
                <a:gd name="T0" fmla="*/ 0 w 23"/>
                <a:gd name="T1" fmla="*/ 11 h 50"/>
                <a:gd name="T2" fmla="*/ 0 w 23"/>
                <a:gd name="T3" fmla="*/ 38 h 50"/>
                <a:gd name="T4" fmla="*/ 11 w 23"/>
                <a:gd name="T5" fmla="*/ 50 h 50"/>
                <a:gd name="T6" fmla="*/ 23 w 23"/>
                <a:gd name="T7" fmla="*/ 38 h 50"/>
                <a:gd name="T8" fmla="*/ 23 w 23"/>
                <a:gd name="T9" fmla="*/ 11 h 50"/>
                <a:gd name="T10" fmla="*/ 11 w 23"/>
                <a:gd name="T11" fmla="*/ 0 h 50"/>
                <a:gd name="T12" fmla="*/ 0 w 23"/>
                <a:gd name="T13" fmla="*/ 11 h 50"/>
              </a:gdLst>
              <a:ahLst/>
              <a:cxnLst>
                <a:cxn ang="0">
                  <a:pos x="T0" y="T1"/>
                </a:cxn>
                <a:cxn ang="0">
                  <a:pos x="T2" y="T3"/>
                </a:cxn>
                <a:cxn ang="0">
                  <a:pos x="T4" y="T5"/>
                </a:cxn>
                <a:cxn ang="0">
                  <a:pos x="T6" y="T7"/>
                </a:cxn>
                <a:cxn ang="0">
                  <a:pos x="T8" y="T9"/>
                </a:cxn>
                <a:cxn ang="0">
                  <a:pos x="T10" y="T11"/>
                </a:cxn>
                <a:cxn ang="0">
                  <a:pos x="T12" y="T13"/>
                </a:cxn>
              </a:cxnLst>
              <a:rect l="0" t="0" r="r" b="b"/>
              <a:pathLst>
                <a:path w="23" h="50">
                  <a:moveTo>
                    <a:pt x="0" y="11"/>
                  </a:moveTo>
                  <a:cubicBezTo>
                    <a:pt x="0" y="38"/>
                    <a:pt x="0" y="38"/>
                    <a:pt x="0" y="38"/>
                  </a:cubicBezTo>
                  <a:cubicBezTo>
                    <a:pt x="0" y="45"/>
                    <a:pt x="5" y="50"/>
                    <a:pt x="11" y="50"/>
                  </a:cubicBezTo>
                  <a:cubicBezTo>
                    <a:pt x="18" y="50"/>
                    <a:pt x="23" y="45"/>
                    <a:pt x="23" y="38"/>
                  </a:cubicBezTo>
                  <a:cubicBezTo>
                    <a:pt x="23" y="11"/>
                    <a:pt x="23" y="11"/>
                    <a:pt x="23" y="11"/>
                  </a:cubicBezTo>
                  <a:cubicBezTo>
                    <a:pt x="23" y="5"/>
                    <a:pt x="18" y="0"/>
                    <a:pt x="11" y="0"/>
                  </a:cubicBezTo>
                  <a:cubicBezTo>
                    <a:pt x="5" y="0"/>
                    <a:pt x="0" y="5"/>
                    <a:pt x="0" y="11"/>
                  </a:cubicBez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p>
          </p:txBody>
        </p:sp>
        <p:sp>
          <p:nvSpPr>
            <p:cNvPr id="83" name="Freeform 72"/>
            <p:cNvSpPr>
              <a:spLocks/>
            </p:cNvSpPr>
            <p:nvPr/>
          </p:nvSpPr>
          <p:spPr bwMode="auto">
            <a:xfrm>
              <a:off x="7013575" y="2873375"/>
              <a:ext cx="134938" cy="61913"/>
            </a:xfrm>
            <a:custGeom>
              <a:avLst/>
              <a:gdLst>
                <a:gd name="T0" fmla="*/ 11 w 50"/>
                <a:gd name="T1" fmla="*/ 23 h 23"/>
                <a:gd name="T2" fmla="*/ 38 w 50"/>
                <a:gd name="T3" fmla="*/ 23 h 23"/>
                <a:gd name="T4" fmla="*/ 50 w 50"/>
                <a:gd name="T5" fmla="*/ 11 h 23"/>
                <a:gd name="T6" fmla="*/ 38 w 50"/>
                <a:gd name="T7" fmla="*/ 0 h 23"/>
                <a:gd name="T8" fmla="*/ 11 w 50"/>
                <a:gd name="T9" fmla="*/ 0 h 23"/>
                <a:gd name="T10" fmla="*/ 0 w 50"/>
                <a:gd name="T11" fmla="*/ 11 h 23"/>
                <a:gd name="T12" fmla="*/ 11 w 50"/>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50" h="23">
                  <a:moveTo>
                    <a:pt x="11" y="23"/>
                  </a:moveTo>
                  <a:cubicBezTo>
                    <a:pt x="38" y="23"/>
                    <a:pt x="38" y="23"/>
                    <a:pt x="38" y="23"/>
                  </a:cubicBezTo>
                  <a:cubicBezTo>
                    <a:pt x="45" y="23"/>
                    <a:pt x="50" y="18"/>
                    <a:pt x="50" y="11"/>
                  </a:cubicBezTo>
                  <a:cubicBezTo>
                    <a:pt x="50" y="5"/>
                    <a:pt x="45" y="0"/>
                    <a:pt x="38" y="0"/>
                  </a:cubicBezTo>
                  <a:cubicBezTo>
                    <a:pt x="11" y="0"/>
                    <a:pt x="11" y="0"/>
                    <a:pt x="11" y="0"/>
                  </a:cubicBezTo>
                  <a:cubicBezTo>
                    <a:pt x="5" y="0"/>
                    <a:pt x="0" y="5"/>
                    <a:pt x="0" y="11"/>
                  </a:cubicBezTo>
                  <a:cubicBezTo>
                    <a:pt x="0" y="18"/>
                    <a:pt x="5" y="23"/>
                    <a:pt x="11" y="23"/>
                  </a:cubicBez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p>
          </p:txBody>
        </p:sp>
        <p:sp>
          <p:nvSpPr>
            <p:cNvPr id="84" name="Freeform 73"/>
            <p:cNvSpPr>
              <a:spLocks/>
            </p:cNvSpPr>
            <p:nvPr/>
          </p:nvSpPr>
          <p:spPr bwMode="auto">
            <a:xfrm>
              <a:off x="6791325" y="2578100"/>
              <a:ext cx="61913" cy="134938"/>
            </a:xfrm>
            <a:custGeom>
              <a:avLst/>
              <a:gdLst>
                <a:gd name="T0" fmla="*/ 0 w 23"/>
                <a:gd name="T1" fmla="*/ 11 h 50"/>
                <a:gd name="T2" fmla="*/ 0 w 23"/>
                <a:gd name="T3" fmla="*/ 39 h 50"/>
                <a:gd name="T4" fmla="*/ 11 w 23"/>
                <a:gd name="T5" fmla="*/ 50 h 50"/>
                <a:gd name="T6" fmla="*/ 23 w 23"/>
                <a:gd name="T7" fmla="*/ 39 h 50"/>
                <a:gd name="T8" fmla="*/ 23 w 23"/>
                <a:gd name="T9" fmla="*/ 11 h 50"/>
                <a:gd name="T10" fmla="*/ 11 w 23"/>
                <a:gd name="T11" fmla="*/ 0 h 50"/>
                <a:gd name="T12" fmla="*/ 0 w 23"/>
                <a:gd name="T13" fmla="*/ 11 h 50"/>
              </a:gdLst>
              <a:ahLst/>
              <a:cxnLst>
                <a:cxn ang="0">
                  <a:pos x="T0" y="T1"/>
                </a:cxn>
                <a:cxn ang="0">
                  <a:pos x="T2" y="T3"/>
                </a:cxn>
                <a:cxn ang="0">
                  <a:pos x="T4" y="T5"/>
                </a:cxn>
                <a:cxn ang="0">
                  <a:pos x="T6" y="T7"/>
                </a:cxn>
                <a:cxn ang="0">
                  <a:pos x="T8" y="T9"/>
                </a:cxn>
                <a:cxn ang="0">
                  <a:pos x="T10" y="T11"/>
                </a:cxn>
                <a:cxn ang="0">
                  <a:pos x="T12" y="T13"/>
                </a:cxn>
              </a:cxnLst>
              <a:rect l="0" t="0" r="r" b="b"/>
              <a:pathLst>
                <a:path w="23" h="50">
                  <a:moveTo>
                    <a:pt x="0" y="11"/>
                  </a:moveTo>
                  <a:cubicBezTo>
                    <a:pt x="0" y="39"/>
                    <a:pt x="0" y="39"/>
                    <a:pt x="0" y="39"/>
                  </a:cubicBezTo>
                  <a:cubicBezTo>
                    <a:pt x="0" y="45"/>
                    <a:pt x="5" y="50"/>
                    <a:pt x="11" y="50"/>
                  </a:cubicBezTo>
                  <a:cubicBezTo>
                    <a:pt x="18" y="50"/>
                    <a:pt x="23" y="45"/>
                    <a:pt x="23" y="39"/>
                  </a:cubicBezTo>
                  <a:cubicBezTo>
                    <a:pt x="23" y="11"/>
                    <a:pt x="23" y="11"/>
                    <a:pt x="23" y="11"/>
                  </a:cubicBezTo>
                  <a:cubicBezTo>
                    <a:pt x="23" y="5"/>
                    <a:pt x="18" y="0"/>
                    <a:pt x="11" y="0"/>
                  </a:cubicBezTo>
                  <a:cubicBezTo>
                    <a:pt x="5" y="0"/>
                    <a:pt x="0" y="5"/>
                    <a:pt x="0" y="11"/>
                  </a:cubicBez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p>
          </p:txBody>
        </p:sp>
        <p:sp>
          <p:nvSpPr>
            <p:cNvPr id="85" name="Freeform 74"/>
            <p:cNvSpPr>
              <a:spLocks/>
            </p:cNvSpPr>
            <p:nvPr/>
          </p:nvSpPr>
          <p:spPr bwMode="auto">
            <a:xfrm>
              <a:off x="6494463" y="2873375"/>
              <a:ext cx="134938" cy="61913"/>
            </a:xfrm>
            <a:custGeom>
              <a:avLst/>
              <a:gdLst>
                <a:gd name="T0" fmla="*/ 0 w 50"/>
                <a:gd name="T1" fmla="*/ 11 h 23"/>
                <a:gd name="T2" fmla="*/ 11 w 50"/>
                <a:gd name="T3" fmla="*/ 23 h 23"/>
                <a:gd name="T4" fmla="*/ 39 w 50"/>
                <a:gd name="T5" fmla="*/ 23 h 23"/>
                <a:gd name="T6" fmla="*/ 50 w 50"/>
                <a:gd name="T7" fmla="*/ 11 h 23"/>
                <a:gd name="T8" fmla="*/ 39 w 50"/>
                <a:gd name="T9" fmla="*/ 0 h 23"/>
                <a:gd name="T10" fmla="*/ 11 w 50"/>
                <a:gd name="T11" fmla="*/ 0 h 23"/>
                <a:gd name="T12" fmla="*/ 0 w 50"/>
                <a:gd name="T13" fmla="*/ 11 h 23"/>
              </a:gdLst>
              <a:ahLst/>
              <a:cxnLst>
                <a:cxn ang="0">
                  <a:pos x="T0" y="T1"/>
                </a:cxn>
                <a:cxn ang="0">
                  <a:pos x="T2" y="T3"/>
                </a:cxn>
                <a:cxn ang="0">
                  <a:pos x="T4" y="T5"/>
                </a:cxn>
                <a:cxn ang="0">
                  <a:pos x="T6" y="T7"/>
                </a:cxn>
                <a:cxn ang="0">
                  <a:pos x="T8" y="T9"/>
                </a:cxn>
                <a:cxn ang="0">
                  <a:pos x="T10" y="T11"/>
                </a:cxn>
                <a:cxn ang="0">
                  <a:pos x="T12" y="T13"/>
                </a:cxn>
              </a:cxnLst>
              <a:rect l="0" t="0" r="r" b="b"/>
              <a:pathLst>
                <a:path w="50" h="23">
                  <a:moveTo>
                    <a:pt x="0" y="11"/>
                  </a:moveTo>
                  <a:cubicBezTo>
                    <a:pt x="0" y="18"/>
                    <a:pt x="5" y="23"/>
                    <a:pt x="11" y="23"/>
                  </a:cubicBezTo>
                  <a:cubicBezTo>
                    <a:pt x="39" y="23"/>
                    <a:pt x="39" y="23"/>
                    <a:pt x="39" y="23"/>
                  </a:cubicBezTo>
                  <a:cubicBezTo>
                    <a:pt x="45" y="23"/>
                    <a:pt x="50" y="18"/>
                    <a:pt x="50" y="11"/>
                  </a:cubicBezTo>
                  <a:cubicBezTo>
                    <a:pt x="50" y="5"/>
                    <a:pt x="45" y="0"/>
                    <a:pt x="39" y="0"/>
                  </a:cubicBezTo>
                  <a:cubicBezTo>
                    <a:pt x="11" y="0"/>
                    <a:pt x="11" y="0"/>
                    <a:pt x="11" y="0"/>
                  </a:cubicBezTo>
                  <a:cubicBezTo>
                    <a:pt x="5" y="0"/>
                    <a:pt x="0" y="5"/>
                    <a:pt x="0" y="11"/>
                  </a:cubicBez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p>
          </p:txBody>
        </p:sp>
      </p:grpSp>
      <p:sp>
        <p:nvSpPr>
          <p:cNvPr id="86" name="Freeform 42"/>
          <p:cNvSpPr>
            <a:spLocks noEditPoints="1"/>
          </p:cNvSpPr>
          <p:nvPr/>
        </p:nvSpPr>
        <p:spPr bwMode="auto">
          <a:xfrm>
            <a:off x="4942011" y="3240797"/>
            <a:ext cx="548497" cy="548497"/>
          </a:xfrm>
          <a:custGeom>
            <a:avLst/>
            <a:gdLst>
              <a:gd name="T0" fmla="*/ 122 w 430"/>
              <a:gd name="T1" fmla="*/ 387 h 430"/>
              <a:gd name="T2" fmla="*/ 122 w 430"/>
              <a:gd name="T3" fmla="*/ 387 h 430"/>
              <a:gd name="T4" fmla="*/ 77 w 430"/>
              <a:gd name="T5" fmla="*/ 397 h 430"/>
              <a:gd name="T6" fmla="*/ 59 w 430"/>
              <a:gd name="T7" fmla="*/ 371 h 430"/>
              <a:gd name="T8" fmla="*/ 33 w 430"/>
              <a:gd name="T9" fmla="*/ 352 h 430"/>
              <a:gd name="T10" fmla="*/ 43 w 430"/>
              <a:gd name="T11" fmla="*/ 308 h 430"/>
              <a:gd name="T12" fmla="*/ 56 w 430"/>
              <a:gd name="T13" fmla="*/ 296 h 430"/>
              <a:gd name="T14" fmla="*/ 107 w 430"/>
              <a:gd name="T15" fmla="*/ 323 h 430"/>
              <a:gd name="T16" fmla="*/ 134 w 430"/>
              <a:gd name="T17" fmla="*/ 374 h 430"/>
              <a:gd name="T18" fmla="*/ 122 w 430"/>
              <a:gd name="T19" fmla="*/ 387 h 430"/>
              <a:gd name="T20" fmla="*/ 390 w 430"/>
              <a:gd name="T21" fmla="*/ 40 h 430"/>
              <a:gd name="T22" fmla="*/ 390 w 430"/>
              <a:gd name="T23" fmla="*/ 40 h 430"/>
              <a:gd name="T24" fmla="*/ 322 w 430"/>
              <a:gd name="T25" fmla="*/ 6 h 430"/>
              <a:gd name="T26" fmla="*/ 184 w 430"/>
              <a:gd name="T27" fmla="*/ 144 h 430"/>
              <a:gd name="T28" fmla="*/ 27 w 430"/>
              <a:gd name="T29" fmla="*/ 301 h 430"/>
              <a:gd name="T30" fmla="*/ 0 w 430"/>
              <a:gd name="T31" fmla="*/ 430 h 430"/>
              <a:gd name="T32" fmla="*/ 129 w 430"/>
              <a:gd name="T33" fmla="*/ 403 h 430"/>
              <a:gd name="T34" fmla="*/ 286 w 430"/>
              <a:gd name="T35" fmla="*/ 246 h 430"/>
              <a:gd name="T36" fmla="*/ 424 w 430"/>
              <a:gd name="T37" fmla="*/ 108 h 430"/>
              <a:gd name="T38" fmla="*/ 390 w 430"/>
              <a:gd name="T39" fmla="*/ 40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0" h="430">
                <a:moveTo>
                  <a:pt x="122" y="387"/>
                </a:moveTo>
                <a:lnTo>
                  <a:pt x="122" y="387"/>
                </a:lnTo>
                <a:lnTo>
                  <a:pt x="77" y="397"/>
                </a:lnTo>
                <a:cubicBezTo>
                  <a:pt x="73" y="389"/>
                  <a:pt x="68" y="381"/>
                  <a:pt x="59" y="371"/>
                </a:cubicBezTo>
                <a:cubicBezTo>
                  <a:pt x="49" y="362"/>
                  <a:pt x="41" y="357"/>
                  <a:pt x="33" y="352"/>
                </a:cubicBezTo>
                <a:lnTo>
                  <a:pt x="43" y="308"/>
                </a:lnTo>
                <a:lnTo>
                  <a:pt x="56" y="296"/>
                </a:lnTo>
                <a:cubicBezTo>
                  <a:pt x="56" y="296"/>
                  <a:pt x="80" y="296"/>
                  <a:pt x="107" y="323"/>
                </a:cubicBezTo>
                <a:cubicBezTo>
                  <a:pt x="134" y="350"/>
                  <a:pt x="134" y="374"/>
                  <a:pt x="134" y="374"/>
                </a:cubicBezTo>
                <a:lnTo>
                  <a:pt x="122" y="387"/>
                </a:lnTo>
                <a:close/>
                <a:moveTo>
                  <a:pt x="390" y="40"/>
                </a:moveTo>
                <a:lnTo>
                  <a:pt x="390" y="40"/>
                </a:lnTo>
                <a:cubicBezTo>
                  <a:pt x="351" y="0"/>
                  <a:pt x="322" y="6"/>
                  <a:pt x="322" y="6"/>
                </a:cubicBezTo>
                <a:lnTo>
                  <a:pt x="184" y="144"/>
                </a:lnTo>
                <a:lnTo>
                  <a:pt x="27" y="301"/>
                </a:lnTo>
                <a:lnTo>
                  <a:pt x="0" y="430"/>
                </a:lnTo>
                <a:lnTo>
                  <a:pt x="129" y="403"/>
                </a:lnTo>
                <a:lnTo>
                  <a:pt x="286" y="246"/>
                </a:lnTo>
                <a:lnTo>
                  <a:pt x="424" y="108"/>
                </a:lnTo>
                <a:cubicBezTo>
                  <a:pt x="424" y="108"/>
                  <a:pt x="430" y="79"/>
                  <a:pt x="390" y="40"/>
                </a:cubicBezTo>
                <a:close/>
              </a:path>
            </a:pathLst>
          </a:custGeom>
          <a:solidFill>
            <a:schemeClr val="bg1"/>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US" sz="1799" dirty="0"/>
          </a:p>
        </p:txBody>
      </p:sp>
      <p:sp>
        <p:nvSpPr>
          <p:cNvPr id="87" name="Freeform 118"/>
          <p:cNvSpPr>
            <a:spLocks/>
          </p:cNvSpPr>
          <p:nvPr/>
        </p:nvSpPr>
        <p:spPr bwMode="auto">
          <a:xfrm>
            <a:off x="4915314" y="4179914"/>
            <a:ext cx="560930" cy="538492"/>
          </a:xfrm>
          <a:custGeom>
            <a:avLst/>
            <a:gdLst>
              <a:gd name="T0" fmla="*/ 183 w 233"/>
              <a:gd name="T1" fmla="*/ 167 h 224"/>
              <a:gd name="T2" fmla="*/ 142 w 233"/>
              <a:gd name="T3" fmla="*/ 126 h 224"/>
              <a:gd name="T4" fmla="*/ 156 w 233"/>
              <a:gd name="T5" fmla="*/ 96 h 224"/>
              <a:gd name="T6" fmla="*/ 167 w 233"/>
              <a:gd name="T7" fmla="*/ 75 h 224"/>
              <a:gd name="T8" fmla="*/ 163 w 233"/>
              <a:gd name="T9" fmla="*/ 65 h 224"/>
              <a:gd name="T10" fmla="*/ 166 w 233"/>
              <a:gd name="T11" fmla="*/ 43 h 224"/>
              <a:gd name="T12" fmla="*/ 117 w 233"/>
              <a:gd name="T13" fmla="*/ 0 h 224"/>
              <a:gd name="T14" fmla="*/ 67 w 233"/>
              <a:gd name="T15" fmla="*/ 43 h 224"/>
              <a:gd name="T16" fmla="*/ 70 w 233"/>
              <a:gd name="T17" fmla="*/ 65 h 224"/>
              <a:gd name="T18" fmla="*/ 66 w 233"/>
              <a:gd name="T19" fmla="*/ 75 h 224"/>
              <a:gd name="T20" fmla="*/ 77 w 233"/>
              <a:gd name="T21" fmla="*/ 96 h 224"/>
              <a:gd name="T22" fmla="*/ 91 w 233"/>
              <a:gd name="T23" fmla="*/ 126 h 224"/>
              <a:gd name="T24" fmla="*/ 51 w 233"/>
              <a:gd name="T25" fmla="*/ 167 h 224"/>
              <a:gd name="T26" fmla="*/ 0 w 233"/>
              <a:gd name="T27" fmla="*/ 197 h 224"/>
              <a:gd name="T28" fmla="*/ 0 w 233"/>
              <a:gd name="T29" fmla="*/ 224 h 224"/>
              <a:gd name="T30" fmla="*/ 117 w 233"/>
              <a:gd name="T31" fmla="*/ 224 h 224"/>
              <a:gd name="T32" fmla="*/ 233 w 233"/>
              <a:gd name="T33" fmla="*/ 224 h 224"/>
              <a:gd name="T34" fmla="*/ 233 w 233"/>
              <a:gd name="T35" fmla="*/ 197 h 224"/>
              <a:gd name="T36" fmla="*/ 183 w 233"/>
              <a:gd name="T37" fmla="*/ 16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3" h="224">
                <a:moveTo>
                  <a:pt x="183" y="167"/>
                </a:moveTo>
                <a:cubicBezTo>
                  <a:pt x="152" y="156"/>
                  <a:pt x="142" y="146"/>
                  <a:pt x="142" y="126"/>
                </a:cubicBezTo>
                <a:cubicBezTo>
                  <a:pt x="142" y="114"/>
                  <a:pt x="152" y="118"/>
                  <a:pt x="156" y="96"/>
                </a:cubicBezTo>
                <a:cubicBezTo>
                  <a:pt x="157" y="87"/>
                  <a:pt x="166" y="96"/>
                  <a:pt x="167" y="75"/>
                </a:cubicBezTo>
                <a:cubicBezTo>
                  <a:pt x="167" y="67"/>
                  <a:pt x="163" y="65"/>
                  <a:pt x="163" y="65"/>
                </a:cubicBezTo>
                <a:cubicBezTo>
                  <a:pt x="163" y="65"/>
                  <a:pt x="165" y="52"/>
                  <a:pt x="166" y="43"/>
                </a:cubicBezTo>
                <a:cubicBezTo>
                  <a:pt x="167" y="31"/>
                  <a:pt x="159" y="0"/>
                  <a:pt x="117" y="0"/>
                </a:cubicBezTo>
                <a:cubicBezTo>
                  <a:pt x="74" y="0"/>
                  <a:pt x="66" y="31"/>
                  <a:pt x="67" y="43"/>
                </a:cubicBezTo>
                <a:cubicBezTo>
                  <a:pt x="68" y="52"/>
                  <a:pt x="70" y="65"/>
                  <a:pt x="70" y="65"/>
                </a:cubicBezTo>
                <a:cubicBezTo>
                  <a:pt x="70" y="65"/>
                  <a:pt x="66" y="67"/>
                  <a:pt x="66" y="75"/>
                </a:cubicBezTo>
                <a:cubicBezTo>
                  <a:pt x="67" y="96"/>
                  <a:pt x="76" y="87"/>
                  <a:pt x="77" y="96"/>
                </a:cubicBezTo>
                <a:cubicBezTo>
                  <a:pt x="82" y="118"/>
                  <a:pt x="91" y="114"/>
                  <a:pt x="91" y="126"/>
                </a:cubicBezTo>
                <a:cubicBezTo>
                  <a:pt x="91" y="146"/>
                  <a:pt x="81" y="156"/>
                  <a:pt x="51" y="167"/>
                </a:cubicBezTo>
                <a:cubicBezTo>
                  <a:pt x="20" y="178"/>
                  <a:pt x="0" y="190"/>
                  <a:pt x="0" y="197"/>
                </a:cubicBezTo>
                <a:cubicBezTo>
                  <a:pt x="0" y="205"/>
                  <a:pt x="0" y="224"/>
                  <a:pt x="0" y="224"/>
                </a:cubicBezTo>
                <a:cubicBezTo>
                  <a:pt x="117" y="224"/>
                  <a:pt x="117" y="224"/>
                  <a:pt x="117" y="224"/>
                </a:cubicBezTo>
                <a:cubicBezTo>
                  <a:pt x="233" y="224"/>
                  <a:pt x="233" y="224"/>
                  <a:pt x="233" y="224"/>
                </a:cubicBezTo>
                <a:cubicBezTo>
                  <a:pt x="233" y="224"/>
                  <a:pt x="233" y="205"/>
                  <a:pt x="233" y="197"/>
                </a:cubicBezTo>
                <a:cubicBezTo>
                  <a:pt x="233" y="190"/>
                  <a:pt x="213" y="178"/>
                  <a:pt x="183" y="167"/>
                </a:cubicBezTo>
                <a:close/>
              </a:path>
            </a:pathLst>
          </a:custGeom>
          <a:solidFill>
            <a:schemeClr val="bg1"/>
          </a:solidFill>
          <a:ln>
            <a:noFill/>
          </a:ln>
        </p:spPr>
        <p:txBody>
          <a:bodyPr vert="horz" wrap="square" lIns="91416" tIns="45708" rIns="91416" bIns="45708" numCol="1" anchor="t" anchorCtr="0" compatLnSpc="1">
            <a:prstTxWarp prst="textNoShape">
              <a:avLst/>
            </a:prstTxWarp>
          </a:bodyPr>
          <a:lstStyle/>
          <a:p>
            <a:endParaRPr lang="en-US" sz="1799" dirty="0"/>
          </a:p>
        </p:txBody>
      </p:sp>
      <p:sp>
        <p:nvSpPr>
          <p:cNvPr id="88" name="Freeform 22"/>
          <p:cNvSpPr>
            <a:spLocks noChangeAspect="1" noEditPoints="1"/>
          </p:cNvSpPr>
          <p:nvPr/>
        </p:nvSpPr>
        <p:spPr bwMode="auto">
          <a:xfrm>
            <a:off x="6718529" y="4301562"/>
            <a:ext cx="556961" cy="365665"/>
          </a:xfrm>
          <a:custGeom>
            <a:avLst/>
            <a:gdLst>
              <a:gd name="T0" fmla="*/ 26 w 156"/>
              <a:gd name="T1" fmla="*/ 33 h 102"/>
              <a:gd name="T2" fmla="*/ 26 w 156"/>
              <a:gd name="T3" fmla="*/ 25 h 102"/>
              <a:gd name="T4" fmla="*/ 29 w 156"/>
              <a:gd name="T5" fmla="*/ 24 h 102"/>
              <a:gd name="T6" fmla="*/ 31 w 156"/>
              <a:gd name="T7" fmla="*/ 25 h 102"/>
              <a:gd name="T8" fmla="*/ 31 w 156"/>
              <a:gd name="T9" fmla="*/ 33 h 102"/>
              <a:gd name="T10" fmla="*/ 29 w 156"/>
              <a:gd name="T11" fmla="*/ 34 h 102"/>
              <a:gd name="T12" fmla="*/ 26 w 156"/>
              <a:gd name="T13" fmla="*/ 33 h 102"/>
              <a:gd name="T14" fmla="*/ 156 w 156"/>
              <a:gd name="T15" fmla="*/ 13 h 102"/>
              <a:gd name="T16" fmla="*/ 143 w 156"/>
              <a:gd name="T17" fmla="*/ 102 h 102"/>
              <a:gd name="T18" fmla="*/ 0 w 156"/>
              <a:gd name="T19" fmla="*/ 90 h 102"/>
              <a:gd name="T20" fmla="*/ 13 w 156"/>
              <a:gd name="T21" fmla="*/ 0 h 102"/>
              <a:gd name="T22" fmla="*/ 156 w 156"/>
              <a:gd name="T23" fmla="*/ 13 h 102"/>
              <a:gd name="T24" fmla="*/ 46 w 156"/>
              <a:gd name="T25" fmla="*/ 16 h 102"/>
              <a:gd name="T26" fmla="*/ 16 w 156"/>
              <a:gd name="T27" fmla="*/ 11 h 102"/>
              <a:gd name="T28" fmla="*/ 11 w 156"/>
              <a:gd name="T29" fmla="*/ 36 h 102"/>
              <a:gd name="T30" fmla="*/ 23 w 156"/>
              <a:gd name="T31" fmla="*/ 37 h 102"/>
              <a:gd name="T32" fmla="*/ 29 w 156"/>
              <a:gd name="T33" fmla="*/ 39 h 102"/>
              <a:gd name="T34" fmla="*/ 35 w 156"/>
              <a:gd name="T35" fmla="*/ 36 h 102"/>
              <a:gd name="T36" fmla="*/ 46 w 156"/>
              <a:gd name="T37" fmla="*/ 31 h 102"/>
              <a:gd name="T38" fmla="*/ 36 w 156"/>
              <a:gd name="T39" fmla="*/ 26 h 102"/>
              <a:gd name="T40" fmla="*/ 46 w 156"/>
              <a:gd name="T41" fmla="*/ 21 h 102"/>
              <a:gd name="T42" fmla="*/ 34 w 156"/>
              <a:gd name="T43" fmla="*/ 20 h 102"/>
              <a:gd name="T44" fmla="*/ 28 w 156"/>
              <a:gd name="T45" fmla="*/ 19 h 102"/>
              <a:gd name="T46" fmla="*/ 22 w 156"/>
              <a:gd name="T47" fmla="*/ 21 h 102"/>
              <a:gd name="T48" fmla="*/ 11 w 156"/>
              <a:gd name="T49" fmla="*/ 26 h 102"/>
              <a:gd name="T50" fmla="*/ 21 w 156"/>
              <a:gd name="T51" fmla="*/ 31 h 102"/>
              <a:gd name="T52" fmla="*/ 11 w 156"/>
              <a:gd name="T53" fmla="*/ 36 h 102"/>
              <a:gd name="T54" fmla="*/ 16 w 156"/>
              <a:gd name="T55" fmla="*/ 46 h 102"/>
              <a:gd name="T56" fmla="*/ 46 w 156"/>
              <a:gd name="T57" fmla="*/ 41 h 102"/>
              <a:gd name="T58" fmla="*/ 54 w 156"/>
              <a:gd name="T59" fmla="*/ 77 h 102"/>
              <a:gd name="T60" fmla="*/ 13 w 156"/>
              <a:gd name="T61" fmla="*/ 75 h 102"/>
              <a:gd name="T62" fmla="*/ 11 w 156"/>
              <a:gd name="T63" fmla="*/ 80 h 102"/>
              <a:gd name="T64" fmla="*/ 52 w 156"/>
              <a:gd name="T65" fmla="*/ 82 h 102"/>
              <a:gd name="T66" fmla="*/ 54 w 156"/>
              <a:gd name="T67" fmla="*/ 77 h 102"/>
              <a:gd name="T68" fmla="*/ 140 w 156"/>
              <a:gd name="T69" fmla="*/ 59 h 102"/>
              <a:gd name="T70" fmla="*/ 11 w 156"/>
              <a:gd name="T71" fmla="*/ 61 h 102"/>
              <a:gd name="T72" fmla="*/ 13 w 156"/>
              <a:gd name="T73" fmla="*/ 66 h 102"/>
              <a:gd name="T74" fmla="*/ 142 w 156"/>
              <a:gd name="T75" fmla="*/ 6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6" h="102">
                <a:moveTo>
                  <a:pt x="26" y="33"/>
                </a:moveTo>
                <a:cubicBezTo>
                  <a:pt x="26" y="33"/>
                  <a:pt x="26" y="33"/>
                  <a:pt x="26" y="33"/>
                </a:cubicBezTo>
                <a:cubicBezTo>
                  <a:pt x="26" y="25"/>
                  <a:pt x="26" y="25"/>
                  <a:pt x="26" y="25"/>
                </a:cubicBezTo>
                <a:cubicBezTo>
                  <a:pt x="26" y="25"/>
                  <a:pt x="26" y="25"/>
                  <a:pt x="26" y="25"/>
                </a:cubicBezTo>
                <a:cubicBezTo>
                  <a:pt x="26" y="24"/>
                  <a:pt x="27" y="24"/>
                  <a:pt x="28" y="24"/>
                </a:cubicBezTo>
                <a:cubicBezTo>
                  <a:pt x="29" y="24"/>
                  <a:pt x="29" y="24"/>
                  <a:pt x="29" y="24"/>
                </a:cubicBezTo>
                <a:cubicBezTo>
                  <a:pt x="30" y="24"/>
                  <a:pt x="31" y="24"/>
                  <a:pt x="31" y="24"/>
                </a:cubicBezTo>
                <a:cubicBezTo>
                  <a:pt x="31" y="24"/>
                  <a:pt x="31" y="24"/>
                  <a:pt x="31" y="25"/>
                </a:cubicBezTo>
                <a:cubicBezTo>
                  <a:pt x="31" y="25"/>
                  <a:pt x="31" y="25"/>
                  <a:pt x="31" y="25"/>
                </a:cubicBezTo>
                <a:cubicBezTo>
                  <a:pt x="31" y="33"/>
                  <a:pt x="31" y="33"/>
                  <a:pt x="31" y="33"/>
                </a:cubicBezTo>
                <a:cubicBezTo>
                  <a:pt x="31" y="33"/>
                  <a:pt x="31" y="33"/>
                  <a:pt x="31" y="33"/>
                </a:cubicBezTo>
                <a:cubicBezTo>
                  <a:pt x="31" y="33"/>
                  <a:pt x="30" y="34"/>
                  <a:pt x="29" y="34"/>
                </a:cubicBezTo>
                <a:cubicBezTo>
                  <a:pt x="28" y="34"/>
                  <a:pt x="28" y="34"/>
                  <a:pt x="28" y="34"/>
                </a:cubicBezTo>
                <a:cubicBezTo>
                  <a:pt x="27" y="34"/>
                  <a:pt x="27" y="33"/>
                  <a:pt x="26" y="33"/>
                </a:cubicBezTo>
                <a:cubicBezTo>
                  <a:pt x="26" y="33"/>
                  <a:pt x="26" y="33"/>
                  <a:pt x="26" y="33"/>
                </a:cubicBezTo>
                <a:close/>
                <a:moveTo>
                  <a:pt x="156" y="13"/>
                </a:moveTo>
                <a:cubicBezTo>
                  <a:pt x="156" y="90"/>
                  <a:pt x="156" y="90"/>
                  <a:pt x="156" y="90"/>
                </a:cubicBezTo>
                <a:cubicBezTo>
                  <a:pt x="156" y="97"/>
                  <a:pt x="150" y="102"/>
                  <a:pt x="143" y="102"/>
                </a:cubicBezTo>
                <a:cubicBezTo>
                  <a:pt x="13" y="102"/>
                  <a:pt x="13" y="102"/>
                  <a:pt x="13" y="102"/>
                </a:cubicBezTo>
                <a:cubicBezTo>
                  <a:pt x="6" y="102"/>
                  <a:pt x="0" y="97"/>
                  <a:pt x="0" y="90"/>
                </a:cubicBezTo>
                <a:cubicBezTo>
                  <a:pt x="0" y="13"/>
                  <a:pt x="0" y="13"/>
                  <a:pt x="0" y="13"/>
                </a:cubicBezTo>
                <a:cubicBezTo>
                  <a:pt x="0" y="6"/>
                  <a:pt x="6" y="0"/>
                  <a:pt x="13" y="0"/>
                </a:cubicBezTo>
                <a:cubicBezTo>
                  <a:pt x="143" y="0"/>
                  <a:pt x="143" y="0"/>
                  <a:pt x="143" y="0"/>
                </a:cubicBezTo>
                <a:cubicBezTo>
                  <a:pt x="150" y="0"/>
                  <a:pt x="156" y="6"/>
                  <a:pt x="156" y="13"/>
                </a:cubicBezTo>
                <a:close/>
                <a:moveTo>
                  <a:pt x="11" y="16"/>
                </a:moveTo>
                <a:cubicBezTo>
                  <a:pt x="46" y="16"/>
                  <a:pt x="46" y="16"/>
                  <a:pt x="46" y="16"/>
                </a:cubicBezTo>
                <a:cubicBezTo>
                  <a:pt x="46" y="13"/>
                  <a:pt x="44" y="11"/>
                  <a:pt x="41" y="11"/>
                </a:cubicBezTo>
                <a:cubicBezTo>
                  <a:pt x="16" y="11"/>
                  <a:pt x="16" y="11"/>
                  <a:pt x="16" y="11"/>
                </a:cubicBezTo>
                <a:cubicBezTo>
                  <a:pt x="14" y="11"/>
                  <a:pt x="11" y="13"/>
                  <a:pt x="11" y="16"/>
                </a:cubicBezTo>
                <a:close/>
                <a:moveTo>
                  <a:pt x="11" y="36"/>
                </a:moveTo>
                <a:cubicBezTo>
                  <a:pt x="22" y="36"/>
                  <a:pt x="22" y="36"/>
                  <a:pt x="22" y="36"/>
                </a:cubicBezTo>
                <a:cubicBezTo>
                  <a:pt x="23" y="37"/>
                  <a:pt x="23" y="37"/>
                  <a:pt x="23" y="37"/>
                </a:cubicBezTo>
                <a:cubicBezTo>
                  <a:pt x="25" y="38"/>
                  <a:pt x="26" y="39"/>
                  <a:pt x="28" y="39"/>
                </a:cubicBezTo>
                <a:cubicBezTo>
                  <a:pt x="29" y="39"/>
                  <a:pt x="29" y="39"/>
                  <a:pt x="29" y="39"/>
                </a:cubicBezTo>
                <a:cubicBezTo>
                  <a:pt x="31" y="39"/>
                  <a:pt x="32" y="38"/>
                  <a:pt x="34" y="37"/>
                </a:cubicBezTo>
                <a:cubicBezTo>
                  <a:pt x="34" y="37"/>
                  <a:pt x="35" y="37"/>
                  <a:pt x="35" y="36"/>
                </a:cubicBezTo>
                <a:cubicBezTo>
                  <a:pt x="46" y="36"/>
                  <a:pt x="46" y="36"/>
                  <a:pt x="46" y="36"/>
                </a:cubicBezTo>
                <a:cubicBezTo>
                  <a:pt x="46" y="31"/>
                  <a:pt x="46" y="31"/>
                  <a:pt x="46" y="31"/>
                </a:cubicBezTo>
                <a:cubicBezTo>
                  <a:pt x="36" y="31"/>
                  <a:pt x="36" y="31"/>
                  <a:pt x="36" y="31"/>
                </a:cubicBezTo>
                <a:cubicBezTo>
                  <a:pt x="36" y="26"/>
                  <a:pt x="36" y="26"/>
                  <a:pt x="36" y="26"/>
                </a:cubicBezTo>
                <a:cubicBezTo>
                  <a:pt x="46" y="26"/>
                  <a:pt x="46" y="26"/>
                  <a:pt x="46" y="26"/>
                </a:cubicBezTo>
                <a:cubicBezTo>
                  <a:pt x="46" y="21"/>
                  <a:pt x="46" y="21"/>
                  <a:pt x="46" y="21"/>
                </a:cubicBezTo>
                <a:cubicBezTo>
                  <a:pt x="35" y="21"/>
                  <a:pt x="35" y="21"/>
                  <a:pt x="35" y="21"/>
                </a:cubicBezTo>
                <a:cubicBezTo>
                  <a:pt x="35" y="21"/>
                  <a:pt x="34" y="20"/>
                  <a:pt x="34" y="20"/>
                </a:cubicBezTo>
                <a:cubicBezTo>
                  <a:pt x="32" y="19"/>
                  <a:pt x="31" y="19"/>
                  <a:pt x="29" y="19"/>
                </a:cubicBezTo>
                <a:cubicBezTo>
                  <a:pt x="28" y="19"/>
                  <a:pt x="28" y="19"/>
                  <a:pt x="28" y="19"/>
                </a:cubicBezTo>
                <a:cubicBezTo>
                  <a:pt x="26" y="19"/>
                  <a:pt x="25" y="19"/>
                  <a:pt x="23" y="20"/>
                </a:cubicBezTo>
                <a:cubicBezTo>
                  <a:pt x="23" y="20"/>
                  <a:pt x="23" y="21"/>
                  <a:pt x="22" y="21"/>
                </a:cubicBezTo>
                <a:cubicBezTo>
                  <a:pt x="11" y="21"/>
                  <a:pt x="11" y="21"/>
                  <a:pt x="11" y="21"/>
                </a:cubicBezTo>
                <a:cubicBezTo>
                  <a:pt x="11" y="26"/>
                  <a:pt x="11" y="26"/>
                  <a:pt x="11" y="26"/>
                </a:cubicBezTo>
                <a:cubicBezTo>
                  <a:pt x="21" y="26"/>
                  <a:pt x="21" y="26"/>
                  <a:pt x="21" y="26"/>
                </a:cubicBezTo>
                <a:cubicBezTo>
                  <a:pt x="21" y="31"/>
                  <a:pt x="21" y="31"/>
                  <a:pt x="21" y="31"/>
                </a:cubicBezTo>
                <a:cubicBezTo>
                  <a:pt x="11" y="31"/>
                  <a:pt x="11" y="31"/>
                  <a:pt x="11" y="31"/>
                </a:cubicBezTo>
                <a:lnTo>
                  <a:pt x="11" y="36"/>
                </a:lnTo>
                <a:close/>
                <a:moveTo>
                  <a:pt x="11" y="41"/>
                </a:moveTo>
                <a:cubicBezTo>
                  <a:pt x="11" y="44"/>
                  <a:pt x="14" y="46"/>
                  <a:pt x="16" y="46"/>
                </a:cubicBezTo>
                <a:cubicBezTo>
                  <a:pt x="41" y="46"/>
                  <a:pt x="41" y="46"/>
                  <a:pt x="41" y="46"/>
                </a:cubicBezTo>
                <a:cubicBezTo>
                  <a:pt x="44" y="46"/>
                  <a:pt x="46" y="44"/>
                  <a:pt x="46" y="41"/>
                </a:cubicBezTo>
                <a:lnTo>
                  <a:pt x="11" y="41"/>
                </a:lnTo>
                <a:close/>
                <a:moveTo>
                  <a:pt x="54" y="77"/>
                </a:moveTo>
                <a:cubicBezTo>
                  <a:pt x="54" y="76"/>
                  <a:pt x="53" y="75"/>
                  <a:pt x="52" y="75"/>
                </a:cubicBezTo>
                <a:cubicBezTo>
                  <a:pt x="13" y="75"/>
                  <a:pt x="13" y="75"/>
                  <a:pt x="13" y="75"/>
                </a:cubicBezTo>
                <a:cubicBezTo>
                  <a:pt x="12" y="75"/>
                  <a:pt x="11" y="76"/>
                  <a:pt x="11" y="77"/>
                </a:cubicBezTo>
                <a:cubicBezTo>
                  <a:pt x="11" y="80"/>
                  <a:pt x="11" y="80"/>
                  <a:pt x="11" y="80"/>
                </a:cubicBezTo>
                <a:cubicBezTo>
                  <a:pt x="11" y="81"/>
                  <a:pt x="12" y="82"/>
                  <a:pt x="13" y="82"/>
                </a:cubicBezTo>
                <a:cubicBezTo>
                  <a:pt x="52" y="82"/>
                  <a:pt x="52" y="82"/>
                  <a:pt x="52" y="82"/>
                </a:cubicBezTo>
                <a:cubicBezTo>
                  <a:pt x="53" y="82"/>
                  <a:pt x="54" y="81"/>
                  <a:pt x="54" y="80"/>
                </a:cubicBezTo>
                <a:lnTo>
                  <a:pt x="54" y="77"/>
                </a:lnTo>
                <a:close/>
                <a:moveTo>
                  <a:pt x="142" y="61"/>
                </a:moveTo>
                <a:cubicBezTo>
                  <a:pt x="142" y="59"/>
                  <a:pt x="141" y="59"/>
                  <a:pt x="140" y="59"/>
                </a:cubicBezTo>
                <a:cubicBezTo>
                  <a:pt x="13" y="59"/>
                  <a:pt x="13" y="59"/>
                  <a:pt x="13" y="59"/>
                </a:cubicBezTo>
                <a:cubicBezTo>
                  <a:pt x="12" y="59"/>
                  <a:pt x="11" y="59"/>
                  <a:pt x="11" y="61"/>
                </a:cubicBezTo>
                <a:cubicBezTo>
                  <a:pt x="11" y="64"/>
                  <a:pt x="11" y="64"/>
                  <a:pt x="11" y="64"/>
                </a:cubicBezTo>
                <a:cubicBezTo>
                  <a:pt x="11" y="65"/>
                  <a:pt x="12" y="66"/>
                  <a:pt x="13" y="66"/>
                </a:cubicBezTo>
                <a:cubicBezTo>
                  <a:pt x="140" y="66"/>
                  <a:pt x="140" y="66"/>
                  <a:pt x="140" y="66"/>
                </a:cubicBezTo>
                <a:cubicBezTo>
                  <a:pt x="141" y="66"/>
                  <a:pt x="142" y="65"/>
                  <a:pt x="142" y="64"/>
                </a:cubicBezTo>
                <a:lnTo>
                  <a:pt x="142" y="61"/>
                </a:lnTo>
                <a:close/>
              </a:path>
            </a:pathLst>
          </a:custGeom>
          <a:solidFill>
            <a:schemeClr val="bg1"/>
          </a:solidFill>
          <a:ln>
            <a:noFill/>
          </a:ln>
        </p:spPr>
        <p:txBody>
          <a:bodyPr vert="horz" wrap="square" lIns="91416" tIns="45708" rIns="91416" bIns="45708" numCol="1" anchor="t" anchorCtr="0" compatLnSpc="1">
            <a:prstTxWarp prst="textNoShape">
              <a:avLst/>
            </a:prstTxWarp>
          </a:bodyPr>
          <a:lstStyle/>
          <a:p>
            <a:endParaRPr lang="en-US" sz="1799" dirty="0"/>
          </a:p>
        </p:txBody>
      </p:sp>
      <p:sp>
        <p:nvSpPr>
          <p:cNvPr id="59" name="Freeform 58"/>
          <p:cNvSpPr/>
          <p:nvPr/>
        </p:nvSpPr>
        <p:spPr bwMode="auto">
          <a:xfrm>
            <a:off x="428157"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ASSESS</a:t>
            </a:r>
          </a:p>
        </p:txBody>
      </p:sp>
      <p:sp>
        <p:nvSpPr>
          <p:cNvPr id="60" name="Freeform 59"/>
          <p:cNvSpPr/>
          <p:nvPr/>
        </p:nvSpPr>
        <p:spPr bwMode="auto">
          <a:xfrm>
            <a:off x="1263175"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accent1"/>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PLAN</a:t>
            </a:r>
          </a:p>
        </p:txBody>
      </p:sp>
      <p:sp>
        <p:nvSpPr>
          <p:cNvPr id="76" name="Freeform 75"/>
          <p:cNvSpPr/>
          <p:nvPr/>
        </p:nvSpPr>
        <p:spPr bwMode="auto">
          <a:xfrm>
            <a:off x="2098194"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DEVELOP</a:t>
            </a:r>
          </a:p>
        </p:txBody>
      </p:sp>
      <p:sp>
        <p:nvSpPr>
          <p:cNvPr id="77" name="Freeform 76"/>
          <p:cNvSpPr/>
          <p:nvPr/>
        </p:nvSpPr>
        <p:spPr bwMode="auto">
          <a:xfrm>
            <a:off x="293321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DELIVER</a:t>
            </a:r>
          </a:p>
        </p:txBody>
      </p:sp>
      <p:sp>
        <p:nvSpPr>
          <p:cNvPr id="78" name="Freeform 77"/>
          <p:cNvSpPr/>
          <p:nvPr/>
        </p:nvSpPr>
        <p:spPr bwMode="auto">
          <a:xfrm>
            <a:off x="376823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MEASURE</a:t>
            </a:r>
          </a:p>
        </p:txBody>
      </p:sp>
    </p:spTree>
    <p:extLst>
      <p:ext uri="{BB962C8B-B14F-4D97-AF65-F5344CB8AC3E}">
        <p14:creationId xmlns:p14="http://schemas.microsoft.com/office/powerpoint/2010/main" val="3692094842"/>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99" dirty="0"/>
              <a:t>Determine Training Continuation Approach</a:t>
            </a:r>
          </a:p>
        </p:txBody>
      </p:sp>
      <p:sp>
        <p:nvSpPr>
          <p:cNvPr id="5" name="TextBox 4"/>
          <p:cNvSpPr txBox="1"/>
          <p:nvPr/>
        </p:nvSpPr>
        <p:spPr>
          <a:xfrm>
            <a:off x="168724" y="957375"/>
            <a:ext cx="11843337" cy="830997"/>
          </a:xfrm>
          <a:prstGeom prst="rect">
            <a:avLst/>
          </a:prstGeom>
          <a:noFill/>
        </p:spPr>
        <p:txBody>
          <a:bodyPr wrap="square" rtlCol="0">
            <a:spAutoFit/>
          </a:bodyPr>
          <a:lstStyle/>
          <a:p>
            <a:pPr lvl="0">
              <a:defRPr/>
            </a:pPr>
            <a:r>
              <a:rPr lang="en-US" sz="1600" kern="0" dirty="0">
                <a:latin typeface="Arial" panose="020B0604020202020204" pitchFamily="34" charset="0"/>
                <a:cs typeface="Arial" panose="020B0604020202020204" pitchFamily="34" charset="0"/>
              </a:rPr>
              <a:t>[Organization Name] will define a Training Continuation Process to ensure updates are obtained, approved, and incorporated into the End-User training courseware. The process will also specify who at [Organization Name] owns the End-User training program and how the program will be transitioned after Go-Live.</a:t>
            </a:r>
          </a:p>
        </p:txBody>
      </p:sp>
      <p:graphicFrame>
        <p:nvGraphicFramePr>
          <p:cNvPr id="9" name="Content Placeholder 4"/>
          <p:cNvGraphicFramePr>
            <a:graphicFrameLocks/>
          </p:cNvGraphicFramePr>
          <p:nvPr>
            <p:extLst>
              <p:ext uri="{D42A27DB-BD31-4B8C-83A1-F6EECF244321}">
                <p14:modId xmlns:p14="http://schemas.microsoft.com/office/powerpoint/2010/main" val="1788710016"/>
              </p:ext>
            </p:extLst>
          </p:nvPr>
        </p:nvGraphicFramePr>
        <p:xfrm>
          <a:off x="325583" y="2164425"/>
          <a:ext cx="3656648" cy="3473902"/>
        </p:xfrm>
        <a:graphic>
          <a:graphicData uri="http://schemas.openxmlformats.org/drawingml/2006/table">
            <a:tbl>
              <a:tblPr firstRow="1" bandRow="1">
                <a:tableStyleId>{5C22544A-7EE6-4342-B048-85BDC9FD1C3A}</a:tableStyleId>
              </a:tblPr>
              <a:tblGrid>
                <a:gridCol w="3656648">
                  <a:extLst>
                    <a:ext uri="{9D8B030D-6E8A-4147-A177-3AD203B41FA5}">
                      <a16:colId xmlns:a16="http://schemas.microsoft.com/office/drawing/2014/main" val="20000"/>
                    </a:ext>
                  </a:extLst>
                </a:gridCol>
              </a:tblGrid>
              <a:tr h="365681">
                <a:tc>
                  <a:txBody>
                    <a:bodyPr/>
                    <a:lstStyle/>
                    <a:p>
                      <a:pPr algn="ctr"/>
                      <a:r>
                        <a:rPr lang="en-US" sz="1800" dirty="0">
                          <a:latin typeface="+mn-lt"/>
                        </a:rPr>
                        <a:t>People</a:t>
                      </a:r>
                    </a:p>
                  </a:txBody>
                  <a:tcPr marL="91416" marR="91416" marT="45716" marB="45716" anchor="ctr">
                    <a:lnL w="28575"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108150">
                <a:tc>
                  <a:txBody>
                    <a:bodyPr/>
                    <a:lstStyle/>
                    <a:p>
                      <a:pPr marL="171450" marR="0" indent="-171450">
                        <a:lnSpc>
                          <a:spcPct val="115000"/>
                        </a:lnSpc>
                        <a:spcBef>
                          <a:spcPts val="600"/>
                        </a:spcBef>
                        <a:spcAft>
                          <a:spcPts val="0"/>
                        </a:spcAft>
                        <a:buFont typeface="Arial" pitchFamily="34" charset="0"/>
                        <a:buChar char="•"/>
                      </a:pPr>
                      <a:r>
                        <a:rPr lang="en-US" sz="1400" b="0" dirty="0">
                          <a:ln>
                            <a:noFill/>
                          </a:ln>
                          <a:solidFill>
                            <a:schemeClr val="tx1"/>
                          </a:solidFill>
                          <a:effectLst/>
                          <a:latin typeface="+mn-lt"/>
                          <a:ea typeface="Calibri"/>
                          <a:cs typeface="Times New Roman"/>
                        </a:rPr>
                        <a:t>Create plan to leverage the Super-User network on an ongoing basis</a:t>
                      </a:r>
                    </a:p>
                    <a:p>
                      <a:pPr marL="171450" marR="0" lvl="0" indent="-171450" algn="l" defTabSz="914400" rtl="0" eaLnBrk="1" fontAlgn="auto" latinLnBrk="0" hangingPunct="1">
                        <a:lnSpc>
                          <a:spcPct val="115000"/>
                        </a:lnSpc>
                        <a:spcBef>
                          <a:spcPts val="600"/>
                        </a:spcBef>
                        <a:spcAft>
                          <a:spcPts val="0"/>
                        </a:spcAft>
                        <a:buClrTx/>
                        <a:buSzTx/>
                        <a:buFont typeface="Arial" pitchFamily="34" charset="0"/>
                        <a:buChar char="•"/>
                        <a:tabLst/>
                        <a:defRPr/>
                      </a:pPr>
                      <a:r>
                        <a:rPr lang="en-US" sz="1400" b="0" dirty="0">
                          <a:ln>
                            <a:noFill/>
                          </a:ln>
                          <a:solidFill>
                            <a:schemeClr val="tx1"/>
                          </a:solidFill>
                          <a:effectLst/>
                          <a:latin typeface="+mn-lt"/>
                          <a:ea typeface="Calibri"/>
                          <a:cs typeface="Times New Roman"/>
                        </a:rPr>
                        <a:t>Identify</a:t>
                      </a:r>
                      <a:r>
                        <a:rPr lang="en-US" sz="1400" b="0" baseline="0" dirty="0">
                          <a:ln>
                            <a:noFill/>
                          </a:ln>
                          <a:solidFill>
                            <a:schemeClr val="tx1"/>
                          </a:solidFill>
                          <a:effectLst/>
                          <a:latin typeface="+mn-lt"/>
                          <a:ea typeface="Calibri"/>
                          <a:cs typeface="Times New Roman"/>
                        </a:rPr>
                        <a:t> individuals who will be responsible for the ongoing updates to training collateral</a:t>
                      </a:r>
                      <a:endParaRPr lang="en-US" sz="1400" b="0" dirty="0">
                        <a:solidFill>
                          <a:schemeClr val="tx1"/>
                        </a:solidFill>
                        <a:effectLst/>
                        <a:latin typeface="+mn-lt"/>
                        <a:ea typeface="Calibri"/>
                        <a:cs typeface="Times New Roman"/>
                      </a:endParaRPr>
                    </a:p>
                  </a:txBody>
                  <a:tcPr marL="137124" marR="137124" marT="137124" marB="137124">
                    <a:lnL w="28575"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aphicFrame>
        <p:nvGraphicFramePr>
          <p:cNvPr id="10" name="Content Placeholder 4"/>
          <p:cNvGraphicFramePr>
            <a:graphicFrameLocks/>
          </p:cNvGraphicFramePr>
          <p:nvPr>
            <p:extLst>
              <p:ext uri="{D42A27DB-BD31-4B8C-83A1-F6EECF244321}">
                <p14:modId xmlns:p14="http://schemas.microsoft.com/office/powerpoint/2010/main" val="427890627"/>
              </p:ext>
            </p:extLst>
          </p:nvPr>
        </p:nvGraphicFramePr>
        <p:xfrm>
          <a:off x="8206593" y="2164425"/>
          <a:ext cx="3656648" cy="3473902"/>
        </p:xfrm>
        <a:graphic>
          <a:graphicData uri="http://schemas.openxmlformats.org/drawingml/2006/table">
            <a:tbl>
              <a:tblPr firstRow="1" bandRow="1">
                <a:tableStyleId>{5C22544A-7EE6-4342-B048-85BDC9FD1C3A}</a:tableStyleId>
              </a:tblPr>
              <a:tblGrid>
                <a:gridCol w="3656648">
                  <a:extLst>
                    <a:ext uri="{9D8B030D-6E8A-4147-A177-3AD203B41FA5}">
                      <a16:colId xmlns:a16="http://schemas.microsoft.com/office/drawing/2014/main" val="20000"/>
                    </a:ext>
                  </a:extLst>
                </a:gridCol>
              </a:tblGrid>
              <a:tr h="365681">
                <a:tc>
                  <a:txBody>
                    <a:bodyPr/>
                    <a:lstStyle/>
                    <a:p>
                      <a:pPr algn="ctr">
                        <a:spcBef>
                          <a:spcPts val="600"/>
                        </a:spcBef>
                      </a:pPr>
                      <a:r>
                        <a:rPr lang="en-US" sz="1800" dirty="0">
                          <a:latin typeface="Arial" panose="020B0604020202020204" pitchFamily="34" charset="0"/>
                          <a:cs typeface="Arial" panose="020B0604020202020204" pitchFamily="34" charset="0"/>
                        </a:rPr>
                        <a:t>Technology</a:t>
                      </a:r>
                    </a:p>
                  </a:txBody>
                  <a:tcPr marL="91416" marR="91416" marT="45716" marB="45716" anchor="ctr">
                    <a:lnL w="28575"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108150">
                <a:tc>
                  <a:txBody>
                    <a:bodyPr/>
                    <a:lstStyle/>
                    <a:p>
                      <a:pPr marL="171450" marR="0" indent="-171450" algn="l" defTabSz="914400" rtl="0" eaLnBrk="1" latinLnBrk="0" hangingPunct="1">
                        <a:lnSpc>
                          <a:spcPct val="115000"/>
                        </a:lnSpc>
                        <a:spcBef>
                          <a:spcPts val="0"/>
                        </a:spcBef>
                        <a:spcAft>
                          <a:spcPts val="0"/>
                        </a:spcAft>
                        <a:buFont typeface="Arial" pitchFamily="34" charset="0"/>
                        <a:buChar char="•"/>
                      </a:pPr>
                      <a:r>
                        <a:rPr lang="en-US" sz="1400" b="0" kern="1200" dirty="0">
                          <a:ln>
                            <a:noFill/>
                          </a:ln>
                          <a:solidFill>
                            <a:schemeClr val="tx1"/>
                          </a:solidFill>
                          <a:effectLst/>
                          <a:latin typeface="Arial" panose="020B0604020202020204" pitchFamily="34" charset="0"/>
                          <a:ea typeface="Calibri"/>
                          <a:cs typeface="Arial" panose="020B0604020202020204" pitchFamily="34" charset="0"/>
                        </a:rPr>
                        <a:t>Identify responsible party for sustaining</a:t>
                      </a:r>
                      <a:r>
                        <a:rPr lang="en-US" sz="1400" b="0" kern="1200" baseline="0" dirty="0">
                          <a:ln>
                            <a:noFill/>
                          </a:ln>
                          <a:solidFill>
                            <a:schemeClr val="tx1"/>
                          </a:solidFill>
                          <a:effectLst/>
                          <a:latin typeface="Arial" panose="020B0604020202020204" pitchFamily="34" charset="0"/>
                          <a:ea typeface="Calibri"/>
                          <a:cs typeface="Arial" panose="020B0604020202020204" pitchFamily="34" charset="0"/>
                        </a:rPr>
                        <a:t> </a:t>
                      </a:r>
                      <a:r>
                        <a:rPr lang="en-US" sz="1400" b="0" kern="1200" dirty="0">
                          <a:ln>
                            <a:noFill/>
                          </a:ln>
                          <a:solidFill>
                            <a:schemeClr val="tx1"/>
                          </a:solidFill>
                          <a:effectLst/>
                          <a:latin typeface="Arial" panose="020B0604020202020204" pitchFamily="34" charset="0"/>
                          <a:ea typeface="Calibri"/>
                          <a:cs typeface="Arial" panose="020B0604020202020204" pitchFamily="34" charset="0"/>
                        </a:rPr>
                        <a:t>training infrastructure</a:t>
                      </a:r>
                      <a:endParaRPr lang="en-US" sz="1600" kern="1200" baseline="0" dirty="0">
                        <a:solidFill>
                          <a:schemeClr val="tx1"/>
                        </a:solidFill>
                        <a:latin typeface="Arial" panose="020B0604020202020204" pitchFamily="34" charset="0"/>
                        <a:ea typeface="+mn-ea"/>
                        <a:cs typeface="Arial" panose="020B0604020202020204" pitchFamily="34" charset="0"/>
                      </a:endParaRPr>
                    </a:p>
                    <a:p>
                      <a:pPr marL="0" marR="0" indent="0" algn="l" defTabSz="914400" rtl="0" eaLnBrk="1" fontAlgn="auto" latinLnBrk="0" hangingPunct="1">
                        <a:lnSpc>
                          <a:spcPct val="100000"/>
                        </a:lnSpc>
                        <a:spcBef>
                          <a:spcPts val="600"/>
                        </a:spcBef>
                        <a:spcAft>
                          <a:spcPts val="0"/>
                        </a:spcAft>
                        <a:buClrTx/>
                        <a:buSzTx/>
                        <a:buFont typeface="Arial" pitchFamily="34" charset="0"/>
                        <a:buNone/>
                        <a:tabLst/>
                        <a:defRPr/>
                      </a:pPr>
                      <a:endParaRPr lang="en-US" sz="1600" b="0" kern="1200" baseline="0" dirty="0">
                        <a:solidFill>
                          <a:schemeClr val="dk1"/>
                        </a:solidFill>
                        <a:latin typeface="Arial" panose="020B0604020202020204" pitchFamily="34" charset="0"/>
                        <a:ea typeface="+mn-ea"/>
                        <a:cs typeface="Arial" panose="020B0604020202020204" pitchFamily="34" charset="0"/>
                      </a:endParaRPr>
                    </a:p>
                  </a:txBody>
                  <a:tcPr marL="137124" marR="137124" marT="137124" marB="137124">
                    <a:lnL w="28575"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aphicFrame>
        <p:nvGraphicFramePr>
          <p:cNvPr id="11" name="Content Placeholder 4"/>
          <p:cNvGraphicFramePr>
            <a:graphicFrameLocks/>
          </p:cNvGraphicFramePr>
          <p:nvPr>
            <p:extLst>
              <p:ext uri="{D42A27DB-BD31-4B8C-83A1-F6EECF244321}">
                <p14:modId xmlns:p14="http://schemas.microsoft.com/office/powerpoint/2010/main" val="3977839743"/>
              </p:ext>
            </p:extLst>
          </p:nvPr>
        </p:nvGraphicFramePr>
        <p:xfrm>
          <a:off x="4266088" y="2164698"/>
          <a:ext cx="3656648" cy="3473902"/>
        </p:xfrm>
        <a:graphic>
          <a:graphicData uri="http://schemas.openxmlformats.org/drawingml/2006/table">
            <a:tbl>
              <a:tblPr firstRow="1" bandRow="1">
                <a:tableStyleId>{5C22544A-7EE6-4342-B048-85BDC9FD1C3A}</a:tableStyleId>
              </a:tblPr>
              <a:tblGrid>
                <a:gridCol w="3656648">
                  <a:extLst>
                    <a:ext uri="{9D8B030D-6E8A-4147-A177-3AD203B41FA5}">
                      <a16:colId xmlns:a16="http://schemas.microsoft.com/office/drawing/2014/main" val="20000"/>
                    </a:ext>
                  </a:extLst>
                </a:gridCol>
              </a:tblGrid>
              <a:tr h="365681">
                <a:tc>
                  <a:txBody>
                    <a:bodyPr/>
                    <a:lstStyle/>
                    <a:p>
                      <a:pPr algn="ctr">
                        <a:spcBef>
                          <a:spcPts val="600"/>
                        </a:spcBef>
                      </a:pPr>
                      <a:r>
                        <a:rPr lang="en-US" sz="1800" dirty="0">
                          <a:latin typeface="Arial" panose="020B0604020202020204" pitchFamily="34" charset="0"/>
                          <a:cs typeface="Arial" panose="020B0604020202020204" pitchFamily="34" charset="0"/>
                        </a:rPr>
                        <a:t>Process</a:t>
                      </a:r>
                    </a:p>
                  </a:txBody>
                  <a:tcPr marL="91416" marR="91416" marT="45716" marB="45716" anchor="ctr">
                    <a:lnL w="28575"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108150">
                <a:tc>
                  <a:txBody>
                    <a:bodyPr/>
                    <a:lstStyle/>
                    <a:p>
                      <a:pPr marL="171450" marR="0" indent="-171450">
                        <a:lnSpc>
                          <a:spcPct val="115000"/>
                        </a:lnSpc>
                        <a:spcBef>
                          <a:spcPts val="600"/>
                        </a:spcBef>
                        <a:spcAft>
                          <a:spcPts val="0"/>
                        </a:spcAft>
                        <a:buFont typeface="Arial" pitchFamily="34" charset="0"/>
                        <a:buChar char="•"/>
                      </a:pPr>
                      <a:r>
                        <a:rPr lang="en-US" sz="1400" b="0" dirty="0">
                          <a:ln>
                            <a:noFill/>
                          </a:ln>
                          <a:solidFill>
                            <a:schemeClr val="tx1"/>
                          </a:solidFill>
                          <a:effectLst/>
                          <a:latin typeface="Arial" panose="020B0604020202020204" pitchFamily="34" charset="0"/>
                          <a:ea typeface="Calibri"/>
                          <a:cs typeface="Arial" panose="020B0604020202020204" pitchFamily="34" charset="0"/>
                        </a:rPr>
                        <a:t>Develop a training program for new hires, transfers</a:t>
                      </a:r>
                      <a:r>
                        <a:rPr lang="en-US" sz="1400" b="0" baseline="0" dirty="0">
                          <a:ln>
                            <a:noFill/>
                          </a:ln>
                          <a:solidFill>
                            <a:schemeClr val="tx1"/>
                          </a:solidFill>
                          <a:effectLst/>
                          <a:latin typeface="Arial" panose="020B0604020202020204" pitchFamily="34" charset="0"/>
                          <a:ea typeface="Calibri"/>
                          <a:cs typeface="Arial" panose="020B0604020202020204" pitchFamily="34" charset="0"/>
                        </a:rPr>
                        <a:t>, and promotions </a:t>
                      </a:r>
                      <a:endParaRPr lang="en-US" sz="1400" b="0" dirty="0">
                        <a:ln>
                          <a:noFill/>
                        </a:ln>
                        <a:solidFill>
                          <a:schemeClr val="tx1"/>
                        </a:solidFill>
                        <a:effectLst/>
                        <a:latin typeface="Arial" panose="020B0604020202020204" pitchFamily="34" charset="0"/>
                        <a:ea typeface="Calibri"/>
                        <a:cs typeface="Arial" panose="020B0604020202020204" pitchFamily="34" charset="0"/>
                      </a:endParaRPr>
                    </a:p>
                    <a:p>
                      <a:pPr marL="171450" marR="0" lvl="0" indent="-171450" algn="l" defTabSz="914400" rtl="0" eaLnBrk="1" fontAlgn="auto" latinLnBrk="0" hangingPunct="1">
                        <a:lnSpc>
                          <a:spcPct val="115000"/>
                        </a:lnSpc>
                        <a:spcBef>
                          <a:spcPts val="600"/>
                        </a:spcBef>
                        <a:spcAft>
                          <a:spcPts val="0"/>
                        </a:spcAft>
                        <a:buClrTx/>
                        <a:buSzTx/>
                        <a:buFont typeface="Arial" pitchFamily="34" charset="0"/>
                        <a:buChar char="•"/>
                        <a:tabLst/>
                        <a:defRPr/>
                      </a:pPr>
                      <a:r>
                        <a:rPr lang="en-US" sz="1400" b="0" dirty="0">
                          <a:ln>
                            <a:noFill/>
                          </a:ln>
                          <a:solidFill>
                            <a:schemeClr val="tx1"/>
                          </a:solidFill>
                          <a:effectLst/>
                          <a:latin typeface="Arial" panose="020B0604020202020204" pitchFamily="34" charset="0"/>
                          <a:ea typeface="Calibri"/>
                          <a:cs typeface="Arial" panose="020B0604020202020204" pitchFamily="34" charset="0"/>
                        </a:rPr>
                        <a:t>Determine if any refresher</a:t>
                      </a:r>
                      <a:r>
                        <a:rPr lang="en-US" sz="1400" b="0" baseline="0" dirty="0">
                          <a:ln>
                            <a:noFill/>
                          </a:ln>
                          <a:solidFill>
                            <a:schemeClr val="tx1"/>
                          </a:solidFill>
                          <a:effectLst/>
                          <a:latin typeface="Arial" panose="020B0604020202020204" pitchFamily="34" charset="0"/>
                          <a:ea typeface="Calibri"/>
                          <a:cs typeface="Arial" panose="020B0604020202020204" pitchFamily="34" charset="0"/>
                        </a:rPr>
                        <a:t> courses are required</a:t>
                      </a:r>
                      <a:endParaRPr lang="en-US" sz="1400" b="0" dirty="0">
                        <a:ln>
                          <a:noFill/>
                        </a:ln>
                        <a:solidFill>
                          <a:schemeClr val="tx1"/>
                        </a:solidFill>
                        <a:effectLst/>
                        <a:latin typeface="Arial" panose="020B0604020202020204" pitchFamily="34" charset="0"/>
                        <a:ea typeface="Calibri"/>
                        <a:cs typeface="Arial" panose="020B0604020202020204" pitchFamily="34" charset="0"/>
                      </a:endParaRPr>
                    </a:p>
                    <a:p>
                      <a:pPr marL="171450" marR="0" indent="-171450">
                        <a:lnSpc>
                          <a:spcPct val="115000"/>
                        </a:lnSpc>
                        <a:spcBef>
                          <a:spcPts val="600"/>
                        </a:spcBef>
                        <a:spcAft>
                          <a:spcPts val="0"/>
                        </a:spcAft>
                        <a:buFont typeface="Arial" pitchFamily="34" charset="0"/>
                        <a:buChar char="•"/>
                      </a:pPr>
                      <a:r>
                        <a:rPr lang="en-US" sz="1400" b="0" dirty="0">
                          <a:ln>
                            <a:noFill/>
                          </a:ln>
                          <a:solidFill>
                            <a:schemeClr val="tx1"/>
                          </a:solidFill>
                          <a:effectLst/>
                          <a:latin typeface="Arial" panose="020B0604020202020204" pitchFamily="34" charset="0"/>
                          <a:ea typeface="Calibri"/>
                          <a:cs typeface="Arial" panose="020B0604020202020204" pitchFamily="34" charset="0"/>
                        </a:rPr>
                        <a:t>Create a ongoing schedule for assessing new training needs based on any</a:t>
                      </a:r>
                      <a:r>
                        <a:rPr lang="en-US" sz="1400" b="0" baseline="0" dirty="0">
                          <a:ln>
                            <a:noFill/>
                          </a:ln>
                          <a:solidFill>
                            <a:schemeClr val="tx1"/>
                          </a:solidFill>
                          <a:effectLst/>
                          <a:latin typeface="Arial" panose="020B0604020202020204" pitchFamily="34" charset="0"/>
                          <a:ea typeface="Calibri"/>
                          <a:cs typeface="Arial" panose="020B0604020202020204" pitchFamily="34" charset="0"/>
                        </a:rPr>
                        <a:t> upgrades and enhancements to the system</a:t>
                      </a:r>
                      <a:endParaRPr lang="en-US" sz="1400" b="0" dirty="0">
                        <a:ln>
                          <a:noFill/>
                        </a:ln>
                        <a:solidFill>
                          <a:schemeClr val="tx1"/>
                        </a:solidFill>
                        <a:effectLst/>
                        <a:latin typeface="Arial" panose="020B0604020202020204" pitchFamily="34" charset="0"/>
                        <a:ea typeface="Calibri"/>
                        <a:cs typeface="Arial" panose="020B0604020202020204" pitchFamily="34" charset="0"/>
                      </a:endParaRPr>
                    </a:p>
                    <a:p>
                      <a:pPr marL="171450" marR="0" indent="-171450">
                        <a:lnSpc>
                          <a:spcPct val="115000"/>
                        </a:lnSpc>
                        <a:spcBef>
                          <a:spcPts val="600"/>
                        </a:spcBef>
                        <a:spcAft>
                          <a:spcPts val="0"/>
                        </a:spcAft>
                        <a:buFont typeface="Arial" pitchFamily="34" charset="0"/>
                        <a:buChar char="•"/>
                      </a:pPr>
                      <a:r>
                        <a:rPr lang="en-US" sz="1400" b="0" dirty="0">
                          <a:solidFill>
                            <a:schemeClr val="tx1"/>
                          </a:solidFill>
                          <a:effectLst/>
                          <a:latin typeface="Arial" panose="020B0604020202020204" pitchFamily="34" charset="0"/>
                          <a:ea typeface="Calibri"/>
                          <a:cs typeface="Arial" panose="020B0604020202020204" pitchFamily="34" charset="0"/>
                        </a:rPr>
                        <a:t>Determine metrics to be measured</a:t>
                      </a:r>
                      <a:r>
                        <a:rPr lang="en-US" sz="1400" b="0" baseline="0" dirty="0">
                          <a:solidFill>
                            <a:schemeClr val="tx1"/>
                          </a:solidFill>
                          <a:effectLst/>
                          <a:latin typeface="Arial" panose="020B0604020202020204" pitchFamily="34" charset="0"/>
                          <a:ea typeface="Calibri"/>
                          <a:cs typeface="Arial" panose="020B0604020202020204" pitchFamily="34" charset="0"/>
                        </a:rPr>
                        <a:t> for sustainment</a:t>
                      </a:r>
                      <a:endParaRPr lang="en-US" sz="1400" b="0" dirty="0">
                        <a:solidFill>
                          <a:schemeClr val="tx1"/>
                        </a:solidFill>
                        <a:effectLst/>
                        <a:latin typeface="Arial" panose="020B0604020202020204" pitchFamily="34" charset="0"/>
                        <a:ea typeface="Calibri"/>
                        <a:cs typeface="Arial" panose="020B0604020202020204" pitchFamily="34" charset="0"/>
                      </a:endParaRPr>
                    </a:p>
                  </a:txBody>
                  <a:tcPr marL="137124" marR="137124" marT="137124" marB="137124">
                    <a:lnL w="28575"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15" name="Freeform 14"/>
          <p:cNvSpPr/>
          <p:nvPr/>
        </p:nvSpPr>
        <p:spPr bwMode="auto">
          <a:xfrm>
            <a:off x="428157"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ASSESS</a:t>
            </a:r>
          </a:p>
        </p:txBody>
      </p:sp>
      <p:sp>
        <p:nvSpPr>
          <p:cNvPr id="16" name="Freeform 15"/>
          <p:cNvSpPr/>
          <p:nvPr/>
        </p:nvSpPr>
        <p:spPr bwMode="auto">
          <a:xfrm>
            <a:off x="1263175"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accent1"/>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PLAN</a:t>
            </a:r>
          </a:p>
        </p:txBody>
      </p:sp>
      <p:sp>
        <p:nvSpPr>
          <p:cNvPr id="17" name="Freeform 16"/>
          <p:cNvSpPr/>
          <p:nvPr/>
        </p:nvSpPr>
        <p:spPr bwMode="auto">
          <a:xfrm>
            <a:off x="2098194"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DEVELOP</a:t>
            </a:r>
          </a:p>
        </p:txBody>
      </p:sp>
      <p:sp>
        <p:nvSpPr>
          <p:cNvPr id="18" name="Freeform 17"/>
          <p:cNvSpPr/>
          <p:nvPr/>
        </p:nvSpPr>
        <p:spPr bwMode="auto">
          <a:xfrm>
            <a:off x="293321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DELIVER</a:t>
            </a:r>
          </a:p>
        </p:txBody>
      </p:sp>
      <p:sp>
        <p:nvSpPr>
          <p:cNvPr id="19" name="Freeform 18"/>
          <p:cNvSpPr/>
          <p:nvPr/>
        </p:nvSpPr>
        <p:spPr bwMode="auto">
          <a:xfrm>
            <a:off x="376823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MEASURE</a:t>
            </a:r>
          </a:p>
        </p:txBody>
      </p:sp>
    </p:spTree>
    <p:extLst>
      <p:ext uri="{BB962C8B-B14F-4D97-AF65-F5344CB8AC3E}">
        <p14:creationId xmlns:p14="http://schemas.microsoft.com/office/powerpoint/2010/main" val="1078272312"/>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99" dirty="0"/>
              <a:t>3. Develop</a:t>
            </a:r>
          </a:p>
        </p:txBody>
      </p:sp>
      <p:graphicFrame>
        <p:nvGraphicFramePr>
          <p:cNvPr id="3" name="Table 2"/>
          <p:cNvGraphicFramePr>
            <a:graphicFrameLocks noGrp="1"/>
          </p:cNvGraphicFramePr>
          <p:nvPr>
            <p:extLst>
              <p:ext uri="{D42A27DB-BD31-4B8C-83A1-F6EECF244321}">
                <p14:modId xmlns:p14="http://schemas.microsoft.com/office/powerpoint/2010/main" val="310894505"/>
              </p:ext>
            </p:extLst>
          </p:nvPr>
        </p:nvGraphicFramePr>
        <p:xfrm>
          <a:off x="6257874" y="968399"/>
          <a:ext cx="5484971" cy="1267515"/>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r>
                        <a:rPr lang="en-US" sz="1400" dirty="0">
                          <a:latin typeface="Arial" panose="020B0604020202020204" pitchFamily="34" charset="0"/>
                          <a:cs typeface="Arial" panose="020B0604020202020204" pitchFamily="34" charset="0"/>
                        </a:rPr>
                        <a:t>Site Responsibility Considerations </a:t>
                      </a:r>
                      <a:endParaRPr lang="en-US" sz="1400" b="1" dirty="0">
                        <a:solidFill>
                          <a:schemeClr val="bg1"/>
                        </a:solidFill>
                        <a:latin typeface="Arial" panose="020B0604020202020204" pitchFamily="34" charset="0"/>
                        <a:cs typeface="Arial" panose="020B0604020202020204" pitchFamily="34" charset="0"/>
                      </a:endParaRPr>
                    </a:p>
                  </a:txBody>
                  <a:tcPr marL="91368" marR="91368" marT="45684" marB="45684"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4"/>
                    </a:solidFill>
                  </a:tcPr>
                </a:tc>
                <a:extLst>
                  <a:ext uri="{0D108BD9-81ED-4DB2-BD59-A6C34878D82A}">
                    <a16:rowId xmlns:a16="http://schemas.microsoft.com/office/drawing/2014/main" val="10000"/>
                  </a:ext>
                </a:extLst>
              </a:tr>
              <a:tr h="962787">
                <a:tc>
                  <a:txBody>
                    <a:bodyPr/>
                    <a:lstStyle/>
                    <a:p>
                      <a:pPr marL="171450" indent="-171450">
                        <a:buFont typeface="Arial" panose="020B0604020202020204" pitchFamily="34" charset="0"/>
                        <a:buChar char="•"/>
                      </a:pPr>
                      <a:r>
                        <a:rPr lang="en-US" sz="1100" baseline="0" dirty="0">
                          <a:solidFill>
                            <a:schemeClr val="tx1"/>
                          </a:solidFill>
                          <a:latin typeface="Arial" panose="020B0604020202020204" pitchFamily="34" charset="0"/>
                          <a:cs typeface="Arial" panose="020B0604020202020204" pitchFamily="34" charset="0"/>
                        </a:rPr>
                        <a:t>Site Training Coordinator will be responsible administering LMS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solidFill>
                            <a:schemeClr val="tx1"/>
                          </a:solidFill>
                          <a:latin typeface="Arial" panose="020B0604020202020204" pitchFamily="34" charset="0"/>
                          <a:cs typeface="Arial" panose="020B0604020202020204" pitchFamily="34" charset="0"/>
                        </a:rPr>
                        <a:t>Site Training Coordinator will need to assist in identifying a qualified candidate pool from which to select Super-Users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solidFill>
                            <a:schemeClr val="tx1"/>
                          </a:solidFill>
                          <a:latin typeface="Arial" panose="020B0604020202020204" pitchFamily="34" charset="0"/>
                          <a:cs typeface="Arial" panose="020B0604020202020204" pitchFamily="34" charset="0"/>
                        </a:rPr>
                        <a:t>Site   Organizational Readiness Liaison and Site Training Coordinator may be asked to provide subject matter expertise for training materials on occasion</a:t>
                      </a:r>
                    </a:p>
                  </a:txBody>
                  <a:tcPr marL="91368" marR="91368" marT="45684" marB="45684">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360861277"/>
              </p:ext>
            </p:extLst>
          </p:nvPr>
        </p:nvGraphicFramePr>
        <p:xfrm>
          <a:off x="6257874" y="2471731"/>
          <a:ext cx="5484971" cy="304728"/>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pPr algn="l"/>
                      <a:r>
                        <a:rPr lang="en-US" sz="1400" b="1" dirty="0">
                          <a:solidFill>
                            <a:schemeClr val="bg1"/>
                          </a:solidFill>
                          <a:latin typeface="Arial" panose="020B0604020202020204" pitchFamily="34" charset="0"/>
                          <a:cs typeface="Arial" panose="020B0604020202020204" pitchFamily="34" charset="0"/>
                        </a:rPr>
                        <a:t>Input Tools/Templates</a:t>
                      </a:r>
                    </a:p>
                  </a:txBody>
                  <a:tcPr marL="91368" marR="91368" marT="45684" marB="45684"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solidFill>
                  </a:tcPr>
                </a:tc>
                <a:extLst>
                  <a:ext uri="{0D108BD9-81ED-4DB2-BD59-A6C34878D82A}">
                    <a16:rowId xmlns:a16="http://schemas.microsoft.com/office/drawing/2014/main" val="10000"/>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389877776"/>
              </p:ext>
            </p:extLst>
          </p:nvPr>
        </p:nvGraphicFramePr>
        <p:xfrm>
          <a:off x="399159" y="2468422"/>
          <a:ext cx="5484971" cy="1844273"/>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r>
                        <a:rPr lang="en-US" sz="1400" dirty="0">
                          <a:latin typeface="Arial" panose="020B0604020202020204" pitchFamily="34" charset="0"/>
                          <a:cs typeface="Arial" panose="020B0604020202020204" pitchFamily="34" charset="0"/>
                        </a:rPr>
                        <a:t>Component Tasks</a:t>
                      </a:r>
                      <a:endParaRPr lang="en-US" sz="1400" b="1" dirty="0">
                        <a:solidFill>
                          <a:schemeClr val="bg1"/>
                        </a:solidFill>
                        <a:latin typeface="Arial" panose="020B0604020202020204" pitchFamily="34" charset="0"/>
                        <a:cs typeface="Arial" panose="020B0604020202020204" pitchFamily="34" charset="0"/>
                      </a:endParaRPr>
                    </a:p>
                  </a:txBody>
                  <a:tcPr marL="91368" marR="91368" marT="45684" marB="4568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10000"/>
                  </a:ext>
                </a:extLst>
              </a:tr>
              <a:tr h="1539545">
                <a:tc>
                  <a:txBody>
                    <a:bodyPr/>
                    <a:lstStyle/>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1100" kern="1200" dirty="0">
                          <a:solidFill>
                            <a:schemeClr val="tx1"/>
                          </a:solidFill>
                          <a:latin typeface="Arial" panose="020B0604020202020204" pitchFamily="34" charset="0"/>
                          <a:ea typeface="ヒラギノ角ゴ Pro W3"/>
                          <a:cs typeface="Arial" panose="020B0604020202020204" pitchFamily="34" charset="0"/>
                        </a:rPr>
                        <a:t>Develop</a:t>
                      </a:r>
                      <a:r>
                        <a:rPr lang="en-US" sz="1100" kern="1200" baseline="0" dirty="0">
                          <a:solidFill>
                            <a:schemeClr val="tx1"/>
                          </a:solidFill>
                          <a:latin typeface="Arial" panose="020B0604020202020204" pitchFamily="34" charset="0"/>
                          <a:ea typeface="ヒラギノ角ゴ Pro W3"/>
                          <a:cs typeface="Arial" panose="020B0604020202020204" pitchFamily="34" charset="0"/>
                        </a:rPr>
                        <a:t> Training Courseware </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1100" kern="1200" dirty="0">
                          <a:solidFill>
                            <a:schemeClr val="tx1"/>
                          </a:solidFill>
                          <a:latin typeface="Arial" panose="020B0604020202020204" pitchFamily="34" charset="0"/>
                          <a:ea typeface="ヒラギノ角ゴ Pro W3"/>
                          <a:cs typeface="Arial" panose="020B0604020202020204" pitchFamily="34" charset="0"/>
                        </a:rPr>
                        <a:t>Review and</a:t>
                      </a:r>
                      <a:r>
                        <a:rPr lang="en-US" sz="1100" kern="1200" baseline="0" dirty="0">
                          <a:solidFill>
                            <a:schemeClr val="tx1"/>
                          </a:solidFill>
                          <a:latin typeface="Arial" panose="020B0604020202020204" pitchFamily="34" charset="0"/>
                          <a:ea typeface="ヒラギノ角ゴ Pro W3"/>
                          <a:cs typeface="Arial" panose="020B0604020202020204" pitchFamily="34" charset="0"/>
                        </a:rPr>
                        <a:t> Approve Training Courseware</a:t>
                      </a: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1100" kern="1200" dirty="0">
                          <a:solidFill>
                            <a:schemeClr val="tx1"/>
                          </a:solidFill>
                          <a:latin typeface="Arial" panose="020B0604020202020204" pitchFamily="34" charset="0"/>
                          <a:ea typeface="ヒラギノ角ゴ Pro W3"/>
                          <a:cs typeface="Arial" panose="020B0604020202020204" pitchFamily="34" charset="0"/>
                        </a:rPr>
                        <a:t>Update Training Schedule and</a:t>
                      </a:r>
                      <a:r>
                        <a:rPr lang="en-US" sz="1100" kern="1200" baseline="0" dirty="0">
                          <a:solidFill>
                            <a:schemeClr val="tx1"/>
                          </a:solidFill>
                          <a:latin typeface="Arial" panose="020B0604020202020204" pitchFamily="34" charset="0"/>
                          <a:ea typeface="ヒラギノ角ゴ Pro W3"/>
                          <a:cs typeface="Arial" panose="020B0604020202020204" pitchFamily="34" charset="0"/>
                        </a:rPr>
                        <a:t> </a:t>
                      </a:r>
                      <a:r>
                        <a:rPr lang="en-US" sz="1100" kern="1200" dirty="0">
                          <a:solidFill>
                            <a:schemeClr val="tx1"/>
                          </a:solidFill>
                          <a:latin typeface="Arial" panose="020B0604020202020204" pitchFamily="34" charset="0"/>
                          <a:ea typeface="ヒラギノ角ゴ Pro W3"/>
                          <a:cs typeface="Arial" panose="020B0604020202020204" pitchFamily="34" charset="0"/>
                        </a:rPr>
                        <a:t>Logistics Plan</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1100" kern="1200" baseline="0" dirty="0">
                          <a:solidFill>
                            <a:schemeClr val="tx1"/>
                          </a:solidFill>
                          <a:latin typeface="Arial" panose="020B0604020202020204" pitchFamily="34" charset="0"/>
                          <a:ea typeface="ヒラギノ角ゴ Pro W3"/>
                          <a:cs typeface="Arial" panose="020B0604020202020204" pitchFamily="34" charset="0"/>
                        </a:rPr>
                        <a:t>Develop Training Communications</a:t>
                      </a:r>
                      <a:endParaRPr lang="en-US" sz="1100" kern="1200" dirty="0">
                        <a:solidFill>
                          <a:schemeClr val="tx1"/>
                        </a:solidFill>
                        <a:latin typeface="Arial" panose="020B0604020202020204" pitchFamily="34" charset="0"/>
                        <a:ea typeface="ヒラギノ角ゴ Pro W3"/>
                        <a:cs typeface="Arial" panose="020B0604020202020204" pitchFamily="34" charset="0"/>
                      </a:endParaRP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1100" kern="1200" dirty="0">
                          <a:solidFill>
                            <a:schemeClr val="tx1"/>
                          </a:solidFill>
                          <a:latin typeface="Arial" panose="020B0604020202020204" pitchFamily="34" charset="0"/>
                          <a:ea typeface="ヒラギノ角ゴ Pro W3"/>
                          <a:cs typeface="Arial" panose="020B0604020202020204" pitchFamily="34" charset="0"/>
                        </a:rPr>
                        <a:t>Select and Prepare Trainers and Super-Users</a:t>
                      </a: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1100" kern="1200" dirty="0">
                          <a:solidFill>
                            <a:schemeClr val="tx1"/>
                          </a:solidFill>
                          <a:latin typeface="Arial" panose="020B0604020202020204" pitchFamily="34" charset="0"/>
                          <a:ea typeface="ヒラギノ角ゴ Pro W3"/>
                          <a:cs typeface="Arial" panose="020B0604020202020204" pitchFamily="34" charset="0"/>
                        </a:rPr>
                        <a:t>Set up Training Environment</a:t>
                      </a:r>
                      <a:r>
                        <a:rPr lang="en-US" sz="1100" kern="1200" baseline="0" dirty="0">
                          <a:solidFill>
                            <a:schemeClr val="tx1"/>
                          </a:solidFill>
                          <a:latin typeface="Arial" panose="020B0604020202020204" pitchFamily="34" charset="0"/>
                          <a:ea typeface="ヒラギノ角ゴ Pro W3"/>
                          <a:cs typeface="Arial" panose="020B0604020202020204" pitchFamily="34" charset="0"/>
                        </a:rPr>
                        <a:t>, and content repositories, and LMS</a:t>
                      </a:r>
                    </a:p>
                    <a:p>
                      <a:pPr marL="173038" indent="-173038">
                        <a:lnSpc>
                          <a:spcPct val="95000"/>
                        </a:lnSpc>
                        <a:spcBef>
                          <a:spcPts val="200"/>
                        </a:spcBef>
                        <a:spcAft>
                          <a:spcPts val="0"/>
                        </a:spcAft>
                        <a:buClrTx/>
                        <a:buSzPct val="100000"/>
                        <a:buFont typeface="Arial" panose="020B0604020202020204" pitchFamily="34" charset="0"/>
                        <a:buChar char="•"/>
                      </a:pPr>
                      <a:endParaRPr lang="en-US" sz="1100" dirty="0">
                        <a:solidFill>
                          <a:schemeClr val="tx1"/>
                        </a:solidFill>
                        <a:latin typeface="Arial" panose="020B0604020202020204" pitchFamily="34" charset="0"/>
                        <a:cs typeface="Arial" panose="020B0604020202020204" pitchFamily="34" charset="0"/>
                      </a:endParaRPr>
                    </a:p>
                  </a:txBody>
                  <a:tcPr marL="91368" marR="91368" marT="45684" marB="45684">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50" name="Table 49"/>
          <p:cNvGraphicFramePr>
            <a:graphicFrameLocks noGrp="1"/>
          </p:cNvGraphicFramePr>
          <p:nvPr>
            <p:extLst>
              <p:ext uri="{D42A27DB-BD31-4B8C-83A1-F6EECF244321}">
                <p14:modId xmlns:p14="http://schemas.microsoft.com/office/powerpoint/2010/main" val="1131746152"/>
              </p:ext>
            </p:extLst>
          </p:nvPr>
        </p:nvGraphicFramePr>
        <p:xfrm>
          <a:off x="399160" y="968399"/>
          <a:ext cx="5484971" cy="1264598"/>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r>
                        <a:rPr lang="en-US" sz="1400" b="1" dirty="0">
                          <a:solidFill>
                            <a:schemeClr val="bg1"/>
                          </a:solidFill>
                          <a:latin typeface="Arial" panose="020B0604020202020204" pitchFamily="34" charset="0"/>
                          <a:cs typeface="Arial" panose="020B0604020202020204" pitchFamily="34" charset="0"/>
                        </a:rPr>
                        <a:t>Purpose</a:t>
                      </a:r>
                    </a:p>
                  </a:txBody>
                  <a:tcPr marL="91368" marR="91368" marT="45684" marB="45684"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959870">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To construct the training courseware using the Learning Curriculum as a guide</a:t>
                      </a:r>
                    </a:p>
                    <a:p>
                      <a:pPr marL="628650" marR="0" lvl="1"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100" kern="1200" baseline="0" dirty="0">
                          <a:solidFill>
                            <a:schemeClr val="tx1"/>
                          </a:solidFill>
                          <a:latin typeface="Arial" panose="020B0604020202020204" pitchFamily="34" charset="0"/>
                          <a:ea typeface="+mn-ea"/>
                          <a:cs typeface="Arial" panose="020B0604020202020204" pitchFamily="34" charset="0"/>
                        </a:rPr>
                        <a:t>Includes ILT, CBL, QRGs, Job Aids, Train-the-Trainer Workshops, and Demos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To coordinate all training logistics, scheduling and environment set-up</a:t>
                      </a:r>
                    </a:p>
                  </a:txBody>
                  <a:tcPr marL="91368" marR="91368" marT="45684" marB="45684">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51" name="Table 50"/>
          <p:cNvGraphicFramePr>
            <a:graphicFrameLocks noGrp="1"/>
          </p:cNvGraphicFramePr>
          <p:nvPr>
            <p:extLst>
              <p:ext uri="{D42A27DB-BD31-4B8C-83A1-F6EECF244321}">
                <p14:modId xmlns:p14="http://schemas.microsoft.com/office/powerpoint/2010/main" val="2405597866"/>
              </p:ext>
            </p:extLst>
          </p:nvPr>
        </p:nvGraphicFramePr>
        <p:xfrm>
          <a:off x="399160" y="4551430"/>
          <a:ext cx="5484971" cy="1156480"/>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r>
                        <a:rPr lang="en-US" sz="1400" b="1" dirty="0">
                          <a:solidFill>
                            <a:schemeClr val="bg1"/>
                          </a:solidFill>
                          <a:latin typeface="Arial" panose="020B0604020202020204" pitchFamily="34" charset="0"/>
                          <a:cs typeface="Arial" panose="020B0604020202020204" pitchFamily="34" charset="0"/>
                        </a:rPr>
                        <a:t>Outcomes</a:t>
                      </a:r>
                    </a:p>
                  </a:txBody>
                  <a:tcPr marL="91368" marR="91368" marT="45684" marB="4568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r h="851752">
                <a:tc>
                  <a:txBody>
                    <a:bodyPr/>
                    <a:lstStyle/>
                    <a:p>
                      <a:pPr marL="171450" indent="-171450">
                        <a:buFont typeface="Arial" panose="020B0604020202020204" pitchFamily="34" charset="0"/>
                        <a:buChar char="•"/>
                      </a:pPr>
                      <a:r>
                        <a:rPr lang="en-US" sz="1100" baseline="0" dirty="0">
                          <a:solidFill>
                            <a:schemeClr val="tx1"/>
                          </a:solidFill>
                          <a:latin typeface="Arial" panose="020B0604020202020204" pitchFamily="34" charset="0"/>
                          <a:cs typeface="Arial" panose="020B0604020202020204" pitchFamily="34" charset="0"/>
                        </a:rPr>
                        <a:t>All training materials and courseware developed, reviewed, approved and ready for training for delivery</a:t>
                      </a:r>
                    </a:p>
                    <a:p>
                      <a:pPr marL="171450" indent="-171450">
                        <a:buFont typeface="Arial" panose="020B0604020202020204" pitchFamily="34" charset="0"/>
                        <a:buChar char="•"/>
                      </a:pPr>
                      <a:r>
                        <a:rPr lang="en-US" sz="1100" baseline="0" dirty="0">
                          <a:solidFill>
                            <a:schemeClr val="tx1"/>
                          </a:solidFill>
                          <a:latin typeface="Arial" panose="020B0604020202020204" pitchFamily="34" charset="0"/>
                          <a:cs typeface="Arial" panose="020B0604020202020204" pitchFamily="34" charset="0"/>
                        </a:rPr>
                        <a:t>Training logistics organized and ready for training deployment</a:t>
                      </a:r>
                    </a:p>
                  </a:txBody>
                  <a:tcPr marL="91368" marR="91368" marT="45684" marB="45684">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52" name="Table 51"/>
          <p:cNvGraphicFramePr>
            <a:graphicFrameLocks noGrp="1"/>
          </p:cNvGraphicFramePr>
          <p:nvPr>
            <p:extLst>
              <p:ext uri="{D42A27DB-BD31-4B8C-83A1-F6EECF244321}">
                <p14:modId xmlns:p14="http://schemas.microsoft.com/office/powerpoint/2010/main" val="4111326199"/>
              </p:ext>
            </p:extLst>
          </p:nvPr>
        </p:nvGraphicFramePr>
        <p:xfrm>
          <a:off x="6257874" y="4551429"/>
          <a:ext cx="5484971" cy="304728"/>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pPr algn="l"/>
                      <a:r>
                        <a:rPr lang="en-US" sz="1400" b="1" dirty="0">
                          <a:solidFill>
                            <a:schemeClr val="bg1"/>
                          </a:solidFill>
                          <a:latin typeface="Arial" panose="020B0604020202020204" pitchFamily="34" charset="0"/>
                          <a:cs typeface="Arial" panose="020B0604020202020204" pitchFamily="34" charset="0"/>
                        </a:rPr>
                        <a:t>Output Tools/Templates</a:t>
                      </a:r>
                    </a:p>
                  </a:txBody>
                  <a:tcPr marL="91368" marR="91368" marT="45684" marB="45684"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bl>
          </a:graphicData>
        </a:graphic>
      </p:graphicFrame>
      <p:grpSp>
        <p:nvGrpSpPr>
          <p:cNvPr id="7" name="Group 6"/>
          <p:cNvGrpSpPr/>
          <p:nvPr/>
        </p:nvGrpSpPr>
        <p:grpSpPr>
          <a:xfrm>
            <a:off x="8335390" y="5279239"/>
            <a:ext cx="1290380" cy="898035"/>
            <a:chOff x="8500898" y="5464254"/>
            <a:chExt cx="1290716" cy="898269"/>
          </a:xfrm>
        </p:grpSpPr>
        <p:sp>
          <p:nvSpPr>
            <p:cNvPr id="26" name="TextBox 25"/>
            <p:cNvSpPr txBox="1"/>
            <p:nvPr/>
          </p:nvSpPr>
          <p:spPr>
            <a:xfrm>
              <a:off x="8500898" y="5962413"/>
              <a:ext cx="1290716" cy="400110"/>
            </a:xfrm>
            <a:prstGeom prst="rect">
              <a:avLst/>
            </a:prstGeom>
            <a:noFill/>
          </p:spPr>
          <p:txBody>
            <a:bodyPr wrap="square" rtlCol="0">
              <a:spAutoFit/>
            </a:bodyPr>
            <a:lstStyle/>
            <a:p>
              <a:pPr algn="ctr" fontAlgn="base">
                <a:spcBef>
                  <a:spcPct val="0"/>
                </a:spcBef>
                <a:spcAft>
                  <a:spcPct val="0"/>
                </a:spcAft>
              </a:pPr>
              <a:r>
                <a:rPr lang="en-US" sz="1000" dirty="0">
                  <a:latin typeface="Calibri" panose="020F0502020204030204" pitchFamily="34" charset="0"/>
                  <a:cs typeface="Arial" charset="0"/>
                </a:rPr>
                <a:t>Training Schedule &amp; Logistics</a:t>
              </a:r>
            </a:p>
          </p:txBody>
        </p:sp>
        <p:sp>
          <p:nvSpPr>
            <p:cNvPr id="24" name="Rectangle 23"/>
            <p:cNvSpPr/>
            <p:nvPr/>
          </p:nvSpPr>
          <p:spPr>
            <a:xfrm rot="20544239">
              <a:off x="8713063" y="5464254"/>
              <a:ext cx="914058" cy="338554"/>
            </a:xfrm>
            <a:prstGeom prst="rect">
              <a:avLst/>
            </a:prstGeom>
            <a:noFill/>
          </p:spPr>
          <p:txBody>
            <a:bodyPr wrap="square" lIns="91416" tIns="45708" rIns="91416" bIns="45708">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600" b="1" dirty="0">
                  <a:ln/>
                  <a:solidFill>
                    <a:schemeClr val="bg2"/>
                  </a:solidFill>
                </a:rPr>
                <a:t>SAMPLE</a:t>
              </a:r>
              <a:endParaRPr lang="en-US" sz="4799" b="1" dirty="0">
                <a:ln/>
                <a:solidFill>
                  <a:schemeClr val="bg2"/>
                </a:solidFill>
              </a:endParaRPr>
            </a:p>
          </p:txBody>
        </p:sp>
      </p:grpSp>
      <p:grpSp>
        <p:nvGrpSpPr>
          <p:cNvPr id="11" name="Group 10"/>
          <p:cNvGrpSpPr/>
          <p:nvPr/>
        </p:nvGrpSpPr>
        <p:grpSpPr>
          <a:xfrm>
            <a:off x="6571696" y="5217136"/>
            <a:ext cx="1786620" cy="949883"/>
            <a:chOff x="5743854" y="5509533"/>
            <a:chExt cx="1787085" cy="950130"/>
          </a:xfrm>
        </p:grpSpPr>
        <p:sp>
          <p:nvSpPr>
            <p:cNvPr id="25" name="TextBox 24"/>
            <p:cNvSpPr txBox="1"/>
            <p:nvPr/>
          </p:nvSpPr>
          <p:spPr>
            <a:xfrm>
              <a:off x="5743854" y="6059553"/>
              <a:ext cx="1787085" cy="400110"/>
            </a:xfrm>
            <a:prstGeom prst="rect">
              <a:avLst/>
            </a:prstGeom>
            <a:noFill/>
          </p:spPr>
          <p:txBody>
            <a:bodyPr wrap="square" rtlCol="0">
              <a:spAutoFit/>
            </a:bodyPr>
            <a:lstStyle/>
            <a:p>
              <a:pPr algn="ctr" fontAlgn="base">
                <a:spcBef>
                  <a:spcPct val="0"/>
                </a:spcBef>
                <a:spcAft>
                  <a:spcPct val="0"/>
                </a:spcAft>
              </a:pPr>
              <a:r>
                <a:rPr lang="en-US" sz="1000" dirty="0">
                  <a:latin typeface="Calibri" panose="020F0502020204030204" pitchFamily="34" charset="0"/>
                  <a:cs typeface="Arial" charset="0"/>
                </a:rPr>
                <a:t>Training </a:t>
              </a:r>
            </a:p>
            <a:p>
              <a:pPr algn="ctr" fontAlgn="base">
                <a:spcBef>
                  <a:spcPct val="0"/>
                </a:spcBef>
                <a:spcAft>
                  <a:spcPct val="0"/>
                </a:spcAft>
              </a:pPr>
              <a:r>
                <a:rPr lang="en-US" sz="1000" dirty="0">
                  <a:latin typeface="Calibri" panose="020F0502020204030204" pitchFamily="34" charset="0"/>
                  <a:cs typeface="Arial" charset="0"/>
                </a:rPr>
                <a:t>Courseware</a:t>
              </a:r>
            </a:p>
          </p:txBody>
        </p:sp>
        <p:sp>
          <p:nvSpPr>
            <p:cNvPr id="35" name="Rectangle 34"/>
            <p:cNvSpPr/>
            <p:nvPr/>
          </p:nvSpPr>
          <p:spPr>
            <a:xfrm rot="20544239">
              <a:off x="6180367" y="5509533"/>
              <a:ext cx="914058" cy="338554"/>
            </a:xfrm>
            <a:prstGeom prst="rect">
              <a:avLst/>
            </a:prstGeom>
            <a:noFill/>
          </p:spPr>
          <p:txBody>
            <a:bodyPr wrap="square" lIns="91416" tIns="45708" rIns="91416" bIns="45708">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600" b="1" dirty="0">
                  <a:ln/>
                  <a:solidFill>
                    <a:schemeClr val="bg2"/>
                  </a:solidFill>
                </a:rPr>
                <a:t>SAMPLE</a:t>
              </a:r>
              <a:endParaRPr lang="en-US" sz="4799" b="1" dirty="0">
                <a:ln/>
                <a:solidFill>
                  <a:schemeClr val="bg2"/>
                </a:solidFill>
              </a:endParaRPr>
            </a:p>
          </p:txBody>
        </p:sp>
      </p:grpSp>
      <p:grpSp>
        <p:nvGrpSpPr>
          <p:cNvPr id="36" name="Group 35"/>
          <p:cNvGrpSpPr/>
          <p:nvPr/>
        </p:nvGrpSpPr>
        <p:grpSpPr>
          <a:xfrm>
            <a:off x="6571696" y="3135543"/>
            <a:ext cx="1786620" cy="777577"/>
            <a:chOff x="7057536" y="3363932"/>
            <a:chExt cx="1787085" cy="777780"/>
          </a:xfrm>
        </p:grpSpPr>
        <p:sp>
          <p:nvSpPr>
            <p:cNvPr id="38" name="TextBox 37"/>
            <p:cNvSpPr txBox="1"/>
            <p:nvPr/>
          </p:nvSpPr>
          <p:spPr>
            <a:xfrm>
              <a:off x="7057536" y="3895491"/>
              <a:ext cx="1787085" cy="246221"/>
            </a:xfrm>
            <a:prstGeom prst="rect">
              <a:avLst/>
            </a:prstGeom>
            <a:noFill/>
          </p:spPr>
          <p:txBody>
            <a:bodyPr wrap="square" rtlCol="0">
              <a:spAutoFit/>
            </a:bodyPr>
            <a:lstStyle/>
            <a:p>
              <a:pPr algn="ctr" fontAlgn="base">
                <a:spcBef>
                  <a:spcPct val="0"/>
                </a:spcBef>
                <a:spcAft>
                  <a:spcPct val="0"/>
                </a:spcAft>
              </a:pPr>
              <a:r>
                <a:rPr lang="en-US" sz="1000" dirty="0">
                  <a:latin typeface="Calibri" panose="020F0502020204030204" pitchFamily="34" charset="0"/>
                  <a:cs typeface="Arial" charset="0"/>
                </a:rPr>
                <a:t>Learning Curriculum</a:t>
              </a:r>
            </a:p>
          </p:txBody>
        </p:sp>
        <p:sp>
          <p:nvSpPr>
            <p:cNvPr id="40" name="Rectangle 39"/>
            <p:cNvSpPr/>
            <p:nvPr/>
          </p:nvSpPr>
          <p:spPr>
            <a:xfrm rot="20544239">
              <a:off x="7515138" y="3363932"/>
              <a:ext cx="914058" cy="338554"/>
            </a:xfrm>
            <a:prstGeom prst="rect">
              <a:avLst/>
            </a:prstGeom>
            <a:noFill/>
          </p:spPr>
          <p:txBody>
            <a:bodyPr wrap="square" lIns="91416" tIns="45708" rIns="91416" bIns="45708">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600" b="1" dirty="0">
                  <a:ln/>
                  <a:solidFill>
                    <a:schemeClr val="bg2"/>
                  </a:solidFill>
                </a:rPr>
                <a:t>SAMPLE</a:t>
              </a:r>
              <a:endParaRPr lang="en-US" sz="4799" b="1" dirty="0">
                <a:ln/>
                <a:solidFill>
                  <a:schemeClr val="bg2"/>
                </a:solidFill>
              </a:endParaRPr>
            </a:p>
          </p:txBody>
        </p:sp>
      </p:grpSp>
      <p:grpSp>
        <p:nvGrpSpPr>
          <p:cNvPr id="42" name="Group 41"/>
          <p:cNvGrpSpPr/>
          <p:nvPr/>
        </p:nvGrpSpPr>
        <p:grpSpPr>
          <a:xfrm>
            <a:off x="8366894" y="3095657"/>
            <a:ext cx="1026870" cy="817465"/>
            <a:chOff x="8762179" y="5395118"/>
            <a:chExt cx="1027137" cy="817678"/>
          </a:xfrm>
        </p:grpSpPr>
        <p:sp>
          <p:nvSpPr>
            <p:cNvPr id="43" name="TextBox 42"/>
            <p:cNvSpPr txBox="1"/>
            <p:nvPr/>
          </p:nvSpPr>
          <p:spPr>
            <a:xfrm>
              <a:off x="8762179" y="5966575"/>
              <a:ext cx="1027137" cy="246221"/>
            </a:xfrm>
            <a:prstGeom prst="rect">
              <a:avLst/>
            </a:prstGeom>
            <a:noFill/>
          </p:spPr>
          <p:txBody>
            <a:bodyPr wrap="square" rtlCol="0">
              <a:spAutoFit/>
            </a:bodyPr>
            <a:lstStyle/>
            <a:p>
              <a:pPr algn="ctr" fontAlgn="base">
                <a:spcBef>
                  <a:spcPct val="0"/>
                </a:spcBef>
                <a:spcAft>
                  <a:spcPct val="0"/>
                </a:spcAft>
              </a:pPr>
              <a:r>
                <a:rPr lang="en-US" sz="1000" dirty="0">
                  <a:latin typeface="Calibri" panose="020F0502020204030204" pitchFamily="34" charset="0"/>
                  <a:cs typeface="Arial" charset="0"/>
                </a:rPr>
                <a:t>Course Outlines</a:t>
              </a:r>
            </a:p>
          </p:txBody>
        </p:sp>
        <p:sp>
          <p:nvSpPr>
            <p:cNvPr id="47" name="Rectangle 46"/>
            <p:cNvSpPr/>
            <p:nvPr/>
          </p:nvSpPr>
          <p:spPr>
            <a:xfrm rot="20544239">
              <a:off x="8807905" y="5395118"/>
              <a:ext cx="914058" cy="338554"/>
            </a:xfrm>
            <a:prstGeom prst="rect">
              <a:avLst/>
            </a:prstGeom>
            <a:noFill/>
          </p:spPr>
          <p:txBody>
            <a:bodyPr wrap="square" lIns="91416" tIns="45708" rIns="91416" bIns="45708">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600" b="1" dirty="0">
                  <a:ln/>
                  <a:solidFill>
                    <a:schemeClr val="bg2"/>
                  </a:solidFill>
                </a:rPr>
                <a:t>SAMPLE</a:t>
              </a:r>
              <a:endParaRPr lang="en-US" sz="4799" b="1" dirty="0">
                <a:ln/>
                <a:solidFill>
                  <a:schemeClr val="bg2"/>
                </a:solidFill>
              </a:endParaRPr>
            </a:p>
          </p:txBody>
        </p:sp>
      </p:grpSp>
      <p:grpSp>
        <p:nvGrpSpPr>
          <p:cNvPr id="48" name="Group 47"/>
          <p:cNvGrpSpPr/>
          <p:nvPr/>
        </p:nvGrpSpPr>
        <p:grpSpPr>
          <a:xfrm>
            <a:off x="9575048" y="3191193"/>
            <a:ext cx="1547662" cy="871054"/>
            <a:chOff x="9264934" y="4001251"/>
            <a:chExt cx="1548065" cy="871281"/>
          </a:xfrm>
        </p:grpSpPr>
        <p:sp>
          <p:nvSpPr>
            <p:cNvPr id="49" name="TextBox 48"/>
            <p:cNvSpPr txBox="1"/>
            <p:nvPr/>
          </p:nvSpPr>
          <p:spPr>
            <a:xfrm>
              <a:off x="9264934" y="4472422"/>
              <a:ext cx="1548065" cy="400110"/>
            </a:xfrm>
            <a:prstGeom prst="rect">
              <a:avLst/>
            </a:prstGeom>
            <a:noFill/>
          </p:spPr>
          <p:txBody>
            <a:bodyPr wrap="square" rtlCol="0">
              <a:spAutoFit/>
            </a:bodyPr>
            <a:lstStyle/>
            <a:p>
              <a:pPr algn="ctr" fontAlgn="base">
                <a:spcBef>
                  <a:spcPct val="0"/>
                </a:spcBef>
                <a:spcAft>
                  <a:spcPct val="0"/>
                </a:spcAft>
              </a:pPr>
              <a:r>
                <a:rPr lang="en-US" sz="1000" dirty="0">
                  <a:latin typeface="Calibri" panose="020F0502020204030204" pitchFamily="34" charset="0"/>
                  <a:cs typeface="Arial" charset="0"/>
                </a:rPr>
                <a:t>Training Communications Plan</a:t>
              </a:r>
            </a:p>
          </p:txBody>
        </p:sp>
        <p:sp>
          <p:nvSpPr>
            <p:cNvPr id="54" name="Rectangle 53"/>
            <p:cNvSpPr/>
            <p:nvPr/>
          </p:nvSpPr>
          <p:spPr>
            <a:xfrm rot="20544239">
              <a:off x="9527382" y="4001251"/>
              <a:ext cx="914058" cy="338554"/>
            </a:xfrm>
            <a:prstGeom prst="rect">
              <a:avLst/>
            </a:prstGeom>
            <a:noFill/>
          </p:spPr>
          <p:txBody>
            <a:bodyPr wrap="square" lIns="91416" tIns="45708" rIns="91416" bIns="45708">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600" b="1" dirty="0">
                  <a:ln/>
                  <a:solidFill>
                    <a:schemeClr val="bg2"/>
                  </a:solidFill>
                </a:rPr>
                <a:t>SAMPLE</a:t>
              </a:r>
              <a:endParaRPr lang="en-US" sz="4799" b="1" dirty="0">
                <a:ln/>
                <a:solidFill>
                  <a:schemeClr val="bg2"/>
                </a:solidFill>
              </a:endParaRPr>
            </a:p>
          </p:txBody>
        </p:sp>
      </p:grpSp>
      <p:grpSp>
        <p:nvGrpSpPr>
          <p:cNvPr id="14" name="Group 13"/>
          <p:cNvGrpSpPr/>
          <p:nvPr/>
        </p:nvGrpSpPr>
        <p:grpSpPr>
          <a:xfrm>
            <a:off x="9428305" y="5226657"/>
            <a:ext cx="2453285" cy="818942"/>
            <a:chOff x="9430761" y="5444842"/>
            <a:chExt cx="2453924" cy="819155"/>
          </a:xfrm>
        </p:grpSpPr>
        <p:sp>
          <p:nvSpPr>
            <p:cNvPr id="27" name="TextBox 26"/>
            <p:cNvSpPr txBox="1"/>
            <p:nvPr/>
          </p:nvSpPr>
          <p:spPr>
            <a:xfrm>
              <a:off x="9430761" y="6017776"/>
              <a:ext cx="2453924" cy="246221"/>
            </a:xfrm>
            <a:prstGeom prst="rect">
              <a:avLst/>
            </a:prstGeom>
            <a:noFill/>
          </p:spPr>
          <p:txBody>
            <a:bodyPr wrap="square" rtlCol="0">
              <a:spAutoFit/>
            </a:bodyPr>
            <a:lstStyle/>
            <a:p>
              <a:pPr algn="ctr" fontAlgn="base">
                <a:spcBef>
                  <a:spcPct val="0"/>
                </a:spcBef>
                <a:spcAft>
                  <a:spcPct val="0"/>
                </a:spcAft>
              </a:pPr>
              <a:r>
                <a:rPr lang="en-US" sz="1000" dirty="0">
                  <a:latin typeface="Calibri" panose="020F0502020204030204" pitchFamily="34" charset="0"/>
                  <a:cs typeface="Arial" charset="0"/>
                </a:rPr>
                <a:t>Training Communications</a:t>
              </a:r>
            </a:p>
          </p:txBody>
        </p:sp>
        <p:sp>
          <p:nvSpPr>
            <p:cNvPr id="71" name="Rectangle 70"/>
            <p:cNvSpPr/>
            <p:nvPr/>
          </p:nvSpPr>
          <p:spPr>
            <a:xfrm rot="20544239">
              <a:off x="10084088" y="5444842"/>
              <a:ext cx="914058" cy="338554"/>
            </a:xfrm>
            <a:prstGeom prst="rect">
              <a:avLst/>
            </a:prstGeom>
            <a:noFill/>
          </p:spPr>
          <p:txBody>
            <a:bodyPr wrap="square" lIns="91416" tIns="45708" rIns="91416" bIns="45708">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600" b="1" dirty="0">
                  <a:ln/>
                  <a:solidFill>
                    <a:schemeClr val="bg2"/>
                  </a:solidFill>
                </a:rPr>
                <a:t>SAMPLE</a:t>
              </a:r>
              <a:endParaRPr lang="en-US" sz="4799" b="1" dirty="0">
                <a:ln/>
                <a:solidFill>
                  <a:schemeClr val="bg2"/>
                </a:solidFill>
              </a:endParaRPr>
            </a:p>
          </p:txBody>
        </p:sp>
      </p:grpSp>
      <p:grpSp>
        <p:nvGrpSpPr>
          <p:cNvPr id="15" name="Group 14"/>
          <p:cNvGrpSpPr/>
          <p:nvPr/>
        </p:nvGrpSpPr>
        <p:grpSpPr>
          <a:xfrm>
            <a:off x="428157" y="6433752"/>
            <a:ext cx="4162821" cy="274249"/>
            <a:chOff x="428157" y="6433752"/>
            <a:chExt cx="4162821" cy="274249"/>
          </a:xfrm>
        </p:grpSpPr>
        <p:sp>
          <p:nvSpPr>
            <p:cNvPr id="57" name="Freeform 56"/>
            <p:cNvSpPr/>
            <p:nvPr/>
          </p:nvSpPr>
          <p:spPr bwMode="auto">
            <a:xfrm>
              <a:off x="428157"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ASSESS</a:t>
              </a:r>
            </a:p>
          </p:txBody>
        </p:sp>
        <p:sp>
          <p:nvSpPr>
            <p:cNvPr id="58" name="Freeform 57"/>
            <p:cNvSpPr/>
            <p:nvPr/>
          </p:nvSpPr>
          <p:spPr bwMode="auto">
            <a:xfrm>
              <a:off x="1263175"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PLAN</a:t>
              </a:r>
            </a:p>
          </p:txBody>
        </p:sp>
        <p:sp>
          <p:nvSpPr>
            <p:cNvPr id="59" name="Freeform 58"/>
            <p:cNvSpPr/>
            <p:nvPr/>
          </p:nvSpPr>
          <p:spPr bwMode="auto">
            <a:xfrm>
              <a:off x="2098194"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accent1"/>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DEVELOP</a:t>
              </a:r>
            </a:p>
          </p:txBody>
        </p:sp>
        <p:sp>
          <p:nvSpPr>
            <p:cNvPr id="60" name="Freeform 59"/>
            <p:cNvSpPr/>
            <p:nvPr/>
          </p:nvSpPr>
          <p:spPr bwMode="auto">
            <a:xfrm>
              <a:off x="293321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DELIVER</a:t>
              </a:r>
            </a:p>
          </p:txBody>
        </p:sp>
        <p:sp>
          <p:nvSpPr>
            <p:cNvPr id="61" name="Freeform 60"/>
            <p:cNvSpPr/>
            <p:nvPr/>
          </p:nvSpPr>
          <p:spPr bwMode="auto">
            <a:xfrm>
              <a:off x="376823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MEASURE</a:t>
              </a:r>
            </a:p>
          </p:txBody>
        </p:sp>
      </p:grpSp>
    </p:spTree>
    <p:extLst>
      <p:ext uri="{BB962C8B-B14F-4D97-AF65-F5344CB8AC3E}">
        <p14:creationId xmlns:p14="http://schemas.microsoft.com/office/powerpoint/2010/main" val="3572415345"/>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99" dirty="0">
                <a:latin typeface="Arial" panose="020B0604020202020204" pitchFamily="34" charset="0"/>
                <a:cs typeface="Arial" panose="020B0604020202020204" pitchFamily="34" charset="0"/>
              </a:rPr>
              <a:t>Develop Training Courseware</a:t>
            </a:r>
          </a:p>
        </p:txBody>
      </p:sp>
      <p:sp>
        <p:nvSpPr>
          <p:cNvPr id="3" name="TextBox 2"/>
          <p:cNvSpPr txBox="1"/>
          <p:nvPr/>
        </p:nvSpPr>
        <p:spPr>
          <a:xfrm>
            <a:off x="168723" y="957375"/>
            <a:ext cx="11704750" cy="584775"/>
          </a:xfrm>
          <a:prstGeom prst="rect">
            <a:avLst/>
          </a:prstGeom>
          <a:noFill/>
        </p:spPr>
        <p:txBody>
          <a:bodyPr wrap="square" rtlCol="0">
            <a:spAutoFit/>
          </a:bodyPr>
          <a:lstStyle/>
          <a:p>
            <a:pPr lvl="0">
              <a:defRPr/>
            </a:pPr>
            <a:r>
              <a:rPr lang="en-US" sz="1600" dirty="0">
                <a:latin typeface="Arial" panose="020B0604020202020204" pitchFamily="34" charset="0"/>
                <a:cs typeface="Arial" panose="020B0604020202020204" pitchFamily="34" charset="0"/>
              </a:rPr>
              <a:t>[Organization Name] has purchased User Productivity Kit (UPK), as well as Captivate for courseware development. Method of choice for courseware development will depend on the intended training delivery method.</a:t>
            </a:r>
          </a:p>
        </p:txBody>
      </p:sp>
      <p:graphicFrame>
        <p:nvGraphicFramePr>
          <p:cNvPr id="7" name="Table 6"/>
          <p:cNvGraphicFramePr>
            <a:graphicFrameLocks noGrp="1"/>
          </p:cNvGraphicFramePr>
          <p:nvPr>
            <p:extLst>
              <p:ext uri="{D42A27DB-BD31-4B8C-83A1-F6EECF244321}">
                <p14:modId xmlns:p14="http://schemas.microsoft.com/office/powerpoint/2010/main" val="999521927"/>
              </p:ext>
            </p:extLst>
          </p:nvPr>
        </p:nvGraphicFramePr>
        <p:xfrm>
          <a:off x="3240317" y="1713899"/>
          <a:ext cx="6124885" cy="3839859"/>
        </p:xfrm>
        <a:graphic>
          <a:graphicData uri="http://schemas.openxmlformats.org/drawingml/2006/table">
            <a:tbl>
              <a:tblPr firstRow="1" bandRow="1"/>
              <a:tblGrid>
                <a:gridCol w="2833902">
                  <a:extLst>
                    <a:ext uri="{9D8B030D-6E8A-4147-A177-3AD203B41FA5}">
                      <a16:colId xmlns:a16="http://schemas.microsoft.com/office/drawing/2014/main" val="20000"/>
                    </a:ext>
                  </a:extLst>
                </a:gridCol>
                <a:gridCol w="3290983">
                  <a:extLst>
                    <a:ext uri="{9D8B030D-6E8A-4147-A177-3AD203B41FA5}">
                      <a16:colId xmlns:a16="http://schemas.microsoft.com/office/drawing/2014/main" val="20001"/>
                    </a:ext>
                  </a:extLst>
                </a:gridCol>
              </a:tblGrid>
              <a:tr h="30472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1400" b="1" dirty="0">
                          <a:solidFill>
                            <a:schemeClr val="bg1"/>
                          </a:solidFill>
                          <a:latin typeface="+mn-lt"/>
                        </a:rPr>
                        <a:t>Delivery Method</a:t>
                      </a:r>
                    </a:p>
                  </a:txBody>
                  <a:tcPr marL="91416" marR="91416" marT="45708" marB="45708">
                    <a:lnL w="12700" cmpd="sng">
                      <a:noFill/>
                    </a:lnL>
                    <a:lnR w="12700" cap="flat" cmpd="sng" algn="ctr">
                      <a:solidFill>
                        <a:srgbClr val="FFFFFF"/>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indent="0" algn="ctr">
                        <a:buFont typeface="Arial" pitchFamily="34" charset="0"/>
                        <a:buNone/>
                      </a:pPr>
                      <a:r>
                        <a:rPr lang="en-US" sz="1400" b="1" dirty="0">
                          <a:solidFill>
                            <a:schemeClr val="bg1"/>
                          </a:solidFill>
                          <a:latin typeface="+mn-lt"/>
                        </a:rPr>
                        <a:t>Proposed</a:t>
                      </a:r>
                      <a:r>
                        <a:rPr lang="en-US" sz="1400" b="1" baseline="0" dirty="0">
                          <a:solidFill>
                            <a:schemeClr val="bg1"/>
                          </a:solidFill>
                          <a:latin typeface="+mn-lt"/>
                        </a:rPr>
                        <a:t> Development Tool</a:t>
                      </a:r>
                      <a:endParaRPr lang="en-US" sz="1400" b="1" dirty="0">
                        <a:solidFill>
                          <a:schemeClr val="bg1"/>
                        </a:solidFill>
                        <a:latin typeface="+mn-lt"/>
                      </a:endParaRPr>
                    </a:p>
                  </a:txBody>
                  <a:tcPr marL="91416" marR="91416" marT="45708" marB="4570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0"/>
                  </a:ext>
                </a:extLst>
              </a:tr>
              <a:tr h="716093">
                <a:tc>
                  <a:txBody>
                    <a:bodyPr/>
                    <a:lstStyle>
                      <a:lvl1pPr marL="0" algn="l" defTabSz="914400" rtl="0" eaLnBrk="1" latinLnBrk="0" hangingPunct="1">
                        <a:defRPr sz="1800" kern="1200">
                          <a:solidFill>
                            <a:schemeClr val="dk1"/>
                          </a:solidFill>
                          <a:latin typeface="Museo Sans For Dell"/>
                        </a:defRPr>
                      </a:lvl1pPr>
                      <a:lvl2pPr marL="457200" algn="l" defTabSz="914400" rtl="0" eaLnBrk="1" latinLnBrk="0" hangingPunct="1">
                        <a:defRPr sz="1800" kern="1200">
                          <a:solidFill>
                            <a:schemeClr val="dk1"/>
                          </a:solidFill>
                          <a:latin typeface="Museo Sans For Dell"/>
                        </a:defRPr>
                      </a:lvl2pPr>
                      <a:lvl3pPr marL="914400" algn="l" defTabSz="914400" rtl="0" eaLnBrk="1" latinLnBrk="0" hangingPunct="1">
                        <a:defRPr sz="1800" kern="1200">
                          <a:solidFill>
                            <a:schemeClr val="dk1"/>
                          </a:solidFill>
                          <a:latin typeface="Museo Sans For Dell"/>
                        </a:defRPr>
                      </a:lvl3pPr>
                      <a:lvl4pPr marL="1371600" algn="l" defTabSz="914400" rtl="0" eaLnBrk="1" latinLnBrk="0" hangingPunct="1">
                        <a:defRPr sz="1800" kern="1200">
                          <a:solidFill>
                            <a:schemeClr val="dk1"/>
                          </a:solidFill>
                          <a:latin typeface="Museo Sans For Dell"/>
                        </a:defRPr>
                      </a:lvl4pPr>
                      <a:lvl5pPr marL="1828800" algn="l" defTabSz="914400" rtl="0" eaLnBrk="1" latinLnBrk="0" hangingPunct="1">
                        <a:defRPr sz="1800" kern="1200">
                          <a:solidFill>
                            <a:schemeClr val="dk1"/>
                          </a:solidFill>
                          <a:latin typeface="Museo Sans For Dell"/>
                        </a:defRPr>
                      </a:lvl5pPr>
                      <a:lvl6pPr marL="2286000" algn="l" defTabSz="914400" rtl="0" eaLnBrk="1" latinLnBrk="0" hangingPunct="1">
                        <a:defRPr sz="1800" kern="1200">
                          <a:solidFill>
                            <a:schemeClr val="dk1"/>
                          </a:solidFill>
                          <a:latin typeface="Museo Sans For Dell"/>
                        </a:defRPr>
                      </a:lvl6pPr>
                      <a:lvl7pPr marL="2743200" algn="l" defTabSz="914400" rtl="0" eaLnBrk="1" latinLnBrk="0" hangingPunct="1">
                        <a:defRPr sz="1800" kern="1200">
                          <a:solidFill>
                            <a:schemeClr val="dk1"/>
                          </a:solidFill>
                          <a:latin typeface="Museo Sans For Dell"/>
                        </a:defRPr>
                      </a:lvl7pPr>
                      <a:lvl8pPr marL="3200400" algn="l" defTabSz="914400" rtl="0" eaLnBrk="1" latinLnBrk="0" hangingPunct="1">
                        <a:defRPr sz="1800" kern="1200">
                          <a:solidFill>
                            <a:schemeClr val="dk1"/>
                          </a:solidFill>
                          <a:latin typeface="Museo Sans For Dell"/>
                        </a:defRPr>
                      </a:lvl8pPr>
                      <a:lvl9pPr marL="3657600" algn="l" defTabSz="914400" rtl="0" eaLnBrk="1" latinLnBrk="0" hangingPunct="1">
                        <a:defRPr sz="1800" kern="1200">
                          <a:solidFill>
                            <a:schemeClr val="dk1"/>
                          </a:solidFill>
                          <a:latin typeface="Museo Sans For Dell"/>
                        </a:defRPr>
                      </a:lvl9pPr>
                    </a:lstStyle>
                    <a:p>
                      <a:pPr marL="0" indent="0" algn="l">
                        <a:spcBef>
                          <a:spcPts val="300"/>
                        </a:spcBef>
                        <a:buFont typeface="Arial" panose="020B0604020202020204" pitchFamily="34" charset="0"/>
                        <a:buNone/>
                      </a:pPr>
                      <a:r>
                        <a:rPr lang="en-US" sz="1200" b="1" dirty="0">
                          <a:solidFill>
                            <a:schemeClr val="tx1"/>
                          </a:solidFill>
                          <a:latin typeface="+mn-lt"/>
                        </a:rPr>
                        <a:t>Instructor</a:t>
                      </a:r>
                      <a:r>
                        <a:rPr lang="en-US" sz="1200" b="1" baseline="0" dirty="0">
                          <a:solidFill>
                            <a:schemeClr val="tx1"/>
                          </a:solidFill>
                          <a:latin typeface="+mn-lt"/>
                        </a:rPr>
                        <a:t>-Led Training (ILT)</a:t>
                      </a:r>
                    </a:p>
                  </a:txBody>
                  <a:tcPr marL="91416" marR="914162" marT="45708" marB="45708" anchor="ctr">
                    <a:lnL w="12700" cmpd="sng">
                      <a:noFill/>
                    </a:lnL>
                    <a:lnR w="28575" cap="flat" cmpd="sng" algn="ctr">
                      <a:solidFill>
                        <a:schemeClr val="accent1"/>
                      </a:solidFill>
                      <a:prstDash val="sysDot"/>
                      <a:round/>
                      <a:headEnd type="none" w="med" len="med"/>
                      <a:tailEnd type="none" w="med" len="med"/>
                    </a:lnR>
                    <a:lnT w="38100" cmpd="sng">
                      <a:noFill/>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Museo Sans For Dell"/>
                        </a:defRPr>
                      </a:lvl1pPr>
                      <a:lvl2pPr marL="457200" algn="l" defTabSz="914400" rtl="0" eaLnBrk="1" latinLnBrk="0" hangingPunct="1">
                        <a:defRPr sz="1800" kern="1200">
                          <a:solidFill>
                            <a:schemeClr val="dk1"/>
                          </a:solidFill>
                          <a:latin typeface="Museo Sans For Dell"/>
                        </a:defRPr>
                      </a:lvl2pPr>
                      <a:lvl3pPr marL="914400" algn="l" defTabSz="914400" rtl="0" eaLnBrk="1" latinLnBrk="0" hangingPunct="1">
                        <a:defRPr sz="1800" kern="1200">
                          <a:solidFill>
                            <a:schemeClr val="dk1"/>
                          </a:solidFill>
                          <a:latin typeface="Museo Sans For Dell"/>
                        </a:defRPr>
                      </a:lvl3pPr>
                      <a:lvl4pPr marL="1371600" algn="l" defTabSz="914400" rtl="0" eaLnBrk="1" latinLnBrk="0" hangingPunct="1">
                        <a:defRPr sz="1800" kern="1200">
                          <a:solidFill>
                            <a:schemeClr val="dk1"/>
                          </a:solidFill>
                          <a:latin typeface="Museo Sans For Dell"/>
                        </a:defRPr>
                      </a:lvl4pPr>
                      <a:lvl5pPr marL="1828800" algn="l" defTabSz="914400" rtl="0" eaLnBrk="1" latinLnBrk="0" hangingPunct="1">
                        <a:defRPr sz="1800" kern="1200">
                          <a:solidFill>
                            <a:schemeClr val="dk1"/>
                          </a:solidFill>
                          <a:latin typeface="Museo Sans For Dell"/>
                        </a:defRPr>
                      </a:lvl5pPr>
                      <a:lvl6pPr marL="2286000" algn="l" defTabSz="914400" rtl="0" eaLnBrk="1" latinLnBrk="0" hangingPunct="1">
                        <a:defRPr sz="1800" kern="1200">
                          <a:solidFill>
                            <a:schemeClr val="dk1"/>
                          </a:solidFill>
                          <a:latin typeface="Museo Sans For Dell"/>
                        </a:defRPr>
                      </a:lvl6pPr>
                      <a:lvl7pPr marL="2743200" algn="l" defTabSz="914400" rtl="0" eaLnBrk="1" latinLnBrk="0" hangingPunct="1">
                        <a:defRPr sz="1800" kern="1200">
                          <a:solidFill>
                            <a:schemeClr val="dk1"/>
                          </a:solidFill>
                          <a:latin typeface="Museo Sans For Dell"/>
                        </a:defRPr>
                      </a:lvl7pPr>
                      <a:lvl8pPr marL="3200400" algn="l" defTabSz="914400" rtl="0" eaLnBrk="1" latinLnBrk="0" hangingPunct="1">
                        <a:defRPr sz="1800" kern="1200">
                          <a:solidFill>
                            <a:schemeClr val="dk1"/>
                          </a:solidFill>
                          <a:latin typeface="Museo Sans For Dell"/>
                        </a:defRPr>
                      </a:lvl8pPr>
                      <a:lvl9pPr marL="3657600" algn="l" defTabSz="914400" rtl="0" eaLnBrk="1" latinLnBrk="0" hangingPunct="1">
                        <a:defRPr sz="1800" kern="1200">
                          <a:solidFill>
                            <a:schemeClr val="dk1"/>
                          </a:solidFill>
                          <a:latin typeface="Museo Sans For Dell"/>
                        </a:defRPr>
                      </a:lvl9pPr>
                    </a:lstStyle>
                    <a:p>
                      <a:pPr marL="171450" indent="-171450" algn="l">
                        <a:spcBef>
                          <a:spcPts val="300"/>
                        </a:spcBef>
                        <a:buFont typeface="Arial" pitchFamily="34" charset="0"/>
                        <a:buChar char="•"/>
                      </a:pPr>
                      <a:r>
                        <a:rPr lang="en-US" sz="1200" kern="1200" baseline="0" dirty="0">
                          <a:solidFill>
                            <a:schemeClr val="tx1"/>
                          </a:solidFill>
                          <a:latin typeface="+mn-lt"/>
                          <a:ea typeface="+mn-ea"/>
                          <a:cs typeface="+mn-cs"/>
                        </a:rPr>
                        <a:t>MS PowerPoint</a:t>
                      </a:r>
                    </a:p>
                    <a:p>
                      <a:pPr marL="171450" indent="-171450" algn="l">
                        <a:spcBef>
                          <a:spcPts val="300"/>
                        </a:spcBef>
                        <a:buFont typeface="Arial" pitchFamily="34" charset="0"/>
                        <a:buChar char="•"/>
                      </a:pPr>
                      <a:r>
                        <a:rPr lang="en-US" sz="1200" kern="1200" baseline="0" dirty="0">
                          <a:solidFill>
                            <a:schemeClr val="tx1"/>
                          </a:solidFill>
                          <a:latin typeface="+mn-lt"/>
                          <a:ea typeface="+mn-ea"/>
                          <a:cs typeface="+mn-cs"/>
                        </a:rPr>
                        <a:t>LMS/Instructional Video’s</a:t>
                      </a:r>
                    </a:p>
                    <a:p>
                      <a:pPr marL="171450" indent="-171450" algn="l">
                        <a:spcBef>
                          <a:spcPts val="300"/>
                        </a:spcBef>
                        <a:buFont typeface="Arial" pitchFamily="34" charset="0"/>
                        <a:buChar char="•"/>
                      </a:pPr>
                      <a:r>
                        <a:rPr lang="en-US" sz="1200" kern="1200" baseline="0" dirty="0">
                          <a:solidFill>
                            <a:schemeClr val="tx1"/>
                          </a:solidFill>
                          <a:latin typeface="+mn-lt"/>
                          <a:ea typeface="+mn-ea"/>
                          <a:cs typeface="+mn-cs"/>
                        </a:rPr>
                        <a:t>MS Word (for </a:t>
                      </a:r>
                      <a:r>
                        <a:rPr lang="en-US" sz="1200" kern="1200" baseline="0" dirty="0">
                          <a:solidFill>
                            <a:schemeClr val="tx1"/>
                          </a:solidFill>
                          <a:latin typeface="Museo Sans For Dell"/>
                          <a:ea typeface="+mn-ea"/>
                          <a:cs typeface="+mn-cs"/>
                        </a:rPr>
                        <a:t>Exercise Guides, if applicable)</a:t>
                      </a:r>
                      <a:endParaRPr lang="en-US" sz="1200" kern="1200" baseline="0" dirty="0">
                        <a:solidFill>
                          <a:schemeClr val="tx1"/>
                        </a:solidFill>
                        <a:latin typeface="+mn-lt"/>
                        <a:ea typeface="+mn-ea"/>
                        <a:cs typeface="+mn-cs"/>
                      </a:endParaRPr>
                    </a:p>
                  </a:txBody>
                  <a:tcPr marL="91416" marR="91416" marT="45708" marB="45708" anchor="ctr">
                    <a:lnL w="28575" cap="flat" cmpd="sng" algn="ctr">
                      <a:solidFill>
                        <a:schemeClr val="accent1"/>
                      </a:solidFill>
                      <a:prstDash val="sysDot"/>
                      <a:round/>
                      <a:headEnd type="none" w="med" len="med"/>
                      <a:tailEnd type="none" w="med" len="med"/>
                    </a:lnL>
                    <a:lnR w="12700" cmpd="sng">
                      <a:noFill/>
                    </a:lnR>
                    <a:lnT w="38100" cmpd="sng">
                      <a:noFill/>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700857">
                <a:tc>
                  <a:txBody>
                    <a:bodyPr/>
                    <a:lstStyle>
                      <a:lvl1pPr marL="0" algn="l" defTabSz="914400" rtl="0" eaLnBrk="1" latinLnBrk="0" hangingPunct="1">
                        <a:defRPr sz="1800" kern="1200">
                          <a:solidFill>
                            <a:schemeClr val="dk1"/>
                          </a:solidFill>
                          <a:latin typeface="Museo Sans For Dell"/>
                        </a:defRPr>
                      </a:lvl1pPr>
                      <a:lvl2pPr marL="457200" algn="l" defTabSz="914400" rtl="0" eaLnBrk="1" latinLnBrk="0" hangingPunct="1">
                        <a:defRPr sz="1800" kern="1200">
                          <a:solidFill>
                            <a:schemeClr val="dk1"/>
                          </a:solidFill>
                          <a:latin typeface="Museo Sans For Dell"/>
                        </a:defRPr>
                      </a:lvl2pPr>
                      <a:lvl3pPr marL="914400" algn="l" defTabSz="914400" rtl="0" eaLnBrk="1" latinLnBrk="0" hangingPunct="1">
                        <a:defRPr sz="1800" kern="1200">
                          <a:solidFill>
                            <a:schemeClr val="dk1"/>
                          </a:solidFill>
                          <a:latin typeface="Museo Sans For Dell"/>
                        </a:defRPr>
                      </a:lvl3pPr>
                      <a:lvl4pPr marL="1371600" algn="l" defTabSz="914400" rtl="0" eaLnBrk="1" latinLnBrk="0" hangingPunct="1">
                        <a:defRPr sz="1800" kern="1200">
                          <a:solidFill>
                            <a:schemeClr val="dk1"/>
                          </a:solidFill>
                          <a:latin typeface="Museo Sans For Dell"/>
                        </a:defRPr>
                      </a:lvl4pPr>
                      <a:lvl5pPr marL="1828800" algn="l" defTabSz="914400" rtl="0" eaLnBrk="1" latinLnBrk="0" hangingPunct="1">
                        <a:defRPr sz="1800" kern="1200">
                          <a:solidFill>
                            <a:schemeClr val="dk1"/>
                          </a:solidFill>
                          <a:latin typeface="Museo Sans For Dell"/>
                        </a:defRPr>
                      </a:lvl5pPr>
                      <a:lvl6pPr marL="2286000" algn="l" defTabSz="914400" rtl="0" eaLnBrk="1" latinLnBrk="0" hangingPunct="1">
                        <a:defRPr sz="1800" kern="1200">
                          <a:solidFill>
                            <a:schemeClr val="dk1"/>
                          </a:solidFill>
                          <a:latin typeface="Museo Sans For Dell"/>
                        </a:defRPr>
                      </a:lvl6pPr>
                      <a:lvl7pPr marL="2743200" algn="l" defTabSz="914400" rtl="0" eaLnBrk="1" latinLnBrk="0" hangingPunct="1">
                        <a:defRPr sz="1800" kern="1200">
                          <a:solidFill>
                            <a:schemeClr val="dk1"/>
                          </a:solidFill>
                          <a:latin typeface="Museo Sans For Dell"/>
                        </a:defRPr>
                      </a:lvl7pPr>
                      <a:lvl8pPr marL="3200400" algn="l" defTabSz="914400" rtl="0" eaLnBrk="1" latinLnBrk="0" hangingPunct="1">
                        <a:defRPr sz="1800" kern="1200">
                          <a:solidFill>
                            <a:schemeClr val="dk1"/>
                          </a:solidFill>
                          <a:latin typeface="Museo Sans For Dell"/>
                        </a:defRPr>
                      </a:lvl8pPr>
                      <a:lvl9pPr marL="3657600" algn="l" defTabSz="914400" rtl="0" eaLnBrk="1" latinLnBrk="0" hangingPunct="1">
                        <a:defRPr sz="1800" kern="1200">
                          <a:solidFill>
                            <a:schemeClr val="dk1"/>
                          </a:solidFill>
                          <a:latin typeface="Museo Sans For Dell"/>
                        </a:defRPr>
                      </a:lvl9pPr>
                    </a:lstStyle>
                    <a:p>
                      <a:pPr marL="0" indent="0" algn="l">
                        <a:spcBef>
                          <a:spcPts val="300"/>
                        </a:spcBef>
                        <a:buFont typeface="Arial" panose="020B0604020202020204" pitchFamily="34" charset="0"/>
                        <a:buNone/>
                      </a:pPr>
                      <a:r>
                        <a:rPr lang="en-US" sz="1200" b="1" dirty="0">
                          <a:solidFill>
                            <a:schemeClr val="tx1"/>
                          </a:solidFill>
                          <a:latin typeface="+mn-lt"/>
                        </a:rPr>
                        <a:t>Presentations</a:t>
                      </a:r>
                      <a:r>
                        <a:rPr lang="en-US" sz="1200" b="1" baseline="0" dirty="0">
                          <a:solidFill>
                            <a:schemeClr val="tx1"/>
                          </a:solidFill>
                          <a:latin typeface="+mn-lt"/>
                        </a:rPr>
                        <a:t> and</a:t>
                      </a:r>
                      <a:r>
                        <a:rPr lang="en-US" sz="1200" b="1" dirty="0">
                          <a:solidFill>
                            <a:schemeClr val="tx1"/>
                          </a:solidFill>
                          <a:latin typeface="+mn-lt"/>
                        </a:rPr>
                        <a:t> Demos</a:t>
                      </a:r>
                    </a:p>
                  </a:txBody>
                  <a:tcPr marL="91416" marR="914162" marT="45708" marB="45708" anchor="ctr">
                    <a:lnL w="12700" cmpd="sng">
                      <a:noFill/>
                    </a:lnL>
                    <a:lnR w="28575" cap="flat" cmpd="sng" algn="ctr">
                      <a:solidFill>
                        <a:schemeClr val="accent1"/>
                      </a:solidFill>
                      <a:prstDash val="sysDot"/>
                      <a:round/>
                      <a:headEnd type="none" w="med" len="med"/>
                      <a:tailEnd type="none" w="med" len="med"/>
                    </a:lnR>
                    <a:lnT w="28575" cap="flat" cmpd="sng" algn="ctr">
                      <a:solidFill>
                        <a:schemeClr val="accent1"/>
                      </a:solidFill>
                      <a:prstDash val="sysDot"/>
                      <a:round/>
                      <a:headEnd type="none" w="med" len="med"/>
                      <a:tailEnd type="none" w="med" len="med"/>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Museo Sans For Dell"/>
                        </a:defRPr>
                      </a:lvl1pPr>
                      <a:lvl2pPr marL="457200" algn="l" defTabSz="914400" rtl="0" eaLnBrk="1" latinLnBrk="0" hangingPunct="1">
                        <a:defRPr sz="1800" kern="1200">
                          <a:solidFill>
                            <a:schemeClr val="dk1"/>
                          </a:solidFill>
                          <a:latin typeface="Museo Sans For Dell"/>
                        </a:defRPr>
                      </a:lvl2pPr>
                      <a:lvl3pPr marL="914400" algn="l" defTabSz="914400" rtl="0" eaLnBrk="1" latinLnBrk="0" hangingPunct="1">
                        <a:defRPr sz="1800" kern="1200">
                          <a:solidFill>
                            <a:schemeClr val="dk1"/>
                          </a:solidFill>
                          <a:latin typeface="Museo Sans For Dell"/>
                        </a:defRPr>
                      </a:lvl3pPr>
                      <a:lvl4pPr marL="1371600" algn="l" defTabSz="914400" rtl="0" eaLnBrk="1" latinLnBrk="0" hangingPunct="1">
                        <a:defRPr sz="1800" kern="1200">
                          <a:solidFill>
                            <a:schemeClr val="dk1"/>
                          </a:solidFill>
                          <a:latin typeface="Museo Sans For Dell"/>
                        </a:defRPr>
                      </a:lvl4pPr>
                      <a:lvl5pPr marL="1828800" algn="l" defTabSz="914400" rtl="0" eaLnBrk="1" latinLnBrk="0" hangingPunct="1">
                        <a:defRPr sz="1800" kern="1200">
                          <a:solidFill>
                            <a:schemeClr val="dk1"/>
                          </a:solidFill>
                          <a:latin typeface="Museo Sans For Dell"/>
                        </a:defRPr>
                      </a:lvl5pPr>
                      <a:lvl6pPr marL="2286000" algn="l" defTabSz="914400" rtl="0" eaLnBrk="1" latinLnBrk="0" hangingPunct="1">
                        <a:defRPr sz="1800" kern="1200">
                          <a:solidFill>
                            <a:schemeClr val="dk1"/>
                          </a:solidFill>
                          <a:latin typeface="Museo Sans For Dell"/>
                        </a:defRPr>
                      </a:lvl6pPr>
                      <a:lvl7pPr marL="2743200" algn="l" defTabSz="914400" rtl="0" eaLnBrk="1" latinLnBrk="0" hangingPunct="1">
                        <a:defRPr sz="1800" kern="1200">
                          <a:solidFill>
                            <a:schemeClr val="dk1"/>
                          </a:solidFill>
                          <a:latin typeface="Museo Sans For Dell"/>
                        </a:defRPr>
                      </a:lvl7pPr>
                      <a:lvl8pPr marL="3200400" algn="l" defTabSz="914400" rtl="0" eaLnBrk="1" latinLnBrk="0" hangingPunct="1">
                        <a:defRPr sz="1800" kern="1200">
                          <a:solidFill>
                            <a:schemeClr val="dk1"/>
                          </a:solidFill>
                          <a:latin typeface="Museo Sans For Dell"/>
                        </a:defRPr>
                      </a:lvl8pPr>
                      <a:lvl9pPr marL="3657600" algn="l" defTabSz="914400" rtl="0" eaLnBrk="1" latinLnBrk="0" hangingPunct="1">
                        <a:defRPr sz="1800" kern="1200">
                          <a:solidFill>
                            <a:schemeClr val="dk1"/>
                          </a:solidFill>
                          <a:latin typeface="Museo Sans For Dell"/>
                        </a:defRPr>
                      </a:lvl9pPr>
                    </a:lstStyle>
                    <a:p>
                      <a:pPr marL="171450" marR="0" lvl="0" indent="-171450" algn="l" defTabSz="914400" rtl="0" eaLnBrk="1" fontAlgn="auto" latinLnBrk="0" hangingPunct="1">
                        <a:lnSpc>
                          <a:spcPct val="100000"/>
                        </a:lnSpc>
                        <a:spcBef>
                          <a:spcPts val="300"/>
                        </a:spcBef>
                        <a:spcAft>
                          <a:spcPts val="0"/>
                        </a:spcAft>
                        <a:buClrTx/>
                        <a:buSzTx/>
                        <a:buFont typeface="Arial" pitchFamily="34" charset="0"/>
                        <a:buChar char="•"/>
                        <a:tabLst/>
                        <a:defRPr/>
                      </a:pPr>
                      <a:r>
                        <a:rPr lang="en-US" sz="1200" kern="1200" baseline="0" dirty="0">
                          <a:solidFill>
                            <a:schemeClr val="tx1"/>
                          </a:solidFill>
                          <a:latin typeface="+mn-lt"/>
                          <a:ea typeface="+mn-ea"/>
                          <a:cs typeface="+mn-cs"/>
                        </a:rPr>
                        <a:t>PowerPoint</a:t>
                      </a:r>
                    </a:p>
                    <a:p>
                      <a:pPr marL="171450" marR="0" lvl="0" indent="-171450" algn="l" defTabSz="914400" rtl="0" eaLnBrk="1" fontAlgn="auto" latinLnBrk="0" hangingPunct="1">
                        <a:lnSpc>
                          <a:spcPct val="100000"/>
                        </a:lnSpc>
                        <a:spcBef>
                          <a:spcPts val="300"/>
                        </a:spcBef>
                        <a:spcAft>
                          <a:spcPts val="0"/>
                        </a:spcAft>
                        <a:buClrTx/>
                        <a:buSzTx/>
                        <a:buFont typeface="Arial" pitchFamily="34" charset="0"/>
                        <a:buChar char="•"/>
                        <a:tabLst/>
                        <a:defRPr/>
                      </a:pPr>
                      <a:r>
                        <a:rPr lang="en-US" sz="1200" kern="1200" baseline="0" dirty="0">
                          <a:solidFill>
                            <a:schemeClr val="tx1"/>
                          </a:solidFill>
                          <a:latin typeface="+mn-lt"/>
                          <a:ea typeface="+mn-ea"/>
                          <a:cs typeface="+mn-cs"/>
                        </a:rPr>
                        <a:t>Instructional Video’s</a:t>
                      </a:r>
                    </a:p>
                  </a:txBody>
                  <a:tcPr marL="91416" marR="91416" marT="45708" marB="45708" anchor="ctr">
                    <a:lnL w="28575" cap="flat" cmpd="sng" algn="ctr">
                      <a:solidFill>
                        <a:schemeClr val="accent1"/>
                      </a:solidFill>
                      <a:prstDash val="sysDot"/>
                      <a:round/>
                      <a:headEnd type="none" w="med" len="med"/>
                      <a:tailEnd type="none" w="med" len="med"/>
                    </a:lnL>
                    <a:lnR w="12700" cmpd="sng">
                      <a:noFill/>
                    </a:lnR>
                    <a:lnT w="28575" cap="flat" cmpd="sng" algn="ctr">
                      <a:solidFill>
                        <a:schemeClr val="accent1"/>
                      </a:solidFill>
                      <a:prstDash val="sysDot"/>
                      <a:round/>
                      <a:headEnd type="none" w="med" len="med"/>
                      <a:tailEnd type="none" w="med" len="med"/>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700857">
                <a:tc>
                  <a:txBody>
                    <a:bodyPr/>
                    <a:lstStyle>
                      <a:lvl1pPr marL="0" algn="l" defTabSz="914400" rtl="0" eaLnBrk="1" latinLnBrk="0" hangingPunct="1">
                        <a:defRPr sz="1800" kern="1200">
                          <a:solidFill>
                            <a:schemeClr val="dk1"/>
                          </a:solidFill>
                          <a:latin typeface="Museo Sans For Dell"/>
                        </a:defRPr>
                      </a:lvl1pPr>
                      <a:lvl2pPr marL="457200" algn="l" defTabSz="914400" rtl="0" eaLnBrk="1" latinLnBrk="0" hangingPunct="1">
                        <a:defRPr sz="1800" kern="1200">
                          <a:solidFill>
                            <a:schemeClr val="dk1"/>
                          </a:solidFill>
                          <a:latin typeface="Museo Sans For Dell"/>
                        </a:defRPr>
                      </a:lvl2pPr>
                      <a:lvl3pPr marL="914400" algn="l" defTabSz="914400" rtl="0" eaLnBrk="1" latinLnBrk="0" hangingPunct="1">
                        <a:defRPr sz="1800" kern="1200">
                          <a:solidFill>
                            <a:schemeClr val="dk1"/>
                          </a:solidFill>
                          <a:latin typeface="Museo Sans For Dell"/>
                        </a:defRPr>
                      </a:lvl3pPr>
                      <a:lvl4pPr marL="1371600" algn="l" defTabSz="914400" rtl="0" eaLnBrk="1" latinLnBrk="0" hangingPunct="1">
                        <a:defRPr sz="1800" kern="1200">
                          <a:solidFill>
                            <a:schemeClr val="dk1"/>
                          </a:solidFill>
                          <a:latin typeface="Museo Sans For Dell"/>
                        </a:defRPr>
                      </a:lvl4pPr>
                      <a:lvl5pPr marL="1828800" algn="l" defTabSz="914400" rtl="0" eaLnBrk="1" latinLnBrk="0" hangingPunct="1">
                        <a:defRPr sz="1800" kern="1200">
                          <a:solidFill>
                            <a:schemeClr val="dk1"/>
                          </a:solidFill>
                          <a:latin typeface="Museo Sans For Dell"/>
                        </a:defRPr>
                      </a:lvl5pPr>
                      <a:lvl6pPr marL="2286000" algn="l" defTabSz="914400" rtl="0" eaLnBrk="1" latinLnBrk="0" hangingPunct="1">
                        <a:defRPr sz="1800" kern="1200">
                          <a:solidFill>
                            <a:schemeClr val="dk1"/>
                          </a:solidFill>
                          <a:latin typeface="Museo Sans For Dell"/>
                        </a:defRPr>
                      </a:lvl6pPr>
                      <a:lvl7pPr marL="2743200" algn="l" defTabSz="914400" rtl="0" eaLnBrk="1" latinLnBrk="0" hangingPunct="1">
                        <a:defRPr sz="1800" kern="1200">
                          <a:solidFill>
                            <a:schemeClr val="dk1"/>
                          </a:solidFill>
                          <a:latin typeface="Museo Sans For Dell"/>
                        </a:defRPr>
                      </a:lvl7pPr>
                      <a:lvl8pPr marL="3200400" algn="l" defTabSz="914400" rtl="0" eaLnBrk="1" latinLnBrk="0" hangingPunct="1">
                        <a:defRPr sz="1800" kern="1200">
                          <a:solidFill>
                            <a:schemeClr val="dk1"/>
                          </a:solidFill>
                          <a:latin typeface="Museo Sans For Dell"/>
                        </a:defRPr>
                      </a:lvl8pPr>
                      <a:lvl9pPr marL="3657600" algn="l" defTabSz="914400" rtl="0" eaLnBrk="1" latinLnBrk="0" hangingPunct="1">
                        <a:defRPr sz="1800" kern="1200">
                          <a:solidFill>
                            <a:schemeClr val="dk1"/>
                          </a:solidFill>
                          <a:latin typeface="Museo Sans For Dell"/>
                        </a:defRPr>
                      </a:lvl9pPr>
                    </a:lstStyle>
                    <a:p>
                      <a:pPr marL="0" indent="0" algn="l">
                        <a:spcBef>
                          <a:spcPts val="300"/>
                        </a:spcBef>
                        <a:buFont typeface="Arial" panose="020B0604020202020204" pitchFamily="34" charset="0"/>
                        <a:buNone/>
                      </a:pPr>
                      <a:r>
                        <a:rPr lang="en-US" sz="1200" b="1" dirty="0">
                          <a:solidFill>
                            <a:schemeClr val="tx1"/>
                          </a:solidFill>
                          <a:latin typeface="+mn-lt"/>
                        </a:rPr>
                        <a:t>Computer-Based </a:t>
                      </a:r>
                      <a:r>
                        <a:rPr lang="en-US" sz="1200" b="1" baseline="0" dirty="0">
                          <a:solidFill>
                            <a:schemeClr val="tx1"/>
                          </a:solidFill>
                          <a:latin typeface="+mn-lt"/>
                        </a:rPr>
                        <a:t>Learning (CBL)</a:t>
                      </a:r>
                    </a:p>
                  </a:txBody>
                  <a:tcPr marL="91416" marR="914162" marT="45708" marB="45708" anchor="ctr">
                    <a:lnL w="12700" cmpd="sng">
                      <a:noFill/>
                    </a:lnL>
                    <a:lnR w="28575" cap="flat" cmpd="sng" algn="ctr">
                      <a:solidFill>
                        <a:schemeClr val="accent1"/>
                      </a:solidFill>
                      <a:prstDash val="sysDot"/>
                      <a:round/>
                      <a:headEnd type="none" w="med" len="med"/>
                      <a:tailEnd type="none" w="med" len="med"/>
                    </a:lnR>
                    <a:lnT w="28575" cap="flat" cmpd="sng" algn="ctr">
                      <a:solidFill>
                        <a:schemeClr val="accent1"/>
                      </a:solidFill>
                      <a:prstDash val="sysDot"/>
                      <a:round/>
                      <a:headEnd type="none" w="med" len="med"/>
                      <a:tailEnd type="none" w="med" len="med"/>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Museo Sans For Dell"/>
                        </a:defRPr>
                      </a:lvl1pPr>
                      <a:lvl2pPr marL="457200" algn="l" defTabSz="914400" rtl="0" eaLnBrk="1" latinLnBrk="0" hangingPunct="1">
                        <a:defRPr sz="1800" kern="1200">
                          <a:solidFill>
                            <a:schemeClr val="dk1"/>
                          </a:solidFill>
                          <a:latin typeface="Museo Sans For Dell"/>
                        </a:defRPr>
                      </a:lvl2pPr>
                      <a:lvl3pPr marL="914400" algn="l" defTabSz="914400" rtl="0" eaLnBrk="1" latinLnBrk="0" hangingPunct="1">
                        <a:defRPr sz="1800" kern="1200">
                          <a:solidFill>
                            <a:schemeClr val="dk1"/>
                          </a:solidFill>
                          <a:latin typeface="Museo Sans For Dell"/>
                        </a:defRPr>
                      </a:lvl3pPr>
                      <a:lvl4pPr marL="1371600" algn="l" defTabSz="914400" rtl="0" eaLnBrk="1" latinLnBrk="0" hangingPunct="1">
                        <a:defRPr sz="1800" kern="1200">
                          <a:solidFill>
                            <a:schemeClr val="dk1"/>
                          </a:solidFill>
                          <a:latin typeface="Museo Sans For Dell"/>
                        </a:defRPr>
                      </a:lvl4pPr>
                      <a:lvl5pPr marL="1828800" algn="l" defTabSz="914400" rtl="0" eaLnBrk="1" latinLnBrk="0" hangingPunct="1">
                        <a:defRPr sz="1800" kern="1200">
                          <a:solidFill>
                            <a:schemeClr val="dk1"/>
                          </a:solidFill>
                          <a:latin typeface="Museo Sans For Dell"/>
                        </a:defRPr>
                      </a:lvl5pPr>
                      <a:lvl6pPr marL="2286000" algn="l" defTabSz="914400" rtl="0" eaLnBrk="1" latinLnBrk="0" hangingPunct="1">
                        <a:defRPr sz="1800" kern="1200">
                          <a:solidFill>
                            <a:schemeClr val="dk1"/>
                          </a:solidFill>
                          <a:latin typeface="Museo Sans For Dell"/>
                        </a:defRPr>
                      </a:lvl6pPr>
                      <a:lvl7pPr marL="2743200" algn="l" defTabSz="914400" rtl="0" eaLnBrk="1" latinLnBrk="0" hangingPunct="1">
                        <a:defRPr sz="1800" kern="1200">
                          <a:solidFill>
                            <a:schemeClr val="dk1"/>
                          </a:solidFill>
                          <a:latin typeface="Museo Sans For Dell"/>
                        </a:defRPr>
                      </a:lvl7pPr>
                      <a:lvl8pPr marL="3200400" algn="l" defTabSz="914400" rtl="0" eaLnBrk="1" latinLnBrk="0" hangingPunct="1">
                        <a:defRPr sz="1800" kern="1200">
                          <a:solidFill>
                            <a:schemeClr val="dk1"/>
                          </a:solidFill>
                          <a:latin typeface="Museo Sans For Dell"/>
                        </a:defRPr>
                      </a:lvl8pPr>
                      <a:lvl9pPr marL="3657600" algn="l" defTabSz="914400" rtl="0" eaLnBrk="1" latinLnBrk="0" hangingPunct="1">
                        <a:defRPr sz="1800" kern="1200">
                          <a:solidFill>
                            <a:schemeClr val="dk1"/>
                          </a:solidFill>
                          <a:latin typeface="Museo Sans For Dell"/>
                        </a:defRPr>
                      </a:lvl9pPr>
                    </a:lstStyle>
                    <a:p>
                      <a:pPr marL="171450" indent="-171450" algn="l" defTabSz="914400" rtl="0" eaLnBrk="1" latinLnBrk="0" hangingPunct="1">
                        <a:spcBef>
                          <a:spcPts val="300"/>
                        </a:spcBef>
                        <a:buFont typeface="Arial" pitchFamily="34" charset="0"/>
                        <a:buChar char="•"/>
                      </a:pPr>
                      <a:r>
                        <a:rPr lang="en-US" sz="1200" kern="1200" baseline="0" dirty="0">
                          <a:solidFill>
                            <a:schemeClr val="tx1"/>
                          </a:solidFill>
                          <a:latin typeface="+mn-lt"/>
                          <a:ea typeface="+mn-ea"/>
                          <a:cs typeface="+mn-cs"/>
                        </a:rPr>
                        <a:t>Articulate 360</a:t>
                      </a:r>
                    </a:p>
                    <a:p>
                      <a:pPr marL="171450" indent="-171450" algn="l" defTabSz="914400" rtl="0" eaLnBrk="1" latinLnBrk="0" hangingPunct="1">
                        <a:spcBef>
                          <a:spcPts val="300"/>
                        </a:spcBef>
                        <a:buFont typeface="Arial" pitchFamily="34" charset="0"/>
                        <a:buChar char="•"/>
                      </a:pPr>
                      <a:r>
                        <a:rPr lang="en-US" sz="1200" kern="1200" baseline="0" dirty="0">
                          <a:solidFill>
                            <a:schemeClr val="tx1"/>
                          </a:solidFill>
                          <a:latin typeface="+mn-lt"/>
                          <a:ea typeface="+mn-ea"/>
                          <a:cs typeface="+mn-cs"/>
                        </a:rPr>
                        <a:t>Captivate</a:t>
                      </a:r>
                    </a:p>
                  </a:txBody>
                  <a:tcPr marL="91416" marR="91416" marT="45708" marB="45708" anchor="ctr">
                    <a:lnL w="28575" cap="flat" cmpd="sng" algn="ctr">
                      <a:solidFill>
                        <a:schemeClr val="accent1"/>
                      </a:solidFill>
                      <a:prstDash val="sysDot"/>
                      <a:round/>
                      <a:headEnd type="none" w="med" len="med"/>
                      <a:tailEnd type="none" w="med" len="med"/>
                    </a:lnL>
                    <a:lnR w="12700" cmpd="sng">
                      <a:noFill/>
                    </a:lnR>
                    <a:lnT w="28575" cap="flat" cmpd="sng" algn="ctr">
                      <a:solidFill>
                        <a:schemeClr val="accent1"/>
                      </a:solidFill>
                      <a:prstDash val="sysDot"/>
                      <a:round/>
                      <a:headEnd type="none" w="med" len="med"/>
                      <a:tailEnd type="none" w="med" len="med"/>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716093">
                <a:tc>
                  <a:txBody>
                    <a:bodyPr/>
                    <a:lstStyle>
                      <a:lvl1pPr marL="0" algn="l" defTabSz="914400" rtl="0" eaLnBrk="1" latinLnBrk="0" hangingPunct="1">
                        <a:defRPr sz="1800" kern="1200">
                          <a:solidFill>
                            <a:schemeClr val="dk1"/>
                          </a:solidFill>
                          <a:latin typeface="Museo Sans For Dell"/>
                        </a:defRPr>
                      </a:lvl1pPr>
                      <a:lvl2pPr marL="457200" algn="l" defTabSz="914400" rtl="0" eaLnBrk="1" latinLnBrk="0" hangingPunct="1">
                        <a:defRPr sz="1800" kern="1200">
                          <a:solidFill>
                            <a:schemeClr val="dk1"/>
                          </a:solidFill>
                          <a:latin typeface="Museo Sans For Dell"/>
                        </a:defRPr>
                      </a:lvl2pPr>
                      <a:lvl3pPr marL="914400" algn="l" defTabSz="914400" rtl="0" eaLnBrk="1" latinLnBrk="0" hangingPunct="1">
                        <a:defRPr sz="1800" kern="1200">
                          <a:solidFill>
                            <a:schemeClr val="dk1"/>
                          </a:solidFill>
                          <a:latin typeface="Museo Sans For Dell"/>
                        </a:defRPr>
                      </a:lvl3pPr>
                      <a:lvl4pPr marL="1371600" algn="l" defTabSz="914400" rtl="0" eaLnBrk="1" latinLnBrk="0" hangingPunct="1">
                        <a:defRPr sz="1800" kern="1200">
                          <a:solidFill>
                            <a:schemeClr val="dk1"/>
                          </a:solidFill>
                          <a:latin typeface="Museo Sans For Dell"/>
                        </a:defRPr>
                      </a:lvl4pPr>
                      <a:lvl5pPr marL="1828800" algn="l" defTabSz="914400" rtl="0" eaLnBrk="1" latinLnBrk="0" hangingPunct="1">
                        <a:defRPr sz="1800" kern="1200">
                          <a:solidFill>
                            <a:schemeClr val="dk1"/>
                          </a:solidFill>
                          <a:latin typeface="Museo Sans For Dell"/>
                        </a:defRPr>
                      </a:lvl5pPr>
                      <a:lvl6pPr marL="2286000" algn="l" defTabSz="914400" rtl="0" eaLnBrk="1" latinLnBrk="0" hangingPunct="1">
                        <a:defRPr sz="1800" kern="1200">
                          <a:solidFill>
                            <a:schemeClr val="dk1"/>
                          </a:solidFill>
                          <a:latin typeface="Museo Sans For Dell"/>
                        </a:defRPr>
                      </a:lvl6pPr>
                      <a:lvl7pPr marL="2743200" algn="l" defTabSz="914400" rtl="0" eaLnBrk="1" latinLnBrk="0" hangingPunct="1">
                        <a:defRPr sz="1800" kern="1200">
                          <a:solidFill>
                            <a:schemeClr val="dk1"/>
                          </a:solidFill>
                          <a:latin typeface="Museo Sans For Dell"/>
                        </a:defRPr>
                      </a:lvl7pPr>
                      <a:lvl8pPr marL="3200400" algn="l" defTabSz="914400" rtl="0" eaLnBrk="1" latinLnBrk="0" hangingPunct="1">
                        <a:defRPr sz="1800" kern="1200">
                          <a:solidFill>
                            <a:schemeClr val="dk1"/>
                          </a:solidFill>
                          <a:latin typeface="Museo Sans For Dell"/>
                        </a:defRPr>
                      </a:lvl8pPr>
                      <a:lvl9pPr marL="3657600" algn="l" defTabSz="914400" rtl="0" eaLnBrk="1" latinLnBrk="0" hangingPunct="1">
                        <a:defRPr sz="1800" kern="1200">
                          <a:solidFill>
                            <a:schemeClr val="dk1"/>
                          </a:solidFill>
                          <a:latin typeface="Museo Sans For Dell"/>
                        </a:defRPr>
                      </a:lvl9pPr>
                    </a:lstStyle>
                    <a:p>
                      <a:pPr marL="0" indent="0" algn="l">
                        <a:spcBef>
                          <a:spcPts val="300"/>
                        </a:spcBef>
                        <a:buFont typeface="Arial" panose="020B0604020202020204" pitchFamily="34" charset="0"/>
                        <a:buNone/>
                      </a:pPr>
                      <a:r>
                        <a:rPr lang="en-US" sz="1200" b="1" dirty="0">
                          <a:solidFill>
                            <a:schemeClr val="tx1"/>
                          </a:solidFill>
                          <a:latin typeface="+mn-lt"/>
                        </a:rPr>
                        <a:t>User Guides,</a:t>
                      </a:r>
                      <a:r>
                        <a:rPr lang="en-US" sz="1200" b="1" baseline="0" dirty="0">
                          <a:solidFill>
                            <a:schemeClr val="tx1"/>
                          </a:solidFill>
                          <a:latin typeface="+mn-lt"/>
                        </a:rPr>
                        <a:t> Job Aids, and Quick Reference Guides, Instructional Videos</a:t>
                      </a:r>
                      <a:endParaRPr lang="en-US" sz="1200" b="1" dirty="0">
                        <a:solidFill>
                          <a:schemeClr val="tx1"/>
                        </a:solidFill>
                        <a:latin typeface="+mn-lt"/>
                      </a:endParaRPr>
                    </a:p>
                  </a:txBody>
                  <a:tcPr marL="91416" marR="914162" marT="45708" marB="45708" anchor="ctr">
                    <a:lnL w="12700" cmpd="sng">
                      <a:noFill/>
                    </a:lnL>
                    <a:lnR w="28575" cap="flat" cmpd="sng" algn="ctr">
                      <a:solidFill>
                        <a:schemeClr val="accent1"/>
                      </a:solidFill>
                      <a:prstDash val="sysDot"/>
                      <a:round/>
                      <a:headEnd type="none" w="med" len="med"/>
                      <a:tailEnd type="none" w="med" len="med"/>
                    </a:lnR>
                    <a:lnT w="28575" cap="flat" cmpd="sng" algn="ctr">
                      <a:solidFill>
                        <a:schemeClr val="accent1"/>
                      </a:solidFill>
                      <a:prstDash val="sysDot"/>
                      <a:round/>
                      <a:headEnd type="none" w="med" len="med"/>
                      <a:tailEnd type="none" w="med" len="med"/>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Museo Sans For Dell"/>
                        </a:defRPr>
                      </a:lvl1pPr>
                      <a:lvl2pPr marL="457200" algn="l" defTabSz="914400" rtl="0" eaLnBrk="1" latinLnBrk="0" hangingPunct="1">
                        <a:defRPr sz="1800" kern="1200">
                          <a:solidFill>
                            <a:schemeClr val="dk1"/>
                          </a:solidFill>
                          <a:latin typeface="Museo Sans For Dell"/>
                        </a:defRPr>
                      </a:lvl2pPr>
                      <a:lvl3pPr marL="914400" algn="l" defTabSz="914400" rtl="0" eaLnBrk="1" latinLnBrk="0" hangingPunct="1">
                        <a:defRPr sz="1800" kern="1200">
                          <a:solidFill>
                            <a:schemeClr val="dk1"/>
                          </a:solidFill>
                          <a:latin typeface="Museo Sans For Dell"/>
                        </a:defRPr>
                      </a:lvl3pPr>
                      <a:lvl4pPr marL="1371600" algn="l" defTabSz="914400" rtl="0" eaLnBrk="1" latinLnBrk="0" hangingPunct="1">
                        <a:defRPr sz="1800" kern="1200">
                          <a:solidFill>
                            <a:schemeClr val="dk1"/>
                          </a:solidFill>
                          <a:latin typeface="Museo Sans For Dell"/>
                        </a:defRPr>
                      </a:lvl4pPr>
                      <a:lvl5pPr marL="1828800" algn="l" defTabSz="914400" rtl="0" eaLnBrk="1" latinLnBrk="0" hangingPunct="1">
                        <a:defRPr sz="1800" kern="1200">
                          <a:solidFill>
                            <a:schemeClr val="dk1"/>
                          </a:solidFill>
                          <a:latin typeface="Museo Sans For Dell"/>
                        </a:defRPr>
                      </a:lvl5pPr>
                      <a:lvl6pPr marL="2286000" algn="l" defTabSz="914400" rtl="0" eaLnBrk="1" latinLnBrk="0" hangingPunct="1">
                        <a:defRPr sz="1800" kern="1200">
                          <a:solidFill>
                            <a:schemeClr val="dk1"/>
                          </a:solidFill>
                          <a:latin typeface="Museo Sans For Dell"/>
                        </a:defRPr>
                      </a:lvl6pPr>
                      <a:lvl7pPr marL="2743200" algn="l" defTabSz="914400" rtl="0" eaLnBrk="1" latinLnBrk="0" hangingPunct="1">
                        <a:defRPr sz="1800" kern="1200">
                          <a:solidFill>
                            <a:schemeClr val="dk1"/>
                          </a:solidFill>
                          <a:latin typeface="Museo Sans For Dell"/>
                        </a:defRPr>
                      </a:lvl7pPr>
                      <a:lvl8pPr marL="3200400" algn="l" defTabSz="914400" rtl="0" eaLnBrk="1" latinLnBrk="0" hangingPunct="1">
                        <a:defRPr sz="1800" kern="1200">
                          <a:solidFill>
                            <a:schemeClr val="dk1"/>
                          </a:solidFill>
                          <a:latin typeface="Museo Sans For Dell"/>
                        </a:defRPr>
                      </a:lvl8pPr>
                      <a:lvl9pPr marL="3657600" algn="l" defTabSz="914400" rtl="0" eaLnBrk="1" latinLnBrk="0" hangingPunct="1">
                        <a:defRPr sz="1800" kern="1200">
                          <a:solidFill>
                            <a:schemeClr val="dk1"/>
                          </a:solidFill>
                          <a:latin typeface="Museo Sans For Dell"/>
                        </a:defRPr>
                      </a:lvl9pPr>
                    </a:lstStyle>
                    <a:p>
                      <a:pPr marL="171450" indent="-171450" algn="l" defTabSz="914400" rtl="0" eaLnBrk="1" latinLnBrk="0" hangingPunct="1">
                        <a:spcBef>
                          <a:spcPts val="300"/>
                        </a:spcBef>
                        <a:buFont typeface="Arial" pitchFamily="34" charset="0"/>
                        <a:buChar char="•"/>
                      </a:pPr>
                      <a:r>
                        <a:rPr lang="en-US" sz="1200" kern="1200" baseline="0" dirty="0">
                          <a:solidFill>
                            <a:schemeClr val="tx1"/>
                          </a:solidFill>
                          <a:latin typeface="+mn-lt"/>
                          <a:ea typeface="+mn-ea"/>
                          <a:cs typeface="+mn-cs"/>
                        </a:rPr>
                        <a:t>Instructional Video’s</a:t>
                      </a:r>
                    </a:p>
                    <a:p>
                      <a:pPr marL="171450" indent="-171450" algn="l" defTabSz="914400" rtl="0" eaLnBrk="1" latinLnBrk="0" hangingPunct="1">
                        <a:spcBef>
                          <a:spcPts val="300"/>
                        </a:spcBef>
                        <a:buFont typeface="Arial" pitchFamily="34" charset="0"/>
                        <a:buChar char="•"/>
                      </a:pPr>
                      <a:r>
                        <a:rPr lang="en-US" sz="1200" kern="1200" baseline="0" dirty="0">
                          <a:solidFill>
                            <a:schemeClr val="tx1"/>
                          </a:solidFill>
                          <a:latin typeface="+mn-lt"/>
                          <a:ea typeface="+mn-ea"/>
                          <a:cs typeface="+mn-cs"/>
                        </a:rPr>
                        <a:t>MS Word </a:t>
                      </a:r>
                    </a:p>
                    <a:p>
                      <a:pPr marL="171450" indent="-171450" algn="l" defTabSz="914400" rtl="0" eaLnBrk="1" latinLnBrk="0" hangingPunct="1">
                        <a:spcBef>
                          <a:spcPts val="300"/>
                        </a:spcBef>
                        <a:buFont typeface="Arial" pitchFamily="34" charset="0"/>
                        <a:buChar char="•"/>
                      </a:pPr>
                      <a:r>
                        <a:rPr lang="en-US" sz="1200" kern="1200" baseline="0" dirty="0">
                          <a:solidFill>
                            <a:schemeClr val="tx1"/>
                          </a:solidFill>
                          <a:latin typeface="+mn-lt"/>
                          <a:ea typeface="+mn-ea"/>
                          <a:cs typeface="+mn-cs"/>
                        </a:rPr>
                        <a:t>Course Authoring Tool/s </a:t>
                      </a:r>
                    </a:p>
                  </a:txBody>
                  <a:tcPr marL="91416" marR="91416" marT="45708" marB="45708" anchor="ctr">
                    <a:lnL w="28575" cap="flat" cmpd="sng" algn="ctr">
                      <a:solidFill>
                        <a:schemeClr val="accent1"/>
                      </a:solidFill>
                      <a:prstDash val="sysDot"/>
                      <a:round/>
                      <a:headEnd type="none" w="med" len="med"/>
                      <a:tailEnd type="none" w="med" len="med"/>
                    </a:lnL>
                    <a:lnR w="12700" cmpd="sng">
                      <a:noFill/>
                    </a:lnR>
                    <a:lnT w="28575" cap="flat" cmpd="sng" algn="ctr">
                      <a:solidFill>
                        <a:schemeClr val="accent1"/>
                      </a:solidFill>
                      <a:prstDash val="sysDot"/>
                      <a:round/>
                      <a:headEnd type="none" w="med" len="med"/>
                      <a:tailEnd type="none" w="med" len="med"/>
                    </a:lnT>
                    <a:lnB w="28575" cap="flat" cmpd="sng" algn="ctr">
                      <a:solidFill>
                        <a:schemeClr val="accent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700857">
                <a:tc>
                  <a:txBody>
                    <a:bodyPr/>
                    <a:lstStyle/>
                    <a:p>
                      <a:pPr marL="0" indent="0" algn="l">
                        <a:spcBef>
                          <a:spcPts val="0"/>
                        </a:spcBef>
                        <a:buFont typeface="Arial" panose="020B0604020202020204" pitchFamily="34" charset="0"/>
                        <a:buNone/>
                      </a:pPr>
                      <a:r>
                        <a:rPr lang="en-US" sz="1200" b="1" dirty="0">
                          <a:solidFill>
                            <a:schemeClr val="tx1"/>
                          </a:solidFill>
                          <a:latin typeface="+mn-lt"/>
                        </a:rPr>
                        <a:t>On-Site</a:t>
                      </a:r>
                      <a:r>
                        <a:rPr lang="en-US" sz="1200" b="1" baseline="0" dirty="0">
                          <a:solidFill>
                            <a:schemeClr val="tx1"/>
                          </a:solidFill>
                          <a:latin typeface="+mn-lt"/>
                        </a:rPr>
                        <a:t> Support </a:t>
                      </a:r>
                    </a:p>
                    <a:p>
                      <a:pPr marL="0" indent="0" algn="l">
                        <a:spcBef>
                          <a:spcPts val="0"/>
                        </a:spcBef>
                        <a:buFont typeface="Arial" panose="020B0604020202020204" pitchFamily="34" charset="0"/>
                        <a:buNone/>
                      </a:pPr>
                      <a:r>
                        <a:rPr lang="en-US" sz="1200" b="1" baseline="0" dirty="0">
                          <a:solidFill>
                            <a:schemeClr val="tx1"/>
                          </a:solidFill>
                          <a:latin typeface="+mn-lt"/>
                        </a:rPr>
                        <a:t>(Super-Users)</a:t>
                      </a:r>
                      <a:endParaRPr lang="en-US" sz="1200" b="1" dirty="0">
                        <a:solidFill>
                          <a:schemeClr val="tx1"/>
                        </a:solidFill>
                        <a:latin typeface="+mn-lt"/>
                      </a:endParaRPr>
                    </a:p>
                  </a:txBody>
                  <a:tcPr marL="91416" marR="914162" marT="45708" marB="45708" anchor="ctr">
                    <a:lnL w="12700" cmpd="sng">
                      <a:noFill/>
                    </a:lnL>
                    <a:lnR w="28575" cap="flat" cmpd="sng" algn="ctr">
                      <a:solidFill>
                        <a:schemeClr val="accent1"/>
                      </a:solidFill>
                      <a:prstDash val="sysDot"/>
                      <a:round/>
                      <a:headEnd type="none" w="med" len="med"/>
                      <a:tailEnd type="none" w="med" len="med"/>
                    </a:lnR>
                    <a:lnT w="28575" cap="flat" cmpd="sng" algn="ctr">
                      <a:solidFill>
                        <a:schemeClr val="accent1"/>
                      </a:solidFill>
                      <a:prstDash val="sysDot"/>
                      <a:round/>
                      <a:headEnd type="none" w="med" len="med"/>
                      <a:tailEnd type="none" w="med" len="med"/>
                    </a:lnT>
                    <a:lnB w="2857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300"/>
                        </a:spcBef>
                        <a:spcAft>
                          <a:spcPts val="0"/>
                        </a:spcAft>
                        <a:buClrTx/>
                        <a:buSzTx/>
                        <a:buFont typeface="Arial" pitchFamily="34" charset="0"/>
                        <a:buChar char="•"/>
                        <a:tabLst/>
                        <a:defRPr/>
                      </a:pPr>
                      <a:r>
                        <a:rPr lang="en-US" sz="1200" kern="1200" baseline="0" dirty="0">
                          <a:solidFill>
                            <a:schemeClr val="tx1"/>
                          </a:solidFill>
                          <a:latin typeface="+mn-lt"/>
                          <a:ea typeface="+mn-ea"/>
                          <a:cs typeface="+mn-cs"/>
                        </a:rPr>
                        <a:t>Peer Training</a:t>
                      </a:r>
                    </a:p>
                  </a:txBody>
                  <a:tcPr marL="91416" marR="91416" marT="45708" marB="45708" anchor="ctr">
                    <a:lnL w="28575" cap="flat" cmpd="sng" algn="ctr">
                      <a:solidFill>
                        <a:schemeClr val="accent1"/>
                      </a:solidFill>
                      <a:prstDash val="sysDot"/>
                      <a:round/>
                      <a:headEnd type="none" w="med" len="med"/>
                      <a:tailEnd type="none" w="med" len="med"/>
                    </a:lnL>
                    <a:lnR w="12700" cmpd="sng">
                      <a:noFill/>
                    </a:lnR>
                    <a:lnT w="28575" cap="flat" cmpd="sng" algn="ctr">
                      <a:solidFill>
                        <a:schemeClr val="accent1"/>
                      </a:solidFill>
                      <a:prstDash val="sysDot"/>
                      <a:round/>
                      <a:headEnd type="none" w="med" len="med"/>
                      <a:tailEnd type="none" w="med" len="med"/>
                    </a:lnT>
                    <a:lnB w="2857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grpSp>
        <p:nvGrpSpPr>
          <p:cNvPr id="8" name="Group 7"/>
          <p:cNvGrpSpPr>
            <a:grpSpLocks noChangeAspect="1"/>
          </p:cNvGrpSpPr>
          <p:nvPr/>
        </p:nvGrpSpPr>
        <p:grpSpPr>
          <a:xfrm>
            <a:off x="5307411" y="2105538"/>
            <a:ext cx="608487" cy="548497"/>
            <a:chOff x="960438" y="6030913"/>
            <a:chExt cx="901700" cy="812801"/>
          </a:xfrm>
          <a:solidFill>
            <a:schemeClr val="accent3"/>
          </a:solidFill>
        </p:grpSpPr>
        <p:sp>
          <p:nvSpPr>
            <p:cNvPr id="9" name="Freeform 143"/>
            <p:cNvSpPr>
              <a:spLocks/>
            </p:cNvSpPr>
            <p:nvPr/>
          </p:nvSpPr>
          <p:spPr bwMode="auto">
            <a:xfrm>
              <a:off x="1287463" y="6067426"/>
              <a:ext cx="574675" cy="382588"/>
            </a:xfrm>
            <a:custGeom>
              <a:avLst/>
              <a:gdLst>
                <a:gd name="T0" fmla="*/ 372 w 381"/>
                <a:gd name="T1" fmla="*/ 0 h 254"/>
                <a:gd name="T2" fmla="*/ 9 w 381"/>
                <a:gd name="T3" fmla="*/ 0 h 254"/>
                <a:gd name="T4" fmla="*/ 0 w 381"/>
                <a:gd name="T5" fmla="*/ 9 h 254"/>
                <a:gd name="T6" fmla="*/ 0 w 381"/>
                <a:gd name="T7" fmla="*/ 100 h 254"/>
                <a:gd name="T8" fmla="*/ 18 w 381"/>
                <a:gd name="T9" fmla="*/ 107 h 254"/>
                <a:gd name="T10" fmla="*/ 19 w 381"/>
                <a:gd name="T11" fmla="*/ 107 h 254"/>
                <a:gd name="T12" fmla="*/ 19 w 381"/>
                <a:gd name="T13" fmla="*/ 19 h 254"/>
                <a:gd name="T14" fmla="*/ 362 w 381"/>
                <a:gd name="T15" fmla="*/ 19 h 254"/>
                <a:gd name="T16" fmla="*/ 362 w 381"/>
                <a:gd name="T17" fmla="*/ 235 h 254"/>
                <a:gd name="T18" fmla="*/ 19 w 381"/>
                <a:gd name="T19" fmla="*/ 235 h 254"/>
                <a:gd name="T20" fmla="*/ 19 w 381"/>
                <a:gd name="T21" fmla="*/ 222 h 254"/>
                <a:gd name="T22" fmla="*/ 0 w 381"/>
                <a:gd name="T23" fmla="*/ 217 h 254"/>
                <a:gd name="T24" fmla="*/ 0 w 381"/>
                <a:gd name="T25" fmla="*/ 245 h 254"/>
                <a:gd name="T26" fmla="*/ 9 w 381"/>
                <a:gd name="T27" fmla="*/ 254 h 254"/>
                <a:gd name="T28" fmla="*/ 372 w 381"/>
                <a:gd name="T29" fmla="*/ 254 h 254"/>
                <a:gd name="T30" fmla="*/ 381 w 381"/>
                <a:gd name="T31" fmla="*/ 245 h 254"/>
                <a:gd name="T32" fmla="*/ 381 w 381"/>
                <a:gd name="T33" fmla="*/ 9 h 254"/>
                <a:gd name="T34" fmla="*/ 372 w 381"/>
                <a:gd name="T35"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1" h="254">
                  <a:moveTo>
                    <a:pt x="372" y="0"/>
                  </a:moveTo>
                  <a:cubicBezTo>
                    <a:pt x="9" y="0"/>
                    <a:pt x="9" y="0"/>
                    <a:pt x="9" y="0"/>
                  </a:cubicBezTo>
                  <a:cubicBezTo>
                    <a:pt x="4" y="0"/>
                    <a:pt x="0" y="4"/>
                    <a:pt x="0" y="9"/>
                  </a:cubicBezTo>
                  <a:cubicBezTo>
                    <a:pt x="0" y="100"/>
                    <a:pt x="0" y="100"/>
                    <a:pt x="0" y="100"/>
                  </a:cubicBezTo>
                  <a:cubicBezTo>
                    <a:pt x="18" y="107"/>
                    <a:pt x="18" y="107"/>
                    <a:pt x="18" y="107"/>
                  </a:cubicBezTo>
                  <a:cubicBezTo>
                    <a:pt x="19" y="107"/>
                    <a:pt x="19" y="107"/>
                    <a:pt x="19" y="107"/>
                  </a:cubicBezTo>
                  <a:cubicBezTo>
                    <a:pt x="19" y="19"/>
                    <a:pt x="19" y="19"/>
                    <a:pt x="19" y="19"/>
                  </a:cubicBezTo>
                  <a:cubicBezTo>
                    <a:pt x="362" y="19"/>
                    <a:pt x="362" y="19"/>
                    <a:pt x="362" y="19"/>
                  </a:cubicBezTo>
                  <a:cubicBezTo>
                    <a:pt x="362" y="235"/>
                    <a:pt x="362" y="235"/>
                    <a:pt x="362" y="235"/>
                  </a:cubicBezTo>
                  <a:cubicBezTo>
                    <a:pt x="19" y="235"/>
                    <a:pt x="19" y="235"/>
                    <a:pt x="19" y="235"/>
                  </a:cubicBezTo>
                  <a:cubicBezTo>
                    <a:pt x="19" y="222"/>
                    <a:pt x="19" y="222"/>
                    <a:pt x="19" y="222"/>
                  </a:cubicBezTo>
                  <a:cubicBezTo>
                    <a:pt x="0" y="217"/>
                    <a:pt x="0" y="217"/>
                    <a:pt x="0" y="217"/>
                  </a:cubicBezTo>
                  <a:cubicBezTo>
                    <a:pt x="0" y="245"/>
                    <a:pt x="0" y="245"/>
                    <a:pt x="0" y="245"/>
                  </a:cubicBezTo>
                  <a:cubicBezTo>
                    <a:pt x="0" y="250"/>
                    <a:pt x="4" y="254"/>
                    <a:pt x="9" y="254"/>
                  </a:cubicBezTo>
                  <a:cubicBezTo>
                    <a:pt x="372" y="254"/>
                    <a:pt x="372" y="254"/>
                    <a:pt x="372" y="254"/>
                  </a:cubicBezTo>
                  <a:cubicBezTo>
                    <a:pt x="377" y="254"/>
                    <a:pt x="381" y="250"/>
                    <a:pt x="381" y="245"/>
                  </a:cubicBezTo>
                  <a:cubicBezTo>
                    <a:pt x="381" y="9"/>
                    <a:pt x="381" y="9"/>
                    <a:pt x="381" y="9"/>
                  </a:cubicBezTo>
                  <a:cubicBezTo>
                    <a:pt x="381" y="4"/>
                    <a:pt x="377" y="0"/>
                    <a:pt x="372" y="0"/>
                  </a:cubicBez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10" name="Freeform 144"/>
            <p:cNvSpPr>
              <a:spLocks/>
            </p:cNvSpPr>
            <p:nvPr/>
          </p:nvSpPr>
          <p:spPr bwMode="auto">
            <a:xfrm>
              <a:off x="1090613" y="6030913"/>
              <a:ext cx="157163" cy="157163"/>
            </a:xfrm>
            <a:custGeom>
              <a:avLst/>
              <a:gdLst>
                <a:gd name="T0" fmla="*/ 52 w 104"/>
                <a:gd name="T1" fmla="*/ 105 h 105"/>
                <a:gd name="T2" fmla="*/ 104 w 104"/>
                <a:gd name="T3" fmla="*/ 53 h 105"/>
                <a:gd name="T4" fmla="*/ 52 w 104"/>
                <a:gd name="T5" fmla="*/ 0 h 105"/>
                <a:gd name="T6" fmla="*/ 0 w 104"/>
                <a:gd name="T7" fmla="*/ 52 h 105"/>
                <a:gd name="T8" fmla="*/ 52 w 104"/>
                <a:gd name="T9" fmla="*/ 105 h 105"/>
              </a:gdLst>
              <a:ahLst/>
              <a:cxnLst>
                <a:cxn ang="0">
                  <a:pos x="T0" y="T1"/>
                </a:cxn>
                <a:cxn ang="0">
                  <a:pos x="T2" y="T3"/>
                </a:cxn>
                <a:cxn ang="0">
                  <a:pos x="T4" y="T5"/>
                </a:cxn>
                <a:cxn ang="0">
                  <a:pos x="T6" y="T7"/>
                </a:cxn>
                <a:cxn ang="0">
                  <a:pos x="T8" y="T9"/>
                </a:cxn>
              </a:cxnLst>
              <a:rect l="0" t="0" r="r" b="b"/>
              <a:pathLst>
                <a:path w="104" h="105">
                  <a:moveTo>
                    <a:pt x="52" y="105"/>
                  </a:moveTo>
                  <a:cubicBezTo>
                    <a:pt x="80" y="105"/>
                    <a:pt x="104" y="81"/>
                    <a:pt x="104" y="53"/>
                  </a:cubicBezTo>
                  <a:cubicBezTo>
                    <a:pt x="104" y="24"/>
                    <a:pt x="81" y="0"/>
                    <a:pt x="52" y="0"/>
                  </a:cubicBezTo>
                  <a:cubicBezTo>
                    <a:pt x="23" y="0"/>
                    <a:pt x="0" y="23"/>
                    <a:pt x="0" y="52"/>
                  </a:cubicBezTo>
                  <a:cubicBezTo>
                    <a:pt x="0" y="81"/>
                    <a:pt x="23" y="104"/>
                    <a:pt x="52" y="105"/>
                  </a:cubicBez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11" name="Freeform 145"/>
            <p:cNvSpPr>
              <a:spLocks noEditPoints="1"/>
            </p:cNvSpPr>
            <p:nvPr/>
          </p:nvSpPr>
          <p:spPr bwMode="auto">
            <a:xfrm>
              <a:off x="960438" y="6184901"/>
              <a:ext cx="522288" cy="658813"/>
            </a:xfrm>
            <a:custGeom>
              <a:avLst/>
              <a:gdLst>
                <a:gd name="T0" fmla="*/ 339 w 347"/>
                <a:gd name="T1" fmla="*/ 13 h 438"/>
                <a:gd name="T2" fmla="*/ 304 w 347"/>
                <a:gd name="T3" fmla="*/ 10 h 438"/>
                <a:gd name="T4" fmla="*/ 241 w 347"/>
                <a:gd name="T5" fmla="*/ 62 h 438"/>
                <a:gd name="T6" fmla="*/ 174 w 347"/>
                <a:gd name="T7" fmla="*/ 35 h 438"/>
                <a:gd name="T8" fmla="*/ 133 w 347"/>
                <a:gd name="T9" fmla="*/ 19 h 438"/>
                <a:gd name="T10" fmla="*/ 95 w 347"/>
                <a:gd name="T11" fmla="*/ 31 h 438"/>
                <a:gd name="T12" fmla="*/ 13 w 347"/>
                <a:gd name="T13" fmla="*/ 99 h 438"/>
                <a:gd name="T14" fmla="*/ 4 w 347"/>
                <a:gd name="T15" fmla="*/ 128 h 438"/>
                <a:gd name="T16" fmla="*/ 35 w 347"/>
                <a:gd name="T17" fmla="*/ 214 h 438"/>
                <a:gd name="T18" fmla="*/ 78 w 347"/>
                <a:gd name="T19" fmla="*/ 221 h 438"/>
                <a:gd name="T20" fmla="*/ 79 w 347"/>
                <a:gd name="T21" fmla="*/ 412 h 438"/>
                <a:gd name="T22" fmla="*/ 101 w 347"/>
                <a:gd name="T23" fmla="*/ 436 h 438"/>
                <a:gd name="T24" fmla="*/ 127 w 347"/>
                <a:gd name="T25" fmla="*/ 415 h 438"/>
                <a:gd name="T26" fmla="*/ 136 w 347"/>
                <a:gd name="T27" fmla="*/ 316 h 438"/>
                <a:gd name="T28" fmla="*/ 137 w 347"/>
                <a:gd name="T29" fmla="*/ 314 h 438"/>
                <a:gd name="T30" fmla="*/ 147 w 347"/>
                <a:gd name="T31" fmla="*/ 415 h 438"/>
                <a:gd name="T32" fmla="*/ 173 w 347"/>
                <a:gd name="T33" fmla="*/ 436 h 438"/>
                <a:gd name="T34" fmla="*/ 194 w 347"/>
                <a:gd name="T35" fmla="*/ 411 h 438"/>
                <a:gd name="T36" fmla="*/ 186 w 347"/>
                <a:gd name="T37" fmla="*/ 209 h 438"/>
                <a:gd name="T38" fmla="*/ 187 w 347"/>
                <a:gd name="T39" fmla="*/ 206 h 438"/>
                <a:gd name="T40" fmla="*/ 187 w 347"/>
                <a:gd name="T41" fmla="*/ 101 h 438"/>
                <a:gd name="T42" fmla="*/ 245 w 347"/>
                <a:gd name="T43" fmla="*/ 117 h 438"/>
                <a:gd name="T44" fmla="*/ 269 w 347"/>
                <a:gd name="T45" fmla="*/ 110 h 438"/>
                <a:gd name="T46" fmla="*/ 335 w 347"/>
                <a:gd name="T47" fmla="*/ 46 h 438"/>
                <a:gd name="T48" fmla="*/ 339 w 347"/>
                <a:gd name="T49" fmla="*/ 13 h 438"/>
                <a:gd name="T50" fmla="*/ 78 w 347"/>
                <a:gd name="T51" fmla="*/ 191 h 438"/>
                <a:gd name="T52" fmla="*/ 58 w 347"/>
                <a:gd name="T53" fmla="*/ 127 h 438"/>
                <a:gd name="T54" fmla="*/ 78 w 347"/>
                <a:gd name="T55" fmla="*/ 114 h 438"/>
                <a:gd name="T56" fmla="*/ 78 w 347"/>
                <a:gd name="T57" fmla="*/ 191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7" h="438">
                  <a:moveTo>
                    <a:pt x="339" y="13"/>
                  </a:moveTo>
                  <a:cubicBezTo>
                    <a:pt x="330" y="2"/>
                    <a:pt x="315" y="0"/>
                    <a:pt x="304" y="10"/>
                  </a:cubicBezTo>
                  <a:cubicBezTo>
                    <a:pt x="241" y="62"/>
                    <a:pt x="241" y="62"/>
                    <a:pt x="241" y="62"/>
                  </a:cubicBezTo>
                  <a:cubicBezTo>
                    <a:pt x="174" y="35"/>
                    <a:pt x="174" y="35"/>
                    <a:pt x="174" y="35"/>
                  </a:cubicBezTo>
                  <a:cubicBezTo>
                    <a:pt x="164" y="25"/>
                    <a:pt x="149" y="19"/>
                    <a:pt x="133" y="19"/>
                  </a:cubicBezTo>
                  <a:cubicBezTo>
                    <a:pt x="122" y="19"/>
                    <a:pt x="103" y="24"/>
                    <a:pt x="95" y="31"/>
                  </a:cubicBezTo>
                  <a:cubicBezTo>
                    <a:pt x="13" y="99"/>
                    <a:pt x="13" y="99"/>
                    <a:pt x="13" y="99"/>
                  </a:cubicBezTo>
                  <a:cubicBezTo>
                    <a:pt x="4" y="105"/>
                    <a:pt x="0" y="118"/>
                    <a:pt x="4" y="128"/>
                  </a:cubicBezTo>
                  <a:cubicBezTo>
                    <a:pt x="35" y="214"/>
                    <a:pt x="35" y="214"/>
                    <a:pt x="35" y="214"/>
                  </a:cubicBezTo>
                  <a:cubicBezTo>
                    <a:pt x="41" y="234"/>
                    <a:pt x="66" y="238"/>
                    <a:pt x="78" y="221"/>
                  </a:cubicBezTo>
                  <a:cubicBezTo>
                    <a:pt x="78" y="285"/>
                    <a:pt x="78" y="348"/>
                    <a:pt x="79" y="412"/>
                  </a:cubicBezTo>
                  <a:cubicBezTo>
                    <a:pt x="79" y="424"/>
                    <a:pt x="88" y="435"/>
                    <a:pt x="101" y="436"/>
                  </a:cubicBezTo>
                  <a:cubicBezTo>
                    <a:pt x="114" y="438"/>
                    <a:pt x="125" y="428"/>
                    <a:pt x="127" y="415"/>
                  </a:cubicBezTo>
                  <a:cubicBezTo>
                    <a:pt x="136" y="316"/>
                    <a:pt x="136" y="316"/>
                    <a:pt x="136" y="316"/>
                  </a:cubicBezTo>
                  <a:cubicBezTo>
                    <a:pt x="137" y="314"/>
                    <a:pt x="137" y="314"/>
                    <a:pt x="137" y="314"/>
                  </a:cubicBezTo>
                  <a:cubicBezTo>
                    <a:pt x="147" y="415"/>
                    <a:pt x="147" y="415"/>
                    <a:pt x="147" y="415"/>
                  </a:cubicBezTo>
                  <a:cubicBezTo>
                    <a:pt x="148" y="428"/>
                    <a:pt x="160" y="438"/>
                    <a:pt x="173" y="436"/>
                  </a:cubicBezTo>
                  <a:cubicBezTo>
                    <a:pt x="185" y="435"/>
                    <a:pt x="195" y="424"/>
                    <a:pt x="194" y="411"/>
                  </a:cubicBezTo>
                  <a:cubicBezTo>
                    <a:pt x="192" y="343"/>
                    <a:pt x="190" y="277"/>
                    <a:pt x="186" y="209"/>
                  </a:cubicBezTo>
                  <a:cubicBezTo>
                    <a:pt x="187" y="208"/>
                    <a:pt x="187" y="207"/>
                    <a:pt x="187" y="206"/>
                  </a:cubicBezTo>
                  <a:cubicBezTo>
                    <a:pt x="187" y="101"/>
                    <a:pt x="187" y="101"/>
                    <a:pt x="187" y="101"/>
                  </a:cubicBezTo>
                  <a:cubicBezTo>
                    <a:pt x="245" y="117"/>
                    <a:pt x="245" y="117"/>
                    <a:pt x="245" y="117"/>
                  </a:cubicBezTo>
                  <a:cubicBezTo>
                    <a:pt x="254" y="119"/>
                    <a:pt x="263" y="116"/>
                    <a:pt x="269" y="110"/>
                  </a:cubicBezTo>
                  <a:cubicBezTo>
                    <a:pt x="335" y="46"/>
                    <a:pt x="335" y="46"/>
                    <a:pt x="335" y="46"/>
                  </a:cubicBezTo>
                  <a:cubicBezTo>
                    <a:pt x="345" y="37"/>
                    <a:pt x="347" y="23"/>
                    <a:pt x="339" y="13"/>
                  </a:cubicBezTo>
                  <a:close/>
                  <a:moveTo>
                    <a:pt x="78" y="191"/>
                  </a:moveTo>
                  <a:cubicBezTo>
                    <a:pt x="58" y="127"/>
                    <a:pt x="58" y="127"/>
                    <a:pt x="58" y="127"/>
                  </a:cubicBezTo>
                  <a:cubicBezTo>
                    <a:pt x="78" y="114"/>
                    <a:pt x="78" y="114"/>
                    <a:pt x="78" y="114"/>
                  </a:cubicBezTo>
                  <a:lnTo>
                    <a:pt x="78" y="191"/>
                  </a:ln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12" name="Freeform 146"/>
            <p:cNvSpPr>
              <a:spLocks noEditPoints="1"/>
            </p:cNvSpPr>
            <p:nvPr/>
          </p:nvSpPr>
          <p:spPr bwMode="auto">
            <a:xfrm>
              <a:off x="1543050" y="6140451"/>
              <a:ext cx="227013" cy="236538"/>
            </a:xfrm>
            <a:custGeom>
              <a:avLst/>
              <a:gdLst>
                <a:gd name="T0" fmla="*/ 15 w 151"/>
                <a:gd name="T1" fmla="*/ 131 h 158"/>
                <a:gd name="T2" fmla="*/ 34 w 151"/>
                <a:gd name="T3" fmla="*/ 124 h 158"/>
                <a:gd name="T4" fmla="*/ 45 w 151"/>
                <a:gd name="T5" fmla="*/ 132 h 158"/>
                <a:gd name="T6" fmla="*/ 45 w 151"/>
                <a:gd name="T7" fmla="*/ 132 h 158"/>
                <a:gd name="T8" fmla="*/ 45 w 151"/>
                <a:gd name="T9" fmla="*/ 132 h 158"/>
                <a:gd name="T10" fmla="*/ 58 w 151"/>
                <a:gd name="T11" fmla="*/ 138 h 158"/>
                <a:gd name="T12" fmla="*/ 62 w 151"/>
                <a:gd name="T13" fmla="*/ 158 h 158"/>
                <a:gd name="T14" fmla="*/ 90 w 151"/>
                <a:gd name="T15" fmla="*/ 158 h 158"/>
                <a:gd name="T16" fmla="*/ 93 w 151"/>
                <a:gd name="T17" fmla="*/ 138 h 158"/>
                <a:gd name="T18" fmla="*/ 118 w 151"/>
                <a:gd name="T19" fmla="*/ 124 h 158"/>
                <a:gd name="T20" fmla="*/ 137 w 151"/>
                <a:gd name="T21" fmla="*/ 131 h 158"/>
                <a:gd name="T22" fmla="*/ 151 w 151"/>
                <a:gd name="T23" fmla="*/ 106 h 158"/>
                <a:gd name="T24" fmla="*/ 136 w 151"/>
                <a:gd name="T25" fmla="*/ 93 h 158"/>
                <a:gd name="T26" fmla="*/ 136 w 151"/>
                <a:gd name="T27" fmla="*/ 65 h 158"/>
                <a:gd name="T28" fmla="*/ 151 w 151"/>
                <a:gd name="T29" fmla="*/ 52 h 158"/>
                <a:gd name="T30" fmla="*/ 137 w 151"/>
                <a:gd name="T31" fmla="*/ 28 h 158"/>
                <a:gd name="T32" fmla="*/ 118 w 151"/>
                <a:gd name="T33" fmla="*/ 34 h 158"/>
                <a:gd name="T34" fmla="*/ 106 w 151"/>
                <a:gd name="T35" fmla="*/ 26 h 158"/>
                <a:gd name="T36" fmla="*/ 93 w 151"/>
                <a:gd name="T37" fmla="*/ 20 h 158"/>
                <a:gd name="T38" fmla="*/ 90 w 151"/>
                <a:gd name="T39" fmla="*/ 0 h 158"/>
                <a:gd name="T40" fmla="*/ 62 w 151"/>
                <a:gd name="T41" fmla="*/ 0 h 158"/>
                <a:gd name="T42" fmla="*/ 58 w 151"/>
                <a:gd name="T43" fmla="*/ 20 h 158"/>
                <a:gd name="T44" fmla="*/ 34 w 151"/>
                <a:gd name="T45" fmla="*/ 34 h 158"/>
                <a:gd name="T46" fmla="*/ 15 w 151"/>
                <a:gd name="T47" fmla="*/ 28 h 158"/>
                <a:gd name="T48" fmla="*/ 0 w 151"/>
                <a:gd name="T49" fmla="*/ 52 h 158"/>
                <a:gd name="T50" fmla="*/ 16 w 151"/>
                <a:gd name="T51" fmla="*/ 65 h 158"/>
                <a:gd name="T52" fmla="*/ 16 w 151"/>
                <a:gd name="T53" fmla="*/ 93 h 158"/>
                <a:gd name="T54" fmla="*/ 0 w 151"/>
                <a:gd name="T55" fmla="*/ 106 h 158"/>
                <a:gd name="T56" fmla="*/ 15 w 151"/>
                <a:gd name="T57" fmla="*/ 131 h 158"/>
                <a:gd name="T58" fmla="*/ 47 w 151"/>
                <a:gd name="T59" fmla="*/ 63 h 158"/>
                <a:gd name="T60" fmla="*/ 47 w 151"/>
                <a:gd name="T61" fmla="*/ 62 h 158"/>
                <a:gd name="T62" fmla="*/ 67 w 151"/>
                <a:gd name="T63" fmla="*/ 47 h 158"/>
                <a:gd name="T64" fmla="*/ 92 w 151"/>
                <a:gd name="T65" fmla="*/ 50 h 158"/>
                <a:gd name="T66" fmla="*/ 108 w 151"/>
                <a:gd name="T67" fmla="*/ 71 h 158"/>
                <a:gd name="T68" fmla="*/ 105 w 151"/>
                <a:gd name="T69" fmla="*/ 96 h 158"/>
                <a:gd name="T70" fmla="*/ 105 w 151"/>
                <a:gd name="T71" fmla="*/ 96 h 158"/>
                <a:gd name="T72" fmla="*/ 84 w 151"/>
                <a:gd name="T73" fmla="*/ 111 h 158"/>
                <a:gd name="T74" fmla="*/ 59 w 151"/>
                <a:gd name="T75" fmla="*/ 108 h 158"/>
                <a:gd name="T76" fmla="*/ 59 w 151"/>
                <a:gd name="T77" fmla="*/ 108 h 158"/>
                <a:gd name="T78" fmla="*/ 44 w 151"/>
                <a:gd name="T79" fmla="*/ 88 h 158"/>
                <a:gd name="T80" fmla="*/ 47 w 151"/>
                <a:gd name="T81" fmla="*/ 6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1" h="158">
                  <a:moveTo>
                    <a:pt x="15" y="131"/>
                  </a:moveTo>
                  <a:cubicBezTo>
                    <a:pt x="34" y="124"/>
                    <a:pt x="34" y="124"/>
                    <a:pt x="34" y="124"/>
                  </a:cubicBezTo>
                  <a:cubicBezTo>
                    <a:pt x="37" y="127"/>
                    <a:pt x="41" y="130"/>
                    <a:pt x="45" y="132"/>
                  </a:cubicBezTo>
                  <a:cubicBezTo>
                    <a:pt x="45" y="132"/>
                    <a:pt x="45" y="132"/>
                    <a:pt x="45" y="132"/>
                  </a:cubicBezTo>
                  <a:cubicBezTo>
                    <a:pt x="45" y="132"/>
                    <a:pt x="45" y="132"/>
                    <a:pt x="45" y="132"/>
                  </a:cubicBezTo>
                  <a:cubicBezTo>
                    <a:pt x="49" y="135"/>
                    <a:pt x="54" y="137"/>
                    <a:pt x="58" y="138"/>
                  </a:cubicBezTo>
                  <a:cubicBezTo>
                    <a:pt x="62" y="158"/>
                    <a:pt x="62" y="158"/>
                    <a:pt x="62" y="158"/>
                  </a:cubicBezTo>
                  <a:cubicBezTo>
                    <a:pt x="90" y="158"/>
                    <a:pt x="90" y="158"/>
                    <a:pt x="90" y="158"/>
                  </a:cubicBezTo>
                  <a:cubicBezTo>
                    <a:pt x="93" y="138"/>
                    <a:pt x="93" y="138"/>
                    <a:pt x="93" y="138"/>
                  </a:cubicBezTo>
                  <a:cubicBezTo>
                    <a:pt x="103" y="135"/>
                    <a:pt x="111" y="130"/>
                    <a:pt x="118" y="124"/>
                  </a:cubicBezTo>
                  <a:cubicBezTo>
                    <a:pt x="137" y="131"/>
                    <a:pt x="137" y="131"/>
                    <a:pt x="137" y="131"/>
                  </a:cubicBezTo>
                  <a:cubicBezTo>
                    <a:pt x="151" y="106"/>
                    <a:pt x="151" y="106"/>
                    <a:pt x="151" y="106"/>
                  </a:cubicBezTo>
                  <a:cubicBezTo>
                    <a:pt x="136" y="93"/>
                    <a:pt x="136" y="93"/>
                    <a:pt x="136" y="93"/>
                  </a:cubicBezTo>
                  <a:cubicBezTo>
                    <a:pt x="138" y="84"/>
                    <a:pt x="138" y="75"/>
                    <a:pt x="136" y="65"/>
                  </a:cubicBezTo>
                  <a:cubicBezTo>
                    <a:pt x="151" y="52"/>
                    <a:pt x="151" y="52"/>
                    <a:pt x="151" y="52"/>
                  </a:cubicBezTo>
                  <a:cubicBezTo>
                    <a:pt x="137" y="28"/>
                    <a:pt x="137" y="28"/>
                    <a:pt x="137" y="28"/>
                  </a:cubicBezTo>
                  <a:cubicBezTo>
                    <a:pt x="118" y="34"/>
                    <a:pt x="118" y="34"/>
                    <a:pt x="118" y="34"/>
                  </a:cubicBezTo>
                  <a:cubicBezTo>
                    <a:pt x="114" y="31"/>
                    <a:pt x="111" y="28"/>
                    <a:pt x="106" y="26"/>
                  </a:cubicBezTo>
                  <a:cubicBezTo>
                    <a:pt x="102" y="24"/>
                    <a:pt x="98" y="22"/>
                    <a:pt x="93" y="20"/>
                  </a:cubicBezTo>
                  <a:cubicBezTo>
                    <a:pt x="90" y="0"/>
                    <a:pt x="90" y="0"/>
                    <a:pt x="90" y="0"/>
                  </a:cubicBezTo>
                  <a:cubicBezTo>
                    <a:pt x="62" y="0"/>
                    <a:pt x="62" y="0"/>
                    <a:pt x="62" y="0"/>
                  </a:cubicBezTo>
                  <a:cubicBezTo>
                    <a:pt x="58" y="20"/>
                    <a:pt x="58" y="20"/>
                    <a:pt x="58" y="20"/>
                  </a:cubicBezTo>
                  <a:cubicBezTo>
                    <a:pt x="49" y="23"/>
                    <a:pt x="40" y="28"/>
                    <a:pt x="34" y="34"/>
                  </a:cubicBezTo>
                  <a:cubicBezTo>
                    <a:pt x="15" y="28"/>
                    <a:pt x="15" y="28"/>
                    <a:pt x="15" y="28"/>
                  </a:cubicBezTo>
                  <a:cubicBezTo>
                    <a:pt x="0" y="52"/>
                    <a:pt x="0" y="52"/>
                    <a:pt x="0" y="52"/>
                  </a:cubicBezTo>
                  <a:cubicBezTo>
                    <a:pt x="16" y="65"/>
                    <a:pt x="16" y="65"/>
                    <a:pt x="16" y="65"/>
                  </a:cubicBezTo>
                  <a:cubicBezTo>
                    <a:pt x="14" y="74"/>
                    <a:pt x="14" y="84"/>
                    <a:pt x="16" y="93"/>
                  </a:cubicBezTo>
                  <a:cubicBezTo>
                    <a:pt x="0" y="106"/>
                    <a:pt x="0" y="106"/>
                    <a:pt x="0" y="106"/>
                  </a:cubicBezTo>
                  <a:lnTo>
                    <a:pt x="15" y="131"/>
                  </a:lnTo>
                  <a:close/>
                  <a:moveTo>
                    <a:pt x="47" y="63"/>
                  </a:moveTo>
                  <a:cubicBezTo>
                    <a:pt x="47" y="62"/>
                    <a:pt x="47" y="62"/>
                    <a:pt x="47" y="62"/>
                  </a:cubicBezTo>
                  <a:cubicBezTo>
                    <a:pt x="51" y="55"/>
                    <a:pt x="58" y="49"/>
                    <a:pt x="67" y="47"/>
                  </a:cubicBezTo>
                  <a:cubicBezTo>
                    <a:pt x="76" y="45"/>
                    <a:pt x="85" y="46"/>
                    <a:pt x="92" y="50"/>
                  </a:cubicBezTo>
                  <a:cubicBezTo>
                    <a:pt x="100" y="55"/>
                    <a:pt x="106" y="62"/>
                    <a:pt x="108" y="71"/>
                  </a:cubicBezTo>
                  <a:cubicBezTo>
                    <a:pt x="110" y="79"/>
                    <a:pt x="109" y="89"/>
                    <a:pt x="105" y="96"/>
                  </a:cubicBezTo>
                  <a:cubicBezTo>
                    <a:pt x="105" y="96"/>
                    <a:pt x="105" y="96"/>
                    <a:pt x="105" y="96"/>
                  </a:cubicBezTo>
                  <a:cubicBezTo>
                    <a:pt x="100" y="103"/>
                    <a:pt x="93" y="109"/>
                    <a:pt x="84" y="111"/>
                  </a:cubicBezTo>
                  <a:cubicBezTo>
                    <a:pt x="75" y="114"/>
                    <a:pt x="66" y="112"/>
                    <a:pt x="59" y="108"/>
                  </a:cubicBezTo>
                  <a:cubicBezTo>
                    <a:pt x="59" y="108"/>
                    <a:pt x="59" y="108"/>
                    <a:pt x="59" y="108"/>
                  </a:cubicBezTo>
                  <a:cubicBezTo>
                    <a:pt x="52" y="104"/>
                    <a:pt x="46" y="97"/>
                    <a:pt x="44" y="88"/>
                  </a:cubicBezTo>
                  <a:cubicBezTo>
                    <a:pt x="41" y="79"/>
                    <a:pt x="43" y="70"/>
                    <a:pt x="47" y="63"/>
                  </a:cubicBez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grpSp>
      <p:grpSp>
        <p:nvGrpSpPr>
          <p:cNvPr id="13" name="Group 12"/>
          <p:cNvGrpSpPr>
            <a:grpSpLocks noChangeAspect="1"/>
          </p:cNvGrpSpPr>
          <p:nvPr/>
        </p:nvGrpSpPr>
        <p:grpSpPr>
          <a:xfrm>
            <a:off x="5408933" y="4998475"/>
            <a:ext cx="405444" cy="457081"/>
            <a:chOff x="2760423" y="4302919"/>
            <a:chExt cx="673100" cy="758825"/>
          </a:xfrm>
          <a:solidFill>
            <a:schemeClr val="accent3"/>
          </a:solidFill>
        </p:grpSpPr>
        <p:sp>
          <p:nvSpPr>
            <p:cNvPr id="14" name="Freeform 191"/>
            <p:cNvSpPr>
              <a:spLocks noEditPoints="1"/>
            </p:cNvSpPr>
            <p:nvPr/>
          </p:nvSpPr>
          <p:spPr bwMode="auto">
            <a:xfrm>
              <a:off x="2935048" y="4302919"/>
              <a:ext cx="498475" cy="655638"/>
            </a:xfrm>
            <a:custGeom>
              <a:avLst/>
              <a:gdLst>
                <a:gd name="T0" fmla="*/ 9 w 314"/>
                <a:gd name="T1" fmla="*/ 0 h 413"/>
                <a:gd name="T2" fmla="*/ 305 w 314"/>
                <a:gd name="T3" fmla="*/ 0 h 413"/>
                <a:gd name="T4" fmla="*/ 314 w 314"/>
                <a:gd name="T5" fmla="*/ 0 h 413"/>
                <a:gd name="T6" fmla="*/ 314 w 314"/>
                <a:gd name="T7" fmla="*/ 10 h 413"/>
                <a:gd name="T8" fmla="*/ 314 w 314"/>
                <a:gd name="T9" fmla="*/ 404 h 413"/>
                <a:gd name="T10" fmla="*/ 314 w 314"/>
                <a:gd name="T11" fmla="*/ 413 h 413"/>
                <a:gd name="T12" fmla="*/ 305 w 314"/>
                <a:gd name="T13" fmla="*/ 413 h 413"/>
                <a:gd name="T14" fmla="*/ 9 w 314"/>
                <a:gd name="T15" fmla="*/ 413 h 413"/>
                <a:gd name="T16" fmla="*/ 0 w 314"/>
                <a:gd name="T17" fmla="*/ 413 h 413"/>
                <a:gd name="T18" fmla="*/ 0 w 314"/>
                <a:gd name="T19" fmla="*/ 404 h 413"/>
                <a:gd name="T20" fmla="*/ 0 w 314"/>
                <a:gd name="T21" fmla="*/ 10 h 413"/>
                <a:gd name="T22" fmla="*/ 0 w 314"/>
                <a:gd name="T23" fmla="*/ 0 h 413"/>
                <a:gd name="T24" fmla="*/ 9 w 314"/>
                <a:gd name="T25" fmla="*/ 0 h 413"/>
                <a:gd name="T26" fmla="*/ 55 w 314"/>
                <a:gd name="T27" fmla="*/ 185 h 413"/>
                <a:gd name="T28" fmla="*/ 258 w 314"/>
                <a:gd name="T29" fmla="*/ 185 h 413"/>
                <a:gd name="T30" fmla="*/ 258 w 314"/>
                <a:gd name="T31" fmla="*/ 204 h 413"/>
                <a:gd name="T32" fmla="*/ 55 w 314"/>
                <a:gd name="T33" fmla="*/ 204 h 413"/>
                <a:gd name="T34" fmla="*/ 55 w 314"/>
                <a:gd name="T35" fmla="*/ 185 h 413"/>
                <a:gd name="T36" fmla="*/ 55 w 314"/>
                <a:gd name="T37" fmla="*/ 50 h 413"/>
                <a:gd name="T38" fmla="*/ 258 w 314"/>
                <a:gd name="T39" fmla="*/ 50 h 413"/>
                <a:gd name="T40" fmla="*/ 258 w 314"/>
                <a:gd name="T41" fmla="*/ 69 h 413"/>
                <a:gd name="T42" fmla="*/ 55 w 314"/>
                <a:gd name="T43" fmla="*/ 69 h 413"/>
                <a:gd name="T44" fmla="*/ 55 w 314"/>
                <a:gd name="T45" fmla="*/ 50 h 413"/>
                <a:gd name="T46" fmla="*/ 55 w 314"/>
                <a:gd name="T47" fmla="*/ 95 h 413"/>
                <a:gd name="T48" fmla="*/ 258 w 314"/>
                <a:gd name="T49" fmla="*/ 95 h 413"/>
                <a:gd name="T50" fmla="*/ 258 w 314"/>
                <a:gd name="T51" fmla="*/ 114 h 413"/>
                <a:gd name="T52" fmla="*/ 55 w 314"/>
                <a:gd name="T53" fmla="*/ 114 h 413"/>
                <a:gd name="T54" fmla="*/ 55 w 314"/>
                <a:gd name="T55" fmla="*/ 95 h 413"/>
                <a:gd name="T56" fmla="*/ 55 w 314"/>
                <a:gd name="T57" fmla="*/ 140 h 413"/>
                <a:gd name="T58" fmla="*/ 258 w 314"/>
                <a:gd name="T59" fmla="*/ 140 h 413"/>
                <a:gd name="T60" fmla="*/ 258 w 314"/>
                <a:gd name="T61" fmla="*/ 159 h 413"/>
                <a:gd name="T62" fmla="*/ 55 w 314"/>
                <a:gd name="T63" fmla="*/ 159 h 413"/>
                <a:gd name="T64" fmla="*/ 55 w 314"/>
                <a:gd name="T65" fmla="*/ 140 h 413"/>
                <a:gd name="T66" fmla="*/ 295 w 314"/>
                <a:gd name="T67" fmla="*/ 19 h 413"/>
                <a:gd name="T68" fmla="*/ 18 w 314"/>
                <a:gd name="T69" fmla="*/ 19 h 413"/>
                <a:gd name="T70" fmla="*/ 18 w 314"/>
                <a:gd name="T71" fmla="*/ 394 h 413"/>
                <a:gd name="T72" fmla="*/ 295 w 314"/>
                <a:gd name="T73" fmla="*/ 394 h 413"/>
                <a:gd name="T74" fmla="*/ 295 w 314"/>
                <a:gd name="T75" fmla="*/ 19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4" h="413">
                  <a:moveTo>
                    <a:pt x="9" y="0"/>
                  </a:moveTo>
                  <a:lnTo>
                    <a:pt x="305" y="0"/>
                  </a:lnTo>
                  <a:lnTo>
                    <a:pt x="314" y="0"/>
                  </a:lnTo>
                  <a:lnTo>
                    <a:pt x="314" y="10"/>
                  </a:lnTo>
                  <a:lnTo>
                    <a:pt x="314" y="404"/>
                  </a:lnTo>
                  <a:lnTo>
                    <a:pt x="314" y="413"/>
                  </a:lnTo>
                  <a:lnTo>
                    <a:pt x="305" y="413"/>
                  </a:lnTo>
                  <a:lnTo>
                    <a:pt x="9" y="413"/>
                  </a:lnTo>
                  <a:lnTo>
                    <a:pt x="0" y="413"/>
                  </a:lnTo>
                  <a:lnTo>
                    <a:pt x="0" y="404"/>
                  </a:lnTo>
                  <a:lnTo>
                    <a:pt x="0" y="10"/>
                  </a:lnTo>
                  <a:lnTo>
                    <a:pt x="0" y="0"/>
                  </a:lnTo>
                  <a:lnTo>
                    <a:pt x="9" y="0"/>
                  </a:lnTo>
                  <a:close/>
                  <a:moveTo>
                    <a:pt x="55" y="185"/>
                  </a:moveTo>
                  <a:lnTo>
                    <a:pt x="258" y="185"/>
                  </a:lnTo>
                  <a:lnTo>
                    <a:pt x="258" y="204"/>
                  </a:lnTo>
                  <a:lnTo>
                    <a:pt x="55" y="204"/>
                  </a:lnTo>
                  <a:lnTo>
                    <a:pt x="55" y="185"/>
                  </a:lnTo>
                  <a:close/>
                  <a:moveTo>
                    <a:pt x="55" y="50"/>
                  </a:moveTo>
                  <a:lnTo>
                    <a:pt x="258" y="50"/>
                  </a:lnTo>
                  <a:lnTo>
                    <a:pt x="258" y="69"/>
                  </a:lnTo>
                  <a:lnTo>
                    <a:pt x="55" y="69"/>
                  </a:lnTo>
                  <a:lnTo>
                    <a:pt x="55" y="50"/>
                  </a:lnTo>
                  <a:close/>
                  <a:moveTo>
                    <a:pt x="55" y="95"/>
                  </a:moveTo>
                  <a:lnTo>
                    <a:pt x="258" y="95"/>
                  </a:lnTo>
                  <a:lnTo>
                    <a:pt x="258" y="114"/>
                  </a:lnTo>
                  <a:lnTo>
                    <a:pt x="55" y="114"/>
                  </a:lnTo>
                  <a:lnTo>
                    <a:pt x="55" y="95"/>
                  </a:lnTo>
                  <a:close/>
                  <a:moveTo>
                    <a:pt x="55" y="140"/>
                  </a:moveTo>
                  <a:lnTo>
                    <a:pt x="258" y="140"/>
                  </a:lnTo>
                  <a:lnTo>
                    <a:pt x="258" y="159"/>
                  </a:lnTo>
                  <a:lnTo>
                    <a:pt x="55" y="159"/>
                  </a:lnTo>
                  <a:lnTo>
                    <a:pt x="55" y="140"/>
                  </a:lnTo>
                  <a:close/>
                  <a:moveTo>
                    <a:pt x="295" y="19"/>
                  </a:moveTo>
                  <a:lnTo>
                    <a:pt x="18" y="19"/>
                  </a:lnTo>
                  <a:lnTo>
                    <a:pt x="18" y="394"/>
                  </a:lnTo>
                  <a:lnTo>
                    <a:pt x="295" y="394"/>
                  </a:lnTo>
                  <a:lnTo>
                    <a:pt x="295" y="19"/>
                  </a:ln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15" name="Freeform 192"/>
            <p:cNvSpPr>
              <a:spLocks/>
            </p:cNvSpPr>
            <p:nvPr/>
          </p:nvSpPr>
          <p:spPr bwMode="auto">
            <a:xfrm>
              <a:off x="2773123" y="4558506"/>
              <a:ext cx="396875" cy="490538"/>
            </a:xfrm>
            <a:custGeom>
              <a:avLst/>
              <a:gdLst>
                <a:gd name="T0" fmla="*/ 153 w 307"/>
                <a:gd name="T1" fmla="*/ 378 h 378"/>
                <a:gd name="T2" fmla="*/ 0 w 307"/>
                <a:gd name="T3" fmla="*/ 312 h 378"/>
                <a:gd name="T4" fmla="*/ 0 w 307"/>
                <a:gd name="T5" fmla="*/ 311 h 378"/>
                <a:gd name="T6" fmla="*/ 0 w 307"/>
                <a:gd name="T7" fmla="*/ 310 h 378"/>
                <a:gd name="T8" fmla="*/ 112 w 307"/>
                <a:gd name="T9" fmla="*/ 190 h 378"/>
                <a:gd name="T10" fmla="*/ 115 w 307"/>
                <a:gd name="T11" fmla="*/ 186 h 378"/>
                <a:gd name="T12" fmla="*/ 114 w 307"/>
                <a:gd name="T13" fmla="*/ 175 h 378"/>
                <a:gd name="T14" fmla="*/ 79 w 307"/>
                <a:gd name="T15" fmla="*/ 88 h 378"/>
                <a:gd name="T16" fmla="*/ 153 w 307"/>
                <a:gd name="T17" fmla="*/ 0 h 378"/>
                <a:gd name="T18" fmla="*/ 228 w 307"/>
                <a:gd name="T19" fmla="*/ 88 h 378"/>
                <a:gd name="T20" fmla="*/ 193 w 307"/>
                <a:gd name="T21" fmla="*/ 175 h 378"/>
                <a:gd name="T22" fmla="*/ 191 w 307"/>
                <a:gd name="T23" fmla="*/ 186 h 378"/>
                <a:gd name="T24" fmla="*/ 195 w 307"/>
                <a:gd name="T25" fmla="*/ 190 h 378"/>
                <a:gd name="T26" fmla="*/ 307 w 307"/>
                <a:gd name="T27" fmla="*/ 310 h 378"/>
                <a:gd name="T28" fmla="*/ 307 w 307"/>
                <a:gd name="T29" fmla="*/ 311 h 378"/>
                <a:gd name="T30" fmla="*/ 307 w 307"/>
                <a:gd name="T31" fmla="*/ 312 h 378"/>
                <a:gd name="T32" fmla="*/ 153 w 307"/>
                <a:gd name="T33" fmla="*/ 378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7" h="378">
                  <a:moveTo>
                    <a:pt x="153" y="378"/>
                  </a:moveTo>
                  <a:cubicBezTo>
                    <a:pt x="69" y="378"/>
                    <a:pt x="0" y="348"/>
                    <a:pt x="0" y="312"/>
                  </a:cubicBezTo>
                  <a:cubicBezTo>
                    <a:pt x="0" y="311"/>
                    <a:pt x="0" y="311"/>
                    <a:pt x="0" y="311"/>
                  </a:cubicBezTo>
                  <a:cubicBezTo>
                    <a:pt x="0" y="310"/>
                    <a:pt x="0" y="310"/>
                    <a:pt x="0" y="310"/>
                  </a:cubicBezTo>
                  <a:cubicBezTo>
                    <a:pt x="0" y="256"/>
                    <a:pt x="47" y="205"/>
                    <a:pt x="112" y="190"/>
                  </a:cubicBezTo>
                  <a:cubicBezTo>
                    <a:pt x="114" y="188"/>
                    <a:pt x="115" y="187"/>
                    <a:pt x="115" y="186"/>
                  </a:cubicBezTo>
                  <a:cubicBezTo>
                    <a:pt x="116" y="183"/>
                    <a:pt x="115" y="179"/>
                    <a:pt x="114" y="175"/>
                  </a:cubicBezTo>
                  <a:cubicBezTo>
                    <a:pt x="92" y="156"/>
                    <a:pt x="79" y="122"/>
                    <a:pt x="79" y="88"/>
                  </a:cubicBezTo>
                  <a:cubicBezTo>
                    <a:pt x="79" y="37"/>
                    <a:pt x="110" y="0"/>
                    <a:pt x="153" y="0"/>
                  </a:cubicBezTo>
                  <a:cubicBezTo>
                    <a:pt x="197" y="0"/>
                    <a:pt x="228" y="37"/>
                    <a:pt x="228" y="88"/>
                  </a:cubicBezTo>
                  <a:cubicBezTo>
                    <a:pt x="228" y="122"/>
                    <a:pt x="214" y="156"/>
                    <a:pt x="193" y="175"/>
                  </a:cubicBezTo>
                  <a:cubicBezTo>
                    <a:pt x="192" y="179"/>
                    <a:pt x="190" y="183"/>
                    <a:pt x="191" y="186"/>
                  </a:cubicBezTo>
                  <a:cubicBezTo>
                    <a:pt x="192" y="187"/>
                    <a:pt x="192" y="188"/>
                    <a:pt x="195" y="190"/>
                  </a:cubicBezTo>
                  <a:cubicBezTo>
                    <a:pt x="260" y="205"/>
                    <a:pt x="307" y="256"/>
                    <a:pt x="307" y="310"/>
                  </a:cubicBezTo>
                  <a:cubicBezTo>
                    <a:pt x="307" y="310"/>
                    <a:pt x="307" y="310"/>
                    <a:pt x="307" y="311"/>
                  </a:cubicBezTo>
                  <a:cubicBezTo>
                    <a:pt x="307" y="311"/>
                    <a:pt x="307" y="311"/>
                    <a:pt x="307" y="312"/>
                  </a:cubicBezTo>
                  <a:cubicBezTo>
                    <a:pt x="307" y="348"/>
                    <a:pt x="238" y="378"/>
                    <a:pt x="153" y="378"/>
                  </a:cubicBez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16" name="Freeform 193"/>
            <p:cNvSpPr>
              <a:spLocks noEditPoints="1"/>
            </p:cNvSpPr>
            <p:nvPr/>
          </p:nvSpPr>
          <p:spPr bwMode="auto">
            <a:xfrm>
              <a:off x="2760423" y="4545806"/>
              <a:ext cx="422275" cy="515938"/>
            </a:xfrm>
            <a:custGeom>
              <a:avLst/>
              <a:gdLst>
                <a:gd name="T0" fmla="*/ 163 w 327"/>
                <a:gd name="T1" fmla="*/ 20 h 398"/>
                <a:gd name="T2" fmla="*/ 228 w 327"/>
                <a:gd name="T3" fmla="*/ 98 h 398"/>
                <a:gd name="T4" fmla="*/ 195 w 327"/>
                <a:gd name="T5" fmla="*/ 179 h 398"/>
                <a:gd name="T6" fmla="*/ 201 w 327"/>
                <a:gd name="T7" fmla="*/ 209 h 398"/>
                <a:gd name="T8" fmla="*/ 307 w 327"/>
                <a:gd name="T9" fmla="*/ 320 h 398"/>
                <a:gd name="T10" fmla="*/ 307 w 327"/>
                <a:gd name="T11" fmla="*/ 321 h 398"/>
                <a:gd name="T12" fmla="*/ 307 w 327"/>
                <a:gd name="T13" fmla="*/ 322 h 398"/>
                <a:gd name="T14" fmla="*/ 163 w 327"/>
                <a:gd name="T15" fmla="*/ 378 h 398"/>
                <a:gd name="T16" fmla="*/ 20 w 327"/>
                <a:gd name="T17" fmla="*/ 322 h 398"/>
                <a:gd name="T18" fmla="*/ 20 w 327"/>
                <a:gd name="T19" fmla="*/ 321 h 398"/>
                <a:gd name="T20" fmla="*/ 20 w 327"/>
                <a:gd name="T21" fmla="*/ 320 h 398"/>
                <a:gd name="T22" fmla="*/ 125 w 327"/>
                <a:gd name="T23" fmla="*/ 209 h 398"/>
                <a:gd name="T24" fmla="*/ 132 w 327"/>
                <a:gd name="T25" fmla="*/ 179 h 398"/>
                <a:gd name="T26" fmla="*/ 99 w 327"/>
                <a:gd name="T27" fmla="*/ 98 h 398"/>
                <a:gd name="T28" fmla="*/ 163 w 327"/>
                <a:gd name="T29" fmla="*/ 20 h 398"/>
                <a:gd name="T30" fmla="*/ 163 w 327"/>
                <a:gd name="T31" fmla="*/ 0 h 398"/>
                <a:gd name="T32" fmla="*/ 103 w 327"/>
                <a:gd name="T33" fmla="*/ 28 h 398"/>
                <a:gd name="T34" fmla="*/ 79 w 327"/>
                <a:gd name="T35" fmla="*/ 98 h 398"/>
                <a:gd name="T36" fmla="*/ 115 w 327"/>
                <a:gd name="T37" fmla="*/ 191 h 398"/>
                <a:gd name="T38" fmla="*/ 0 w 327"/>
                <a:gd name="T39" fmla="*/ 320 h 398"/>
                <a:gd name="T40" fmla="*/ 0 w 327"/>
                <a:gd name="T41" fmla="*/ 321 h 398"/>
                <a:gd name="T42" fmla="*/ 0 w 327"/>
                <a:gd name="T43" fmla="*/ 322 h 398"/>
                <a:gd name="T44" fmla="*/ 55 w 327"/>
                <a:gd name="T45" fmla="*/ 379 h 398"/>
                <a:gd name="T46" fmla="*/ 163 w 327"/>
                <a:gd name="T47" fmla="*/ 398 h 398"/>
                <a:gd name="T48" fmla="*/ 272 w 327"/>
                <a:gd name="T49" fmla="*/ 379 h 398"/>
                <a:gd name="T50" fmla="*/ 327 w 327"/>
                <a:gd name="T51" fmla="*/ 322 h 398"/>
                <a:gd name="T52" fmla="*/ 327 w 327"/>
                <a:gd name="T53" fmla="*/ 321 h 398"/>
                <a:gd name="T54" fmla="*/ 327 w 327"/>
                <a:gd name="T55" fmla="*/ 320 h 398"/>
                <a:gd name="T56" fmla="*/ 212 w 327"/>
                <a:gd name="T57" fmla="*/ 191 h 398"/>
                <a:gd name="T58" fmla="*/ 212 w 327"/>
                <a:gd name="T59" fmla="*/ 191 h 398"/>
                <a:gd name="T60" fmla="*/ 248 w 327"/>
                <a:gd name="T61" fmla="*/ 98 h 398"/>
                <a:gd name="T62" fmla="*/ 224 w 327"/>
                <a:gd name="T63" fmla="*/ 28 h 398"/>
                <a:gd name="T64" fmla="*/ 163 w 327"/>
                <a:gd name="T65"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7" h="398">
                  <a:moveTo>
                    <a:pt x="163" y="20"/>
                  </a:moveTo>
                  <a:cubicBezTo>
                    <a:pt x="199" y="20"/>
                    <a:pt x="228" y="51"/>
                    <a:pt x="228" y="98"/>
                  </a:cubicBezTo>
                  <a:cubicBezTo>
                    <a:pt x="228" y="131"/>
                    <a:pt x="215" y="162"/>
                    <a:pt x="195" y="179"/>
                  </a:cubicBezTo>
                  <a:cubicBezTo>
                    <a:pt x="193" y="183"/>
                    <a:pt x="185" y="201"/>
                    <a:pt x="201" y="209"/>
                  </a:cubicBezTo>
                  <a:cubicBezTo>
                    <a:pt x="262" y="223"/>
                    <a:pt x="307" y="270"/>
                    <a:pt x="307" y="320"/>
                  </a:cubicBezTo>
                  <a:cubicBezTo>
                    <a:pt x="307" y="320"/>
                    <a:pt x="307" y="321"/>
                    <a:pt x="307" y="321"/>
                  </a:cubicBezTo>
                  <a:cubicBezTo>
                    <a:pt x="307" y="321"/>
                    <a:pt x="307" y="321"/>
                    <a:pt x="307" y="322"/>
                  </a:cubicBezTo>
                  <a:cubicBezTo>
                    <a:pt x="307" y="351"/>
                    <a:pt x="243" y="378"/>
                    <a:pt x="163" y="378"/>
                  </a:cubicBezTo>
                  <a:cubicBezTo>
                    <a:pt x="84" y="378"/>
                    <a:pt x="20" y="351"/>
                    <a:pt x="20" y="322"/>
                  </a:cubicBezTo>
                  <a:cubicBezTo>
                    <a:pt x="20" y="321"/>
                    <a:pt x="20" y="321"/>
                    <a:pt x="20" y="321"/>
                  </a:cubicBezTo>
                  <a:cubicBezTo>
                    <a:pt x="20" y="321"/>
                    <a:pt x="20" y="320"/>
                    <a:pt x="20" y="320"/>
                  </a:cubicBezTo>
                  <a:cubicBezTo>
                    <a:pt x="20" y="270"/>
                    <a:pt x="65" y="223"/>
                    <a:pt x="125" y="209"/>
                  </a:cubicBezTo>
                  <a:cubicBezTo>
                    <a:pt x="142" y="201"/>
                    <a:pt x="134" y="183"/>
                    <a:pt x="132" y="179"/>
                  </a:cubicBezTo>
                  <a:cubicBezTo>
                    <a:pt x="112" y="162"/>
                    <a:pt x="99" y="131"/>
                    <a:pt x="99" y="98"/>
                  </a:cubicBezTo>
                  <a:cubicBezTo>
                    <a:pt x="99" y="51"/>
                    <a:pt x="128" y="20"/>
                    <a:pt x="163" y="20"/>
                  </a:cubicBezTo>
                  <a:moveTo>
                    <a:pt x="163" y="0"/>
                  </a:moveTo>
                  <a:cubicBezTo>
                    <a:pt x="140" y="0"/>
                    <a:pt x="118" y="10"/>
                    <a:pt x="103" y="28"/>
                  </a:cubicBezTo>
                  <a:cubicBezTo>
                    <a:pt x="87" y="46"/>
                    <a:pt x="79" y="71"/>
                    <a:pt x="79" y="98"/>
                  </a:cubicBezTo>
                  <a:cubicBezTo>
                    <a:pt x="79" y="134"/>
                    <a:pt x="93" y="169"/>
                    <a:pt x="115" y="191"/>
                  </a:cubicBezTo>
                  <a:cubicBezTo>
                    <a:pt x="48" y="209"/>
                    <a:pt x="0" y="262"/>
                    <a:pt x="0" y="320"/>
                  </a:cubicBezTo>
                  <a:cubicBezTo>
                    <a:pt x="0" y="320"/>
                    <a:pt x="0" y="320"/>
                    <a:pt x="0" y="321"/>
                  </a:cubicBezTo>
                  <a:cubicBezTo>
                    <a:pt x="0" y="321"/>
                    <a:pt x="0" y="321"/>
                    <a:pt x="0" y="322"/>
                  </a:cubicBezTo>
                  <a:cubicBezTo>
                    <a:pt x="0" y="345"/>
                    <a:pt x="19" y="365"/>
                    <a:pt x="55" y="379"/>
                  </a:cubicBezTo>
                  <a:cubicBezTo>
                    <a:pt x="85" y="391"/>
                    <a:pt x="123" y="398"/>
                    <a:pt x="163" y="398"/>
                  </a:cubicBezTo>
                  <a:cubicBezTo>
                    <a:pt x="204" y="398"/>
                    <a:pt x="242" y="391"/>
                    <a:pt x="272" y="379"/>
                  </a:cubicBezTo>
                  <a:cubicBezTo>
                    <a:pt x="307" y="365"/>
                    <a:pt x="327" y="345"/>
                    <a:pt x="327" y="322"/>
                  </a:cubicBezTo>
                  <a:cubicBezTo>
                    <a:pt x="327" y="321"/>
                    <a:pt x="327" y="321"/>
                    <a:pt x="327" y="321"/>
                  </a:cubicBezTo>
                  <a:cubicBezTo>
                    <a:pt x="327" y="320"/>
                    <a:pt x="327" y="320"/>
                    <a:pt x="327" y="320"/>
                  </a:cubicBezTo>
                  <a:cubicBezTo>
                    <a:pt x="327" y="262"/>
                    <a:pt x="279" y="209"/>
                    <a:pt x="212" y="191"/>
                  </a:cubicBezTo>
                  <a:cubicBezTo>
                    <a:pt x="212" y="191"/>
                    <a:pt x="212" y="191"/>
                    <a:pt x="212" y="191"/>
                  </a:cubicBezTo>
                  <a:cubicBezTo>
                    <a:pt x="234" y="170"/>
                    <a:pt x="248" y="134"/>
                    <a:pt x="248" y="98"/>
                  </a:cubicBezTo>
                  <a:cubicBezTo>
                    <a:pt x="248" y="71"/>
                    <a:pt x="240" y="46"/>
                    <a:pt x="224" y="28"/>
                  </a:cubicBezTo>
                  <a:cubicBezTo>
                    <a:pt x="209" y="10"/>
                    <a:pt x="187" y="0"/>
                    <a:pt x="163" y="0"/>
                  </a:cubicBez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grpSp>
      <p:grpSp>
        <p:nvGrpSpPr>
          <p:cNvPr id="17" name="Group 16"/>
          <p:cNvGrpSpPr>
            <a:grpSpLocks noChangeAspect="1"/>
          </p:cNvGrpSpPr>
          <p:nvPr/>
        </p:nvGrpSpPr>
        <p:grpSpPr>
          <a:xfrm>
            <a:off x="5400731" y="4285053"/>
            <a:ext cx="421848" cy="457081"/>
            <a:chOff x="3370385" y="-3488039"/>
            <a:chExt cx="2362200" cy="2887676"/>
          </a:xfrm>
          <a:solidFill>
            <a:schemeClr val="accent3"/>
          </a:solidFill>
        </p:grpSpPr>
        <p:sp>
          <p:nvSpPr>
            <p:cNvPr id="18" name="Freeform 152"/>
            <p:cNvSpPr>
              <a:spLocks noEditPoints="1"/>
            </p:cNvSpPr>
            <p:nvPr/>
          </p:nvSpPr>
          <p:spPr bwMode="auto">
            <a:xfrm>
              <a:off x="3370385" y="-3488039"/>
              <a:ext cx="2362200" cy="2887676"/>
            </a:xfrm>
            <a:custGeom>
              <a:avLst/>
              <a:gdLst>
                <a:gd name="T0" fmla="*/ 0 w 962"/>
                <a:gd name="T1" fmla="*/ 895 h 1176"/>
                <a:gd name="T2" fmla="*/ 0 w 962"/>
                <a:gd name="T3" fmla="*/ 35 h 1176"/>
                <a:gd name="T4" fmla="*/ 0 w 962"/>
                <a:gd name="T5" fmla="*/ 0 h 1176"/>
                <a:gd name="T6" fmla="*/ 36 w 962"/>
                <a:gd name="T7" fmla="*/ 0 h 1176"/>
                <a:gd name="T8" fmla="*/ 681 w 962"/>
                <a:gd name="T9" fmla="*/ 0 h 1176"/>
                <a:gd name="T10" fmla="*/ 681 w 962"/>
                <a:gd name="T11" fmla="*/ 68 h 1176"/>
                <a:gd name="T12" fmla="*/ 69 w 962"/>
                <a:gd name="T13" fmla="*/ 68 h 1176"/>
                <a:gd name="T14" fmla="*/ 69 w 962"/>
                <a:gd name="T15" fmla="*/ 895 h 1176"/>
                <a:gd name="T16" fmla="*/ 0 w 962"/>
                <a:gd name="T17" fmla="*/ 895 h 1176"/>
                <a:gd name="T18" fmla="*/ 281 w 962"/>
                <a:gd name="T19" fmla="*/ 246 h 1176"/>
                <a:gd name="T20" fmla="*/ 929 w 962"/>
                <a:gd name="T21" fmla="*/ 246 h 1176"/>
                <a:gd name="T22" fmla="*/ 962 w 962"/>
                <a:gd name="T23" fmla="*/ 246 h 1176"/>
                <a:gd name="T24" fmla="*/ 962 w 962"/>
                <a:gd name="T25" fmla="*/ 281 h 1176"/>
                <a:gd name="T26" fmla="*/ 962 w 962"/>
                <a:gd name="T27" fmla="*/ 1143 h 1176"/>
                <a:gd name="T28" fmla="*/ 962 w 962"/>
                <a:gd name="T29" fmla="*/ 1176 h 1176"/>
                <a:gd name="T30" fmla="*/ 929 w 962"/>
                <a:gd name="T31" fmla="*/ 1176 h 1176"/>
                <a:gd name="T32" fmla="*/ 281 w 962"/>
                <a:gd name="T33" fmla="*/ 1176 h 1176"/>
                <a:gd name="T34" fmla="*/ 248 w 962"/>
                <a:gd name="T35" fmla="*/ 1176 h 1176"/>
                <a:gd name="T36" fmla="*/ 248 w 962"/>
                <a:gd name="T37" fmla="*/ 1143 h 1176"/>
                <a:gd name="T38" fmla="*/ 248 w 962"/>
                <a:gd name="T39" fmla="*/ 281 h 1176"/>
                <a:gd name="T40" fmla="*/ 248 w 962"/>
                <a:gd name="T41" fmla="*/ 246 h 1176"/>
                <a:gd name="T42" fmla="*/ 281 w 962"/>
                <a:gd name="T43" fmla="*/ 246 h 1176"/>
                <a:gd name="T44" fmla="*/ 893 w 962"/>
                <a:gd name="T45" fmla="*/ 317 h 1176"/>
                <a:gd name="T46" fmla="*/ 317 w 962"/>
                <a:gd name="T47" fmla="*/ 317 h 1176"/>
                <a:gd name="T48" fmla="*/ 317 w 962"/>
                <a:gd name="T49" fmla="*/ 1108 h 1176"/>
                <a:gd name="T50" fmla="*/ 893 w 962"/>
                <a:gd name="T51" fmla="*/ 1108 h 1176"/>
                <a:gd name="T52" fmla="*/ 893 w 962"/>
                <a:gd name="T53" fmla="*/ 317 h 1176"/>
                <a:gd name="T54" fmla="*/ 123 w 962"/>
                <a:gd name="T55" fmla="*/ 1018 h 1176"/>
                <a:gd name="T56" fmla="*/ 123 w 962"/>
                <a:gd name="T57" fmla="*/ 158 h 1176"/>
                <a:gd name="T58" fmla="*/ 123 w 962"/>
                <a:gd name="T59" fmla="*/ 123 h 1176"/>
                <a:gd name="T60" fmla="*/ 159 w 962"/>
                <a:gd name="T61" fmla="*/ 123 h 1176"/>
                <a:gd name="T62" fmla="*/ 803 w 962"/>
                <a:gd name="T63" fmla="*/ 123 h 1176"/>
                <a:gd name="T64" fmla="*/ 803 w 962"/>
                <a:gd name="T65" fmla="*/ 191 h 1176"/>
                <a:gd name="T66" fmla="*/ 194 w 962"/>
                <a:gd name="T67" fmla="*/ 191 h 1176"/>
                <a:gd name="T68" fmla="*/ 194 w 962"/>
                <a:gd name="T69" fmla="*/ 1018 h 1176"/>
                <a:gd name="T70" fmla="*/ 123 w 962"/>
                <a:gd name="T71" fmla="*/ 1018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62" h="1176">
                  <a:moveTo>
                    <a:pt x="0" y="895"/>
                  </a:moveTo>
                  <a:lnTo>
                    <a:pt x="0" y="35"/>
                  </a:lnTo>
                  <a:lnTo>
                    <a:pt x="0" y="0"/>
                  </a:lnTo>
                  <a:lnTo>
                    <a:pt x="36" y="0"/>
                  </a:lnTo>
                  <a:lnTo>
                    <a:pt x="681" y="0"/>
                  </a:lnTo>
                  <a:lnTo>
                    <a:pt x="681" y="68"/>
                  </a:lnTo>
                  <a:lnTo>
                    <a:pt x="69" y="68"/>
                  </a:lnTo>
                  <a:lnTo>
                    <a:pt x="69" y="895"/>
                  </a:lnTo>
                  <a:lnTo>
                    <a:pt x="0" y="895"/>
                  </a:lnTo>
                  <a:close/>
                  <a:moveTo>
                    <a:pt x="281" y="246"/>
                  </a:moveTo>
                  <a:lnTo>
                    <a:pt x="929" y="246"/>
                  </a:lnTo>
                  <a:lnTo>
                    <a:pt x="962" y="246"/>
                  </a:lnTo>
                  <a:lnTo>
                    <a:pt x="962" y="281"/>
                  </a:lnTo>
                  <a:lnTo>
                    <a:pt x="962" y="1143"/>
                  </a:lnTo>
                  <a:lnTo>
                    <a:pt x="962" y="1176"/>
                  </a:lnTo>
                  <a:lnTo>
                    <a:pt x="929" y="1176"/>
                  </a:lnTo>
                  <a:lnTo>
                    <a:pt x="281" y="1176"/>
                  </a:lnTo>
                  <a:lnTo>
                    <a:pt x="248" y="1176"/>
                  </a:lnTo>
                  <a:lnTo>
                    <a:pt x="248" y="1143"/>
                  </a:lnTo>
                  <a:lnTo>
                    <a:pt x="248" y="281"/>
                  </a:lnTo>
                  <a:lnTo>
                    <a:pt x="248" y="246"/>
                  </a:lnTo>
                  <a:lnTo>
                    <a:pt x="281" y="246"/>
                  </a:lnTo>
                  <a:close/>
                  <a:moveTo>
                    <a:pt x="893" y="317"/>
                  </a:moveTo>
                  <a:lnTo>
                    <a:pt x="317" y="317"/>
                  </a:lnTo>
                  <a:lnTo>
                    <a:pt x="317" y="1108"/>
                  </a:lnTo>
                  <a:lnTo>
                    <a:pt x="893" y="1108"/>
                  </a:lnTo>
                  <a:lnTo>
                    <a:pt x="893" y="317"/>
                  </a:lnTo>
                  <a:close/>
                  <a:moveTo>
                    <a:pt x="123" y="1018"/>
                  </a:moveTo>
                  <a:lnTo>
                    <a:pt x="123" y="158"/>
                  </a:lnTo>
                  <a:lnTo>
                    <a:pt x="123" y="123"/>
                  </a:lnTo>
                  <a:lnTo>
                    <a:pt x="159" y="123"/>
                  </a:lnTo>
                  <a:lnTo>
                    <a:pt x="803" y="123"/>
                  </a:lnTo>
                  <a:lnTo>
                    <a:pt x="803" y="191"/>
                  </a:lnTo>
                  <a:lnTo>
                    <a:pt x="194" y="191"/>
                  </a:lnTo>
                  <a:lnTo>
                    <a:pt x="194" y="1018"/>
                  </a:lnTo>
                  <a:lnTo>
                    <a:pt x="123" y="10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19" name="Freeform 153"/>
            <p:cNvSpPr>
              <a:spLocks/>
            </p:cNvSpPr>
            <p:nvPr/>
          </p:nvSpPr>
          <p:spPr bwMode="auto">
            <a:xfrm>
              <a:off x="4634971" y="-1707798"/>
              <a:ext cx="621242" cy="825049"/>
            </a:xfrm>
            <a:custGeom>
              <a:avLst/>
              <a:gdLst>
                <a:gd name="T0" fmla="*/ 36 w 107"/>
                <a:gd name="T1" fmla="*/ 0 h 142"/>
                <a:gd name="T2" fmla="*/ 107 w 107"/>
                <a:gd name="T3" fmla="*/ 71 h 142"/>
                <a:gd name="T4" fmla="*/ 36 w 107"/>
                <a:gd name="T5" fmla="*/ 142 h 142"/>
                <a:gd name="T6" fmla="*/ 0 w 107"/>
                <a:gd name="T7" fmla="*/ 132 h 142"/>
                <a:gd name="T8" fmla="*/ 36 w 107"/>
                <a:gd name="T9" fmla="*/ 71 h 142"/>
                <a:gd name="T10" fmla="*/ 36 w 107"/>
                <a:gd name="T11" fmla="*/ 0 h 142"/>
              </a:gdLst>
              <a:ahLst/>
              <a:cxnLst>
                <a:cxn ang="0">
                  <a:pos x="T0" y="T1"/>
                </a:cxn>
                <a:cxn ang="0">
                  <a:pos x="T2" y="T3"/>
                </a:cxn>
                <a:cxn ang="0">
                  <a:pos x="T4" y="T5"/>
                </a:cxn>
                <a:cxn ang="0">
                  <a:pos x="T6" y="T7"/>
                </a:cxn>
                <a:cxn ang="0">
                  <a:pos x="T8" y="T9"/>
                </a:cxn>
                <a:cxn ang="0">
                  <a:pos x="T10" y="T11"/>
                </a:cxn>
              </a:cxnLst>
              <a:rect l="0" t="0" r="r" b="b"/>
              <a:pathLst>
                <a:path w="107" h="142">
                  <a:moveTo>
                    <a:pt x="36" y="0"/>
                  </a:moveTo>
                  <a:cubicBezTo>
                    <a:pt x="76" y="0"/>
                    <a:pt x="107" y="31"/>
                    <a:pt x="107" y="71"/>
                  </a:cubicBezTo>
                  <a:cubicBezTo>
                    <a:pt x="107" y="110"/>
                    <a:pt x="76" y="142"/>
                    <a:pt x="36" y="142"/>
                  </a:cubicBezTo>
                  <a:cubicBezTo>
                    <a:pt x="23" y="142"/>
                    <a:pt x="11" y="138"/>
                    <a:pt x="0" y="132"/>
                  </a:cubicBezTo>
                  <a:cubicBezTo>
                    <a:pt x="36" y="71"/>
                    <a:pt x="36" y="71"/>
                    <a:pt x="36" y="71"/>
                  </a:cubicBezTo>
                  <a:lnTo>
                    <a:pt x="36" y="0"/>
                  </a:ln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20" name="Freeform 154"/>
            <p:cNvSpPr>
              <a:spLocks noEditPoints="1"/>
            </p:cNvSpPr>
            <p:nvPr/>
          </p:nvSpPr>
          <p:spPr bwMode="auto">
            <a:xfrm>
              <a:off x="4617781" y="-1724985"/>
              <a:ext cx="655620" cy="859427"/>
            </a:xfrm>
            <a:custGeom>
              <a:avLst/>
              <a:gdLst>
                <a:gd name="T0" fmla="*/ 39 w 113"/>
                <a:gd name="T1" fmla="*/ 148 h 148"/>
                <a:gd name="T2" fmla="*/ 1 w 113"/>
                <a:gd name="T3" fmla="*/ 137 h 148"/>
                <a:gd name="T4" fmla="*/ 0 w 113"/>
                <a:gd name="T5" fmla="*/ 135 h 148"/>
                <a:gd name="T6" fmla="*/ 0 w 113"/>
                <a:gd name="T7" fmla="*/ 133 h 148"/>
                <a:gd name="T8" fmla="*/ 37 w 113"/>
                <a:gd name="T9" fmla="*/ 73 h 148"/>
                <a:gd name="T10" fmla="*/ 37 w 113"/>
                <a:gd name="T11" fmla="*/ 3 h 148"/>
                <a:gd name="T12" fmla="*/ 39 w 113"/>
                <a:gd name="T13" fmla="*/ 0 h 148"/>
                <a:gd name="T14" fmla="*/ 113 w 113"/>
                <a:gd name="T15" fmla="*/ 74 h 148"/>
                <a:gd name="T16" fmla="*/ 39 w 113"/>
                <a:gd name="T17" fmla="*/ 148 h 148"/>
                <a:gd name="T18" fmla="*/ 7 w 113"/>
                <a:gd name="T19" fmla="*/ 134 h 148"/>
                <a:gd name="T20" fmla="*/ 39 w 113"/>
                <a:gd name="T21" fmla="*/ 142 h 148"/>
                <a:gd name="T22" fmla="*/ 108 w 113"/>
                <a:gd name="T23" fmla="*/ 74 h 148"/>
                <a:gd name="T24" fmla="*/ 42 w 113"/>
                <a:gd name="T25" fmla="*/ 5 h 148"/>
                <a:gd name="T26" fmla="*/ 42 w 113"/>
                <a:gd name="T27" fmla="*/ 74 h 148"/>
                <a:gd name="T28" fmla="*/ 42 w 113"/>
                <a:gd name="T29" fmla="*/ 75 h 148"/>
                <a:gd name="T30" fmla="*/ 7 w 113"/>
                <a:gd name="T31" fmla="*/ 13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48">
                  <a:moveTo>
                    <a:pt x="39" y="148"/>
                  </a:moveTo>
                  <a:cubicBezTo>
                    <a:pt x="26" y="148"/>
                    <a:pt x="13" y="144"/>
                    <a:pt x="1" y="137"/>
                  </a:cubicBezTo>
                  <a:cubicBezTo>
                    <a:pt x="1" y="137"/>
                    <a:pt x="0" y="136"/>
                    <a:pt x="0" y="135"/>
                  </a:cubicBezTo>
                  <a:cubicBezTo>
                    <a:pt x="0" y="135"/>
                    <a:pt x="0" y="134"/>
                    <a:pt x="0" y="133"/>
                  </a:cubicBezTo>
                  <a:cubicBezTo>
                    <a:pt x="37" y="73"/>
                    <a:pt x="37" y="73"/>
                    <a:pt x="37" y="73"/>
                  </a:cubicBezTo>
                  <a:cubicBezTo>
                    <a:pt x="37" y="3"/>
                    <a:pt x="37" y="3"/>
                    <a:pt x="37" y="3"/>
                  </a:cubicBezTo>
                  <a:cubicBezTo>
                    <a:pt x="37" y="1"/>
                    <a:pt x="38" y="0"/>
                    <a:pt x="39" y="0"/>
                  </a:cubicBezTo>
                  <a:cubicBezTo>
                    <a:pt x="80" y="0"/>
                    <a:pt x="113" y="33"/>
                    <a:pt x="113" y="74"/>
                  </a:cubicBezTo>
                  <a:cubicBezTo>
                    <a:pt x="113" y="114"/>
                    <a:pt x="80" y="148"/>
                    <a:pt x="39" y="148"/>
                  </a:cubicBezTo>
                  <a:close/>
                  <a:moveTo>
                    <a:pt x="7" y="134"/>
                  </a:moveTo>
                  <a:cubicBezTo>
                    <a:pt x="17" y="139"/>
                    <a:pt x="28" y="142"/>
                    <a:pt x="39" y="142"/>
                  </a:cubicBezTo>
                  <a:cubicBezTo>
                    <a:pt x="77" y="142"/>
                    <a:pt x="108" y="111"/>
                    <a:pt x="108" y="74"/>
                  </a:cubicBezTo>
                  <a:cubicBezTo>
                    <a:pt x="108" y="37"/>
                    <a:pt x="78" y="7"/>
                    <a:pt x="42" y="5"/>
                  </a:cubicBezTo>
                  <a:cubicBezTo>
                    <a:pt x="42" y="74"/>
                    <a:pt x="42" y="74"/>
                    <a:pt x="42" y="74"/>
                  </a:cubicBezTo>
                  <a:cubicBezTo>
                    <a:pt x="42" y="74"/>
                    <a:pt x="42" y="75"/>
                    <a:pt x="42" y="75"/>
                  </a:cubicBezTo>
                  <a:lnTo>
                    <a:pt x="7"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21" name="Freeform 155"/>
            <p:cNvSpPr>
              <a:spLocks/>
            </p:cNvSpPr>
            <p:nvPr/>
          </p:nvSpPr>
          <p:spPr bwMode="auto">
            <a:xfrm>
              <a:off x="4386965" y="-1457335"/>
              <a:ext cx="456726" cy="515656"/>
            </a:xfrm>
            <a:custGeom>
              <a:avLst/>
              <a:gdLst>
                <a:gd name="T0" fmla="*/ 43 w 79"/>
                <a:gd name="T1" fmla="*/ 89 h 89"/>
                <a:gd name="T2" fmla="*/ 14 w 79"/>
                <a:gd name="T3" fmla="*/ 0 h 89"/>
                <a:gd name="T4" fmla="*/ 79 w 79"/>
                <a:gd name="T5" fmla="*/ 28 h 89"/>
                <a:gd name="T6" fmla="*/ 43 w 79"/>
                <a:gd name="T7" fmla="*/ 89 h 89"/>
              </a:gdLst>
              <a:ahLst/>
              <a:cxnLst>
                <a:cxn ang="0">
                  <a:pos x="T0" y="T1"/>
                </a:cxn>
                <a:cxn ang="0">
                  <a:pos x="T2" y="T3"/>
                </a:cxn>
                <a:cxn ang="0">
                  <a:pos x="T4" y="T5"/>
                </a:cxn>
                <a:cxn ang="0">
                  <a:pos x="T6" y="T7"/>
                </a:cxn>
              </a:cxnLst>
              <a:rect l="0" t="0" r="r" b="b"/>
              <a:pathLst>
                <a:path w="79" h="89">
                  <a:moveTo>
                    <a:pt x="43" y="89"/>
                  </a:moveTo>
                  <a:cubicBezTo>
                    <a:pt x="12" y="70"/>
                    <a:pt x="0" y="32"/>
                    <a:pt x="14" y="0"/>
                  </a:cubicBezTo>
                  <a:cubicBezTo>
                    <a:pt x="79" y="28"/>
                    <a:pt x="79" y="28"/>
                    <a:pt x="79" y="28"/>
                  </a:cubicBezTo>
                  <a:lnTo>
                    <a:pt x="43"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22" name="Freeform 156"/>
            <p:cNvSpPr>
              <a:spLocks noEditPoints="1"/>
            </p:cNvSpPr>
            <p:nvPr/>
          </p:nvSpPr>
          <p:spPr bwMode="auto">
            <a:xfrm>
              <a:off x="4369777" y="-1474524"/>
              <a:ext cx="491100" cy="545122"/>
            </a:xfrm>
            <a:custGeom>
              <a:avLst/>
              <a:gdLst>
                <a:gd name="T0" fmla="*/ 46 w 85"/>
                <a:gd name="T1" fmla="*/ 94 h 94"/>
                <a:gd name="T2" fmla="*/ 44 w 85"/>
                <a:gd name="T3" fmla="*/ 94 h 94"/>
                <a:gd name="T4" fmla="*/ 14 w 85"/>
                <a:gd name="T5" fmla="*/ 2 h 94"/>
                <a:gd name="T6" fmla="*/ 18 w 85"/>
                <a:gd name="T7" fmla="*/ 0 h 94"/>
                <a:gd name="T8" fmla="*/ 83 w 85"/>
                <a:gd name="T9" fmla="*/ 28 h 94"/>
                <a:gd name="T10" fmla="*/ 85 w 85"/>
                <a:gd name="T11" fmla="*/ 30 h 94"/>
                <a:gd name="T12" fmla="*/ 85 w 85"/>
                <a:gd name="T13" fmla="*/ 32 h 94"/>
                <a:gd name="T14" fmla="*/ 48 w 85"/>
                <a:gd name="T15" fmla="*/ 93 h 94"/>
                <a:gd name="T16" fmla="*/ 47 w 85"/>
                <a:gd name="T17" fmla="*/ 94 h 94"/>
                <a:gd name="T18" fmla="*/ 46 w 85"/>
                <a:gd name="T19" fmla="*/ 94 h 94"/>
                <a:gd name="T20" fmla="*/ 19 w 85"/>
                <a:gd name="T21" fmla="*/ 6 h 94"/>
                <a:gd name="T22" fmla="*/ 45 w 85"/>
                <a:gd name="T23" fmla="*/ 88 h 94"/>
                <a:gd name="T24" fmla="*/ 78 w 85"/>
                <a:gd name="T25" fmla="*/ 32 h 94"/>
                <a:gd name="T26" fmla="*/ 19 w 85"/>
                <a:gd name="T27" fmla="*/ 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5" h="94">
                  <a:moveTo>
                    <a:pt x="46" y="94"/>
                  </a:moveTo>
                  <a:cubicBezTo>
                    <a:pt x="45" y="94"/>
                    <a:pt x="45" y="94"/>
                    <a:pt x="44" y="94"/>
                  </a:cubicBezTo>
                  <a:cubicBezTo>
                    <a:pt x="13" y="75"/>
                    <a:pt x="0" y="35"/>
                    <a:pt x="14" y="2"/>
                  </a:cubicBezTo>
                  <a:cubicBezTo>
                    <a:pt x="15" y="0"/>
                    <a:pt x="17" y="0"/>
                    <a:pt x="18" y="0"/>
                  </a:cubicBezTo>
                  <a:cubicBezTo>
                    <a:pt x="83" y="28"/>
                    <a:pt x="83" y="28"/>
                    <a:pt x="83" y="28"/>
                  </a:cubicBezTo>
                  <a:cubicBezTo>
                    <a:pt x="84" y="28"/>
                    <a:pt x="85" y="29"/>
                    <a:pt x="85" y="30"/>
                  </a:cubicBezTo>
                  <a:cubicBezTo>
                    <a:pt x="85" y="31"/>
                    <a:pt x="85" y="31"/>
                    <a:pt x="85" y="32"/>
                  </a:cubicBezTo>
                  <a:cubicBezTo>
                    <a:pt x="48" y="93"/>
                    <a:pt x="48" y="93"/>
                    <a:pt x="48" y="93"/>
                  </a:cubicBezTo>
                  <a:cubicBezTo>
                    <a:pt x="48" y="94"/>
                    <a:pt x="47" y="94"/>
                    <a:pt x="47" y="94"/>
                  </a:cubicBezTo>
                  <a:lnTo>
                    <a:pt x="46" y="94"/>
                  </a:lnTo>
                  <a:close/>
                  <a:moveTo>
                    <a:pt x="19" y="6"/>
                  </a:moveTo>
                  <a:cubicBezTo>
                    <a:pt x="7" y="36"/>
                    <a:pt x="18" y="70"/>
                    <a:pt x="45" y="88"/>
                  </a:cubicBezTo>
                  <a:cubicBezTo>
                    <a:pt x="78" y="32"/>
                    <a:pt x="78" y="32"/>
                    <a:pt x="78" y="32"/>
                  </a:cubicBezTo>
                  <a:lnTo>
                    <a:pt x="19"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23" name="Freeform 157"/>
            <p:cNvSpPr>
              <a:spLocks/>
            </p:cNvSpPr>
            <p:nvPr/>
          </p:nvSpPr>
          <p:spPr bwMode="auto">
            <a:xfrm>
              <a:off x="4467997" y="-1648864"/>
              <a:ext cx="375691" cy="353595"/>
            </a:xfrm>
            <a:custGeom>
              <a:avLst/>
              <a:gdLst>
                <a:gd name="T0" fmla="*/ 0 w 65"/>
                <a:gd name="T1" fmla="*/ 33 h 61"/>
                <a:gd name="T2" fmla="*/ 29 w 65"/>
                <a:gd name="T3" fmla="*/ 0 h 61"/>
                <a:gd name="T4" fmla="*/ 65 w 65"/>
                <a:gd name="T5" fmla="*/ 61 h 61"/>
                <a:gd name="T6" fmla="*/ 0 w 65"/>
                <a:gd name="T7" fmla="*/ 33 h 61"/>
              </a:gdLst>
              <a:ahLst/>
              <a:cxnLst>
                <a:cxn ang="0">
                  <a:pos x="T0" y="T1"/>
                </a:cxn>
                <a:cxn ang="0">
                  <a:pos x="T2" y="T3"/>
                </a:cxn>
                <a:cxn ang="0">
                  <a:pos x="T4" y="T5"/>
                </a:cxn>
                <a:cxn ang="0">
                  <a:pos x="T6" y="T7"/>
                </a:cxn>
              </a:cxnLst>
              <a:rect l="0" t="0" r="r" b="b"/>
              <a:pathLst>
                <a:path w="65" h="61">
                  <a:moveTo>
                    <a:pt x="0" y="33"/>
                  </a:moveTo>
                  <a:cubicBezTo>
                    <a:pt x="6" y="19"/>
                    <a:pt x="16" y="7"/>
                    <a:pt x="29" y="0"/>
                  </a:cubicBezTo>
                  <a:cubicBezTo>
                    <a:pt x="65" y="61"/>
                    <a:pt x="65" y="61"/>
                    <a:pt x="65" y="61"/>
                  </a:cubicBezTo>
                  <a:lnTo>
                    <a:pt x="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24" name="Freeform 158"/>
            <p:cNvSpPr>
              <a:spLocks noEditPoints="1"/>
            </p:cNvSpPr>
            <p:nvPr/>
          </p:nvSpPr>
          <p:spPr bwMode="auto">
            <a:xfrm>
              <a:off x="4450807" y="-1673420"/>
              <a:ext cx="410070" cy="390426"/>
            </a:xfrm>
            <a:custGeom>
              <a:avLst/>
              <a:gdLst>
                <a:gd name="T0" fmla="*/ 68 w 71"/>
                <a:gd name="T1" fmla="*/ 67 h 67"/>
                <a:gd name="T2" fmla="*/ 67 w 71"/>
                <a:gd name="T3" fmla="*/ 67 h 67"/>
                <a:gd name="T4" fmla="*/ 2 w 71"/>
                <a:gd name="T5" fmla="*/ 39 h 67"/>
                <a:gd name="T6" fmla="*/ 0 w 71"/>
                <a:gd name="T7" fmla="*/ 36 h 67"/>
                <a:gd name="T8" fmla="*/ 30 w 71"/>
                <a:gd name="T9" fmla="*/ 1 h 67"/>
                <a:gd name="T10" fmla="*/ 34 w 71"/>
                <a:gd name="T11" fmla="*/ 2 h 67"/>
                <a:gd name="T12" fmla="*/ 71 w 71"/>
                <a:gd name="T13" fmla="*/ 63 h 67"/>
                <a:gd name="T14" fmla="*/ 70 w 71"/>
                <a:gd name="T15" fmla="*/ 67 h 67"/>
                <a:gd name="T16" fmla="*/ 68 w 71"/>
                <a:gd name="T17" fmla="*/ 67 h 67"/>
                <a:gd name="T18" fmla="*/ 7 w 71"/>
                <a:gd name="T19" fmla="*/ 35 h 67"/>
                <a:gd name="T20" fmla="*/ 61 w 71"/>
                <a:gd name="T21" fmla="*/ 59 h 67"/>
                <a:gd name="T22" fmla="*/ 31 w 71"/>
                <a:gd name="T23" fmla="*/ 8 h 67"/>
                <a:gd name="T24" fmla="*/ 7 w 71"/>
                <a:gd name="T25" fmla="*/ 3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7">
                  <a:moveTo>
                    <a:pt x="68" y="67"/>
                  </a:moveTo>
                  <a:cubicBezTo>
                    <a:pt x="68" y="67"/>
                    <a:pt x="68" y="67"/>
                    <a:pt x="67" y="67"/>
                  </a:cubicBezTo>
                  <a:cubicBezTo>
                    <a:pt x="2" y="39"/>
                    <a:pt x="2" y="39"/>
                    <a:pt x="2" y="39"/>
                  </a:cubicBezTo>
                  <a:cubicBezTo>
                    <a:pt x="0" y="39"/>
                    <a:pt x="0" y="37"/>
                    <a:pt x="0" y="36"/>
                  </a:cubicBezTo>
                  <a:cubicBezTo>
                    <a:pt x="7" y="21"/>
                    <a:pt x="17" y="9"/>
                    <a:pt x="30" y="1"/>
                  </a:cubicBezTo>
                  <a:cubicBezTo>
                    <a:pt x="32" y="0"/>
                    <a:pt x="34" y="1"/>
                    <a:pt x="34" y="2"/>
                  </a:cubicBezTo>
                  <a:cubicBezTo>
                    <a:pt x="71" y="63"/>
                    <a:pt x="71" y="63"/>
                    <a:pt x="71" y="63"/>
                  </a:cubicBezTo>
                  <a:cubicBezTo>
                    <a:pt x="71" y="64"/>
                    <a:pt x="71" y="66"/>
                    <a:pt x="70" y="67"/>
                  </a:cubicBezTo>
                  <a:cubicBezTo>
                    <a:pt x="70" y="67"/>
                    <a:pt x="69" y="67"/>
                    <a:pt x="68" y="67"/>
                  </a:cubicBezTo>
                  <a:close/>
                  <a:moveTo>
                    <a:pt x="7" y="35"/>
                  </a:moveTo>
                  <a:cubicBezTo>
                    <a:pt x="61" y="59"/>
                    <a:pt x="61" y="59"/>
                    <a:pt x="61" y="59"/>
                  </a:cubicBezTo>
                  <a:cubicBezTo>
                    <a:pt x="31" y="8"/>
                    <a:pt x="31" y="8"/>
                    <a:pt x="31" y="8"/>
                  </a:cubicBezTo>
                  <a:cubicBezTo>
                    <a:pt x="20" y="14"/>
                    <a:pt x="12" y="24"/>
                    <a:pt x="7"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25" name="Freeform 159"/>
            <p:cNvSpPr>
              <a:spLocks/>
            </p:cNvSpPr>
            <p:nvPr/>
          </p:nvSpPr>
          <p:spPr bwMode="auto">
            <a:xfrm>
              <a:off x="4634971" y="-1707798"/>
              <a:ext cx="208718" cy="412525"/>
            </a:xfrm>
            <a:custGeom>
              <a:avLst/>
              <a:gdLst>
                <a:gd name="T0" fmla="*/ 0 w 36"/>
                <a:gd name="T1" fmla="*/ 10 h 71"/>
                <a:gd name="T2" fmla="*/ 36 w 36"/>
                <a:gd name="T3" fmla="*/ 0 h 71"/>
                <a:gd name="T4" fmla="*/ 36 w 36"/>
                <a:gd name="T5" fmla="*/ 71 h 71"/>
                <a:gd name="T6" fmla="*/ 0 w 36"/>
                <a:gd name="T7" fmla="*/ 10 h 71"/>
              </a:gdLst>
              <a:ahLst/>
              <a:cxnLst>
                <a:cxn ang="0">
                  <a:pos x="T0" y="T1"/>
                </a:cxn>
                <a:cxn ang="0">
                  <a:pos x="T2" y="T3"/>
                </a:cxn>
                <a:cxn ang="0">
                  <a:pos x="T4" y="T5"/>
                </a:cxn>
                <a:cxn ang="0">
                  <a:pos x="T6" y="T7"/>
                </a:cxn>
              </a:cxnLst>
              <a:rect l="0" t="0" r="r" b="b"/>
              <a:pathLst>
                <a:path w="36" h="71">
                  <a:moveTo>
                    <a:pt x="0" y="10"/>
                  </a:moveTo>
                  <a:cubicBezTo>
                    <a:pt x="11" y="3"/>
                    <a:pt x="23" y="0"/>
                    <a:pt x="36" y="0"/>
                  </a:cubicBezTo>
                  <a:cubicBezTo>
                    <a:pt x="36" y="71"/>
                    <a:pt x="36" y="71"/>
                    <a:pt x="36" y="71"/>
                  </a:cubicBez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26" name="Freeform 160"/>
            <p:cNvSpPr>
              <a:spLocks noEditPoints="1"/>
            </p:cNvSpPr>
            <p:nvPr/>
          </p:nvSpPr>
          <p:spPr bwMode="auto">
            <a:xfrm>
              <a:off x="4617781" y="-1724985"/>
              <a:ext cx="243096" cy="441991"/>
            </a:xfrm>
            <a:custGeom>
              <a:avLst/>
              <a:gdLst>
                <a:gd name="T0" fmla="*/ 39 w 42"/>
                <a:gd name="T1" fmla="*/ 76 h 76"/>
                <a:gd name="T2" fmla="*/ 37 w 42"/>
                <a:gd name="T3" fmla="*/ 75 h 76"/>
                <a:gd name="T4" fmla="*/ 0 w 42"/>
                <a:gd name="T5" fmla="*/ 14 h 76"/>
                <a:gd name="T6" fmla="*/ 1 w 42"/>
                <a:gd name="T7" fmla="*/ 10 h 76"/>
                <a:gd name="T8" fmla="*/ 39 w 42"/>
                <a:gd name="T9" fmla="*/ 0 h 76"/>
                <a:gd name="T10" fmla="*/ 42 w 42"/>
                <a:gd name="T11" fmla="*/ 3 h 76"/>
                <a:gd name="T12" fmla="*/ 42 w 42"/>
                <a:gd name="T13" fmla="*/ 74 h 76"/>
                <a:gd name="T14" fmla="*/ 40 w 42"/>
                <a:gd name="T15" fmla="*/ 76 h 76"/>
                <a:gd name="T16" fmla="*/ 39 w 42"/>
                <a:gd name="T17" fmla="*/ 76 h 76"/>
                <a:gd name="T18" fmla="*/ 7 w 42"/>
                <a:gd name="T19" fmla="*/ 14 h 76"/>
                <a:gd name="T20" fmla="*/ 37 w 42"/>
                <a:gd name="T21" fmla="*/ 63 h 76"/>
                <a:gd name="T22" fmla="*/ 37 w 42"/>
                <a:gd name="T23" fmla="*/ 5 h 76"/>
                <a:gd name="T24" fmla="*/ 7 w 42"/>
                <a:gd name="T25" fmla="*/ 1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76">
                  <a:moveTo>
                    <a:pt x="39" y="76"/>
                  </a:moveTo>
                  <a:cubicBezTo>
                    <a:pt x="38" y="76"/>
                    <a:pt x="37" y="76"/>
                    <a:pt x="37" y="75"/>
                  </a:cubicBezTo>
                  <a:cubicBezTo>
                    <a:pt x="0" y="14"/>
                    <a:pt x="0" y="14"/>
                    <a:pt x="0" y="14"/>
                  </a:cubicBezTo>
                  <a:cubicBezTo>
                    <a:pt x="0" y="13"/>
                    <a:pt x="0" y="11"/>
                    <a:pt x="1" y="10"/>
                  </a:cubicBezTo>
                  <a:cubicBezTo>
                    <a:pt x="13" y="3"/>
                    <a:pt x="26" y="0"/>
                    <a:pt x="39" y="0"/>
                  </a:cubicBezTo>
                  <a:cubicBezTo>
                    <a:pt x="41" y="0"/>
                    <a:pt x="42" y="1"/>
                    <a:pt x="42" y="3"/>
                  </a:cubicBezTo>
                  <a:cubicBezTo>
                    <a:pt x="42" y="74"/>
                    <a:pt x="42" y="74"/>
                    <a:pt x="42" y="74"/>
                  </a:cubicBezTo>
                  <a:cubicBezTo>
                    <a:pt x="42" y="75"/>
                    <a:pt x="41" y="76"/>
                    <a:pt x="40" y="76"/>
                  </a:cubicBezTo>
                  <a:lnTo>
                    <a:pt x="39" y="76"/>
                  </a:lnTo>
                  <a:close/>
                  <a:moveTo>
                    <a:pt x="7" y="14"/>
                  </a:moveTo>
                  <a:cubicBezTo>
                    <a:pt x="37" y="63"/>
                    <a:pt x="37" y="63"/>
                    <a:pt x="37" y="63"/>
                  </a:cubicBezTo>
                  <a:cubicBezTo>
                    <a:pt x="37" y="5"/>
                    <a:pt x="37" y="5"/>
                    <a:pt x="37" y="5"/>
                  </a:cubicBezTo>
                  <a:cubicBezTo>
                    <a:pt x="26" y="6"/>
                    <a:pt x="16" y="9"/>
                    <a:pt x="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cxnSp>
          <p:nvCxnSpPr>
            <p:cNvPr id="27" name="Straight Connector 26"/>
            <p:cNvCxnSpPr/>
            <p:nvPr/>
          </p:nvCxnSpPr>
          <p:spPr>
            <a:xfrm>
              <a:off x="4364636" y="-2124608"/>
              <a:ext cx="1064677"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364636" y="-2519516"/>
              <a:ext cx="1064677"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364636" y="-2322062"/>
              <a:ext cx="1064677"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364636" y="-1927155"/>
              <a:ext cx="729143" cy="0"/>
            </a:xfrm>
            <a:prstGeom prst="line">
              <a:avLst/>
            </a:prstGeom>
            <a:grpFill/>
            <a:ln w="3175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31" name="Group 30"/>
          <p:cNvGrpSpPr>
            <a:grpSpLocks noChangeAspect="1"/>
          </p:cNvGrpSpPr>
          <p:nvPr/>
        </p:nvGrpSpPr>
        <p:grpSpPr>
          <a:xfrm>
            <a:off x="5337406" y="3598364"/>
            <a:ext cx="548497" cy="411370"/>
            <a:chOff x="3822700" y="6070601"/>
            <a:chExt cx="869950" cy="652463"/>
          </a:xfrm>
          <a:solidFill>
            <a:schemeClr val="accent3"/>
          </a:solidFill>
        </p:grpSpPr>
        <p:sp>
          <p:nvSpPr>
            <p:cNvPr id="32" name="Freeform 131"/>
            <p:cNvSpPr>
              <a:spLocks noEditPoints="1"/>
            </p:cNvSpPr>
            <p:nvPr/>
          </p:nvSpPr>
          <p:spPr bwMode="auto">
            <a:xfrm>
              <a:off x="3895725" y="6070601"/>
              <a:ext cx="723900" cy="544513"/>
            </a:xfrm>
            <a:custGeom>
              <a:avLst/>
              <a:gdLst>
                <a:gd name="T0" fmla="*/ 434 w 482"/>
                <a:gd name="T1" fmla="*/ 0 h 362"/>
                <a:gd name="T2" fmla="*/ 48 w 482"/>
                <a:gd name="T3" fmla="*/ 0 h 362"/>
                <a:gd name="T4" fmla="*/ 0 w 482"/>
                <a:gd name="T5" fmla="*/ 49 h 362"/>
                <a:gd name="T6" fmla="*/ 0 w 482"/>
                <a:gd name="T7" fmla="*/ 362 h 362"/>
                <a:gd name="T8" fmla="*/ 482 w 482"/>
                <a:gd name="T9" fmla="*/ 362 h 362"/>
                <a:gd name="T10" fmla="*/ 482 w 482"/>
                <a:gd name="T11" fmla="*/ 49 h 362"/>
                <a:gd name="T12" fmla="*/ 434 w 482"/>
                <a:gd name="T13" fmla="*/ 0 h 362"/>
                <a:gd name="T14" fmla="*/ 434 w 482"/>
                <a:gd name="T15" fmla="*/ 302 h 362"/>
                <a:gd name="T16" fmla="*/ 422 w 482"/>
                <a:gd name="T17" fmla="*/ 314 h 362"/>
                <a:gd name="T18" fmla="*/ 60 w 482"/>
                <a:gd name="T19" fmla="*/ 314 h 362"/>
                <a:gd name="T20" fmla="*/ 48 w 482"/>
                <a:gd name="T21" fmla="*/ 302 h 362"/>
                <a:gd name="T22" fmla="*/ 48 w 482"/>
                <a:gd name="T23" fmla="*/ 61 h 362"/>
                <a:gd name="T24" fmla="*/ 60 w 482"/>
                <a:gd name="T25" fmla="*/ 49 h 362"/>
                <a:gd name="T26" fmla="*/ 422 w 482"/>
                <a:gd name="T27" fmla="*/ 49 h 362"/>
                <a:gd name="T28" fmla="*/ 434 w 482"/>
                <a:gd name="T29" fmla="*/ 61 h 362"/>
                <a:gd name="T30" fmla="*/ 434 w 482"/>
                <a:gd name="T31" fmla="*/ 30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2" h="362">
                  <a:moveTo>
                    <a:pt x="434" y="0"/>
                  </a:moveTo>
                  <a:cubicBezTo>
                    <a:pt x="48" y="0"/>
                    <a:pt x="48" y="0"/>
                    <a:pt x="48" y="0"/>
                  </a:cubicBezTo>
                  <a:cubicBezTo>
                    <a:pt x="22" y="0"/>
                    <a:pt x="0" y="22"/>
                    <a:pt x="0" y="49"/>
                  </a:cubicBezTo>
                  <a:cubicBezTo>
                    <a:pt x="0" y="362"/>
                    <a:pt x="0" y="362"/>
                    <a:pt x="0" y="362"/>
                  </a:cubicBezTo>
                  <a:cubicBezTo>
                    <a:pt x="482" y="362"/>
                    <a:pt x="482" y="362"/>
                    <a:pt x="482" y="362"/>
                  </a:cubicBezTo>
                  <a:cubicBezTo>
                    <a:pt x="482" y="49"/>
                    <a:pt x="482" y="49"/>
                    <a:pt x="482" y="49"/>
                  </a:cubicBezTo>
                  <a:cubicBezTo>
                    <a:pt x="482" y="22"/>
                    <a:pt x="461" y="0"/>
                    <a:pt x="434" y="0"/>
                  </a:cubicBezTo>
                  <a:close/>
                  <a:moveTo>
                    <a:pt x="434" y="302"/>
                  </a:moveTo>
                  <a:cubicBezTo>
                    <a:pt x="434" y="308"/>
                    <a:pt x="429" y="314"/>
                    <a:pt x="422" y="314"/>
                  </a:cubicBezTo>
                  <a:cubicBezTo>
                    <a:pt x="60" y="314"/>
                    <a:pt x="60" y="314"/>
                    <a:pt x="60" y="314"/>
                  </a:cubicBezTo>
                  <a:cubicBezTo>
                    <a:pt x="54" y="314"/>
                    <a:pt x="48" y="308"/>
                    <a:pt x="48" y="302"/>
                  </a:cubicBezTo>
                  <a:cubicBezTo>
                    <a:pt x="48" y="61"/>
                    <a:pt x="48" y="61"/>
                    <a:pt x="48" y="61"/>
                  </a:cubicBezTo>
                  <a:cubicBezTo>
                    <a:pt x="48" y="54"/>
                    <a:pt x="54" y="49"/>
                    <a:pt x="60" y="49"/>
                  </a:cubicBezTo>
                  <a:cubicBezTo>
                    <a:pt x="422" y="49"/>
                    <a:pt x="422" y="49"/>
                    <a:pt x="422" y="49"/>
                  </a:cubicBezTo>
                  <a:cubicBezTo>
                    <a:pt x="429" y="49"/>
                    <a:pt x="434" y="54"/>
                    <a:pt x="434" y="61"/>
                  </a:cubicBezTo>
                  <a:lnTo>
                    <a:pt x="434" y="302"/>
                  </a:ln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latin typeface="Arial" panose="020B0604020202020204" pitchFamily="34" charset="0"/>
                <a:cs typeface="Arial" panose="020B0604020202020204" pitchFamily="34" charset="0"/>
              </a:endParaRPr>
            </a:p>
          </p:txBody>
        </p:sp>
        <p:sp>
          <p:nvSpPr>
            <p:cNvPr id="33" name="Freeform 132"/>
            <p:cNvSpPr>
              <a:spLocks noEditPoints="1"/>
            </p:cNvSpPr>
            <p:nvPr/>
          </p:nvSpPr>
          <p:spPr bwMode="auto">
            <a:xfrm>
              <a:off x="3822700" y="6651626"/>
              <a:ext cx="869950" cy="71438"/>
            </a:xfrm>
            <a:custGeom>
              <a:avLst/>
              <a:gdLst>
                <a:gd name="T0" fmla="*/ 337 w 578"/>
                <a:gd name="T1" fmla="*/ 0 h 48"/>
                <a:gd name="T2" fmla="*/ 337 w 578"/>
                <a:gd name="T3" fmla="*/ 12 h 48"/>
                <a:gd name="T4" fmla="*/ 325 w 578"/>
                <a:gd name="T5" fmla="*/ 24 h 48"/>
                <a:gd name="T6" fmla="*/ 253 w 578"/>
                <a:gd name="T7" fmla="*/ 24 h 48"/>
                <a:gd name="T8" fmla="*/ 241 w 578"/>
                <a:gd name="T9" fmla="*/ 12 h 48"/>
                <a:gd name="T10" fmla="*/ 241 w 578"/>
                <a:gd name="T11" fmla="*/ 0 h 48"/>
                <a:gd name="T12" fmla="*/ 0 w 578"/>
                <a:gd name="T13" fmla="*/ 0 h 48"/>
                <a:gd name="T14" fmla="*/ 0 w 578"/>
                <a:gd name="T15" fmla="*/ 24 h 48"/>
                <a:gd name="T16" fmla="*/ 24 w 578"/>
                <a:gd name="T17" fmla="*/ 48 h 48"/>
                <a:gd name="T18" fmla="*/ 554 w 578"/>
                <a:gd name="T19" fmla="*/ 48 h 48"/>
                <a:gd name="T20" fmla="*/ 578 w 578"/>
                <a:gd name="T21" fmla="*/ 24 h 48"/>
                <a:gd name="T22" fmla="*/ 578 w 578"/>
                <a:gd name="T23" fmla="*/ 0 h 48"/>
                <a:gd name="T24" fmla="*/ 337 w 578"/>
                <a:gd name="T25" fmla="*/ 0 h 48"/>
                <a:gd name="T26" fmla="*/ 518 w 578"/>
                <a:gd name="T27" fmla="*/ 39 h 48"/>
                <a:gd name="T28" fmla="*/ 503 w 578"/>
                <a:gd name="T29" fmla="*/ 24 h 48"/>
                <a:gd name="T30" fmla="*/ 518 w 578"/>
                <a:gd name="T31" fmla="*/ 9 h 48"/>
                <a:gd name="T32" fmla="*/ 533 w 578"/>
                <a:gd name="T33" fmla="*/ 24 h 48"/>
                <a:gd name="T34" fmla="*/ 518 w 578"/>
                <a:gd name="T35" fmla="*/ 3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8" h="48">
                  <a:moveTo>
                    <a:pt x="337" y="0"/>
                  </a:moveTo>
                  <a:cubicBezTo>
                    <a:pt x="337" y="12"/>
                    <a:pt x="337" y="12"/>
                    <a:pt x="337" y="12"/>
                  </a:cubicBezTo>
                  <a:cubicBezTo>
                    <a:pt x="337" y="19"/>
                    <a:pt x="332" y="24"/>
                    <a:pt x="325" y="24"/>
                  </a:cubicBezTo>
                  <a:cubicBezTo>
                    <a:pt x="253" y="24"/>
                    <a:pt x="253" y="24"/>
                    <a:pt x="253" y="24"/>
                  </a:cubicBezTo>
                  <a:cubicBezTo>
                    <a:pt x="246" y="24"/>
                    <a:pt x="241" y="19"/>
                    <a:pt x="241" y="12"/>
                  </a:cubicBezTo>
                  <a:cubicBezTo>
                    <a:pt x="241" y="0"/>
                    <a:pt x="241" y="0"/>
                    <a:pt x="241" y="0"/>
                  </a:cubicBezTo>
                  <a:cubicBezTo>
                    <a:pt x="0" y="0"/>
                    <a:pt x="0" y="0"/>
                    <a:pt x="0" y="0"/>
                  </a:cubicBezTo>
                  <a:cubicBezTo>
                    <a:pt x="0" y="0"/>
                    <a:pt x="0" y="11"/>
                    <a:pt x="0" y="24"/>
                  </a:cubicBezTo>
                  <a:cubicBezTo>
                    <a:pt x="0" y="37"/>
                    <a:pt x="11" y="48"/>
                    <a:pt x="24" y="48"/>
                  </a:cubicBezTo>
                  <a:cubicBezTo>
                    <a:pt x="554" y="48"/>
                    <a:pt x="554" y="48"/>
                    <a:pt x="554" y="48"/>
                  </a:cubicBezTo>
                  <a:cubicBezTo>
                    <a:pt x="568" y="48"/>
                    <a:pt x="578" y="37"/>
                    <a:pt x="578" y="24"/>
                  </a:cubicBezTo>
                  <a:cubicBezTo>
                    <a:pt x="578" y="11"/>
                    <a:pt x="578" y="0"/>
                    <a:pt x="578" y="0"/>
                  </a:cubicBezTo>
                  <a:lnTo>
                    <a:pt x="337" y="0"/>
                  </a:lnTo>
                  <a:close/>
                  <a:moveTo>
                    <a:pt x="518" y="39"/>
                  </a:moveTo>
                  <a:cubicBezTo>
                    <a:pt x="510" y="39"/>
                    <a:pt x="503" y="32"/>
                    <a:pt x="503" y="24"/>
                  </a:cubicBezTo>
                  <a:cubicBezTo>
                    <a:pt x="503" y="16"/>
                    <a:pt x="510" y="9"/>
                    <a:pt x="518" y="9"/>
                  </a:cubicBezTo>
                  <a:cubicBezTo>
                    <a:pt x="526" y="9"/>
                    <a:pt x="533" y="16"/>
                    <a:pt x="533" y="24"/>
                  </a:cubicBezTo>
                  <a:cubicBezTo>
                    <a:pt x="533" y="32"/>
                    <a:pt x="526" y="39"/>
                    <a:pt x="518" y="39"/>
                  </a:cubicBez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latin typeface="Arial" panose="020B0604020202020204" pitchFamily="34" charset="0"/>
                <a:cs typeface="Arial" panose="020B0604020202020204" pitchFamily="34" charset="0"/>
              </a:endParaRPr>
            </a:p>
          </p:txBody>
        </p:sp>
      </p:grpSp>
      <p:grpSp>
        <p:nvGrpSpPr>
          <p:cNvPr id="34" name="Group 33"/>
          <p:cNvGrpSpPr>
            <a:grpSpLocks noChangeAspect="1"/>
          </p:cNvGrpSpPr>
          <p:nvPr/>
        </p:nvGrpSpPr>
        <p:grpSpPr>
          <a:xfrm>
            <a:off x="5383114" y="2858516"/>
            <a:ext cx="457081" cy="425915"/>
            <a:chOff x="1184592" y="5475223"/>
            <a:chExt cx="419100" cy="390524"/>
          </a:xfrm>
          <a:solidFill>
            <a:schemeClr val="accent3"/>
          </a:solidFill>
        </p:grpSpPr>
        <p:sp>
          <p:nvSpPr>
            <p:cNvPr id="35" name="Rectangle 461"/>
            <p:cNvSpPr>
              <a:spLocks noChangeArrowheads="1"/>
            </p:cNvSpPr>
            <p:nvPr/>
          </p:nvSpPr>
          <p:spPr bwMode="auto">
            <a:xfrm>
              <a:off x="1379855" y="5475223"/>
              <a:ext cx="28575" cy="44450"/>
            </a:xfrm>
            <a:prstGeom prst="rect">
              <a:avLst/>
            </a:pr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36" name="Freeform 462"/>
            <p:cNvSpPr>
              <a:spLocks/>
            </p:cNvSpPr>
            <p:nvPr/>
          </p:nvSpPr>
          <p:spPr bwMode="auto">
            <a:xfrm>
              <a:off x="1259205" y="5594285"/>
              <a:ext cx="120650" cy="120650"/>
            </a:xfrm>
            <a:custGeom>
              <a:avLst/>
              <a:gdLst>
                <a:gd name="T0" fmla="*/ 32 w 32"/>
                <a:gd name="T1" fmla="*/ 16 h 32"/>
                <a:gd name="T2" fmla="*/ 16 w 32"/>
                <a:gd name="T3" fmla="*/ 0 h 32"/>
                <a:gd name="T4" fmla="*/ 0 w 32"/>
                <a:gd name="T5" fmla="*/ 16 h 32"/>
                <a:gd name="T6" fmla="*/ 16 w 32"/>
                <a:gd name="T7" fmla="*/ 32 h 32"/>
                <a:gd name="T8" fmla="*/ 16 w 32"/>
                <a:gd name="T9" fmla="*/ 16 h 32"/>
                <a:gd name="T10" fmla="*/ 32 w 32"/>
                <a:gd name="T11" fmla="*/ 16 h 32"/>
              </a:gdLst>
              <a:ahLst/>
              <a:cxnLst>
                <a:cxn ang="0">
                  <a:pos x="T0" y="T1"/>
                </a:cxn>
                <a:cxn ang="0">
                  <a:pos x="T2" y="T3"/>
                </a:cxn>
                <a:cxn ang="0">
                  <a:pos x="T4" y="T5"/>
                </a:cxn>
                <a:cxn ang="0">
                  <a:pos x="T6" y="T7"/>
                </a:cxn>
                <a:cxn ang="0">
                  <a:pos x="T8" y="T9"/>
                </a:cxn>
                <a:cxn ang="0">
                  <a:pos x="T10" y="T11"/>
                </a:cxn>
              </a:cxnLst>
              <a:rect l="0" t="0" r="r" b="b"/>
              <a:pathLst>
                <a:path w="32" h="32">
                  <a:moveTo>
                    <a:pt x="32" y="16"/>
                  </a:moveTo>
                  <a:cubicBezTo>
                    <a:pt x="32" y="7"/>
                    <a:pt x="25" y="0"/>
                    <a:pt x="16" y="0"/>
                  </a:cubicBezTo>
                  <a:cubicBezTo>
                    <a:pt x="7" y="0"/>
                    <a:pt x="0" y="7"/>
                    <a:pt x="0" y="16"/>
                  </a:cubicBezTo>
                  <a:cubicBezTo>
                    <a:pt x="0" y="25"/>
                    <a:pt x="7" y="32"/>
                    <a:pt x="16" y="32"/>
                  </a:cubicBezTo>
                  <a:cubicBezTo>
                    <a:pt x="16" y="16"/>
                    <a:pt x="16" y="16"/>
                    <a:pt x="16" y="16"/>
                  </a:cubicBezTo>
                  <a:cubicBezTo>
                    <a:pt x="32" y="16"/>
                    <a:pt x="32" y="16"/>
                    <a:pt x="32" y="16"/>
                  </a:cubicBezTo>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37" name="Freeform 463"/>
            <p:cNvSpPr>
              <a:spLocks/>
            </p:cNvSpPr>
            <p:nvPr/>
          </p:nvSpPr>
          <p:spPr bwMode="auto">
            <a:xfrm>
              <a:off x="1333817" y="5670485"/>
              <a:ext cx="60325" cy="60325"/>
            </a:xfrm>
            <a:custGeom>
              <a:avLst/>
              <a:gdLst>
                <a:gd name="T0" fmla="*/ 0 w 16"/>
                <a:gd name="T1" fmla="*/ 0 h 16"/>
                <a:gd name="T2" fmla="*/ 0 w 16"/>
                <a:gd name="T3" fmla="*/ 0 h 16"/>
                <a:gd name="T4" fmla="*/ 0 w 16"/>
                <a:gd name="T5" fmla="*/ 16 h 16"/>
                <a:gd name="T6" fmla="*/ 16 w 16"/>
                <a:gd name="T7" fmla="*/ 16 h 16"/>
                <a:gd name="T8" fmla="*/ 16 w 16"/>
                <a:gd name="T9" fmla="*/ 1 h 16"/>
                <a:gd name="T10" fmla="*/ 0 w 16"/>
                <a:gd name="T11" fmla="*/ 16 h 16"/>
                <a:gd name="T12" fmla="*/ 0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0" y="0"/>
                  </a:moveTo>
                  <a:cubicBezTo>
                    <a:pt x="0" y="0"/>
                    <a:pt x="0" y="0"/>
                    <a:pt x="0" y="0"/>
                  </a:cubicBezTo>
                  <a:cubicBezTo>
                    <a:pt x="0" y="16"/>
                    <a:pt x="0" y="16"/>
                    <a:pt x="0" y="16"/>
                  </a:cubicBezTo>
                  <a:cubicBezTo>
                    <a:pt x="16" y="16"/>
                    <a:pt x="16" y="16"/>
                    <a:pt x="16" y="16"/>
                  </a:cubicBezTo>
                  <a:cubicBezTo>
                    <a:pt x="16" y="1"/>
                    <a:pt x="16" y="1"/>
                    <a:pt x="16" y="1"/>
                  </a:cubicBezTo>
                  <a:cubicBezTo>
                    <a:pt x="16" y="9"/>
                    <a:pt x="9" y="16"/>
                    <a:pt x="0" y="16"/>
                  </a:cubicBezTo>
                  <a:cubicBezTo>
                    <a:pt x="0" y="0"/>
                    <a:pt x="0" y="0"/>
                    <a:pt x="0" y="0"/>
                  </a:cubicBezTo>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38" name="Freeform 464"/>
            <p:cNvSpPr>
              <a:spLocks/>
            </p:cNvSpPr>
            <p:nvPr/>
          </p:nvSpPr>
          <p:spPr bwMode="auto">
            <a:xfrm>
              <a:off x="1333817" y="5670485"/>
              <a:ext cx="60325" cy="60325"/>
            </a:xfrm>
            <a:custGeom>
              <a:avLst/>
              <a:gdLst>
                <a:gd name="T0" fmla="*/ 16 w 16"/>
                <a:gd name="T1" fmla="*/ 0 h 16"/>
                <a:gd name="T2" fmla="*/ 0 w 16"/>
                <a:gd name="T3" fmla="*/ 0 h 16"/>
                <a:gd name="T4" fmla="*/ 0 w 16"/>
                <a:gd name="T5" fmla="*/ 16 h 16"/>
                <a:gd name="T6" fmla="*/ 16 w 16"/>
                <a:gd name="T7" fmla="*/ 1 h 16"/>
                <a:gd name="T8" fmla="*/ 16 w 16"/>
                <a:gd name="T9" fmla="*/ 0 h 16"/>
              </a:gdLst>
              <a:ahLst/>
              <a:cxnLst>
                <a:cxn ang="0">
                  <a:pos x="T0" y="T1"/>
                </a:cxn>
                <a:cxn ang="0">
                  <a:pos x="T2" y="T3"/>
                </a:cxn>
                <a:cxn ang="0">
                  <a:pos x="T4" y="T5"/>
                </a:cxn>
                <a:cxn ang="0">
                  <a:pos x="T6" y="T7"/>
                </a:cxn>
                <a:cxn ang="0">
                  <a:pos x="T8" y="T9"/>
                </a:cxn>
              </a:cxnLst>
              <a:rect l="0" t="0" r="r" b="b"/>
              <a:pathLst>
                <a:path w="16" h="16">
                  <a:moveTo>
                    <a:pt x="16" y="0"/>
                  </a:moveTo>
                  <a:cubicBezTo>
                    <a:pt x="0" y="0"/>
                    <a:pt x="0" y="0"/>
                    <a:pt x="0" y="0"/>
                  </a:cubicBezTo>
                  <a:cubicBezTo>
                    <a:pt x="0" y="16"/>
                    <a:pt x="0" y="16"/>
                    <a:pt x="0" y="16"/>
                  </a:cubicBezTo>
                  <a:cubicBezTo>
                    <a:pt x="9" y="16"/>
                    <a:pt x="16" y="9"/>
                    <a:pt x="16" y="1"/>
                  </a:cubicBezTo>
                  <a:cubicBezTo>
                    <a:pt x="16" y="0"/>
                    <a:pt x="16" y="0"/>
                    <a:pt x="16" y="0"/>
                  </a:cubicBezTo>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39" name="Rectangle 465"/>
            <p:cNvSpPr>
              <a:spLocks noChangeArrowheads="1"/>
            </p:cNvSpPr>
            <p:nvPr/>
          </p:nvSpPr>
          <p:spPr bwMode="auto">
            <a:xfrm>
              <a:off x="1424305" y="5594285"/>
              <a:ext cx="104775" cy="30162"/>
            </a:xfrm>
            <a:prstGeom prst="rect">
              <a:avLst/>
            </a:pr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40" name="Rectangle 466"/>
            <p:cNvSpPr>
              <a:spLocks noChangeArrowheads="1"/>
            </p:cNvSpPr>
            <p:nvPr/>
          </p:nvSpPr>
          <p:spPr bwMode="auto">
            <a:xfrm>
              <a:off x="1424305" y="5640323"/>
              <a:ext cx="104775" cy="30162"/>
            </a:xfrm>
            <a:prstGeom prst="rect">
              <a:avLst/>
            </a:pr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41" name="Rectangle 467"/>
            <p:cNvSpPr>
              <a:spLocks noChangeArrowheads="1"/>
            </p:cNvSpPr>
            <p:nvPr/>
          </p:nvSpPr>
          <p:spPr bwMode="auto">
            <a:xfrm>
              <a:off x="1424305" y="5640323"/>
              <a:ext cx="104775" cy="30162"/>
            </a:xfrm>
            <a:prstGeom prst="rect">
              <a:avLst/>
            </a:pr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42" name="Rectangle 468"/>
            <p:cNvSpPr>
              <a:spLocks noChangeArrowheads="1"/>
            </p:cNvSpPr>
            <p:nvPr/>
          </p:nvSpPr>
          <p:spPr bwMode="auto">
            <a:xfrm>
              <a:off x="1424305" y="5684773"/>
              <a:ext cx="104775" cy="30162"/>
            </a:xfrm>
            <a:prstGeom prst="rect">
              <a:avLst/>
            </a:pr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43" name="Freeform 469"/>
            <p:cNvSpPr>
              <a:spLocks/>
            </p:cNvSpPr>
            <p:nvPr/>
          </p:nvSpPr>
          <p:spPr bwMode="auto">
            <a:xfrm>
              <a:off x="1330642" y="5759385"/>
              <a:ext cx="127000" cy="106362"/>
            </a:xfrm>
            <a:custGeom>
              <a:avLst/>
              <a:gdLst>
                <a:gd name="T0" fmla="*/ 32 w 34"/>
                <a:gd name="T1" fmla="*/ 22 h 28"/>
                <a:gd name="T2" fmla="*/ 20 w 34"/>
                <a:gd name="T3" fmla="*/ 2 h 28"/>
                <a:gd name="T4" fmla="*/ 20 w 34"/>
                <a:gd name="T5" fmla="*/ 2 h 28"/>
                <a:gd name="T6" fmla="*/ 20 w 34"/>
                <a:gd name="T7" fmla="*/ 1 h 28"/>
                <a:gd name="T8" fmla="*/ 19 w 34"/>
                <a:gd name="T9" fmla="*/ 1 h 28"/>
                <a:gd name="T10" fmla="*/ 19 w 34"/>
                <a:gd name="T11" fmla="*/ 1 h 28"/>
                <a:gd name="T12" fmla="*/ 19 w 34"/>
                <a:gd name="T13" fmla="*/ 0 h 28"/>
                <a:gd name="T14" fmla="*/ 18 w 34"/>
                <a:gd name="T15" fmla="*/ 0 h 28"/>
                <a:gd name="T16" fmla="*/ 17 w 34"/>
                <a:gd name="T17" fmla="*/ 0 h 28"/>
                <a:gd name="T18" fmla="*/ 16 w 34"/>
                <a:gd name="T19" fmla="*/ 0 h 28"/>
                <a:gd name="T20" fmla="*/ 15 w 34"/>
                <a:gd name="T21" fmla="*/ 0 h 28"/>
                <a:gd name="T22" fmla="*/ 15 w 34"/>
                <a:gd name="T23" fmla="*/ 1 h 28"/>
                <a:gd name="T24" fmla="*/ 15 w 34"/>
                <a:gd name="T25" fmla="*/ 1 h 28"/>
                <a:gd name="T26" fmla="*/ 14 w 34"/>
                <a:gd name="T27" fmla="*/ 1 h 28"/>
                <a:gd name="T28" fmla="*/ 14 w 34"/>
                <a:gd name="T29" fmla="*/ 2 h 28"/>
                <a:gd name="T30" fmla="*/ 14 w 34"/>
                <a:gd name="T31" fmla="*/ 2 h 28"/>
                <a:gd name="T32" fmla="*/ 2 w 34"/>
                <a:gd name="T33" fmla="*/ 22 h 28"/>
                <a:gd name="T34" fmla="*/ 3 w 34"/>
                <a:gd name="T35" fmla="*/ 27 h 28"/>
                <a:gd name="T36" fmla="*/ 5 w 34"/>
                <a:gd name="T37" fmla="*/ 28 h 28"/>
                <a:gd name="T38" fmla="*/ 8 w 34"/>
                <a:gd name="T39" fmla="*/ 26 h 28"/>
                <a:gd name="T40" fmla="*/ 17 w 34"/>
                <a:gd name="T41" fmla="*/ 12 h 28"/>
                <a:gd name="T42" fmla="*/ 26 w 34"/>
                <a:gd name="T43" fmla="*/ 26 h 28"/>
                <a:gd name="T44" fmla="*/ 29 w 34"/>
                <a:gd name="T45" fmla="*/ 28 h 28"/>
                <a:gd name="T46" fmla="*/ 31 w 34"/>
                <a:gd name="T47" fmla="*/ 27 h 28"/>
                <a:gd name="T48" fmla="*/ 32 w 34"/>
                <a:gd name="T49"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28">
                  <a:moveTo>
                    <a:pt x="32" y="22"/>
                  </a:moveTo>
                  <a:cubicBezTo>
                    <a:pt x="20" y="2"/>
                    <a:pt x="20" y="2"/>
                    <a:pt x="20" y="2"/>
                  </a:cubicBezTo>
                  <a:cubicBezTo>
                    <a:pt x="20" y="2"/>
                    <a:pt x="20" y="2"/>
                    <a:pt x="20" y="2"/>
                  </a:cubicBezTo>
                  <a:cubicBezTo>
                    <a:pt x="20" y="1"/>
                    <a:pt x="20" y="1"/>
                    <a:pt x="20" y="1"/>
                  </a:cubicBezTo>
                  <a:cubicBezTo>
                    <a:pt x="19" y="1"/>
                    <a:pt x="19" y="1"/>
                    <a:pt x="19" y="1"/>
                  </a:cubicBezTo>
                  <a:cubicBezTo>
                    <a:pt x="19" y="1"/>
                    <a:pt x="19" y="1"/>
                    <a:pt x="19" y="1"/>
                  </a:cubicBezTo>
                  <a:cubicBezTo>
                    <a:pt x="19" y="0"/>
                    <a:pt x="19" y="0"/>
                    <a:pt x="19" y="0"/>
                  </a:cubicBezTo>
                  <a:cubicBezTo>
                    <a:pt x="18" y="0"/>
                    <a:pt x="18" y="0"/>
                    <a:pt x="18" y="0"/>
                  </a:cubicBezTo>
                  <a:cubicBezTo>
                    <a:pt x="17" y="0"/>
                    <a:pt x="17" y="0"/>
                    <a:pt x="17" y="0"/>
                  </a:cubicBezTo>
                  <a:cubicBezTo>
                    <a:pt x="16" y="0"/>
                    <a:pt x="16" y="0"/>
                    <a:pt x="16" y="0"/>
                  </a:cubicBezTo>
                  <a:cubicBezTo>
                    <a:pt x="15" y="0"/>
                    <a:pt x="15" y="0"/>
                    <a:pt x="15" y="0"/>
                  </a:cubicBezTo>
                  <a:cubicBezTo>
                    <a:pt x="15" y="1"/>
                    <a:pt x="15" y="1"/>
                    <a:pt x="15" y="1"/>
                  </a:cubicBezTo>
                  <a:cubicBezTo>
                    <a:pt x="15" y="1"/>
                    <a:pt x="15" y="1"/>
                    <a:pt x="15" y="1"/>
                  </a:cubicBezTo>
                  <a:cubicBezTo>
                    <a:pt x="14" y="1"/>
                    <a:pt x="14" y="1"/>
                    <a:pt x="14" y="1"/>
                  </a:cubicBezTo>
                  <a:cubicBezTo>
                    <a:pt x="14" y="2"/>
                    <a:pt x="14" y="2"/>
                    <a:pt x="14" y="2"/>
                  </a:cubicBezTo>
                  <a:cubicBezTo>
                    <a:pt x="14" y="2"/>
                    <a:pt x="14" y="2"/>
                    <a:pt x="14" y="2"/>
                  </a:cubicBezTo>
                  <a:cubicBezTo>
                    <a:pt x="2" y="22"/>
                    <a:pt x="2" y="22"/>
                    <a:pt x="2" y="22"/>
                  </a:cubicBezTo>
                  <a:cubicBezTo>
                    <a:pt x="0" y="24"/>
                    <a:pt x="1" y="26"/>
                    <a:pt x="3" y="27"/>
                  </a:cubicBezTo>
                  <a:cubicBezTo>
                    <a:pt x="4" y="28"/>
                    <a:pt x="4" y="28"/>
                    <a:pt x="5" y="28"/>
                  </a:cubicBezTo>
                  <a:cubicBezTo>
                    <a:pt x="6" y="28"/>
                    <a:pt x="8" y="27"/>
                    <a:pt x="8" y="26"/>
                  </a:cubicBezTo>
                  <a:cubicBezTo>
                    <a:pt x="17" y="12"/>
                    <a:pt x="17" y="12"/>
                    <a:pt x="17" y="12"/>
                  </a:cubicBezTo>
                  <a:cubicBezTo>
                    <a:pt x="26" y="26"/>
                    <a:pt x="26" y="26"/>
                    <a:pt x="26" y="26"/>
                  </a:cubicBezTo>
                  <a:cubicBezTo>
                    <a:pt x="26" y="27"/>
                    <a:pt x="28" y="28"/>
                    <a:pt x="29" y="28"/>
                  </a:cubicBezTo>
                  <a:cubicBezTo>
                    <a:pt x="30" y="28"/>
                    <a:pt x="30" y="28"/>
                    <a:pt x="31" y="27"/>
                  </a:cubicBezTo>
                  <a:cubicBezTo>
                    <a:pt x="33" y="26"/>
                    <a:pt x="34" y="24"/>
                    <a:pt x="32" y="22"/>
                  </a:cubicBezTo>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44" name="Freeform 470"/>
            <p:cNvSpPr>
              <a:spLocks noEditPoints="1"/>
            </p:cNvSpPr>
            <p:nvPr/>
          </p:nvSpPr>
          <p:spPr bwMode="auto">
            <a:xfrm>
              <a:off x="1184592" y="5505385"/>
              <a:ext cx="419100" cy="284162"/>
            </a:xfrm>
            <a:custGeom>
              <a:avLst/>
              <a:gdLst>
                <a:gd name="T0" fmla="*/ 264 w 264"/>
                <a:gd name="T1" fmla="*/ 0 h 179"/>
                <a:gd name="T2" fmla="*/ 0 w 264"/>
                <a:gd name="T3" fmla="*/ 0 h 179"/>
                <a:gd name="T4" fmla="*/ 0 w 264"/>
                <a:gd name="T5" fmla="*/ 28 h 179"/>
                <a:gd name="T6" fmla="*/ 9 w 264"/>
                <a:gd name="T7" fmla="*/ 28 h 179"/>
                <a:gd name="T8" fmla="*/ 9 w 264"/>
                <a:gd name="T9" fmla="*/ 179 h 179"/>
                <a:gd name="T10" fmla="*/ 255 w 264"/>
                <a:gd name="T11" fmla="*/ 179 h 179"/>
                <a:gd name="T12" fmla="*/ 255 w 264"/>
                <a:gd name="T13" fmla="*/ 28 h 179"/>
                <a:gd name="T14" fmla="*/ 264 w 264"/>
                <a:gd name="T15" fmla="*/ 28 h 179"/>
                <a:gd name="T16" fmla="*/ 264 w 264"/>
                <a:gd name="T17" fmla="*/ 0 h 179"/>
                <a:gd name="T18" fmla="*/ 236 w 264"/>
                <a:gd name="T19" fmla="*/ 160 h 179"/>
                <a:gd name="T20" fmla="*/ 28 w 264"/>
                <a:gd name="T21" fmla="*/ 160 h 179"/>
                <a:gd name="T22" fmla="*/ 28 w 264"/>
                <a:gd name="T23" fmla="*/ 28 h 179"/>
                <a:gd name="T24" fmla="*/ 236 w 264"/>
                <a:gd name="T25" fmla="*/ 28 h 179"/>
                <a:gd name="T26" fmla="*/ 236 w 264"/>
                <a:gd name="T27" fmla="*/ 16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4" h="179">
                  <a:moveTo>
                    <a:pt x="264" y="0"/>
                  </a:moveTo>
                  <a:lnTo>
                    <a:pt x="0" y="0"/>
                  </a:lnTo>
                  <a:lnTo>
                    <a:pt x="0" y="28"/>
                  </a:lnTo>
                  <a:lnTo>
                    <a:pt x="9" y="28"/>
                  </a:lnTo>
                  <a:lnTo>
                    <a:pt x="9" y="179"/>
                  </a:lnTo>
                  <a:lnTo>
                    <a:pt x="255" y="179"/>
                  </a:lnTo>
                  <a:lnTo>
                    <a:pt x="255" y="28"/>
                  </a:lnTo>
                  <a:lnTo>
                    <a:pt x="264" y="28"/>
                  </a:lnTo>
                  <a:lnTo>
                    <a:pt x="264" y="0"/>
                  </a:lnTo>
                  <a:close/>
                  <a:moveTo>
                    <a:pt x="236" y="160"/>
                  </a:moveTo>
                  <a:lnTo>
                    <a:pt x="28" y="160"/>
                  </a:lnTo>
                  <a:lnTo>
                    <a:pt x="28" y="28"/>
                  </a:lnTo>
                  <a:lnTo>
                    <a:pt x="236" y="28"/>
                  </a:lnTo>
                  <a:lnTo>
                    <a:pt x="236" y="160"/>
                  </a:lnTo>
                  <a:close/>
                </a:path>
              </a:pathLst>
            </a:custGeom>
            <a:grpFill/>
            <a:ln>
              <a:noFill/>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grpSp>
      <p:sp>
        <p:nvSpPr>
          <p:cNvPr id="46" name="Rectangle 45"/>
          <p:cNvSpPr/>
          <p:nvPr/>
        </p:nvSpPr>
        <p:spPr>
          <a:xfrm>
            <a:off x="938965" y="5534455"/>
            <a:ext cx="10310896" cy="607107"/>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1400" dirty="0">
                <a:latin typeface="Arial" panose="020B0604020202020204" pitchFamily="34" charset="0"/>
                <a:cs typeface="Arial" panose="020B0604020202020204" pitchFamily="34" charset="0"/>
              </a:rPr>
              <a:t>The [Initiative or Project Name] Training Style Guide* will be used as the standard for Training Development. This addresses writing style, wording, logo usage, templates to use and branding to be used to for training courseware</a:t>
            </a:r>
          </a:p>
        </p:txBody>
      </p:sp>
      <p:sp>
        <p:nvSpPr>
          <p:cNvPr id="45" name="TextBox 44"/>
          <p:cNvSpPr txBox="1"/>
          <p:nvPr/>
        </p:nvSpPr>
        <p:spPr>
          <a:xfrm>
            <a:off x="849377" y="6135561"/>
            <a:ext cx="4215945" cy="261542"/>
          </a:xfrm>
          <a:prstGeom prst="rect">
            <a:avLst/>
          </a:prstGeom>
          <a:noFill/>
        </p:spPr>
        <p:txBody>
          <a:bodyPr wrap="square" rtlCol="0">
            <a:spAutoFit/>
          </a:bodyPr>
          <a:lstStyle/>
          <a:p>
            <a:r>
              <a:rPr lang="en-US" sz="1100" i="1" dirty="0">
                <a:latin typeface="Arial" panose="020B0604020202020204" pitchFamily="34" charset="0"/>
                <a:cs typeface="Arial" panose="020B0604020202020204" pitchFamily="34" charset="0"/>
              </a:rPr>
              <a:t>* Pending   branding decision</a:t>
            </a:r>
          </a:p>
        </p:txBody>
      </p:sp>
      <p:grpSp>
        <p:nvGrpSpPr>
          <p:cNvPr id="49" name="Group 48"/>
          <p:cNvGrpSpPr/>
          <p:nvPr/>
        </p:nvGrpSpPr>
        <p:grpSpPr>
          <a:xfrm>
            <a:off x="428157" y="6433752"/>
            <a:ext cx="4162821" cy="274249"/>
            <a:chOff x="428157" y="6433752"/>
            <a:chExt cx="4162821" cy="274249"/>
          </a:xfrm>
        </p:grpSpPr>
        <p:sp>
          <p:nvSpPr>
            <p:cNvPr id="50" name="Freeform 49"/>
            <p:cNvSpPr/>
            <p:nvPr/>
          </p:nvSpPr>
          <p:spPr bwMode="auto">
            <a:xfrm>
              <a:off x="428157"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ASSESS</a:t>
              </a:r>
            </a:p>
          </p:txBody>
        </p:sp>
        <p:sp>
          <p:nvSpPr>
            <p:cNvPr id="51" name="Freeform 50"/>
            <p:cNvSpPr/>
            <p:nvPr/>
          </p:nvSpPr>
          <p:spPr bwMode="auto">
            <a:xfrm>
              <a:off x="1263175"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PLAN</a:t>
              </a:r>
            </a:p>
          </p:txBody>
        </p:sp>
        <p:sp>
          <p:nvSpPr>
            <p:cNvPr id="57" name="Freeform 56"/>
            <p:cNvSpPr/>
            <p:nvPr/>
          </p:nvSpPr>
          <p:spPr bwMode="auto">
            <a:xfrm>
              <a:off x="2098194"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accent1"/>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DEVELOP</a:t>
              </a:r>
            </a:p>
          </p:txBody>
        </p:sp>
        <p:sp>
          <p:nvSpPr>
            <p:cNvPr id="58" name="Freeform 57"/>
            <p:cNvSpPr/>
            <p:nvPr/>
          </p:nvSpPr>
          <p:spPr bwMode="auto">
            <a:xfrm>
              <a:off x="293321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DELIVER</a:t>
              </a:r>
            </a:p>
          </p:txBody>
        </p:sp>
        <p:sp>
          <p:nvSpPr>
            <p:cNvPr id="59" name="Freeform 58"/>
            <p:cNvSpPr/>
            <p:nvPr/>
          </p:nvSpPr>
          <p:spPr bwMode="auto">
            <a:xfrm>
              <a:off x="376823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MEASURE</a:t>
              </a:r>
            </a:p>
          </p:txBody>
        </p:sp>
      </p:grpSp>
    </p:spTree>
    <p:extLst>
      <p:ext uri="{BB962C8B-B14F-4D97-AF65-F5344CB8AC3E}">
        <p14:creationId xmlns:p14="http://schemas.microsoft.com/office/powerpoint/2010/main" val="2508995759"/>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99" dirty="0"/>
              <a:t>Review and Approve Training Courseware</a:t>
            </a:r>
          </a:p>
        </p:txBody>
      </p:sp>
      <p:sp>
        <p:nvSpPr>
          <p:cNvPr id="39" name="TextBox 38"/>
          <p:cNvSpPr txBox="1"/>
          <p:nvPr/>
        </p:nvSpPr>
        <p:spPr>
          <a:xfrm>
            <a:off x="168723" y="957375"/>
            <a:ext cx="11472376" cy="830997"/>
          </a:xfrm>
          <a:prstGeom prst="rect">
            <a:avLst/>
          </a:prstGeom>
          <a:noFill/>
        </p:spPr>
        <p:txBody>
          <a:bodyPr wrap="square" rtlCol="0">
            <a:spAutoFit/>
          </a:bodyPr>
          <a:lstStyle/>
          <a:p>
            <a:pPr lvl="0">
              <a:defRPr/>
            </a:pPr>
            <a:r>
              <a:rPr lang="en-US" sz="1600" dirty="0">
                <a:latin typeface="Arial" panose="020B0604020202020204" pitchFamily="34" charset="0"/>
                <a:cs typeface="Arial" panose="020B0604020202020204" pitchFamily="34" charset="0"/>
              </a:rPr>
              <a:t>A standard process will be used to develop training content, and will provide opportunities for input and review by the functional teams, SMEs, Project Leadership, Change Management, and Corporate Communications. Adequate time should be allowed for all reviews to take place.</a:t>
            </a:r>
          </a:p>
        </p:txBody>
      </p:sp>
      <p:grpSp>
        <p:nvGrpSpPr>
          <p:cNvPr id="99" name="Group 98"/>
          <p:cNvGrpSpPr/>
          <p:nvPr/>
        </p:nvGrpSpPr>
        <p:grpSpPr>
          <a:xfrm>
            <a:off x="95145" y="2043880"/>
            <a:ext cx="11998527" cy="2626245"/>
            <a:chOff x="135198" y="2043523"/>
            <a:chExt cx="12001657" cy="2626932"/>
          </a:xfrm>
        </p:grpSpPr>
        <p:grpSp>
          <p:nvGrpSpPr>
            <p:cNvPr id="74" name="Group 592"/>
            <p:cNvGrpSpPr>
              <a:grpSpLocks noChangeAspect="1"/>
            </p:cNvGrpSpPr>
            <p:nvPr/>
          </p:nvGrpSpPr>
          <p:grpSpPr bwMode="auto">
            <a:xfrm>
              <a:off x="7957057" y="2861872"/>
              <a:ext cx="981285" cy="978408"/>
              <a:chOff x="373" y="1933"/>
              <a:chExt cx="341" cy="340"/>
            </a:xfrm>
            <a:solidFill>
              <a:schemeClr val="accent1"/>
            </a:solidFill>
          </p:grpSpPr>
          <p:sp>
            <p:nvSpPr>
              <p:cNvPr id="75" name="Freeform 74"/>
              <p:cNvSpPr>
                <a:spLocks noEditPoints="1"/>
              </p:cNvSpPr>
              <p:nvPr/>
            </p:nvSpPr>
            <p:spPr bwMode="auto">
              <a:xfrm>
                <a:off x="373" y="1933"/>
                <a:ext cx="341"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GB" sz="1799">
                  <a:latin typeface="Arial" panose="020B0604020202020204" pitchFamily="34" charset="0"/>
                  <a:cs typeface="Arial" panose="020B0604020202020204" pitchFamily="34" charset="0"/>
                </a:endParaRPr>
              </a:p>
            </p:txBody>
          </p:sp>
          <p:sp>
            <p:nvSpPr>
              <p:cNvPr id="76" name="Freeform 75"/>
              <p:cNvSpPr>
                <a:spLocks/>
              </p:cNvSpPr>
              <p:nvPr/>
            </p:nvSpPr>
            <p:spPr bwMode="auto">
              <a:xfrm>
                <a:off x="436" y="2031"/>
                <a:ext cx="207" cy="157"/>
              </a:xfrm>
              <a:custGeom>
                <a:avLst/>
                <a:gdLst>
                  <a:gd name="T0" fmla="*/ 307 w 311"/>
                  <a:gd name="T1" fmla="*/ 4 h 236"/>
                  <a:gd name="T2" fmla="*/ 292 w 311"/>
                  <a:gd name="T3" fmla="*/ 4 h 236"/>
                  <a:gd name="T4" fmla="*/ 86 w 311"/>
                  <a:gd name="T5" fmla="*/ 210 h 236"/>
                  <a:gd name="T6" fmla="*/ 19 w 311"/>
                  <a:gd name="T7" fmla="*/ 143 h 236"/>
                  <a:gd name="T8" fmla="*/ 4 w 311"/>
                  <a:gd name="T9" fmla="*/ 143 h 236"/>
                  <a:gd name="T10" fmla="*/ 4 w 311"/>
                  <a:gd name="T11" fmla="*/ 158 h 236"/>
                  <a:gd name="T12" fmla="*/ 78 w 311"/>
                  <a:gd name="T13" fmla="*/ 233 h 236"/>
                  <a:gd name="T14" fmla="*/ 86 w 311"/>
                  <a:gd name="T15" fmla="*/ 236 h 236"/>
                  <a:gd name="T16" fmla="*/ 94 w 311"/>
                  <a:gd name="T17" fmla="*/ 233 h 236"/>
                  <a:gd name="T18" fmla="*/ 307 w 311"/>
                  <a:gd name="T19" fmla="*/ 19 h 236"/>
                  <a:gd name="T20" fmla="*/ 307 w 311"/>
                  <a:gd name="T21" fmla="*/ 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1" h="236">
                    <a:moveTo>
                      <a:pt x="307" y="4"/>
                    </a:moveTo>
                    <a:cubicBezTo>
                      <a:pt x="303" y="0"/>
                      <a:pt x="296" y="0"/>
                      <a:pt x="292" y="4"/>
                    </a:cubicBezTo>
                    <a:cubicBezTo>
                      <a:pt x="86" y="210"/>
                      <a:pt x="86" y="210"/>
                      <a:pt x="86" y="210"/>
                    </a:cubicBezTo>
                    <a:cubicBezTo>
                      <a:pt x="19" y="143"/>
                      <a:pt x="19" y="143"/>
                      <a:pt x="19" y="143"/>
                    </a:cubicBezTo>
                    <a:cubicBezTo>
                      <a:pt x="15" y="139"/>
                      <a:pt x="8" y="139"/>
                      <a:pt x="4" y="143"/>
                    </a:cubicBezTo>
                    <a:cubicBezTo>
                      <a:pt x="0" y="147"/>
                      <a:pt x="0" y="154"/>
                      <a:pt x="4" y="158"/>
                    </a:cubicBezTo>
                    <a:cubicBezTo>
                      <a:pt x="78" y="233"/>
                      <a:pt x="78" y="233"/>
                      <a:pt x="78" y="233"/>
                    </a:cubicBezTo>
                    <a:cubicBezTo>
                      <a:pt x="81" y="235"/>
                      <a:pt x="83" y="236"/>
                      <a:pt x="86" y="236"/>
                    </a:cubicBezTo>
                    <a:cubicBezTo>
                      <a:pt x="89" y="236"/>
                      <a:pt x="91" y="235"/>
                      <a:pt x="94" y="233"/>
                    </a:cubicBezTo>
                    <a:cubicBezTo>
                      <a:pt x="307" y="19"/>
                      <a:pt x="307" y="19"/>
                      <a:pt x="307" y="19"/>
                    </a:cubicBezTo>
                    <a:cubicBezTo>
                      <a:pt x="311" y="15"/>
                      <a:pt x="311" y="8"/>
                      <a:pt x="30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GB" sz="1799">
                  <a:latin typeface="Arial" panose="020B0604020202020204" pitchFamily="34" charset="0"/>
                  <a:cs typeface="Arial" panose="020B0604020202020204" pitchFamily="34" charset="0"/>
                </a:endParaRPr>
              </a:p>
            </p:txBody>
          </p:sp>
        </p:grpSp>
        <p:sp>
          <p:nvSpPr>
            <p:cNvPr id="79" name="Freeform 564"/>
            <p:cNvSpPr>
              <a:spLocks noChangeAspect="1" noEditPoints="1"/>
            </p:cNvSpPr>
            <p:nvPr/>
          </p:nvSpPr>
          <p:spPr bwMode="auto">
            <a:xfrm>
              <a:off x="408072" y="2861872"/>
              <a:ext cx="981285" cy="978408"/>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08 w 512"/>
                <a:gd name="T11" fmla="*/ 357 h 512"/>
                <a:gd name="T12" fmla="*/ 298 w 512"/>
                <a:gd name="T13" fmla="*/ 362 h 512"/>
                <a:gd name="T14" fmla="*/ 293 w 512"/>
                <a:gd name="T15" fmla="*/ 361 h 512"/>
                <a:gd name="T16" fmla="*/ 265 w 512"/>
                <a:gd name="T17" fmla="*/ 356 h 512"/>
                <a:gd name="T18" fmla="*/ 240 w 512"/>
                <a:gd name="T19" fmla="*/ 351 h 512"/>
                <a:gd name="T20" fmla="*/ 219 w 512"/>
                <a:gd name="T21" fmla="*/ 318 h 512"/>
                <a:gd name="T22" fmla="*/ 221 w 512"/>
                <a:gd name="T23" fmla="*/ 290 h 512"/>
                <a:gd name="T24" fmla="*/ 240 w 512"/>
                <a:gd name="T25" fmla="*/ 246 h 512"/>
                <a:gd name="T26" fmla="*/ 235 w 512"/>
                <a:gd name="T27" fmla="*/ 191 h 512"/>
                <a:gd name="T28" fmla="*/ 203 w 512"/>
                <a:gd name="T29" fmla="*/ 177 h 512"/>
                <a:gd name="T30" fmla="*/ 170 w 512"/>
                <a:gd name="T31" fmla="*/ 191 h 512"/>
                <a:gd name="T32" fmla="*/ 165 w 512"/>
                <a:gd name="T33" fmla="*/ 246 h 512"/>
                <a:gd name="T34" fmla="*/ 184 w 512"/>
                <a:gd name="T35" fmla="*/ 290 h 512"/>
                <a:gd name="T36" fmla="*/ 185 w 512"/>
                <a:gd name="T37" fmla="*/ 318 h 512"/>
                <a:gd name="T38" fmla="*/ 164 w 512"/>
                <a:gd name="T39" fmla="*/ 351 h 512"/>
                <a:gd name="T40" fmla="*/ 139 w 512"/>
                <a:gd name="T41" fmla="*/ 356 h 512"/>
                <a:gd name="T42" fmla="*/ 111 w 512"/>
                <a:gd name="T43" fmla="*/ 361 h 512"/>
                <a:gd name="T44" fmla="*/ 97 w 512"/>
                <a:gd name="T45" fmla="*/ 357 h 512"/>
                <a:gd name="T46" fmla="*/ 101 w 512"/>
                <a:gd name="T47" fmla="*/ 342 h 512"/>
                <a:gd name="T48" fmla="*/ 137 w 512"/>
                <a:gd name="T49" fmla="*/ 334 h 512"/>
                <a:gd name="T50" fmla="*/ 155 w 512"/>
                <a:gd name="T51" fmla="*/ 331 h 512"/>
                <a:gd name="T52" fmla="*/ 166 w 512"/>
                <a:gd name="T53" fmla="*/ 302 h 512"/>
                <a:gd name="T54" fmla="*/ 144 w 512"/>
                <a:gd name="T55" fmla="*/ 251 h 512"/>
                <a:gd name="T56" fmla="*/ 153 w 512"/>
                <a:gd name="T57" fmla="*/ 177 h 512"/>
                <a:gd name="T58" fmla="*/ 203 w 512"/>
                <a:gd name="T59" fmla="*/ 155 h 512"/>
                <a:gd name="T60" fmla="*/ 251 w 512"/>
                <a:gd name="T61" fmla="*/ 177 h 512"/>
                <a:gd name="T62" fmla="*/ 261 w 512"/>
                <a:gd name="T63" fmla="*/ 251 h 512"/>
                <a:gd name="T64" fmla="*/ 239 w 512"/>
                <a:gd name="T65" fmla="*/ 302 h 512"/>
                <a:gd name="T66" fmla="*/ 250 w 512"/>
                <a:gd name="T67" fmla="*/ 331 h 512"/>
                <a:gd name="T68" fmla="*/ 267 w 512"/>
                <a:gd name="T69" fmla="*/ 334 h 512"/>
                <a:gd name="T70" fmla="*/ 303 w 512"/>
                <a:gd name="T71" fmla="*/ 342 h 512"/>
                <a:gd name="T72" fmla="*/ 308 w 512"/>
                <a:gd name="T73" fmla="*/ 357 h 512"/>
                <a:gd name="T74" fmla="*/ 405 w 512"/>
                <a:gd name="T75" fmla="*/ 288 h 512"/>
                <a:gd name="T76" fmla="*/ 298 w 512"/>
                <a:gd name="T77" fmla="*/ 288 h 512"/>
                <a:gd name="T78" fmla="*/ 288 w 512"/>
                <a:gd name="T79" fmla="*/ 277 h 512"/>
                <a:gd name="T80" fmla="*/ 298 w 512"/>
                <a:gd name="T81" fmla="*/ 266 h 512"/>
                <a:gd name="T82" fmla="*/ 405 w 512"/>
                <a:gd name="T83" fmla="*/ 266 h 512"/>
                <a:gd name="T84" fmla="*/ 416 w 512"/>
                <a:gd name="T85" fmla="*/ 277 h 512"/>
                <a:gd name="T86" fmla="*/ 405 w 512"/>
                <a:gd name="T87" fmla="*/ 288 h 512"/>
                <a:gd name="T88" fmla="*/ 405 w 512"/>
                <a:gd name="T89" fmla="*/ 245 h 512"/>
                <a:gd name="T90" fmla="*/ 298 w 512"/>
                <a:gd name="T91" fmla="*/ 245 h 512"/>
                <a:gd name="T92" fmla="*/ 288 w 512"/>
                <a:gd name="T93" fmla="*/ 234 h 512"/>
                <a:gd name="T94" fmla="*/ 298 w 512"/>
                <a:gd name="T95" fmla="*/ 224 h 512"/>
                <a:gd name="T96" fmla="*/ 405 w 512"/>
                <a:gd name="T97" fmla="*/ 224 h 512"/>
                <a:gd name="T98" fmla="*/ 416 w 512"/>
                <a:gd name="T99" fmla="*/ 234 h 512"/>
                <a:gd name="T100" fmla="*/ 405 w 512"/>
                <a:gd name="T101" fmla="*/ 245 h 512"/>
                <a:gd name="T102" fmla="*/ 405 w 512"/>
                <a:gd name="T103" fmla="*/ 202 h 512"/>
                <a:gd name="T104" fmla="*/ 298 w 512"/>
                <a:gd name="T105" fmla="*/ 202 h 512"/>
                <a:gd name="T106" fmla="*/ 288 w 512"/>
                <a:gd name="T107" fmla="*/ 192 h 512"/>
                <a:gd name="T108" fmla="*/ 298 w 512"/>
                <a:gd name="T109" fmla="*/ 181 h 512"/>
                <a:gd name="T110" fmla="*/ 405 w 512"/>
                <a:gd name="T111" fmla="*/ 181 h 512"/>
                <a:gd name="T112" fmla="*/ 416 w 512"/>
                <a:gd name="T113" fmla="*/ 192 h 512"/>
                <a:gd name="T114" fmla="*/ 405 w 512"/>
                <a:gd name="T115" fmla="*/ 202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08" y="357"/>
                  </a:moveTo>
                  <a:cubicBezTo>
                    <a:pt x="306" y="360"/>
                    <a:pt x="302" y="362"/>
                    <a:pt x="298" y="362"/>
                  </a:cubicBezTo>
                  <a:cubicBezTo>
                    <a:pt x="296" y="362"/>
                    <a:pt x="295" y="362"/>
                    <a:pt x="293" y="361"/>
                  </a:cubicBezTo>
                  <a:cubicBezTo>
                    <a:pt x="286" y="357"/>
                    <a:pt x="275" y="356"/>
                    <a:pt x="265" y="356"/>
                  </a:cubicBezTo>
                  <a:cubicBezTo>
                    <a:pt x="255" y="355"/>
                    <a:pt x="247" y="354"/>
                    <a:pt x="240" y="351"/>
                  </a:cubicBezTo>
                  <a:cubicBezTo>
                    <a:pt x="227" y="344"/>
                    <a:pt x="221" y="324"/>
                    <a:pt x="219" y="318"/>
                  </a:cubicBezTo>
                  <a:cubicBezTo>
                    <a:pt x="217" y="309"/>
                    <a:pt x="216" y="297"/>
                    <a:pt x="221" y="290"/>
                  </a:cubicBezTo>
                  <a:cubicBezTo>
                    <a:pt x="228" y="280"/>
                    <a:pt x="236" y="261"/>
                    <a:pt x="240" y="246"/>
                  </a:cubicBezTo>
                  <a:cubicBezTo>
                    <a:pt x="246" y="221"/>
                    <a:pt x="244" y="202"/>
                    <a:pt x="235" y="191"/>
                  </a:cubicBezTo>
                  <a:cubicBezTo>
                    <a:pt x="223" y="176"/>
                    <a:pt x="203" y="176"/>
                    <a:pt x="203" y="177"/>
                  </a:cubicBezTo>
                  <a:cubicBezTo>
                    <a:pt x="202" y="176"/>
                    <a:pt x="181" y="176"/>
                    <a:pt x="170" y="191"/>
                  </a:cubicBezTo>
                  <a:cubicBezTo>
                    <a:pt x="160" y="202"/>
                    <a:pt x="159" y="221"/>
                    <a:pt x="165" y="246"/>
                  </a:cubicBezTo>
                  <a:cubicBezTo>
                    <a:pt x="168" y="261"/>
                    <a:pt x="176" y="280"/>
                    <a:pt x="184" y="290"/>
                  </a:cubicBezTo>
                  <a:cubicBezTo>
                    <a:pt x="189" y="297"/>
                    <a:pt x="187" y="309"/>
                    <a:pt x="185" y="318"/>
                  </a:cubicBezTo>
                  <a:cubicBezTo>
                    <a:pt x="184" y="324"/>
                    <a:pt x="178" y="344"/>
                    <a:pt x="164" y="351"/>
                  </a:cubicBezTo>
                  <a:cubicBezTo>
                    <a:pt x="158" y="354"/>
                    <a:pt x="149" y="355"/>
                    <a:pt x="139" y="356"/>
                  </a:cubicBezTo>
                  <a:cubicBezTo>
                    <a:pt x="129" y="356"/>
                    <a:pt x="118" y="357"/>
                    <a:pt x="111" y="361"/>
                  </a:cubicBezTo>
                  <a:cubicBezTo>
                    <a:pt x="106" y="364"/>
                    <a:pt x="100" y="362"/>
                    <a:pt x="97" y="357"/>
                  </a:cubicBezTo>
                  <a:cubicBezTo>
                    <a:pt x="94" y="351"/>
                    <a:pt x="96" y="345"/>
                    <a:pt x="101" y="342"/>
                  </a:cubicBezTo>
                  <a:cubicBezTo>
                    <a:pt x="112" y="337"/>
                    <a:pt x="125" y="335"/>
                    <a:pt x="137" y="334"/>
                  </a:cubicBezTo>
                  <a:cubicBezTo>
                    <a:pt x="144" y="334"/>
                    <a:pt x="152" y="333"/>
                    <a:pt x="155" y="331"/>
                  </a:cubicBezTo>
                  <a:cubicBezTo>
                    <a:pt x="161" y="328"/>
                    <a:pt x="167" y="308"/>
                    <a:pt x="166" y="302"/>
                  </a:cubicBezTo>
                  <a:cubicBezTo>
                    <a:pt x="157" y="289"/>
                    <a:pt x="148" y="269"/>
                    <a:pt x="144" y="251"/>
                  </a:cubicBezTo>
                  <a:cubicBezTo>
                    <a:pt x="136" y="219"/>
                    <a:pt x="139" y="194"/>
                    <a:pt x="153" y="177"/>
                  </a:cubicBezTo>
                  <a:cubicBezTo>
                    <a:pt x="172" y="155"/>
                    <a:pt x="201" y="155"/>
                    <a:pt x="203" y="155"/>
                  </a:cubicBezTo>
                  <a:cubicBezTo>
                    <a:pt x="203" y="155"/>
                    <a:pt x="233" y="155"/>
                    <a:pt x="251" y="177"/>
                  </a:cubicBezTo>
                  <a:cubicBezTo>
                    <a:pt x="265" y="194"/>
                    <a:pt x="268" y="219"/>
                    <a:pt x="261" y="251"/>
                  </a:cubicBezTo>
                  <a:cubicBezTo>
                    <a:pt x="256" y="269"/>
                    <a:pt x="247" y="289"/>
                    <a:pt x="239" y="302"/>
                  </a:cubicBezTo>
                  <a:cubicBezTo>
                    <a:pt x="237" y="308"/>
                    <a:pt x="243" y="328"/>
                    <a:pt x="250" y="331"/>
                  </a:cubicBezTo>
                  <a:cubicBezTo>
                    <a:pt x="252" y="333"/>
                    <a:pt x="260" y="334"/>
                    <a:pt x="267" y="334"/>
                  </a:cubicBezTo>
                  <a:cubicBezTo>
                    <a:pt x="279" y="335"/>
                    <a:pt x="293" y="337"/>
                    <a:pt x="303" y="342"/>
                  </a:cubicBezTo>
                  <a:cubicBezTo>
                    <a:pt x="308" y="345"/>
                    <a:pt x="310" y="351"/>
                    <a:pt x="308" y="357"/>
                  </a:cubicBezTo>
                  <a:close/>
                  <a:moveTo>
                    <a:pt x="405" y="288"/>
                  </a:moveTo>
                  <a:cubicBezTo>
                    <a:pt x="298" y="288"/>
                    <a:pt x="298" y="288"/>
                    <a:pt x="298" y="288"/>
                  </a:cubicBezTo>
                  <a:cubicBezTo>
                    <a:pt x="292" y="288"/>
                    <a:pt x="288" y="283"/>
                    <a:pt x="288" y="277"/>
                  </a:cubicBezTo>
                  <a:cubicBezTo>
                    <a:pt x="288" y="271"/>
                    <a:pt x="292" y="266"/>
                    <a:pt x="298" y="266"/>
                  </a:cubicBezTo>
                  <a:cubicBezTo>
                    <a:pt x="405" y="266"/>
                    <a:pt x="405" y="266"/>
                    <a:pt x="405" y="266"/>
                  </a:cubicBezTo>
                  <a:cubicBezTo>
                    <a:pt x="411" y="266"/>
                    <a:pt x="416" y="271"/>
                    <a:pt x="416" y="277"/>
                  </a:cubicBezTo>
                  <a:cubicBezTo>
                    <a:pt x="416" y="283"/>
                    <a:pt x="411" y="288"/>
                    <a:pt x="405" y="288"/>
                  </a:cubicBezTo>
                  <a:close/>
                  <a:moveTo>
                    <a:pt x="405" y="245"/>
                  </a:moveTo>
                  <a:cubicBezTo>
                    <a:pt x="298" y="245"/>
                    <a:pt x="298" y="245"/>
                    <a:pt x="298" y="245"/>
                  </a:cubicBezTo>
                  <a:cubicBezTo>
                    <a:pt x="292" y="245"/>
                    <a:pt x="288" y="240"/>
                    <a:pt x="288" y="234"/>
                  </a:cubicBezTo>
                  <a:cubicBezTo>
                    <a:pt x="288" y="228"/>
                    <a:pt x="292" y="224"/>
                    <a:pt x="298" y="224"/>
                  </a:cubicBezTo>
                  <a:cubicBezTo>
                    <a:pt x="405" y="224"/>
                    <a:pt x="405" y="224"/>
                    <a:pt x="405" y="224"/>
                  </a:cubicBezTo>
                  <a:cubicBezTo>
                    <a:pt x="411" y="224"/>
                    <a:pt x="416" y="228"/>
                    <a:pt x="416" y="234"/>
                  </a:cubicBezTo>
                  <a:cubicBezTo>
                    <a:pt x="416" y="240"/>
                    <a:pt x="411" y="245"/>
                    <a:pt x="405" y="245"/>
                  </a:cubicBezTo>
                  <a:close/>
                  <a:moveTo>
                    <a:pt x="405" y="202"/>
                  </a:moveTo>
                  <a:cubicBezTo>
                    <a:pt x="298" y="202"/>
                    <a:pt x="298" y="202"/>
                    <a:pt x="298" y="202"/>
                  </a:cubicBezTo>
                  <a:cubicBezTo>
                    <a:pt x="292" y="202"/>
                    <a:pt x="288" y="198"/>
                    <a:pt x="288" y="192"/>
                  </a:cubicBezTo>
                  <a:cubicBezTo>
                    <a:pt x="288" y="186"/>
                    <a:pt x="292" y="181"/>
                    <a:pt x="298" y="181"/>
                  </a:cubicBezTo>
                  <a:cubicBezTo>
                    <a:pt x="405" y="181"/>
                    <a:pt x="405" y="181"/>
                    <a:pt x="405" y="181"/>
                  </a:cubicBezTo>
                  <a:cubicBezTo>
                    <a:pt x="411" y="181"/>
                    <a:pt x="416" y="186"/>
                    <a:pt x="416" y="192"/>
                  </a:cubicBezTo>
                  <a:cubicBezTo>
                    <a:pt x="416" y="198"/>
                    <a:pt x="411" y="202"/>
                    <a:pt x="405" y="202"/>
                  </a:cubicBezTo>
                  <a:close/>
                </a:path>
              </a:pathLst>
            </a:custGeom>
            <a:solidFill>
              <a:schemeClr val="accent1"/>
            </a:solidFill>
            <a:ln>
              <a:noFill/>
            </a:ln>
          </p:spPr>
          <p:txBody>
            <a:bodyPr vert="horz" wrap="square" lIns="91416" tIns="45708" rIns="91416" bIns="45708" numCol="1" anchor="t" anchorCtr="0" compatLnSpc="1">
              <a:prstTxWarp prst="textNoShape">
                <a:avLst/>
              </a:prstTxWarp>
            </a:bodyPr>
            <a:lstStyle/>
            <a:p>
              <a:endParaRPr lang="en-GB" sz="1799">
                <a:latin typeface="Arial" panose="020B0604020202020204" pitchFamily="34" charset="0"/>
                <a:cs typeface="Arial" panose="020B0604020202020204" pitchFamily="34" charset="0"/>
              </a:endParaRPr>
            </a:p>
          </p:txBody>
        </p:sp>
        <p:grpSp>
          <p:nvGrpSpPr>
            <p:cNvPr id="22" name="Group 592"/>
            <p:cNvGrpSpPr>
              <a:grpSpLocks noChangeAspect="1"/>
            </p:cNvGrpSpPr>
            <p:nvPr/>
          </p:nvGrpSpPr>
          <p:grpSpPr bwMode="auto">
            <a:xfrm>
              <a:off x="3427666" y="2861872"/>
              <a:ext cx="981285" cy="978408"/>
              <a:chOff x="373" y="1933"/>
              <a:chExt cx="341" cy="340"/>
            </a:xfrm>
            <a:solidFill>
              <a:schemeClr val="accent1"/>
            </a:solidFill>
          </p:grpSpPr>
          <p:sp>
            <p:nvSpPr>
              <p:cNvPr id="29" name="Freeform 28"/>
              <p:cNvSpPr>
                <a:spLocks noEditPoints="1"/>
              </p:cNvSpPr>
              <p:nvPr/>
            </p:nvSpPr>
            <p:spPr bwMode="auto">
              <a:xfrm>
                <a:off x="373" y="1933"/>
                <a:ext cx="341"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GB" sz="1799">
                  <a:latin typeface="Arial" panose="020B0604020202020204" pitchFamily="34" charset="0"/>
                  <a:cs typeface="Arial" panose="020B0604020202020204" pitchFamily="34" charset="0"/>
                </a:endParaRPr>
              </a:p>
            </p:txBody>
          </p:sp>
          <p:sp>
            <p:nvSpPr>
              <p:cNvPr id="28" name="Freeform 27"/>
              <p:cNvSpPr>
                <a:spLocks/>
              </p:cNvSpPr>
              <p:nvPr/>
            </p:nvSpPr>
            <p:spPr bwMode="auto">
              <a:xfrm>
                <a:off x="436" y="2031"/>
                <a:ext cx="207" cy="157"/>
              </a:xfrm>
              <a:custGeom>
                <a:avLst/>
                <a:gdLst>
                  <a:gd name="T0" fmla="*/ 307 w 311"/>
                  <a:gd name="T1" fmla="*/ 4 h 236"/>
                  <a:gd name="T2" fmla="*/ 292 w 311"/>
                  <a:gd name="T3" fmla="*/ 4 h 236"/>
                  <a:gd name="T4" fmla="*/ 86 w 311"/>
                  <a:gd name="T5" fmla="*/ 210 h 236"/>
                  <a:gd name="T6" fmla="*/ 19 w 311"/>
                  <a:gd name="T7" fmla="*/ 143 h 236"/>
                  <a:gd name="T8" fmla="*/ 4 w 311"/>
                  <a:gd name="T9" fmla="*/ 143 h 236"/>
                  <a:gd name="T10" fmla="*/ 4 w 311"/>
                  <a:gd name="T11" fmla="*/ 158 h 236"/>
                  <a:gd name="T12" fmla="*/ 78 w 311"/>
                  <a:gd name="T13" fmla="*/ 233 h 236"/>
                  <a:gd name="T14" fmla="*/ 86 w 311"/>
                  <a:gd name="T15" fmla="*/ 236 h 236"/>
                  <a:gd name="T16" fmla="*/ 94 w 311"/>
                  <a:gd name="T17" fmla="*/ 233 h 236"/>
                  <a:gd name="T18" fmla="*/ 307 w 311"/>
                  <a:gd name="T19" fmla="*/ 19 h 236"/>
                  <a:gd name="T20" fmla="*/ 307 w 311"/>
                  <a:gd name="T21" fmla="*/ 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1" h="236">
                    <a:moveTo>
                      <a:pt x="307" y="4"/>
                    </a:moveTo>
                    <a:cubicBezTo>
                      <a:pt x="303" y="0"/>
                      <a:pt x="296" y="0"/>
                      <a:pt x="292" y="4"/>
                    </a:cubicBezTo>
                    <a:cubicBezTo>
                      <a:pt x="86" y="210"/>
                      <a:pt x="86" y="210"/>
                      <a:pt x="86" y="210"/>
                    </a:cubicBezTo>
                    <a:cubicBezTo>
                      <a:pt x="19" y="143"/>
                      <a:pt x="19" y="143"/>
                      <a:pt x="19" y="143"/>
                    </a:cubicBezTo>
                    <a:cubicBezTo>
                      <a:pt x="15" y="139"/>
                      <a:pt x="8" y="139"/>
                      <a:pt x="4" y="143"/>
                    </a:cubicBezTo>
                    <a:cubicBezTo>
                      <a:pt x="0" y="147"/>
                      <a:pt x="0" y="154"/>
                      <a:pt x="4" y="158"/>
                    </a:cubicBezTo>
                    <a:cubicBezTo>
                      <a:pt x="78" y="233"/>
                      <a:pt x="78" y="233"/>
                      <a:pt x="78" y="233"/>
                    </a:cubicBezTo>
                    <a:cubicBezTo>
                      <a:pt x="81" y="235"/>
                      <a:pt x="83" y="236"/>
                      <a:pt x="86" y="236"/>
                    </a:cubicBezTo>
                    <a:cubicBezTo>
                      <a:pt x="89" y="236"/>
                      <a:pt x="91" y="235"/>
                      <a:pt x="94" y="233"/>
                    </a:cubicBezTo>
                    <a:cubicBezTo>
                      <a:pt x="307" y="19"/>
                      <a:pt x="307" y="19"/>
                      <a:pt x="307" y="19"/>
                    </a:cubicBezTo>
                    <a:cubicBezTo>
                      <a:pt x="311" y="15"/>
                      <a:pt x="311" y="8"/>
                      <a:pt x="30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GB" sz="1799">
                  <a:latin typeface="Arial" panose="020B0604020202020204" pitchFamily="34" charset="0"/>
                  <a:cs typeface="Arial" panose="020B0604020202020204" pitchFamily="34" charset="0"/>
                </a:endParaRPr>
              </a:p>
            </p:txBody>
          </p:sp>
        </p:grpSp>
        <p:grpSp>
          <p:nvGrpSpPr>
            <p:cNvPr id="41" name="Group 592"/>
            <p:cNvGrpSpPr>
              <a:grpSpLocks noChangeAspect="1"/>
            </p:cNvGrpSpPr>
            <p:nvPr/>
          </p:nvGrpSpPr>
          <p:grpSpPr bwMode="auto">
            <a:xfrm>
              <a:off x="4937463" y="2861872"/>
              <a:ext cx="981285" cy="978408"/>
              <a:chOff x="373" y="1933"/>
              <a:chExt cx="341" cy="340"/>
            </a:xfrm>
            <a:solidFill>
              <a:schemeClr val="accent1"/>
            </a:solidFill>
          </p:grpSpPr>
          <p:sp>
            <p:nvSpPr>
              <p:cNvPr id="42" name="Freeform 41"/>
              <p:cNvSpPr>
                <a:spLocks noEditPoints="1"/>
              </p:cNvSpPr>
              <p:nvPr/>
            </p:nvSpPr>
            <p:spPr bwMode="auto">
              <a:xfrm>
                <a:off x="373" y="1933"/>
                <a:ext cx="341"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GB" sz="1799">
                  <a:latin typeface="Arial" panose="020B0604020202020204" pitchFamily="34" charset="0"/>
                  <a:cs typeface="Arial" panose="020B0604020202020204" pitchFamily="34" charset="0"/>
                </a:endParaRPr>
              </a:p>
            </p:txBody>
          </p:sp>
          <p:sp>
            <p:nvSpPr>
              <p:cNvPr id="45" name="Freeform 44"/>
              <p:cNvSpPr>
                <a:spLocks/>
              </p:cNvSpPr>
              <p:nvPr/>
            </p:nvSpPr>
            <p:spPr bwMode="auto">
              <a:xfrm>
                <a:off x="436" y="2031"/>
                <a:ext cx="207" cy="157"/>
              </a:xfrm>
              <a:custGeom>
                <a:avLst/>
                <a:gdLst>
                  <a:gd name="T0" fmla="*/ 307 w 311"/>
                  <a:gd name="T1" fmla="*/ 4 h 236"/>
                  <a:gd name="T2" fmla="*/ 292 w 311"/>
                  <a:gd name="T3" fmla="*/ 4 h 236"/>
                  <a:gd name="T4" fmla="*/ 86 w 311"/>
                  <a:gd name="T5" fmla="*/ 210 h 236"/>
                  <a:gd name="T6" fmla="*/ 19 w 311"/>
                  <a:gd name="T7" fmla="*/ 143 h 236"/>
                  <a:gd name="T8" fmla="*/ 4 w 311"/>
                  <a:gd name="T9" fmla="*/ 143 h 236"/>
                  <a:gd name="T10" fmla="*/ 4 w 311"/>
                  <a:gd name="T11" fmla="*/ 158 h 236"/>
                  <a:gd name="T12" fmla="*/ 78 w 311"/>
                  <a:gd name="T13" fmla="*/ 233 h 236"/>
                  <a:gd name="T14" fmla="*/ 86 w 311"/>
                  <a:gd name="T15" fmla="*/ 236 h 236"/>
                  <a:gd name="T16" fmla="*/ 94 w 311"/>
                  <a:gd name="T17" fmla="*/ 233 h 236"/>
                  <a:gd name="T18" fmla="*/ 307 w 311"/>
                  <a:gd name="T19" fmla="*/ 19 h 236"/>
                  <a:gd name="T20" fmla="*/ 307 w 311"/>
                  <a:gd name="T21" fmla="*/ 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1" h="236">
                    <a:moveTo>
                      <a:pt x="307" y="4"/>
                    </a:moveTo>
                    <a:cubicBezTo>
                      <a:pt x="303" y="0"/>
                      <a:pt x="296" y="0"/>
                      <a:pt x="292" y="4"/>
                    </a:cubicBezTo>
                    <a:cubicBezTo>
                      <a:pt x="86" y="210"/>
                      <a:pt x="86" y="210"/>
                      <a:pt x="86" y="210"/>
                    </a:cubicBezTo>
                    <a:cubicBezTo>
                      <a:pt x="19" y="143"/>
                      <a:pt x="19" y="143"/>
                      <a:pt x="19" y="143"/>
                    </a:cubicBezTo>
                    <a:cubicBezTo>
                      <a:pt x="15" y="139"/>
                      <a:pt x="8" y="139"/>
                      <a:pt x="4" y="143"/>
                    </a:cubicBezTo>
                    <a:cubicBezTo>
                      <a:pt x="0" y="147"/>
                      <a:pt x="0" y="154"/>
                      <a:pt x="4" y="158"/>
                    </a:cubicBezTo>
                    <a:cubicBezTo>
                      <a:pt x="78" y="233"/>
                      <a:pt x="78" y="233"/>
                      <a:pt x="78" y="233"/>
                    </a:cubicBezTo>
                    <a:cubicBezTo>
                      <a:pt x="81" y="235"/>
                      <a:pt x="83" y="236"/>
                      <a:pt x="86" y="236"/>
                    </a:cubicBezTo>
                    <a:cubicBezTo>
                      <a:pt x="89" y="236"/>
                      <a:pt x="91" y="235"/>
                      <a:pt x="94" y="233"/>
                    </a:cubicBezTo>
                    <a:cubicBezTo>
                      <a:pt x="307" y="19"/>
                      <a:pt x="307" y="19"/>
                      <a:pt x="307" y="19"/>
                    </a:cubicBezTo>
                    <a:cubicBezTo>
                      <a:pt x="311" y="15"/>
                      <a:pt x="311" y="8"/>
                      <a:pt x="30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GB" sz="1799">
                  <a:latin typeface="Arial" panose="020B0604020202020204" pitchFamily="34" charset="0"/>
                  <a:cs typeface="Arial" panose="020B0604020202020204" pitchFamily="34" charset="0"/>
                </a:endParaRPr>
              </a:p>
            </p:txBody>
          </p:sp>
        </p:grpSp>
        <p:grpSp>
          <p:nvGrpSpPr>
            <p:cNvPr id="46" name="Group 592"/>
            <p:cNvGrpSpPr>
              <a:grpSpLocks noChangeAspect="1"/>
            </p:cNvGrpSpPr>
            <p:nvPr/>
          </p:nvGrpSpPr>
          <p:grpSpPr bwMode="auto">
            <a:xfrm>
              <a:off x="6447260" y="2861872"/>
              <a:ext cx="981285" cy="978408"/>
              <a:chOff x="373" y="1933"/>
              <a:chExt cx="341" cy="340"/>
            </a:xfrm>
            <a:solidFill>
              <a:schemeClr val="accent1"/>
            </a:solidFill>
          </p:grpSpPr>
          <p:sp>
            <p:nvSpPr>
              <p:cNvPr id="47" name="Freeform 46"/>
              <p:cNvSpPr>
                <a:spLocks noEditPoints="1"/>
              </p:cNvSpPr>
              <p:nvPr/>
            </p:nvSpPr>
            <p:spPr bwMode="auto">
              <a:xfrm>
                <a:off x="373" y="1933"/>
                <a:ext cx="341"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GB" sz="1799">
                  <a:latin typeface="Arial" panose="020B0604020202020204" pitchFamily="34" charset="0"/>
                  <a:cs typeface="Arial" panose="020B0604020202020204" pitchFamily="34" charset="0"/>
                </a:endParaRPr>
              </a:p>
            </p:txBody>
          </p:sp>
          <p:sp>
            <p:nvSpPr>
              <p:cNvPr id="48" name="Freeform 47"/>
              <p:cNvSpPr>
                <a:spLocks/>
              </p:cNvSpPr>
              <p:nvPr/>
            </p:nvSpPr>
            <p:spPr bwMode="auto">
              <a:xfrm>
                <a:off x="436" y="2031"/>
                <a:ext cx="207" cy="157"/>
              </a:xfrm>
              <a:custGeom>
                <a:avLst/>
                <a:gdLst>
                  <a:gd name="T0" fmla="*/ 307 w 311"/>
                  <a:gd name="T1" fmla="*/ 4 h 236"/>
                  <a:gd name="T2" fmla="*/ 292 w 311"/>
                  <a:gd name="T3" fmla="*/ 4 h 236"/>
                  <a:gd name="T4" fmla="*/ 86 w 311"/>
                  <a:gd name="T5" fmla="*/ 210 h 236"/>
                  <a:gd name="T6" fmla="*/ 19 w 311"/>
                  <a:gd name="T7" fmla="*/ 143 h 236"/>
                  <a:gd name="T8" fmla="*/ 4 w 311"/>
                  <a:gd name="T9" fmla="*/ 143 h 236"/>
                  <a:gd name="T10" fmla="*/ 4 w 311"/>
                  <a:gd name="T11" fmla="*/ 158 h 236"/>
                  <a:gd name="T12" fmla="*/ 78 w 311"/>
                  <a:gd name="T13" fmla="*/ 233 h 236"/>
                  <a:gd name="T14" fmla="*/ 86 w 311"/>
                  <a:gd name="T15" fmla="*/ 236 h 236"/>
                  <a:gd name="T16" fmla="*/ 94 w 311"/>
                  <a:gd name="T17" fmla="*/ 233 h 236"/>
                  <a:gd name="T18" fmla="*/ 307 w 311"/>
                  <a:gd name="T19" fmla="*/ 19 h 236"/>
                  <a:gd name="T20" fmla="*/ 307 w 311"/>
                  <a:gd name="T21" fmla="*/ 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1" h="236">
                    <a:moveTo>
                      <a:pt x="307" y="4"/>
                    </a:moveTo>
                    <a:cubicBezTo>
                      <a:pt x="303" y="0"/>
                      <a:pt x="296" y="0"/>
                      <a:pt x="292" y="4"/>
                    </a:cubicBezTo>
                    <a:cubicBezTo>
                      <a:pt x="86" y="210"/>
                      <a:pt x="86" y="210"/>
                      <a:pt x="86" y="210"/>
                    </a:cubicBezTo>
                    <a:cubicBezTo>
                      <a:pt x="19" y="143"/>
                      <a:pt x="19" y="143"/>
                      <a:pt x="19" y="143"/>
                    </a:cubicBezTo>
                    <a:cubicBezTo>
                      <a:pt x="15" y="139"/>
                      <a:pt x="8" y="139"/>
                      <a:pt x="4" y="143"/>
                    </a:cubicBezTo>
                    <a:cubicBezTo>
                      <a:pt x="0" y="147"/>
                      <a:pt x="0" y="154"/>
                      <a:pt x="4" y="158"/>
                    </a:cubicBezTo>
                    <a:cubicBezTo>
                      <a:pt x="78" y="233"/>
                      <a:pt x="78" y="233"/>
                      <a:pt x="78" y="233"/>
                    </a:cubicBezTo>
                    <a:cubicBezTo>
                      <a:pt x="81" y="235"/>
                      <a:pt x="83" y="236"/>
                      <a:pt x="86" y="236"/>
                    </a:cubicBezTo>
                    <a:cubicBezTo>
                      <a:pt x="89" y="236"/>
                      <a:pt x="91" y="235"/>
                      <a:pt x="94" y="233"/>
                    </a:cubicBezTo>
                    <a:cubicBezTo>
                      <a:pt x="307" y="19"/>
                      <a:pt x="307" y="19"/>
                      <a:pt x="307" y="19"/>
                    </a:cubicBezTo>
                    <a:cubicBezTo>
                      <a:pt x="311" y="15"/>
                      <a:pt x="311" y="8"/>
                      <a:pt x="30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GB" sz="1799">
                  <a:latin typeface="Arial" panose="020B0604020202020204" pitchFamily="34" charset="0"/>
                  <a:cs typeface="Arial" panose="020B0604020202020204" pitchFamily="34" charset="0"/>
                </a:endParaRPr>
              </a:p>
            </p:txBody>
          </p:sp>
        </p:grpSp>
        <p:grpSp>
          <p:nvGrpSpPr>
            <p:cNvPr id="50" name="Group 592"/>
            <p:cNvGrpSpPr>
              <a:grpSpLocks noChangeAspect="1"/>
            </p:cNvGrpSpPr>
            <p:nvPr/>
          </p:nvGrpSpPr>
          <p:grpSpPr bwMode="auto">
            <a:xfrm>
              <a:off x="1917869" y="2861872"/>
              <a:ext cx="981285" cy="978408"/>
              <a:chOff x="373" y="1933"/>
              <a:chExt cx="341" cy="340"/>
            </a:xfrm>
            <a:solidFill>
              <a:schemeClr val="accent1"/>
            </a:solidFill>
          </p:grpSpPr>
          <p:sp>
            <p:nvSpPr>
              <p:cNvPr id="51" name="Freeform 50"/>
              <p:cNvSpPr>
                <a:spLocks noEditPoints="1"/>
              </p:cNvSpPr>
              <p:nvPr/>
            </p:nvSpPr>
            <p:spPr bwMode="auto">
              <a:xfrm>
                <a:off x="373" y="1933"/>
                <a:ext cx="341"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GB" sz="1799">
                  <a:latin typeface="Arial" panose="020B0604020202020204" pitchFamily="34" charset="0"/>
                  <a:cs typeface="Arial" panose="020B0604020202020204" pitchFamily="34" charset="0"/>
                </a:endParaRPr>
              </a:p>
            </p:txBody>
          </p:sp>
          <p:sp>
            <p:nvSpPr>
              <p:cNvPr id="52" name="Freeform 51"/>
              <p:cNvSpPr>
                <a:spLocks/>
              </p:cNvSpPr>
              <p:nvPr/>
            </p:nvSpPr>
            <p:spPr bwMode="auto">
              <a:xfrm>
                <a:off x="436" y="2031"/>
                <a:ext cx="207" cy="157"/>
              </a:xfrm>
              <a:custGeom>
                <a:avLst/>
                <a:gdLst>
                  <a:gd name="T0" fmla="*/ 307 w 311"/>
                  <a:gd name="T1" fmla="*/ 4 h 236"/>
                  <a:gd name="T2" fmla="*/ 292 w 311"/>
                  <a:gd name="T3" fmla="*/ 4 h 236"/>
                  <a:gd name="T4" fmla="*/ 86 w 311"/>
                  <a:gd name="T5" fmla="*/ 210 h 236"/>
                  <a:gd name="T6" fmla="*/ 19 w 311"/>
                  <a:gd name="T7" fmla="*/ 143 h 236"/>
                  <a:gd name="T8" fmla="*/ 4 w 311"/>
                  <a:gd name="T9" fmla="*/ 143 h 236"/>
                  <a:gd name="T10" fmla="*/ 4 w 311"/>
                  <a:gd name="T11" fmla="*/ 158 h 236"/>
                  <a:gd name="T12" fmla="*/ 78 w 311"/>
                  <a:gd name="T13" fmla="*/ 233 h 236"/>
                  <a:gd name="T14" fmla="*/ 86 w 311"/>
                  <a:gd name="T15" fmla="*/ 236 h 236"/>
                  <a:gd name="T16" fmla="*/ 94 w 311"/>
                  <a:gd name="T17" fmla="*/ 233 h 236"/>
                  <a:gd name="T18" fmla="*/ 307 w 311"/>
                  <a:gd name="T19" fmla="*/ 19 h 236"/>
                  <a:gd name="T20" fmla="*/ 307 w 311"/>
                  <a:gd name="T21" fmla="*/ 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1" h="236">
                    <a:moveTo>
                      <a:pt x="307" y="4"/>
                    </a:moveTo>
                    <a:cubicBezTo>
                      <a:pt x="303" y="0"/>
                      <a:pt x="296" y="0"/>
                      <a:pt x="292" y="4"/>
                    </a:cubicBezTo>
                    <a:cubicBezTo>
                      <a:pt x="86" y="210"/>
                      <a:pt x="86" y="210"/>
                      <a:pt x="86" y="210"/>
                    </a:cubicBezTo>
                    <a:cubicBezTo>
                      <a:pt x="19" y="143"/>
                      <a:pt x="19" y="143"/>
                      <a:pt x="19" y="143"/>
                    </a:cubicBezTo>
                    <a:cubicBezTo>
                      <a:pt x="15" y="139"/>
                      <a:pt x="8" y="139"/>
                      <a:pt x="4" y="143"/>
                    </a:cubicBezTo>
                    <a:cubicBezTo>
                      <a:pt x="0" y="147"/>
                      <a:pt x="0" y="154"/>
                      <a:pt x="4" y="158"/>
                    </a:cubicBezTo>
                    <a:cubicBezTo>
                      <a:pt x="78" y="233"/>
                      <a:pt x="78" y="233"/>
                      <a:pt x="78" y="233"/>
                    </a:cubicBezTo>
                    <a:cubicBezTo>
                      <a:pt x="81" y="235"/>
                      <a:pt x="83" y="236"/>
                      <a:pt x="86" y="236"/>
                    </a:cubicBezTo>
                    <a:cubicBezTo>
                      <a:pt x="89" y="236"/>
                      <a:pt x="91" y="235"/>
                      <a:pt x="94" y="233"/>
                    </a:cubicBezTo>
                    <a:cubicBezTo>
                      <a:pt x="307" y="19"/>
                      <a:pt x="307" y="19"/>
                      <a:pt x="307" y="19"/>
                    </a:cubicBezTo>
                    <a:cubicBezTo>
                      <a:pt x="311" y="15"/>
                      <a:pt x="311" y="8"/>
                      <a:pt x="30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GB" sz="1799">
                  <a:latin typeface="Arial" panose="020B0604020202020204" pitchFamily="34" charset="0"/>
                  <a:cs typeface="Arial" panose="020B0604020202020204" pitchFamily="34" charset="0"/>
                </a:endParaRPr>
              </a:p>
            </p:txBody>
          </p:sp>
        </p:grpSp>
        <p:sp>
          <p:nvSpPr>
            <p:cNvPr id="16" name="Freeform 678"/>
            <p:cNvSpPr>
              <a:spLocks noChangeAspect="1" noEditPoints="1"/>
            </p:cNvSpPr>
            <p:nvPr/>
          </p:nvSpPr>
          <p:spPr bwMode="auto">
            <a:xfrm>
              <a:off x="9466854" y="2861872"/>
              <a:ext cx="978408" cy="978408"/>
            </a:xfrm>
            <a:custGeom>
              <a:avLst/>
              <a:gdLst>
                <a:gd name="T0" fmla="*/ 267 w 512"/>
                <a:gd name="T1" fmla="*/ 214 h 512"/>
                <a:gd name="T2" fmla="*/ 256 w 512"/>
                <a:gd name="T3" fmla="*/ 224 h 512"/>
                <a:gd name="T4" fmla="*/ 245 w 512"/>
                <a:gd name="T5" fmla="*/ 214 h 512"/>
                <a:gd name="T6" fmla="*/ 256 w 512"/>
                <a:gd name="T7" fmla="*/ 203 h 512"/>
                <a:gd name="T8" fmla="*/ 267 w 512"/>
                <a:gd name="T9" fmla="*/ 214 h 512"/>
                <a:gd name="T10" fmla="*/ 512 w 512"/>
                <a:gd name="T11" fmla="*/ 256 h 512"/>
                <a:gd name="T12" fmla="*/ 256 w 512"/>
                <a:gd name="T13" fmla="*/ 512 h 512"/>
                <a:gd name="T14" fmla="*/ 0 w 512"/>
                <a:gd name="T15" fmla="*/ 256 h 512"/>
                <a:gd name="T16" fmla="*/ 256 w 512"/>
                <a:gd name="T17" fmla="*/ 0 h 512"/>
                <a:gd name="T18" fmla="*/ 512 w 512"/>
                <a:gd name="T19" fmla="*/ 256 h 512"/>
                <a:gd name="T20" fmla="*/ 218 w 512"/>
                <a:gd name="T21" fmla="*/ 302 h 512"/>
                <a:gd name="T22" fmla="*/ 160 w 512"/>
                <a:gd name="T23" fmla="*/ 214 h 512"/>
                <a:gd name="T24" fmla="*/ 218 w 512"/>
                <a:gd name="T25" fmla="*/ 126 h 512"/>
                <a:gd name="T26" fmla="*/ 223 w 512"/>
                <a:gd name="T27" fmla="*/ 112 h 512"/>
                <a:gd name="T28" fmla="*/ 209 w 512"/>
                <a:gd name="T29" fmla="*/ 106 h 512"/>
                <a:gd name="T30" fmla="*/ 139 w 512"/>
                <a:gd name="T31" fmla="*/ 214 h 512"/>
                <a:gd name="T32" fmla="*/ 209 w 512"/>
                <a:gd name="T33" fmla="*/ 321 h 512"/>
                <a:gd name="T34" fmla="*/ 213 w 512"/>
                <a:gd name="T35" fmla="*/ 322 h 512"/>
                <a:gd name="T36" fmla="*/ 223 w 512"/>
                <a:gd name="T37" fmla="*/ 316 h 512"/>
                <a:gd name="T38" fmla="*/ 218 w 512"/>
                <a:gd name="T39" fmla="*/ 302 h 512"/>
                <a:gd name="T40" fmla="*/ 229 w 512"/>
                <a:gd name="T41" fmla="*/ 260 h 512"/>
                <a:gd name="T42" fmla="*/ 203 w 512"/>
                <a:gd name="T43" fmla="*/ 214 h 512"/>
                <a:gd name="T44" fmla="*/ 229 w 512"/>
                <a:gd name="T45" fmla="*/ 167 h 512"/>
                <a:gd name="T46" fmla="*/ 233 w 512"/>
                <a:gd name="T47" fmla="*/ 153 h 512"/>
                <a:gd name="T48" fmla="*/ 219 w 512"/>
                <a:gd name="T49" fmla="*/ 149 h 512"/>
                <a:gd name="T50" fmla="*/ 181 w 512"/>
                <a:gd name="T51" fmla="*/ 214 h 512"/>
                <a:gd name="T52" fmla="*/ 219 w 512"/>
                <a:gd name="T53" fmla="*/ 278 h 512"/>
                <a:gd name="T54" fmla="*/ 224 w 512"/>
                <a:gd name="T55" fmla="*/ 280 h 512"/>
                <a:gd name="T56" fmla="*/ 233 w 512"/>
                <a:gd name="T57" fmla="*/ 274 h 512"/>
                <a:gd name="T58" fmla="*/ 229 w 512"/>
                <a:gd name="T59" fmla="*/ 260 h 512"/>
                <a:gd name="T60" fmla="*/ 267 w 512"/>
                <a:gd name="T61" fmla="*/ 244 h 512"/>
                <a:gd name="T62" fmla="*/ 288 w 512"/>
                <a:gd name="T63" fmla="*/ 214 h 512"/>
                <a:gd name="T64" fmla="*/ 256 w 512"/>
                <a:gd name="T65" fmla="*/ 182 h 512"/>
                <a:gd name="T66" fmla="*/ 224 w 512"/>
                <a:gd name="T67" fmla="*/ 214 h 512"/>
                <a:gd name="T68" fmla="*/ 245 w 512"/>
                <a:gd name="T69" fmla="*/ 244 h 512"/>
                <a:gd name="T70" fmla="*/ 245 w 512"/>
                <a:gd name="T71" fmla="*/ 406 h 512"/>
                <a:gd name="T72" fmla="*/ 256 w 512"/>
                <a:gd name="T73" fmla="*/ 416 h 512"/>
                <a:gd name="T74" fmla="*/ 267 w 512"/>
                <a:gd name="T75" fmla="*/ 406 h 512"/>
                <a:gd name="T76" fmla="*/ 267 w 512"/>
                <a:gd name="T77" fmla="*/ 244 h 512"/>
                <a:gd name="T78" fmla="*/ 288 w 512"/>
                <a:gd name="T79" fmla="*/ 280 h 512"/>
                <a:gd name="T80" fmla="*/ 293 w 512"/>
                <a:gd name="T81" fmla="*/ 278 h 512"/>
                <a:gd name="T82" fmla="*/ 331 w 512"/>
                <a:gd name="T83" fmla="*/ 214 h 512"/>
                <a:gd name="T84" fmla="*/ 293 w 512"/>
                <a:gd name="T85" fmla="*/ 149 h 512"/>
                <a:gd name="T86" fmla="*/ 279 w 512"/>
                <a:gd name="T87" fmla="*/ 153 h 512"/>
                <a:gd name="T88" fmla="*/ 283 w 512"/>
                <a:gd name="T89" fmla="*/ 167 h 512"/>
                <a:gd name="T90" fmla="*/ 309 w 512"/>
                <a:gd name="T91" fmla="*/ 214 h 512"/>
                <a:gd name="T92" fmla="*/ 283 w 512"/>
                <a:gd name="T93" fmla="*/ 260 h 512"/>
                <a:gd name="T94" fmla="*/ 279 w 512"/>
                <a:gd name="T95" fmla="*/ 274 h 512"/>
                <a:gd name="T96" fmla="*/ 288 w 512"/>
                <a:gd name="T97" fmla="*/ 280 h 512"/>
                <a:gd name="T98" fmla="*/ 373 w 512"/>
                <a:gd name="T99" fmla="*/ 214 h 512"/>
                <a:gd name="T100" fmla="*/ 303 w 512"/>
                <a:gd name="T101" fmla="*/ 106 h 512"/>
                <a:gd name="T102" fmla="*/ 289 w 512"/>
                <a:gd name="T103" fmla="*/ 112 h 512"/>
                <a:gd name="T104" fmla="*/ 294 w 512"/>
                <a:gd name="T105" fmla="*/ 126 h 512"/>
                <a:gd name="T106" fmla="*/ 352 w 512"/>
                <a:gd name="T107" fmla="*/ 214 h 512"/>
                <a:gd name="T108" fmla="*/ 294 w 512"/>
                <a:gd name="T109" fmla="*/ 302 h 512"/>
                <a:gd name="T110" fmla="*/ 289 w 512"/>
                <a:gd name="T111" fmla="*/ 316 h 512"/>
                <a:gd name="T112" fmla="*/ 299 w 512"/>
                <a:gd name="T113" fmla="*/ 322 h 512"/>
                <a:gd name="T114" fmla="*/ 303 w 512"/>
                <a:gd name="T115" fmla="*/ 321 h 512"/>
                <a:gd name="T116" fmla="*/ 373 w 512"/>
                <a:gd name="T117" fmla="*/ 214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12" h="512">
                  <a:moveTo>
                    <a:pt x="267" y="214"/>
                  </a:moveTo>
                  <a:cubicBezTo>
                    <a:pt x="267" y="220"/>
                    <a:pt x="262" y="224"/>
                    <a:pt x="256" y="224"/>
                  </a:cubicBezTo>
                  <a:cubicBezTo>
                    <a:pt x="250" y="224"/>
                    <a:pt x="245" y="220"/>
                    <a:pt x="245" y="214"/>
                  </a:cubicBezTo>
                  <a:cubicBezTo>
                    <a:pt x="245" y="208"/>
                    <a:pt x="250" y="203"/>
                    <a:pt x="256" y="203"/>
                  </a:cubicBezTo>
                  <a:cubicBezTo>
                    <a:pt x="262" y="203"/>
                    <a:pt x="267" y="208"/>
                    <a:pt x="267" y="214"/>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8" y="302"/>
                  </a:moveTo>
                  <a:cubicBezTo>
                    <a:pt x="183" y="286"/>
                    <a:pt x="160" y="252"/>
                    <a:pt x="160" y="214"/>
                  </a:cubicBezTo>
                  <a:cubicBezTo>
                    <a:pt x="160" y="175"/>
                    <a:pt x="183" y="141"/>
                    <a:pt x="218" y="126"/>
                  </a:cubicBezTo>
                  <a:cubicBezTo>
                    <a:pt x="223" y="123"/>
                    <a:pt x="225" y="117"/>
                    <a:pt x="223" y="112"/>
                  </a:cubicBezTo>
                  <a:cubicBezTo>
                    <a:pt x="221" y="106"/>
                    <a:pt x="214" y="104"/>
                    <a:pt x="209" y="106"/>
                  </a:cubicBezTo>
                  <a:cubicBezTo>
                    <a:pt x="166" y="125"/>
                    <a:pt x="139" y="167"/>
                    <a:pt x="139" y="214"/>
                  </a:cubicBezTo>
                  <a:cubicBezTo>
                    <a:pt x="139" y="260"/>
                    <a:pt x="166" y="303"/>
                    <a:pt x="209" y="321"/>
                  </a:cubicBezTo>
                  <a:cubicBezTo>
                    <a:pt x="210" y="322"/>
                    <a:pt x="212" y="322"/>
                    <a:pt x="213" y="322"/>
                  </a:cubicBezTo>
                  <a:cubicBezTo>
                    <a:pt x="217" y="322"/>
                    <a:pt x="221" y="320"/>
                    <a:pt x="223" y="316"/>
                  </a:cubicBezTo>
                  <a:cubicBezTo>
                    <a:pt x="225" y="310"/>
                    <a:pt x="223" y="304"/>
                    <a:pt x="218" y="302"/>
                  </a:cubicBezTo>
                  <a:close/>
                  <a:moveTo>
                    <a:pt x="229" y="260"/>
                  </a:moveTo>
                  <a:cubicBezTo>
                    <a:pt x="213" y="250"/>
                    <a:pt x="203" y="233"/>
                    <a:pt x="203" y="214"/>
                  </a:cubicBezTo>
                  <a:cubicBezTo>
                    <a:pt x="203" y="195"/>
                    <a:pt x="213" y="177"/>
                    <a:pt x="229" y="167"/>
                  </a:cubicBezTo>
                  <a:cubicBezTo>
                    <a:pt x="234" y="165"/>
                    <a:pt x="236" y="158"/>
                    <a:pt x="233" y="153"/>
                  </a:cubicBezTo>
                  <a:cubicBezTo>
                    <a:pt x="230" y="148"/>
                    <a:pt x="224" y="146"/>
                    <a:pt x="219" y="149"/>
                  </a:cubicBezTo>
                  <a:cubicBezTo>
                    <a:pt x="196" y="162"/>
                    <a:pt x="181" y="187"/>
                    <a:pt x="181" y="214"/>
                  </a:cubicBezTo>
                  <a:cubicBezTo>
                    <a:pt x="181" y="240"/>
                    <a:pt x="196" y="265"/>
                    <a:pt x="219" y="278"/>
                  </a:cubicBezTo>
                  <a:cubicBezTo>
                    <a:pt x="220" y="279"/>
                    <a:pt x="222" y="280"/>
                    <a:pt x="224" y="280"/>
                  </a:cubicBezTo>
                  <a:cubicBezTo>
                    <a:pt x="228" y="280"/>
                    <a:pt x="231" y="278"/>
                    <a:pt x="233" y="274"/>
                  </a:cubicBezTo>
                  <a:cubicBezTo>
                    <a:pt x="236" y="269"/>
                    <a:pt x="234" y="263"/>
                    <a:pt x="229" y="260"/>
                  </a:cubicBezTo>
                  <a:close/>
                  <a:moveTo>
                    <a:pt x="267" y="244"/>
                  </a:moveTo>
                  <a:cubicBezTo>
                    <a:pt x="279" y="239"/>
                    <a:pt x="288" y="228"/>
                    <a:pt x="288" y="214"/>
                  </a:cubicBezTo>
                  <a:cubicBezTo>
                    <a:pt x="288" y="196"/>
                    <a:pt x="274" y="182"/>
                    <a:pt x="256" y="182"/>
                  </a:cubicBezTo>
                  <a:cubicBezTo>
                    <a:pt x="238" y="182"/>
                    <a:pt x="224" y="196"/>
                    <a:pt x="224" y="214"/>
                  </a:cubicBezTo>
                  <a:cubicBezTo>
                    <a:pt x="224" y="228"/>
                    <a:pt x="233" y="239"/>
                    <a:pt x="245" y="244"/>
                  </a:cubicBezTo>
                  <a:cubicBezTo>
                    <a:pt x="245" y="406"/>
                    <a:pt x="245" y="406"/>
                    <a:pt x="245" y="406"/>
                  </a:cubicBezTo>
                  <a:cubicBezTo>
                    <a:pt x="245" y="412"/>
                    <a:pt x="250" y="416"/>
                    <a:pt x="256" y="416"/>
                  </a:cubicBezTo>
                  <a:cubicBezTo>
                    <a:pt x="262" y="416"/>
                    <a:pt x="267" y="412"/>
                    <a:pt x="267" y="406"/>
                  </a:cubicBezTo>
                  <a:lnTo>
                    <a:pt x="267" y="244"/>
                  </a:lnTo>
                  <a:close/>
                  <a:moveTo>
                    <a:pt x="288" y="280"/>
                  </a:moveTo>
                  <a:cubicBezTo>
                    <a:pt x="290" y="280"/>
                    <a:pt x="292" y="279"/>
                    <a:pt x="293" y="278"/>
                  </a:cubicBezTo>
                  <a:cubicBezTo>
                    <a:pt x="316" y="265"/>
                    <a:pt x="331" y="240"/>
                    <a:pt x="331" y="214"/>
                  </a:cubicBezTo>
                  <a:cubicBezTo>
                    <a:pt x="331" y="187"/>
                    <a:pt x="316" y="162"/>
                    <a:pt x="293" y="149"/>
                  </a:cubicBezTo>
                  <a:cubicBezTo>
                    <a:pt x="288" y="146"/>
                    <a:pt x="282" y="148"/>
                    <a:pt x="279" y="153"/>
                  </a:cubicBezTo>
                  <a:cubicBezTo>
                    <a:pt x="276" y="158"/>
                    <a:pt x="278" y="165"/>
                    <a:pt x="283" y="167"/>
                  </a:cubicBezTo>
                  <a:cubicBezTo>
                    <a:pt x="299" y="177"/>
                    <a:pt x="309" y="195"/>
                    <a:pt x="309" y="214"/>
                  </a:cubicBezTo>
                  <a:cubicBezTo>
                    <a:pt x="309" y="233"/>
                    <a:pt x="299" y="250"/>
                    <a:pt x="283" y="260"/>
                  </a:cubicBezTo>
                  <a:cubicBezTo>
                    <a:pt x="278" y="263"/>
                    <a:pt x="276" y="269"/>
                    <a:pt x="279" y="274"/>
                  </a:cubicBezTo>
                  <a:cubicBezTo>
                    <a:pt x="281" y="278"/>
                    <a:pt x="284" y="280"/>
                    <a:pt x="288" y="280"/>
                  </a:cubicBezTo>
                  <a:close/>
                  <a:moveTo>
                    <a:pt x="373" y="214"/>
                  </a:moveTo>
                  <a:cubicBezTo>
                    <a:pt x="373" y="167"/>
                    <a:pt x="346" y="125"/>
                    <a:pt x="303" y="106"/>
                  </a:cubicBezTo>
                  <a:cubicBezTo>
                    <a:pt x="298" y="104"/>
                    <a:pt x="291" y="106"/>
                    <a:pt x="289" y="112"/>
                  </a:cubicBezTo>
                  <a:cubicBezTo>
                    <a:pt x="287" y="117"/>
                    <a:pt x="289" y="123"/>
                    <a:pt x="294" y="126"/>
                  </a:cubicBezTo>
                  <a:cubicBezTo>
                    <a:pt x="329" y="141"/>
                    <a:pt x="352" y="175"/>
                    <a:pt x="352" y="214"/>
                  </a:cubicBezTo>
                  <a:cubicBezTo>
                    <a:pt x="352" y="252"/>
                    <a:pt x="329" y="286"/>
                    <a:pt x="294" y="302"/>
                  </a:cubicBezTo>
                  <a:cubicBezTo>
                    <a:pt x="289" y="304"/>
                    <a:pt x="287" y="310"/>
                    <a:pt x="289" y="316"/>
                  </a:cubicBezTo>
                  <a:cubicBezTo>
                    <a:pt x="291" y="320"/>
                    <a:pt x="295" y="322"/>
                    <a:pt x="299" y="322"/>
                  </a:cubicBezTo>
                  <a:cubicBezTo>
                    <a:pt x="300" y="322"/>
                    <a:pt x="302" y="322"/>
                    <a:pt x="303" y="321"/>
                  </a:cubicBezTo>
                  <a:cubicBezTo>
                    <a:pt x="346" y="303"/>
                    <a:pt x="373" y="260"/>
                    <a:pt x="373" y="214"/>
                  </a:cubicBezTo>
                  <a:close/>
                </a:path>
              </a:pathLst>
            </a:custGeom>
            <a:solidFill>
              <a:schemeClr val="accent1"/>
            </a:solidFill>
            <a:ln>
              <a:noFill/>
            </a:ln>
          </p:spPr>
          <p:txBody>
            <a:bodyPr vert="horz" wrap="square" lIns="91416" tIns="45708" rIns="91416" bIns="45708" numCol="1" anchor="t" anchorCtr="0" compatLnSpc="1">
              <a:prstTxWarp prst="textNoShape">
                <a:avLst/>
              </a:prstTxWarp>
            </a:bodyPr>
            <a:lstStyle/>
            <a:p>
              <a:endParaRPr lang="en-GB" sz="1799">
                <a:latin typeface="Arial" panose="020B0604020202020204" pitchFamily="34" charset="0"/>
                <a:cs typeface="Arial" panose="020B0604020202020204" pitchFamily="34" charset="0"/>
              </a:endParaRPr>
            </a:p>
          </p:txBody>
        </p:sp>
        <p:cxnSp>
          <p:nvCxnSpPr>
            <p:cNvPr id="6" name="Straight Connector 5"/>
            <p:cNvCxnSpPr>
              <a:stCxn id="75" idx="1"/>
              <a:endCxn id="16" idx="7"/>
            </p:cNvCxnSpPr>
            <p:nvPr/>
          </p:nvCxnSpPr>
          <p:spPr>
            <a:xfrm>
              <a:off x="8896177" y="3351076"/>
              <a:ext cx="570677" cy="0"/>
            </a:xfrm>
            <a:prstGeom prst="line">
              <a:avLst/>
            </a:prstGeom>
            <a:ln w="19050">
              <a:solidFill>
                <a:schemeClr val="bg2">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endCxn id="51" idx="6"/>
            </p:cNvCxnSpPr>
            <p:nvPr/>
          </p:nvCxnSpPr>
          <p:spPr>
            <a:xfrm>
              <a:off x="1400980" y="3351076"/>
              <a:ext cx="516889" cy="0"/>
            </a:xfrm>
            <a:prstGeom prst="line">
              <a:avLst/>
            </a:prstGeom>
            <a:ln w="19050">
              <a:solidFill>
                <a:schemeClr val="bg2">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650226" y="3898971"/>
              <a:ext cx="1493548" cy="430887"/>
            </a:xfrm>
            <a:prstGeom prst="rect">
              <a:avLst/>
            </a:prstGeom>
            <a:noFill/>
          </p:spPr>
          <p:txBody>
            <a:bodyPr wrap="square" lIns="0" tIns="0" rIns="0" bIns="0" rtlCol="0">
              <a:spAutoFit/>
            </a:bodyPr>
            <a:lstStyle/>
            <a:p>
              <a:pPr algn="ctr">
                <a:buSzPct val="100000"/>
              </a:pPr>
              <a:r>
                <a:rPr lang="en-GB" sz="1400">
                  <a:latin typeface="Arial" panose="020B0604020202020204" pitchFamily="34" charset="0"/>
                  <a:cs typeface="Arial" panose="020B0604020202020204" pitchFamily="34" charset="0"/>
                </a:rPr>
                <a:t>Peer Review</a:t>
              </a:r>
            </a:p>
            <a:p>
              <a:pPr algn="ctr">
                <a:buSzPct val="100000"/>
              </a:pPr>
              <a:r>
                <a:rPr lang="en-GB" sz="1400">
                  <a:latin typeface="Arial" panose="020B0604020202020204" pitchFamily="34" charset="0"/>
                  <a:cs typeface="Arial" panose="020B0604020202020204" pitchFamily="34" charset="0"/>
                </a:rPr>
                <a:t>(Training Team)</a:t>
              </a:r>
            </a:p>
          </p:txBody>
        </p:sp>
        <p:sp>
          <p:nvSpPr>
            <p:cNvPr id="18" name="TextBox 17"/>
            <p:cNvSpPr txBox="1"/>
            <p:nvPr/>
          </p:nvSpPr>
          <p:spPr>
            <a:xfrm>
              <a:off x="9298161" y="3947180"/>
              <a:ext cx="1315794" cy="430887"/>
            </a:xfrm>
            <a:prstGeom prst="rect">
              <a:avLst/>
            </a:prstGeom>
            <a:noFill/>
          </p:spPr>
          <p:txBody>
            <a:bodyPr wrap="square" lIns="0" tIns="0" rIns="0" bIns="0" rtlCol="0">
              <a:spAutoFit/>
            </a:bodyPr>
            <a:lstStyle/>
            <a:p>
              <a:pPr algn="ctr">
                <a:spcBef>
                  <a:spcPts val="600"/>
                </a:spcBef>
                <a:buSzPct val="100000"/>
              </a:pPr>
              <a:r>
                <a:rPr lang="en-GB" sz="1400">
                  <a:latin typeface="Arial" panose="020B0604020202020204" pitchFamily="34" charset="0"/>
                  <a:cs typeface="Arial" panose="020B0604020202020204" pitchFamily="34" charset="0"/>
                </a:rPr>
                <a:t>Finalize Content for Distribution</a:t>
              </a:r>
            </a:p>
          </p:txBody>
        </p:sp>
        <p:cxnSp>
          <p:nvCxnSpPr>
            <p:cNvPr id="21" name="Straight Connector 20"/>
            <p:cNvCxnSpPr>
              <a:stCxn id="51" idx="8"/>
              <a:endCxn id="29" idx="6"/>
            </p:cNvCxnSpPr>
            <p:nvPr/>
          </p:nvCxnSpPr>
          <p:spPr>
            <a:xfrm>
              <a:off x="2899154" y="3351076"/>
              <a:ext cx="528512" cy="0"/>
            </a:xfrm>
            <a:prstGeom prst="line">
              <a:avLst/>
            </a:prstGeom>
            <a:ln w="19050">
              <a:solidFill>
                <a:schemeClr val="bg2">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926367" y="2135472"/>
              <a:ext cx="10536609" cy="40912"/>
            </a:xfrm>
            <a:prstGeom prst="line">
              <a:avLst/>
            </a:prstGeom>
            <a:ln w="19050">
              <a:solidFill>
                <a:schemeClr val="bg2">
                  <a:lumMod val="75000"/>
                </a:schemeClr>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3913757" y="2179474"/>
              <a:ext cx="0" cy="701632"/>
            </a:xfrm>
            <a:prstGeom prst="line">
              <a:avLst/>
            </a:prstGeom>
            <a:ln w="19050">
              <a:solidFill>
                <a:schemeClr val="bg2">
                  <a:lumMod val="75000"/>
                </a:schemeClr>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7" name="Straight Connector 6"/>
            <p:cNvCxnSpPr>
              <a:stCxn id="29" idx="8"/>
              <a:endCxn id="42" idx="6"/>
            </p:cNvCxnSpPr>
            <p:nvPr/>
          </p:nvCxnSpPr>
          <p:spPr>
            <a:xfrm>
              <a:off x="4408951" y="3351076"/>
              <a:ext cx="528512" cy="0"/>
            </a:xfrm>
            <a:prstGeom prst="line">
              <a:avLst/>
            </a:prstGeom>
            <a:ln w="19050">
              <a:solidFill>
                <a:schemeClr val="bg2">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3166983" y="3925412"/>
              <a:ext cx="1493548" cy="723464"/>
            </a:xfrm>
            <a:prstGeom prst="rect">
              <a:avLst/>
            </a:prstGeom>
            <a:noFill/>
          </p:spPr>
          <p:txBody>
            <a:bodyPr wrap="square" lIns="0" tIns="0" rIns="0" bIns="0" rtlCol="0">
              <a:spAutoFit/>
            </a:bodyPr>
            <a:lstStyle/>
            <a:p>
              <a:pPr algn="ctr">
                <a:spcBef>
                  <a:spcPts val="600"/>
                </a:spcBef>
                <a:buSzPct val="100000"/>
              </a:pPr>
              <a:r>
                <a:rPr lang="en-GB" sz="1400" dirty="0">
                  <a:latin typeface="Arial" panose="020B0604020202020204" pitchFamily="34" charset="0"/>
                  <a:cs typeface="Arial" panose="020B0604020202020204" pitchFamily="34" charset="0"/>
                </a:rPr>
                <a:t>SME Review </a:t>
              </a:r>
            </a:p>
            <a:p>
              <a:pPr algn="ctr">
                <a:spcBef>
                  <a:spcPts val="600"/>
                </a:spcBef>
                <a:buSzPct val="100000"/>
              </a:pPr>
              <a:r>
                <a:rPr lang="en-GB" sz="1400" dirty="0">
                  <a:latin typeface="Arial" panose="020B0604020202020204" pitchFamily="34" charset="0"/>
                  <a:cs typeface="Arial" panose="020B0604020202020204" pitchFamily="34" charset="0"/>
                </a:rPr>
                <a:t>(SME, COE and/or Project Team)</a:t>
              </a:r>
            </a:p>
          </p:txBody>
        </p:sp>
        <p:sp>
          <p:nvSpPr>
            <p:cNvPr id="54" name="TextBox 53"/>
            <p:cNvSpPr txBox="1"/>
            <p:nvPr/>
          </p:nvSpPr>
          <p:spPr>
            <a:xfrm>
              <a:off x="4683740" y="3945604"/>
              <a:ext cx="1493548" cy="646500"/>
            </a:xfrm>
            <a:prstGeom prst="rect">
              <a:avLst/>
            </a:prstGeom>
            <a:noFill/>
          </p:spPr>
          <p:txBody>
            <a:bodyPr wrap="square" lIns="0" tIns="0" rIns="0" bIns="0" rtlCol="0">
              <a:spAutoFit/>
            </a:bodyPr>
            <a:lstStyle/>
            <a:p>
              <a:pPr algn="ctr">
                <a:spcBef>
                  <a:spcPts val="600"/>
                </a:spcBef>
                <a:buSzPct val="100000"/>
              </a:pPr>
              <a:r>
                <a:rPr lang="en-GB" sz="1400" dirty="0">
                  <a:latin typeface="Arial" panose="020B0604020202020204" pitchFamily="34" charset="0"/>
                  <a:cs typeface="Arial" panose="020B0604020202020204" pitchFamily="34" charset="0"/>
                </a:rPr>
                <a:t>Change Management Review</a:t>
              </a:r>
            </a:p>
          </p:txBody>
        </p:sp>
        <p:sp>
          <p:nvSpPr>
            <p:cNvPr id="55" name="TextBox 54"/>
            <p:cNvSpPr txBox="1"/>
            <p:nvPr/>
          </p:nvSpPr>
          <p:spPr>
            <a:xfrm>
              <a:off x="6194671" y="3939959"/>
              <a:ext cx="1493548" cy="646331"/>
            </a:xfrm>
            <a:prstGeom prst="rect">
              <a:avLst/>
            </a:prstGeom>
            <a:noFill/>
          </p:spPr>
          <p:txBody>
            <a:bodyPr wrap="square" lIns="0" tIns="0" rIns="0" bIns="0" rtlCol="0">
              <a:spAutoFit/>
            </a:bodyPr>
            <a:lstStyle/>
            <a:p>
              <a:pPr algn="ctr">
                <a:spcBef>
                  <a:spcPts val="600"/>
                </a:spcBef>
                <a:buSzPct val="100000"/>
              </a:pPr>
              <a:r>
                <a:rPr lang="en-GB" sz="1400">
                  <a:latin typeface="Arial" panose="020B0604020202020204" pitchFamily="34" charset="0"/>
                  <a:cs typeface="Arial" panose="020B0604020202020204" pitchFamily="34" charset="0"/>
                </a:rPr>
                <a:t>Corporate Communications Review</a:t>
              </a:r>
            </a:p>
          </p:txBody>
        </p:sp>
        <p:cxnSp>
          <p:nvCxnSpPr>
            <p:cNvPr id="56" name="Straight Connector 55"/>
            <p:cNvCxnSpPr/>
            <p:nvPr/>
          </p:nvCxnSpPr>
          <p:spPr>
            <a:xfrm flipH="1" flipV="1">
              <a:off x="2408511" y="2182185"/>
              <a:ext cx="385" cy="698921"/>
            </a:xfrm>
            <a:prstGeom prst="line">
              <a:avLst/>
            </a:prstGeom>
            <a:ln w="19050">
              <a:solidFill>
                <a:schemeClr val="bg2">
                  <a:lumMod val="75000"/>
                </a:schemeClr>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H="1" flipV="1">
              <a:off x="5418618" y="2198575"/>
              <a:ext cx="9680" cy="682531"/>
            </a:xfrm>
            <a:prstGeom prst="line">
              <a:avLst/>
            </a:prstGeom>
            <a:ln w="19050">
              <a:solidFill>
                <a:schemeClr val="bg2">
                  <a:lumMod val="75000"/>
                </a:schemeClr>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6933159" y="2218295"/>
              <a:ext cx="0" cy="662811"/>
            </a:xfrm>
            <a:prstGeom prst="line">
              <a:avLst/>
            </a:prstGeom>
            <a:ln w="19050">
              <a:solidFill>
                <a:schemeClr val="bg2">
                  <a:lumMod val="75000"/>
                </a:schemeClr>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4901587" y="2043523"/>
              <a:ext cx="2468880" cy="215444"/>
            </a:xfrm>
            <a:prstGeom prst="rect">
              <a:avLst/>
            </a:prstGeom>
            <a:solidFill>
              <a:schemeClr val="bg2">
                <a:lumMod val="90000"/>
              </a:schemeClr>
            </a:solidFill>
          </p:spPr>
          <p:txBody>
            <a:bodyPr wrap="square" lIns="0" tIns="0" rIns="0" bIns="0" rtlCol="0" anchor="ctr">
              <a:spAutoFit/>
            </a:bodyPr>
            <a:lstStyle/>
            <a:p>
              <a:pPr algn="ctr">
                <a:spcBef>
                  <a:spcPts val="600"/>
                </a:spcBef>
                <a:buSzPct val="100000"/>
              </a:pPr>
              <a:r>
                <a:rPr lang="en-GB" sz="1400" b="1">
                  <a:solidFill>
                    <a:schemeClr val="bg1"/>
                  </a:solidFill>
                  <a:latin typeface="Arial" panose="020B0604020202020204" pitchFamily="34" charset="0"/>
                  <a:cs typeface="Arial" panose="020B0604020202020204" pitchFamily="34" charset="0"/>
                </a:rPr>
                <a:t>Incorporate Edits / Feedback</a:t>
              </a:r>
            </a:p>
          </p:txBody>
        </p:sp>
        <p:cxnSp>
          <p:nvCxnSpPr>
            <p:cNvPr id="69" name="Straight Connector 68"/>
            <p:cNvCxnSpPr/>
            <p:nvPr/>
          </p:nvCxnSpPr>
          <p:spPr>
            <a:xfrm flipH="1" flipV="1">
              <a:off x="933974" y="2174484"/>
              <a:ext cx="385" cy="698921"/>
            </a:xfrm>
            <a:prstGeom prst="line">
              <a:avLst/>
            </a:prstGeom>
            <a:ln w="19050">
              <a:solidFill>
                <a:schemeClr val="bg2">
                  <a:lumMod val="75000"/>
                </a:schemeClr>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a:stCxn id="42" idx="1"/>
              <a:endCxn id="47" idx="6"/>
            </p:cNvCxnSpPr>
            <p:nvPr/>
          </p:nvCxnSpPr>
          <p:spPr>
            <a:xfrm>
              <a:off x="5876583" y="3351076"/>
              <a:ext cx="570677" cy="0"/>
            </a:xfrm>
            <a:prstGeom prst="line">
              <a:avLst/>
            </a:prstGeom>
            <a:ln w="19050">
              <a:solidFill>
                <a:schemeClr val="bg2">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stCxn id="47" idx="1"/>
              <a:endCxn id="75" idx="6"/>
            </p:cNvCxnSpPr>
            <p:nvPr/>
          </p:nvCxnSpPr>
          <p:spPr>
            <a:xfrm>
              <a:off x="7386380" y="3351076"/>
              <a:ext cx="570677" cy="0"/>
            </a:xfrm>
            <a:prstGeom prst="line">
              <a:avLst/>
            </a:prstGeom>
            <a:ln w="19050">
              <a:solidFill>
                <a:schemeClr val="bg2">
                  <a:lumMod val="75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7705602" y="3947180"/>
              <a:ext cx="1493548" cy="723275"/>
            </a:xfrm>
            <a:prstGeom prst="rect">
              <a:avLst/>
            </a:prstGeom>
            <a:noFill/>
          </p:spPr>
          <p:txBody>
            <a:bodyPr wrap="square" lIns="0" tIns="0" rIns="0" bIns="0" rtlCol="0">
              <a:spAutoFit/>
            </a:bodyPr>
            <a:lstStyle/>
            <a:p>
              <a:pPr algn="ctr">
                <a:spcBef>
                  <a:spcPts val="600"/>
                </a:spcBef>
                <a:buSzPct val="100000"/>
              </a:pPr>
              <a:r>
                <a:rPr lang="en-GB" sz="1400">
                  <a:latin typeface="Arial" panose="020B0604020202020204" pitchFamily="34" charset="0"/>
                  <a:cs typeface="Arial" panose="020B0604020202020204" pitchFamily="34" charset="0"/>
                </a:rPr>
                <a:t>“Golden Review” and Sign Off</a:t>
              </a:r>
            </a:p>
            <a:p>
              <a:pPr algn="ctr">
                <a:spcBef>
                  <a:spcPts val="600"/>
                </a:spcBef>
                <a:buSzPct val="100000"/>
              </a:pPr>
              <a:r>
                <a:rPr lang="en-GB" sz="1400">
                  <a:latin typeface="Arial" panose="020B0604020202020204" pitchFamily="34" charset="0"/>
                  <a:cs typeface="Arial" panose="020B0604020202020204" pitchFamily="34" charset="0"/>
                </a:rPr>
                <a:t>(PMO)</a:t>
              </a:r>
            </a:p>
          </p:txBody>
        </p:sp>
        <p:sp>
          <p:nvSpPr>
            <p:cNvPr id="80" name="TextBox 79"/>
            <p:cNvSpPr txBox="1"/>
            <p:nvPr/>
          </p:nvSpPr>
          <p:spPr>
            <a:xfrm>
              <a:off x="135198" y="3898971"/>
              <a:ext cx="1582338" cy="646499"/>
            </a:xfrm>
            <a:prstGeom prst="rect">
              <a:avLst/>
            </a:prstGeom>
            <a:noFill/>
          </p:spPr>
          <p:txBody>
            <a:bodyPr wrap="square" lIns="0" tIns="0" rIns="0" bIns="0" rtlCol="0">
              <a:spAutoFit/>
            </a:bodyPr>
            <a:lstStyle/>
            <a:p>
              <a:pPr algn="ctr">
                <a:buSzPct val="100000"/>
              </a:pPr>
              <a:r>
                <a:rPr lang="en-GB" sz="1400">
                  <a:latin typeface="Arial" panose="020B0604020202020204" pitchFamily="34" charset="0"/>
                  <a:cs typeface="Arial" panose="020B0604020202020204" pitchFamily="34" charset="0"/>
                </a:rPr>
                <a:t>Initial Development</a:t>
              </a:r>
            </a:p>
            <a:p>
              <a:pPr algn="ctr">
                <a:buSzPct val="100000"/>
              </a:pPr>
              <a:r>
                <a:rPr lang="en-GB" sz="1400">
                  <a:latin typeface="Arial" panose="020B0604020202020204" pitchFamily="34" charset="0"/>
                  <a:cs typeface="Arial" panose="020B0604020202020204" pitchFamily="34" charset="0"/>
                </a:rPr>
                <a:t>(Training Developers)</a:t>
              </a:r>
            </a:p>
          </p:txBody>
        </p:sp>
        <p:cxnSp>
          <p:nvCxnSpPr>
            <p:cNvPr id="85" name="Straight Connector 84"/>
            <p:cNvCxnSpPr/>
            <p:nvPr/>
          </p:nvCxnSpPr>
          <p:spPr>
            <a:xfrm flipH="1" flipV="1">
              <a:off x="8447699" y="2146406"/>
              <a:ext cx="1" cy="734702"/>
            </a:xfrm>
            <a:prstGeom prst="line">
              <a:avLst/>
            </a:prstGeom>
            <a:ln w="19050">
              <a:solidFill>
                <a:schemeClr val="bg2">
                  <a:lumMod val="75000"/>
                </a:schemeClr>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86" name="Freeform 272"/>
            <p:cNvSpPr>
              <a:spLocks noChangeAspect="1" noEditPoints="1"/>
            </p:cNvSpPr>
            <p:nvPr/>
          </p:nvSpPr>
          <p:spPr bwMode="auto">
            <a:xfrm flipH="1">
              <a:off x="10973772" y="2861872"/>
              <a:ext cx="978408" cy="978408"/>
            </a:xfrm>
            <a:custGeom>
              <a:avLst/>
              <a:gdLst>
                <a:gd name="T0" fmla="*/ 160 w 512"/>
                <a:gd name="T1" fmla="*/ 245 h 512"/>
                <a:gd name="T2" fmla="*/ 181 w 512"/>
                <a:gd name="T3" fmla="*/ 224 h 512"/>
                <a:gd name="T4" fmla="*/ 202 w 512"/>
                <a:gd name="T5" fmla="*/ 245 h 512"/>
                <a:gd name="T6" fmla="*/ 181 w 512"/>
                <a:gd name="T7" fmla="*/ 266 h 512"/>
                <a:gd name="T8" fmla="*/ 160 w 512"/>
                <a:gd name="T9" fmla="*/ 245 h 512"/>
                <a:gd name="T10" fmla="*/ 512 w 512"/>
                <a:gd name="T11" fmla="*/ 256 h 512"/>
                <a:gd name="T12" fmla="*/ 256 w 512"/>
                <a:gd name="T13" fmla="*/ 512 h 512"/>
                <a:gd name="T14" fmla="*/ 0 w 512"/>
                <a:gd name="T15" fmla="*/ 256 h 512"/>
                <a:gd name="T16" fmla="*/ 256 w 512"/>
                <a:gd name="T17" fmla="*/ 0 h 512"/>
                <a:gd name="T18" fmla="*/ 512 w 512"/>
                <a:gd name="T19" fmla="*/ 256 h 512"/>
                <a:gd name="T20" fmla="*/ 138 w 512"/>
                <a:gd name="T21" fmla="*/ 245 h 512"/>
                <a:gd name="T22" fmla="*/ 181 w 512"/>
                <a:gd name="T23" fmla="*/ 288 h 512"/>
                <a:gd name="T24" fmla="*/ 224 w 512"/>
                <a:gd name="T25" fmla="*/ 245 h 512"/>
                <a:gd name="T26" fmla="*/ 181 w 512"/>
                <a:gd name="T27" fmla="*/ 202 h 512"/>
                <a:gd name="T28" fmla="*/ 138 w 512"/>
                <a:gd name="T29" fmla="*/ 245 h 512"/>
                <a:gd name="T30" fmla="*/ 256 w 512"/>
                <a:gd name="T31" fmla="*/ 320 h 512"/>
                <a:gd name="T32" fmla="*/ 245 w 512"/>
                <a:gd name="T33" fmla="*/ 309 h 512"/>
                <a:gd name="T34" fmla="*/ 117 w 512"/>
                <a:gd name="T35" fmla="*/ 309 h 512"/>
                <a:gd name="T36" fmla="*/ 106 w 512"/>
                <a:gd name="T37" fmla="*/ 320 h 512"/>
                <a:gd name="T38" fmla="*/ 106 w 512"/>
                <a:gd name="T39" fmla="*/ 352 h 512"/>
                <a:gd name="T40" fmla="*/ 117 w 512"/>
                <a:gd name="T41" fmla="*/ 362 h 512"/>
                <a:gd name="T42" fmla="*/ 128 w 512"/>
                <a:gd name="T43" fmla="*/ 352 h 512"/>
                <a:gd name="T44" fmla="*/ 128 w 512"/>
                <a:gd name="T45" fmla="*/ 330 h 512"/>
                <a:gd name="T46" fmla="*/ 234 w 512"/>
                <a:gd name="T47" fmla="*/ 330 h 512"/>
                <a:gd name="T48" fmla="*/ 234 w 512"/>
                <a:gd name="T49" fmla="*/ 352 h 512"/>
                <a:gd name="T50" fmla="*/ 245 w 512"/>
                <a:gd name="T51" fmla="*/ 362 h 512"/>
                <a:gd name="T52" fmla="*/ 256 w 512"/>
                <a:gd name="T53" fmla="*/ 352 h 512"/>
                <a:gd name="T54" fmla="*/ 256 w 512"/>
                <a:gd name="T55" fmla="*/ 320 h 512"/>
                <a:gd name="T56" fmla="*/ 288 w 512"/>
                <a:gd name="T57" fmla="*/ 244 h 512"/>
                <a:gd name="T58" fmla="*/ 277 w 512"/>
                <a:gd name="T59" fmla="*/ 215 h 512"/>
                <a:gd name="T60" fmla="*/ 262 w 512"/>
                <a:gd name="T61" fmla="*/ 215 h 512"/>
                <a:gd name="T62" fmla="*/ 261 w 512"/>
                <a:gd name="T63" fmla="*/ 230 h 512"/>
                <a:gd name="T64" fmla="*/ 267 w 512"/>
                <a:gd name="T65" fmla="*/ 244 h 512"/>
                <a:gd name="T66" fmla="*/ 261 w 512"/>
                <a:gd name="T67" fmla="*/ 258 h 512"/>
                <a:gd name="T68" fmla="*/ 262 w 512"/>
                <a:gd name="T69" fmla="*/ 274 h 512"/>
                <a:gd name="T70" fmla="*/ 269 w 512"/>
                <a:gd name="T71" fmla="*/ 276 h 512"/>
                <a:gd name="T72" fmla="*/ 277 w 512"/>
                <a:gd name="T73" fmla="*/ 273 h 512"/>
                <a:gd name="T74" fmla="*/ 288 w 512"/>
                <a:gd name="T75" fmla="*/ 244 h 512"/>
                <a:gd name="T76" fmla="*/ 345 w 512"/>
                <a:gd name="T77" fmla="*/ 244 h 512"/>
                <a:gd name="T78" fmla="*/ 310 w 512"/>
                <a:gd name="T79" fmla="*/ 172 h 512"/>
                <a:gd name="T80" fmla="*/ 295 w 512"/>
                <a:gd name="T81" fmla="*/ 173 h 512"/>
                <a:gd name="T82" fmla="*/ 296 w 512"/>
                <a:gd name="T83" fmla="*/ 188 h 512"/>
                <a:gd name="T84" fmla="*/ 323 w 512"/>
                <a:gd name="T85" fmla="*/ 244 h 512"/>
                <a:gd name="T86" fmla="*/ 296 w 512"/>
                <a:gd name="T87" fmla="*/ 301 h 512"/>
                <a:gd name="T88" fmla="*/ 295 w 512"/>
                <a:gd name="T89" fmla="*/ 316 h 512"/>
                <a:gd name="T90" fmla="*/ 303 w 512"/>
                <a:gd name="T91" fmla="*/ 319 h 512"/>
                <a:gd name="T92" fmla="*/ 310 w 512"/>
                <a:gd name="T93" fmla="*/ 317 h 512"/>
                <a:gd name="T94" fmla="*/ 345 w 512"/>
                <a:gd name="T95" fmla="*/ 244 h 512"/>
                <a:gd name="T96" fmla="*/ 401 w 512"/>
                <a:gd name="T97" fmla="*/ 244 h 512"/>
                <a:gd name="T98" fmla="*/ 344 w 512"/>
                <a:gd name="T99" fmla="*/ 128 h 512"/>
                <a:gd name="T100" fmla="*/ 329 w 512"/>
                <a:gd name="T101" fmla="*/ 130 h 512"/>
                <a:gd name="T102" fmla="*/ 331 w 512"/>
                <a:gd name="T103" fmla="*/ 145 h 512"/>
                <a:gd name="T104" fmla="*/ 380 w 512"/>
                <a:gd name="T105" fmla="*/ 244 h 512"/>
                <a:gd name="T106" fmla="*/ 331 w 512"/>
                <a:gd name="T107" fmla="*/ 343 h 512"/>
                <a:gd name="T108" fmla="*/ 329 w 512"/>
                <a:gd name="T109" fmla="*/ 358 h 512"/>
                <a:gd name="T110" fmla="*/ 337 w 512"/>
                <a:gd name="T111" fmla="*/ 362 h 512"/>
                <a:gd name="T112" fmla="*/ 344 w 512"/>
                <a:gd name="T113" fmla="*/ 360 h 512"/>
                <a:gd name="T114" fmla="*/ 401 w 512"/>
                <a:gd name="T115" fmla="*/ 244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12" h="512">
                  <a:moveTo>
                    <a:pt x="160" y="245"/>
                  </a:moveTo>
                  <a:cubicBezTo>
                    <a:pt x="160" y="233"/>
                    <a:pt x="169" y="224"/>
                    <a:pt x="181" y="224"/>
                  </a:cubicBezTo>
                  <a:cubicBezTo>
                    <a:pt x="193" y="224"/>
                    <a:pt x="202" y="233"/>
                    <a:pt x="202" y="245"/>
                  </a:cubicBezTo>
                  <a:cubicBezTo>
                    <a:pt x="202" y="257"/>
                    <a:pt x="193" y="266"/>
                    <a:pt x="181" y="266"/>
                  </a:cubicBezTo>
                  <a:cubicBezTo>
                    <a:pt x="169" y="266"/>
                    <a:pt x="160" y="257"/>
                    <a:pt x="160" y="245"/>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138" y="245"/>
                  </a:moveTo>
                  <a:cubicBezTo>
                    <a:pt x="138" y="269"/>
                    <a:pt x="157" y="288"/>
                    <a:pt x="181" y="288"/>
                  </a:cubicBezTo>
                  <a:cubicBezTo>
                    <a:pt x="205" y="288"/>
                    <a:pt x="224" y="269"/>
                    <a:pt x="224" y="245"/>
                  </a:cubicBezTo>
                  <a:cubicBezTo>
                    <a:pt x="224" y="221"/>
                    <a:pt x="205" y="202"/>
                    <a:pt x="181" y="202"/>
                  </a:cubicBezTo>
                  <a:cubicBezTo>
                    <a:pt x="157" y="202"/>
                    <a:pt x="138" y="221"/>
                    <a:pt x="138" y="245"/>
                  </a:cubicBezTo>
                  <a:close/>
                  <a:moveTo>
                    <a:pt x="256" y="320"/>
                  </a:moveTo>
                  <a:cubicBezTo>
                    <a:pt x="256" y="314"/>
                    <a:pt x="251" y="309"/>
                    <a:pt x="245" y="309"/>
                  </a:cubicBezTo>
                  <a:cubicBezTo>
                    <a:pt x="117" y="309"/>
                    <a:pt x="117" y="309"/>
                    <a:pt x="117" y="309"/>
                  </a:cubicBezTo>
                  <a:cubicBezTo>
                    <a:pt x="111" y="309"/>
                    <a:pt x="106" y="314"/>
                    <a:pt x="106" y="320"/>
                  </a:cubicBezTo>
                  <a:cubicBezTo>
                    <a:pt x="106" y="352"/>
                    <a:pt x="106" y="352"/>
                    <a:pt x="106" y="352"/>
                  </a:cubicBezTo>
                  <a:cubicBezTo>
                    <a:pt x="106" y="358"/>
                    <a:pt x="111" y="362"/>
                    <a:pt x="117" y="362"/>
                  </a:cubicBezTo>
                  <a:cubicBezTo>
                    <a:pt x="123" y="362"/>
                    <a:pt x="128" y="358"/>
                    <a:pt x="128" y="352"/>
                  </a:cubicBezTo>
                  <a:cubicBezTo>
                    <a:pt x="128" y="330"/>
                    <a:pt x="128" y="330"/>
                    <a:pt x="128" y="330"/>
                  </a:cubicBezTo>
                  <a:cubicBezTo>
                    <a:pt x="234" y="330"/>
                    <a:pt x="234" y="330"/>
                    <a:pt x="234" y="330"/>
                  </a:cubicBezTo>
                  <a:cubicBezTo>
                    <a:pt x="234" y="352"/>
                    <a:pt x="234" y="352"/>
                    <a:pt x="234" y="352"/>
                  </a:cubicBezTo>
                  <a:cubicBezTo>
                    <a:pt x="234" y="358"/>
                    <a:pt x="239" y="362"/>
                    <a:pt x="245" y="362"/>
                  </a:cubicBezTo>
                  <a:cubicBezTo>
                    <a:pt x="251" y="362"/>
                    <a:pt x="256" y="358"/>
                    <a:pt x="256" y="352"/>
                  </a:cubicBezTo>
                  <a:lnTo>
                    <a:pt x="256" y="320"/>
                  </a:lnTo>
                  <a:close/>
                  <a:moveTo>
                    <a:pt x="288" y="244"/>
                  </a:moveTo>
                  <a:cubicBezTo>
                    <a:pt x="288" y="234"/>
                    <a:pt x="284" y="223"/>
                    <a:pt x="277" y="215"/>
                  </a:cubicBezTo>
                  <a:cubicBezTo>
                    <a:pt x="273" y="211"/>
                    <a:pt x="266" y="211"/>
                    <a:pt x="262" y="215"/>
                  </a:cubicBezTo>
                  <a:cubicBezTo>
                    <a:pt x="257" y="219"/>
                    <a:pt x="257" y="226"/>
                    <a:pt x="261" y="230"/>
                  </a:cubicBezTo>
                  <a:cubicBezTo>
                    <a:pt x="265" y="234"/>
                    <a:pt x="267" y="239"/>
                    <a:pt x="267" y="244"/>
                  </a:cubicBezTo>
                  <a:cubicBezTo>
                    <a:pt x="267" y="249"/>
                    <a:pt x="265" y="255"/>
                    <a:pt x="261" y="258"/>
                  </a:cubicBezTo>
                  <a:cubicBezTo>
                    <a:pt x="257" y="263"/>
                    <a:pt x="257" y="269"/>
                    <a:pt x="262" y="274"/>
                  </a:cubicBezTo>
                  <a:cubicBezTo>
                    <a:pt x="264" y="275"/>
                    <a:pt x="266" y="276"/>
                    <a:pt x="269" y="276"/>
                  </a:cubicBezTo>
                  <a:cubicBezTo>
                    <a:pt x="272" y="276"/>
                    <a:pt x="275" y="275"/>
                    <a:pt x="277" y="273"/>
                  </a:cubicBezTo>
                  <a:cubicBezTo>
                    <a:pt x="284" y="265"/>
                    <a:pt x="288" y="255"/>
                    <a:pt x="288" y="244"/>
                  </a:cubicBezTo>
                  <a:close/>
                  <a:moveTo>
                    <a:pt x="345" y="244"/>
                  </a:moveTo>
                  <a:cubicBezTo>
                    <a:pt x="345" y="216"/>
                    <a:pt x="332" y="190"/>
                    <a:pt x="310" y="172"/>
                  </a:cubicBezTo>
                  <a:cubicBezTo>
                    <a:pt x="306" y="168"/>
                    <a:pt x="299" y="168"/>
                    <a:pt x="295" y="173"/>
                  </a:cubicBezTo>
                  <a:cubicBezTo>
                    <a:pt x="291" y="177"/>
                    <a:pt x="292" y="184"/>
                    <a:pt x="296" y="188"/>
                  </a:cubicBezTo>
                  <a:cubicBezTo>
                    <a:pt x="313" y="202"/>
                    <a:pt x="323" y="223"/>
                    <a:pt x="323" y="244"/>
                  </a:cubicBezTo>
                  <a:cubicBezTo>
                    <a:pt x="323" y="266"/>
                    <a:pt x="313" y="286"/>
                    <a:pt x="296" y="301"/>
                  </a:cubicBezTo>
                  <a:cubicBezTo>
                    <a:pt x="292" y="304"/>
                    <a:pt x="291" y="311"/>
                    <a:pt x="295" y="316"/>
                  </a:cubicBezTo>
                  <a:cubicBezTo>
                    <a:pt x="297" y="318"/>
                    <a:pt x="300" y="319"/>
                    <a:pt x="303" y="319"/>
                  </a:cubicBezTo>
                  <a:cubicBezTo>
                    <a:pt x="306" y="319"/>
                    <a:pt x="308" y="319"/>
                    <a:pt x="310" y="317"/>
                  </a:cubicBezTo>
                  <a:cubicBezTo>
                    <a:pt x="332" y="299"/>
                    <a:pt x="345" y="272"/>
                    <a:pt x="345" y="244"/>
                  </a:cubicBezTo>
                  <a:close/>
                  <a:moveTo>
                    <a:pt x="401" y="244"/>
                  </a:moveTo>
                  <a:cubicBezTo>
                    <a:pt x="401" y="199"/>
                    <a:pt x="380" y="157"/>
                    <a:pt x="344" y="128"/>
                  </a:cubicBezTo>
                  <a:cubicBezTo>
                    <a:pt x="339" y="125"/>
                    <a:pt x="333" y="126"/>
                    <a:pt x="329" y="130"/>
                  </a:cubicBezTo>
                  <a:cubicBezTo>
                    <a:pt x="325" y="135"/>
                    <a:pt x="326" y="142"/>
                    <a:pt x="331" y="145"/>
                  </a:cubicBezTo>
                  <a:cubicBezTo>
                    <a:pt x="362" y="170"/>
                    <a:pt x="380" y="206"/>
                    <a:pt x="380" y="244"/>
                  </a:cubicBezTo>
                  <a:cubicBezTo>
                    <a:pt x="380" y="283"/>
                    <a:pt x="362" y="319"/>
                    <a:pt x="331" y="343"/>
                  </a:cubicBezTo>
                  <a:cubicBezTo>
                    <a:pt x="326" y="347"/>
                    <a:pt x="325" y="354"/>
                    <a:pt x="329" y="358"/>
                  </a:cubicBezTo>
                  <a:cubicBezTo>
                    <a:pt x="331" y="361"/>
                    <a:pt x="334" y="362"/>
                    <a:pt x="337" y="362"/>
                  </a:cubicBezTo>
                  <a:cubicBezTo>
                    <a:pt x="340" y="362"/>
                    <a:pt x="342" y="362"/>
                    <a:pt x="344" y="360"/>
                  </a:cubicBezTo>
                  <a:cubicBezTo>
                    <a:pt x="380" y="331"/>
                    <a:pt x="401" y="289"/>
                    <a:pt x="401" y="244"/>
                  </a:cubicBezTo>
                  <a:close/>
                </a:path>
              </a:pathLst>
            </a:custGeom>
            <a:solidFill>
              <a:schemeClr val="accent1"/>
            </a:solidFill>
            <a:ln>
              <a:noFill/>
            </a:ln>
          </p:spPr>
          <p:txBody>
            <a:bodyPr vert="horz" wrap="square" lIns="91416" tIns="45708" rIns="91416" bIns="45708" numCol="1" anchor="t" anchorCtr="0" compatLnSpc="1">
              <a:prstTxWarp prst="textNoShape">
                <a:avLst/>
              </a:prstTxWarp>
            </a:bodyPr>
            <a:lstStyle/>
            <a:p>
              <a:endParaRPr lang="en-GB" sz="1799">
                <a:latin typeface="Arial" panose="020B0604020202020204" pitchFamily="34" charset="0"/>
                <a:cs typeface="Arial" panose="020B0604020202020204" pitchFamily="34" charset="0"/>
              </a:endParaRPr>
            </a:p>
          </p:txBody>
        </p:sp>
        <p:sp>
          <p:nvSpPr>
            <p:cNvPr id="87" name="TextBox 86"/>
            <p:cNvSpPr txBox="1"/>
            <p:nvPr/>
          </p:nvSpPr>
          <p:spPr>
            <a:xfrm>
              <a:off x="10821061" y="3945603"/>
              <a:ext cx="1315794" cy="215444"/>
            </a:xfrm>
            <a:prstGeom prst="rect">
              <a:avLst/>
            </a:prstGeom>
            <a:noFill/>
          </p:spPr>
          <p:txBody>
            <a:bodyPr wrap="square" lIns="0" tIns="0" rIns="0" bIns="0" rtlCol="0">
              <a:spAutoFit/>
            </a:bodyPr>
            <a:lstStyle/>
            <a:p>
              <a:pPr algn="ctr">
                <a:spcBef>
                  <a:spcPts val="600"/>
                </a:spcBef>
                <a:buSzPct val="100000"/>
              </a:pPr>
              <a:r>
                <a:rPr lang="en-GB" sz="1400">
                  <a:latin typeface="Arial" panose="020B0604020202020204" pitchFamily="34" charset="0"/>
                  <a:cs typeface="Arial" panose="020B0604020202020204" pitchFamily="34" charset="0"/>
                </a:rPr>
                <a:t>Feedback</a:t>
              </a:r>
            </a:p>
          </p:txBody>
        </p:sp>
        <p:cxnSp>
          <p:nvCxnSpPr>
            <p:cNvPr id="88" name="Straight Connector 87"/>
            <p:cNvCxnSpPr/>
            <p:nvPr/>
          </p:nvCxnSpPr>
          <p:spPr>
            <a:xfrm flipV="1">
              <a:off x="11478960" y="2124455"/>
              <a:ext cx="0" cy="769243"/>
            </a:xfrm>
            <a:prstGeom prst="line">
              <a:avLst/>
            </a:prstGeom>
            <a:ln w="19050">
              <a:solidFill>
                <a:schemeClr val="bg2">
                  <a:lumMod val="75000"/>
                </a:schemeClr>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grpSp>
      <p:cxnSp>
        <p:nvCxnSpPr>
          <p:cNvPr id="101" name="Straight Connector 100"/>
          <p:cNvCxnSpPr/>
          <p:nvPr/>
        </p:nvCxnSpPr>
        <p:spPr>
          <a:xfrm>
            <a:off x="2356360" y="5120470"/>
            <a:ext cx="6053799" cy="0"/>
          </a:xfrm>
          <a:prstGeom prst="line">
            <a:avLst/>
          </a:prstGeom>
          <a:ln w="19050">
            <a:solidFill>
              <a:schemeClr val="bg2">
                <a:lumMod val="75000"/>
              </a:schemeClr>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rot="5400000">
            <a:off x="2082111" y="5120470"/>
            <a:ext cx="548497" cy="0"/>
          </a:xfrm>
          <a:prstGeom prst="line">
            <a:avLst/>
          </a:prstGeom>
          <a:ln w="19050">
            <a:solidFill>
              <a:schemeClr val="bg2">
                <a:lumMod val="75000"/>
              </a:schemeClr>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rot="5400000">
            <a:off x="8135910" y="5120470"/>
            <a:ext cx="548497" cy="0"/>
          </a:xfrm>
          <a:prstGeom prst="line">
            <a:avLst/>
          </a:prstGeom>
          <a:ln w="19050">
            <a:solidFill>
              <a:schemeClr val="bg2">
                <a:lumMod val="75000"/>
              </a:schemeClr>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
        <p:nvSpPr>
          <p:cNvPr id="105" name="TextBox 104"/>
          <p:cNvSpPr txBox="1"/>
          <p:nvPr/>
        </p:nvSpPr>
        <p:spPr>
          <a:xfrm>
            <a:off x="4118574" y="5258163"/>
            <a:ext cx="2468237" cy="215388"/>
          </a:xfrm>
          <a:prstGeom prst="rect">
            <a:avLst/>
          </a:prstGeom>
          <a:noFill/>
        </p:spPr>
        <p:txBody>
          <a:bodyPr wrap="square" lIns="0" tIns="0" rIns="0" bIns="0" rtlCol="0" anchor="ctr">
            <a:spAutoFit/>
          </a:bodyPr>
          <a:lstStyle/>
          <a:p>
            <a:pPr algn="ctr">
              <a:spcBef>
                <a:spcPts val="600"/>
              </a:spcBef>
              <a:buSzPct val="100000"/>
            </a:pPr>
            <a:r>
              <a:rPr lang="en-GB" sz="1400" b="1" dirty="0"/>
              <a:t>4 </a:t>
            </a:r>
            <a:r>
              <a:rPr lang="en-GB" sz="1400" b="1" dirty="0">
                <a:latin typeface="Arial" panose="020B0604020202020204" pitchFamily="34" charset="0"/>
                <a:cs typeface="Arial" panose="020B0604020202020204" pitchFamily="34" charset="0"/>
              </a:rPr>
              <a:t>Weeks</a:t>
            </a:r>
          </a:p>
        </p:txBody>
      </p:sp>
      <p:sp>
        <p:nvSpPr>
          <p:cNvPr id="65" name="Freeform 64"/>
          <p:cNvSpPr/>
          <p:nvPr/>
        </p:nvSpPr>
        <p:spPr bwMode="auto">
          <a:xfrm>
            <a:off x="428157"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ASSESS</a:t>
            </a:r>
          </a:p>
        </p:txBody>
      </p:sp>
      <p:sp>
        <p:nvSpPr>
          <p:cNvPr id="66" name="Freeform 65"/>
          <p:cNvSpPr/>
          <p:nvPr/>
        </p:nvSpPr>
        <p:spPr bwMode="auto">
          <a:xfrm>
            <a:off x="1263175"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PLAN</a:t>
            </a:r>
          </a:p>
        </p:txBody>
      </p:sp>
      <p:sp>
        <p:nvSpPr>
          <p:cNvPr id="67" name="Freeform 66"/>
          <p:cNvSpPr/>
          <p:nvPr/>
        </p:nvSpPr>
        <p:spPr bwMode="auto">
          <a:xfrm>
            <a:off x="2098194"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accent1"/>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DEVELOP</a:t>
            </a:r>
          </a:p>
        </p:txBody>
      </p:sp>
      <p:sp>
        <p:nvSpPr>
          <p:cNvPr id="68" name="Freeform 67"/>
          <p:cNvSpPr/>
          <p:nvPr/>
        </p:nvSpPr>
        <p:spPr bwMode="auto">
          <a:xfrm>
            <a:off x="293321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DELIVER</a:t>
            </a:r>
          </a:p>
        </p:txBody>
      </p:sp>
      <p:sp>
        <p:nvSpPr>
          <p:cNvPr id="70" name="Freeform 69"/>
          <p:cNvSpPr/>
          <p:nvPr/>
        </p:nvSpPr>
        <p:spPr bwMode="auto">
          <a:xfrm>
            <a:off x="376823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MEASURE</a:t>
            </a:r>
          </a:p>
        </p:txBody>
      </p:sp>
    </p:spTree>
    <p:extLst>
      <p:ext uri="{BB962C8B-B14F-4D97-AF65-F5344CB8AC3E}">
        <p14:creationId xmlns:p14="http://schemas.microsoft.com/office/powerpoint/2010/main" val="1870660866"/>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99" dirty="0">
                <a:latin typeface="Arial" panose="020B0604020202020204" pitchFamily="34" charset="0"/>
                <a:cs typeface="Arial" panose="020B0604020202020204" pitchFamily="34" charset="0"/>
              </a:rPr>
              <a:t>Select and Prepare Super-Users</a:t>
            </a:r>
          </a:p>
        </p:txBody>
      </p:sp>
      <p:graphicFrame>
        <p:nvGraphicFramePr>
          <p:cNvPr id="3" name="Table 2"/>
          <p:cNvGraphicFramePr>
            <a:graphicFrameLocks noGrp="1"/>
          </p:cNvGraphicFramePr>
          <p:nvPr>
            <p:extLst>
              <p:ext uri="{D42A27DB-BD31-4B8C-83A1-F6EECF244321}">
                <p14:modId xmlns:p14="http://schemas.microsoft.com/office/powerpoint/2010/main" val="144894111"/>
              </p:ext>
            </p:extLst>
          </p:nvPr>
        </p:nvGraphicFramePr>
        <p:xfrm>
          <a:off x="532920" y="4460444"/>
          <a:ext cx="10969944" cy="1632915"/>
        </p:xfrm>
        <a:graphic>
          <a:graphicData uri="http://schemas.openxmlformats.org/drawingml/2006/table">
            <a:tbl>
              <a:tblPr firstRow="1" bandRow="1">
                <a:tableStyleId>{5C22544A-7EE6-4342-B048-85BDC9FD1C3A}</a:tableStyleId>
              </a:tblPr>
              <a:tblGrid>
                <a:gridCol w="3656648">
                  <a:extLst>
                    <a:ext uri="{9D8B030D-6E8A-4147-A177-3AD203B41FA5}">
                      <a16:colId xmlns:a16="http://schemas.microsoft.com/office/drawing/2014/main" val="20000"/>
                    </a:ext>
                  </a:extLst>
                </a:gridCol>
                <a:gridCol w="3656648">
                  <a:extLst>
                    <a:ext uri="{9D8B030D-6E8A-4147-A177-3AD203B41FA5}">
                      <a16:colId xmlns:a16="http://schemas.microsoft.com/office/drawing/2014/main" val="20001"/>
                    </a:ext>
                  </a:extLst>
                </a:gridCol>
                <a:gridCol w="3656648">
                  <a:extLst>
                    <a:ext uri="{9D8B030D-6E8A-4147-A177-3AD203B41FA5}">
                      <a16:colId xmlns:a16="http://schemas.microsoft.com/office/drawing/2014/main" val="20002"/>
                    </a:ext>
                  </a:extLst>
                </a:gridCol>
              </a:tblGrid>
              <a:tr h="335193">
                <a:tc gridSpan="3">
                  <a:txBody>
                    <a:bodyPr/>
                    <a:lstStyle/>
                    <a:p>
                      <a:pPr algn="ctr"/>
                      <a:r>
                        <a:rPr lang="en-US" sz="1600" dirty="0">
                          <a:solidFill>
                            <a:schemeClr val="bg1"/>
                          </a:solidFill>
                          <a:latin typeface="+mn-lt"/>
                          <a:cs typeface="Arial" panose="020B0604020202020204" pitchFamily="34" charset="0"/>
                        </a:rPr>
                        <a:t>Ideal attributes of</a:t>
                      </a:r>
                      <a:r>
                        <a:rPr lang="en-US" sz="1600" baseline="0" dirty="0">
                          <a:solidFill>
                            <a:schemeClr val="bg1"/>
                          </a:solidFill>
                          <a:latin typeface="+mn-lt"/>
                          <a:cs typeface="Arial" panose="020B0604020202020204" pitchFamily="34" charset="0"/>
                        </a:rPr>
                        <a:t> a s</a:t>
                      </a:r>
                      <a:r>
                        <a:rPr lang="en-US" sz="1600" dirty="0">
                          <a:solidFill>
                            <a:schemeClr val="bg1"/>
                          </a:solidFill>
                          <a:latin typeface="+mn-lt"/>
                          <a:cs typeface="Arial" panose="020B0604020202020204" pitchFamily="34" charset="0"/>
                        </a:rPr>
                        <a:t>uper user</a:t>
                      </a:r>
                    </a:p>
                  </a:txBody>
                  <a:tcPr marL="91416" marR="91416" marT="45708" marB="45708" anchor="ctr">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297659">
                <a:tc>
                  <a:txBody>
                    <a:bodyPr/>
                    <a:lstStyle/>
                    <a:p>
                      <a:pPr marL="287338" marR="0" lvl="0" indent="-285750" algn="l" defTabSz="457200" rtl="0" eaLnBrk="1" fontAlgn="auto" latinLnBrk="0" hangingPunct="1">
                        <a:lnSpc>
                          <a:spcPct val="100000"/>
                        </a:lnSpc>
                        <a:spcBef>
                          <a:spcPts val="0"/>
                        </a:spcBef>
                        <a:spcAft>
                          <a:spcPts val="300"/>
                        </a:spcAft>
                        <a:buClr>
                          <a:schemeClr val="accent2"/>
                        </a:buClr>
                        <a:buSzPct val="100000"/>
                        <a:buFont typeface="Wingdings" pitchFamily="2" charset="2"/>
                        <a:buChar char="ü"/>
                        <a:tabLst/>
                        <a:defRPr/>
                      </a:pPr>
                      <a:r>
                        <a:rPr lang="en-US" sz="1200" i="0" dirty="0">
                          <a:solidFill>
                            <a:schemeClr val="tx1"/>
                          </a:solidFill>
                          <a:latin typeface="Arial" panose="020B0604020202020204" pitchFamily="34" charset="0"/>
                          <a:cs typeface="Arial" panose="020B0604020202020204" pitchFamily="34" charset="0"/>
                        </a:rPr>
                        <a:t>Visible, credible</a:t>
                      </a:r>
                    </a:p>
                    <a:p>
                      <a:pPr marL="287338" marR="0" lvl="0" indent="-285750" algn="l" defTabSz="457200" rtl="0" eaLnBrk="1" fontAlgn="auto" latinLnBrk="0" hangingPunct="1">
                        <a:lnSpc>
                          <a:spcPct val="100000"/>
                        </a:lnSpc>
                        <a:spcBef>
                          <a:spcPts val="0"/>
                        </a:spcBef>
                        <a:spcAft>
                          <a:spcPts val="300"/>
                        </a:spcAft>
                        <a:buClr>
                          <a:schemeClr val="accent2"/>
                        </a:buClr>
                        <a:buSzPct val="100000"/>
                        <a:buFont typeface="Wingdings" pitchFamily="2" charset="2"/>
                        <a:buChar char="ü"/>
                        <a:tabLst/>
                        <a:defRPr/>
                      </a:pPr>
                      <a:r>
                        <a:rPr lang="en-US" sz="1200" i="0" dirty="0">
                          <a:solidFill>
                            <a:schemeClr val="tx1"/>
                          </a:solidFill>
                          <a:latin typeface="Arial" panose="020B0604020202020204" pitchFamily="34" charset="0"/>
                          <a:cs typeface="Arial" panose="020B0604020202020204" pitchFamily="34" charset="0"/>
                        </a:rPr>
                        <a:t>Ability to inspire and motivate others</a:t>
                      </a:r>
                    </a:p>
                    <a:p>
                      <a:pPr marL="287338" marR="0" lvl="0" indent="-285750" algn="l" defTabSz="457200" rtl="0" eaLnBrk="1" fontAlgn="auto" latinLnBrk="0" hangingPunct="1">
                        <a:lnSpc>
                          <a:spcPct val="100000"/>
                        </a:lnSpc>
                        <a:spcBef>
                          <a:spcPts val="0"/>
                        </a:spcBef>
                        <a:spcAft>
                          <a:spcPts val="300"/>
                        </a:spcAft>
                        <a:buClr>
                          <a:schemeClr val="accent2"/>
                        </a:buClr>
                        <a:buSzPct val="100000"/>
                        <a:buFont typeface="Wingdings" pitchFamily="2" charset="2"/>
                        <a:buChar char="ü"/>
                        <a:tabLst/>
                        <a:defRPr/>
                      </a:pPr>
                      <a:r>
                        <a:rPr lang="en-US" sz="1200" i="0" dirty="0">
                          <a:solidFill>
                            <a:schemeClr val="tx1"/>
                          </a:solidFill>
                          <a:latin typeface="Arial" panose="020B0604020202020204" pitchFamily="34" charset="0"/>
                          <a:cs typeface="Arial" panose="020B0604020202020204" pitchFamily="34" charset="0"/>
                        </a:rPr>
                        <a:t>Positive role model passionate about their function</a:t>
                      </a:r>
                    </a:p>
                    <a:p>
                      <a:pPr marL="287338" marR="0" lvl="0" indent="-285750" algn="l" defTabSz="457200" rtl="0" eaLnBrk="1" fontAlgn="auto" latinLnBrk="0" hangingPunct="1">
                        <a:lnSpc>
                          <a:spcPct val="100000"/>
                        </a:lnSpc>
                        <a:spcBef>
                          <a:spcPts val="0"/>
                        </a:spcBef>
                        <a:spcAft>
                          <a:spcPts val="300"/>
                        </a:spcAft>
                        <a:buClr>
                          <a:schemeClr val="accent2"/>
                        </a:buClr>
                        <a:buSzPct val="100000"/>
                        <a:buFont typeface="Wingdings" pitchFamily="2" charset="2"/>
                        <a:buChar char="ü"/>
                        <a:tabLst/>
                        <a:defRPr/>
                      </a:pPr>
                      <a:r>
                        <a:rPr lang="en-US" sz="1200" dirty="0">
                          <a:solidFill>
                            <a:schemeClr val="tx1"/>
                          </a:solidFill>
                          <a:latin typeface="Arial" panose="020B0604020202020204" pitchFamily="34" charset="0"/>
                          <a:cs typeface="Arial" panose="020B0604020202020204" pitchFamily="34" charset="0"/>
                        </a:rPr>
                        <a:t>Willing learner</a:t>
                      </a:r>
                    </a:p>
                  </a:txBody>
                  <a:tcPr marL="91416" marR="91416" marT="45708" marB="45708">
                    <a:lnL w="28575" cap="flat" cmpd="sng" algn="ctr">
                      <a:solidFill>
                        <a:schemeClr val="accent3"/>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7338" marR="0" lvl="0" indent="-285750" algn="l" defTabSz="457200" rtl="0" eaLnBrk="1" fontAlgn="auto" latinLnBrk="0" hangingPunct="1">
                        <a:lnSpc>
                          <a:spcPct val="100000"/>
                        </a:lnSpc>
                        <a:spcBef>
                          <a:spcPts val="0"/>
                        </a:spcBef>
                        <a:spcAft>
                          <a:spcPts val="300"/>
                        </a:spcAft>
                        <a:buClr>
                          <a:schemeClr val="accent2"/>
                        </a:buClr>
                        <a:buSzPct val="100000"/>
                        <a:buFont typeface="Wingdings" pitchFamily="2" charset="2"/>
                        <a:buChar char="ü"/>
                        <a:tabLst/>
                        <a:defRPr/>
                      </a:pPr>
                      <a:r>
                        <a:rPr lang="en-US" sz="1200" i="0" baseline="0" dirty="0">
                          <a:solidFill>
                            <a:schemeClr val="tx1"/>
                          </a:solidFill>
                          <a:latin typeface="Arial" panose="020B0604020202020204" pitchFamily="34" charset="0"/>
                          <a:cs typeface="Arial" panose="020B0604020202020204" pitchFamily="34" charset="0"/>
                        </a:rPr>
                        <a:t>A</a:t>
                      </a:r>
                      <a:r>
                        <a:rPr lang="en-US" sz="1200" i="0" dirty="0">
                          <a:solidFill>
                            <a:schemeClr val="tx1"/>
                          </a:solidFill>
                          <a:latin typeface="Arial" panose="020B0604020202020204" pitchFamily="34" charset="0"/>
                          <a:cs typeface="Arial" panose="020B0604020202020204" pitchFamily="34" charset="0"/>
                        </a:rPr>
                        <a:t>ctive listener</a:t>
                      </a:r>
                    </a:p>
                    <a:p>
                      <a:pPr marL="287338" marR="0" lvl="0" indent="-285750" algn="l" defTabSz="457200" rtl="0" eaLnBrk="1" fontAlgn="auto" latinLnBrk="0" hangingPunct="1">
                        <a:lnSpc>
                          <a:spcPct val="100000"/>
                        </a:lnSpc>
                        <a:spcBef>
                          <a:spcPts val="0"/>
                        </a:spcBef>
                        <a:spcAft>
                          <a:spcPts val="300"/>
                        </a:spcAft>
                        <a:buClr>
                          <a:schemeClr val="accent2"/>
                        </a:buClr>
                        <a:buSzPct val="100000"/>
                        <a:buFont typeface="Wingdings" pitchFamily="2" charset="2"/>
                        <a:buChar char="ü"/>
                        <a:tabLst/>
                        <a:defRPr/>
                      </a:pPr>
                      <a:r>
                        <a:rPr lang="en-US" sz="1200" i="0" dirty="0">
                          <a:solidFill>
                            <a:schemeClr val="tx1"/>
                          </a:solidFill>
                          <a:latin typeface="Arial" panose="020B0604020202020204" pitchFamily="34" charset="0"/>
                          <a:cs typeface="Arial" panose="020B0604020202020204" pitchFamily="34" charset="0"/>
                        </a:rPr>
                        <a:t>Possesses a strong, informal network of peers</a:t>
                      </a:r>
                    </a:p>
                    <a:p>
                      <a:pPr marL="287338" marR="0" lvl="0" indent="-285750" algn="l" defTabSz="457200" rtl="0" eaLnBrk="1" fontAlgn="auto" latinLnBrk="0" hangingPunct="1">
                        <a:lnSpc>
                          <a:spcPct val="100000"/>
                        </a:lnSpc>
                        <a:spcBef>
                          <a:spcPts val="0"/>
                        </a:spcBef>
                        <a:spcAft>
                          <a:spcPts val="300"/>
                        </a:spcAft>
                        <a:buClr>
                          <a:schemeClr val="accent2"/>
                        </a:buClr>
                        <a:buSzPct val="100000"/>
                        <a:buFont typeface="Wingdings" pitchFamily="2" charset="2"/>
                        <a:buChar char="ü"/>
                        <a:tabLst/>
                        <a:defRPr/>
                      </a:pPr>
                      <a:r>
                        <a:rPr lang="en-US" sz="1200" i="0" dirty="0">
                          <a:solidFill>
                            <a:schemeClr val="tx1"/>
                          </a:solidFill>
                          <a:latin typeface="Arial" panose="020B0604020202020204" pitchFamily="34" charset="0"/>
                          <a:cs typeface="Arial" panose="020B0604020202020204" pitchFamily="34" charset="0"/>
                        </a:rPr>
                        <a:t>Approachable, outgoing and enthusiastic</a:t>
                      </a:r>
                    </a:p>
                    <a:p>
                      <a:pPr marL="287338" marR="0" lvl="0" indent="-285750" algn="l" defTabSz="457200" rtl="0" eaLnBrk="1" fontAlgn="auto" latinLnBrk="0" hangingPunct="1">
                        <a:lnSpc>
                          <a:spcPct val="100000"/>
                        </a:lnSpc>
                        <a:spcBef>
                          <a:spcPts val="0"/>
                        </a:spcBef>
                        <a:spcAft>
                          <a:spcPts val="300"/>
                        </a:spcAft>
                        <a:buClr>
                          <a:schemeClr val="accent2"/>
                        </a:buClr>
                        <a:buSzPct val="100000"/>
                        <a:buFont typeface="Wingdings" pitchFamily="2" charset="2"/>
                        <a:buChar char="ü"/>
                        <a:tabLst/>
                        <a:defRPr/>
                      </a:pPr>
                      <a:r>
                        <a:rPr lang="en-US" sz="1200" i="0" dirty="0">
                          <a:solidFill>
                            <a:schemeClr val="tx1"/>
                          </a:solidFill>
                          <a:latin typeface="Arial" panose="020B0604020202020204" pitchFamily="34" charset="0"/>
                          <a:cs typeface="Arial" panose="020B0604020202020204" pitchFamily="34" charset="0"/>
                        </a:rPr>
                        <a:t>Strong communicator</a:t>
                      </a:r>
                      <a:endParaRPr lang="en-US" sz="1200" dirty="0">
                        <a:solidFill>
                          <a:schemeClr val="tx1"/>
                        </a:solidFill>
                        <a:latin typeface="Arial" panose="020B0604020202020204" pitchFamily="34" charset="0"/>
                        <a:cs typeface="Arial" panose="020B0604020202020204" pitchFamily="34" charset="0"/>
                      </a:endParaRPr>
                    </a:p>
                  </a:txBody>
                  <a:tcPr marL="91416" marR="91416" marT="45708" marB="45708">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7338" marR="0" lvl="0" indent="-285750" algn="l" defTabSz="457200" rtl="0" eaLnBrk="1" fontAlgn="auto" latinLnBrk="0" hangingPunct="1">
                        <a:lnSpc>
                          <a:spcPct val="100000"/>
                        </a:lnSpc>
                        <a:spcBef>
                          <a:spcPts val="0"/>
                        </a:spcBef>
                        <a:spcAft>
                          <a:spcPts val="300"/>
                        </a:spcAft>
                        <a:buClr>
                          <a:schemeClr val="accent2"/>
                        </a:buClr>
                        <a:buSzPct val="100000"/>
                        <a:buFont typeface="Wingdings" pitchFamily="2" charset="2"/>
                        <a:buChar char="ü"/>
                        <a:tabLst/>
                        <a:defRPr/>
                      </a:pPr>
                      <a:r>
                        <a:rPr lang="en-US" sz="1200" i="0" dirty="0">
                          <a:solidFill>
                            <a:schemeClr val="tx1"/>
                          </a:solidFill>
                          <a:latin typeface="Arial" panose="020B0604020202020204" pitchFamily="34" charset="0"/>
                          <a:cs typeface="Arial" panose="020B0604020202020204" pitchFamily="34" charset="0"/>
                        </a:rPr>
                        <a:t>Strong technology</a:t>
                      </a:r>
                      <a:r>
                        <a:rPr lang="en-US" sz="1200" i="0" baseline="0" dirty="0">
                          <a:solidFill>
                            <a:schemeClr val="tx1"/>
                          </a:solidFill>
                          <a:latin typeface="Arial" panose="020B0604020202020204" pitchFamily="34" charset="0"/>
                          <a:cs typeface="Arial" panose="020B0604020202020204" pitchFamily="34" charset="0"/>
                        </a:rPr>
                        <a:t> </a:t>
                      </a:r>
                      <a:r>
                        <a:rPr lang="en-US" sz="1200" i="0" dirty="0">
                          <a:solidFill>
                            <a:schemeClr val="tx1"/>
                          </a:solidFill>
                          <a:latin typeface="Arial" panose="020B0604020202020204" pitchFamily="34" charset="0"/>
                          <a:cs typeface="Arial" panose="020B0604020202020204" pitchFamily="34" charset="0"/>
                        </a:rPr>
                        <a:t>and time management skills</a:t>
                      </a:r>
                    </a:p>
                    <a:p>
                      <a:pPr marL="287338" marR="0" lvl="0" indent="-285750" algn="l" defTabSz="457200" rtl="0" eaLnBrk="1" fontAlgn="auto" latinLnBrk="0" hangingPunct="1">
                        <a:lnSpc>
                          <a:spcPct val="100000"/>
                        </a:lnSpc>
                        <a:spcBef>
                          <a:spcPts val="0"/>
                        </a:spcBef>
                        <a:spcAft>
                          <a:spcPts val="300"/>
                        </a:spcAft>
                        <a:buClr>
                          <a:schemeClr val="accent2"/>
                        </a:buClr>
                        <a:buSzPct val="100000"/>
                        <a:buFont typeface="Wingdings" pitchFamily="2" charset="2"/>
                        <a:buChar char="ü"/>
                        <a:tabLst/>
                        <a:defRPr/>
                      </a:pPr>
                      <a:r>
                        <a:rPr lang="en-US" sz="1200" i="0" dirty="0">
                          <a:solidFill>
                            <a:schemeClr val="tx1"/>
                          </a:solidFill>
                          <a:latin typeface="Arial" panose="020B0604020202020204" pitchFamily="34" charset="0"/>
                          <a:cs typeface="Arial" panose="020B0604020202020204" pitchFamily="34" charset="0"/>
                        </a:rPr>
                        <a:t>Strong</a:t>
                      </a:r>
                      <a:r>
                        <a:rPr lang="en-US" sz="1200" i="0" baseline="0" dirty="0">
                          <a:solidFill>
                            <a:schemeClr val="tx1"/>
                          </a:solidFill>
                          <a:latin typeface="Arial" panose="020B0604020202020204" pitchFamily="34" charset="0"/>
                          <a:cs typeface="Arial" panose="020B0604020202020204" pitchFamily="34" charset="0"/>
                        </a:rPr>
                        <a:t> computer skills</a:t>
                      </a:r>
                    </a:p>
                    <a:p>
                      <a:pPr marL="287338" marR="0" lvl="0" indent="-285750" algn="l" defTabSz="457200" rtl="0" eaLnBrk="1" fontAlgn="auto" latinLnBrk="0" hangingPunct="1">
                        <a:lnSpc>
                          <a:spcPct val="100000"/>
                        </a:lnSpc>
                        <a:spcBef>
                          <a:spcPts val="0"/>
                        </a:spcBef>
                        <a:spcAft>
                          <a:spcPts val="300"/>
                        </a:spcAft>
                        <a:buClr>
                          <a:schemeClr val="accent2"/>
                        </a:buClr>
                        <a:buSzPct val="100000"/>
                        <a:buFont typeface="Wingdings" pitchFamily="2" charset="2"/>
                        <a:buChar char="ü"/>
                        <a:tabLst/>
                        <a:defRPr/>
                      </a:pPr>
                      <a:r>
                        <a:rPr lang="en-US" sz="1200" i="0" dirty="0">
                          <a:solidFill>
                            <a:schemeClr val="tx1"/>
                          </a:solidFill>
                          <a:latin typeface="Arial" panose="020B0604020202020204" pitchFamily="34" charset="0"/>
                          <a:cs typeface="Arial" panose="020B0604020202020204" pitchFamily="34" charset="0"/>
                        </a:rPr>
                        <a:t>Problem</a:t>
                      </a:r>
                      <a:r>
                        <a:rPr lang="en-US" sz="1200" i="0" baseline="0" dirty="0">
                          <a:solidFill>
                            <a:schemeClr val="tx1"/>
                          </a:solidFill>
                          <a:latin typeface="Arial" panose="020B0604020202020204" pitchFamily="34" charset="0"/>
                          <a:cs typeface="Arial" panose="020B0604020202020204" pitchFamily="34" charset="0"/>
                        </a:rPr>
                        <a:t> </a:t>
                      </a:r>
                      <a:r>
                        <a:rPr lang="en-US" sz="1200" i="0" dirty="0">
                          <a:solidFill>
                            <a:schemeClr val="tx1"/>
                          </a:solidFill>
                          <a:latin typeface="Arial" panose="020B0604020202020204" pitchFamily="34" charset="0"/>
                          <a:cs typeface="Arial" panose="020B0604020202020204" pitchFamily="34" charset="0"/>
                        </a:rPr>
                        <a:t>solver that adapts to change</a:t>
                      </a:r>
                    </a:p>
                    <a:p>
                      <a:pPr marL="287338" marR="0" lvl="0" indent="-285750" algn="l" defTabSz="457200" rtl="0" eaLnBrk="1" fontAlgn="auto" latinLnBrk="0" hangingPunct="1">
                        <a:lnSpc>
                          <a:spcPct val="100000"/>
                        </a:lnSpc>
                        <a:spcBef>
                          <a:spcPts val="0"/>
                        </a:spcBef>
                        <a:spcAft>
                          <a:spcPts val="300"/>
                        </a:spcAft>
                        <a:buClr>
                          <a:schemeClr val="accent2"/>
                        </a:buClr>
                        <a:buSzPct val="100000"/>
                        <a:buFont typeface="Wingdings" pitchFamily="2" charset="2"/>
                        <a:buChar char="ü"/>
                        <a:tabLst/>
                        <a:defRPr/>
                      </a:pPr>
                      <a:endParaRPr lang="en-US" sz="1200" i="0" dirty="0">
                        <a:solidFill>
                          <a:schemeClr val="tx1"/>
                        </a:solidFill>
                        <a:latin typeface="Arial" panose="020B0604020202020204" pitchFamily="34" charset="0"/>
                        <a:cs typeface="Arial" panose="020B0604020202020204" pitchFamily="34" charset="0"/>
                      </a:endParaRPr>
                    </a:p>
                  </a:txBody>
                  <a:tcPr marL="91416" marR="91416" marT="45708" marB="45708">
                    <a:lnL w="28575" cap="flat" cmpd="sng" algn="ctr">
                      <a:no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573681357"/>
              </p:ext>
            </p:extLst>
          </p:nvPr>
        </p:nvGraphicFramePr>
        <p:xfrm>
          <a:off x="532920" y="1880464"/>
          <a:ext cx="10969943" cy="2473379"/>
        </p:xfrm>
        <a:graphic>
          <a:graphicData uri="http://schemas.openxmlformats.org/drawingml/2006/table">
            <a:tbl>
              <a:tblPr firstRow="1" bandRow="1">
                <a:tableStyleId>{5C22544A-7EE6-4342-B048-85BDC9FD1C3A}</a:tableStyleId>
              </a:tblPr>
              <a:tblGrid>
                <a:gridCol w="5210723">
                  <a:extLst>
                    <a:ext uri="{9D8B030D-6E8A-4147-A177-3AD203B41FA5}">
                      <a16:colId xmlns:a16="http://schemas.microsoft.com/office/drawing/2014/main" val="20000"/>
                    </a:ext>
                  </a:extLst>
                </a:gridCol>
                <a:gridCol w="548497">
                  <a:extLst>
                    <a:ext uri="{9D8B030D-6E8A-4147-A177-3AD203B41FA5}">
                      <a16:colId xmlns:a16="http://schemas.microsoft.com/office/drawing/2014/main" val="20001"/>
                    </a:ext>
                  </a:extLst>
                </a:gridCol>
                <a:gridCol w="5210723">
                  <a:extLst>
                    <a:ext uri="{9D8B030D-6E8A-4147-A177-3AD203B41FA5}">
                      <a16:colId xmlns:a16="http://schemas.microsoft.com/office/drawing/2014/main" val="20002"/>
                    </a:ext>
                  </a:extLst>
                </a:gridCol>
              </a:tblGrid>
              <a:tr h="335193">
                <a:tc>
                  <a:txBody>
                    <a:bodyPr/>
                    <a:lstStyle/>
                    <a:p>
                      <a:pPr algn="ctr"/>
                      <a:r>
                        <a:rPr lang="en-US" sz="1600" dirty="0">
                          <a:solidFill>
                            <a:schemeClr val="bg1"/>
                          </a:solidFill>
                          <a:latin typeface="Arial" panose="020B0604020202020204" pitchFamily="34" charset="0"/>
                          <a:cs typeface="Arial" panose="020B0604020202020204" pitchFamily="34" charset="0"/>
                        </a:rPr>
                        <a:t>What</a:t>
                      </a:r>
                      <a:r>
                        <a:rPr lang="en-US" sz="1600" baseline="0" dirty="0">
                          <a:solidFill>
                            <a:schemeClr val="bg1"/>
                          </a:solidFill>
                          <a:latin typeface="Arial" panose="020B0604020202020204" pitchFamily="34" charset="0"/>
                          <a:cs typeface="Arial" panose="020B0604020202020204" pitchFamily="34" charset="0"/>
                        </a:rPr>
                        <a:t> is a super user?</a:t>
                      </a:r>
                      <a:endParaRPr lang="en-US" sz="1600" dirty="0">
                        <a:solidFill>
                          <a:schemeClr val="bg1"/>
                        </a:solidFill>
                        <a:latin typeface="Arial" panose="020B0604020202020204" pitchFamily="34" charset="0"/>
                        <a:cs typeface="Arial" panose="020B0604020202020204" pitchFamily="34" charset="0"/>
                      </a:endParaRPr>
                    </a:p>
                  </a:txBody>
                  <a:tcPr marL="91416" marR="91416" marT="45708" marB="45708" anchor="ctr">
                    <a:lnL w="28575"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endParaRPr lang="en-US" sz="1600" dirty="0">
                        <a:solidFill>
                          <a:srgbClr val="000000"/>
                        </a:solidFill>
                        <a:latin typeface="Arial" panose="020B0604020202020204" pitchFamily="34" charset="0"/>
                        <a:cs typeface="Arial" panose="020B0604020202020204" pitchFamily="34" charset="0"/>
                      </a:endParaRPr>
                    </a:p>
                  </a:txBody>
                  <a:tcPr marL="91416" marR="91416" marT="45708" marB="45708">
                    <a:lnL w="28575"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chemeClr val="bg1"/>
                          </a:solidFill>
                          <a:latin typeface="Arial" panose="020B0604020202020204" pitchFamily="34" charset="0"/>
                          <a:cs typeface="Arial" panose="020B0604020202020204" pitchFamily="34" charset="0"/>
                        </a:rPr>
                        <a:t>Who are Super-Users?</a:t>
                      </a:r>
                    </a:p>
                  </a:txBody>
                  <a:tcPr marL="91416" marR="91416" marT="45708" marB="45708" anchor="ctr">
                    <a:lnL w="28575"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0"/>
                  </a:ext>
                </a:extLst>
              </a:tr>
              <a:tr h="2138123">
                <a:tc>
                  <a:txBody>
                    <a:bodyPr/>
                    <a:lstStyle/>
                    <a:p>
                      <a:pPr marL="285750" marR="0" lvl="0" indent="-285750" algn="l" defTabSz="457200" rtl="0" eaLnBrk="1" fontAlgn="auto" latinLnBrk="0" hangingPunct="1">
                        <a:lnSpc>
                          <a:spcPct val="100000"/>
                        </a:lnSpc>
                        <a:spcBef>
                          <a:spcPts val="0"/>
                        </a:spcBef>
                        <a:spcAft>
                          <a:spcPts val="200"/>
                        </a:spcAft>
                        <a:buClr>
                          <a:schemeClr val="tx1"/>
                        </a:buClr>
                        <a:buSzPct val="100000"/>
                        <a:buFont typeface="Arial" panose="020B0604020202020204" pitchFamily="34" charset="0"/>
                        <a:buChar char="•"/>
                        <a:tabLst/>
                        <a:defRPr/>
                      </a:pPr>
                      <a:r>
                        <a:rPr lang="en-US" sz="1200" dirty="0">
                          <a:solidFill>
                            <a:schemeClr val="tx1"/>
                          </a:solidFill>
                          <a:latin typeface="Arial" panose="020B0604020202020204" pitchFamily="34" charset="0"/>
                          <a:cs typeface="Arial" panose="020B0604020202020204" pitchFamily="34" charset="0"/>
                        </a:rPr>
                        <a:t>Serve as a resource and first line of contact for End-Users </a:t>
                      </a:r>
                    </a:p>
                    <a:p>
                      <a:pPr marL="285750" marR="0" lvl="0" indent="-285750" algn="l" defTabSz="457200" rtl="0" eaLnBrk="1" fontAlgn="auto" latinLnBrk="0" hangingPunct="1">
                        <a:lnSpc>
                          <a:spcPct val="100000"/>
                        </a:lnSpc>
                        <a:spcBef>
                          <a:spcPts val="0"/>
                        </a:spcBef>
                        <a:spcAft>
                          <a:spcPts val="200"/>
                        </a:spcAft>
                        <a:buClr>
                          <a:schemeClr val="tx1"/>
                        </a:buClr>
                        <a:buSzPct val="100000"/>
                        <a:buFont typeface="Arial" panose="020B0604020202020204" pitchFamily="34" charset="0"/>
                        <a:buChar char="•"/>
                        <a:tabLst/>
                        <a:defRPr/>
                      </a:pPr>
                      <a:r>
                        <a:rPr lang="en-US" sz="1200" dirty="0">
                          <a:solidFill>
                            <a:schemeClr val="tx1"/>
                          </a:solidFill>
                          <a:latin typeface="Arial" panose="020B0604020202020204" pitchFamily="34" charset="0"/>
                          <a:cs typeface="Arial" panose="020B0604020202020204" pitchFamily="34" charset="0"/>
                        </a:rPr>
                        <a:t>Answer “How Do I” questions related to business processes, transactions, procedures, and System Cloud functionality</a:t>
                      </a:r>
                    </a:p>
                    <a:p>
                      <a:pPr marL="285750" marR="0" lvl="0" indent="-285750" algn="l" defTabSz="457200" rtl="0" eaLnBrk="1" fontAlgn="auto" latinLnBrk="0" hangingPunct="1">
                        <a:lnSpc>
                          <a:spcPct val="100000"/>
                        </a:lnSpc>
                        <a:spcBef>
                          <a:spcPts val="0"/>
                        </a:spcBef>
                        <a:spcAft>
                          <a:spcPts val="200"/>
                        </a:spcAft>
                        <a:buClr>
                          <a:schemeClr val="tx1"/>
                        </a:buClr>
                        <a:buSzPct val="100000"/>
                        <a:buFont typeface="Arial" panose="020B0604020202020204" pitchFamily="34" charset="0"/>
                        <a:buChar char="•"/>
                        <a:tabLst/>
                        <a:defRPr/>
                      </a:pPr>
                      <a:r>
                        <a:rPr lang="en-US" sz="1200" dirty="0">
                          <a:solidFill>
                            <a:schemeClr val="tx1"/>
                          </a:solidFill>
                          <a:latin typeface="Arial" panose="020B0604020202020204" pitchFamily="34" charset="0"/>
                          <a:cs typeface="Arial" panose="020B0604020202020204" pitchFamily="34" charset="0"/>
                        </a:rPr>
                        <a:t>Act as the point of contact between production support and End-Users</a:t>
                      </a:r>
                    </a:p>
                    <a:p>
                      <a:pPr marL="742950" marR="0" lvl="1" indent="-285750" algn="l" defTabSz="457200" rtl="0" eaLnBrk="1" fontAlgn="auto" latinLnBrk="0" hangingPunct="1">
                        <a:lnSpc>
                          <a:spcPct val="100000"/>
                        </a:lnSpc>
                        <a:spcBef>
                          <a:spcPts val="0"/>
                        </a:spcBef>
                        <a:spcAft>
                          <a:spcPts val="200"/>
                        </a:spcAft>
                        <a:buClr>
                          <a:schemeClr val="tx1"/>
                        </a:buClr>
                        <a:buSzPct val="100000"/>
                        <a:buFont typeface="Arial" panose="020B0604020202020204" pitchFamily="34" charset="0"/>
                        <a:buChar char="•"/>
                        <a:tabLst/>
                        <a:defRPr/>
                      </a:pPr>
                      <a:r>
                        <a:rPr lang="en-US" sz="1200" dirty="0">
                          <a:solidFill>
                            <a:schemeClr val="tx1"/>
                          </a:solidFill>
                          <a:latin typeface="Arial" panose="020B0604020202020204" pitchFamily="34" charset="0"/>
                          <a:cs typeface="Arial" panose="020B0604020202020204" pitchFamily="34" charset="0"/>
                        </a:rPr>
                        <a:t>Identify, track, and monitor areas of concern and provide feedback to production support</a:t>
                      </a:r>
                    </a:p>
                    <a:p>
                      <a:pPr marL="742950" marR="0" lvl="1" indent="-285750" algn="l" defTabSz="457200" rtl="0" eaLnBrk="1" fontAlgn="auto" latinLnBrk="0" hangingPunct="1">
                        <a:lnSpc>
                          <a:spcPct val="100000"/>
                        </a:lnSpc>
                        <a:spcBef>
                          <a:spcPts val="0"/>
                        </a:spcBef>
                        <a:spcAft>
                          <a:spcPts val="200"/>
                        </a:spcAft>
                        <a:buClr>
                          <a:schemeClr val="tx1"/>
                        </a:buClr>
                        <a:buSzPct val="100000"/>
                        <a:buFont typeface="Arial" panose="020B0604020202020204" pitchFamily="34" charset="0"/>
                        <a:buChar char="•"/>
                        <a:tabLst/>
                        <a:defRPr/>
                      </a:pPr>
                      <a:r>
                        <a:rPr lang="en-US" sz="1200" dirty="0">
                          <a:solidFill>
                            <a:schemeClr val="tx1"/>
                          </a:solidFill>
                          <a:latin typeface="Arial" panose="020B0604020202020204" pitchFamily="34" charset="0"/>
                          <a:cs typeface="Arial" panose="020B0604020202020204" pitchFamily="34" charset="0"/>
                        </a:rPr>
                        <a:t>Communicate resolutions to End-Users</a:t>
                      </a:r>
                    </a:p>
                    <a:p>
                      <a:pPr marL="285750" marR="0" lvl="0" indent="-285750" algn="l" defTabSz="457200" rtl="0" eaLnBrk="1" fontAlgn="auto" latinLnBrk="0" hangingPunct="1">
                        <a:lnSpc>
                          <a:spcPct val="100000"/>
                        </a:lnSpc>
                        <a:spcBef>
                          <a:spcPts val="0"/>
                        </a:spcBef>
                        <a:spcAft>
                          <a:spcPts val="200"/>
                        </a:spcAft>
                        <a:buClr>
                          <a:schemeClr val="tx1"/>
                        </a:buClr>
                        <a:buSzPct val="100000"/>
                        <a:buFont typeface="Arial" panose="020B0604020202020204" pitchFamily="34" charset="0"/>
                        <a:buChar char="•"/>
                        <a:tabLst/>
                        <a:defRPr/>
                      </a:pPr>
                      <a:r>
                        <a:rPr lang="en-US" sz="1200" dirty="0">
                          <a:solidFill>
                            <a:schemeClr val="tx1"/>
                          </a:solidFill>
                          <a:latin typeface="Arial" panose="020B0604020202020204" pitchFamily="34" charset="0"/>
                          <a:cs typeface="Arial" panose="020B0604020202020204" pitchFamily="34" charset="0"/>
                        </a:rPr>
                        <a:t>Provide support to End-Users during new functionality rollout</a:t>
                      </a:r>
                    </a:p>
                  </a:txBody>
                  <a:tcPr marL="91416" marR="91416" marT="45708" marB="45708">
                    <a:lnL w="28575"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Clr>
                          <a:schemeClr val="tx2"/>
                        </a:buClr>
                        <a:buSzPct val="70000"/>
                      </a:pPr>
                      <a:endParaRPr lang="en-US" sz="1400" dirty="0">
                        <a:solidFill>
                          <a:schemeClr val="tx1"/>
                        </a:solidFill>
                        <a:latin typeface="Arial" panose="020B0604020202020204" pitchFamily="34" charset="0"/>
                        <a:cs typeface="Arial" panose="020B0604020202020204" pitchFamily="34" charset="0"/>
                      </a:endParaRPr>
                    </a:p>
                  </a:txBody>
                  <a:tcPr marL="91416" marR="91416" marT="45708" marB="45708">
                    <a:lnL w="28575"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457200" rtl="0" eaLnBrk="1" fontAlgn="auto" latinLnBrk="0" hangingPunct="1">
                        <a:lnSpc>
                          <a:spcPct val="100000"/>
                        </a:lnSpc>
                        <a:spcBef>
                          <a:spcPts val="0"/>
                        </a:spcBef>
                        <a:spcAft>
                          <a:spcPts val="200"/>
                        </a:spcAft>
                        <a:buClrTx/>
                        <a:buSzPct val="100000"/>
                        <a:buFont typeface="Arial" panose="020B0604020202020204" pitchFamily="34" charset="0"/>
                        <a:buChar char="•"/>
                        <a:tabLst/>
                        <a:defRPr/>
                      </a:pPr>
                      <a:r>
                        <a:rPr lang="en-US" sz="1200" i="0" dirty="0">
                          <a:solidFill>
                            <a:schemeClr val="tx1"/>
                          </a:solidFill>
                          <a:latin typeface="Arial" panose="020B0604020202020204" pitchFamily="34" charset="0"/>
                          <a:cs typeface="Arial" panose="020B0604020202020204" pitchFamily="34" charset="0"/>
                        </a:rPr>
                        <a:t>Formal</a:t>
                      </a:r>
                      <a:r>
                        <a:rPr lang="en-US" sz="1200" i="0" baseline="0" dirty="0">
                          <a:solidFill>
                            <a:schemeClr val="tx1"/>
                          </a:solidFill>
                          <a:latin typeface="Arial" panose="020B0604020202020204" pitchFamily="34" charset="0"/>
                          <a:cs typeface="Arial" panose="020B0604020202020204" pitchFamily="34" charset="0"/>
                        </a:rPr>
                        <a:t> leaders who represent a department, unit, or business within the organization,</a:t>
                      </a:r>
                      <a:r>
                        <a:rPr lang="en-US" sz="1200" i="1" baseline="0" dirty="0">
                          <a:solidFill>
                            <a:schemeClr val="tx1"/>
                          </a:solidFill>
                          <a:latin typeface="Arial" panose="020B0604020202020204" pitchFamily="34" charset="0"/>
                          <a:cs typeface="Arial" panose="020B0604020202020204" pitchFamily="34" charset="0"/>
                        </a:rPr>
                        <a:t> or </a:t>
                      </a:r>
                      <a:r>
                        <a:rPr lang="en-US" sz="1200" i="0" baseline="0" dirty="0">
                          <a:solidFill>
                            <a:schemeClr val="tx1"/>
                          </a:solidFill>
                          <a:latin typeface="Arial" panose="020B0604020202020204" pitchFamily="34" charset="0"/>
                          <a:cs typeface="Arial" panose="020B0604020202020204" pitchFamily="34" charset="0"/>
                        </a:rPr>
                        <a:t>informal leaders with influence among their peers</a:t>
                      </a:r>
                    </a:p>
                    <a:p>
                      <a:pPr marL="342900" marR="0" lvl="0" indent="-342900" algn="l" defTabSz="457200" rtl="0" eaLnBrk="1" fontAlgn="auto" latinLnBrk="0" hangingPunct="1">
                        <a:lnSpc>
                          <a:spcPct val="100000"/>
                        </a:lnSpc>
                        <a:spcBef>
                          <a:spcPts val="0"/>
                        </a:spcBef>
                        <a:spcAft>
                          <a:spcPts val="200"/>
                        </a:spcAft>
                        <a:buClrTx/>
                        <a:buSzPct val="100000"/>
                        <a:buFont typeface="Arial" panose="020B0604020202020204" pitchFamily="34" charset="0"/>
                        <a:buChar char="•"/>
                        <a:tabLst/>
                        <a:defRPr/>
                      </a:pPr>
                      <a:r>
                        <a:rPr lang="en-US" sz="1200" i="0" baseline="0" dirty="0">
                          <a:solidFill>
                            <a:schemeClr val="tx1"/>
                          </a:solidFill>
                          <a:latin typeface="Arial" panose="020B0604020202020204" pitchFamily="34" charset="0"/>
                          <a:cs typeface="Arial" panose="020B0604020202020204" pitchFamily="34" charset="0"/>
                        </a:rPr>
                        <a:t>Advocates of the   Project</a:t>
                      </a:r>
                      <a:r>
                        <a:rPr lang="en-US" sz="1200" i="1" baseline="0" dirty="0">
                          <a:solidFill>
                            <a:schemeClr val="tx1"/>
                          </a:solidFill>
                          <a:latin typeface="Arial" panose="020B0604020202020204" pitchFamily="34" charset="0"/>
                          <a:cs typeface="Arial" panose="020B0604020202020204" pitchFamily="34" charset="0"/>
                        </a:rPr>
                        <a:t> </a:t>
                      </a:r>
                      <a:r>
                        <a:rPr lang="en-US" sz="1200" i="0" baseline="0" dirty="0">
                          <a:solidFill>
                            <a:schemeClr val="tx1"/>
                          </a:solidFill>
                          <a:latin typeface="Arial" panose="020B0604020202020204" pitchFamily="34" charset="0"/>
                          <a:cs typeface="Arial" panose="020B0604020202020204" pitchFamily="34" charset="0"/>
                        </a:rPr>
                        <a:t>with influence that should be enlisted early and often</a:t>
                      </a:r>
                    </a:p>
                    <a:p>
                      <a:pPr marL="342900" marR="0" lvl="0" indent="-342900" algn="l" defTabSz="457200" rtl="0" eaLnBrk="1" fontAlgn="auto" latinLnBrk="0" hangingPunct="1">
                        <a:lnSpc>
                          <a:spcPct val="100000"/>
                        </a:lnSpc>
                        <a:spcBef>
                          <a:spcPts val="0"/>
                        </a:spcBef>
                        <a:spcAft>
                          <a:spcPts val="200"/>
                        </a:spcAft>
                        <a:buClrTx/>
                        <a:buSzPct val="100000"/>
                        <a:buFont typeface="Arial" panose="020B0604020202020204" pitchFamily="34" charset="0"/>
                        <a:buChar char="•"/>
                        <a:tabLst/>
                        <a:defRPr/>
                      </a:pPr>
                      <a:r>
                        <a:rPr lang="en-US" sz="1200" baseline="0" dirty="0">
                          <a:solidFill>
                            <a:schemeClr val="tx1"/>
                          </a:solidFill>
                          <a:latin typeface="Arial" panose="020B0604020202020204" pitchFamily="34" charset="0"/>
                          <a:cs typeface="Arial" panose="020B0604020202020204" pitchFamily="34" charset="0"/>
                        </a:rPr>
                        <a:t>Resources that have served in a SME capacity for the [Initiative or Project Name] or   projects</a:t>
                      </a:r>
                    </a:p>
                    <a:p>
                      <a:pPr marL="342900" marR="0" lvl="0" indent="-342900" algn="l" defTabSz="457200" rtl="0" eaLnBrk="1" fontAlgn="auto" latinLnBrk="0" hangingPunct="1">
                        <a:lnSpc>
                          <a:spcPct val="100000"/>
                        </a:lnSpc>
                        <a:spcBef>
                          <a:spcPts val="0"/>
                        </a:spcBef>
                        <a:spcAft>
                          <a:spcPts val="200"/>
                        </a:spcAft>
                        <a:buClrTx/>
                        <a:buSzPct val="100000"/>
                        <a:buFont typeface="Arial" panose="020B0604020202020204" pitchFamily="34" charset="0"/>
                        <a:buChar char="•"/>
                        <a:tabLst/>
                        <a:defRPr/>
                      </a:pPr>
                      <a:r>
                        <a:rPr lang="en-US" sz="1200" baseline="0" dirty="0">
                          <a:solidFill>
                            <a:schemeClr val="tx1"/>
                          </a:solidFill>
                          <a:latin typeface="Arial" panose="020B0604020202020204" pitchFamily="34" charset="0"/>
                          <a:cs typeface="Arial" panose="020B0604020202020204" pitchFamily="34" charset="0"/>
                        </a:rPr>
                        <a:t>A knowledgeable and willing change agent; they have both aptitude and attitude</a:t>
                      </a:r>
                      <a:endParaRPr lang="en-US" sz="1200" dirty="0">
                        <a:solidFill>
                          <a:schemeClr val="tx1"/>
                        </a:solidFill>
                        <a:latin typeface="Arial" panose="020B0604020202020204" pitchFamily="34" charset="0"/>
                        <a:cs typeface="Arial" panose="020B0604020202020204" pitchFamily="34" charset="0"/>
                      </a:endParaRPr>
                    </a:p>
                  </a:txBody>
                  <a:tcPr marL="91416" marR="91416" marT="45708" marB="45708">
                    <a:lnL w="28575"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bl>
          </a:graphicData>
        </a:graphic>
      </p:graphicFrame>
      <p:sp>
        <p:nvSpPr>
          <p:cNvPr id="7" name="TextBox 6"/>
          <p:cNvSpPr txBox="1"/>
          <p:nvPr/>
        </p:nvSpPr>
        <p:spPr>
          <a:xfrm>
            <a:off x="168723" y="841000"/>
            <a:ext cx="11704750" cy="1077218"/>
          </a:xfrm>
          <a:prstGeom prst="rect">
            <a:avLst/>
          </a:prstGeom>
          <a:noFill/>
        </p:spPr>
        <p:txBody>
          <a:bodyPr wrap="square" rtlCol="0">
            <a:spAutoFit/>
          </a:bodyPr>
          <a:lstStyle/>
          <a:p>
            <a:pPr lvl="0">
              <a:defRPr/>
            </a:pPr>
            <a:r>
              <a:rPr lang="en-US" sz="1600" dirty="0">
                <a:latin typeface="Arial" panose="020B0604020202020204" pitchFamily="34" charset="0"/>
                <a:cs typeface="Arial" panose="020B0604020202020204" pitchFamily="34" charset="0"/>
              </a:rPr>
              <a:t>Super-Users will be used as advocates for [Project Name] and will serve as local facility resources in a “Subject Matter Expert” capacity for the new process, policies, and technology that will be delivered. Super-User recommendations will be solicited from the Site Executive Sponsor and the [Organization Name] Organizational Readiness Liaison, with a target of 5-10% of End-Users to be Super-Users.</a:t>
            </a:r>
          </a:p>
        </p:txBody>
      </p:sp>
      <p:grpSp>
        <p:nvGrpSpPr>
          <p:cNvPr id="11" name="Group 10"/>
          <p:cNvGrpSpPr/>
          <p:nvPr/>
        </p:nvGrpSpPr>
        <p:grpSpPr>
          <a:xfrm>
            <a:off x="428157" y="6433752"/>
            <a:ext cx="4162821" cy="274249"/>
            <a:chOff x="428157" y="6433752"/>
            <a:chExt cx="4162821" cy="274249"/>
          </a:xfrm>
        </p:grpSpPr>
        <p:sp>
          <p:nvSpPr>
            <p:cNvPr id="17" name="Freeform 16"/>
            <p:cNvSpPr/>
            <p:nvPr/>
          </p:nvSpPr>
          <p:spPr bwMode="auto">
            <a:xfrm>
              <a:off x="428157"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ASSESS</a:t>
              </a:r>
            </a:p>
          </p:txBody>
        </p:sp>
        <p:sp>
          <p:nvSpPr>
            <p:cNvPr id="18" name="Freeform 17"/>
            <p:cNvSpPr/>
            <p:nvPr/>
          </p:nvSpPr>
          <p:spPr bwMode="auto">
            <a:xfrm>
              <a:off x="1263175"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PLAN</a:t>
              </a:r>
            </a:p>
          </p:txBody>
        </p:sp>
        <p:sp>
          <p:nvSpPr>
            <p:cNvPr id="19" name="Freeform 18"/>
            <p:cNvSpPr/>
            <p:nvPr/>
          </p:nvSpPr>
          <p:spPr bwMode="auto">
            <a:xfrm>
              <a:off x="2098194"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accent1"/>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DEVELOP</a:t>
              </a:r>
            </a:p>
          </p:txBody>
        </p:sp>
        <p:sp>
          <p:nvSpPr>
            <p:cNvPr id="20" name="Freeform 19"/>
            <p:cNvSpPr/>
            <p:nvPr/>
          </p:nvSpPr>
          <p:spPr bwMode="auto">
            <a:xfrm>
              <a:off x="293321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DELIVER</a:t>
              </a:r>
            </a:p>
          </p:txBody>
        </p:sp>
        <p:sp>
          <p:nvSpPr>
            <p:cNvPr id="21" name="Freeform 20"/>
            <p:cNvSpPr/>
            <p:nvPr/>
          </p:nvSpPr>
          <p:spPr bwMode="auto">
            <a:xfrm>
              <a:off x="376823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MEASURE</a:t>
              </a:r>
            </a:p>
          </p:txBody>
        </p:sp>
      </p:grpSp>
    </p:spTree>
    <p:extLst>
      <p:ext uri="{BB962C8B-B14F-4D97-AF65-F5344CB8AC3E}">
        <p14:creationId xmlns:p14="http://schemas.microsoft.com/office/powerpoint/2010/main" val="1376611557"/>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99" dirty="0"/>
              <a:t>4. Deliver</a:t>
            </a:r>
          </a:p>
        </p:txBody>
      </p:sp>
      <p:graphicFrame>
        <p:nvGraphicFramePr>
          <p:cNvPr id="3" name="Table 2"/>
          <p:cNvGraphicFramePr>
            <a:graphicFrameLocks noGrp="1"/>
          </p:cNvGraphicFramePr>
          <p:nvPr>
            <p:extLst>
              <p:ext uri="{D42A27DB-BD31-4B8C-83A1-F6EECF244321}">
                <p14:modId xmlns:p14="http://schemas.microsoft.com/office/powerpoint/2010/main" val="3424149994"/>
              </p:ext>
            </p:extLst>
          </p:nvPr>
        </p:nvGraphicFramePr>
        <p:xfrm>
          <a:off x="6257874" y="1044581"/>
          <a:ext cx="5484971" cy="1267515"/>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r>
                        <a:rPr lang="en-US" sz="1400" dirty="0">
                          <a:latin typeface="Arial" panose="020B0604020202020204" pitchFamily="34" charset="0"/>
                          <a:cs typeface="Arial" panose="020B0604020202020204" pitchFamily="34" charset="0"/>
                        </a:rPr>
                        <a:t>Site Responsibility Considerations </a:t>
                      </a:r>
                      <a:endParaRPr lang="en-US" sz="1400" b="1" dirty="0">
                        <a:solidFill>
                          <a:schemeClr val="bg1"/>
                        </a:solidFill>
                        <a:latin typeface="Arial" panose="020B0604020202020204" pitchFamily="34" charset="0"/>
                        <a:cs typeface="Arial" panose="020B0604020202020204" pitchFamily="34" charset="0"/>
                      </a:endParaRPr>
                    </a:p>
                  </a:txBody>
                  <a:tcPr marL="91368" marR="91368" marT="45684" marB="45684"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4"/>
                    </a:solidFill>
                  </a:tcPr>
                </a:tc>
                <a:extLst>
                  <a:ext uri="{0D108BD9-81ED-4DB2-BD59-A6C34878D82A}">
                    <a16:rowId xmlns:a16="http://schemas.microsoft.com/office/drawing/2014/main" val="10000"/>
                  </a:ext>
                </a:extLst>
              </a:tr>
              <a:tr h="962787">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solidFill>
                            <a:schemeClr val="tx1"/>
                          </a:solidFill>
                          <a:latin typeface="Arial" panose="020B0604020202020204" pitchFamily="34" charset="0"/>
                          <a:cs typeface="Arial" panose="020B0604020202020204" pitchFamily="34" charset="0"/>
                        </a:rPr>
                        <a:t>Site Training Coordinator will help coordinate the distribution of all training communications at the Site and will work with   Training Lead on logistics for live training sessions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solidFill>
                            <a:schemeClr val="tx1"/>
                          </a:solidFill>
                          <a:latin typeface="Arial" panose="020B0604020202020204" pitchFamily="34" charset="0"/>
                          <a:cs typeface="Arial" panose="020B0604020202020204" pitchFamily="34" charset="0"/>
                        </a:rPr>
                        <a:t>Super-Users are responsible for their support schedule and ensuring their duties are not in conflict with their work obligations</a:t>
                      </a:r>
                    </a:p>
                  </a:txBody>
                  <a:tcPr marL="91368" marR="91368" marT="45684" marB="45684">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008739764"/>
              </p:ext>
            </p:extLst>
          </p:nvPr>
        </p:nvGraphicFramePr>
        <p:xfrm>
          <a:off x="6257874" y="2547913"/>
          <a:ext cx="5484971" cy="304728"/>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pPr algn="l"/>
                      <a:r>
                        <a:rPr lang="en-US" sz="1400" b="1" dirty="0">
                          <a:solidFill>
                            <a:schemeClr val="bg1"/>
                          </a:solidFill>
                          <a:latin typeface="Arial" panose="020B0604020202020204" pitchFamily="34" charset="0"/>
                          <a:cs typeface="Arial" panose="020B0604020202020204" pitchFamily="34" charset="0"/>
                        </a:rPr>
                        <a:t>Input Tools/Templates</a:t>
                      </a:r>
                    </a:p>
                  </a:txBody>
                  <a:tcPr marL="91368" marR="91368" marT="45684" marB="45684"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solidFill>
                  </a:tcPr>
                </a:tc>
                <a:extLst>
                  <a:ext uri="{0D108BD9-81ED-4DB2-BD59-A6C34878D82A}">
                    <a16:rowId xmlns:a16="http://schemas.microsoft.com/office/drawing/2014/main" val="10000"/>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386906253"/>
              </p:ext>
            </p:extLst>
          </p:nvPr>
        </p:nvGraphicFramePr>
        <p:xfrm>
          <a:off x="399159" y="2544604"/>
          <a:ext cx="5484971" cy="2032618"/>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r>
                        <a:rPr lang="en-US" sz="1400" dirty="0">
                          <a:latin typeface="Arial" panose="020B0604020202020204" pitchFamily="34" charset="0"/>
                          <a:cs typeface="Arial" panose="020B0604020202020204" pitchFamily="34" charset="0"/>
                        </a:rPr>
                        <a:t>Component Tasks</a:t>
                      </a:r>
                      <a:endParaRPr lang="en-US" sz="1400" b="1" dirty="0">
                        <a:solidFill>
                          <a:schemeClr val="bg1"/>
                        </a:solidFill>
                        <a:latin typeface="Arial" panose="020B0604020202020204" pitchFamily="34" charset="0"/>
                        <a:cs typeface="Arial" panose="020B0604020202020204" pitchFamily="34" charset="0"/>
                      </a:endParaRPr>
                    </a:p>
                  </a:txBody>
                  <a:tcPr marL="91368" marR="91368" marT="45684" marB="4568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10000"/>
                  </a:ext>
                </a:extLst>
              </a:tr>
              <a:tr h="1727464">
                <a:tc>
                  <a:txBody>
                    <a:bodyPr/>
                    <a:lstStyle/>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1100" kern="1200">
                          <a:solidFill>
                            <a:schemeClr val="tx1"/>
                          </a:solidFill>
                          <a:latin typeface="Arial" panose="020B0604020202020204" pitchFamily="34" charset="0"/>
                          <a:ea typeface="ヒラギノ角ゴ Pro W3"/>
                          <a:cs typeface="Arial" panose="020B0604020202020204" pitchFamily="34" charset="0"/>
                        </a:rPr>
                        <a:t>Conduct</a:t>
                      </a:r>
                      <a:r>
                        <a:rPr lang="en-US" sz="1100" kern="1200" baseline="0">
                          <a:solidFill>
                            <a:schemeClr val="tx1"/>
                          </a:solidFill>
                          <a:latin typeface="Arial" panose="020B0604020202020204" pitchFamily="34" charset="0"/>
                          <a:ea typeface="ヒラギノ角ゴ Pro W3"/>
                          <a:cs typeface="Arial" panose="020B0604020202020204" pitchFamily="34" charset="0"/>
                        </a:rPr>
                        <a:t> Trainer Teach Backs</a:t>
                      </a: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1100" kern="1200" baseline="0">
                          <a:solidFill>
                            <a:schemeClr val="tx1"/>
                          </a:solidFill>
                          <a:latin typeface="Arial" panose="020B0604020202020204" pitchFamily="34" charset="0"/>
                          <a:ea typeface="ヒラギノ角ゴ Pro W3"/>
                          <a:cs typeface="Arial" panose="020B0604020202020204" pitchFamily="34" charset="0"/>
                        </a:rPr>
                        <a:t>Facilitate Super-User Coaching</a:t>
                      </a:r>
                      <a:endParaRPr lang="en-US" sz="1100" kern="1200">
                        <a:solidFill>
                          <a:schemeClr val="tx1"/>
                        </a:solidFill>
                        <a:latin typeface="Arial" panose="020B0604020202020204" pitchFamily="34" charset="0"/>
                        <a:ea typeface="ヒラギノ角ゴ Pro W3"/>
                        <a:cs typeface="Arial" panose="020B0604020202020204" pitchFamily="34" charset="0"/>
                      </a:endParaRP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1100" kern="1200">
                          <a:solidFill>
                            <a:schemeClr val="tx1"/>
                          </a:solidFill>
                          <a:latin typeface="Arial" panose="020B0604020202020204" pitchFamily="34" charset="0"/>
                          <a:ea typeface="ヒラギノ角ゴ Pro W3"/>
                          <a:cs typeface="Arial" panose="020B0604020202020204" pitchFamily="34" charset="0"/>
                        </a:rPr>
                        <a:t>Execute Training Schedule</a:t>
                      </a:r>
                      <a:r>
                        <a:rPr lang="en-US" sz="1100" kern="1200" baseline="0">
                          <a:solidFill>
                            <a:schemeClr val="tx1"/>
                          </a:solidFill>
                          <a:latin typeface="Arial" panose="020B0604020202020204" pitchFamily="34" charset="0"/>
                          <a:ea typeface="ヒラギノ角ゴ Pro W3"/>
                          <a:cs typeface="Arial" panose="020B0604020202020204" pitchFamily="34" charset="0"/>
                        </a:rPr>
                        <a:t> &amp; Logistics Plan</a:t>
                      </a:r>
                      <a:endParaRPr lang="en-US" sz="1100" kern="1200">
                        <a:solidFill>
                          <a:schemeClr val="tx1"/>
                        </a:solidFill>
                        <a:latin typeface="Arial" panose="020B0604020202020204" pitchFamily="34" charset="0"/>
                        <a:ea typeface="ヒラギノ角ゴ Pro W3"/>
                        <a:cs typeface="Arial" panose="020B0604020202020204" pitchFamily="34" charset="0"/>
                      </a:endParaRP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1100" kern="1200">
                          <a:solidFill>
                            <a:schemeClr val="tx1"/>
                          </a:solidFill>
                          <a:latin typeface="Arial" panose="020B0604020202020204" pitchFamily="34" charset="0"/>
                          <a:ea typeface="ヒラギノ角ゴ Pro W3"/>
                          <a:cs typeface="Arial" panose="020B0604020202020204" pitchFamily="34" charset="0"/>
                        </a:rPr>
                        <a:t>Deploy Training</a:t>
                      </a:r>
                      <a:r>
                        <a:rPr lang="en-US" sz="1100" kern="1200" baseline="0">
                          <a:solidFill>
                            <a:schemeClr val="tx1"/>
                          </a:solidFill>
                          <a:latin typeface="Arial" panose="020B0604020202020204" pitchFamily="34" charset="0"/>
                          <a:ea typeface="ヒラギノ角ゴ Pro W3"/>
                          <a:cs typeface="Arial" panose="020B0604020202020204" pitchFamily="34" charset="0"/>
                        </a:rPr>
                        <a:t> Comms </a:t>
                      </a: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1100" kern="1200">
                          <a:solidFill>
                            <a:schemeClr val="tx1"/>
                          </a:solidFill>
                          <a:latin typeface="Arial" panose="020B0604020202020204" pitchFamily="34" charset="0"/>
                          <a:ea typeface="ヒラギノ角ゴ Pro W3"/>
                          <a:cs typeface="Arial" panose="020B0604020202020204" pitchFamily="34" charset="0"/>
                        </a:rPr>
                        <a:t>Execute Training Environment</a:t>
                      </a:r>
                      <a:r>
                        <a:rPr lang="en-US" sz="1100" kern="1200" baseline="0">
                          <a:solidFill>
                            <a:schemeClr val="tx1"/>
                          </a:solidFill>
                          <a:latin typeface="Arial" panose="020B0604020202020204" pitchFamily="34" charset="0"/>
                          <a:ea typeface="ヒラギノ角ゴ Pro W3"/>
                          <a:cs typeface="Arial" panose="020B0604020202020204" pitchFamily="34" charset="0"/>
                        </a:rPr>
                        <a:t> updates/refreshes as needed</a:t>
                      </a:r>
                      <a:endParaRPr lang="en-US" sz="1100" kern="1200">
                        <a:solidFill>
                          <a:schemeClr val="tx1"/>
                        </a:solidFill>
                        <a:latin typeface="Arial" panose="020B0604020202020204" pitchFamily="34" charset="0"/>
                        <a:ea typeface="ヒラギノ角ゴ Pro W3"/>
                        <a:cs typeface="Arial" panose="020B0604020202020204" pitchFamily="34" charset="0"/>
                      </a:endParaRP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1100" kern="1200">
                          <a:solidFill>
                            <a:schemeClr val="tx1"/>
                          </a:solidFill>
                          <a:latin typeface="Arial" panose="020B0604020202020204" pitchFamily="34" charset="0"/>
                          <a:ea typeface="ヒラギノ角ゴ Pro W3"/>
                          <a:cs typeface="Arial" panose="020B0604020202020204" pitchFamily="34" charset="0"/>
                        </a:rPr>
                        <a:t>Prepare and Distribute Training Materials</a:t>
                      </a: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1100" kern="1200">
                          <a:solidFill>
                            <a:schemeClr val="tx1"/>
                          </a:solidFill>
                          <a:latin typeface="Arial" panose="020B0604020202020204" pitchFamily="34" charset="0"/>
                          <a:ea typeface="ヒラギノ角ゴ Pro W3"/>
                          <a:cs typeface="Arial" panose="020B0604020202020204" pitchFamily="34" charset="0"/>
                        </a:rPr>
                        <a:t>Deliver ILT Training</a:t>
                      </a: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1100" kern="1200">
                          <a:solidFill>
                            <a:schemeClr val="tx1"/>
                          </a:solidFill>
                          <a:latin typeface="Arial" panose="020B0604020202020204" pitchFamily="34" charset="0"/>
                          <a:ea typeface="ヒラギノ角ゴ Pro W3"/>
                          <a:cs typeface="Arial" panose="020B0604020202020204" pitchFamily="34" charset="0"/>
                        </a:rPr>
                        <a:t>Distribute QRGs/Job</a:t>
                      </a:r>
                      <a:r>
                        <a:rPr lang="en-US" sz="1100" kern="1200" baseline="0">
                          <a:solidFill>
                            <a:schemeClr val="tx1"/>
                          </a:solidFill>
                          <a:latin typeface="Arial" panose="020B0604020202020204" pitchFamily="34" charset="0"/>
                          <a:ea typeface="ヒラギノ角ゴ Pro W3"/>
                          <a:cs typeface="Arial" panose="020B0604020202020204" pitchFamily="34" charset="0"/>
                        </a:rPr>
                        <a:t> Aids</a:t>
                      </a:r>
                      <a:endParaRPr lang="en-US" sz="1100" kern="1200">
                        <a:solidFill>
                          <a:schemeClr val="tx1"/>
                        </a:solidFill>
                        <a:latin typeface="Arial" panose="020B0604020202020204" pitchFamily="34" charset="0"/>
                        <a:ea typeface="ヒラギノ角ゴ Pro W3"/>
                        <a:cs typeface="Arial" panose="020B0604020202020204" pitchFamily="34" charset="0"/>
                      </a:endParaRP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1100" kern="1200">
                          <a:solidFill>
                            <a:schemeClr val="tx1"/>
                          </a:solidFill>
                          <a:latin typeface="Arial" panose="020B0604020202020204" pitchFamily="34" charset="0"/>
                          <a:ea typeface="ヒラギノ角ゴ Pro W3"/>
                          <a:cs typeface="Arial" panose="020B0604020202020204" pitchFamily="34" charset="0"/>
                        </a:rPr>
                        <a:t>Track and</a:t>
                      </a:r>
                      <a:r>
                        <a:rPr lang="en-US" sz="1100" kern="1200" baseline="0">
                          <a:solidFill>
                            <a:schemeClr val="tx1"/>
                          </a:solidFill>
                          <a:latin typeface="Arial" panose="020B0604020202020204" pitchFamily="34" charset="0"/>
                          <a:ea typeface="ヒラギノ角ゴ Pro W3"/>
                          <a:cs typeface="Arial" panose="020B0604020202020204" pitchFamily="34" charset="0"/>
                        </a:rPr>
                        <a:t> R</a:t>
                      </a:r>
                      <a:r>
                        <a:rPr lang="en-US" sz="1100" kern="1200">
                          <a:solidFill>
                            <a:schemeClr val="tx1"/>
                          </a:solidFill>
                          <a:latin typeface="Arial" panose="020B0604020202020204" pitchFamily="34" charset="0"/>
                          <a:ea typeface="ヒラギノ角ゴ Pro W3"/>
                          <a:cs typeface="Arial" panose="020B0604020202020204" pitchFamily="34" charset="0"/>
                        </a:rPr>
                        <a:t>eport</a:t>
                      </a:r>
                      <a:r>
                        <a:rPr lang="en-US" sz="1100" kern="1200" baseline="0">
                          <a:solidFill>
                            <a:schemeClr val="tx1"/>
                          </a:solidFill>
                          <a:latin typeface="Arial" panose="020B0604020202020204" pitchFamily="34" charset="0"/>
                          <a:ea typeface="ヒラギノ角ゴ Pro W3"/>
                          <a:cs typeface="Arial" panose="020B0604020202020204" pitchFamily="34" charset="0"/>
                        </a:rPr>
                        <a:t> on Training R</a:t>
                      </a:r>
                      <a:r>
                        <a:rPr lang="en-US" sz="1100" kern="1200">
                          <a:solidFill>
                            <a:schemeClr val="tx1"/>
                          </a:solidFill>
                          <a:latin typeface="Arial" panose="020B0604020202020204" pitchFamily="34" charset="0"/>
                          <a:ea typeface="ヒラギノ角ゴ Pro W3"/>
                          <a:cs typeface="Arial" panose="020B0604020202020204" pitchFamily="34" charset="0"/>
                        </a:rPr>
                        <a:t>egistration</a:t>
                      </a:r>
                      <a:r>
                        <a:rPr lang="en-US" sz="1100" kern="1200" baseline="0">
                          <a:solidFill>
                            <a:schemeClr val="tx1"/>
                          </a:solidFill>
                          <a:latin typeface="Arial" panose="020B0604020202020204" pitchFamily="34" charset="0"/>
                          <a:ea typeface="ヒラギノ角ゴ Pro W3"/>
                          <a:cs typeface="Arial" panose="020B0604020202020204" pitchFamily="34" charset="0"/>
                        </a:rPr>
                        <a:t> and A</a:t>
                      </a:r>
                      <a:r>
                        <a:rPr lang="en-US" sz="1100" kern="1200">
                          <a:solidFill>
                            <a:schemeClr val="tx1"/>
                          </a:solidFill>
                          <a:latin typeface="Arial" panose="020B0604020202020204" pitchFamily="34" charset="0"/>
                          <a:ea typeface="ヒラギノ角ゴ Pro W3"/>
                          <a:cs typeface="Arial" panose="020B0604020202020204" pitchFamily="34" charset="0"/>
                        </a:rPr>
                        <a:t>ttendance</a:t>
                      </a:r>
                    </a:p>
                  </a:txBody>
                  <a:tcPr marL="91368" marR="91368" marT="45684" marB="45684">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50" name="Table 49"/>
          <p:cNvGraphicFramePr>
            <a:graphicFrameLocks noGrp="1"/>
          </p:cNvGraphicFramePr>
          <p:nvPr>
            <p:extLst>
              <p:ext uri="{D42A27DB-BD31-4B8C-83A1-F6EECF244321}">
                <p14:modId xmlns:p14="http://schemas.microsoft.com/office/powerpoint/2010/main" val="521996222"/>
              </p:ext>
            </p:extLst>
          </p:nvPr>
        </p:nvGraphicFramePr>
        <p:xfrm>
          <a:off x="399160" y="1044581"/>
          <a:ext cx="5484971" cy="1264598"/>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r>
                        <a:rPr lang="en-US" sz="1400" b="1" dirty="0">
                          <a:solidFill>
                            <a:schemeClr val="bg1"/>
                          </a:solidFill>
                          <a:latin typeface="Arial" panose="020B0604020202020204" pitchFamily="34" charset="0"/>
                          <a:cs typeface="Arial" panose="020B0604020202020204" pitchFamily="34" charset="0"/>
                        </a:rPr>
                        <a:t>Purpose</a:t>
                      </a:r>
                    </a:p>
                  </a:txBody>
                  <a:tcPr marL="91368" marR="91368" marT="45684" marB="45684"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959870">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To deliver End-User training and to onboard trainers and Super-Users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To execute the training logistics plan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To report on training progress and troubleshoot any issues that arise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solidFill>
                            <a:schemeClr val="tx1"/>
                          </a:solidFill>
                          <a:latin typeface="Arial" panose="020B0604020202020204" pitchFamily="34" charset="0"/>
                          <a:cs typeface="Arial" panose="020B0604020202020204" pitchFamily="34" charset="0"/>
                        </a:rPr>
                        <a:t>To monitor training completion</a:t>
                      </a:r>
                      <a:endParaRPr lang="en-US" sz="1100" kern="1200" baseline="0" dirty="0">
                        <a:solidFill>
                          <a:schemeClr val="tx1"/>
                        </a:solidFill>
                        <a:latin typeface="Arial" panose="020B0604020202020204" pitchFamily="34" charset="0"/>
                        <a:ea typeface="+mn-ea"/>
                        <a:cs typeface="Arial" panose="020B0604020202020204" pitchFamily="34" charset="0"/>
                      </a:endParaRPr>
                    </a:p>
                  </a:txBody>
                  <a:tcPr marL="91368" marR="91368" marT="45684" marB="45684">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51" name="Table 50"/>
          <p:cNvGraphicFramePr>
            <a:graphicFrameLocks noGrp="1"/>
          </p:cNvGraphicFramePr>
          <p:nvPr>
            <p:extLst>
              <p:ext uri="{D42A27DB-BD31-4B8C-83A1-F6EECF244321}">
                <p14:modId xmlns:p14="http://schemas.microsoft.com/office/powerpoint/2010/main" val="2823001113"/>
              </p:ext>
            </p:extLst>
          </p:nvPr>
        </p:nvGraphicFramePr>
        <p:xfrm>
          <a:off x="399160" y="4812918"/>
          <a:ext cx="5484971" cy="1156480"/>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r>
                        <a:rPr lang="en-US" sz="1400" b="1" dirty="0">
                          <a:solidFill>
                            <a:schemeClr val="bg1"/>
                          </a:solidFill>
                          <a:latin typeface="Arial" panose="020B0604020202020204" pitchFamily="34" charset="0"/>
                          <a:cs typeface="Arial" panose="020B0604020202020204" pitchFamily="34" charset="0"/>
                        </a:rPr>
                        <a:t>Outcomes</a:t>
                      </a:r>
                    </a:p>
                  </a:txBody>
                  <a:tcPr marL="91368" marR="91368" marT="45684" marB="4568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r h="851752">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solidFill>
                            <a:schemeClr val="tx1"/>
                          </a:solidFill>
                          <a:latin typeface="Arial" panose="020B0604020202020204" pitchFamily="34" charset="0"/>
                          <a:cs typeface="Arial" panose="020B0604020202020204" pitchFamily="34" charset="0"/>
                        </a:rPr>
                        <a:t>Managers and employees are engaged, understand the changes to key [Project Name] processes, and have </a:t>
                      </a:r>
                      <a:r>
                        <a:rPr lang="en-US" sz="1100" dirty="0">
                          <a:solidFill>
                            <a:schemeClr val="tx1"/>
                          </a:solidFill>
                          <a:latin typeface="Arial" panose="020B0604020202020204" pitchFamily="34" charset="0"/>
                          <a:cs typeface="Arial" panose="020B0604020202020204" pitchFamily="34" charset="0"/>
                        </a:rPr>
                        <a:t>the right knowledge, skills, and abilities to execute their role in the [Project Name] process</a:t>
                      </a:r>
                      <a:endParaRPr lang="en-US" sz="1100" baseline="0" dirty="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100" baseline="0" dirty="0">
                          <a:solidFill>
                            <a:schemeClr val="tx1"/>
                          </a:solidFill>
                          <a:latin typeface="Arial" panose="020B0604020202020204" pitchFamily="34" charset="0"/>
                          <a:cs typeface="Arial" panose="020B0604020202020204" pitchFamily="34" charset="0"/>
                        </a:rPr>
                        <a:t>Critical level of training completion achieved for Go-Live</a:t>
                      </a:r>
                    </a:p>
                  </a:txBody>
                  <a:tcPr marL="91368" marR="91368" marT="45684" marB="45684">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52" name="Table 51"/>
          <p:cNvGraphicFramePr>
            <a:graphicFrameLocks noGrp="1"/>
          </p:cNvGraphicFramePr>
          <p:nvPr>
            <p:extLst>
              <p:ext uri="{D42A27DB-BD31-4B8C-83A1-F6EECF244321}">
                <p14:modId xmlns:p14="http://schemas.microsoft.com/office/powerpoint/2010/main" val="3323487001"/>
              </p:ext>
            </p:extLst>
          </p:nvPr>
        </p:nvGraphicFramePr>
        <p:xfrm>
          <a:off x="6257874" y="4812918"/>
          <a:ext cx="5484971" cy="304728"/>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pPr algn="l"/>
                      <a:r>
                        <a:rPr lang="en-US" sz="1400" b="1" dirty="0">
                          <a:solidFill>
                            <a:schemeClr val="bg1"/>
                          </a:solidFill>
                          <a:latin typeface="Arial" panose="020B0604020202020204" pitchFamily="34" charset="0"/>
                          <a:cs typeface="Arial" panose="020B0604020202020204" pitchFamily="34" charset="0"/>
                        </a:rPr>
                        <a:t>Output Tools/Templates</a:t>
                      </a:r>
                    </a:p>
                  </a:txBody>
                  <a:tcPr marL="91368" marR="91368" marT="45684" marB="45684"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bl>
          </a:graphicData>
        </a:graphic>
      </p:graphicFrame>
      <p:grpSp>
        <p:nvGrpSpPr>
          <p:cNvPr id="13" name="Group 12"/>
          <p:cNvGrpSpPr/>
          <p:nvPr/>
        </p:nvGrpSpPr>
        <p:grpSpPr>
          <a:xfrm>
            <a:off x="8300230" y="3266346"/>
            <a:ext cx="1290380" cy="898035"/>
            <a:chOff x="8500898" y="5464254"/>
            <a:chExt cx="1290716" cy="898269"/>
          </a:xfrm>
        </p:grpSpPr>
        <p:sp>
          <p:nvSpPr>
            <p:cNvPr id="14" name="TextBox 13"/>
            <p:cNvSpPr txBox="1"/>
            <p:nvPr/>
          </p:nvSpPr>
          <p:spPr>
            <a:xfrm>
              <a:off x="8500898" y="5962413"/>
              <a:ext cx="1290716" cy="400110"/>
            </a:xfrm>
            <a:prstGeom prst="rect">
              <a:avLst/>
            </a:prstGeom>
            <a:noFill/>
          </p:spPr>
          <p:txBody>
            <a:bodyPr wrap="square" rtlCol="0">
              <a:spAutoFit/>
            </a:bodyPr>
            <a:lstStyle/>
            <a:p>
              <a:pPr algn="ctr" fontAlgn="base">
                <a:spcBef>
                  <a:spcPct val="0"/>
                </a:spcBef>
                <a:spcAft>
                  <a:spcPct val="0"/>
                </a:spcAft>
              </a:pPr>
              <a:r>
                <a:rPr lang="en-US" sz="1000" dirty="0">
                  <a:latin typeface="Calibri" panose="020F0502020204030204" pitchFamily="34" charset="0"/>
                  <a:cs typeface="Arial" charset="0"/>
                </a:rPr>
                <a:t>Training Schedule &amp; Logistics</a:t>
              </a:r>
            </a:p>
          </p:txBody>
        </p:sp>
        <p:sp>
          <p:nvSpPr>
            <p:cNvPr id="16" name="Rectangle 15"/>
            <p:cNvSpPr/>
            <p:nvPr/>
          </p:nvSpPr>
          <p:spPr>
            <a:xfrm rot="20544239">
              <a:off x="8713063" y="5464254"/>
              <a:ext cx="914058" cy="338554"/>
            </a:xfrm>
            <a:prstGeom prst="rect">
              <a:avLst/>
            </a:prstGeom>
            <a:noFill/>
          </p:spPr>
          <p:txBody>
            <a:bodyPr wrap="square" lIns="91416" tIns="45708" rIns="91416" bIns="45708">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600" b="1" dirty="0">
                  <a:ln/>
                  <a:solidFill>
                    <a:schemeClr val="bg2"/>
                  </a:solidFill>
                </a:rPr>
                <a:t>SAMPLE</a:t>
              </a:r>
              <a:endParaRPr lang="en-US" sz="4799" b="1" dirty="0">
                <a:ln/>
                <a:solidFill>
                  <a:schemeClr val="bg2"/>
                </a:solidFill>
              </a:endParaRPr>
            </a:p>
          </p:txBody>
        </p:sp>
      </p:grpSp>
      <p:grpSp>
        <p:nvGrpSpPr>
          <p:cNvPr id="17" name="Group 16"/>
          <p:cNvGrpSpPr/>
          <p:nvPr/>
        </p:nvGrpSpPr>
        <p:grpSpPr>
          <a:xfrm>
            <a:off x="6536536" y="3204242"/>
            <a:ext cx="1786620" cy="949883"/>
            <a:chOff x="5743854" y="5509533"/>
            <a:chExt cx="1787085" cy="950130"/>
          </a:xfrm>
        </p:grpSpPr>
        <p:sp>
          <p:nvSpPr>
            <p:cNvPr id="18" name="TextBox 17"/>
            <p:cNvSpPr txBox="1"/>
            <p:nvPr/>
          </p:nvSpPr>
          <p:spPr>
            <a:xfrm>
              <a:off x="5743854" y="6059553"/>
              <a:ext cx="1787085" cy="400110"/>
            </a:xfrm>
            <a:prstGeom prst="rect">
              <a:avLst/>
            </a:prstGeom>
            <a:noFill/>
          </p:spPr>
          <p:txBody>
            <a:bodyPr wrap="square" rtlCol="0">
              <a:spAutoFit/>
            </a:bodyPr>
            <a:lstStyle/>
            <a:p>
              <a:pPr algn="ctr" fontAlgn="base">
                <a:spcBef>
                  <a:spcPct val="0"/>
                </a:spcBef>
                <a:spcAft>
                  <a:spcPct val="0"/>
                </a:spcAft>
              </a:pPr>
              <a:r>
                <a:rPr lang="en-US" sz="1000" dirty="0">
                  <a:latin typeface="Calibri" panose="020F0502020204030204" pitchFamily="34" charset="0"/>
                  <a:cs typeface="Arial" charset="0"/>
                </a:rPr>
                <a:t>Training </a:t>
              </a:r>
            </a:p>
            <a:p>
              <a:pPr algn="ctr" fontAlgn="base">
                <a:spcBef>
                  <a:spcPct val="0"/>
                </a:spcBef>
                <a:spcAft>
                  <a:spcPct val="0"/>
                </a:spcAft>
              </a:pPr>
              <a:r>
                <a:rPr lang="en-US" sz="1000" dirty="0">
                  <a:latin typeface="Calibri" panose="020F0502020204030204" pitchFamily="34" charset="0"/>
                  <a:cs typeface="Arial" charset="0"/>
                </a:rPr>
                <a:t>Courseware</a:t>
              </a:r>
            </a:p>
          </p:txBody>
        </p:sp>
        <p:sp>
          <p:nvSpPr>
            <p:cNvPr id="22" name="Rectangle 21"/>
            <p:cNvSpPr/>
            <p:nvPr/>
          </p:nvSpPr>
          <p:spPr>
            <a:xfrm rot="20544239">
              <a:off x="6180367" y="5509533"/>
              <a:ext cx="914058" cy="338554"/>
            </a:xfrm>
            <a:prstGeom prst="rect">
              <a:avLst/>
            </a:prstGeom>
            <a:noFill/>
          </p:spPr>
          <p:txBody>
            <a:bodyPr wrap="square" lIns="91416" tIns="45708" rIns="91416" bIns="45708">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600" b="1" dirty="0">
                  <a:ln/>
                  <a:solidFill>
                    <a:schemeClr val="bg2"/>
                  </a:solidFill>
                </a:rPr>
                <a:t>SAMPLE</a:t>
              </a:r>
              <a:endParaRPr lang="en-US" sz="4799" b="1" dirty="0">
                <a:ln/>
                <a:solidFill>
                  <a:schemeClr val="bg2"/>
                </a:solidFill>
              </a:endParaRPr>
            </a:p>
          </p:txBody>
        </p:sp>
      </p:grpSp>
      <p:grpSp>
        <p:nvGrpSpPr>
          <p:cNvPr id="23" name="Group 22"/>
          <p:cNvGrpSpPr/>
          <p:nvPr/>
        </p:nvGrpSpPr>
        <p:grpSpPr>
          <a:xfrm>
            <a:off x="9393145" y="3213763"/>
            <a:ext cx="2453285" cy="818942"/>
            <a:chOff x="9430761" y="5444842"/>
            <a:chExt cx="2453924" cy="819155"/>
          </a:xfrm>
        </p:grpSpPr>
        <p:sp>
          <p:nvSpPr>
            <p:cNvPr id="24" name="TextBox 23"/>
            <p:cNvSpPr txBox="1"/>
            <p:nvPr/>
          </p:nvSpPr>
          <p:spPr>
            <a:xfrm>
              <a:off x="9430761" y="6017776"/>
              <a:ext cx="2453924" cy="246221"/>
            </a:xfrm>
            <a:prstGeom prst="rect">
              <a:avLst/>
            </a:prstGeom>
            <a:noFill/>
          </p:spPr>
          <p:txBody>
            <a:bodyPr wrap="square" rtlCol="0">
              <a:spAutoFit/>
            </a:bodyPr>
            <a:lstStyle/>
            <a:p>
              <a:pPr algn="ctr" fontAlgn="base">
                <a:spcBef>
                  <a:spcPct val="0"/>
                </a:spcBef>
                <a:spcAft>
                  <a:spcPct val="0"/>
                </a:spcAft>
              </a:pPr>
              <a:r>
                <a:rPr lang="en-US" sz="1000" dirty="0">
                  <a:latin typeface="Calibri" panose="020F0502020204030204" pitchFamily="34" charset="0"/>
                  <a:cs typeface="Arial" charset="0"/>
                </a:rPr>
                <a:t>Training Communications</a:t>
              </a:r>
            </a:p>
          </p:txBody>
        </p:sp>
        <p:sp>
          <p:nvSpPr>
            <p:cNvPr id="29" name="Rectangle 28"/>
            <p:cNvSpPr/>
            <p:nvPr/>
          </p:nvSpPr>
          <p:spPr>
            <a:xfrm rot="20544239">
              <a:off x="10084088" y="5444842"/>
              <a:ext cx="914058" cy="338554"/>
            </a:xfrm>
            <a:prstGeom prst="rect">
              <a:avLst/>
            </a:prstGeom>
            <a:noFill/>
          </p:spPr>
          <p:txBody>
            <a:bodyPr wrap="square" lIns="91416" tIns="45708" rIns="91416" bIns="45708">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600" b="1" dirty="0">
                  <a:ln/>
                  <a:solidFill>
                    <a:schemeClr val="bg2"/>
                  </a:solidFill>
                </a:rPr>
                <a:t>SAMPLE</a:t>
              </a:r>
              <a:endParaRPr lang="en-US" sz="4799" b="1" dirty="0">
                <a:ln/>
                <a:solidFill>
                  <a:schemeClr val="bg2"/>
                </a:solidFill>
              </a:endParaRPr>
            </a:p>
          </p:txBody>
        </p:sp>
      </p:grpSp>
      <p:grpSp>
        <p:nvGrpSpPr>
          <p:cNvPr id="41" name="Group 40"/>
          <p:cNvGrpSpPr/>
          <p:nvPr/>
        </p:nvGrpSpPr>
        <p:grpSpPr>
          <a:xfrm>
            <a:off x="8128391" y="5372748"/>
            <a:ext cx="1786620" cy="720619"/>
            <a:chOff x="5796321" y="5584968"/>
            <a:chExt cx="1787085" cy="720806"/>
          </a:xfrm>
        </p:grpSpPr>
        <p:sp>
          <p:nvSpPr>
            <p:cNvPr id="42" name="TextBox 41"/>
            <p:cNvSpPr txBox="1"/>
            <p:nvPr/>
          </p:nvSpPr>
          <p:spPr>
            <a:xfrm>
              <a:off x="5796321" y="6059553"/>
              <a:ext cx="1787085" cy="246221"/>
            </a:xfrm>
            <a:prstGeom prst="rect">
              <a:avLst/>
            </a:prstGeom>
            <a:noFill/>
          </p:spPr>
          <p:txBody>
            <a:bodyPr wrap="square" rtlCol="0">
              <a:spAutoFit/>
            </a:bodyPr>
            <a:lstStyle/>
            <a:p>
              <a:pPr algn="ctr" fontAlgn="base">
                <a:spcBef>
                  <a:spcPct val="0"/>
                </a:spcBef>
                <a:spcAft>
                  <a:spcPct val="0"/>
                </a:spcAft>
              </a:pPr>
              <a:r>
                <a:rPr lang="en-US" sz="1000" dirty="0">
                  <a:latin typeface="Calibri" panose="020F0502020204030204" pitchFamily="34" charset="0"/>
                  <a:cs typeface="Arial" charset="0"/>
                </a:rPr>
                <a:t>LMS Reports</a:t>
              </a:r>
            </a:p>
          </p:txBody>
        </p:sp>
        <p:sp>
          <p:nvSpPr>
            <p:cNvPr id="46" name="Rectangle 45"/>
            <p:cNvSpPr/>
            <p:nvPr/>
          </p:nvSpPr>
          <p:spPr>
            <a:xfrm rot="20544239">
              <a:off x="6180368" y="5584968"/>
              <a:ext cx="914058" cy="338554"/>
            </a:xfrm>
            <a:prstGeom prst="rect">
              <a:avLst/>
            </a:prstGeom>
            <a:noFill/>
          </p:spPr>
          <p:txBody>
            <a:bodyPr wrap="square" lIns="91416" tIns="45708" rIns="91416" bIns="45708">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600" b="1" dirty="0">
                  <a:ln/>
                  <a:solidFill>
                    <a:schemeClr val="bg2"/>
                  </a:solidFill>
                </a:rPr>
                <a:t>SAMPLE</a:t>
              </a:r>
              <a:endParaRPr lang="en-US" sz="4799" b="1" dirty="0">
                <a:ln/>
                <a:solidFill>
                  <a:schemeClr val="bg2"/>
                </a:solidFill>
              </a:endParaRPr>
            </a:p>
          </p:txBody>
        </p:sp>
      </p:grpSp>
      <p:sp>
        <p:nvSpPr>
          <p:cNvPr id="36" name="Freeform 35"/>
          <p:cNvSpPr/>
          <p:nvPr/>
        </p:nvSpPr>
        <p:spPr bwMode="auto">
          <a:xfrm>
            <a:off x="428157"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ASSESS</a:t>
            </a:r>
          </a:p>
        </p:txBody>
      </p:sp>
      <p:sp>
        <p:nvSpPr>
          <p:cNvPr id="37" name="Freeform 36"/>
          <p:cNvSpPr/>
          <p:nvPr/>
        </p:nvSpPr>
        <p:spPr bwMode="auto">
          <a:xfrm>
            <a:off x="1263175"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PLAN</a:t>
            </a:r>
          </a:p>
        </p:txBody>
      </p:sp>
      <p:sp>
        <p:nvSpPr>
          <p:cNvPr id="38" name="Freeform 37"/>
          <p:cNvSpPr/>
          <p:nvPr/>
        </p:nvSpPr>
        <p:spPr bwMode="auto">
          <a:xfrm>
            <a:off x="2098194"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DEVELOP</a:t>
            </a:r>
          </a:p>
        </p:txBody>
      </p:sp>
      <p:sp>
        <p:nvSpPr>
          <p:cNvPr id="39" name="Freeform 38"/>
          <p:cNvSpPr/>
          <p:nvPr/>
        </p:nvSpPr>
        <p:spPr bwMode="auto">
          <a:xfrm>
            <a:off x="293321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accent1"/>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DELIVER</a:t>
            </a:r>
          </a:p>
        </p:txBody>
      </p:sp>
      <p:sp>
        <p:nvSpPr>
          <p:cNvPr id="40" name="Freeform 39"/>
          <p:cNvSpPr/>
          <p:nvPr/>
        </p:nvSpPr>
        <p:spPr bwMode="auto">
          <a:xfrm>
            <a:off x="376823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MEASURE</a:t>
            </a:r>
          </a:p>
        </p:txBody>
      </p:sp>
    </p:spTree>
    <p:extLst>
      <p:ext uri="{BB962C8B-B14F-4D97-AF65-F5344CB8AC3E}">
        <p14:creationId xmlns:p14="http://schemas.microsoft.com/office/powerpoint/2010/main" val="3341688341"/>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68723" y="957375"/>
            <a:ext cx="11472376" cy="584775"/>
          </a:xfrm>
          <a:prstGeom prst="rect">
            <a:avLst/>
          </a:prstGeom>
          <a:noFill/>
        </p:spPr>
        <p:txBody>
          <a:bodyPr wrap="square" rtlCol="0">
            <a:spAutoFit/>
          </a:bodyPr>
          <a:lstStyle/>
          <a:p>
            <a:pPr lvl="0">
              <a:defRPr/>
            </a:pPr>
            <a:r>
              <a:rPr lang="en-US" sz="1600" dirty="0">
                <a:latin typeface="Arial" panose="020B0604020202020204" pitchFamily="34" charset="0"/>
                <a:cs typeface="Arial" panose="020B0604020202020204" pitchFamily="34" charset="0"/>
              </a:rPr>
              <a:t>For Instructor-Led Trainings, a Train-the-Trainer approach will be used to ensure that </a:t>
            </a:r>
            <a:r>
              <a:rPr lang="en-US" sz="1600">
                <a:latin typeface="Arial" panose="020B0604020202020204" pitchFamily="34" charset="0"/>
                <a:cs typeface="Arial" panose="020B0604020202020204" pitchFamily="34" charset="0"/>
              </a:rPr>
              <a:t>trainers</a:t>
            </a:r>
            <a:r>
              <a:rPr lang="en-US" sz="1600" dirty="0">
                <a:latin typeface="Arial" panose="020B0604020202020204" pitchFamily="34" charset="0"/>
                <a:cs typeface="Arial" panose="020B0604020202020204" pitchFamily="34" charset="0"/>
              </a:rPr>
              <a:t> are familiar with training content and prepared to manage a classroom. </a:t>
            </a:r>
            <a:r>
              <a:rPr lang="en-US" sz="1600">
                <a:latin typeface="Arial" panose="020B0604020202020204" pitchFamily="34" charset="0"/>
                <a:cs typeface="Arial" panose="020B0604020202020204" pitchFamily="34" charset="0"/>
              </a:rPr>
              <a:t>Train-the-Trainer</a:t>
            </a:r>
            <a:r>
              <a:rPr lang="en-US" sz="1600" dirty="0">
                <a:latin typeface="Arial" panose="020B0604020202020204" pitchFamily="34" charset="0"/>
                <a:cs typeface="Arial" panose="020B0604020202020204" pitchFamily="34" charset="0"/>
              </a:rPr>
              <a:t> will be conducted approximately 2 months before Go-Live.</a:t>
            </a:r>
            <a:endParaRPr lang="en-US" sz="1600" kern="0" dirty="0">
              <a:latin typeface="Arial" panose="020B0604020202020204" pitchFamily="34" charset="0"/>
              <a:cs typeface="Arial" panose="020B0604020202020204" pitchFamily="34" charset="0"/>
            </a:endParaRPr>
          </a:p>
        </p:txBody>
      </p:sp>
      <p:grpSp>
        <p:nvGrpSpPr>
          <p:cNvPr id="28" name="Group 27"/>
          <p:cNvGrpSpPr/>
          <p:nvPr/>
        </p:nvGrpSpPr>
        <p:grpSpPr>
          <a:xfrm>
            <a:off x="1091445" y="1701800"/>
            <a:ext cx="10264280" cy="3892607"/>
            <a:chOff x="1558455" y="2531437"/>
            <a:chExt cx="10266954" cy="3893621"/>
          </a:xfrm>
        </p:grpSpPr>
        <p:sp>
          <p:nvSpPr>
            <p:cNvPr id="8" name="Freeform 36"/>
            <p:cNvSpPr>
              <a:spLocks noChangeAspect="1" noEditPoints="1"/>
            </p:cNvSpPr>
            <p:nvPr/>
          </p:nvSpPr>
          <p:spPr bwMode="auto">
            <a:xfrm>
              <a:off x="5672902" y="3598527"/>
              <a:ext cx="991130" cy="914400"/>
            </a:xfrm>
            <a:custGeom>
              <a:avLst/>
              <a:gdLst>
                <a:gd name="T0" fmla="*/ 231 w 521"/>
                <a:gd name="T1" fmla="*/ 38 h 483"/>
                <a:gd name="T2" fmla="*/ 154 w 521"/>
                <a:gd name="T3" fmla="*/ 38 h 483"/>
                <a:gd name="T4" fmla="*/ 326 w 521"/>
                <a:gd name="T5" fmla="*/ 89 h 483"/>
                <a:gd name="T6" fmla="*/ 326 w 521"/>
                <a:gd name="T7" fmla="*/ 12 h 483"/>
                <a:gd name="T8" fmla="*/ 326 w 521"/>
                <a:gd name="T9" fmla="*/ 89 h 483"/>
                <a:gd name="T10" fmla="*/ 101 w 521"/>
                <a:gd name="T11" fmla="*/ 81 h 483"/>
                <a:gd name="T12" fmla="*/ 37 w 521"/>
                <a:gd name="T13" fmla="*/ 81 h 483"/>
                <a:gd name="T14" fmla="*/ 450 w 521"/>
                <a:gd name="T15" fmla="*/ 104 h 483"/>
                <a:gd name="T16" fmla="*/ 450 w 521"/>
                <a:gd name="T17" fmla="*/ 40 h 483"/>
                <a:gd name="T18" fmla="*/ 450 w 521"/>
                <a:gd name="T19" fmla="*/ 104 h 483"/>
                <a:gd name="T20" fmla="*/ 415 w 521"/>
                <a:gd name="T21" fmla="*/ 119 h 483"/>
                <a:gd name="T22" fmla="*/ 364 w 521"/>
                <a:gd name="T23" fmla="*/ 104 h 483"/>
                <a:gd name="T24" fmla="*/ 261 w 521"/>
                <a:gd name="T25" fmla="*/ 114 h 483"/>
                <a:gd name="T26" fmla="*/ 158 w 521"/>
                <a:gd name="T27" fmla="*/ 99 h 483"/>
                <a:gd name="T28" fmla="*/ 96 w 521"/>
                <a:gd name="T29" fmla="*/ 128 h 483"/>
                <a:gd name="T30" fmla="*/ 0 w 521"/>
                <a:gd name="T31" fmla="*/ 169 h 483"/>
                <a:gd name="T32" fmla="*/ 12 w 521"/>
                <a:gd name="T33" fmla="*/ 284 h 483"/>
                <a:gd name="T34" fmla="*/ 25 w 521"/>
                <a:gd name="T35" fmla="*/ 162 h 483"/>
                <a:gd name="T36" fmla="*/ 38 w 521"/>
                <a:gd name="T37" fmla="*/ 420 h 483"/>
                <a:gd name="T38" fmla="*/ 78 w 521"/>
                <a:gd name="T39" fmla="*/ 447 h 483"/>
                <a:gd name="T40" fmla="*/ 102 w 521"/>
                <a:gd name="T41" fmla="*/ 162 h 483"/>
                <a:gd name="T42" fmla="*/ 116 w 521"/>
                <a:gd name="T43" fmla="*/ 272 h 483"/>
                <a:gd name="T44" fmla="*/ 139 w 521"/>
                <a:gd name="T45" fmla="*/ 270 h 483"/>
                <a:gd name="T46" fmla="*/ 153 w 521"/>
                <a:gd name="T47" fmla="*/ 144 h 483"/>
                <a:gd name="T48" fmla="*/ 181 w 521"/>
                <a:gd name="T49" fmla="*/ 483 h 483"/>
                <a:gd name="T50" fmla="*/ 235 w 521"/>
                <a:gd name="T51" fmla="*/ 441 h 483"/>
                <a:gd name="T52" fmla="*/ 249 w 521"/>
                <a:gd name="T53" fmla="*/ 144 h 483"/>
                <a:gd name="T54" fmla="*/ 261 w 521"/>
                <a:gd name="T55" fmla="*/ 284 h 483"/>
                <a:gd name="T56" fmla="*/ 270 w 521"/>
                <a:gd name="T57" fmla="*/ 151 h 483"/>
                <a:gd name="T58" fmla="*/ 285 w 521"/>
                <a:gd name="T59" fmla="*/ 442 h 483"/>
                <a:gd name="T60" fmla="*/ 343 w 521"/>
                <a:gd name="T61" fmla="*/ 479 h 483"/>
                <a:gd name="T62" fmla="*/ 369 w 521"/>
                <a:gd name="T63" fmla="*/ 151 h 483"/>
                <a:gd name="T64" fmla="*/ 384 w 521"/>
                <a:gd name="T65" fmla="*/ 268 h 483"/>
                <a:gd name="T66" fmla="*/ 406 w 521"/>
                <a:gd name="T67" fmla="*/ 273 h 483"/>
                <a:gd name="T68" fmla="*/ 421 w 521"/>
                <a:gd name="T69" fmla="*/ 162 h 483"/>
                <a:gd name="T70" fmla="*/ 438 w 521"/>
                <a:gd name="T71" fmla="*/ 438 h 483"/>
                <a:gd name="T72" fmla="*/ 484 w 521"/>
                <a:gd name="T73" fmla="*/ 403 h 483"/>
                <a:gd name="T74" fmla="*/ 498 w 521"/>
                <a:gd name="T75" fmla="*/ 163 h 483"/>
                <a:gd name="T76" fmla="*/ 510 w 521"/>
                <a:gd name="T77" fmla="*/ 284 h 483"/>
                <a:gd name="T78" fmla="*/ 521 w 521"/>
                <a:gd name="T79" fmla="*/ 166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21" h="483">
                  <a:moveTo>
                    <a:pt x="193" y="77"/>
                  </a:moveTo>
                  <a:cubicBezTo>
                    <a:pt x="214" y="77"/>
                    <a:pt x="231" y="60"/>
                    <a:pt x="231" y="38"/>
                  </a:cubicBezTo>
                  <a:cubicBezTo>
                    <a:pt x="231" y="17"/>
                    <a:pt x="214" y="0"/>
                    <a:pt x="193" y="0"/>
                  </a:cubicBezTo>
                  <a:cubicBezTo>
                    <a:pt x="171" y="0"/>
                    <a:pt x="154" y="17"/>
                    <a:pt x="154" y="38"/>
                  </a:cubicBezTo>
                  <a:cubicBezTo>
                    <a:pt x="154" y="60"/>
                    <a:pt x="171" y="77"/>
                    <a:pt x="193" y="77"/>
                  </a:cubicBezTo>
                  <a:close/>
                  <a:moveTo>
                    <a:pt x="326" y="89"/>
                  </a:moveTo>
                  <a:cubicBezTo>
                    <a:pt x="347" y="89"/>
                    <a:pt x="365" y="72"/>
                    <a:pt x="365" y="50"/>
                  </a:cubicBezTo>
                  <a:cubicBezTo>
                    <a:pt x="365" y="29"/>
                    <a:pt x="347" y="12"/>
                    <a:pt x="326" y="12"/>
                  </a:cubicBezTo>
                  <a:cubicBezTo>
                    <a:pt x="305" y="12"/>
                    <a:pt x="288" y="29"/>
                    <a:pt x="288" y="50"/>
                  </a:cubicBezTo>
                  <a:cubicBezTo>
                    <a:pt x="288" y="72"/>
                    <a:pt x="305" y="89"/>
                    <a:pt x="326" y="89"/>
                  </a:cubicBezTo>
                  <a:close/>
                  <a:moveTo>
                    <a:pt x="69" y="113"/>
                  </a:moveTo>
                  <a:cubicBezTo>
                    <a:pt x="86" y="113"/>
                    <a:pt x="101" y="99"/>
                    <a:pt x="101" y="81"/>
                  </a:cubicBezTo>
                  <a:cubicBezTo>
                    <a:pt x="101" y="64"/>
                    <a:pt x="86" y="49"/>
                    <a:pt x="69" y="49"/>
                  </a:cubicBezTo>
                  <a:cubicBezTo>
                    <a:pt x="51" y="49"/>
                    <a:pt x="37" y="64"/>
                    <a:pt x="37" y="81"/>
                  </a:cubicBezTo>
                  <a:cubicBezTo>
                    <a:pt x="37" y="99"/>
                    <a:pt x="51" y="113"/>
                    <a:pt x="69" y="113"/>
                  </a:cubicBezTo>
                  <a:close/>
                  <a:moveTo>
                    <a:pt x="450" y="104"/>
                  </a:moveTo>
                  <a:cubicBezTo>
                    <a:pt x="468" y="104"/>
                    <a:pt x="482" y="90"/>
                    <a:pt x="482" y="72"/>
                  </a:cubicBezTo>
                  <a:cubicBezTo>
                    <a:pt x="482" y="54"/>
                    <a:pt x="468" y="40"/>
                    <a:pt x="450" y="40"/>
                  </a:cubicBezTo>
                  <a:cubicBezTo>
                    <a:pt x="433" y="40"/>
                    <a:pt x="418" y="54"/>
                    <a:pt x="418" y="72"/>
                  </a:cubicBezTo>
                  <a:cubicBezTo>
                    <a:pt x="418" y="90"/>
                    <a:pt x="433" y="104"/>
                    <a:pt x="450" y="104"/>
                  </a:cubicBezTo>
                  <a:close/>
                  <a:moveTo>
                    <a:pt x="485" y="119"/>
                  </a:moveTo>
                  <a:cubicBezTo>
                    <a:pt x="415" y="119"/>
                    <a:pt x="415" y="119"/>
                    <a:pt x="415" y="119"/>
                  </a:cubicBezTo>
                  <a:cubicBezTo>
                    <a:pt x="409" y="119"/>
                    <a:pt x="405" y="121"/>
                    <a:pt x="400" y="123"/>
                  </a:cubicBezTo>
                  <a:cubicBezTo>
                    <a:pt x="393" y="109"/>
                    <a:pt x="379" y="104"/>
                    <a:pt x="364" y="104"/>
                  </a:cubicBezTo>
                  <a:cubicBezTo>
                    <a:pt x="291" y="104"/>
                    <a:pt x="291" y="104"/>
                    <a:pt x="291" y="104"/>
                  </a:cubicBezTo>
                  <a:cubicBezTo>
                    <a:pt x="279" y="104"/>
                    <a:pt x="269" y="105"/>
                    <a:pt x="261" y="114"/>
                  </a:cubicBezTo>
                  <a:cubicBezTo>
                    <a:pt x="253" y="105"/>
                    <a:pt x="242" y="99"/>
                    <a:pt x="230" y="99"/>
                  </a:cubicBezTo>
                  <a:cubicBezTo>
                    <a:pt x="158" y="99"/>
                    <a:pt x="158" y="99"/>
                    <a:pt x="158" y="99"/>
                  </a:cubicBezTo>
                  <a:cubicBezTo>
                    <a:pt x="140" y="99"/>
                    <a:pt x="124" y="113"/>
                    <a:pt x="118" y="132"/>
                  </a:cubicBezTo>
                  <a:cubicBezTo>
                    <a:pt x="114" y="130"/>
                    <a:pt x="101" y="128"/>
                    <a:pt x="96" y="128"/>
                  </a:cubicBezTo>
                  <a:cubicBezTo>
                    <a:pt x="35" y="128"/>
                    <a:pt x="35" y="128"/>
                    <a:pt x="35" y="128"/>
                  </a:cubicBezTo>
                  <a:cubicBezTo>
                    <a:pt x="16" y="128"/>
                    <a:pt x="0" y="147"/>
                    <a:pt x="0" y="169"/>
                  </a:cubicBezTo>
                  <a:cubicBezTo>
                    <a:pt x="0" y="269"/>
                    <a:pt x="0" y="269"/>
                    <a:pt x="0" y="269"/>
                  </a:cubicBezTo>
                  <a:cubicBezTo>
                    <a:pt x="0" y="276"/>
                    <a:pt x="2" y="284"/>
                    <a:pt x="12" y="284"/>
                  </a:cubicBezTo>
                  <a:cubicBezTo>
                    <a:pt x="22" y="284"/>
                    <a:pt x="24" y="276"/>
                    <a:pt x="24" y="268"/>
                  </a:cubicBezTo>
                  <a:cubicBezTo>
                    <a:pt x="24" y="259"/>
                    <a:pt x="25" y="162"/>
                    <a:pt x="25" y="162"/>
                  </a:cubicBezTo>
                  <a:cubicBezTo>
                    <a:pt x="39" y="162"/>
                    <a:pt x="39" y="162"/>
                    <a:pt x="39" y="162"/>
                  </a:cubicBezTo>
                  <a:cubicBezTo>
                    <a:pt x="39" y="162"/>
                    <a:pt x="38" y="408"/>
                    <a:pt x="38" y="420"/>
                  </a:cubicBezTo>
                  <a:cubicBezTo>
                    <a:pt x="39" y="446"/>
                    <a:pt x="54" y="447"/>
                    <a:pt x="63" y="447"/>
                  </a:cubicBezTo>
                  <a:cubicBezTo>
                    <a:pt x="78" y="447"/>
                    <a:pt x="78" y="447"/>
                    <a:pt x="78" y="447"/>
                  </a:cubicBezTo>
                  <a:cubicBezTo>
                    <a:pt x="87" y="447"/>
                    <a:pt x="100" y="446"/>
                    <a:pt x="101" y="416"/>
                  </a:cubicBezTo>
                  <a:cubicBezTo>
                    <a:pt x="102" y="403"/>
                    <a:pt x="102" y="162"/>
                    <a:pt x="102" y="162"/>
                  </a:cubicBezTo>
                  <a:cubicBezTo>
                    <a:pt x="116" y="162"/>
                    <a:pt x="116" y="162"/>
                    <a:pt x="116" y="162"/>
                  </a:cubicBezTo>
                  <a:cubicBezTo>
                    <a:pt x="116" y="272"/>
                    <a:pt x="116" y="272"/>
                    <a:pt x="116" y="272"/>
                  </a:cubicBezTo>
                  <a:cubicBezTo>
                    <a:pt x="116" y="282"/>
                    <a:pt x="120" y="285"/>
                    <a:pt x="128" y="285"/>
                  </a:cubicBezTo>
                  <a:cubicBezTo>
                    <a:pt x="136" y="285"/>
                    <a:pt x="139" y="280"/>
                    <a:pt x="139" y="270"/>
                  </a:cubicBezTo>
                  <a:cubicBezTo>
                    <a:pt x="139" y="265"/>
                    <a:pt x="139" y="144"/>
                    <a:pt x="139" y="144"/>
                  </a:cubicBezTo>
                  <a:cubicBezTo>
                    <a:pt x="153" y="144"/>
                    <a:pt x="153" y="144"/>
                    <a:pt x="153" y="144"/>
                  </a:cubicBezTo>
                  <a:cubicBezTo>
                    <a:pt x="153" y="144"/>
                    <a:pt x="153" y="427"/>
                    <a:pt x="153" y="446"/>
                  </a:cubicBezTo>
                  <a:cubicBezTo>
                    <a:pt x="154" y="477"/>
                    <a:pt x="171" y="483"/>
                    <a:pt x="181" y="483"/>
                  </a:cubicBezTo>
                  <a:cubicBezTo>
                    <a:pt x="209" y="483"/>
                    <a:pt x="209" y="483"/>
                    <a:pt x="209" y="483"/>
                  </a:cubicBezTo>
                  <a:cubicBezTo>
                    <a:pt x="220" y="483"/>
                    <a:pt x="233" y="477"/>
                    <a:pt x="235" y="441"/>
                  </a:cubicBezTo>
                  <a:cubicBezTo>
                    <a:pt x="236" y="426"/>
                    <a:pt x="235" y="144"/>
                    <a:pt x="235" y="144"/>
                  </a:cubicBezTo>
                  <a:cubicBezTo>
                    <a:pt x="249" y="144"/>
                    <a:pt x="249" y="144"/>
                    <a:pt x="249" y="144"/>
                  </a:cubicBezTo>
                  <a:cubicBezTo>
                    <a:pt x="249" y="144"/>
                    <a:pt x="249" y="256"/>
                    <a:pt x="249" y="267"/>
                  </a:cubicBezTo>
                  <a:cubicBezTo>
                    <a:pt x="249" y="280"/>
                    <a:pt x="251" y="284"/>
                    <a:pt x="261" y="284"/>
                  </a:cubicBezTo>
                  <a:cubicBezTo>
                    <a:pt x="269" y="284"/>
                    <a:pt x="270" y="279"/>
                    <a:pt x="270" y="268"/>
                  </a:cubicBezTo>
                  <a:cubicBezTo>
                    <a:pt x="270" y="261"/>
                    <a:pt x="270" y="151"/>
                    <a:pt x="270" y="151"/>
                  </a:cubicBezTo>
                  <a:cubicBezTo>
                    <a:pt x="284" y="151"/>
                    <a:pt x="284" y="151"/>
                    <a:pt x="284" y="151"/>
                  </a:cubicBezTo>
                  <a:cubicBezTo>
                    <a:pt x="284" y="151"/>
                    <a:pt x="285" y="424"/>
                    <a:pt x="285" y="442"/>
                  </a:cubicBezTo>
                  <a:cubicBezTo>
                    <a:pt x="286" y="473"/>
                    <a:pt x="304" y="479"/>
                    <a:pt x="315" y="479"/>
                  </a:cubicBezTo>
                  <a:cubicBezTo>
                    <a:pt x="343" y="479"/>
                    <a:pt x="343" y="479"/>
                    <a:pt x="343" y="479"/>
                  </a:cubicBezTo>
                  <a:cubicBezTo>
                    <a:pt x="353" y="479"/>
                    <a:pt x="367" y="473"/>
                    <a:pt x="369" y="437"/>
                  </a:cubicBezTo>
                  <a:cubicBezTo>
                    <a:pt x="370" y="420"/>
                    <a:pt x="369" y="151"/>
                    <a:pt x="369" y="151"/>
                  </a:cubicBezTo>
                  <a:cubicBezTo>
                    <a:pt x="384" y="151"/>
                    <a:pt x="384" y="151"/>
                    <a:pt x="384" y="151"/>
                  </a:cubicBezTo>
                  <a:cubicBezTo>
                    <a:pt x="384" y="151"/>
                    <a:pt x="384" y="257"/>
                    <a:pt x="384" y="268"/>
                  </a:cubicBezTo>
                  <a:cubicBezTo>
                    <a:pt x="384" y="277"/>
                    <a:pt x="386" y="285"/>
                    <a:pt x="394" y="285"/>
                  </a:cubicBezTo>
                  <a:cubicBezTo>
                    <a:pt x="403" y="285"/>
                    <a:pt x="405" y="281"/>
                    <a:pt x="406" y="273"/>
                  </a:cubicBezTo>
                  <a:cubicBezTo>
                    <a:pt x="406" y="286"/>
                    <a:pt x="406" y="162"/>
                    <a:pt x="406" y="162"/>
                  </a:cubicBezTo>
                  <a:cubicBezTo>
                    <a:pt x="421" y="162"/>
                    <a:pt x="421" y="162"/>
                    <a:pt x="421" y="162"/>
                  </a:cubicBezTo>
                  <a:cubicBezTo>
                    <a:pt x="421" y="162"/>
                    <a:pt x="421" y="404"/>
                    <a:pt x="421" y="407"/>
                  </a:cubicBezTo>
                  <a:cubicBezTo>
                    <a:pt x="421" y="433"/>
                    <a:pt x="429" y="438"/>
                    <a:pt x="438" y="438"/>
                  </a:cubicBezTo>
                  <a:cubicBezTo>
                    <a:pt x="465" y="438"/>
                    <a:pt x="465" y="438"/>
                    <a:pt x="465" y="438"/>
                  </a:cubicBezTo>
                  <a:cubicBezTo>
                    <a:pt x="474" y="438"/>
                    <a:pt x="482" y="433"/>
                    <a:pt x="484" y="403"/>
                  </a:cubicBezTo>
                  <a:cubicBezTo>
                    <a:pt x="485" y="388"/>
                    <a:pt x="484" y="163"/>
                    <a:pt x="484" y="163"/>
                  </a:cubicBezTo>
                  <a:cubicBezTo>
                    <a:pt x="498" y="163"/>
                    <a:pt x="498" y="163"/>
                    <a:pt x="498" y="163"/>
                  </a:cubicBezTo>
                  <a:cubicBezTo>
                    <a:pt x="498" y="163"/>
                    <a:pt x="498" y="266"/>
                    <a:pt x="498" y="271"/>
                  </a:cubicBezTo>
                  <a:cubicBezTo>
                    <a:pt x="498" y="279"/>
                    <a:pt x="503" y="284"/>
                    <a:pt x="510" y="284"/>
                  </a:cubicBezTo>
                  <a:cubicBezTo>
                    <a:pt x="516" y="284"/>
                    <a:pt x="521" y="280"/>
                    <a:pt x="521" y="272"/>
                  </a:cubicBezTo>
                  <a:cubicBezTo>
                    <a:pt x="521" y="166"/>
                    <a:pt x="521" y="166"/>
                    <a:pt x="521" y="166"/>
                  </a:cubicBezTo>
                  <a:cubicBezTo>
                    <a:pt x="521" y="143"/>
                    <a:pt x="505" y="119"/>
                    <a:pt x="485" y="119"/>
                  </a:cubicBezTo>
                  <a:close/>
                </a:path>
              </a:pathLst>
            </a:custGeom>
            <a:solidFill>
              <a:schemeClr val="tx2"/>
            </a:solidFill>
            <a:ln>
              <a:noFill/>
            </a:ln>
          </p:spPr>
          <p:txBody>
            <a:bodyPr vert="horz" wrap="square" lIns="91416" tIns="45708" rIns="91416" bIns="45708" numCol="1" anchor="t" anchorCtr="0" compatLnSpc="1">
              <a:prstTxWarp prst="textNoShape">
                <a:avLst/>
              </a:prstTxWarp>
            </a:bodyPr>
            <a:lstStyle/>
            <a:p>
              <a:endParaRPr lang="en-US" sz="1799" dirty="0"/>
            </a:p>
          </p:txBody>
        </p:sp>
        <p:sp>
          <p:nvSpPr>
            <p:cNvPr id="14" name="Freeform 36"/>
            <p:cNvSpPr>
              <a:spLocks noChangeAspect="1" noEditPoints="1"/>
            </p:cNvSpPr>
            <p:nvPr/>
          </p:nvSpPr>
          <p:spPr bwMode="auto">
            <a:xfrm>
              <a:off x="4448507" y="5323730"/>
              <a:ext cx="986527" cy="914400"/>
            </a:xfrm>
            <a:custGeom>
              <a:avLst/>
              <a:gdLst>
                <a:gd name="T0" fmla="*/ 231 w 521"/>
                <a:gd name="T1" fmla="*/ 38 h 483"/>
                <a:gd name="T2" fmla="*/ 154 w 521"/>
                <a:gd name="T3" fmla="*/ 38 h 483"/>
                <a:gd name="T4" fmla="*/ 326 w 521"/>
                <a:gd name="T5" fmla="*/ 89 h 483"/>
                <a:gd name="T6" fmla="*/ 326 w 521"/>
                <a:gd name="T7" fmla="*/ 12 h 483"/>
                <a:gd name="T8" fmla="*/ 326 w 521"/>
                <a:gd name="T9" fmla="*/ 89 h 483"/>
                <a:gd name="T10" fmla="*/ 101 w 521"/>
                <a:gd name="T11" fmla="*/ 81 h 483"/>
                <a:gd name="T12" fmla="*/ 37 w 521"/>
                <a:gd name="T13" fmla="*/ 81 h 483"/>
                <a:gd name="T14" fmla="*/ 450 w 521"/>
                <a:gd name="T15" fmla="*/ 104 h 483"/>
                <a:gd name="T16" fmla="*/ 450 w 521"/>
                <a:gd name="T17" fmla="*/ 40 h 483"/>
                <a:gd name="T18" fmla="*/ 450 w 521"/>
                <a:gd name="T19" fmla="*/ 104 h 483"/>
                <a:gd name="T20" fmla="*/ 415 w 521"/>
                <a:gd name="T21" fmla="*/ 119 h 483"/>
                <a:gd name="T22" fmla="*/ 364 w 521"/>
                <a:gd name="T23" fmla="*/ 104 h 483"/>
                <a:gd name="T24" fmla="*/ 261 w 521"/>
                <a:gd name="T25" fmla="*/ 114 h 483"/>
                <a:gd name="T26" fmla="*/ 158 w 521"/>
                <a:gd name="T27" fmla="*/ 99 h 483"/>
                <a:gd name="T28" fmla="*/ 96 w 521"/>
                <a:gd name="T29" fmla="*/ 128 h 483"/>
                <a:gd name="T30" fmla="*/ 0 w 521"/>
                <a:gd name="T31" fmla="*/ 169 h 483"/>
                <a:gd name="T32" fmla="*/ 12 w 521"/>
                <a:gd name="T33" fmla="*/ 284 h 483"/>
                <a:gd name="T34" fmla="*/ 25 w 521"/>
                <a:gd name="T35" fmla="*/ 162 h 483"/>
                <a:gd name="T36" fmla="*/ 38 w 521"/>
                <a:gd name="T37" fmla="*/ 420 h 483"/>
                <a:gd name="T38" fmla="*/ 78 w 521"/>
                <a:gd name="T39" fmla="*/ 447 h 483"/>
                <a:gd name="T40" fmla="*/ 102 w 521"/>
                <a:gd name="T41" fmla="*/ 162 h 483"/>
                <a:gd name="T42" fmla="*/ 116 w 521"/>
                <a:gd name="T43" fmla="*/ 272 h 483"/>
                <a:gd name="T44" fmla="*/ 139 w 521"/>
                <a:gd name="T45" fmla="*/ 270 h 483"/>
                <a:gd name="T46" fmla="*/ 153 w 521"/>
                <a:gd name="T47" fmla="*/ 144 h 483"/>
                <a:gd name="T48" fmla="*/ 181 w 521"/>
                <a:gd name="T49" fmla="*/ 483 h 483"/>
                <a:gd name="T50" fmla="*/ 235 w 521"/>
                <a:gd name="T51" fmla="*/ 441 h 483"/>
                <a:gd name="T52" fmla="*/ 249 w 521"/>
                <a:gd name="T53" fmla="*/ 144 h 483"/>
                <a:gd name="T54" fmla="*/ 261 w 521"/>
                <a:gd name="T55" fmla="*/ 284 h 483"/>
                <a:gd name="T56" fmla="*/ 270 w 521"/>
                <a:gd name="T57" fmla="*/ 151 h 483"/>
                <a:gd name="T58" fmla="*/ 285 w 521"/>
                <a:gd name="T59" fmla="*/ 442 h 483"/>
                <a:gd name="T60" fmla="*/ 343 w 521"/>
                <a:gd name="T61" fmla="*/ 479 h 483"/>
                <a:gd name="T62" fmla="*/ 369 w 521"/>
                <a:gd name="T63" fmla="*/ 151 h 483"/>
                <a:gd name="T64" fmla="*/ 384 w 521"/>
                <a:gd name="T65" fmla="*/ 268 h 483"/>
                <a:gd name="T66" fmla="*/ 406 w 521"/>
                <a:gd name="T67" fmla="*/ 273 h 483"/>
                <a:gd name="T68" fmla="*/ 421 w 521"/>
                <a:gd name="T69" fmla="*/ 162 h 483"/>
                <a:gd name="T70" fmla="*/ 438 w 521"/>
                <a:gd name="T71" fmla="*/ 438 h 483"/>
                <a:gd name="T72" fmla="*/ 484 w 521"/>
                <a:gd name="T73" fmla="*/ 403 h 483"/>
                <a:gd name="T74" fmla="*/ 498 w 521"/>
                <a:gd name="T75" fmla="*/ 163 h 483"/>
                <a:gd name="T76" fmla="*/ 510 w 521"/>
                <a:gd name="T77" fmla="*/ 284 h 483"/>
                <a:gd name="T78" fmla="*/ 521 w 521"/>
                <a:gd name="T79" fmla="*/ 166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21" h="483">
                  <a:moveTo>
                    <a:pt x="193" y="77"/>
                  </a:moveTo>
                  <a:cubicBezTo>
                    <a:pt x="214" y="77"/>
                    <a:pt x="231" y="60"/>
                    <a:pt x="231" y="38"/>
                  </a:cubicBezTo>
                  <a:cubicBezTo>
                    <a:pt x="231" y="17"/>
                    <a:pt x="214" y="0"/>
                    <a:pt x="193" y="0"/>
                  </a:cubicBezTo>
                  <a:cubicBezTo>
                    <a:pt x="171" y="0"/>
                    <a:pt x="154" y="17"/>
                    <a:pt x="154" y="38"/>
                  </a:cubicBezTo>
                  <a:cubicBezTo>
                    <a:pt x="154" y="60"/>
                    <a:pt x="171" y="77"/>
                    <a:pt x="193" y="77"/>
                  </a:cubicBezTo>
                  <a:close/>
                  <a:moveTo>
                    <a:pt x="326" y="89"/>
                  </a:moveTo>
                  <a:cubicBezTo>
                    <a:pt x="347" y="89"/>
                    <a:pt x="365" y="72"/>
                    <a:pt x="365" y="50"/>
                  </a:cubicBezTo>
                  <a:cubicBezTo>
                    <a:pt x="365" y="29"/>
                    <a:pt x="347" y="12"/>
                    <a:pt x="326" y="12"/>
                  </a:cubicBezTo>
                  <a:cubicBezTo>
                    <a:pt x="305" y="12"/>
                    <a:pt x="288" y="29"/>
                    <a:pt x="288" y="50"/>
                  </a:cubicBezTo>
                  <a:cubicBezTo>
                    <a:pt x="288" y="72"/>
                    <a:pt x="305" y="89"/>
                    <a:pt x="326" y="89"/>
                  </a:cubicBezTo>
                  <a:close/>
                  <a:moveTo>
                    <a:pt x="69" y="113"/>
                  </a:moveTo>
                  <a:cubicBezTo>
                    <a:pt x="86" y="113"/>
                    <a:pt x="101" y="99"/>
                    <a:pt x="101" y="81"/>
                  </a:cubicBezTo>
                  <a:cubicBezTo>
                    <a:pt x="101" y="64"/>
                    <a:pt x="86" y="49"/>
                    <a:pt x="69" y="49"/>
                  </a:cubicBezTo>
                  <a:cubicBezTo>
                    <a:pt x="51" y="49"/>
                    <a:pt x="37" y="64"/>
                    <a:pt x="37" y="81"/>
                  </a:cubicBezTo>
                  <a:cubicBezTo>
                    <a:pt x="37" y="99"/>
                    <a:pt x="51" y="113"/>
                    <a:pt x="69" y="113"/>
                  </a:cubicBezTo>
                  <a:close/>
                  <a:moveTo>
                    <a:pt x="450" y="104"/>
                  </a:moveTo>
                  <a:cubicBezTo>
                    <a:pt x="468" y="104"/>
                    <a:pt x="482" y="90"/>
                    <a:pt x="482" y="72"/>
                  </a:cubicBezTo>
                  <a:cubicBezTo>
                    <a:pt x="482" y="54"/>
                    <a:pt x="468" y="40"/>
                    <a:pt x="450" y="40"/>
                  </a:cubicBezTo>
                  <a:cubicBezTo>
                    <a:pt x="433" y="40"/>
                    <a:pt x="418" y="54"/>
                    <a:pt x="418" y="72"/>
                  </a:cubicBezTo>
                  <a:cubicBezTo>
                    <a:pt x="418" y="90"/>
                    <a:pt x="433" y="104"/>
                    <a:pt x="450" y="104"/>
                  </a:cubicBezTo>
                  <a:close/>
                  <a:moveTo>
                    <a:pt x="485" y="119"/>
                  </a:moveTo>
                  <a:cubicBezTo>
                    <a:pt x="415" y="119"/>
                    <a:pt x="415" y="119"/>
                    <a:pt x="415" y="119"/>
                  </a:cubicBezTo>
                  <a:cubicBezTo>
                    <a:pt x="409" y="119"/>
                    <a:pt x="405" y="121"/>
                    <a:pt x="400" y="123"/>
                  </a:cubicBezTo>
                  <a:cubicBezTo>
                    <a:pt x="393" y="109"/>
                    <a:pt x="379" y="104"/>
                    <a:pt x="364" y="104"/>
                  </a:cubicBezTo>
                  <a:cubicBezTo>
                    <a:pt x="291" y="104"/>
                    <a:pt x="291" y="104"/>
                    <a:pt x="291" y="104"/>
                  </a:cubicBezTo>
                  <a:cubicBezTo>
                    <a:pt x="279" y="104"/>
                    <a:pt x="269" y="105"/>
                    <a:pt x="261" y="114"/>
                  </a:cubicBezTo>
                  <a:cubicBezTo>
                    <a:pt x="253" y="105"/>
                    <a:pt x="242" y="99"/>
                    <a:pt x="230" y="99"/>
                  </a:cubicBezTo>
                  <a:cubicBezTo>
                    <a:pt x="158" y="99"/>
                    <a:pt x="158" y="99"/>
                    <a:pt x="158" y="99"/>
                  </a:cubicBezTo>
                  <a:cubicBezTo>
                    <a:pt x="140" y="99"/>
                    <a:pt x="124" y="113"/>
                    <a:pt x="118" y="132"/>
                  </a:cubicBezTo>
                  <a:cubicBezTo>
                    <a:pt x="114" y="130"/>
                    <a:pt x="101" y="128"/>
                    <a:pt x="96" y="128"/>
                  </a:cubicBezTo>
                  <a:cubicBezTo>
                    <a:pt x="35" y="128"/>
                    <a:pt x="35" y="128"/>
                    <a:pt x="35" y="128"/>
                  </a:cubicBezTo>
                  <a:cubicBezTo>
                    <a:pt x="16" y="128"/>
                    <a:pt x="0" y="147"/>
                    <a:pt x="0" y="169"/>
                  </a:cubicBezTo>
                  <a:cubicBezTo>
                    <a:pt x="0" y="269"/>
                    <a:pt x="0" y="269"/>
                    <a:pt x="0" y="269"/>
                  </a:cubicBezTo>
                  <a:cubicBezTo>
                    <a:pt x="0" y="276"/>
                    <a:pt x="2" y="284"/>
                    <a:pt x="12" y="284"/>
                  </a:cubicBezTo>
                  <a:cubicBezTo>
                    <a:pt x="22" y="284"/>
                    <a:pt x="24" y="276"/>
                    <a:pt x="24" y="268"/>
                  </a:cubicBezTo>
                  <a:cubicBezTo>
                    <a:pt x="24" y="259"/>
                    <a:pt x="25" y="162"/>
                    <a:pt x="25" y="162"/>
                  </a:cubicBezTo>
                  <a:cubicBezTo>
                    <a:pt x="39" y="162"/>
                    <a:pt x="39" y="162"/>
                    <a:pt x="39" y="162"/>
                  </a:cubicBezTo>
                  <a:cubicBezTo>
                    <a:pt x="39" y="162"/>
                    <a:pt x="38" y="408"/>
                    <a:pt x="38" y="420"/>
                  </a:cubicBezTo>
                  <a:cubicBezTo>
                    <a:pt x="39" y="446"/>
                    <a:pt x="54" y="447"/>
                    <a:pt x="63" y="447"/>
                  </a:cubicBezTo>
                  <a:cubicBezTo>
                    <a:pt x="78" y="447"/>
                    <a:pt x="78" y="447"/>
                    <a:pt x="78" y="447"/>
                  </a:cubicBezTo>
                  <a:cubicBezTo>
                    <a:pt x="87" y="447"/>
                    <a:pt x="100" y="446"/>
                    <a:pt x="101" y="416"/>
                  </a:cubicBezTo>
                  <a:cubicBezTo>
                    <a:pt x="102" y="403"/>
                    <a:pt x="102" y="162"/>
                    <a:pt x="102" y="162"/>
                  </a:cubicBezTo>
                  <a:cubicBezTo>
                    <a:pt x="116" y="162"/>
                    <a:pt x="116" y="162"/>
                    <a:pt x="116" y="162"/>
                  </a:cubicBezTo>
                  <a:cubicBezTo>
                    <a:pt x="116" y="272"/>
                    <a:pt x="116" y="272"/>
                    <a:pt x="116" y="272"/>
                  </a:cubicBezTo>
                  <a:cubicBezTo>
                    <a:pt x="116" y="282"/>
                    <a:pt x="120" y="285"/>
                    <a:pt x="128" y="285"/>
                  </a:cubicBezTo>
                  <a:cubicBezTo>
                    <a:pt x="136" y="285"/>
                    <a:pt x="139" y="280"/>
                    <a:pt x="139" y="270"/>
                  </a:cubicBezTo>
                  <a:cubicBezTo>
                    <a:pt x="139" y="265"/>
                    <a:pt x="139" y="144"/>
                    <a:pt x="139" y="144"/>
                  </a:cubicBezTo>
                  <a:cubicBezTo>
                    <a:pt x="153" y="144"/>
                    <a:pt x="153" y="144"/>
                    <a:pt x="153" y="144"/>
                  </a:cubicBezTo>
                  <a:cubicBezTo>
                    <a:pt x="153" y="144"/>
                    <a:pt x="153" y="427"/>
                    <a:pt x="153" y="446"/>
                  </a:cubicBezTo>
                  <a:cubicBezTo>
                    <a:pt x="154" y="477"/>
                    <a:pt x="171" y="483"/>
                    <a:pt x="181" y="483"/>
                  </a:cubicBezTo>
                  <a:cubicBezTo>
                    <a:pt x="209" y="483"/>
                    <a:pt x="209" y="483"/>
                    <a:pt x="209" y="483"/>
                  </a:cubicBezTo>
                  <a:cubicBezTo>
                    <a:pt x="220" y="483"/>
                    <a:pt x="233" y="477"/>
                    <a:pt x="235" y="441"/>
                  </a:cubicBezTo>
                  <a:cubicBezTo>
                    <a:pt x="236" y="426"/>
                    <a:pt x="235" y="144"/>
                    <a:pt x="235" y="144"/>
                  </a:cubicBezTo>
                  <a:cubicBezTo>
                    <a:pt x="249" y="144"/>
                    <a:pt x="249" y="144"/>
                    <a:pt x="249" y="144"/>
                  </a:cubicBezTo>
                  <a:cubicBezTo>
                    <a:pt x="249" y="144"/>
                    <a:pt x="249" y="256"/>
                    <a:pt x="249" y="267"/>
                  </a:cubicBezTo>
                  <a:cubicBezTo>
                    <a:pt x="249" y="280"/>
                    <a:pt x="251" y="284"/>
                    <a:pt x="261" y="284"/>
                  </a:cubicBezTo>
                  <a:cubicBezTo>
                    <a:pt x="269" y="284"/>
                    <a:pt x="270" y="279"/>
                    <a:pt x="270" y="268"/>
                  </a:cubicBezTo>
                  <a:cubicBezTo>
                    <a:pt x="270" y="261"/>
                    <a:pt x="270" y="151"/>
                    <a:pt x="270" y="151"/>
                  </a:cubicBezTo>
                  <a:cubicBezTo>
                    <a:pt x="284" y="151"/>
                    <a:pt x="284" y="151"/>
                    <a:pt x="284" y="151"/>
                  </a:cubicBezTo>
                  <a:cubicBezTo>
                    <a:pt x="284" y="151"/>
                    <a:pt x="285" y="424"/>
                    <a:pt x="285" y="442"/>
                  </a:cubicBezTo>
                  <a:cubicBezTo>
                    <a:pt x="286" y="473"/>
                    <a:pt x="304" y="479"/>
                    <a:pt x="315" y="479"/>
                  </a:cubicBezTo>
                  <a:cubicBezTo>
                    <a:pt x="343" y="479"/>
                    <a:pt x="343" y="479"/>
                    <a:pt x="343" y="479"/>
                  </a:cubicBezTo>
                  <a:cubicBezTo>
                    <a:pt x="353" y="479"/>
                    <a:pt x="367" y="473"/>
                    <a:pt x="369" y="437"/>
                  </a:cubicBezTo>
                  <a:cubicBezTo>
                    <a:pt x="370" y="420"/>
                    <a:pt x="369" y="151"/>
                    <a:pt x="369" y="151"/>
                  </a:cubicBezTo>
                  <a:cubicBezTo>
                    <a:pt x="384" y="151"/>
                    <a:pt x="384" y="151"/>
                    <a:pt x="384" y="151"/>
                  </a:cubicBezTo>
                  <a:cubicBezTo>
                    <a:pt x="384" y="151"/>
                    <a:pt x="384" y="257"/>
                    <a:pt x="384" y="268"/>
                  </a:cubicBezTo>
                  <a:cubicBezTo>
                    <a:pt x="384" y="277"/>
                    <a:pt x="386" y="285"/>
                    <a:pt x="394" y="285"/>
                  </a:cubicBezTo>
                  <a:cubicBezTo>
                    <a:pt x="403" y="285"/>
                    <a:pt x="405" y="281"/>
                    <a:pt x="406" y="273"/>
                  </a:cubicBezTo>
                  <a:cubicBezTo>
                    <a:pt x="406" y="286"/>
                    <a:pt x="406" y="162"/>
                    <a:pt x="406" y="162"/>
                  </a:cubicBezTo>
                  <a:cubicBezTo>
                    <a:pt x="421" y="162"/>
                    <a:pt x="421" y="162"/>
                    <a:pt x="421" y="162"/>
                  </a:cubicBezTo>
                  <a:cubicBezTo>
                    <a:pt x="421" y="162"/>
                    <a:pt x="421" y="404"/>
                    <a:pt x="421" y="407"/>
                  </a:cubicBezTo>
                  <a:cubicBezTo>
                    <a:pt x="421" y="433"/>
                    <a:pt x="429" y="438"/>
                    <a:pt x="438" y="438"/>
                  </a:cubicBezTo>
                  <a:cubicBezTo>
                    <a:pt x="465" y="438"/>
                    <a:pt x="465" y="438"/>
                    <a:pt x="465" y="438"/>
                  </a:cubicBezTo>
                  <a:cubicBezTo>
                    <a:pt x="474" y="438"/>
                    <a:pt x="482" y="433"/>
                    <a:pt x="484" y="403"/>
                  </a:cubicBezTo>
                  <a:cubicBezTo>
                    <a:pt x="485" y="388"/>
                    <a:pt x="484" y="163"/>
                    <a:pt x="484" y="163"/>
                  </a:cubicBezTo>
                  <a:cubicBezTo>
                    <a:pt x="498" y="163"/>
                    <a:pt x="498" y="163"/>
                    <a:pt x="498" y="163"/>
                  </a:cubicBezTo>
                  <a:cubicBezTo>
                    <a:pt x="498" y="163"/>
                    <a:pt x="498" y="266"/>
                    <a:pt x="498" y="271"/>
                  </a:cubicBezTo>
                  <a:cubicBezTo>
                    <a:pt x="498" y="279"/>
                    <a:pt x="503" y="284"/>
                    <a:pt x="510" y="284"/>
                  </a:cubicBezTo>
                  <a:cubicBezTo>
                    <a:pt x="516" y="284"/>
                    <a:pt x="521" y="280"/>
                    <a:pt x="521" y="272"/>
                  </a:cubicBezTo>
                  <a:cubicBezTo>
                    <a:pt x="521" y="166"/>
                    <a:pt x="521" y="166"/>
                    <a:pt x="521" y="166"/>
                  </a:cubicBezTo>
                  <a:cubicBezTo>
                    <a:pt x="521" y="143"/>
                    <a:pt x="505" y="119"/>
                    <a:pt x="485" y="119"/>
                  </a:cubicBezTo>
                  <a:close/>
                </a:path>
              </a:pathLst>
            </a:custGeom>
            <a:solidFill>
              <a:schemeClr val="tx2"/>
            </a:solidFill>
            <a:ln>
              <a:noFill/>
            </a:ln>
          </p:spPr>
          <p:txBody>
            <a:bodyPr vert="horz" wrap="square" lIns="91416" tIns="45708" rIns="91416" bIns="45708" numCol="1" anchor="t" anchorCtr="0" compatLnSpc="1">
              <a:prstTxWarp prst="textNoShape">
                <a:avLst/>
              </a:prstTxWarp>
            </a:bodyPr>
            <a:lstStyle/>
            <a:p>
              <a:endParaRPr lang="en-US" sz="1799" dirty="0"/>
            </a:p>
          </p:txBody>
        </p:sp>
        <p:sp>
          <p:nvSpPr>
            <p:cNvPr id="15" name="Freeform 36"/>
            <p:cNvSpPr>
              <a:spLocks noChangeAspect="1" noEditPoints="1"/>
            </p:cNvSpPr>
            <p:nvPr/>
          </p:nvSpPr>
          <p:spPr bwMode="auto">
            <a:xfrm>
              <a:off x="5672902" y="5332524"/>
              <a:ext cx="991130" cy="914400"/>
            </a:xfrm>
            <a:custGeom>
              <a:avLst/>
              <a:gdLst>
                <a:gd name="T0" fmla="*/ 231 w 521"/>
                <a:gd name="T1" fmla="*/ 38 h 483"/>
                <a:gd name="T2" fmla="*/ 154 w 521"/>
                <a:gd name="T3" fmla="*/ 38 h 483"/>
                <a:gd name="T4" fmla="*/ 326 w 521"/>
                <a:gd name="T5" fmla="*/ 89 h 483"/>
                <a:gd name="T6" fmla="*/ 326 w 521"/>
                <a:gd name="T7" fmla="*/ 12 h 483"/>
                <a:gd name="T8" fmla="*/ 326 w 521"/>
                <a:gd name="T9" fmla="*/ 89 h 483"/>
                <a:gd name="T10" fmla="*/ 101 w 521"/>
                <a:gd name="T11" fmla="*/ 81 h 483"/>
                <a:gd name="T12" fmla="*/ 37 w 521"/>
                <a:gd name="T13" fmla="*/ 81 h 483"/>
                <a:gd name="T14" fmla="*/ 450 w 521"/>
                <a:gd name="T15" fmla="*/ 104 h 483"/>
                <a:gd name="T16" fmla="*/ 450 w 521"/>
                <a:gd name="T17" fmla="*/ 40 h 483"/>
                <a:gd name="T18" fmla="*/ 450 w 521"/>
                <a:gd name="T19" fmla="*/ 104 h 483"/>
                <a:gd name="T20" fmla="*/ 415 w 521"/>
                <a:gd name="T21" fmla="*/ 119 h 483"/>
                <a:gd name="T22" fmla="*/ 364 w 521"/>
                <a:gd name="T23" fmla="*/ 104 h 483"/>
                <a:gd name="T24" fmla="*/ 261 w 521"/>
                <a:gd name="T25" fmla="*/ 114 h 483"/>
                <a:gd name="T26" fmla="*/ 158 w 521"/>
                <a:gd name="T27" fmla="*/ 99 h 483"/>
                <a:gd name="T28" fmla="*/ 96 w 521"/>
                <a:gd name="T29" fmla="*/ 128 h 483"/>
                <a:gd name="T30" fmla="*/ 0 w 521"/>
                <a:gd name="T31" fmla="*/ 169 h 483"/>
                <a:gd name="T32" fmla="*/ 12 w 521"/>
                <a:gd name="T33" fmla="*/ 284 h 483"/>
                <a:gd name="T34" fmla="*/ 25 w 521"/>
                <a:gd name="T35" fmla="*/ 162 h 483"/>
                <a:gd name="T36" fmla="*/ 38 w 521"/>
                <a:gd name="T37" fmla="*/ 420 h 483"/>
                <a:gd name="T38" fmla="*/ 78 w 521"/>
                <a:gd name="T39" fmla="*/ 447 h 483"/>
                <a:gd name="T40" fmla="*/ 102 w 521"/>
                <a:gd name="T41" fmla="*/ 162 h 483"/>
                <a:gd name="T42" fmla="*/ 116 w 521"/>
                <a:gd name="T43" fmla="*/ 272 h 483"/>
                <a:gd name="T44" fmla="*/ 139 w 521"/>
                <a:gd name="T45" fmla="*/ 270 h 483"/>
                <a:gd name="T46" fmla="*/ 153 w 521"/>
                <a:gd name="T47" fmla="*/ 144 h 483"/>
                <a:gd name="T48" fmla="*/ 181 w 521"/>
                <a:gd name="T49" fmla="*/ 483 h 483"/>
                <a:gd name="T50" fmla="*/ 235 w 521"/>
                <a:gd name="T51" fmla="*/ 441 h 483"/>
                <a:gd name="T52" fmla="*/ 249 w 521"/>
                <a:gd name="T53" fmla="*/ 144 h 483"/>
                <a:gd name="T54" fmla="*/ 261 w 521"/>
                <a:gd name="T55" fmla="*/ 284 h 483"/>
                <a:gd name="T56" fmla="*/ 270 w 521"/>
                <a:gd name="T57" fmla="*/ 151 h 483"/>
                <a:gd name="T58" fmla="*/ 285 w 521"/>
                <a:gd name="T59" fmla="*/ 442 h 483"/>
                <a:gd name="T60" fmla="*/ 343 w 521"/>
                <a:gd name="T61" fmla="*/ 479 h 483"/>
                <a:gd name="T62" fmla="*/ 369 w 521"/>
                <a:gd name="T63" fmla="*/ 151 h 483"/>
                <a:gd name="T64" fmla="*/ 384 w 521"/>
                <a:gd name="T65" fmla="*/ 268 h 483"/>
                <a:gd name="T66" fmla="*/ 406 w 521"/>
                <a:gd name="T67" fmla="*/ 273 h 483"/>
                <a:gd name="T68" fmla="*/ 421 w 521"/>
                <a:gd name="T69" fmla="*/ 162 h 483"/>
                <a:gd name="T70" fmla="*/ 438 w 521"/>
                <a:gd name="T71" fmla="*/ 438 h 483"/>
                <a:gd name="T72" fmla="*/ 484 w 521"/>
                <a:gd name="T73" fmla="*/ 403 h 483"/>
                <a:gd name="T74" fmla="*/ 498 w 521"/>
                <a:gd name="T75" fmla="*/ 163 h 483"/>
                <a:gd name="T76" fmla="*/ 510 w 521"/>
                <a:gd name="T77" fmla="*/ 284 h 483"/>
                <a:gd name="T78" fmla="*/ 521 w 521"/>
                <a:gd name="T79" fmla="*/ 166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21" h="483">
                  <a:moveTo>
                    <a:pt x="193" y="77"/>
                  </a:moveTo>
                  <a:cubicBezTo>
                    <a:pt x="214" y="77"/>
                    <a:pt x="231" y="60"/>
                    <a:pt x="231" y="38"/>
                  </a:cubicBezTo>
                  <a:cubicBezTo>
                    <a:pt x="231" y="17"/>
                    <a:pt x="214" y="0"/>
                    <a:pt x="193" y="0"/>
                  </a:cubicBezTo>
                  <a:cubicBezTo>
                    <a:pt x="171" y="0"/>
                    <a:pt x="154" y="17"/>
                    <a:pt x="154" y="38"/>
                  </a:cubicBezTo>
                  <a:cubicBezTo>
                    <a:pt x="154" y="60"/>
                    <a:pt x="171" y="77"/>
                    <a:pt x="193" y="77"/>
                  </a:cubicBezTo>
                  <a:close/>
                  <a:moveTo>
                    <a:pt x="326" y="89"/>
                  </a:moveTo>
                  <a:cubicBezTo>
                    <a:pt x="347" y="89"/>
                    <a:pt x="365" y="72"/>
                    <a:pt x="365" y="50"/>
                  </a:cubicBezTo>
                  <a:cubicBezTo>
                    <a:pt x="365" y="29"/>
                    <a:pt x="347" y="12"/>
                    <a:pt x="326" y="12"/>
                  </a:cubicBezTo>
                  <a:cubicBezTo>
                    <a:pt x="305" y="12"/>
                    <a:pt x="288" y="29"/>
                    <a:pt x="288" y="50"/>
                  </a:cubicBezTo>
                  <a:cubicBezTo>
                    <a:pt x="288" y="72"/>
                    <a:pt x="305" y="89"/>
                    <a:pt x="326" y="89"/>
                  </a:cubicBezTo>
                  <a:close/>
                  <a:moveTo>
                    <a:pt x="69" y="113"/>
                  </a:moveTo>
                  <a:cubicBezTo>
                    <a:pt x="86" y="113"/>
                    <a:pt x="101" y="99"/>
                    <a:pt x="101" y="81"/>
                  </a:cubicBezTo>
                  <a:cubicBezTo>
                    <a:pt x="101" y="64"/>
                    <a:pt x="86" y="49"/>
                    <a:pt x="69" y="49"/>
                  </a:cubicBezTo>
                  <a:cubicBezTo>
                    <a:pt x="51" y="49"/>
                    <a:pt x="37" y="64"/>
                    <a:pt x="37" y="81"/>
                  </a:cubicBezTo>
                  <a:cubicBezTo>
                    <a:pt x="37" y="99"/>
                    <a:pt x="51" y="113"/>
                    <a:pt x="69" y="113"/>
                  </a:cubicBezTo>
                  <a:close/>
                  <a:moveTo>
                    <a:pt x="450" y="104"/>
                  </a:moveTo>
                  <a:cubicBezTo>
                    <a:pt x="468" y="104"/>
                    <a:pt x="482" y="90"/>
                    <a:pt x="482" y="72"/>
                  </a:cubicBezTo>
                  <a:cubicBezTo>
                    <a:pt x="482" y="54"/>
                    <a:pt x="468" y="40"/>
                    <a:pt x="450" y="40"/>
                  </a:cubicBezTo>
                  <a:cubicBezTo>
                    <a:pt x="433" y="40"/>
                    <a:pt x="418" y="54"/>
                    <a:pt x="418" y="72"/>
                  </a:cubicBezTo>
                  <a:cubicBezTo>
                    <a:pt x="418" y="90"/>
                    <a:pt x="433" y="104"/>
                    <a:pt x="450" y="104"/>
                  </a:cubicBezTo>
                  <a:close/>
                  <a:moveTo>
                    <a:pt x="485" y="119"/>
                  </a:moveTo>
                  <a:cubicBezTo>
                    <a:pt x="415" y="119"/>
                    <a:pt x="415" y="119"/>
                    <a:pt x="415" y="119"/>
                  </a:cubicBezTo>
                  <a:cubicBezTo>
                    <a:pt x="409" y="119"/>
                    <a:pt x="405" y="121"/>
                    <a:pt x="400" y="123"/>
                  </a:cubicBezTo>
                  <a:cubicBezTo>
                    <a:pt x="393" y="109"/>
                    <a:pt x="379" y="104"/>
                    <a:pt x="364" y="104"/>
                  </a:cubicBezTo>
                  <a:cubicBezTo>
                    <a:pt x="291" y="104"/>
                    <a:pt x="291" y="104"/>
                    <a:pt x="291" y="104"/>
                  </a:cubicBezTo>
                  <a:cubicBezTo>
                    <a:pt x="279" y="104"/>
                    <a:pt x="269" y="105"/>
                    <a:pt x="261" y="114"/>
                  </a:cubicBezTo>
                  <a:cubicBezTo>
                    <a:pt x="253" y="105"/>
                    <a:pt x="242" y="99"/>
                    <a:pt x="230" y="99"/>
                  </a:cubicBezTo>
                  <a:cubicBezTo>
                    <a:pt x="158" y="99"/>
                    <a:pt x="158" y="99"/>
                    <a:pt x="158" y="99"/>
                  </a:cubicBezTo>
                  <a:cubicBezTo>
                    <a:pt x="140" y="99"/>
                    <a:pt x="124" y="113"/>
                    <a:pt x="118" y="132"/>
                  </a:cubicBezTo>
                  <a:cubicBezTo>
                    <a:pt x="114" y="130"/>
                    <a:pt x="101" y="128"/>
                    <a:pt x="96" y="128"/>
                  </a:cubicBezTo>
                  <a:cubicBezTo>
                    <a:pt x="35" y="128"/>
                    <a:pt x="35" y="128"/>
                    <a:pt x="35" y="128"/>
                  </a:cubicBezTo>
                  <a:cubicBezTo>
                    <a:pt x="16" y="128"/>
                    <a:pt x="0" y="147"/>
                    <a:pt x="0" y="169"/>
                  </a:cubicBezTo>
                  <a:cubicBezTo>
                    <a:pt x="0" y="269"/>
                    <a:pt x="0" y="269"/>
                    <a:pt x="0" y="269"/>
                  </a:cubicBezTo>
                  <a:cubicBezTo>
                    <a:pt x="0" y="276"/>
                    <a:pt x="2" y="284"/>
                    <a:pt x="12" y="284"/>
                  </a:cubicBezTo>
                  <a:cubicBezTo>
                    <a:pt x="22" y="284"/>
                    <a:pt x="24" y="276"/>
                    <a:pt x="24" y="268"/>
                  </a:cubicBezTo>
                  <a:cubicBezTo>
                    <a:pt x="24" y="259"/>
                    <a:pt x="25" y="162"/>
                    <a:pt x="25" y="162"/>
                  </a:cubicBezTo>
                  <a:cubicBezTo>
                    <a:pt x="39" y="162"/>
                    <a:pt x="39" y="162"/>
                    <a:pt x="39" y="162"/>
                  </a:cubicBezTo>
                  <a:cubicBezTo>
                    <a:pt x="39" y="162"/>
                    <a:pt x="38" y="408"/>
                    <a:pt x="38" y="420"/>
                  </a:cubicBezTo>
                  <a:cubicBezTo>
                    <a:pt x="39" y="446"/>
                    <a:pt x="54" y="447"/>
                    <a:pt x="63" y="447"/>
                  </a:cubicBezTo>
                  <a:cubicBezTo>
                    <a:pt x="78" y="447"/>
                    <a:pt x="78" y="447"/>
                    <a:pt x="78" y="447"/>
                  </a:cubicBezTo>
                  <a:cubicBezTo>
                    <a:pt x="87" y="447"/>
                    <a:pt x="100" y="446"/>
                    <a:pt x="101" y="416"/>
                  </a:cubicBezTo>
                  <a:cubicBezTo>
                    <a:pt x="102" y="403"/>
                    <a:pt x="102" y="162"/>
                    <a:pt x="102" y="162"/>
                  </a:cubicBezTo>
                  <a:cubicBezTo>
                    <a:pt x="116" y="162"/>
                    <a:pt x="116" y="162"/>
                    <a:pt x="116" y="162"/>
                  </a:cubicBezTo>
                  <a:cubicBezTo>
                    <a:pt x="116" y="272"/>
                    <a:pt x="116" y="272"/>
                    <a:pt x="116" y="272"/>
                  </a:cubicBezTo>
                  <a:cubicBezTo>
                    <a:pt x="116" y="282"/>
                    <a:pt x="120" y="285"/>
                    <a:pt x="128" y="285"/>
                  </a:cubicBezTo>
                  <a:cubicBezTo>
                    <a:pt x="136" y="285"/>
                    <a:pt x="139" y="280"/>
                    <a:pt x="139" y="270"/>
                  </a:cubicBezTo>
                  <a:cubicBezTo>
                    <a:pt x="139" y="265"/>
                    <a:pt x="139" y="144"/>
                    <a:pt x="139" y="144"/>
                  </a:cubicBezTo>
                  <a:cubicBezTo>
                    <a:pt x="153" y="144"/>
                    <a:pt x="153" y="144"/>
                    <a:pt x="153" y="144"/>
                  </a:cubicBezTo>
                  <a:cubicBezTo>
                    <a:pt x="153" y="144"/>
                    <a:pt x="153" y="427"/>
                    <a:pt x="153" y="446"/>
                  </a:cubicBezTo>
                  <a:cubicBezTo>
                    <a:pt x="154" y="477"/>
                    <a:pt x="171" y="483"/>
                    <a:pt x="181" y="483"/>
                  </a:cubicBezTo>
                  <a:cubicBezTo>
                    <a:pt x="209" y="483"/>
                    <a:pt x="209" y="483"/>
                    <a:pt x="209" y="483"/>
                  </a:cubicBezTo>
                  <a:cubicBezTo>
                    <a:pt x="220" y="483"/>
                    <a:pt x="233" y="477"/>
                    <a:pt x="235" y="441"/>
                  </a:cubicBezTo>
                  <a:cubicBezTo>
                    <a:pt x="236" y="426"/>
                    <a:pt x="235" y="144"/>
                    <a:pt x="235" y="144"/>
                  </a:cubicBezTo>
                  <a:cubicBezTo>
                    <a:pt x="249" y="144"/>
                    <a:pt x="249" y="144"/>
                    <a:pt x="249" y="144"/>
                  </a:cubicBezTo>
                  <a:cubicBezTo>
                    <a:pt x="249" y="144"/>
                    <a:pt x="249" y="256"/>
                    <a:pt x="249" y="267"/>
                  </a:cubicBezTo>
                  <a:cubicBezTo>
                    <a:pt x="249" y="280"/>
                    <a:pt x="251" y="284"/>
                    <a:pt x="261" y="284"/>
                  </a:cubicBezTo>
                  <a:cubicBezTo>
                    <a:pt x="269" y="284"/>
                    <a:pt x="270" y="279"/>
                    <a:pt x="270" y="268"/>
                  </a:cubicBezTo>
                  <a:cubicBezTo>
                    <a:pt x="270" y="261"/>
                    <a:pt x="270" y="151"/>
                    <a:pt x="270" y="151"/>
                  </a:cubicBezTo>
                  <a:cubicBezTo>
                    <a:pt x="284" y="151"/>
                    <a:pt x="284" y="151"/>
                    <a:pt x="284" y="151"/>
                  </a:cubicBezTo>
                  <a:cubicBezTo>
                    <a:pt x="284" y="151"/>
                    <a:pt x="285" y="424"/>
                    <a:pt x="285" y="442"/>
                  </a:cubicBezTo>
                  <a:cubicBezTo>
                    <a:pt x="286" y="473"/>
                    <a:pt x="304" y="479"/>
                    <a:pt x="315" y="479"/>
                  </a:cubicBezTo>
                  <a:cubicBezTo>
                    <a:pt x="343" y="479"/>
                    <a:pt x="343" y="479"/>
                    <a:pt x="343" y="479"/>
                  </a:cubicBezTo>
                  <a:cubicBezTo>
                    <a:pt x="353" y="479"/>
                    <a:pt x="367" y="473"/>
                    <a:pt x="369" y="437"/>
                  </a:cubicBezTo>
                  <a:cubicBezTo>
                    <a:pt x="370" y="420"/>
                    <a:pt x="369" y="151"/>
                    <a:pt x="369" y="151"/>
                  </a:cubicBezTo>
                  <a:cubicBezTo>
                    <a:pt x="384" y="151"/>
                    <a:pt x="384" y="151"/>
                    <a:pt x="384" y="151"/>
                  </a:cubicBezTo>
                  <a:cubicBezTo>
                    <a:pt x="384" y="151"/>
                    <a:pt x="384" y="257"/>
                    <a:pt x="384" y="268"/>
                  </a:cubicBezTo>
                  <a:cubicBezTo>
                    <a:pt x="384" y="277"/>
                    <a:pt x="386" y="285"/>
                    <a:pt x="394" y="285"/>
                  </a:cubicBezTo>
                  <a:cubicBezTo>
                    <a:pt x="403" y="285"/>
                    <a:pt x="405" y="281"/>
                    <a:pt x="406" y="273"/>
                  </a:cubicBezTo>
                  <a:cubicBezTo>
                    <a:pt x="406" y="286"/>
                    <a:pt x="406" y="162"/>
                    <a:pt x="406" y="162"/>
                  </a:cubicBezTo>
                  <a:cubicBezTo>
                    <a:pt x="421" y="162"/>
                    <a:pt x="421" y="162"/>
                    <a:pt x="421" y="162"/>
                  </a:cubicBezTo>
                  <a:cubicBezTo>
                    <a:pt x="421" y="162"/>
                    <a:pt x="421" y="404"/>
                    <a:pt x="421" y="407"/>
                  </a:cubicBezTo>
                  <a:cubicBezTo>
                    <a:pt x="421" y="433"/>
                    <a:pt x="429" y="438"/>
                    <a:pt x="438" y="438"/>
                  </a:cubicBezTo>
                  <a:cubicBezTo>
                    <a:pt x="465" y="438"/>
                    <a:pt x="465" y="438"/>
                    <a:pt x="465" y="438"/>
                  </a:cubicBezTo>
                  <a:cubicBezTo>
                    <a:pt x="474" y="438"/>
                    <a:pt x="482" y="433"/>
                    <a:pt x="484" y="403"/>
                  </a:cubicBezTo>
                  <a:cubicBezTo>
                    <a:pt x="485" y="388"/>
                    <a:pt x="484" y="163"/>
                    <a:pt x="484" y="163"/>
                  </a:cubicBezTo>
                  <a:cubicBezTo>
                    <a:pt x="498" y="163"/>
                    <a:pt x="498" y="163"/>
                    <a:pt x="498" y="163"/>
                  </a:cubicBezTo>
                  <a:cubicBezTo>
                    <a:pt x="498" y="163"/>
                    <a:pt x="498" y="266"/>
                    <a:pt x="498" y="271"/>
                  </a:cubicBezTo>
                  <a:cubicBezTo>
                    <a:pt x="498" y="279"/>
                    <a:pt x="503" y="284"/>
                    <a:pt x="510" y="284"/>
                  </a:cubicBezTo>
                  <a:cubicBezTo>
                    <a:pt x="516" y="284"/>
                    <a:pt x="521" y="280"/>
                    <a:pt x="521" y="272"/>
                  </a:cubicBezTo>
                  <a:cubicBezTo>
                    <a:pt x="521" y="166"/>
                    <a:pt x="521" y="166"/>
                    <a:pt x="521" y="166"/>
                  </a:cubicBezTo>
                  <a:cubicBezTo>
                    <a:pt x="521" y="143"/>
                    <a:pt x="505" y="119"/>
                    <a:pt x="485" y="119"/>
                  </a:cubicBezTo>
                  <a:close/>
                </a:path>
              </a:pathLst>
            </a:custGeom>
            <a:solidFill>
              <a:schemeClr val="tx2"/>
            </a:solidFill>
            <a:ln>
              <a:noFill/>
            </a:ln>
          </p:spPr>
          <p:txBody>
            <a:bodyPr vert="horz" wrap="square" lIns="91416" tIns="45708" rIns="91416" bIns="45708" numCol="1" anchor="t" anchorCtr="0" compatLnSpc="1">
              <a:prstTxWarp prst="textNoShape">
                <a:avLst/>
              </a:prstTxWarp>
            </a:bodyPr>
            <a:lstStyle/>
            <a:p>
              <a:endParaRPr lang="en-US" sz="1799" dirty="0"/>
            </a:p>
          </p:txBody>
        </p:sp>
        <p:sp>
          <p:nvSpPr>
            <p:cNvPr id="16" name="Freeform 36"/>
            <p:cNvSpPr>
              <a:spLocks noChangeAspect="1" noEditPoints="1"/>
            </p:cNvSpPr>
            <p:nvPr/>
          </p:nvSpPr>
          <p:spPr bwMode="auto">
            <a:xfrm>
              <a:off x="6901900" y="5292934"/>
              <a:ext cx="986527" cy="914400"/>
            </a:xfrm>
            <a:custGeom>
              <a:avLst/>
              <a:gdLst>
                <a:gd name="T0" fmla="*/ 231 w 521"/>
                <a:gd name="T1" fmla="*/ 38 h 483"/>
                <a:gd name="T2" fmla="*/ 154 w 521"/>
                <a:gd name="T3" fmla="*/ 38 h 483"/>
                <a:gd name="T4" fmla="*/ 326 w 521"/>
                <a:gd name="T5" fmla="*/ 89 h 483"/>
                <a:gd name="T6" fmla="*/ 326 w 521"/>
                <a:gd name="T7" fmla="*/ 12 h 483"/>
                <a:gd name="T8" fmla="*/ 326 w 521"/>
                <a:gd name="T9" fmla="*/ 89 h 483"/>
                <a:gd name="T10" fmla="*/ 101 w 521"/>
                <a:gd name="T11" fmla="*/ 81 h 483"/>
                <a:gd name="T12" fmla="*/ 37 w 521"/>
                <a:gd name="T13" fmla="*/ 81 h 483"/>
                <a:gd name="T14" fmla="*/ 450 w 521"/>
                <a:gd name="T15" fmla="*/ 104 h 483"/>
                <a:gd name="T16" fmla="*/ 450 w 521"/>
                <a:gd name="T17" fmla="*/ 40 h 483"/>
                <a:gd name="T18" fmla="*/ 450 w 521"/>
                <a:gd name="T19" fmla="*/ 104 h 483"/>
                <a:gd name="T20" fmla="*/ 415 w 521"/>
                <a:gd name="T21" fmla="*/ 119 h 483"/>
                <a:gd name="T22" fmla="*/ 364 w 521"/>
                <a:gd name="T23" fmla="*/ 104 h 483"/>
                <a:gd name="T24" fmla="*/ 261 w 521"/>
                <a:gd name="T25" fmla="*/ 114 h 483"/>
                <a:gd name="T26" fmla="*/ 158 w 521"/>
                <a:gd name="T27" fmla="*/ 99 h 483"/>
                <a:gd name="T28" fmla="*/ 96 w 521"/>
                <a:gd name="T29" fmla="*/ 128 h 483"/>
                <a:gd name="T30" fmla="*/ 0 w 521"/>
                <a:gd name="T31" fmla="*/ 169 h 483"/>
                <a:gd name="T32" fmla="*/ 12 w 521"/>
                <a:gd name="T33" fmla="*/ 284 h 483"/>
                <a:gd name="T34" fmla="*/ 25 w 521"/>
                <a:gd name="T35" fmla="*/ 162 h 483"/>
                <a:gd name="T36" fmla="*/ 38 w 521"/>
                <a:gd name="T37" fmla="*/ 420 h 483"/>
                <a:gd name="T38" fmla="*/ 78 w 521"/>
                <a:gd name="T39" fmla="*/ 447 h 483"/>
                <a:gd name="T40" fmla="*/ 102 w 521"/>
                <a:gd name="T41" fmla="*/ 162 h 483"/>
                <a:gd name="T42" fmla="*/ 116 w 521"/>
                <a:gd name="T43" fmla="*/ 272 h 483"/>
                <a:gd name="T44" fmla="*/ 139 w 521"/>
                <a:gd name="T45" fmla="*/ 270 h 483"/>
                <a:gd name="T46" fmla="*/ 153 w 521"/>
                <a:gd name="T47" fmla="*/ 144 h 483"/>
                <a:gd name="T48" fmla="*/ 181 w 521"/>
                <a:gd name="T49" fmla="*/ 483 h 483"/>
                <a:gd name="T50" fmla="*/ 235 w 521"/>
                <a:gd name="T51" fmla="*/ 441 h 483"/>
                <a:gd name="T52" fmla="*/ 249 w 521"/>
                <a:gd name="T53" fmla="*/ 144 h 483"/>
                <a:gd name="T54" fmla="*/ 261 w 521"/>
                <a:gd name="T55" fmla="*/ 284 h 483"/>
                <a:gd name="T56" fmla="*/ 270 w 521"/>
                <a:gd name="T57" fmla="*/ 151 h 483"/>
                <a:gd name="T58" fmla="*/ 285 w 521"/>
                <a:gd name="T59" fmla="*/ 442 h 483"/>
                <a:gd name="T60" fmla="*/ 343 w 521"/>
                <a:gd name="T61" fmla="*/ 479 h 483"/>
                <a:gd name="T62" fmla="*/ 369 w 521"/>
                <a:gd name="T63" fmla="*/ 151 h 483"/>
                <a:gd name="T64" fmla="*/ 384 w 521"/>
                <a:gd name="T65" fmla="*/ 268 h 483"/>
                <a:gd name="T66" fmla="*/ 406 w 521"/>
                <a:gd name="T67" fmla="*/ 273 h 483"/>
                <a:gd name="T68" fmla="*/ 421 w 521"/>
                <a:gd name="T69" fmla="*/ 162 h 483"/>
                <a:gd name="T70" fmla="*/ 438 w 521"/>
                <a:gd name="T71" fmla="*/ 438 h 483"/>
                <a:gd name="T72" fmla="*/ 484 w 521"/>
                <a:gd name="T73" fmla="*/ 403 h 483"/>
                <a:gd name="T74" fmla="*/ 498 w 521"/>
                <a:gd name="T75" fmla="*/ 163 h 483"/>
                <a:gd name="T76" fmla="*/ 510 w 521"/>
                <a:gd name="T77" fmla="*/ 284 h 483"/>
                <a:gd name="T78" fmla="*/ 521 w 521"/>
                <a:gd name="T79" fmla="*/ 166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21" h="483">
                  <a:moveTo>
                    <a:pt x="193" y="77"/>
                  </a:moveTo>
                  <a:cubicBezTo>
                    <a:pt x="214" y="77"/>
                    <a:pt x="231" y="60"/>
                    <a:pt x="231" y="38"/>
                  </a:cubicBezTo>
                  <a:cubicBezTo>
                    <a:pt x="231" y="17"/>
                    <a:pt x="214" y="0"/>
                    <a:pt x="193" y="0"/>
                  </a:cubicBezTo>
                  <a:cubicBezTo>
                    <a:pt x="171" y="0"/>
                    <a:pt x="154" y="17"/>
                    <a:pt x="154" y="38"/>
                  </a:cubicBezTo>
                  <a:cubicBezTo>
                    <a:pt x="154" y="60"/>
                    <a:pt x="171" y="77"/>
                    <a:pt x="193" y="77"/>
                  </a:cubicBezTo>
                  <a:close/>
                  <a:moveTo>
                    <a:pt x="326" y="89"/>
                  </a:moveTo>
                  <a:cubicBezTo>
                    <a:pt x="347" y="89"/>
                    <a:pt x="365" y="72"/>
                    <a:pt x="365" y="50"/>
                  </a:cubicBezTo>
                  <a:cubicBezTo>
                    <a:pt x="365" y="29"/>
                    <a:pt x="347" y="12"/>
                    <a:pt x="326" y="12"/>
                  </a:cubicBezTo>
                  <a:cubicBezTo>
                    <a:pt x="305" y="12"/>
                    <a:pt x="288" y="29"/>
                    <a:pt x="288" y="50"/>
                  </a:cubicBezTo>
                  <a:cubicBezTo>
                    <a:pt x="288" y="72"/>
                    <a:pt x="305" y="89"/>
                    <a:pt x="326" y="89"/>
                  </a:cubicBezTo>
                  <a:close/>
                  <a:moveTo>
                    <a:pt x="69" y="113"/>
                  </a:moveTo>
                  <a:cubicBezTo>
                    <a:pt x="86" y="113"/>
                    <a:pt x="101" y="99"/>
                    <a:pt x="101" y="81"/>
                  </a:cubicBezTo>
                  <a:cubicBezTo>
                    <a:pt x="101" y="64"/>
                    <a:pt x="86" y="49"/>
                    <a:pt x="69" y="49"/>
                  </a:cubicBezTo>
                  <a:cubicBezTo>
                    <a:pt x="51" y="49"/>
                    <a:pt x="37" y="64"/>
                    <a:pt x="37" y="81"/>
                  </a:cubicBezTo>
                  <a:cubicBezTo>
                    <a:pt x="37" y="99"/>
                    <a:pt x="51" y="113"/>
                    <a:pt x="69" y="113"/>
                  </a:cubicBezTo>
                  <a:close/>
                  <a:moveTo>
                    <a:pt x="450" y="104"/>
                  </a:moveTo>
                  <a:cubicBezTo>
                    <a:pt x="468" y="104"/>
                    <a:pt x="482" y="90"/>
                    <a:pt x="482" y="72"/>
                  </a:cubicBezTo>
                  <a:cubicBezTo>
                    <a:pt x="482" y="54"/>
                    <a:pt x="468" y="40"/>
                    <a:pt x="450" y="40"/>
                  </a:cubicBezTo>
                  <a:cubicBezTo>
                    <a:pt x="433" y="40"/>
                    <a:pt x="418" y="54"/>
                    <a:pt x="418" y="72"/>
                  </a:cubicBezTo>
                  <a:cubicBezTo>
                    <a:pt x="418" y="90"/>
                    <a:pt x="433" y="104"/>
                    <a:pt x="450" y="104"/>
                  </a:cubicBezTo>
                  <a:close/>
                  <a:moveTo>
                    <a:pt x="485" y="119"/>
                  </a:moveTo>
                  <a:cubicBezTo>
                    <a:pt x="415" y="119"/>
                    <a:pt x="415" y="119"/>
                    <a:pt x="415" y="119"/>
                  </a:cubicBezTo>
                  <a:cubicBezTo>
                    <a:pt x="409" y="119"/>
                    <a:pt x="405" y="121"/>
                    <a:pt x="400" y="123"/>
                  </a:cubicBezTo>
                  <a:cubicBezTo>
                    <a:pt x="393" y="109"/>
                    <a:pt x="379" y="104"/>
                    <a:pt x="364" y="104"/>
                  </a:cubicBezTo>
                  <a:cubicBezTo>
                    <a:pt x="291" y="104"/>
                    <a:pt x="291" y="104"/>
                    <a:pt x="291" y="104"/>
                  </a:cubicBezTo>
                  <a:cubicBezTo>
                    <a:pt x="279" y="104"/>
                    <a:pt x="269" y="105"/>
                    <a:pt x="261" y="114"/>
                  </a:cubicBezTo>
                  <a:cubicBezTo>
                    <a:pt x="253" y="105"/>
                    <a:pt x="242" y="99"/>
                    <a:pt x="230" y="99"/>
                  </a:cubicBezTo>
                  <a:cubicBezTo>
                    <a:pt x="158" y="99"/>
                    <a:pt x="158" y="99"/>
                    <a:pt x="158" y="99"/>
                  </a:cubicBezTo>
                  <a:cubicBezTo>
                    <a:pt x="140" y="99"/>
                    <a:pt x="124" y="113"/>
                    <a:pt x="118" y="132"/>
                  </a:cubicBezTo>
                  <a:cubicBezTo>
                    <a:pt x="114" y="130"/>
                    <a:pt x="101" y="128"/>
                    <a:pt x="96" y="128"/>
                  </a:cubicBezTo>
                  <a:cubicBezTo>
                    <a:pt x="35" y="128"/>
                    <a:pt x="35" y="128"/>
                    <a:pt x="35" y="128"/>
                  </a:cubicBezTo>
                  <a:cubicBezTo>
                    <a:pt x="16" y="128"/>
                    <a:pt x="0" y="147"/>
                    <a:pt x="0" y="169"/>
                  </a:cubicBezTo>
                  <a:cubicBezTo>
                    <a:pt x="0" y="269"/>
                    <a:pt x="0" y="269"/>
                    <a:pt x="0" y="269"/>
                  </a:cubicBezTo>
                  <a:cubicBezTo>
                    <a:pt x="0" y="276"/>
                    <a:pt x="2" y="284"/>
                    <a:pt x="12" y="284"/>
                  </a:cubicBezTo>
                  <a:cubicBezTo>
                    <a:pt x="22" y="284"/>
                    <a:pt x="24" y="276"/>
                    <a:pt x="24" y="268"/>
                  </a:cubicBezTo>
                  <a:cubicBezTo>
                    <a:pt x="24" y="259"/>
                    <a:pt x="25" y="162"/>
                    <a:pt x="25" y="162"/>
                  </a:cubicBezTo>
                  <a:cubicBezTo>
                    <a:pt x="39" y="162"/>
                    <a:pt x="39" y="162"/>
                    <a:pt x="39" y="162"/>
                  </a:cubicBezTo>
                  <a:cubicBezTo>
                    <a:pt x="39" y="162"/>
                    <a:pt x="38" y="408"/>
                    <a:pt x="38" y="420"/>
                  </a:cubicBezTo>
                  <a:cubicBezTo>
                    <a:pt x="39" y="446"/>
                    <a:pt x="54" y="447"/>
                    <a:pt x="63" y="447"/>
                  </a:cubicBezTo>
                  <a:cubicBezTo>
                    <a:pt x="78" y="447"/>
                    <a:pt x="78" y="447"/>
                    <a:pt x="78" y="447"/>
                  </a:cubicBezTo>
                  <a:cubicBezTo>
                    <a:pt x="87" y="447"/>
                    <a:pt x="100" y="446"/>
                    <a:pt x="101" y="416"/>
                  </a:cubicBezTo>
                  <a:cubicBezTo>
                    <a:pt x="102" y="403"/>
                    <a:pt x="102" y="162"/>
                    <a:pt x="102" y="162"/>
                  </a:cubicBezTo>
                  <a:cubicBezTo>
                    <a:pt x="116" y="162"/>
                    <a:pt x="116" y="162"/>
                    <a:pt x="116" y="162"/>
                  </a:cubicBezTo>
                  <a:cubicBezTo>
                    <a:pt x="116" y="272"/>
                    <a:pt x="116" y="272"/>
                    <a:pt x="116" y="272"/>
                  </a:cubicBezTo>
                  <a:cubicBezTo>
                    <a:pt x="116" y="282"/>
                    <a:pt x="120" y="285"/>
                    <a:pt x="128" y="285"/>
                  </a:cubicBezTo>
                  <a:cubicBezTo>
                    <a:pt x="136" y="285"/>
                    <a:pt x="139" y="280"/>
                    <a:pt x="139" y="270"/>
                  </a:cubicBezTo>
                  <a:cubicBezTo>
                    <a:pt x="139" y="265"/>
                    <a:pt x="139" y="144"/>
                    <a:pt x="139" y="144"/>
                  </a:cubicBezTo>
                  <a:cubicBezTo>
                    <a:pt x="153" y="144"/>
                    <a:pt x="153" y="144"/>
                    <a:pt x="153" y="144"/>
                  </a:cubicBezTo>
                  <a:cubicBezTo>
                    <a:pt x="153" y="144"/>
                    <a:pt x="153" y="427"/>
                    <a:pt x="153" y="446"/>
                  </a:cubicBezTo>
                  <a:cubicBezTo>
                    <a:pt x="154" y="477"/>
                    <a:pt x="171" y="483"/>
                    <a:pt x="181" y="483"/>
                  </a:cubicBezTo>
                  <a:cubicBezTo>
                    <a:pt x="209" y="483"/>
                    <a:pt x="209" y="483"/>
                    <a:pt x="209" y="483"/>
                  </a:cubicBezTo>
                  <a:cubicBezTo>
                    <a:pt x="220" y="483"/>
                    <a:pt x="233" y="477"/>
                    <a:pt x="235" y="441"/>
                  </a:cubicBezTo>
                  <a:cubicBezTo>
                    <a:pt x="236" y="426"/>
                    <a:pt x="235" y="144"/>
                    <a:pt x="235" y="144"/>
                  </a:cubicBezTo>
                  <a:cubicBezTo>
                    <a:pt x="249" y="144"/>
                    <a:pt x="249" y="144"/>
                    <a:pt x="249" y="144"/>
                  </a:cubicBezTo>
                  <a:cubicBezTo>
                    <a:pt x="249" y="144"/>
                    <a:pt x="249" y="256"/>
                    <a:pt x="249" y="267"/>
                  </a:cubicBezTo>
                  <a:cubicBezTo>
                    <a:pt x="249" y="280"/>
                    <a:pt x="251" y="284"/>
                    <a:pt x="261" y="284"/>
                  </a:cubicBezTo>
                  <a:cubicBezTo>
                    <a:pt x="269" y="284"/>
                    <a:pt x="270" y="279"/>
                    <a:pt x="270" y="268"/>
                  </a:cubicBezTo>
                  <a:cubicBezTo>
                    <a:pt x="270" y="261"/>
                    <a:pt x="270" y="151"/>
                    <a:pt x="270" y="151"/>
                  </a:cubicBezTo>
                  <a:cubicBezTo>
                    <a:pt x="284" y="151"/>
                    <a:pt x="284" y="151"/>
                    <a:pt x="284" y="151"/>
                  </a:cubicBezTo>
                  <a:cubicBezTo>
                    <a:pt x="284" y="151"/>
                    <a:pt x="285" y="424"/>
                    <a:pt x="285" y="442"/>
                  </a:cubicBezTo>
                  <a:cubicBezTo>
                    <a:pt x="286" y="473"/>
                    <a:pt x="304" y="479"/>
                    <a:pt x="315" y="479"/>
                  </a:cubicBezTo>
                  <a:cubicBezTo>
                    <a:pt x="343" y="479"/>
                    <a:pt x="343" y="479"/>
                    <a:pt x="343" y="479"/>
                  </a:cubicBezTo>
                  <a:cubicBezTo>
                    <a:pt x="353" y="479"/>
                    <a:pt x="367" y="473"/>
                    <a:pt x="369" y="437"/>
                  </a:cubicBezTo>
                  <a:cubicBezTo>
                    <a:pt x="370" y="420"/>
                    <a:pt x="369" y="151"/>
                    <a:pt x="369" y="151"/>
                  </a:cubicBezTo>
                  <a:cubicBezTo>
                    <a:pt x="384" y="151"/>
                    <a:pt x="384" y="151"/>
                    <a:pt x="384" y="151"/>
                  </a:cubicBezTo>
                  <a:cubicBezTo>
                    <a:pt x="384" y="151"/>
                    <a:pt x="384" y="257"/>
                    <a:pt x="384" y="268"/>
                  </a:cubicBezTo>
                  <a:cubicBezTo>
                    <a:pt x="384" y="277"/>
                    <a:pt x="386" y="285"/>
                    <a:pt x="394" y="285"/>
                  </a:cubicBezTo>
                  <a:cubicBezTo>
                    <a:pt x="403" y="285"/>
                    <a:pt x="405" y="281"/>
                    <a:pt x="406" y="273"/>
                  </a:cubicBezTo>
                  <a:cubicBezTo>
                    <a:pt x="406" y="286"/>
                    <a:pt x="406" y="162"/>
                    <a:pt x="406" y="162"/>
                  </a:cubicBezTo>
                  <a:cubicBezTo>
                    <a:pt x="421" y="162"/>
                    <a:pt x="421" y="162"/>
                    <a:pt x="421" y="162"/>
                  </a:cubicBezTo>
                  <a:cubicBezTo>
                    <a:pt x="421" y="162"/>
                    <a:pt x="421" y="404"/>
                    <a:pt x="421" y="407"/>
                  </a:cubicBezTo>
                  <a:cubicBezTo>
                    <a:pt x="421" y="433"/>
                    <a:pt x="429" y="438"/>
                    <a:pt x="438" y="438"/>
                  </a:cubicBezTo>
                  <a:cubicBezTo>
                    <a:pt x="465" y="438"/>
                    <a:pt x="465" y="438"/>
                    <a:pt x="465" y="438"/>
                  </a:cubicBezTo>
                  <a:cubicBezTo>
                    <a:pt x="474" y="438"/>
                    <a:pt x="482" y="433"/>
                    <a:pt x="484" y="403"/>
                  </a:cubicBezTo>
                  <a:cubicBezTo>
                    <a:pt x="485" y="388"/>
                    <a:pt x="484" y="163"/>
                    <a:pt x="484" y="163"/>
                  </a:cubicBezTo>
                  <a:cubicBezTo>
                    <a:pt x="498" y="163"/>
                    <a:pt x="498" y="163"/>
                    <a:pt x="498" y="163"/>
                  </a:cubicBezTo>
                  <a:cubicBezTo>
                    <a:pt x="498" y="163"/>
                    <a:pt x="498" y="266"/>
                    <a:pt x="498" y="271"/>
                  </a:cubicBezTo>
                  <a:cubicBezTo>
                    <a:pt x="498" y="279"/>
                    <a:pt x="503" y="284"/>
                    <a:pt x="510" y="284"/>
                  </a:cubicBezTo>
                  <a:cubicBezTo>
                    <a:pt x="516" y="284"/>
                    <a:pt x="521" y="280"/>
                    <a:pt x="521" y="272"/>
                  </a:cubicBezTo>
                  <a:cubicBezTo>
                    <a:pt x="521" y="166"/>
                    <a:pt x="521" y="166"/>
                    <a:pt x="521" y="166"/>
                  </a:cubicBezTo>
                  <a:cubicBezTo>
                    <a:pt x="521" y="143"/>
                    <a:pt x="505" y="119"/>
                    <a:pt x="485" y="119"/>
                  </a:cubicBezTo>
                  <a:close/>
                </a:path>
              </a:pathLst>
            </a:custGeom>
            <a:solidFill>
              <a:schemeClr val="tx2"/>
            </a:solidFill>
            <a:ln>
              <a:noFill/>
            </a:ln>
          </p:spPr>
          <p:txBody>
            <a:bodyPr vert="horz" wrap="square" lIns="91416" tIns="45708" rIns="91416" bIns="45708" numCol="1" anchor="t" anchorCtr="0" compatLnSpc="1">
              <a:prstTxWarp prst="textNoShape">
                <a:avLst/>
              </a:prstTxWarp>
            </a:bodyPr>
            <a:lstStyle/>
            <a:p>
              <a:endParaRPr lang="en-US" sz="1799" dirty="0"/>
            </a:p>
          </p:txBody>
        </p:sp>
        <p:sp>
          <p:nvSpPr>
            <p:cNvPr id="5" name="Right Arrow 4"/>
            <p:cNvSpPr/>
            <p:nvPr/>
          </p:nvSpPr>
          <p:spPr>
            <a:xfrm rot="5400000">
              <a:off x="6002906" y="4603335"/>
              <a:ext cx="328118" cy="344500"/>
            </a:xfrm>
            <a:prstGeom prst="rightArrow">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22" name="Rounded Rectangle 21"/>
            <p:cNvSpPr/>
            <p:nvPr/>
          </p:nvSpPr>
          <p:spPr>
            <a:xfrm>
              <a:off x="1558455" y="2531437"/>
              <a:ext cx="3876579" cy="2491018"/>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399" indent="-171399">
                <a:spcBef>
                  <a:spcPts val="600"/>
                </a:spcBef>
                <a:buFont typeface="Arial" panose="020B0604020202020204" pitchFamily="34" charset="0"/>
                <a:buChar char="•"/>
              </a:pPr>
              <a:r>
                <a:rPr lang="en-US" sz="1200" dirty="0">
                  <a:solidFill>
                    <a:schemeClr val="tx1"/>
                  </a:solidFill>
                  <a:latin typeface="Arial" panose="020B0604020202020204" pitchFamily="34" charset="0"/>
                  <a:cs typeface="Arial" panose="020B0604020202020204" pitchFamily="34" charset="0"/>
                </a:rPr>
                <a:t>Trainers receive training on [Project Name] and training fundamentals</a:t>
              </a:r>
            </a:p>
            <a:p>
              <a:pPr marL="514196" lvl="1" indent="-171399">
                <a:buFont typeface="Calibri" panose="020F0502020204030204" pitchFamily="34" charset="0"/>
                <a:buChar char="̶"/>
              </a:pPr>
              <a:r>
                <a:rPr lang="en-US" sz="1200" dirty="0">
                  <a:solidFill>
                    <a:schemeClr val="tx1"/>
                  </a:solidFill>
                  <a:latin typeface="Arial" panose="020B0604020202020204" pitchFamily="34" charset="0"/>
                  <a:cs typeface="Arial" panose="020B0604020202020204" pitchFamily="34" charset="0"/>
                </a:rPr>
                <a:t>Classroom management </a:t>
              </a:r>
            </a:p>
            <a:p>
              <a:pPr marL="514196" lvl="1" indent="-171399">
                <a:buFont typeface="Calibri" panose="020F0502020204030204" pitchFamily="34" charset="0"/>
                <a:buChar char="̶"/>
              </a:pPr>
              <a:r>
                <a:rPr lang="en-US" sz="1200" dirty="0">
                  <a:solidFill>
                    <a:schemeClr val="tx1"/>
                  </a:solidFill>
                  <a:latin typeface="Arial" panose="020B0604020202020204" pitchFamily="34" charset="0"/>
                  <a:cs typeface="Arial" panose="020B0604020202020204" pitchFamily="34" charset="0"/>
                </a:rPr>
                <a:t>Presentation skills </a:t>
              </a:r>
            </a:p>
            <a:p>
              <a:pPr marL="514196" lvl="1" indent="-171399">
                <a:buFont typeface="Calibri" panose="020F0502020204030204" pitchFamily="34" charset="0"/>
                <a:buChar char="̶"/>
              </a:pPr>
              <a:r>
                <a:rPr lang="en-US" sz="1200" dirty="0">
                  <a:solidFill>
                    <a:schemeClr val="tx1"/>
                  </a:solidFill>
                  <a:latin typeface="Arial" panose="020B0604020202020204" pitchFamily="34" charset="0"/>
                  <a:cs typeface="Arial" panose="020B0604020202020204" pitchFamily="34" charset="0"/>
                </a:rPr>
                <a:t>Specific course content review </a:t>
              </a:r>
            </a:p>
            <a:p>
              <a:pPr marL="514196" lvl="1" indent="-171399">
                <a:buFont typeface="Calibri" panose="020F0502020204030204" pitchFamily="34" charset="0"/>
                <a:buChar char="̶"/>
              </a:pPr>
              <a:r>
                <a:rPr lang="en-US" sz="1200" dirty="0">
                  <a:solidFill>
                    <a:schemeClr val="tx1"/>
                  </a:solidFill>
                  <a:latin typeface="Arial" panose="020B0604020202020204" pitchFamily="34" charset="0"/>
                  <a:cs typeface="Arial" panose="020B0604020202020204" pitchFamily="34" charset="0"/>
                </a:rPr>
                <a:t>Training strategy</a:t>
              </a:r>
            </a:p>
            <a:p>
              <a:pPr marL="514196" lvl="1" indent="-171399">
                <a:buFont typeface="Calibri" panose="020F0502020204030204" pitchFamily="34" charset="0"/>
                <a:buChar char="̶"/>
              </a:pPr>
              <a:r>
                <a:rPr lang="en-US" sz="1200" dirty="0">
                  <a:solidFill>
                    <a:schemeClr val="tx1"/>
                  </a:solidFill>
                  <a:latin typeface="Arial" panose="020B0604020202020204" pitchFamily="34" charset="0"/>
                  <a:cs typeface="Arial" panose="020B0604020202020204" pitchFamily="34" charset="0"/>
                </a:rPr>
                <a:t>The adult learning principles and styles</a:t>
              </a:r>
            </a:p>
            <a:p>
              <a:pPr marL="171399" indent="-171399">
                <a:spcBef>
                  <a:spcPts val="600"/>
                </a:spcBef>
                <a:buFont typeface="Arial" panose="020B0604020202020204" pitchFamily="34" charset="0"/>
                <a:buChar char="•"/>
              </a:pPr>
              <a:r>
                <a:rPr lang="en-US" sz="1200" dirty="0">
                  <a:solidFill>
                    <a:schemeClr val="tx1"/>
                  </a:solidFill>
                  <a:latin typeface="Arial" panose="020B0604020202020204" pitchFamily="34" charset="0"/>
                  <a:cs typeface="Arial" panose="020B0604020202020204" pitchFamily="34" charset="0"/>
                </a:rPr>
                <a:t>  Trainers teach back session to   Project Team</a:t>
              </a:r>
            </a:p>
            <a:p>
              <a:pPr marL="171399" indent="-171399">
                <a:spcBef>
                  <a:spcPts val="600"/>
                </a:spcBef>
                <a:buFont typeface="Arial" panose="020B0604020202020204" pitchFamily="34" charset="0"/>
                <a:buChar char="•"/>
              </a:pPr>
              <a:r>
                <a:rPr lang="en-US" sz="1200" dirty="0">
                  <a:solidFill>
                    <a:schemeClr val="tx1"/>
                  </a:solidFill>
                  <a:latin typeface="Arial" panose="020B0604020202020204" pitchFamily="34" charset="0"/>
                  <a:cs typeface="Arial" panose="020B0604020202020204" pitchFamily="34" charset="0"/>
                </a:rPr>
                <a:t>  Trainers train Super-Users and End Users</a:t>
              </a:r>
            </a:p>
          </p:txBody>
        </p:sp>
        <p:sp>
          <p:nvSpPr>
            <p:cNvPr id="24" name="TextBox 23"/>
            <p:cNvSpPr txBox="1"/>
            <p:nvPr/>
          </p:nvSpPr>
          <p:spPr>
            <a:xfrm>
              <a:off x="5207056" y="3208999"/>
              <a:ext cx="1927169" cy="338554"/>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  Trainers</a:t>
              </a:r>
            </a:p>
          </p:txBody>
        </p:sp>
        <p:sp>
          <p:nvSpPr>
            <p:cNvPr id="25" name="TextBox 24"/>
            <p:cNvSpPr txBox="1"/>
            <p:nvPr/>
          </p:nvSpPr>
          <p:spPr>
            <a:xfrm>
              <a:off x="5207056" y="4942993"/>
              <a:ext cx="1927169" cy="338554"/>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  Super-Users</a:t>
              </a:r>
            </a:p>
          </p:txBody>
        </p:sp>
        <p:sp>
          <p:nvSpPr>
            <p:cNvPr id="26" name="Rounded Rectangle 25"/>
            <p:cNvSpPr/>
            <p:nvPr/>
          </p:nvSpPr>
          <p:spPr>
            <a:xfrm>
              <a:off x="8309457" y="4986783"/>
              <a:ext cx="3515952" cy="1438275"/>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399" indent="-171399">
                <a:buFont typeface="Arial" panose="020B0604020202020204" pitchFamily="34" charset="0"/>
                <a:buChar char="•"/>
              </a:pPr>
              <a:r>
                <a:rPr lang="en-US" sz="1200" dirty="0">
                  <a:solidFill>
                    <a:schemeClr val="tx1"/>
                  </a:solidFill>
                  <a:latin typeface="Arial" panose="020B0604020202020204" pitchFamily="34" charset="0"/>
                  <a:cs typeface="Arial" panose="020B0604020202020204" pitchFamily="34" charset="0"/>
                </a:rPr>
                <a:t>Super-Users attend Training conducted by   Trainers</a:t>
              </a:r>
            </a:p>
            <a:p>
              <a:pPr marL="171399" indent="-171399">
                <a:buFont typeface="Arial" panose="020B0604020202020204" pitchFamily="34" charset="0"/>
                <a:buChar char="•"/>
              </a:pPr>
              <a:r>
                <a:rPr lang="en-US" sz="1200" dirty="0">
                  <a:solidFill>
                    <a:schemeClr val="tx1"/>
                  </a:solidFill>
                  <a:latin typeface="Arial" panose="020B0604020202020204" pitchFamily="34" charset="0"/>
                  <a:cs typeface="Arial" panose="020B0604020202020204" pitchFamily="34" charset="0"/>
                </a:rPr>
                <a:t>  Super-Users are trained on business processes and technology and are prepared to support facility End-Users</a:t>
              </a:r>
            </a:p>
            <a:p>
              <a:endParaRPr lang="en-US" sz="1200" dirty="0">
                <a:solidFill>
                  <a:schemeClr val="tx1"/>
                </a:solidFill>
                <a:latin typeface="Arial" panose="020B0604020202020204" pitchFamily="34" charset="0"/>
                <a:cs typeface="Arial" panose="020B0604020202020204" pitchFamily="34" charset="0"/>
              </a:endParaRPr>
            </a:p>
          </p:txBody>
        </p:sp>
      </p:grpSp>
      <p:sp>
        <p:nvSpPr>
          <p:cNvPr id="3" name="Title 2"/>
          <p:cNvSpPr>
            <a:spLocks noGrp="1"/>
          </p:cNvSpPr>
          <p:nvPr>
            <p:ph type="title"/>
          </p:nvPr>
        </p:nvSpPr>
        <p:spPr/>
        <p:txBody>
          <a:bodyPr>
            <a:noAutofit/>
          </a:bodyPr>
          <a:lstStyle/>
          <a:p>
            <a:r>
              <a:rPr lang="en-US" sz="3199" dirty="0">
                <a:ea typeface="ヒラギノ角ゴ Pro W3"/>
                <a:cs typeface="Calibri" pitchFamily="34" charset="0"/>
              </a:rPr>
              <a:t>Facilitate Train-the-Trainer and Super-User Coaching </a:t>
            </a:r>
            <a:endParaRPr lang="en-US" sz="3199" dirty="0"/>
          </a:p>
        </p:txBody>
      </p:sp>
      <p:sp>
        <p:nvSpPr>
          <p:cNvPr id="23" name="Freeform 22"/>
          <p:cNvSpPr/>
          <p:nvPr/>
        </p:nvSpPr>
        <p:spPr bwMode="auto">
          <a:xfrm>
            <a:off x="428157"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ASSESS</a:t>
            </a:r>
          </a:p>
        </p:txBody>
      </p:sp>
      <p:sp>
        <p:nvSpPr>
          <p:cNvPr id="27" name="Freeform 26"/>
          <p:cNvSpPr/>
          <p:nvPr/>
        </p:nvSpPr>
        <p:spPr bwMode="auto">
          <a:xfrm>
            <a:off x="1263175"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PLAN</a:t>
            </a:r>
          </a:p>
        </p:txBody>
      </p:sp>
      <p:sp>
        <p:nvSpPr>
          <p:cNvPr id="30" name="Freeform 29"/>
          <p:cNvSpPr/>
          <p:nvPr/>
        </p:nvSpPr>
        <p:spPr bwMode="auto">
          <a:xfrm>
            <a:off x="2098194"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DEVELOP</a:t>
            </a:r>
          </a:p>
        </p:txBody>
      </p:sp>
      <p:sp>
        <p:nvSpPr>
          <p:cNvPr id="31" name="Freeform 30"/>
          <p:cNvSpPr/>
          <p:nvPr/>
        </p:nvSpPr>
        <p:spPr bwMode="auto">
          <a:xfrm>
            <a:off x="293321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accent1"/>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DELIVER</a:t>
            </a:r>
          </a:p>
        </p:txBody>
      </p:sp>
      <p:sp>
        <p:nvSpPr>
          <p:cNvPr id="32" name="Freeform 31"/>
          <p:cNvSpPr/>
          <p:nvPr/>
        </p:nvSpPr>
        <p:spPr bwMode="auto">
          <a:xfrm>
            <a:off x="376823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MEASURE</a:t>
            </a:r>
          </a:p>
        </p:txBody>
      </p:sp>
    </p:spTree>
    <p:extLst>
      <p:ext uri="{BB962C8B-B14F-4D97-AF65-F5344CB8AC3E}">
        <p14:creationId xmlns:p14="http://schemas.microsoft.com/office/powerpoint/2010/main" val="951021647"/>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199" dirty="0"/>
              <a:t>Track and Report on Training Registration and Attendance</a:t>
            </a:r>
          </a:p>
        </p:txBody>
      </p:sp>
      <p:sp>
        <p:nvSpPr>
          <p:cNvPr id="5" name="TextBox 4"/>
          <p:cNvSpPr txBox="1"/>
          <p:nvPr/>
        </p:nvSpPr>
        <p:spPr>
          <a:xfrm>
            <a:off x="168723" y="957375"/>
            <a:ext cx="11472376" cy="584775"/>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[Organization Name] will use the LMS Learning Management System (LMS) for tracking and reporting on training registration and course completion.</a:t>
            </a:r>
          </a:p>
        </p:txBody>
      </p:sp>
      <p:grpSp>
        <p:nvGrpSpPr>
          <p:cNvPr id="36" name="Group 35"/>
          <p:cNvGrpSpPr/>
          <p:nvPr/>
        </p:nvGrpSpPr>
        <p:grpSpPr>
          <a:xfrm>
            <a:off x="786649" y="1908736"/>
            <a:ext cx="10615528" cy="3498778"/>
            <a:chOff x="923829" y="1730973"/>
            <a:chExt cx="10618293" cy="3499689"/>
          </a:xfrm>
        </p:grpSpPr>
        <p:sp>
          <p:nvSpPr>
            <p:cNvPr id="22" name="Content Placeholder 1"/>
            <p:cNvSpPr txBox="1">
              <a:spLocks/>
            </p:cNvSpPr>
            <p:nvPr/>
          </p:nvSpPr>
          <p:spPr>
            <a:xfrm>
              <a:off x="2494428" y="1825379"/>
              <a:ext cx="9047694" cy="548640"/>
            </a:xfrm>
            <a:prstGeom prst="rect">
              <a:avLst/>
            </a:prstGeom>
            <a:solidFill>
              <a:schemeClr val="bg2"/>
            </a:solidFill>
            <a:ln w="12700">
              <a:noFill/>
              <a:prstDash val="dash"/>
            </a:ln>
          </p:spPr>
          <p:txBody>
            <a:bodyPr lIns="182832" anchor="ctr"/>
            <a:lstStyle>
              <a:lvl1pPr marL="0" indent="0" algn="l" defTabSz="457200" rtl="0" eaLnBrk="1" latinLnBrk="0" hangingPunct="1">
                <a:spcBef>
                  <a:spcPct val="20000"/>
                </a:spcBef>
                <a:buFont typeface="Arial"/>
                <a:buNone/>
                <a:defRPr sz="2000" b="0" i="0" kern="1200">
                  <a:solidFill>
                    <a:schemeClr val="tx2"/>
                  </a:solidFill>
                  <a:latin typeface="+mj-lt"/>
                  <a:ea typeface="+mn-ea"/>
                  <a:cs typeface="Arial"/>
                </a:defRPr>
              </a:lvl1pPr>
              <a:lvl2pPr marL="742950" indent="-285750" algn="l" defTabSz="457200" rtl="0" eaLnBrk="1" latinLnBrk="0" hangingPunct="1">
                <a:spcBef>
                  <a:spcPct val="20000"/>
                </a:spcBef>
                <a:buFont typeface="Arial"/>
                <a:buChar char="–"/>
                <a:defRPr sz="1600" b="0" i="0" kern="1200">
                  <a:solidFill>
                    <a:schemeClr val="tx2"/>
                  </a:solidFill>
                  <a:latin typeface="+mj-lt"/>
                  <a:ea typeface="+mn-ea"/>
                  <a:cs typeface="Arial"/>
                </a:defRPr>
              </a:lvl2pPr>
              <a:lvl3pPr marL="11430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3pPr>
              <a:lvl4pPr marL="16002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4pPr>
              <a:lvl5pPr marL="20574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solidFill>
                    <a:schemeClr val="tx1"/>
                  </a:solidFill>
                  <a:latin typeface="Arial" panose="020B0604020202020204" pitchFamily="34" charset="0"/>
                  <a:cs typeface="Arial" panose="020B0604020202020204" pitchFamily="34" charset="0"/>
                </a:rPr>
                <a:t>Site Training Coordinator working in conjunction with [Initiative or Project Name] Training Team to create required learning roles by assigning courses and enrolling employees in the appropriate learning track</a:t>
              </a:r>
            </a:p>
          </p:txBody>
        </p:sp>
        <p:sp>
          <p:nvSpPr>
            <p:cNvPr id="23" name="Rounded Rectangle 22"/>
            <p:cNvSpPr/>
            <p:nvPr/>
          </p:nvSpPr>
          <p:spPr>
            <a:xfrm>
              <a:off x="939948" y="1730973"/>
              <a:ext cx="1554480" cy="7315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b="1" dirty="0">
                  <a:solidFill>
                    <a:schemeClr val="bg1"/>
                  </a:solidFill>
                  <a:latin typeface="Arial" panose="020B0604020202020204" pitchFamily="34" charset="0"/>
                  <a:cs typeface="Arial" panose="020B0604020202020204" pitchFamily="34" charset="0"/>
                </a:rPr>
                <a:t>Role Creation</a:t>
              </a:r>
            </a:p>
          </p:txBody>
        </p:sp>
        <p:sp>
          <p:nvSpPr>
            <p:cNvPr id="25" name="Content Placeholder 1"/>
            <p:cNvSpPr txBox="1">
              <a:spLocks/>
            </p:cNvSpPr>
            <p:nvPr/>
          </p:nvSpPr>
          <p:spPr>
            <a:xfrm>
              <a:off x="2494428" y="2741782"/>
              <a:ext cx="9047694" cy="548640"/>
            </a:xfrm>
            <a:prstGeom prst="rect">
              <a:avLst/>
            </a:prstGeom>
            <a:solidFill>
              <a:schemeClr val="bg2"/>
            </a:solidFill>
            <a:ln w="12700">
              <a:noFill/>
              <a:prstDash val="dash"/>
            </a:ln>
          </p:spPr>
          <p:txBody>
            <a:bodyPr lIns="182832" anchor="ctr"/>
            <a:lstStyle>
              <a:lvl1pPr marL="0" indent="0" algn="l" defTabSz="457200" rtl="0" eaLnBrk="1" latinLnBrk="0" hangingPunct="1">
                <a:spcBef>
                  <a:spcPct val="20000"/>
                </a:spcBef>
                <a:buFont typeface="Arial"/>
                <a:buNone/>
                <a:defRPr sz="2000" b="0" i="0" kern="1200">
                  <a:solidFill>
                    <a:schemeClr val="tx2"/>
                  </a:solidFill>
                  <a:latin typeface="+mj-lt"/>
                  <a:ea typeface="+mn-ea"/>
                  <a:cs typeface="Arial"/>
                </a:defRPr>
              </a:lvl1pPr>
              <a:lvl2pPr marL="742950" indent="-285750" algn="l" defTabSz="457200" rtl="0" eaLnBrk="1" latinLnBrk="0" hangingPunct="1">
                <a:spcBef>
                  <a:spcPct val="20000"/>
                </a:spcBef>
                <a:buFont typeface="Arial"/>
                <a:buChar char="–"/>
                <a:defRPr sz="1600" b="0" i="0" kern="1200">
                  <a:solidFill>
                    <a:schemeClr val="tx2"/>
                  </a:solidFill>
                  <a:latin typeface="+mj-lt"/>
                  <a:ea typeface="+mn-ea"/>
                  <a:cs typeface="Arial"/>
                </a:defRPr>
              </a:lvl2pPr>
              <a:lvl3pPr marL="11430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3pPr>
              <a:lvl4pPr marL="16002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4pPr>
              <a:lvl5pPr marL="20574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solidFill>
                    <a:schemeClr val="tx1"/>
                  </a:solidFill>
                  <a:latin typeface="Arial" panose="020B0604020202020204" pitchFamily="34" charset="0"/>
                  <a:cs typeface="Arial" panose="020B0604020202020204" pitchFamily="34" charset="0"/>
                </a:rPr>
                <a:t>End-users log into LMS to register for required courses in their learning track</a:t>
              </a:r>
            </a:p>
          </p:txBody>
        </p:sp>
        <p:sp>
          <p:nvSpPr>
            <p:cNvPr id="26" name="Rounded Rectangle 25"/>
            <p:cNvSpPr/>
            <p:nvPr/>
          </p:nvSpPr>
          <p:spPr>
            <a:xfrm>
              <a:off x="928598" y="2653696"/>
              <a:ext cx="1554480" cy="7315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Scheduling &amp; Registration</a:t>
              </a:r>
            </a:p>
          </p:txBody>
        </p:sp>
        <p:sp>
          <p:nvSpPr>
            <p:cNvPr id="28" name="Content Placeholder 1"/>
            <p:cNvSpPr txBox="1">
              <a:spLocks/>
            </p:cNvSpPr>
            <p:nvPr/>
          </p:nvSpPr>
          <p:spPr>
            <a:xfrm>
              <a:off x="2494428" y="3658185"/>
              <a:ext cx="9047694" cy="548640"/>
            </a:xfrm>
            <a:prstGeom prst="rect">
              <a:avLst/>
            </a:prstGeom>
            <a:solidFill>
              <a:schemeClr val="bg2"/>
            </a:solidFill>
            <a:ln w="12700">
              <a:noFill/>
              <a:prstDash val="dash"/>
            </a:ln>
          </p:spPr>
          <p:txBody>
            <a:bodyPr lIns="182832" anchor="ctr"/>
            <a:lstStyle>
              <a:lvl1pPr marL="0" indent="0" algn="l" defTabSz="457200" rtl="0" eaLnBrk="1" latinLnBrk="0" hangingPunct="1">
                <a:spcBef>
                  <a:spcPct val="20000"/>
                </a:spcBef>
                <a:buFont typeface="Arial"/>
                <a:buNone/>
                <a:defRPr sz="2000" b="0" i="0" kern="1200">
                  <a:solidFill>
                    <a:schemeClr val="tx2"/>
                  </a:solidFill>
                  <a:latin typeface="+mj-lt"/>
                  <a:ea typeface="+mn-ea"/>
                  <a:cs typeface="Arial"/>
                </a:defRPr>
              </a:lvl1pPr>
              <a:lvl2pPr marL="742950" indent="-285750" algn="l" defTabSz="457200" rtl="0" eaLnBrk="1" latinLnBrk="0" hangingPunct="1">
                <a:spcBef>
                  <a:spcPct val="20000"/>
                </a:spcBef>
                <a:buFont typeface="Arial"/>
                <a:buChar char="–"/>
                <a:defRPr sz="1600" b="0" i="0" kern="1200">
                  <a:solidFill>
                    <a:schemeClr val="tx2"/>
                  </a:solidFill>
                  <a:latin typeface="+mj-lt"/>
                  <a:ea typeface="+mn-ea"/>
                  <a:cs typeface="Arial"/>
                </a:defRPr>
              </a:lvl2pPr>
              <a:lvl3pPr marL="11430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3pPr>
              <a:lvl4pPr marL="16002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4pPr>
              <a:lvl5pPr marL="2057400" indent="-228600" algn="l" defTabSz="457200" rtl="0" eaLnBrk="1" latinLnBrk="0" hangingPunct="1">
                <a:spcBef>
                  <a:spcPct val="20000"/>
                </a:spcBef>
                <a:buFont typeface="Arial"/>
                <a:buChar char="»"/>
                <a:defRPr sz="1600" b="0" i="0" kern="1200">
                  <a:solidFill>
                    <a:schemeClr val="tx2"/>
                  </a:solidFill>
                  <a:latin typeface="+mj-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solidFill>
                    <a:schemeClr val="tx1"/>
                  </a:solidFill>
                  <a:latin typeface="Arial" panose="020B0604020202020204" pitchFamily="34" charset="0"/>
                  <a:cs typeface="Arial" panose="020B0604020202020204" pitchFamily="34" charset="0"/>
                </a:rPr>
                <a:t>Used to deploy and link to all Computer Based Learning and Just-in-Time Training content such as Job Aids, QRGS, Instructional Videos, etc.   and [Initiative or Project Name] Training Teams coordinate uploading of content.</a:t>
              </a:r>
            </a:p>
          </p:txBody>
        </p:sp>
        <p:sp>
          <p:nvSpPr>
            <p:cNvPr id="29" name="Rounded Rectangle 28"/>
            <p:cNvSpPr/>
            <p:nvPr/>
          </p:nvSpPr>
          <p:spPr>
            <a:xfrm>
              <a:off x="928598" y="3576419"/>
              <a:ext cx="1554480" cy="7315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Courseware Library</a:t>
              </a:r>
            </a:p>
          </p:txBody>
        </p:sp>
        <p:sp>
          <p:nvSpPr>
            <p:cNvPr id="31" name="Content Placeholder 1"/>
            <p:cNvSpPr txBox="1">
              <a:spLocks/>
            </p:cNvSpPr>
            <p:nvPr/>
          </p:nvSpPr>
          <p:spPr>
            <a:xfrm>
              <a:off x="2494428" y="4574588"/>
              <a:ext cx="9047694" cy="548640"/>
            </a:xfrm>
            <a:prstGeom prst="rect">
              <a:avLst/>
            </a:prstGeom>
            <a:solidFill>
              <a:schemeClr val="bg2"/>
            </a:solidFill>
            <a:ln w="12700">
              <a:noFill/>
              <a:prstDash val="dash"/>
            </a:ln>
          </p:spPr>
          <p:txBody>
            <a:bodyPr lIns="182832" anchor="ctr"/>
            <a:lstStyle>
              <a:defPPr>
                <a:defRPr lang="en-US"/>
              </a:defPPr>
              <a:lvl1pPr indent="0" defTabSz="457200">
                <a:spcBef>
                  <a:spcPct val="20000"/>
                </a:spcBef>
                <a:buFont typeface="Arial"/>
                <a:buNone/>
                <a:defRPr sz="1400" b="0" i="0">
                  <a:cs typeface="Arial"/>
                </a:defRPr>
              </a:lvl1pPr>
              <a:lvl2pPr marL="742950" indent="-285750" defTabSz="457200">
                <a:spcBef>
                  <a:spcPct val="20000"/>
                </a:spcBef>
                <a:buFont typeface="Arial"/>
                <a:buChar char="–"/>
                <a:defRPr sz="1600" b="0" i="0">
                  <a:solidFill>
                    <a:schemeClr val="tx2"/>
                  </a:solidFill>
                  <a:latin typeface="+mj-lt"/>
                  <a:cs typeface="Arial"/>
                </a:defRPr>
              </a:lvl2pPr>
              <a:lvl3pPr marL="1143000" indent="-228600" defTabSz="457200">
                <a:spcBef>
                  <a:spcPct val="20000"/>
                </a:spcBef>
                <a:buFont typeface="Arial"/>
                <a:buChar char="•"/>
                <a:defRPr sz="1600" b="0" i="0">
                  <a:solidFill>
                    <a:schemeClr val="tx2"/>
                  </a:solidFill>
                  <a:latin typeface="+mj-lt"/>
                  <a:cs typeface="Arial"/>
                </a:defRPr>
              </a:lvl3pPr>
              <a:lvl4pPr marL="1600200" indent="-228600" defTabSz="457200">
                <a:spcBef>
                  <a:spcPct val="20000"/>
                </a:spcBef>
                <a:buFont typeface="Arial"/>
                <a:buChar char="–"/>
                <a:defRPr sz="1600" b="0" i="0">
                  <a:solidFill>
                    <a:schemeClr val="tx2"/>
                  </a:solidFill>
                  <a:latin typeface="+mj-lt"/>
                  <a:cs typeface="Arial"/>
                </a:defRPr>
              </a:lvl4pPr>
              <a:lvl5pPr marL="2057400" indent="-228600" defTabSz="457200">
                <a:spcBef>
                  <a:spcPct val="20000"/>
                </a:spcBef>
                <a:buFont typeface="Arial"/>
                <a:buChar char="»"/>
                <a:defRPr sz="1600" b="0" i="0">
                  <a:solidFill>
                    <a:schemeClr val="tx2"/>
                  </a:solidFill>
                  <a:latin typeface="+mj-lt"/>
                  <a:cs typeface="Arial"/>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pPr marL="0" lvl="1" indent="0" defTabSz="533240">
                <a:lnSpc>
                  <a:spcPct val="90000"/>
                </a:lnSpc>
                <a:spcBef>
                  <a:spcPct val="0"/>
                </a:spcBef>
                <a:spcAft>
                  <a:spcPct val="15000"/>
                </a:spcAft>
                <a:buNone/>
              </a:pPr>
              <a:r>
                <a:rPr lang="en-US" dirty="0">
                  <a:solidFill>
                    <a:schemeClr val="tx1"/>
                  </a:solidFill>
                  <a:latin typeface="Arial" panose="020B0604020202020204" pitchFamily="34" charset="0"/>
                  <a:cs typeface="Arial" panose="020B0604020202020204" pitchFamily="34" charset="0"/>
                </a:rPr>
                <a:t>[Initiative or Project Name] Training Team provides reports for tracking course registration and completion to the   Project Team</a:t>
              </a:r>
            </a:p>
          </p:txBody>
        </p:sp>
        <p:sp>
          <p:nvSpPr>
            <p:cNvPr id="32" name="Rounded Rectangle 31"/>
            <p:cNvSpPr/>
            <p:nvPr/>
          </p:nvSpPr>
          <p:spPr>
            <a:xfrm>
              <a:off x="923829" y="4499142"/>
              <a:ext cx="1554480" cy="7315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Tracking and Reporting</a:t>
              </a:r>
            </a:p>
          </p:txBody>
        </p:sp>
      </p:grpSp>
      <p:sp>
        <p:nvSpPr>
          <p:cNvPr id="20" name="Freeform 19"/>
          <p:cNvSpPr/>
          <p:nvPr/>
        </p:nvSpPr>
        <p:spPr bwMode="auto">
          <a:xfrm>
            <a:off x="428157"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ASSESS</a:t>
            </a:r>
          </a:p>
        </p:txBody>
      </p:sp>
      <p:sp>
        <p:nvSpPr>
          <p:cNvPr id="21" name="Freeform 20"/>
          <p:cNvSpPr/>
          <p:nvPr/>
        </p:nvSpPr>
        <p:spPr bwMode="auto">
          <a:xfrm>
            <a:off x="1263175"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PLAN</a:t>
            </a:r>
          </a:p>
        </p:txBody>
      </p:sp>
      <p:sp>
        <p:nvSpPr>
          <p:cNvPr id="24" name="Freeform 23"/>
          <p:cNvSpPr/>
          <p:nvPr/>
        </p:nvSpPr>
        <p:spPr bwMode="auto">
          <a:xfrm>
            <a:off x="2098194"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DEVELOP</a:t>
            </a:r>
          </a:p>
        </p:txBody>
      </p:sp>
      <p:sp>
        <p:nvSpPr>
          <p:cNvPr id="27" name="Freeform 26"/>
          <p:cNvSpPr/>
          <p:nvPr/>
        </p:nvSpPr>
        <p:spPr bwMode="auto">
          <a:xfrm>
            <a:off x="293321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accent1"/>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DELIVER</a:t>
            </a:r>
          </a:p>
        </p:txBody>
      </p:sp>
      <p:sp>
        <p:nvSpPr>
          <p:cNvPr id="30" name="Freeform 29"/>
          <p:cNvSpPr/>
          <p:nvPr/>
        </p:nvSpPr>
        <p:spPr bwMode="auto">
          <a:xfrm>
            <a:off x="376823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MEASURE</a:t>
            </a:r>
          </a:p>
        </p:txBody>
      </p:sp>
    </p:spTree>
    <p:extLst>
      <p:ext uri="{BB962C8B-B14F-4D97-AF65-F5344CB8AC3E}">
        <p14:creationId xmlns:p14="http://schemas.microsoft.com/office/powerpoint/2010/main" val="1652134154"/>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99" dirty="0"/>
              <a:t>Training Delivery </a:t>
            </a:r>
            <a:r>
              <a:rPr lang="en-US" sz="3199"/>
              <a:t>Rollout</a:t>
            </a:r>
            <a:r>
              <a:rPr lang="en-US" sz="3199" dirty="0"/>
              <a:t> Schedule</a:t>
            </a:r>
          </a:p>
        </p:txBody>
      </p:sp>
      <p:sp>
        <p:nvSpPr>
          <p:cNvPr id="3" name="TextBox 2"/>
          <p:cNvSpPr txBox="1"/>
          <p:nvPr/>
        </p:nvSpPr>
        <p:spPr>
          <a:xfrm>
            <a:off x="168723" y="957375"/>
            <a:ext cx="11472376" cy="584775"/>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Training Delivery will be ongoing during the first year of the annual performance cycle for each wave. Training will be delivered early enough for End-Users to react and adapt to the new process and expectations.</a:t>
            </a:r>
          </a:p>
        </p:txBody>
      </p:sp>
      <p:graphicFrame>
        <p:nvGraphicFramePr>
          <p:cNvPr id="72" name="Group 167"/>
          <p:cNvGraphicFramePr>
            <a:graphicFrameLocks noGrp="1"/>
          </p:cNvGraphicFramePr>
          <p:nvPr>
            <p:extLst>
              <p:ext uri="{D42A27DB-BD31-4B8C-83A1-F6EECF244321}">
                <p14:modId xmlns:p14="http://schemas.microsoft.com/office/powerpoint/2010/main" val="2155362022"/>
              </p:ext>
            </p:extLst>
          </p:nvPr>
        </p:nvGraphicFramePr>
        <p:xfrm>
          <a:off x="115549" y="2103930"/>
          <a:ext cx="11740896" cy="2268361"/>
        </p:xfrm>
        <a:graphic>
          <a:graphicData uri="http://schemas.openxmlformats.org/drawingml/2006/table">
            <a:tbl>
              <a:tblPr/>
              <a:tblGrid>
                <a:gridCol w="1280160">
                  <a:extLst>
                    <a:ext uri="{9D8B030D-6E8A-4147-A177-3AD203B41FA5}">
                      <a16:colId xmlns:a16="http://schemas.microsoft.com/office/drawing/2014/main" val="20001"/>
                    </a:ext>
                  </a:extLst>
                </a:gridCol>
                <a:gridCol w="237744">
                  <a:extLst>
                    <a:ext uri="{9D8B030D-6E8A-4147-A177-3AD203B41FA5}">
                      <a16:colId xmlns:a16="http://schemas.microsoft.com/office/drawing/2014/main" val="20000"/>
                    </a:ext>
                  </a:extLst>
                </a:gridCol>
                <a:gridCol w="237744">
                  <a:extLst>
                    <a:ext uri="{9D8B030D-6E8A-4147-A177-3AD203B41FA5}">
                      <a16:colId xmlns:a16="http://schemas.microsoft.com/office/drawing/2014/main" val="20011"/>
                    </a:ext>
                  </a:extLst>
                </a:gridCol>
                <a:gridCol w="237744">
                  <a:extLst>
                    <a:ext uri="{9D8B030D-6E8A-4147-A177-3AD203B41FA5}">
                      <a16:colId xmlns:a16="http://schemas.microsoft.com/office/drawing/2014/main" val="20002"/>
                    </a:ext>
                  </a:extLst>
                </a:gridCol>
                <a:gridCol w="237744">
                  <a:extLst>
                    <a:ext uri="{9D8B030D-6E8A-4147-A177-3AD203B41FA5}">
                      <a16:colId xmlns:a16="http://schemas.microsoft.com/office/drawing/2014/main" val="20003"/>
                    </a:ext>
                  </a:extLst>
                </a:gridCol>
                <a:gridCol w="237744">
                  <a:extLst>
                    <a:ext uri="{9D8B030D-6E8A-4147-A177-3AD203B41FA5}">
                      <a16:colId xmlns:a16="http://schemas.microsoft.com/office/drawing/2014/main" val="20004"/>
                    </a:ext>
                  </a:extLst>
                </a:gridCol>
                <a:gridCol w="237744">
                  <a:extLst>
                    <a:ext uri="{9D8B030D-6E8A-4147-A177-3AD203B41FA5}">
                      <a16:colId xmlns:a16="http://schemas.microsoft.com/office/drawing/2014/main" val="20005"/>
                    </a:ext>
                  </a:extLst>
                </a:gridCol>
                <a:gridCol w="237744">
                  <a:extLst>
                    <a:ext uri="{9D8B030D-6E8A-4147-A177-3AD203B41FA5}">
                      <a16:colId xmlns:a16="http://schemas.microsoft.com/office/drawing/2014/main" val="20006"/>
                    </a:ext>
                  </a:extLst>
                </a:gridCol>
                <a:gridCol w="237744">
                  <a:extLst>
                    <a:ext uri="{9D8B030D-6E8A-4147-A177-3AD203B41FA5}">
                      <a16:colId xmlns:a16="http://schemas.microsoft.com/office/drawing/2014/main" val="20007"/>
                    </a:ext>
                  </a:extLst>
                </a:gridCol>
                <a:gridCol w="118872">
                  <a:extLst>
                    <a:ext uri="{9D8B030D-6E8A-4147-A177-3AD203B41FA5}">
                      <a16:colId xmlns:a16="http://schemas.microsoft.com/office/drawing/2014/main" val="20008"/>
                    </a:ext>
                  </a:extLst>
                </a:gridCol>
                <a:gridCol w="118872">
                  <a:extLst>
                    <a:ext uri="{9D8B030D-6E8A-4147-A177-3AD203B41FA5}">
                      <a16:colId xmlns:a16="http://schemas.microsoft.com/office/drawing/2014/main" val="20012"/>
                    </a:ext>
                  </a:extLst>
                </a:gridCol>
                <a:gridCol w="237744">
                  <a:extLst>
                    <a:ext uri="{9D8B030D-6E8A-4147-A177-3AD203B41FA5}">
                      <a16:colId xmlns:a16="http://schemas.microsoft.com/office/drawing/2014/main" val="20009"/>
                    </a:ext>
                  </a:extLst>
                </a:gridCol>
                <a:gridCol w="237744">
                  <a:extLst>
                    <a:ext uri="{9D8B030D-6E8A-4147-A177-3AD203B41FA5}">
                      <a16:colId xmlns:a16="http://schemas.microsoft.com/office/drawing/2014/main" val="20010"/>
                    </a:ext>
                  </a:extLst>
                </a:gridCol>
                <a:gridCol w="118872">
                  <a:extLst>
                    <a:ext uri="{9D8B030D-6E8A-4147-A177-3AD203B41FA5}">
                      <a16:colId xmlns:a16="http://schemas.microsoft.com/office/drawing/2014/main" val="20013"/>
                    </a:ext>
                  </a:extLst>
                </a:gridCol>
                <a:gridCol w="118872">
                  <a:extLst>
                    <a:ext uri="{9D8B030D-6E8A-4147-A177-3AD203B41FA5}">
                      <a16:colId xmlns:a16="http://schemas.microsoft.com/office/drawing/2014/main" val="20014"/>
                    </a:ext>
                  </a:extLst>
                </a:gridCol>
                <a:gridCol w="237744">
                  <a:extLst>
                    <a:ext uri="{9D8B030D-6E8A-4147-A177-3AD203B41FA5}">
                      <a16:colId xmlns:a16="http://schemas.microsoft.com/office/drawing/2014/main" val="20015"/>
                    </a:ext>
                  </a:extLst>
                </a:gridCol>
                <a:gridCol w="237744">
                  <a:extLst>
                    <a:ext uri="{9D8B030D-6E8A-4147-A177-3AD203B41FA5}">
                      <a16:colId xmlns:a16="http://schemas.microsoft.com/office/drawing/2014/main" val="20016"/>
                    </a:ext>
                  </a:extLst>
                </a:gridCol>
                <a:gridCol w="237744">
                  <a:extLst>
                    <a:ext uri="{9D8B030D-6E8A-4147-A177-3AD203B41FA5}">
                      <a16:colId xmlns:a16="http://schemas.microsoft.com/office/drawing/2014/main" val="20017"/>
                    </a:ext>
                  </a:extLst>
                </a:gridCol>
                <a:gridCol w="237744">
                  <a:extLst>
                    <a:ext uri="{9D8B030D-6E8A-4147-A177-3AD203B41FA5}">
                      <a16:colId xmlns:a16="http://schemas.microsoft.com/office/drawing/2014/main" val="20018"/>
                    </a:ext>
                  </a:extLst>
                </a:gridCol>
                <a:gridCol w="237744">
                  <a:extLst>
                    <a:ext uri="{9D8B030D-6E8A-4147-A177-3AD203B41FA5}">
                      <a16:colId xmlns:a16="http://schemas.microsoft.com/office/drawing/2014/main" val="20019"/>
                    </a:ext>
                  </a:extLst>
                </a:gridCol>
                <a:gridCol w="118872">
                  <a:extLst>
                    <a:ext uri="{9D8B030D-6E8A-4147-A177-3AD203B41FA5}">
                      <a16:colId xmlns:a16="http://schemas.microsoft.com/office/drawing/2014/main" val="20020"/>
                    </a:ext>
                  </a:extLst>
                </a:gridCol>
                <a:gridCol w="118872">
                  <a:extLst>
                    <a:ext uri="{9D8B030D-6E8A-4147-A177-3AD203B41FA5}">
                      <a16:colId xmlns:a16="http://schemas.microsoft.com/office/drawing/2014/main" val="20021"/>
                    </a:ext>
                  </a:extLst>
                </a:gridCol>
                <a:gridCol w="237744">
                  <a:extLst>
                    <a:ext uri="{9D8B030D-6E8A-4147-A177-3AD203B41FA5}">
                      <a16:colId xmlns:a16="http://schemas.microsoft.com/office/drawing/2014/main" val="20022"/>
                    </a:ext>
                  </a:extLst>
                </a:gridCol>
                <a:gridCol w="237744">
                  <a:extLst>
                    <a:ext uri="{9D8B030D-6E8A-4147-A177-3AD203B41FA5}">
                      <a16:colId xmlns:a16="http://schemas.microsoft.com/office/drawing/2014/main" val="20023"/>
                    </a:ext>
                  </a:extLst>
                </a:gridCol>
                <a:gridCol w="237744">
                  <a:extLst>
                    <a:ext uri="{9D8B030D-6E8A-4147-A177-3AD203B41FA5}">
                      <a16:colId xmlns:a16="http://schemas.microsoft.com/office/drawing/2014/main" val="20024"/>
                    </a:ext>
                  </a:extLst>
                </a:gridCol>
                <a:gridCol w="237744">
                  <a:extLst>
                    <a:ext uri="{9D8B030D-6E8A-4147-A177-3AD203B41FA5}">
                      <a16:colId xmlns:a16="http://schemas.microsoft.com/office/drawing/2014/main" val="20025"/>
                    </a:ext>
                  </a:extLst>
                </a:gridCol>
                <a:gridCol w="237744">
                  <a:extLst>
                    <a:ext uri="{9D8B030D-6E8A-4147-A177-3AD203B41FA5}">
                      <a16:colId xmlns:a16="http://schemas.microsoft.com/office/drawing/2014/main" val="20026"/>
                    </a:ext>
                  </a:extLst>
                </a:gridCol>
                <a:gridCol w="118872">
                  <a:extLst>
                    <a:ext uri="{9D8B030D-6E8A-4147-A177-3AD203B41FA5}">
                      <a16:colId xmlns:a16="http://schemas.microsoft.com/office/drawing/2014/main" val="20027"/>
                    </a:ext>
                  </a:extLst>
                </a:gridCol>
                <a:gridCol w="118872">
                  <a:extLst>
                    <a:ext uri="{9D8B030D-6E8A-4147-A177-3AD203B41FA5}">
                      <a16:colId xmlns:a16="http://schemas.microsoft.com/office/drawing/2014/main" val="20028"/>
                    </a:ext>
                  </a:extLst>
                </a:gridCol>
                <a:gridCol w="237744">
                  <a:extLst>
                    <a:ext uri="{9D8B030D-6E8A-4147-A177-3AD203B41FA5}">
                      <a16:colId xmlns:a16="http://schemas.microsoft.com/office/drawing/2014/main" val="20029"/>
                    </a:ext>
                  </a:extLst>
                </a:gridCol>
                <a:gridCol w="237744">
                  <a:extLst>
                    <a:ext uri="{9D8B030D-6E8A-4147-A177-3AD203B41FA5}">
                      <a16:colId xmlns:a16="http://schemas.microsoft.com/office/drawing/2014/main" val="20030"/>
                    </a:ext>
                  </a:extLst>
                </a:gridCol>
                <a:gridCol w="237744">
                  <a:extLst>
                    <a:ext uri="{9D8B030D-6E8A-4147-A177-3AD203B41FA5}">
                      <a16:colId xmlns:a16="http://schemas.microsoft.com/office/drawing/2014/main" val="20031"/>
                    </a:ext>
                  </a:extLst>
                </a:gridCol>
                <a:gridCol w="237744">
                  <a:extLst>
                    <a:ext uri="{9D8B030D-6E8A-4147-A177-3AD203B41FA5}">
                      <a16:colId xmlns:a16="http://schemas.microsoft.com/office/drawing/2014/main" val="20032"/>
                    </a:ext>
                  </a:extLst>
                </a:gridCol>
                <a:gridCol w="237744">
                  <a:extLst>
                    <a:ext uri="{9D8B030D-6E8A-4147-A177-3AD203B41FA5}">
                      <a16:colId xmlns:a16="http://schemas.microsoft.com/office/drawing/2014/main" val="20033"/>
                    </a:ext>
                  </a:extLst>
                </a:gridCol>
                <a:gridCol w="118872">
                  <a:extLst>
                    <a:ext uri="{9D8B030D-6E8A-4147-A177-3AD203B41FA5}">
                      <a16:colId xmlns:a16="http://schemas.microsoft.com/office/drawing/2014/main" val="20034"/>
                    </a:ext>
                  </a:extLst>
                </a:gridCol>
                <a:gridCol w="118872">
                  <a:extLst>
                    <a:ext uri="{9D8B030D-6E8A-4147-A177-3AD203B41FA5}">
                      <a16:colId xmlns:a16="http://schemas.microsoft.com/office/drawing/2014/main" val="20035"/>
                    </a:ext>
                  </a:extLst>
                </a:gridCol>
                <a:gridCol w="237744">
                  <a:extLst>
                    <a:ext uri="{9D8B030D-6E8A-4147-A177-3AD203B41FA5}">
                      <a16:colId xmlns:a16="http://schemas.microsoft.com/office/drawing/2014/main" val="20036"/>
                    </a:ext>
                  </a:extLst>
                </a:gridCol>
                <a:gridCol w="237744">
                  <a:extLst>
                    <a:ext uri="{9D8B030D-6E8A-4147-A177-3AD203B41FA5}">
                      <a16:colId xmlns:a16="http://schemas.microsoft.com/office/drawing/2014/main" val="20037"/>
                    </a:ext>
                  </a:extLst>
                </a:gridCol>
                <a:gridCol w="237744">
                  <a:extLst>
                    <a:ext uri="{9D8B030D-6E8A-4147-A177-3AD203B41FA5}">
                      <a16:colId xmlns:a16="http://schemas.microsoft.com/office/drawing/2014/main" val="20038"/>
                    </a:ext>
                  </a:extLst>
                </a:gridCol>
                <a:gridCol w="237744">
                  <a:extLst>
                    <a:ext uri="{9D8B030D-6E8A-4147-A177-3AD203B41FA5}">
                      <a16:colId xmlns:a16="http://schemas.microsoft.com/office/drawing/2014/main" val="20039"/>
                    </a:ext>
                  </a:extLst>
                </a:gridCol>
                <a:gridCol w="237744">
                  <a:extLst>
                    <a:ext uri="{9D8B030D-6E8A-4147-A177-3AD203B41FA5}">
                      <a16:colId xmlns:a16="http://schemas.microsoft.com/office/drawing/2014/main" val="20040"/>
                    </a:ext>
                  </a:extLst>
                </a:gridCol>
                <a:gridCol w="118872">
                  <a:extLst>
                    <a:ext uri="{9D8B030D-6E8A-4147-A177-3AD203B41FA5}">
                      <a16:colId xmlns:a16="http://schemas.microsoft.com/office/drawing/2014/main" val="20041"/>
                    </a:ext>
                  </a:extLst>
                </a:gridCol>
                <a:gridCol w="118872">
                  <a:extLst>
                    <a:ext uri="{9D8B030D-6E8A-4147-A177-3AD203B41FA5}">
                      <a16:colId xmlns:a16="http://schemas.microsoft.com/office/drawing/2014/main" val="20042"/>
                    </a:ext>
                  </a:extLst>
                </a:gridCol>
                <a:gridCol w="237744">
                  <a:extLst>
                    <a:ext uri="{9D8B030D-6E8A-4147-A177-3AD203B41FA5}">
                      <a16:colId xmlns:a16="http://schemas.microsoft.com/office/drawing/2014/main" val="20043"/>
                    </a:ext>
                  </a:extLst>
                </a:gridCol>
                <a:gridCol w="237744">
                  <a:extLst>
                    <a:ext uri="{9D8B030D-6E8A-4147-A177-3AD203B41FA5}">
                      <a16:colId xmlns:a16="http://schemas.microsoft.com/office/drawing/2014/main" val="20044"/>
                    </a:ext>
                  </a:extLst>
                </a:gridCol>
                <a:gridCol w="237744">
                  <a:extLst>
                    <a:ext uri="{9D8B030D-6E8A-4147-A177-3AD203B41FA5}">
                      <a16:colId xmlns:a16="http://schemas.microsoft.com/office/drawing/2014/main" val="20045"/>
                    </a:ext>
                  </a:extLst>
                </a:gridCol>
                <a:gridCol w="237744">
                  <a:extLst>
                    <a:ext uri="{9D8B030D-6E8A-4147-A177-3AD203B41FA5}">
                      <a16:colId xmlns:a16="http://schemas.microsoft.com/office/drawing/2014/main" val="20046"/>
                    </a:ext>
                  </a:extLst>
                </a:gridCol>
                <a:gridCol w="237744">
                  <a:extLst>
                    <a:ext uri="{9D8B030D-6E8A-4147-A177-3AD203B41FA5}">
                      <a16:colId xmlns:a16="http://schemas.microsoft.com/office/drawing/2014/main" val="20047"/>
                    </a:ext>
                  </a:extLst>
                </a:gridCol>
                <a:gridCol w="237744">
                  <a:extLst>
                    <a:ext uri="{9D8B030D-6E8A-4147-A177-3AD203B41FA5}">
                      <a16:colId xmlns:a16="http://schemas.microsoft.com/office/drawing/2014/main" val="20048"/>
                    </a:ext>
                  </a:extLst>
                </a:gridCol>
                <a:gridCol w="237744">
                  <a:extLst>
                    <a:ext uri="{9D8B030D-6E8A-4147-A177-3AD203B41FA5}">
                      <a16:colId xmlns:a16="http://schemas.microsoft.com/office/drawing/2014/main" val="20049"/>
                    </a:ext>
                  </a:extLst>
                </a:gridCol>
                <a:gridCol w="237744">
                  <a:extLst>
                    <a:ext uri="{9D8B030D-6E8A-4147-A177-3AD203B41FA5}">
                      <a16:colId xmlns:a16="http://schemas.microsoft.com/office/drawing/2014/main" val="20050"/>
                    </a:ext>
                  </a:extLst>
                </a:gridCol>
              </a:tblGrid>
              <a:tr h="229249">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dirty="0">
                        <a:ln>
                          <a:noFill/>
                        </a:ln>
                        <a:solidFill>
                          <a:srgbClr val="FFFFFF"/>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no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a:noFill/>
                    </a:lnTlToBr>
                    <a:lnBlToTr>
                      <a:noFill/>
                    </a:lnBlToTr>
                    <a:noFill/>
                  </a:tcPr>
                </a:tc>
                <a:tc gridSpan="3">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a:ln>
                            <a:noFill/>
                          </a:ln>
                          <a:solidFill>
                            <a:srgbClr val="FFFFFF"/>
                          </a:solidFill>
                          <a:effectLst/>
                          <a:latin typeface="Arial" panose="020B0604020202020204" pitchFamily="34" charset="0"/>
                          <a:cs typeface="Arial" panose="020B0604020202020204" pitchFamily="34" charset="0"/>
                        </a:rPr>
                        <a:t>Year</a:t>
                      </a:r>
                    </a:p>
                  </a:txBody>
                  <a:tcPr marL="0" marR="0" marT="0" marB="0" anchor="ctr" horzOverflow="overflow">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a:noFill/>
                    </a:lnTlToBr>
                    <a:lnBlToTr>
                      <a:noFill/>
                    </a:lnBlToTr>
                    <a:solidFill>
                      <a:srgbClr val="1F497D"/>
                    </a:solidFill>
                  </a:tcPr>
                </a:tc>
                <a:tc hMerge="1">
                  <a:txBody>
                    <a:bodyPr/>
                    <a:lstStyle/>
                    <a:p>
                      <a:endParaRPr lang="en-US"/>
                    </a:p>
                  </a:txBody>
                  <a:tcPr/>
                </a:tc>
                <a:tc hMerge="1">
                  <a:txBody>
                    <a:bodyPr/>
                    <a:lstStyle/>
                    <a:p>
                      <a:endParaRPr lang="en-US"/>
                    </a:p>
                  </a:txBody>
                  <a:tcPr/>
                </a:tc>
                <a:tc gridSpan="14">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200" b="1" dirty="0">
                          <a:solidFill>
                            <a:schemeClr val="bg1"/>
                          </a:solidFill>
                        </a:rPr>
                        <a:t>Year 1</a:t>
                      </a:r>
                    </a:p>
                  </a:txBody>
                  <a:tcPr marL="0" marR="0" marT="0" marB="0" anchor="ctr" horzOverflow="overflow">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a:noFill/>
                    </a:lnTlToBr>
                    <a:lnBlToTr>
                      <a:noFill/>
                    </a:lnBlToTr>
                    <a:solidFill>
                      <a:srgbClr val="1F497D"/>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dirty="0">
                        <a:ln>
                          <a:noFill/>
                        </a:ln>
                        <a:solidFill>
                          <a:srgbClr val="FFFFFF"/>
                        </a:solidFill>
                        <a:effectLst/>
                        <a:latin typeface="Arial" charset="0"/>
                        <a:cs typeface="Arial"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00206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dirty="0">
                        <a:ln>
                          <a:noFill/>
                        </a:ln>
                        <a:solidFill>
                          <a:srgbClr val="FFFFFF"/>
                        </a:solidFill>
                        <a:effectLst/>
                        <a:latin typeface="Arial" charset="0"/>
                        <a:cs typeface="Arial"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002060"/>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dirty="0">
                        <a:ln>
                          <a:noFill/>
                        </a:ln>
                        <a:solidFill>
                          <a:srgbClr val="FFFFFF"/>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002060"/>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dirty="0">
                        <a:ln>
                          <a:noFill/>
                        </a:ln>
                        <a:solidFill>
                          <a:srgbClr val="FFFFFF"/>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9050" cap="flat" cmpd="sng" algn="ctr">
                      <a:no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dirty="0">
                        <a:ln>
                          <a:noFill/>
                        </a:ln>
                        <a:solidFill>
                          <a:srgbClr val="FFFFFF"/>
                        </a:solidFill>
                        <a:effectLst/>
                        <a:latin typeface="Arial" panose="020B0604020202020204" pitchFamily="34" charset="0"/>
                        <a:cs typeface="Arial" panose="020B0604020202020204" pitchFamily="34" charset="0"/>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rgbClr val="4F81BD"/>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dirty="0">
                        <a:ln>
                          <a:noFill/>
                        </a:ln>
                        <a:solidFill>
                          <a:srgbClr val="FFFFFF"/>
                        </a:solidFill>
                        <a:effectLst/>
                        <a:latin typeface="Arial" panose="020B0604020202020204" pitchFamily="34" charset="0"/>
                        <a:cs typeface="Arial" panose="020B0604020202020204" pitchFamily="34" charset="0"/>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rgbClr val="4F81BD"/>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dirty="0">
                        <a:ln>
                          <a:noFill/>
                        </a:ln>
                        <a:solidFill>
                          <a:srgbClr val="FFFFFF"/>
                        </a:solidFill>
                        <a:effectLst/>
                        <a:latin typeface="Arial" panose="020B0604020202020204" pitchFamily="34" charset="0"/>
                        <a:cs typeface="Arial" panose="020B0604020202020204" pitchFamily="34" charset="0"/>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a:noFill/>
                    </a:lnTlToBr>
                    <a:lnBlToTr>
                      <a:noFill/>
                    </a:lnBlToTr>
                    <a:solidFill>
                      <a:srgbClr val="4F81BD"/>
                    </a:solidFill>
                  </a:tcPr>
                </a:tc>
                <a:tc gridSpan="14">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200" b="1" dirty="0">
                          <a:solidFill>
                            <a:schemeClr val="bg1"/>
                          </a:solidFill>
                        </a:rPr>
                        <a:t>Year 2</a:t>
                      </a:r>
                    </a:p>
                  </a:txBody>
                  <a:tcPr marL="0" marR="0" marT="0" marB="0" anchor="ctr" horzOverflow="overflow">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1F497D"/>
                    </a:solidFill>
                  </a:tcPr>
                </a:tc>
                <a:tc hMerge="1">
                  <a:txBody>
                    <a:bodyPr/>
                    <a:lstStyle/>
                    <a:p>
                      <a:pPr algn="ctr"/>
                      <a:endParaRPr lang="en-US" dirty="0"/>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dirty="0"/>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endParaRPr lang="en-US"/>
                    </a:p>
                  </a:txBody>
                  <a:tcPr/>
                </a:tc>
                <a:tc hMerge="1">
                  <a:txBody>
                    <a:bodyPr/>
                    <a:lstStyle/>
                    <a:p>
                      <a:pPr algn="ctr"/>
                      <a:endParaRPr lang="en-US" dirty="0"/>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dirty="0"/>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dirty="0"/>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dirty="0"/>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dirty="0"/>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dirty="0"/>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endParaRPr lang="en-US"/>
                    </a:p>
                  </a:txBody>
                  <a:tcPr/>
                </a:tc>
                <a:tc hMerge="1">
                  <a:txBody>
                    <a:bodyPr/>
                    <a:lstStyle/>
                    <a:p>
                      <a:pPr algn="ctr"/>
                      <a:endParaRPr lang="en-US" dirty="0"/>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dirty="0"/>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dirty="0"/>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gridSpan="14">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200" b="1" dirty="0">
                          <a:solidFill>
                            <a:schemeClr val="bg1"/>
                          </a:solidFill>
                        </a:rPr>
                        <a:t> Year 3</a:t>
                      </a:r>
                    </a:p>
                  </a:txBody>
                  <a:tcPr marL="0" marR="0" marT="0" marB="0" anchor="ctr" horzOverflow="overflow">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1F497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endParaRPr lang="en-US"/>
                    </a:p>
                  </a:txBody>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endParaRPr lang="en-US"/>
                    </a:p>
                  </a:txBody>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gridSpan="5">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200" b="1" dirty="0">
                          <a:solidFill>
                            <a:schemeClr val="bg1"/>
                          </a:solidFill>
                        </a:rPr>
                        <a:t>Year 4</a:t>
                      </a:r>
                    </a:p>
                  </a:txBody>
                  <a:tcPr marL="0" marR="0" marT="0" marB="0" anchor="ctr" horzOverflow="overflow">
                    <a:lnL w="9525" cap="flat" cmpd="sng" algn="ctr">
                      <a:solidFill>
                        <a:sysClr val="window" lastClr="FFFFFF"/>
                      </a:solidFill>
                      <a:prstDash val="solid"/>
                      <a:round/>
                      <a:headEnd type="none" w="med" len="med"/>
                      <a:tailEnd type="none" w="med" len="med"/>
                    </a:lnL>
                    <a:lnR w="12700" cap="flat" cmpd="sng" algn="ctr">
                      <a:solidFill>
                        <a:srgbClr val="4F81BD"/>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1F497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pPr algn="ctr"/>
                      <a:endParaRPr lang="en-US" sz="1400" b="1" dirty="0">
                        <a:solidFill>
                          <a:schemeClr val="bg1"/>
                        </a:solidFill>
                      </a:endParaRPr>
                    </a:p>
                  </a:txBody>
                  <a:tcPr marL="0" marR="0" marT="0" marB="0" anchor="ctr" horzOverflow="overflow">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10000"/>
                  </a:ext>
                </a:extLst>
              </a:tr>
              <a:tr h="228600">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1100" b="1" dirty="0">
                          <a:solidFill>
                            <a:schemeClr val="bg1"/>
                          </a:solidFill>
                          <a:latin typeface="+mn-lt"/>
                        </a:rPr>
                        <a:t> </a:t>
                      </a:r>
                      <a:r>
                        <a:rPr lang="en-US" sz="1100" b="1" baseline="0" dirty="0">
                          <a:solidFill>
                            <a:schemeClr val="bg1"/>
                          </a:solidFill>
                          <a:latin typeface="+mn-lt"/>
                        </a:rPr>
                        <a:t> Implementation</a:t>
                      </a:r>
                      <a:endParaRPr lang="en-US" sz="1100" b="1" dirty="0">
                        <a:solidFill>
                          <a:schemeClr val="bg1"/>
                        </a:solidFill>
                        <a:latin typeface="+mn-lt"/>
                      </a:endParaRPr>
                    </a:p>
                  </a:txBody>
                  <a:tcPr marL="0" marR="0" marT="0" marB="0" anchor="ctr" horzOverflow="overflow">
                    <a:lnL w="6350" cap="flat" cmpd="sng" algn="ctr">
                      <a:solidFill>
                        <a:srgbClr val="808080"/>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O</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N</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D</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J</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F</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M</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A</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M</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gridSpan="2">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J</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hMerge="1">
                  <a:txBody>
                    <a:bodyPr/>
                    <a:lstStyle/>
                    <a:p>
                      <a:endParaRPr lang="en-US"/>
                    </a:p>
                  </a:txBody>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J</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A</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S</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O</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N</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D</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J</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F</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gridSpan="2">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M</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hMerge="1">
                  <a:txBody>
                    <a:bodyPr/>
                    <a:lstStyle/>
                    <a:p>
                      <a:endParaRPr lang="en-US"/>
                    </a:p>
                  </a:txBody>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A</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M</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J</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J</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A</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S</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O</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N</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D</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J</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F</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gridSpan="2">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M</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hMerge="1">
                  <a:txBody>
                    <a:bodyPr/>
                    <a:lstStyle/>
                    <a:p>
                      <a:endParaRPr lang="en-US"/>
                    </a:p>
                  </a:txBody>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A</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M</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J</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J</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A</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S</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O</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N</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pPr algn="ctr"/>
                      <a:r>
                        <a:rPr lang="en-US" sz="900" b="1" dirty="0">
                          <a:solidFill>
                            <a:schemeClr val="bg1"/>
                          </a:solidFill>
                          <a:latin typeface="+mn-lt"/>
                        </a:rPr>
                        <a:t>D</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J</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F</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M</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A</a:t>
                      </a:r>
                    </a:p>
                  </a:txBody>
                  <a:tcPr marL="0" marR="0" marT="0" marB="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tc>
                  <a:txBody>
                    <a:bodyPr/>
                    <a:lstStyle>
                      <a:lvl1pPr marL="0" algn="l" defTabSz="996147" rtl="0" eaLnBrk="1" latinLnBrk="0" hangingPunct="1">
                        <a:defRPr sz="1961" kern="1200">
                          <a:solidFill>
                            <a:schemeClr val="tx1"/>
                          </a:solidFill>
                          <a:latin typeface="Calibri" panose="020F0502020204030204"/>
                        </a:defRPr>
                      </a:lvl1pPr>
                      <a:lvl2pPr marL="498074" algn="l" defTabSz="996147" rtl="0" eaLnBrk="1" latinLnBrk="0" hangingPunct="1">
                        <a:defRPr sz="1961" kern="1200">
                          <a:solidFill>
                            <a:schemeClr val="tx1"/>
                          </a:solidFill>
                          <a:latin typeface="Calibri" panose="020F0502020204030204"/>
                        </a:defRPr>
                      </a:lvl2pPr>
                      <a:lvl3pPr marL="996147" algn="l" defTabSz="996147" rtl="0" eaLnBrk="1" latinLnBrk="0" hangingPunct="1">
                        <a:defRPr sz="1961" kern="1200">
                          <a:solidFill>
                            <a:schemeClr val="tx1"/>
                          </a:solidFill>
                          <a:latin typeface="Calibri" panose="020F0502020204030204"/>
                        </a:defRPr>
                      </a:lvl3pPr>
                      <a:lvl4pPr marL="1494221" algn="l" defTabSz="996147" rtl="0" eaLnBrk="1" latinLnBrk="0" hangingPunct="1">
                        <a:defRPr sz="1961" kern="1200">
                          <a:solidFill>
                            <a:schemeClr val="tx1"/>
                          </a:solidFill>
                          <a:latin typeface="Calibri" panose="020F0502020204030204"/>
                        </a:defRPr>
                      </a:lvl4pPr>
                      <a:lvl5pPr marL="1992295" algn="l" defTabSz="996147" rtl="0" eaLnBrk="1" latinLnBrk="0" hangingPunct="1">
                        <a:defRPr sz="1961" kern="1200">
                          <a:solidFill>
                            <a:schemeClr val="tx1"/>
                          </a:solidFill>
                          <a:latin typeface="Calibri" panose="020F0502020204030204"/>
                        </a:defRPr>
                      </a:lvl5pPr>
                      <a:lvl6pPr marL="2490368" algn="l" defTabSz="996147" rtl="0" eaLnBrk="1" latinLnBrk="0" hangingPunct="1">
                        <a:defRPr sz="1961" kern="1200">
                          <a:solidFill>
                            <a:schemeClr val="tx1"/>
                          </a:solidFill>
                          <a:latin typeface="Calibri" panose="020F0502020204030204"/>
                        </a:defRPr>
                      </a:lvl6pPr>
                      <a:lvl7pPr marL="2988442" algn="l" defTabSz="996147" rtl="0" eaLnBrk="1" latinLnBrk="0" hangingPunct="1">
                        <a:defRPr sz="1961" kern="1200">
                          <a:solidFill>
                            <a:schemeClr val="tx1"/>
                          </a:solidFill>
                          <a:latin typeface="Calibri" panose="020F0502020204030204"/>
                        </a:defRPr>
                      </a:lvl7pPr>
                      <a:lvl8pPr marL="3486516" algn="l" defTabSz="996147" rtl="0" eaLnBrk="1" latinLnBrk="0" hangingPunct="1">
                        <a:defRPr sz="1961" kern="1200">
                          <a:solidFill>
                            <a:schemeClr val="tx1"/>
                          </a:solidFill>
                          <a:latin typeface="Calibri" panose="020F0502020204030204"/>
                        </a:defRPr>
                      </a:lvl8pPr>
                      <a:lvl9pPr marL="3984589" algn="l" defTabSz="996147" rtl="0" eaLnBrk="1" latinLnBrk="0" hangingPunct="1">
                        <a:defRPr sz="1961" kern="1200">
                          <a:solidFill>
                            <a:schemeClr val="tx1"/>
                          </a:solidFill>
                          <a:latin typeface="Calibri" panose="020F0502020204030204"/>
                        </a:defRPr>
                      </a:lvl9pPr>
                    </a:lstStyle>
                    <a:p>
                      <a:pPr algn="ctr"/>
                      <a:r>
                        <a:rPr lang="en-US" sz="900" b="1" dirty="0">
                          <a:solidFill>
                            <a:schemeClr val="bg1"/>
                          </a:solidFill>
                          <a:latin typeface="+mn-lt"/>
                        </a:rPr>
                        <a:t>M</a:t>
                      </a:r>
                    </a:p>
                  </a:txBody>
                  <a:tcPr marL="0" marR="0" marT="0" marB="0" anchor="ctr" horzOverflow="overflow">
                    <a:lnL w="12700" cap="flat" cmpd="sng" algn="ctr">
                      <a:solidFill>
                        <a:sysClr val="window" lastClr="FFFFFF"/>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FFFFFF"/>
                      </a:solidFill>
                      <a:prstDash val="solid"/>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1F497D"/>
                    </a:solidFill>
                  </a:tcPr>
                </a:tc>
                <a:extLst>
                  <a:ext uri="{0D108BD9-81ED-4DB2-BD59-A6C34878D82A}">
                    <a16:rowId xmlns:a16="http://schemas.microsoft.com/office/drawing/2014/main" val="10001"/>
                  </a:ext>
                </a:extLst>
              </a:tr>
              <a:tr h="201168">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r>
                        <a:rPr lang="en-US" sz="1100" b="1" dirty="0">
                          <a:latin typeface="+mn-lt"/>
                        </a:rPr>
                        <a:t>Alpha</a:t>
                      </a:r>
                    </a:p>
                  </a:txBody>
                  <a:tcPr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01168">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r>
                        <a:rPr lang="en-US" sz="1100" b="1" dirty="0">
                          <a:latin typeface="+mn-lt"/>
                        </a:rPr>
                        <a:t>Wave 1</a:t>
                      </a:r>
                    </a:p>
                  </a:txBody>
                  <a:tcPr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01168">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r>
                        <a:rPr lang="en-US" sz="1100" b="1" dirty="0">
                          <a:latin typeface="+mn-lt"/>
                        </a:rPr>
                        <a:t>Wave 2</a:t>
                      </a:r>
                    </a:p>
                  </a:txBody>
                  <a:tcPr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01168">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r>
                        <a:rPr lang="en-US" sz="1100" b="1" dirty="0">
                          <a:latin typeface="+mn-lt"/>
                        </a:rPr>
                        <a:t>Wave 3</a:t>
                      </a:r>
                    </a:p>
                  </a:txBody>
                  <a:tcPr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01168">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r>
                        <a:rPr lang="en-US" sz="1100" b="1" dirty="0">
                          <a:latin typeface="+mn-lt"/>
                        </a:rPr>
                        <a:t>Wave 4</a:t>
                      </a:r>
                    </a:p>
                  </a:txBody>
                  <a:tcPr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01168">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r>
                        <a:rPr lang="en-US" sz="1100" b="1" dirty="0">
                          <a:latin typeface="+mn-lt"/>
                        </a:rPr>
                        <a:t>Wave 5</a:t>
                      </a:r>
                    </a:p>
                  </a:txBody>
                  <a:tcPr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extLst>
                  <a:ext uri="{0D108BD9-81ED-4DB2-BD59-A6C34878D82A}">
                    <a16:rowId xmlns:a16="http://schemas.microsoft.com/office/drawing/2014/main" val="10007"/>
                  </a:ext>
                </a:extLst>
              </a:tr>
              <a:tr h="201168">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r>
                        <a:rPr lang="en-US" sz="1100" b="1" dirty="0">
                          <a:latin typeface="+mn-lt"/>
                        </a:rPr>
                        <a:t>Wave 6</a:t>
                      </a:r>
                    </a:p>
                  </a:txBody>
                  <a:tcPr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extLst>
                  <a:ext uri="{0D108BD9-81ED-4DB2-BD59-A6C34878D82A}">
                    <a16:rowId xmlns:a16="http://schemas.microsoft.com/office/drawing/2014/main" val="10008"/>
                  </a:ext>
                </a:extLst>
              </a:tr>
              <a:tr h="201168">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r>
                        <a:rPr lang="en-US" sz="1100" b="1" dirty="0">
                          <a:latin typeface="+mn-lt"/>
                        </a:rPr>
                        <a:t>Wave</a:t>
                      </a:r>
                      <a:r>
                        <a:rPr lang="en-US" sz="1100" b="1" baseline="0" dirty="0">
                          <a:latin typeface="+mn-lt"/>
                        </a:rPr>
                        <a:t> 7</a:t>
                      </a:r>
                      <a:endParaRPr lang="en-US" sz="1100" b="1" dirty="0">
                        <a:latin typeface="+mn-lt"/>
                      </a:endParaRPr>
                    </a:p>
                  </a:txBody>
                  <a:tcPr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9525" cap="flat" cmpd="sng" algn="ctr">
                      <a:solidFill>
                        <a:sysClr val="window" lastClr="FFFFFF">
                          <a:lumMod val="75000"/>
                        </a:sysClr>
                      </a:solidFill>
                      <a:prstDash val="dash"/>
                      <a:round/>
                      <a:headEnd type="none" w="med" len="med"/>
                      <a:tailEnd type="none" w="med" len="med"/>
                    </a:lnB>
                    <a:lnTlToBr>
                      <a:noFill/>
                    </a:lnTlToBr>
                    <a:lnBlToTr>
                      <a:noFill/>
                    </a:lnBlToTr>
                    <a:solidFill>
                      <a:srgbClr val="9BBB59">
                        <a:lumMod val="60000"/>
                        <a:lumOff val="40000"/>
                      </a:srgbClr>
                    </a:solidFill>
                  </a:tcPr>
                </a:tc>
                <a:extLst>
                  <a:ext uri="{0D108BD9-81ED-4DB2-BD59-A6C34878D82A}">
                    <a16:rowId xmlns:a16="http://schemas.microsoft.com/office/drawing/2014/main" val="10009"/>
                  </a:ext>
                </a:extLst>
              </a:tr>
              <a:tr h="201168">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r>
                        <a:rPr lang="en-US" sz="1100" b="1" dirty="0">
                          <a:latin typeface="+mn-lt"/>
                        </a:rPr>
                        <a:t>Wave 8 </a:t>
                      </a:r>
                    </a:p>
                  </a:txBody>
                  <a:tcPr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gridSpan="2">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28575" cap="flat" cmpd="sng" algn="ctr">
                      <a:solidFill>
                        <a:sysClr val="window" lastClr="FFFFFF">
                          <a:lumMod val="65000"/>
                        </a:sysClr>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28575" cap="flat" cmpd="sng" algn="ctr">
                      <a:solidFill>
                        <a:sysClr val="window" lastClr="FFFFFF">
                          <a:lumMod val="65000"/>
                        </a:sysClr>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solidFill>
                      <a:srgbClr val="9BBB59">
                        <a:lumMod val="60000"/>
                        <a:lumOff val="40000"/>
                      </a:srgbClr>
                    </a:solid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pattFill prst="wdDnDiag">
                      <a:fgClr>
                        <a:srgbClr val="9BBB59"/>
                      </a:fgClr>
                      <a:bgClr>
                        <a:sysClr val="window" lastClr="FFFFFF"/>
                      </a:bgClr>
                    </a:pattFill>
                  </a:tcPr>
                </a:tc>
                <a:tc>
                  <a:txBody>
                    <a:bodyPr/>
                    <a:lstStyle>
                      <a:lvl1pPr marL="0" algn="l" defTabSz="457200" rtl="0" eaLnBrk="1" latinLnBrk="0" hangingPunct="1">
                        <a:defRPr sz="1800" kern="1200">
                          <a:solidFill>
                            <a:schemeClr val="tx1"/>
                          </a:solidFill>
                          <a:latin typeface="Calibri" panose="020F0502020204030204"/>
                        </a:defRPr>
                      </a:lvl1pPr>
                      <a:lvl2pPr marL="457200" algn="l" defTabSz="457200" rtl="0" eaLnBrk="1" latinLnBrk="0" hangingPunct="1">
                        <a:defRPr sz="1800" kern="1200">
                          <a:solidFill>
                            <a:schemeClr val="tx1"/>
                          </a:solidFill>
                          <a:latin typeface="Calibri" panose="020F0502020204030204"/>
                        </a:defRPr>
                      </a:lvl2pPr>
                      <a:lvl3pPr marL="914400" algn="l" defTabSz="457200" rtl="0" eaLnBrk="1" latinLnBrk="0" hangingPunct="1">
                        <a:defRPr sz="1800" kern="1200">
                          <a:solidFill>
                            <a:schemeClr val="tx1"/>
                          </a:solidFill>
                          <a:latin typeface="Calibri" panose="020F0502020204030204"/>
                        </a:defRPr>
                      </a:lvl3pPr>
                      <a:lvl4pPr marL="1371600" algn="l" defTabSz="457200" rtl="0" eaLnBrk="1" latinLnBrk="0" hangingPunct="1">
                        <a:defRPr sz="1800" kern="1200">
                          <a:solidFill>
                            <a:schemeClr val="tx1"/>
                          </a:solidFill>
                          <a:latin typeface="Calibri" panose="020F0502020204030204"/>
                        </a:defRPr>
                      </a:lvl4pPr>
                      <a:lvl5pPr marL="1828800" algn="l" defTabSz="457200" rtl="0" eaLnBrk="1" latinLnBrk="0" hangingPunct="1">
                        <a:defRPr sz="1800" kern="1200">
                          <a:solidFill>
                            <a:schemeClr val="tx1"/>
                          </a:solidFill>
                          <a:latin typeface="Calibri" panose="020F0502020204030204"/>
                        </a:defRPr>
                      </a:lvl5pPr>
                      <a:lvl6pPr marL="2286000" algn="l" defTabSz="457200" rtl="0" eaLnBrk="1" latinLnBrk="0" hangingPunct="1">
                        <a:defRPr sz="1800" kern="1200">
                          <a:solidFill>
                            <a:schemeClr val="tx1"/>
                          </a:solidFill>
                          <a:latin typeface="Calibri" panose="020F0502020204030204"/>
                        </a:defRPr>
                      </a:lvl6pPr>
                      <a:lvl7pPr marL="2743200" algn="l" defTabSz="457200" rtl="0" eaLnBrk="1" latinLnBrk="0" hangingPunct="1">
                        <a:defRPr sz="1800" kern="1200">
                          <a:solidFill>
                            <a:schemeClr val="tx1"/>
                          </a:solidFill>
                          <a:latin typeface="Calibri" panose="020F0502020204030204"/>
                        </a:defRPr>
                      </a:lvl7pPr>
                      <a:lvl8pPr marL="3200400" algn="l" defTabSz="457200" rtl="0" eaLnBrk="1" latinLnBrk="0" hangingPunct="1">
                        <a:defRPr sz="1800" kern="1200">
                          <a:solidFill>
                            <a:schemeClr val="tx1"/>
                          </a:solidFill>
                          <a:latin typeface="Calibri" panose="020F0502020204030204"/>
                        </a:defRPr>
                      </a:lvl8pPr>
                      <a:lvl9pPr marL="3657600" algn="l" defTabSz="457200" rtl="0" eaLnBrk="1" latinLnBrk="0" hangingPunct="1">
                        <a:defRPr sz="1800" kern="1200">
                          <a:solidFill>
                            <a:schemeClr val="tx1"/>
                          </a:solidFill>
                          <a:latin typeface="Calibri" panose="020F0502020204030204"/>
                        </a:defRPr>
                      </a:lvl9pPr>
                    </a:lstStyle>
                    <a:p>
                      <a:endParaRPr lang="en-US" sz="900" dirty="0">
                        <a:latin typeface="+mn-lt"/>
                      </a:endParaRPr>
                    </a:p>
                  </a:txBody>
                  <a:tcPr marL="0" marR="0" marT="0" marB="0" anchor="ctr" horzOverflow="overflow">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9525" cap="flat" cmpd="sng" algn="ctr">
                      <a:solidFill>
                        <a:sysClr val="window" lastClr="FFFFFF">
                          <a:lumMod val="75000"/>
                        </a:sysClr>
                      </a:solidFill>
                      <a:prstDash val="dash"/>
                      <a:round/>
                      <a:headEnd type="none" w="med" len="med"/>
                      <a:tailEnd type="none" w="med" len="med"/>
                    </a:lnT>
                    <a:lnB w="19050" cap="flat" cmpd="sng" algn="ctr">
                      <a:solidFill>
                        <a:sysClr val="window" lastClr="FFFFFF">
                          <a:lumMod val="75000"/>
                        </a:sysClr>
                      </a:solidFill>
                      <a:prstDash val="solid"/>
                      <a:round/>
                      <a:headEnd type="none" w="med" len="med"/>
                      <a:tailEnd type="none" w="med" len="med"/>
                    </a:lnB>
                    <a:lnTlToBr>
                      <a:noFill/>
                    </a:lnTlToBr>
                    <a:lnBlToTr>
                      <a:noFill/>
                    </a:lnBlToTr>
                    <a:solidFill>
                      <a:srgbClr val="9BBB59">
                        <a:lumMod val="60000"/>
                        <a:lumOff val="40000"/>
                      </a:srgbClr>
                    </a:solidFill>
                  </a:tcPr>
                </a:tc>
                <a:extLst>
                  <a:ext uri="{0D108BD9-81ED-4DB2-BD59-A6C34878D82A}">
                    <a16:rowId xmlns:a16="http://schemas.microsoft.com/office/drawing/2014/main" val="10010"/>
                  </a:ext>
                </a:extLst>
              </a:tr>
            </a:tbl>
          </a:graphicData>
        </a:graphic>
      </p:graphicFrame>
      <p:grpSp>
        <p:nvGrpSpPr>
          <p:cNvPr id="73" name="Group 72"/>
          <p:cNvGrpSpPr/>
          <p:nvPr/>
        </p:nvGrpSpPr>
        <p:grpSpPr>
          <a:xfrm>
            <a:off x="2745724" y="2523883"/>
            <a:ext cx="992171" cy="230832"/>
            <a:chOff x="2868385" y="4419300"/>
            <a:chExt cx="992171" cy="230832"/>
          </a:xfrm>
        </p:grpSpPr>
        <p:sp>
          <p:nvSpPr>
            <p:cNvPr id="74" name="5-Point Star 73"/>
            <p:cNvSpPr/>
            <p:nvPr/>
          </p:nvSpPr>
          <p:spPr>
            <a:xfrm>
              <a:off x="2868385" y="4443276"/>
              <a:ext cx="182880" cy="182880"/>
            </a:xfrm>
            <a:prstGeom prst="star5">
              <a:avLst/>
            </a:prstGeom>
            <a:solidFill>
              <a:srgbClr val="FFFF00"/>
            </a:solidFill>
            <a:ln w="1905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5" name="TextBox 74"/>
            <p:cNvSpPr txBox="1"/>
            <p:nvPr/>
          </p:nvSpPr>
          <p:spPr>
            <a:xfrm>
              <a:off x="2881524" y="4419300"/>
              <a:ext cx="97903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1]</a:t>
              </a:r>
            </a:p>
          </p:txBody>
        </p:sp>
      </p:grpSp>
      <p:grpSp>
        <p:nvGrpSpPr>
          <p:cNvPr id="76" name="Group 75"/>
          <p:cNvGrpSpPr/>
          <p:nvPr/>
        </p:nvGrpSpPr>
        <p:grpSpPr>
          <a:xfrm>
            <a:off x="3431303" y="2735665"/>
            <a:ext cx="995455" cy="230832"/>
            <a:chOff x="2864899" y="4419300"/>
            <a:chExt cx="995455" cy="230832"/>
          </a:xfrm>
        </p:grpSpPr>
        <p:sp>
          <p:nvSpPr>
            <p:cNvPr id="77" name="5-Point Star 76"/>
            <p:cNvSpPr/>
            <p:nvPr/>
          </p:nvSpPr>
          <p:spPr>
            <a:xfrm>
              <a:off x="2868385" y="4443276"/>
              <a:ext cx="182880" cy="182880"/>
            </a:xfrm>
            <a:prstGeom prst="star5">
              <a:avLst/>
            </a:prstGeom>
            <a:solidFill>
              <a:srgbClr val="FFFF00"/>
            </a:solidFill>
            <a:ln w="1905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8" name="TextBox 77"/>
            <p:cNvSpPr txBox="1"/>
            <p:nvPr/>
          </p:nvSpPr>
          <p:spPr>
            <a:xfrm>
              <a:off x="2864899" y="4419300"/>
              <a:ext cx="995455"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1]</a:t>
              </a:r>
            </a:p>
          </p:txBody>
        </p:sp>
      </p:grpSp>
      <p:grpSp>
        <p:nvGrpSpPr>
          <p:cNvPr id="79" name="Group 78"/>
          <p:cNvGrpSpPr/>
          <p:nvPr/>
        </p:nvGrpSpPr>
        <p:grpSpPr>
          <a:xfrm>
            <a:off x="4623308" y="2923471"/>
            <a:ext cx="876223" cy="230832"/>
            <a:chOff x="2868385" y="4419300"/>
            <a:chExt cx="876223" cy="230832"/>
          </a:xfrm>
        </p:grpSpPr>
        <p:sp>
          <p:nvSpPr>
            <p:cNvPr id="80" name="5-Point Star 79"/>
            <p:cNvSpPr/>
            <p:nvPr/>
          </p:nvSpPr>
          <p:spPr>
            <a:xfrm>
              <a:off x="2868385" y="4443276"/>
              <a:ext cx="182880" cy="182880"/>
            </a:xfrm>
            <a:prstGeom prst="star5">
              <a:avLst/>
            </a:prstGeom>
            <a:solidFill>
              <a:srgbClr val="FFFF00"/>
            </a:solidFill>
            <a:ln w="1905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1" name="TextBox 80"/>
            <p:cNvSpPr txBox="1"/>
            <p:nvPr/>
          </p:nvSpPr>
          <p:spPr>
            <a:xfrm>
              <a:off x="2931399" y="4419300"/>
              <a:ext cx="813209"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1]</a:t>
              </a:r>
            </a:p>
          </p:txBody>
        </p:sp>
      </p:grpSp>
      <p:grpSp>
        <p:nvGrpSpPr>
          <p:cNvPr id="82" name="Group 81"/>
          <p:cNvGrpSpPr/>
          <p:nvPr/>
        </p:nvGrpSpPr>
        <p:grpSpPr>
          <a:xfrm>
            <a:off x="5325507" y="3149377"/>
            <a:ext cx="876223" cy="230832"/>
            <a:chOff x="2868385" y="4419300"/>
            <a:chExt cx="876223" cy="230832"/>
          </a:xfrm>
        </p:grpSpPr>
        <p:sp>
          <p:nvSpPr>
            <p:cNvPr id="83" name="5-Point Star 82"/>
            <p:cNvSpPr/>
            <p:nvPr/>
          </p:nvSpPr>
          <p:spPr>
            <a:xfrm>
              <a:off x="2868385" y="4443276"/>
              <a:ext cx="182880" cy="182880"/>
            </a:xfrm>
            <a:prstGeom prst="star5">
              <a:avLst/>
            </a:prstGeom>
            <a:solidFill>
              <a:srgbClr val="FFFF00"/>
            </a:solidFill>
            <a:ln w="1905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4" name="TextBox 83"/>
            <p:cNvSpPr txBox="1"/>
            <p:nvPr/>
          </p:nvSpPr>
          <p:spPr>
            <a:xfrm>
              <a:off x="2931399" y="4419300"/>
              <a:ext cx="813209"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1]</a:t>
              </a:r>
            </a:p>
          </p:txBody>
        </p:sp>
      </p:grpSp>
      <p:grpSp>
        <p:nvGrpSpPr>
          <p:cNvPr id="85" name="Group 84"/>
          <p:cNvGrpSpPr/>
          <p:nvPr/>
        </p:nvGrpSpPr>
        <p:grpSpPr>
          <a:xfrm>
            <a:off x="6059202" y="3337183"/>
            <a:ext cx="859598" cy="230832"/>
            <a:chOff x="2868385" y="4419300"/>
            <a:chExt cx="859598" cy="230832"/>
          </a:xfrm>
        </p:grpSpPr>
        <p:sp>
          <p:nvSpPr>
            <p:cNvPr id="86" name="5-Point Star 85"/>
            <p:cNvSpPr/>
            <p:nvPr/>
          </p:nvSpPr>
          <p:spPr>
            <a:xfrm>
              <a:off x="2868385" y="4443276"/>
              <a:ext cx="182880" cy="182880"/>
            </a:xfrm>
            <a:prstGeom prst="star5">
              <a:avLst/>
            </a:prstGeom>
            <a:solidFill>
              <a:srgbClr val="FFFF00"/>
            </a:solidFill>
            <a:ln w="1905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7" name="TextBox 86"/>
            <p:cNvSpPr txBox="1"/>
            <p:nvPr/>
          </p:nvSpPr>
          <p:spPr>
            <a:xfrm>
              <a:off x="2914775" y="4419300"/>
              <a:ext cx="813208"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1]</a:t>
              </a:r>
            </a:p>
          </p:txBody>
        </p:sp>
      </p:grpSp>
      <p:grpSp>
        <p:nvGrpSpPr>
          <p:cNvPr id="88" name="Group 87"/>
          <p:cNvGrpSpPr/>
          <p:nvPr/>
        </p:nvGrpSpPr>
        <p:grpSpPr>
          <a:xfrm>
            <a:off x="7479649" y="3544039"/>
            <a:ext cx="891229" cy="230832"/>
            <a:chOff x="2868385" y="4419300"/>
            <a:chExt cx="891229" cy="230832"/>
          </a:xfrm>
        </p:grpSpPr>
        <p:sp>
          <p:nvSpPr>
            <p:cNvPr id="89" name="5-Point Star 88"/>
            <p:cNvSpPr/>
            <p:nvPr/>
          </p:nvSpPr>
          <p:spPr>
            <a:xfrm>
              <a:off x="2868385" y="4443276"/>
              <a:ext cx="182880" cy="182880"/>
            </a:xfrm>
            <a:prstGeom prst="star5">
              <a:avLst/>
            </a:prstGeom>
            <a:solidFill>
              <a:srgbClr val="FFFF00"/>
            </a:solidFill>
            <a:ln w="1905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90" name="TextBox 89"/>
            <p:cNvSpPr txBox="1"/>
            <p:nvPr/>
          </p:nvSpPr>
          <p:spPr>
            <a:xfrm>
              <a:off x="2931399" y="4419300"/>
              <a:ext cx="828215"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1]</a:t>
              </a:r>
            </a:p>
          </p:txBody>
        </p:sp>
      </p:grpSp>
      <p:grpSp>
        <p:nvGrpSpPr>
          <p:cNvPr id="91" name="Group 90"/>
          <p:cNvGrpSpPr/>
          <p:nvPr/>
        </p:nvGrpSpPr>
        <p:grpSpPr>
          <a:xfrm>
            <a:off x="7479649" y="3741397"/>
            <a:ext cx="924479" cy="230832"/>
            <a:chOff x="2868385" y="4419300"/>
            <a:chExt cx="924479" cy="230832"/>
          </a:xfrm>
        </p:grpSpPr>
        <p:sp>
          <p:nvSpPr>
            <p:cNvPr id="92" name="5-Point Star 91"/>
            <p:cNvSpPr/>
            <p:nvPr/>
          </p:nvSpPr>
          <p:spPr>
            <a:xfrm>
              <a:off x="2868385" y="4443276"/>
              <a:ext cx="182880" cy="182880"/>
            </a:xfrm>
            <a:prstGeom prst="star5">
              <a:avLst/>
            </a:prstGeom>
            <a:solidFill>
              <a:srgbClr val="FFFF00"/>
            </a:solidFill>
            <a:ln w="1905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93" name="TextBox 92"/>
            <p:cNvSpPr txBox="1"/>
            <p:nvPr/>
          </p:nvSpPr>
          <p:spPr>
            <a:xfrm>
              <a:off x="2964649" y="4419300"/>
              <a:ext cx="828215"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1]</a:t>
              </a:r>
            </a:p>
          </p:txBody>
        </p:sp>
      </p:grpSp>
      <p:grpSp>
        <p:nvGrpSpPr>
          <p:cNvPr id="94" name="Group 93"/>
          <p:cNvGrpSpPr/>
          <p:nvPr/>
        </p:nvGrpSpPr>
        <p:grpSpPr>
          <a:xfrm>
            <a:off x="8183819" y="3948253"/>
            <a:ext cx="941692" cy="230832"/>
            <a:chOff x="2868385" y="4419300"/>
            <a:chExt cx="941692" cy="230832"/>
          </a:xfrm>
        </p:grpSpPr>
        <p:sp>
          <p:nvSpPr>
            <p:cNvPr id="95" name="5-Point Star 94"/>
            <p:cNvSpPr/>
            <p:nvPr/>
          </p:nvSpPr>
          <p:spPr>
            <a:xfrm>
              <a:off x="2868385" y="4443276"/>
              <a:ext cx="182880" cy="182880"/>
            </a:xfrm>
            <a:prstGeom prst="star5">
              <a:avLst/>
            </a:prstGeom>
            <a:solidFill>
              <a:srgbClr val="FFFF00"/>
            </a:solidFill>
            <a:ln w="1905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96" name="TextBox 95"/>
            <p:cNvSpPr txBox="1"/>
            <p:nvPr/>
          </p:nvSpPr>
          <p:spPr>
            <a:xfrm>
              <a:off x="2948024" y="4419300"/>
              <a:ext cx="862053"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1]</a:t>
              </a:r>
            </a:p>
          </p:txBody>
        </p:sp>
      </p:grpSp>
      <p:grpSp>
        <p:nvGrpSpPr>
          <p:cNvPr id="97" name="Group 96"/>
          <p:cNvGrpSpPr/>
          <p:nvPr/>
        </p:nvGrpSpPr>
        <p:grpSpPr>
          <a:xfrm>
            <a:off x="8894753" y="4140940"/>
            <a:ext cx="913198" cy="230832"/>
            <a:chOff x="2868385" y="4419300"/>
            <a:chExt cx="913198" cy="230832"/>
          </a:xfrm>
        </p:grpSpPr>
        <p:sp>
          <p:nvSpPr>
            <p:cNvPr id="98" name="5-Point Star 97"/>
            <p:cNvSpPr/>
            <p:nvPr/>
          </p:nvSpPr>
          <p:spPr>
            <a:xfrm>
              <a:off x="2868385" y="4443276"/>
              <a:ext cx="182880" cy="182880"/>
            </a:xfrm>
            <a:prstGeom prst="star5">
              <a:avLst/>
            </a:prstGeom>
            <a:solidFill>
              <a:srgbClr val="FFFF00"/>
            </a:solidFill>
            <a:ln w="1905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99" name="TextBox 98"/>
            <p:cNvSpPr txBox="1"/>
            <p:nvPr/>
          </p:nvSpPr>
          <p:spPr>
            <a:xfrm>
              <a:off x="2948025" y="4419300"/>
              <a:ext cx="833558"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[Milestone 1]</a:t>
              </a:r>
            </a:p>
          </p:txBody>
        </p:sp>
      </p:grpSp>
      <p:sp>
        <p:nvSpPr>
          <p:cNvPr id="100" name="TextBox 99"/>
          <p:cNvSpPr txBox="1"/>
          <p:nvPr/>
        </p:nvSpPr>
        <p:spPr>
          <a:xfrm>
            <a:off x="10109232" y="3544039"/>
            <a:ext cx="97903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[3]</a:t>
            </a:r>
          </a:p>
        </p:txBody>
      </p:sp>
      <p:sp>
        <p:nvSpPr>
          <p:cNvPr id="101" name="TextBox 100"/>
          <p:cNvSpPr txBox="1"/>
          <p:nvPr/>
        </p:nvSpPr>
        <p:spPr>
          <a:xfrm>
            <a:off x="10109232" y="3741397"/>
            <a:ext cx="97903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[3]</a:t>
            </a:r>
          </a:p>
        </p:txBody>
      </p:sp>
      <p:sp>
        <p:nvSpPr>
          <p:cNvPr id="102" name="TextBox 101"/>
          <p:cNvSpPr txBox="1"/>
          <p:nvPr/>
        </p:nvSpPr>
        <p:spPr>
          <a:xfrm>
            <a:off x="10109232" y="3924277"/>
            <a:ext cx="97903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[3]</a:t>
            </a:r>
          </a:p>
        </p:txBody>
      </p:sp>
      <p:sp>
        <p:nvSpPr>
          <p:cNvPr id="103" name="TextBox 102"/>
          <p:cNvSpPr txBox="1"/>
          <p:nvPr/>
        </p:nvSpPr>
        <p:spPr>
          <a:xfrm>
            <a:off x="10109232" y="4136178"/>
            <a:ext cx="97903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[3]</a:t>
            </a:r>
          </a:p>
        </p:txBody>
      </p:sp>
      <p:sp>
        <p:nvSpPr>
          <p:cNvPr id="104" name="TextBox 103"/>
          <p:cNvSpPr txBox="1"/>
          <p:nvPr/>
        </p:nvSpPr>
        <p:spPr>
          <a:xfrm>
            <a:off x="11084100" y="3544039"/>
            <a:ext cx="537564"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[4]</a:t>
            </a:r>
          </a:p>
        </p:txBody>
      </p:sp>
      <p:sp>
        <p:nvSpPr>
          <p:cNvPr id="105" name="TextBox 104"/>
          <p:cNvSpPr txBox="1"/>
          <p:nvPr/>
        </p:nvSpPr>
        <p:spPr>
          <a:xfrm>
            <a:off x="11084100" y="3736634"/>
            <a:ext cx="537564"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[4]</a:t>
            </a:r>
          </a:p>
        </p:txBody>
      </p:sp>
      <p:sp>
        <p:nvSpPr>
          <p:cNvPr id="106" name="TextBox 105"/>
          <p:cNvSpPr txBox="1"/>
          <p:nvPr/>
        </p:nvSpPr>
        <p:spPr>
          <a:xfrm>
            <a:off x="11084100" y="3945872"/>
            <a:ext cx="537564"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[4]</a:t>
            </a:r>
          </a:p>
        </p:txBody>
      </p:sp>
      <p:sp>
        <p:nvSpPr>
          <p:cNvPr id="107" name="TextBox 106"/>
          <p:cNvSpPr txBox="1"/>
          <p:nvPr/>
        </p:nvSpPr>
        <p:spPr>
          <a:xfrm>
            <a:off x="11084726" y="4143716"/>
            <a:ext cx="537564"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[4]</a:t>
            </a:r>
          </a:p>
        </p:txBody>
      </p:sp>
      <p:sp>
        <p:nvSpPr>
          <p:cNvPr id="108" name="TextBox 107"/>
          <p:cNvSpPr txBox="1"/>
          <p:nvPr/>
        </p:nvSpPr>
        <p:spPr>
          <a:xfrm>
            <a:off x="11539871" y="3545348"/>
            <a:ext cx="802429"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[5]</a:t>
            </a:r>
          </a:p>
        </p:txBody>
      </p:sp>
      <p:sp>
        <p:nvSpPr>
          <p:cNvPr id="109" name="TextBox 108"/>
          <p:cNvSpPr txBox="1"/>
          <p:nvPr/>
        </p:nvSpPr>
        <p:spPr>
          <a:xfrm>
            <a:off x="11553669" y="3752204"/>
            <a:ext cx="802429"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[5]</a:t>
            </a:r>
          </a:p>
        </p:txBody>
      </p:sp>
      <p:sp>
        <p:nvSpPr>
          <p:cNvPr id="110" name="TextBox 109"/>
          <p:cNvSpPr txBox="1"/>
          <p:nvPr/>
        </p:nvSpPr>
        <p:spPr>
          <a:xfrm>
            <a:off x="11553668" y="3960392"/>
            <a:ext cx="802429"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[5]</a:t>
            </a:r>
          </a:p>
        </p:txBody>
      </p:sp>
      <p:sp>
        <p:nvSpPr>
          <p:cNvPr id="111" name="TextBox 110"/>
          <p:cNvSpPr txBox="1"/>
          <p:nvPr/>
        </p:nvSpPr>
        <p:spPr>
          <a:xfrm>
            <a:off x="11553668" y="4145025"/>
            <a:ext cx="802429"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[5]</a:t>
            </a:r>
          </a:p>
        </p:txBody>
      </p:sp>
      <p:sp>
        <p:nvSpPr>
          <p:cNvPr id="112" name="TextBox 111"/>
          <p:cNvSpPr txBox="1"/>
          <p:nvPr/>
        </p:nvSpPr>
        <p:spPr>
          <a:xfrm>
            <a:off x="7258146" y="2923471"/>
            <a:ext cx="97903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[3]</a:t>
            </a:r>
          </a:p>
        </p:txBody>
      </p:sp>
      <p:sp>
        <p:nvSpPr>
          <p:cNvPr id="113" name="TextBox 112"/>
          <p:cNvSpPr txBox="1"/>
          <p:nvPr/>
        </p:nvSpPr>
        <p:spPr>
          <a:xfrm>
            <a:off x="7258146" y="3120829"/>
            <a:ext cx="97903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[3]</a:t>
            </a:r>
          </a:p>
        </p:txBody>
      </p:sp>
      <p:sp>
        <p:nvSpPr>
          <p:cNvPr id="119" name="TextBox 118"/>
          <p:cNvSpPr txBox="1"/>
          <p:nvPr/>
        </p:nvSpPr>
        <p:spPr>
          <a:xfrm>
            <a:off x="8233014" y="2923471"/>
            <a:ext cx="537564"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[4]</a:t>
            </a:r>
          </a:p>
        </p:txBody>
      </p:sp>
      <p:sp>
        <p:nvSpPr>
          <p:cNvPr id="120" name="TextBox 119"/>
          <p:cNvSpPr txBox="1"/>
          <p:nvPr/>
        </p:nvSpPr>
        <p:spPr>
          <a:xfrm>
            <a:off x="8233014" y="3116066"/>
            <a:ext cx="537564"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[4]</a:t>
            </a:r>
          </a:p>
        </p:txBody>
      </p:sp>
      <p:sp>
        <p:nvSpPr>
          <p:cNvPr id="121" name="TextBox 120"/>
          <p:cNvSpPr txBox="1"/>
          <p:nvPr/>
        </p:nvSpPr>
        <p:spPr>
          <a:xfrm>
            <a:off x="8233014" y="3325304"/>
            <a:ext cx="537564"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[4]</a:t>
            </a:r>
          </a:p>
        </p:txBody>
      </p:sp>
      <p:sp>
        <p:nvSpPr>
          <p:cNvPr id="122" name="TextBox 121"/>
          <p:cNvSpPr txBox="1"/>
          <p:nvPr/>
        </p:nvSpPr>
        <p:spPr>
          <a:xfrm>
            <a:off x="8688785" y="2923471"/>
            <a:ext cx="802429"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[5]</a:t>
            </a:r>
          </a:p>
        </p:txBody>
      </p:sp>
      <p:sp>
        <p:nvSpPr>
          <p:cNvPr id="123" name="TextBox 122"/>
          <p:cNvSpPr txBox="1"/>
          <p:nvPr/>
        </p:nvSpPr>
        <p:spPr>
          <a:xfrm>
            <a:off x="8688785" y="3130993"/>
            <a:ext cx="802429"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[5]</a:t>
            </a:r>
          </a:p>
        </p:txBody>
      </p:sp>
      <p:sp>
        <p:nvSpPr>
          <p:cNvPr id="124" name="TextBox 123"/>
          <p:cNvSpPr txBox="1"/>
          <p:nvPr/>
        </p:nvSpPr>
        <p:spPr>
          <a:xfrm>
            <a:off x="8688785" y="3339039"/>
            <a:ext cx="802429"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[5]</a:t>
            </a:r>
          </a:p>
        </p:txBody>
      </p:sp>
      <p:sp>
        <p:nvSpPr>
          <p:cNvPr id="125" name="TextBox 124"/>
          <p:cNvSpPr txBox="1"/>
          <p:nvPr/>
        </p:nvSpPr>
        <p:spPr>
          <a:xfrm>
            <a:off x="7258146" y="3305587"/>
            <a:ext cx="97903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[3]</a:t>
            </a:r>
          </a:p>
        </p:txBody>
      </p:sp>
      <p:sp>
        <p:nvSpPr>
          <p:cNvPr id="126" name="TextBox 125"/>
          <p:cNvSpPr txBox="1"/>
          <p:nvPr/>
        </p:nvSpPr>
        <p:spPr>
          <a:xfrm>
            <a:off x="8688785" y="3544039"/>
            <a:ext cx="802429"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[2]</a:t>
            </a:r>
          </a:p>
        </p:txBody>
      </p:sp>
      <p:sp>
        <p:nvSpPr>
          <p:cNvPr id="127" name="TextBox 126"/>
          <p:cNvSpPr txBox="1"/>
          <p:nvPr/>
        </p:nvSpPr>
        <p:spPr>
          <a:xfrm>
            <a:off x="8688785" y="3752085"/>
            <a:ext cx="802429"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[2]</a:t>
            </a:r>
          </a:p>
        </p:txBody>
      </p:sp>
      <p:sp>
        <p:nvSpPr>
          <p:cNvPr id="128" name="TextBox 127"/>
          <p:cNvSpPr txBox="1"/>
          <p:nvPr/>
        </p:nvSpPr>
        <p:spPr>
          <a:xfrm>
            <a:off x="5837714" y="2529829"/>
            <a:ext cx="802429"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[5]</a:t>
            </a:r>
          </a:p>
        </p:txBody>
      </p:sp>
      <p:sp>
        <p:nvSpPr>
          <p:cNvPr id="129" name="TextBox 128"/>
          <p:cNvSpPr txBox="1"/>
          <p:nvPr/>
        </p:nvSpPr>
        <p:spPr>
          <a:xfrm>
            <a:off x="5837714" y="2737875"/>
            <a:ext cx="802429"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[5]</a:t>
            </a:r>
          </a:p>
        </p:txBody>
      </p:sp>
      <p:sp>
        <p:nvSpPr>
          <p:cNvPr id="130" name="TextBox 129"/>
          <p:cNvSpPr txBox="1"/>
          <p:nvPr/>
        </p:nvSpPr>
        <p:spPr>
          <a:xfrm>
            <a:off x="5837714" y="2942875"/>
            <a:ext cx="802429"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[2]</a:t>
            </a:r>
          </a:p>
        </p:txBody>
      </p:sp>
      <p:sp>
        <p:nvSpPr>
          <p:cNvPr id="131" name="TextBox 130"/>
          <p:cNvSpPr txBox="1"/>
          <p:nvPr/>
        </p:nvSpPr>
        <p:spPr>
          <a:xfrm>
            <a:off x="5365789" y="2533495"/>
            <a:ext cx="537564"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[4]</a:t>
            </a:r>
          </a:p>
        </p:txBody>
      </p:sp>
      <p:sp>
        <p:nvSpPr>
          <p:cNvPr id="132" name="TextBox 131"/>
          <p:cNvSpPr txBox="1"/>
          <p:nvPr/>
        </p:nvSpPr>
        <p:spPr>
          <a:xfrm>
            <a:off x="5365789" y="2726090"/>
            <a:ext cx="537564"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[4]</a:t>
            </a:r>
          </a:p>
        </p:txBody>
      </p:sp>
      <p:sp>
        <p:nvSpPr>
          <p:cNvPr id="133" name="TextBox 132"/>
          <p:cNvSpPr txBox="1"/>
          <p:nvPr/>
        </p:nvSpPr>
        <p:spPr>
          <a:xfrm>
            <a:off x="4407075" y="2509721"/>
            <a:ext cx="97903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[3]</a:t>
            </a:r>
          </a:p>
        </p:txBody>
      </p:sp>
      <p:sp>
        <p:nvSpPr>
          <p:cNvPr id="134" name="TextBox 133"/>
          <p:cNvSpPr txBox="1"/>
          <p:nvPr/>
        </p:nvSpPr>
        <p:spPr>
          <a:xfrm>
            <a:off x="4407075" y="2707079"/>
            <a:ext cx="97903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[3]</a:t>
            </a:r>
          </a:p>
        </p:txBody>
      </p:sp>
      <p:sp>
        <p:nvSpPr>
          <p:cNvPr id="135" name="TextBox 134"/>
          <p:cNvSpPr txBox="1"/>
          <p:nvPr/>
        </p:nvSpPr>
        <p:spPr>
          <a:xfrm>
            <a:off x="3699660" y="2533495"/>
            <a:ext cx="802429"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[2]</a:t>
            </a:r>
          </a:p>
        </p:txBody>
      </p:sp>
      <p:sp>
        <p:nvSpPr>
          <p:cNvPr id="136" name="Rectangle 135"/>
          <p:cNvSpPr/>
          <p:nvPr/>
        </p:nvSpPr>
        <p:spPr>
          <a:xfrm>
            <a:off x="2239306" y="4557715"/>
            <a:ext cx="182880" cy="182880"/>
          </a:xfrm>
          <a:prstGeom prst="rect">
            <a:avLst/>
          </a:prstGeom>
          <a:solidFill>
            <a:srgbClr val="9BBB59"/>
          </a:solidFill>
          <a:ln w="12700" cap="flat" cmpd="sng" algn="ctr">
            <a:solidFill>
              <a:srgbClr val="4F81BD">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7" name="Rectangle 136"/>
          <p:cNvSpPr/>
          <p:nvPr/>
        </p:nvSpPr>
        <p:spPr>
          <a:xfrm>
            <a:off x="148606" y="4557715"/>
            <a:ext cx="182880" cy="182880"/>
          </a:xfrm>
          <a:prstGeom prst="rect">
            <a:avLst/>
          </a:prstGeom>
          <a:pattFill prst="wdDnDiag">
            <a:fgClr>
              <a:srgbClr val="9BBB59"/>
            </a:fgClr>
            <a:bgClr>
              <a:sysClr val="window" lastClr="FFFFFF"/>
            </a:bgClr>
          </a:pattFill>
          <a:ln w="12700" cap="flat" cmpd="sng" algn="ctr">
            <a:solidFill>
              <a:srgbClr val="4F81BD">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8" name="TextBox 137"/>
          <p:cNvSpPr txBox="1"/>
          <p:nvPr/>
        </p:nvSpPr>
        <p:spPr>
          <a:xfrm>
            <a:off x="324895" y="4533739"/>
            <a:ext cx="1759543"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rPr>
              <a:t>Training &amp; Comms Delivery</a:t>
            </a:r>
          </a:p>
        </p:txBody>
      </p:sp>
      <p:sp>
        <p:nvSpPr>
          <p:cNvPr id="139" name="TextBox 138"/>
          <p:cNvSpPr txBox="1"/>
          <p:nvPr/>
        </p:nvSpPr>
        <p:spPr>
          <a:xfrm>
            <a:off x="2405204" y="4530634"/>
            <a:ext cx="149769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rPr>
              <a:t>  Process Initiation</a:t>
            </a:r>
          </a:p>
        </p:txBody>
      </p:sp>
    </p:spTree>
    <p:extLst>
      <p:ext uri="{BB962C8B-B14F-4D97-AF65-F5344CB8AC3E}">
        <p14:creationId xmlns:p14="http://schemas.microsoft.com/office/powerpoint/2010/main" val="687644087"/>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99" dirty="0">
                <a:latin typeface="Arial" panose="020B0604020202020204" pitchFamily="34" charset="0"/>
                <a:cs typeface="Arial" panose="020B0604020202020204" pitchFamily="34" charset="0"/>
              </a:rPr>
              <a:t>5. Measure</a:t>
            </a:r>
          </a:p>
        </p:txBody>
      </p:sp>
      <p:graphicFrame>
        <p:nvGraphicFramePr>
          <p:cNvPr id="3" name="Table 2"/>
          <p:cNvGraphicFramePr>
            <a:graphicFrameLocks noGrp="1"/>
          </p:cNvGraphicFramePr>
          <p:nvPr>
            <p:extLst>
              <p:ext uri="{D42A27DB-BD31-4B8C-83A1-F6EECF244321}">
                <p14:modId xmlns:p14="http://schemas.microsoft.com/office/powerpoint/2010/main" val="1009986942"/>
              </p:ext>
            </p:extLst>
          </p:nvPr>
        </p:nvGraphicFramePr>
        <p:xfrm>
          <a:off x="6257874" y="968399"/>
          <a:ext cx="5484971" cy="1267515"/>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r>
                        <a:rPr lang="en-US" sz="1400" dirty="0">
                          <a:latin typeface="Arial" panose="020B0604020202020204" pitchFamily="34" charset="0"/>
                          <a:cs typeface="Arial" panose="020B0604020202020204" pitchFamily="34" charset="0"/>
                        </a:rPr>
                        <a:t>Site Responsibility Considerations </a:t>
                      </a:r>
                      <a:endParaRPr lang="en-US" sz="1400" b="1" dirty="0">
                        <a:solidFill>
                          <a:schemeClr val="bg1"/>
                        </a:solidFill>
                        <a:latin typeface="Arial" panose="020B0604020202020204" pitchFamily="34" charset="0"/>
                        <a:cs typeface="Arial" panose="020B0604020202020204" pitchFamily="34" charset="0"/>
                      </a:endParaRPr>
                    </a:p>
                  </a:txBody>
                  <a:tcPr marL="91368" marR="91368" marT="45684" marB="45684"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4"/>
                    </a:solidFill>
                  </a:tcPr>
                </a:tc>
                <a:extLst>
                  <a:ext uri="{0D108BD9-81ED-4DB2-BD59-A6C34878D82A}">
                    <a16:rowId xmlns:a16="http://schemas.microsoft.com/office/drawing/2014/main" val="10000"/>
                  </a:ext>
                </a:extLst>
              </a:tr>
              <a:tr h="962787">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Site Training Coordinator will need to ensure any required training evaluation links are available on the facility training computers</a:t>
                      </a:r>
                    </a:p>
                  </a:txBody>
                  <a:tcPr marL="91368" marR="91368" marT="45684" marB="45684">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143063929"/>
              </p:ext>
            </p:extLst>
          </p:nvPr>
        </p:nvGraphicFramePr>
        <p:xfrm>
          <a:off x="6257874" y="2471731"/>
          <a:ext cx="5484971" cy="304728"/>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pPr algn="l"/>
                      <a:r>
                        <a:rPr lang="en-US" sz="1400" b="1" dirty="0">
                          <a:solidFill>
                            <a:schemeClr val="bg1"/>
                          </a:solidFill>
                          <a:latin typeface="Arial" panose="020B0604020202020204" pitchFamily="34" charset="0"/>
                          <a:cs typeface="Arial" panose="020B0604020202020204" pitchFamily="34" charset="0"/>
                        </a:rPr>
                        <a:t>Input Tools/Templates</a:t>
                      </a:r>
                    </a:p>
                  </a:txBody>
                  <a:tcPr marL="91368" marR="91368" marT="45684" marB="45684"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solidFill>
                  </a:tcPr>
                </a:tc>
                <a:extLst>
                  <a:ext uri="{0D108BD9-81ED-4DB2-BD59-A6C34878D82A}">
                    <a16:rowId xmlns:a16="http://schemas.microsoft.com/office/drawing/2014/main" val="10000"/>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200253621"/>
              </p:ext>
            </p:extLst>
          </p:nvPr>
        </p:nvGraphicFramePr>
        <p:xfrm>
          <a:off x="399159" y="2468422"/>
          <a:ext cx="5484971" cy="1844273"/>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r>
                        <a:rPr lang="en-US" sz="1400" dirty="0">
                          <a:latin typeface="Arial" panose="020B0604020202020204" pitchFamily="34" charset="0"/>
                          <a:cs typeface="Arial" panose="020B0604020202020204" pitchFamily="34" charset="0"/>
                        </a:rPr>
                        <a:t>Component Tasks</a:t>
                      </a:r>
                      <a:endParaRPr lang="en-US" sz="1400" b="1" dirty="0">
                        <a:solidFill>
                          <a:schemeClr val="bg1"/>
                        </a:solidFill>
                        <a:latin typeface="Arial" panose="020B0604020202020204" pitchFamily="34" charset="0"/>
                        <a:cs typeface="Arial" panose="020B0604020202020204" pitchFamily="34" charset="0"/>
                      </a:endParaRPr>
                    </a:p>
                  </a:txBody>
                  <a:tcPr marL="91368" marR="91368" marT="45684" marB="4568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10000"/>
                  </a:ext>
                </a:extLst>
              </a:tr>
              <a:tr h="1539545">
                <a:tc>
                  <a:txBody>
                    <a:bodyPr/>
                    <a:lstStyle/>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1100" kern="1200" dirty="0">
                          <a:solidFill>
                            <a:schemeClr val="tx1"/>
                          </a:solidFill>
                          <a:latin typeface="Arial" panose="020B0604020202020204" pitchFamily="34" charset="0"/>
                          <a:ea typeface="ヒラギノ角ゴ Pro W3"/>
                          <a:cs typeface="Arial" panose="020B0604020202020204" pitchFamily="34" charset="0"/>
                        </a:rPr>
                        <a:t>Post-Training Assessments,</a:t>
                      </a:r>
                      <a:r>
                        <a:rPr lang="en-US" sz="1100" kern="1200" baseline="0" dirty="0">
                          <a:solidFill>
                            <a:schemeClr val="tx1"/>
                          </a:solidFill>
                          <a:latin typeface="Arial" panose="020B0604020202020204" pitchFamily="34" charset="0"/>
                          <a:ea typeface="ヒラギノ角ゴ Pro W3"/>
                          <a:cs typeface="Arial" panose="020B0604020202020204" pitchFamily="34" charset="0"/>
                        </a:rPr>
                        <a:t> Course Evaluations, Surveys and Interviews</a:t>
                      </a:r>
                      <a:endParaRPr lang="en-US" sz="1100" kern="1200" dirty="0">
                        <a:solidFill>
                          <a:schemeClr val="tx1"/>
                        </a:solidFill>
                        <a:latin typeface="Arial" panose="020B0604020202020204" pitchFamily="34" charset="0"/>
                        <a:ea typeface="ヒラギノ角ゴ Pro W3"/>
                        <a:cs typeface="Arial" panose="020B0604020202020204" pitchFamily="34" charset="0"/>
                      </a:endParaRP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1100" kern="1200" dirty="0">
                          <a:solidFill>
                            <a:schemeClr val="tx1"/>
                          </a:solidFill>
                          <a:latin typeface="Arial" panose="020B0604020202020204" pitchFamily="34" charset="0"/>
                          <a:ea typeface="ヒラギノ角ゴ Pro W3"/>
                          <a:cs typeface="Arial" panose="020B0604020202020204" pitchFamily="34" charset="0"/>
                        </a:rPr>
                        <a:t>Consolidate and present “Lessons Learned” </a:t>
                      </a:r>
                    </a:p>
                    <a:p>
                      <a:pPr marL="173038" indent="-173038" algn="l" defTabSz="914400" rtl="0" eaLnBrk="1" latinLnBrk="0" hangingPunct="1">
                        <a:lnSpc>
                          <a:spcPct val="95000"/>
                        </a:lnSpc>
                        <a:spcBef>
                          <a:spcPts val="200"/>
                        </a:spcBef>
                        <a:spcAft>
                          <a:spcPts val="0"/>
                        </a:spcAft>
                        <a:buClrTx/>
                        <a:buSzPct val="100000"/>
                        <a:buFont typeface="Arial" panose="020B0604020202020204" pitchFamily="34" charset="0"/>
                        <a:buChar char="•"/>
                      </a:pPr>
                      <a:r>
                        <a:rPr lang="en-US" sz="1100" kern="1200" dirty="0">
                          <a:solidFill>
                            <a:schemeClr val="tx1"/>
                          </a:solidFill>
                          <a:latin typeface="Arial" panose="020B0604020202020204" pitchFamily="34" charset="0"/>
                          <a:ea typeface="ヒラギノ角ゴ Pro W3"/>
                          <a:cs typeface="Arial" panose="020B0604020202020204" pitchFamily="34" charset="0"/>
                        </a:rPr>
                        <a:t>Initiate</a:t>
                      </a:r>
                      <a:r>
                        <a:rPr lang="en-US" sz="1100" kern="1200" baseline="0" dirty="0">
                          <a:solidFill>
                            <a:schemeClr val="tx1"/>
                          </a:solidFill>
                          <a:latin typeface="Arial" panose="020B0604020202020204" pitchFamily="34" charset="0"/>
                          <a:ea typeface="ヒラギノ角ゴ Pro W3"/>
                          <a:cs typeface="Arial" panose="020B0604020202020204" pitchFamily="34" charset="0"/>
                        </a:rPr>
                        <a:t> Training Continuation</a:t>
                      </a:r>
                      <a:endParaRPr lang="en-US" sz="1100" kern="1200" dirty="0">
                        <a:solidFill>
                          <a:schemeClr val="tx1"/>
                        </a:solidFill>
                        <a:latin typeface="Arial" panose="020B0604020202020204" pitchFamily="34" charset="0"/>
                        <a:ea typeface="ヒラギノ角ゴ Pro W3"/>
                        <a:cs typeface="Arial" panose="020B0604020202020204" pitchFamily="34" charset="0"/>
                      </a:endParaRPr>
                    </a:p>
                    <a:p>
                      <a:pPr marL="403225" marR="0" lvl="1" indent="-174625" algn="l" defTabSz="914400" rtl="0" eaLnBrk="1" fontAlgn="auto" latinLnBrk="0" hangingPunct="1">
                        <a:lnSpc>
                          <a:spcPct val="95000"/>
                        </a:lnSpc>
                        <a:spcBef>
                          <a:spcPts val="200"/>
                        </a:spcBef>
                        <a:spcAft>
                          <a:spcPts val="0"/>
                        </a:spcAft>
                        <a:buClrTx/>
                        <a:buSzPct val="100000"/>
                        <a:buFont typeface="Calibri" panose="020F0502020204030204" pitchFamily="34" charset="0"/>
                        <a:buChar char="̶"/>
                        <a:tabLst/>
                        <a:defRPr/>
                      </a:pPr>
                      <a:r>
                        <a:rPr lang="en-US" sz="1100" kern="1200" dirty="0">
                          <a:solidFill>
                            <a:schemeClr val="tx1"/>
                          </a:solidFill>
                          <a:latin typeface="Arial" panose="020B0604020202020204" pitchFamily="34" charset="0"/>
                          <a:ea typeface="ヒラギノ角ゴ Pro W3"/>
                          <a:cs typeface="Arial" panose="020B0604020202020204" pitchFamily="34" charset="0"/>
                        </a:rPr>
                        <a:t>Optimize training materials </a:t>
                      </a:r>
                    </a:p>
                    <a:p>
                      <a:pPr marL="403225" marR="0" lvl="1" indent="-174625" algn="l" defTabSz="914400" rtl="0" eaLnBrk="1" fontAlgn="auto" latinLnBrk="0" hangingPunct="1">
                        <a:lnSpc>
                          <a:spcPct val="95000"/>
                        </a:lnSpc>
                        <a:spcBef>
                          <a:spcPts val="200"/>
                        </a:spcBef>
                        <a:spcAft>
                          <a:spcPts val="0"/>
                        </a:spcAft>
                        <a:buClrTx/>
                        <a:buSzPct val="100000"/>
                        <a:buFont typeface="Calibri" panose="020F0502020204030204" pitchFamily="34" charset="0"/>
                        <a:buChar char="̶"/>
                        <a:tabLst/>
                        <a:defRPr/>
                      </a:pPr>
                      <a:r>
                        <a:rPr lang="en-US" sz="1100" kern="1200" dirty="0">
                          <a:solidFill>
                            <a:schemeClr val="tx1"/>
                          </a:solidFill>
                          <a:latin typeface="Arial" panose="020B0604020202020204" pitchFamily="34" charset="0"/>
                          <a:ea typeface="ヒラギノ角ゴ Pro W3"/>
                          <a:cs typeface="Arial" panose="020B0604020202020204" pitchFamily="34" charset="0"/>
                        </a:rPr>
                        <a:t>Modify for new hires/transfers</a:t>
                      </a:r>
                    </a:p>
                    <a:p>
                      <a:pPr marL="403225" lvl="1" indent="-174625" algn="l" defTabSz="914400" rtl="0" eaLnBrk="1" latinLnBrk="0" hangingPunct="1">
                        <a:lnSpc>
                          <a:spcPct val="95000"/>
                        </a:lnSpc>
                        <a:spcBef>
                          <a:spcPts val="200"/>
                        </a:spcBef>
                        <a:spcAft>
                          <a:spcPts val="0"/>
                        </a:spcAft>
                        <a:buClrTx/>
                        <a:buSzPct val="100000"/>
                        <a:buFont typeface="Calibri" panose="020F0502020204030204" pitchFamily="34" charset="0"/>
                        <a:buChar char="̶"/>
                      </a:pPr>
                      <a:r>
                        <a:rPr lang="en-US" sz="1100" kern="1200" dirty="0">
                          <a:solidFill>
                            <a:schemeClr val="tx1"/>
                          </a:solidFill>
                          <a:latin typeface="Arial" panose="020B0604020202020204" pitchFamily="34" charset="0"/>
                          <a:ea typeface="ヒラギノ角ゴ Pro W3"/>
                          <a:cs typeface="Arial" panose="020B0604020202020204" pitchFamily="34" charset="0"/>
                        </a:rPr>
                        <a:t>Update training for system upgrades and</a:t>
                      </a:r>
                      <a:r>
                        <a:rPr lang="en-US" sz="1100" kern="1200" baseline="0" dirty="0">
                          <a:solidFill>
                            <a:schemeClr val="tx1"/>
                          </a:solidFill>
                          <a:latin typeface="Arial" panose="020B0604020202020204" pitchFamily="34" charset="0"/>
                          <a:ea typeface="ヒラギノ角ゴ Pro W3"/>
                          <a:cs typeface="Arial" panose="020B0604020202020204" pitchFamily="34" charset="0"/>
                        </a:rPr>
                        <a:t> enhancements</a:t>
                      </a:r>
                      <a:endParaRPr lang="en-US" sz="1100" kern="1200" dirty="0">
                        <a:solidFill>
                          <a:schemeClr val="tx1"/>
                        </a:solidFill>
                        <a:latin typeface="Arial" panose="020B0604020202020204" pitchFamily="34" charset="0"/>
                        <a:ea typeface="ヒラギノ角ゴ Pro W3"/>
                        <a:cs typeface="Arial" panose="020B0604020202020204" pitchFamily="34" charset="0"/>
                      </a:endParaRPr>
                    </a:p>
                    <a:p>
                      <a:pPr marL="173038" marR="0" lvl="0" indent="-173038" algn="l" defTabSz="914400" rtl="0" eaLnBrk="1" fontAlgn="auto" latinLnBrk="0" hangingPunct="1">
                        <a:lnSpc>
                          <a:spcPct val="95000"/>
                        </a:lnSpc>
                        <a:spcBef>
                          <a:spcPts val="200"/>
                        </a:spcBef>
                        <a:spcAft>
                          <a:spcPts val="0"/>
                        </a:spcAft>
                        <a:buClrTx/>
                        <a:buSzPct val="100000"/>
                        <a:buFont typeface="Arial" panose="020B0604020202020204" pitchFamily="34" charset="0"/>
                        <a:buChar char="•"/>
                        <a:tabLst/>
                        <a:defRPr/>
                      </a:pPr>
                      <a:r>
                        <a:rPr lang="en-US" sz="1100" kern="1200" dirty="0">
                          <a:solidFill>
                            <a:schemeClr val="tx1"/>
                          </a:solidFill>
                          <a:latin typeface="Arial" panose="020B0604020202020204" pitchFamily="34" charset="0"/>
                          <a:ea typeface="ヒラギノ角ゴ Pro W3"/>
                          <a:cs typeface="Arial" panose="020B0604020202020204" pitchFamily="34" charset="0"/>
                        </a:rPr>
                        <a:t>Begin</a:t>
                      </a:r>
                      <a:r>
                        <a:rPr lang="en-US" sz="1100" kern="1200" baseline="0" dirty="0">
                          <a:solidFill>
                            <a:schemeClr val="tx1"/>
                          </a:solidFill>
                          <a:latin typeface="Arial" panose="020B0604020202020204" pitchFamily="34" charset="0"/>
                          <a:ea typeface="ヒラギノ角ゴ Pro W3"/>
                          <a:cs typeface="Arial" panose="020B0604020202020204" pitchFamily="34" charset="0"/>
                        </a:rPr>
                        <a:t> Transition and Training Activities for Next Wave</a:t>
                      </a:r>
                      <a:endParaRPr lang="en-US" sz="1100" kern="1200" dirty="0">
                        <a:solidFill>
                          <a:schemeClr val="tx1"/>
                        </a:solidFill>
                        <a:latin typeface="Arial" panose="020B0604020202020204" pitchFamily="34" charset="0"/>
                        <a:ea typeface="ヒラギノ角ゴ Pro W3"/>
                        <a:cs typeface="Arial" panose="020B0604020202020204" pitchFamily="34" charset="0"/>
                      </a:endParaRPr>
                    </a:p>
                  </a:txBody>
                  <a:tcPr marL="91368" marR="91368" marT="45684" marB="45684">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50" name="Table 49"/>
          <p:cNvGraphicFramePr>
            <a:graphicFrameLocks noGrp="1"/>
          </p:cNvGraphicFramePr>
          <p:nvPr>
            <p:extLst>
              <p:ext uri="{D42A27DB-BD31-4B8C-83A1-F6EECF244321}">
                <p14:modId xmlns:p14="http://schemas.microsoft.com/office/powerpoint/2010/main" val="361022936"/>
              </p:ext>
            </p:extLst>
          </p:nvPr>
        </p:nvGraphicFramePr>
        <p:xfrm>
          <a:off x="399160" y="968399"/>
          <a:ext cx="5484971" cy="1264598"/>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r>
                        <a:rPr lang="en-US" sz="1400" b="1" dirty="0">
                          <a:solidFill>
                            <a:schemeClr val="bg1"/>
                          </a:solidFill>
                          <a:latin typeface="Arial" panose="020B0604020202020204" pitchFamily="34" charset="0"/>
                          <a:cs typeface="Arial" panose="020B0604020202020204" pitchFamily="34" charset="0"/>
                        </a:rPr>
                        <a:t>Purpose</a:t>
                      </a:r>
                    </a:p>
                  </a:txBody>
                  <a:tcPr marL="91368" marR="91368" marT="45684" marB="45684"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95987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To measure the efficiency of the training program and content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To identify opportunities to improve [Project Name] training and modify future training rollouts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baseline="0" dirty="0">
                          <a:solidFill>
                            <a:schemeClr val="tx1"/>
                          </a:solidFill>
                          <a:latin typeface="Arial" panose="020B0604020202020204" pitchFamily="34" charset="0"/>
                          <a:ea typeface="+mn-ea"/>
                          <a:cs typeface="Arial" panose="020B0604020202020204" pitchFamily="34" charset="0"/>
                        </a:rPr>
                        <a:t>To provide an input into further process adoption strategies</a:t>
                      </a:r>
                    </a:p>
                  </a:txBody>
                  <a:tcPr marL="91368" marR="91368" marT="45684" marB="45684">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51" name="Table 50"/>
          <p:cNvGraphicFramePr>
            <a:graphicFrameLocks noGrp="1"/>
          </p:cNvGraphicFramePr>
          <p:nvPr>
            <p:extLst>
              <p:ext uri="{D42A27DB-BD31-4B8C-83A1-F6EECF244321}">
                <p14:modId xmlns:p14="http://schemas.microsoft.com/office/powerpoint/2010/main" val="2989491068"/>
              </p:ext>
            </p:extLst>
          </p:nvPr>
        </p:nvGraphicFramePr>
        <p:xfrm>
          <a:off x="399160" y="4551430"/>
          <a:ext cx="5484971" cy="1156480"/>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r>
                        <a:rPr lang="en-US" sz="1400" b="1" dirty="0">
                          <a:solidFill>
                            <a:schemeClr val="bg1"/>
                          </a:solidFill>
                          <a:latin typeface="Arial" panose="020B0604020202020204" pitchFamily="34" charset="0"/>
                          <a:cs typeface="Arial" panose="020B0604020202020204" pitchFamily="34" charset="0"/>
                        </a:rPr>
                        <a:t>Outcomes</a:t>
                      </a:r>
                    </a:p>
                  </a:txBody>
                  <a:tcPr marL="91368" marR="91368" marT="45684" marB="4568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r h="851752">
                <a:tc>
                  <a:txBody>
                    <a:bodyPr/>
                    <a:lstStyle/>
                    <a:p>
                      <a:pPr marL="171450" indent="-171450">
                        <a:buFont typeface="Arial" panose="020B0604020202020204" pitchFamily="34" charset="0"/>
                        <a:buChar char="•"/>
                      </a:pPr>
                      <a:r>
                        <a:rPr lang="en-US" sz="1100" baseline="0" dirty="0">
                          <a:solidFill>
                            <a:schemeClr val="tx1"/>
                          </a:solidFill>
                          <a:latin typeface="Arial" panose="020B0604020202020204" pitchFamily="34" charset="0"/>
                          <a:cs typeface="Arial" panose="020B0604020202020204" pitchFamily="34" charset="0"/>
                        </a:rPr>
                        <a:t>Training Lessons Learned Report shared with  and Site Leadership </a:t>
                      </a:r>
                    </a:p>
                    <a:p>
                      <a:pPr marL="171450" indent="-171450">
                        <a:buFont typeface="Arial" panose="020B0604020202020204" pitchFamily="34" charset="0"/>
                        <a:buChar char="•"/>
                      </a:pPr>
                      <a:r>
                        <a:rPr lang="en-US" sz="1100" baseline="0" dirty="0">
                          <a:solidFill>
                            <a:schemeClr val="tx1"/>
                          </a:solidFill>
                          <a:latin typeface="Arial" panose="020B0604020202020204" pitchFamily="34" charset="0"/>
                          <a:cs typeface="Arial" panose="020B0604020202020204" pitchFamily="34" charset="0"/>
                        </a:rPr>
                        <a:t>Feedback incorporated into future training delivery</a:t>
                      </a:r>
                    </a:p>
                    <a:p>
                      <a:pPr marL="171450" indent="-171450">
                        <a:buFont typeface="Arial" panose="020B0604020202020204" pitchFamily="34" charset="0"/>
                        <a:buChar char="•"/>
                      </a:pPr>
                      <a:r>
                        <a:rPr lang="en-US" sz="1100" baseline="0" dirty="0">
                          <a:solidFill>
                            <a:schemeClr val="tx1"/>
                          </a:solidFill>
                          <a:latin typeface="Arial" panose="020B0604020202020204" pitchFamily="34" charset="0"/>
                          <a:cs typeface="Arial" panose="020B0604020202020204" pitchFamily="34" charset="0"/>
                        </a:rPr>
                        <a:t>Adoption of [Project Name] principles and capabilities post Go-Live is measured</a:t>
                      </a:r>
                    </a:p>
                  </a:txBody>
                  <a:tcPr marL="91368" marR="91368" marT="45684" marB="45684">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52" name="Table 51"/>
          <p:cNvGraphicFramePr>
            <a:graphicFrameLocks noGrp="1"/>
          </p:cNvGraphicFramePr>
          <p:nvPr>
            <p:extLst>
              <p:ext uri="{D42A27DB-BD31-4B8C-83A1-F6EECF244321}">
                <p14:modId xmlns:p14="http://schemas.microsoft.com/office/powerpoint/2010/main" val="907676136"/>
              </p:ext>
            </p:extLst>
          </p:nvPr>
        </p:nvGraphicFramePr>
        <p:xfrm>
          <a:off x="6257874" y="4551429"/>
          <a:ext cx="5484971" cy="304728"/>
        </p:xfrm>
        <a:graphic>
          <a:graphicData uri="http://schemas.openxmlformats.org/drawingml/2006/table">
            <a:tbl>
              <a:tblPr firstRow="1" bandRow="1">
                <a:tableStyleId>{69012ECD-51FC-41F1-AA8D-1B2483CD663E}</a:tableStyleId>
              </a:tblPr>
              <a:tblGrid>
                <a:gridCol w="5484971">
                  <a:extLst>
                    <a:ext uri="{9D8B030D-6E8A-4147-A177-3AD203B41FA5}">
                      <a16:colId xmlns:a16="http://schemas.microsoft.com/office/drawing/2014/main" val="20000"/>
                    </a:ext>
                  </a:extLst>
                </a:gridCol>
              </a:tblGrid>
              <a:tr h="304673">
                <a:tc>
                  <a:txBody>
                    <a:bodyPr/>
                    <a:lstStyle/>
                    <a:p>
                      <a:pPr algn="l"/>
                      <a:r>
                        <a:rPr lang="en-US" sz="1400" b="1" dirty="0">
                          <a:solidFill>
                            <a:schemeClr val="bg1"/>
                          </a:solidFill>
                          <a:latin typeface="Arial" panose="020B0604020202020204" pitchFamily="34" charset="0"/>
                          <a:cs typeface="Arial" panose="020B0604020202020204" pitchFamily="34" charset="0"/>
                        </a:rPr>
                        <a:t>Output Tools/Templates</a:t>
                      </a:r>
                    </a:p>
                  </a:txBody>
                  <a:tcPr marL="91368" marR="91368" marT="45684" marB="45684"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bl>
          </a:graphicData>
        </a:graphic>
      </p:graphicFrame>
      <p:grpSp>
        <p:nvGrpSpPr>
          <p:cNvPr id="21" name="Group 20"/>
          <p:cNvGrpSpPr/>
          <p:nvPr/>
        </p:nvGrpSpPr>
        <p:grpSpPr>
          <a:xfrm>
            <a:off x="6293997" y="4954700"/>
            <a:ext cx="1786620" cy="1197684"/>
            <a:chOff x="5743854" y="5261667"/>
            <a:chExt cx="1787085" cy="1197996"/>
          </a:xfrm>
        </p:grpSpPr>
        <p:sp>
          <p:nvSpPr>
            <p:cNvPr id="22" name="TextBox 21"/>
            <p:cNvSpPr txBox="1"/>
            <p:nvPr/>
          </p:nvSpPr>
          <p:spPr>
            <a:xfrm>
              <a:off x="5743854" y="6059553"/>
              <a:ext cx="1787085" cy="400110"/>
            </a:xfrm>
            <a:prstGeom prst="rect">
              <a:avLst/>
            </a:prstGeom>
            <a:noFill/>
          </p:spPr>
          <p:txBody>
            <a:bodyPr wrap="square" rtlCol="0">
              <a:spAutoFit/>
            </a:bodyPr>
            <a:lstStyle/>
            <a:p>
              <a:pPr algn="ctr" fontAlgn="base">
                <a:spcBef>
                  <a:spcPct val="0"/>
                </a:spcBef>
                <a:spcAft>
                  <a:spcPct val="0"/>
                </a:spcAft>
              </a:pPr>
              <a:r>
                <a:rPr lang="en-US" sz="1000" dirty="0">
                  <a:latin typeface="Arial" panose="020B0604020202020204" pitchFamily="34" charset="0"/>
                  <a:cs typeface="Arial" panose="020B0604020202020204" pitchFamily="34" charset="0"/>
                </a:rPr>
                <a:t>Revised Training </a:t>
              </a:r>
            </a:p>
            <a:p>
              <a:pPr algn="ctr" fontAlgn="base">
                <a:spcBef>
                  <a:spcPct val="0"/>
                </a:spcBef>
                <a:spcAft>
                  <a:spcPct val="0"/>
                </a:spcAft>
              </a:pPr>
              <a:r>
                <a:rPr lang="en-US" sz="1000" dirty="0">
                  <a:latin typeface="Arial" panose="020B0604020202020204" pitchFamily="34" charset="0"/>
                  <a:cs typeface="Arial" panose="020B0604020202020204" pitchFamily="34" charset="0"/>
                </a:rPr>
                <a:t>Courseware</a:t>
              </a:r>
            </a:p>
          </p:txBody>
        </p:sp>
        <p:pic>
          <p:nvPicPr>
            <p:cNvPr id="23" name="Picture 22"/>
            <p:cNvPicPr>
              <a:picLocks noChangeAspect="1"/>
            </p:cNvPicPr>
            <p:nvPr/>
          </p:nvPicPr>
          <p:blipFill>
            <a:blip r:embed="rId3"/>
            <a:stretch>
              <a:fillRect/>
            </a:stretch>
          </p:blipFill>
          <p:spPr>
            <a:xfrm>
              <a:off x="6124258" y="5261667"/>
              <a:ext cx="661505" cy="640080"/>
            </a:xfrm>
            <a:prstGeom prst="rect">
              <a:avLst/>
            </a:prstGeom>
            <a:ln>
              <a:solidFill>
                <a:schemeClr val="bg2"/>
              </a:solidFill>
            </a:ln>
          </p:spPr>
        </p:pic>
        <p:pic>
          <p:nvPicPr>
            <p:cNvPr id="24" name="Picture 23"/>
            <p:cNvPicPr>
              <a:picLocks noChangeAspect="1"/>
            </p:cNvPicPr>
            <p:nvPr/>
          </p:nvPicPr>
          <p:blipFill>
            <a:blip r:embed="rId4"/>
            <a:stretch>
              <a:fillRect/>
            </a:stretch>
          </p:blipFill>
          <p:spPr>
            <a:xfrm>
              <a:off x="6216202" y="5338248"/>
              <a:ext cx="823771" cy="640080"/>
            </a:xfrm>
            <a:prstGeom prst="rect">
              <a:avLst/>
            </a:prstGeom>
            <a:ln>
              <a:solidFill>
                <a:schemeClr val="bg2"/>
              </a:solidFill>
            </a:ln>
          </p:spPr>
        </p:pic>
        <p:pic>
          <p:nvPicPr>
            <p:cNvPr id="25" name="Picture 24"/>
            <p:cNvPicPr>
              <a:picLocks noChangeAspect="1"/>
            </p:cNvPicPr>
            <p:nvPr/>
          </p:nvPicPr>
          <p:blipFill>
            <a:blip r:embed="rId3"/>
            <a:stretch>
              <a:fillRect/>
            </a:stretch>
          </p:blipFill>
          <p:spPr>
            <a:xfrm>
              <a:off x="6454796" y="5414830"/>
              <a:ext cx="661505" cy="640080"/>
            </a:xfrm>
            <a:prstGeom prst="rect">
              <a:avLst/>
            </a:prstGeom>
            <a:ln>
              <a:solidFill>
                <a:schemeClr val="bg2"/>
              </a:solidFill>
            </a:ln>
          </p:spPr>
        </p:pic>
      </p:grpSp>
      <p:grpSp>
        <p:nvGrpSpPr>
          <p:cNvPr id="7" name="Group 6"/>
          <p:cNvGrpSpPr/>
          <p:nvPr/>
        </p:nvGrpSpPr>
        <p:grpSpPr>
          <a:xfrm>
            <a:off x="7252965" y="2908250"/>
            <a:ext cx="1786620" cy="1131335"/>
            <a:chOff x="9676465" y="5224200"/>
            <a:chExt cx="1787085" cy="1131630"/>
          </a:xfrm>
        </p:grpSpPr>
        <p:pic>
          <p:nvPicPr>
            <p:cNvPr id="6" name="Picture 5"/>
            <p:cNvPicPr>
              <a:picLocks noChangeAspect="1"/>
            </p:cNvPicPr>
            <p:nvPr/>
          </p:nvPicPr>
          <p:blipFill>
            <a:blip r:embed="rId5"/>
            <a:stretch>
              <a:fillRect/>
            </a:stretch>
          </p:blipFill>
          <p:spPr>
            <a:xfrm>
              <a:off x="10067655" y="5224200"/>
              <a:ext cx="1004707" cy="731520"/>
            </a:xfrm>
            <a:prstGeom prst="rect">
              <a:avLst/>
            </a:prstGeom>
            <a:ln>
              <a:solidFill>
                <a:schemeClr val="bg2"/>
              </a:solidFill>
            </a:ln>
          </p:spPr>
        </p:pic>
        <p:sp>
          <p:nvSpPr>
            <p:cNvPr id="27" name="Rectangle 26"/>
            <p:cNvSpPr/>
            <p:nvPr/>
          </p:nvSpPr>
          <p:spPr>
            <a:xfrm rot="20544239">
              <a:off x="9891848" y="5404553"/>
              <a:ext cx="1361300" cy="338618"/>
            </a:xfrm>
            <a:prstGeom prst="rect">
              <a:avLst/>
            </a:prstGeom>
            <a:noFill/>
          </p:spPr>
          <p:txBody>
            <a:bodyPr wrap="square" lIns="91416" tIns="45708" rIns="91416" bIns="45708">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600" b="1" dirty="0">
                  <a:ln/>
                  <a:solidFill>
                    <a:srgbClr val="FF0000"/>
                  </a:solidFill>
                  <a:latin typeface="Arial" panose="020B0604020202020204" pitchFamily="34" charset="0"/>
                  <a:cs typeface="Arial" panose="020B0604020202020204" pitchFamily="34" charset="0"/>
                </a:rPr>
                <a:t>SAMPLE</a:t>
              </a:r>
              <a:endParaRPr lang="en-US" sz="4799" b="1" dirty="0">
                <a:ln/>
                <a:solidFill>
                  <a:srgbClr val="FF0000"/>
                </a:solidFill>
                <a:latin typeface="Arial" panose="020B0604020202020204" pitchFamily="34" charset="0"/>
                <a:cs typeface="Arial" panose="020B0604020202020204" pitchFamily="34" charset="0"/>
              </a:endParaRPr>
            </a:p>
          </p:txBody>
        </p:sp>
        <p:sp>
          <p:nvSpPr>
            <p:cNvPr id="28" name="TextBox 27"/>
            <p:cNvSpPr txBox="1"/>
            <p:nvPr/>
          </p:nvSpPr>
          <p:spPr>
            <a:xfrm>
              <a:off x="9676465" y="5955720"/>
              <a:ext cx="1787085" cy="400110"/>
            </a:xfrm>
            <a:prstGeom prst="rect">
              <a:avLst/>
            </a:prstGeom>
            <a:noFill/>
          </p:spPr>
          <p:txBody>
            <a:bodyPr wrap="square" rtlCol="0">
              <a:spAutoFit/>
            </a:bodyPr>
            <a:lstStyle/>
            <a:p>
              <a:pPr algn="ctr" fontAlgn="base">
                <a:spcBef>
                  <a:spcPct val="0"/>
                </a:spcBef>
                <a:spcAft>
                  <a:spcPct val="0"/>
                </a:spcAft>
              </a:pPr>
              <a:r>
                <a:rPr lang="en-US" sz="1000" dirty="0">
                  <a:latin typeface="Arial" panose="020B0604020202020204" pitchFamily="34" charset="0"/>
                  <a:cs typeface="Arial" panose="020B0604020202020204" pitchFamily="34" charset="0"/>
                </a:rPr>
                <a:t>Training Assessments &amp; Evaluations</a:t>
              </a:r>
            </a:p>
          </p:txBody>
        </p:sp>
      </p:grpSp>
      <p:sp>
        <p:nvSpPr>
          <p:cNvPr id="32" name="TextBox 31"/>
          <p:cNvSpPr txBox="1"/>
          <p:nvPr/>
        </p:nvSpPr>
        <p:spPr>
          <a:xfrm>
            <a:off x="9043963" y="3637257"/>
            <a:ext cx="1328154" cy="400006"/>
          </a:xfrm>
          <a:prstGeom prst="rect">
            <a:avLst/>
          </a:prstGeom>
          <a:noFill/>
        </p:spPr>
        <p:txBody>
          <a:bodyPr wrap="square" rtlCol="0">
            <a:spAutoFit/>
          </a:bodyPr>
          <a:lstStyle/>
          <a:p>
            <a:pPr algn="ctr" fontAlgn="base">
              <a:spcBef>
                <a:spcPct val="0"/>
              </a:spcBef>
              <a:spcAft>
                <a:spcPct val="0"/>
              </a:spcAft>
            </a:pPr>
            <a:r>
              <a:rPr lang="en-US" sz="1000" dirty="0">
                <a:latin typeface="Arial" panose="020B0604020202020204" pitchFamily="34" charset="0"/>
                <a:cs typeface="Arial" panose="020B0604020202020204" pitchFamily="34" charset="0"/>
              </a:rPr>
              <a:t>Training Continuation Plan</a:t>
            </a:r>
          </a:p>
        </p:txBody>
      </p:sp>
      <p:sp>
        <p:nvSpPr>
          <p:cNvPr id="39" name="TextBox 38"/>
          <p:cNvSpPr txBox="1"/>
          <p:nvPr/>
        </p:nvSpPr>
        <p:spPr>
          <a:xfrm>
            <a:off x="8165390" y="5752379"/>
            <a:ext cx="1328154" cy="400006"/>
          </a:xfrm>
          <a:prstGeom prst="rect">
            <a:avLst/>
          </a:prstGeom>
          <a:noFill/>
        </p:spPr>
        <p:txBody>
          <a:bodyPr wrap="square" rtlCol="0">
            <a:spAutoFit/>
          </a:bodyPr>
          <a:lstStyle/>
          <a:p>
            <a:pPr algn="ctr" fontAlgn="base">
              <a:spcBef>
                <a:spcPct val="0"/>
              </a:spcBef>
              <a:spcAft>
                <a:spcPct val="0"/>
              </a:spcAft>
            </a:pPr>
            <a:r>
              <a:rPr lang="en-US" sz="1000" dirty="0">
                <a:latin typeface="Arial" panose="020B0604020202020204" pitchFamily="34" charset="0"/>
                <a:cs typeface="Arial" panose="020B0604020202020204" pitchFamily="34" charset="0"/>
              </a:rPr>
              <a:t>Training Lessons Learned Report </a:t>
            </a:r>
          </a:p>
        </p:txBody>
      </p:sp>
      <p:sp>
        <p:nvSpPr>
          <p:cNvPr id="42" name="TextBox 41"/>
          <p:cNvSpPr txBox="1"/>
          <p:nvPr/>
        </p:nvSpPr>
        <p:spPr>
          <a:xfrm>
            <a:off x="9687116" y="5712936"/>
            <a:ext cx="1786620" cy="400006"/>
          </a:xfrm>
          <a:prstGeom prst="rect">
            <a:avLst/>
          </a:prstGeom>
          <a:noFill/>
        </p:spPr>
        <p:txBody>
          <a:bodyPr wrap="square" rtlCol="0">
            <a:spAutoFit/>
          </a:bodyPr>
          <a:lstStyle/>
          <a:p>
            <a:pPr algn="ctr" fontAlgn="base">
              <a:spcBef>
                <a:spcPct val="0"/>
              </a:spcBef>
              <a:spcAft>
                <a:spcPct val="0"/>
              </a:spcAft>
            </a:pPr>
            <a:r>
              <a:rPr lang="en-US" sz="1000" dirty="0">
                <a:latin typeface="Arial" panose="020B0604020202020204" pitchFamily="34" charset="0"/>
                <a:cs typeface="Arial" panose="020B0604020202020204" pitchFamily="34" charset="0"/>
              </a:rPr>
              <a:t>New Hire Training</a:t>
            </a:r>
          </a:p>
          <a:p>
            <a:pPr algn="ctr" fontAlgn="base">
              <a:spcBef>
                <a:spcPct val="0"/>
              </a:spcBef>
              <a:spcAft>
                <a:spcPct val="0"/>
              </a:spcAft>
            </a:pPr>
            <a:r>
              <a:rPr lang="en-US" sz="1000" dirty="0">
                <a:latin typeface="Arial" panose="020B0604020202020204" pitchFamily="34" charset="0"/>
                <a:cs typeface="Arial" panose="020B0604020202020204" pitchFamily="34" charset="0"/>
              </a:rPr>
              <a:t> Program</a:t>
            </a:r>
          </a:p>
        </p:txBody>
      </p:sp>
      <p:grpSp>
        <p:nvGrpSpPr>
          <p:cNvPr id="10" name="Group 9"/>
          <p:cNvGrpSpPr/>
          <p:nvPr/>
        </p:nvGrpSpPr>
        <p:grpSpPr>
          <a:xfrm>
            <a:off x="428157" y="6433752"/>
            <a:ext cx="4162821" cy="274249"/>
            <a:chOff x="428157" y="6433752"/>
            <a:chExt cx="4162821" cy="274249"/>
          </a:xfrm>
        </p:grpSpPr>
        <p:sp>
          <p:nvSpPr>
            <p:cNvPr id="45" name="Freeform 44"/>
            <p:cNvSpPr/>
            <p:nvPr/>
          </p:nvSpPr>
          <p:spPr bwMode="auto">
            <a:xfrm>
              <a:off x="428157"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ASSESS</a:t>
              </a:r>
            </a:p>
          </p:txBody>
        </p:sp>
        <p:sp>
          <p:nvSpPr>
            <p:cNvPr id="46" name="Freeform 45"/>
            <p:cNvSpPr/>
            <p:nvPr/>
          </p:nvSpPr>
          <p:spPr bwMode="auto">
            <a:xfrm>
              <a:off x="1263175"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PLAN</a:t>
              </a:r>
            </a:p>
          </p:txBody>
        </p:sp>
        <p:sp>
          <p:nvSpPr>
            <p:cNvPr id="47" name="Freeform 46"/>
            <p:cNvSpPr/>
            <p:nvPr/>
          </p:nvSpPr>
          <p:spPr bwMode="auto">
            <a:xfrm>
              <a:off x="2098194"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DEVELOP</a:t>
              </a:r>
            </a:p>
          </p:txBody>
        </p:sp>
        <p:sp>
          <p:nvSpPr>
            <p:cNvPr id="48" name="Freeform 47"/>
            <p:cNvSpPr/>
            <p:nvPr/>
          </p:nvSpPr>
          <p:spPr bwMode="auto">
            <a:xfrm>
              <a:off x="293321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DELIVER</a:t>
              </a:r>
            </a:p>
          </p:txBody>
        </p:sp>
        <p:sp>
          <p:nvSpPr>
            <p:cNvPr id="49" name="Freeform 48"/>
            <p:cNvSpPr/>
            <p:nvPr/>
          </p:nvSpPr>
          <p:spPr bwMode="auto">
            <a:xfrm>
              <a:off x="376823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accent1"/>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MEASURE</a:t>
              </a:r>
            </a:p>
          </p:txBody>
        </p:sp>
      </p:grpSp>
      <p:sp>
        <p:nvSpPr>
          <p:cNvPr id="11" name="Rectangle 10">
            <a:extLst>
              <a:ext uri="{FF2B5EF4-FFF2-40B4-BE49-F238E27FC236}">
                <a16:creationId xmlns:a16="http://schemas.microsoft.com/office/drawing/2014/main" id="{2B9E8BEE-A11F-FA3A-056F-658BB13D4242}"/>
              </a:ext>
            </a:extLst>
          </p:cNvPr>
          <p:cNvSpPr/>
          <p:nvPr/>
        </p:nvSpPr>
        <p:spPr>
          <a:xfrm rot="20544239">
            <a:off x="8148993" y="5167873"/>
            <a:ext cx="1360946" cy="338530"/>
          </a:xfrm>
          <a:prstGeom prst="rect">
            <a:avLst/>
          </a:prstGeom>
          <a:noFill/>
        </p:spPr>
        <p:txBody>
          <a:bodyPr wrap="square" lIns="91416" tIns="45708" rIns="91416" bIns="45708">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600" b="1" dirty="0">
                <a:ln/>
                <a:solidFill>
                  <a:srgbClr val="FF0000"/>
                </a:solidFill>
                <a:latin typeface="Arial" panose="020B0604020202020204" pitchFamily="34" charset="0"/>
                <a:cs typeface="Arial" panose="020B0604020202020204" pitchFamily="34" charset="0"/>
              </a:rPr>
              <a:t>SAMPLE</a:t>
            </a:r>
            <a:endParaRPr lang="en-US" sz="4799" b="1" dirty="0">
              <a:ln/>
              <a:solidFill>
                <a:srgbClr val="FF0000"/>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F9A6F985-8A2E-94C8-F843-0C7DBDCB0A49}"/>
              </a:ext>
            </a:extLst>
          </p:cNvPr>
          <p:cNvSpPr/>
          <p:nvPr/>
        </p:nvSpPr>
        <p:spPr>
          <a:xfrm rot="20544239">
            <a:off x="10011977" y="5071558"/>
            <a:ext cx="1360946" cy="338530"/>
          </a:xfrm>
          <a:prstGeom prst="rect">
            <a:avLst/>
          </a:prstGeom>
          <a:noFill/>
        </p:spPr>
        <p:txBody>
          <a:bodyPr wrap="square" lIns="91416" tIns="45708" rIns="91416" bIns="45708">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600" b="1" dirty="0">
                <a:ln/>
                <a:solidFill>
                  <a:srgbClr val="FF0000"/>
                </a:solidFill>
                <a:latin typeface="Arial" panose="020B0604020202020204" pitchFamily="34" charset="0"/>
                <a:cs typeface="Arial" panose="020B0604020202020204" pitchFamily="34" charset="0"/>
              </a:rPr>
              <a:t>SAMPLE</a:t>
            </a:r>
            <a:endParaRPr lang="en-US" sz="4799" b="1" dirty="0">
              <a:ln/>
              <a:solidFill>
                <a:srgbClr val="FF0000"/>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133850BD-195A-09C1-1311-A00C5AED7D04}"/>
              </a:ext>
            </a:extLst>
          </p:cNvPr>
          <p:cNvSpPr/>
          <p:nvPr/>
        </p:nvSpPr>
        <p:spPr>
          <a:xfrm rot="20544239">
            <a:off x="9028146" y="3055303"/>
            <a:ext cx="1360946" cy="338530"/>
          </a:xfrm>
          <a:prstGeom prst="rect">
            <a:avLst/>
          </a:prstGeom>
          <a:noFill/>
        </p:spPr>
        <p:txBody>
          <a:bodyPr wrap="square" lIns="91416" tIns="45708" rIns="91416" bIns="45708">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600" b="1" dirty="0">
                <a:ln/>
                <a:solidFill>
                  <a:srgbClr val="FF0000"/>
                </a:solidFill>
                <a:latin typeface="Arial" panose="020B0604020202020204" pitchFamily="34" charset="0"/>
                <a:cs typeface="Arial" panose="020B0604020202020204" pitchFamily="34" charset="0"/>
              </a:rPr>
              <a:t>SAMPLE</a:t>
            </a:r>
            <a:endParaRPr lang="en-US" sz="4799" b="1" dirty="0">
              <a:ln/>
              <a:solidFill>
                <a:srgbClr val="FF0000"/>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4997D772-4AF3-CC43-46F5-D923208E1854}"/>
              </a:ext>
            </a:extLst>
          </p:cNvPr>
          <p:cNvSpPr/>
          <p:nvPr/>
        </p:nvSpPr>
        <p:spPr>
          <a:xfrm rot="20544239">
            <a:off x="6555812" y="5198736"/>
            <a:ext cx="1360946" cy="338530"/>
          </a:xfrm>
          <a:prstGeom prst="rect">
            <a:avLst/>
          </a:prstGeom>
          <a:noFill/>
        </p:spPr>
        <p:txBody>
          <a:bodyPr wrap="square" lIns="91416" tIns="45708" rIns="91416" bIns="45708">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600" b="1" dirty="0">
                <a:ln/>
                <a:solidFill>
                  <a:srgbClr val="FF0000"/>
                </a:solidFill>
                <a:latin typeface="Arial" panose="020B0604020202020204" pitchFamily="34" charset="0"/>
                <a:cs typeface="Arial" panose="020B0604020202020204" pitchFamily="34" charset="0"/>
              </a:rPr>
              <a:t>SAMPLE</a:t>
            </a:r>
            <a:endParaRPr lang="en-US" sz="4799" b="1" dirty="0">
              <a:ln/>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7481168"/>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199" dirty="0"/>
              <a:t>Conduct Post-Training Course Evaluations, Assessments, Surveys and Interviews</a:t>
            </a:r>
          </a:p>
        </p:txBody>
      </p:sp>
      <p:sp>
        <p:nvSpPr>
          <p:cNvPr id="3" name="TextBox 2"/>
          <p:cNvSpPr txBox="1"/>
          <p:nvPr/>
        </p:nvSpPr>
        <p:spPr>
          <a:xfrm>
            <a:off x="168723" y="957375"/>
            <a:ext cx="11472376" cy="830997"/>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Objective qualitative and quantitative methods will be used to assess the level of impact and adoption that   Training has on the organization. Feedback from these tools will be used to modify training delivery and to develop lessons learned to improve future training rollouts.</a:t>
            </a:r>
          </a:p>
        </p:txBody>
      </p:sp>
      <p:graphicFrame>
        <p:nvGraphicFramePr>
          <p:cNvPr id="4" name="Content Placeholder 3"/>
          <p:cNvGraphicFramePr>
            <a:graphicFrameLocks/>
          </p:cNvGraphicFramePr>
          <p:nvPr>
            <p:extLst>
              <p:ext uri="{D42A27DB-BD31-4B8C-83A1-F6EECF244321}">
                <p14:modId xmlns:p14="http://schemas.microsoft.com/office/powerpoint/2010/main" val="3691803401"/>
              </p:ext>
            </p:extLst>
          </p:nvPr>
        </p:nvGraphicFramePr>
        <p:xfrm>
          <a:off x="282231" y="1788372"/>
          <a:ext cx="11472839" cy="4347132"/>
        </p:xfrm>
        <a:graphic>
          <a:graphicData uri="http://schemas.openxmlformats.org/drawingml/2006/table">
            <a:tbl>
              <a:tblPr firstRow="1">
                <a:tableStyleId>{5C22544A-7EE6-4342-B048-85BDC9FD1C3A}</a:tableStyleId>
              </a:tblPr>
              <a:tblGrid>
                <a:gridCol w="2205018">
                  <a:extLst>
                    <a:ext uri="{9D8B030D-6E8A-4147-A177-3AD203B41FA5}">
                      <a16:colId xmlns:a16="http://schemas.microsoft.com/office/drawing/2014/main" val="20000"/>
                    </a:ext>
                  </a:extLst>
                </a:gridCol>
                <a:gridCol w="5830531">
                  <a:extLst>
                    <a:ext uri="{9D8B030D-6E8A-4147-A177-3AD203B41FA5}">
                      <a16:colId xmlns:a16="http://schemas.microsoft.com/office/drawing/2014/main" val="20001"/>
                    </a:ext>
                  </a:extLst>
                </a:gridCol>
                <a:gridCol w="1413794">
                  <a:extLst>
                    <a:ext uri="{9D8B030D-6E8A-4147-A177-3AD203B41FA5}">
                      <a16:colId xmlns:a16="http://schemas.microsoft.com/office/drawing/2014/main" val="20002"/>
                    </a:ext>
                  </a:extLst>
                </a:gridCol>
                <a:gridCol w="2023496">
                  <a:extLst>
                    <a:ext uri="{9D8B030D-6E8A-4147-A177-3AD203B41FA5}">
                      <a16:colId xmlns:a16="http://schemas.microsoft.com/office/drawing/2014/main" val="20003"/>
                    </a:ext>
                  </a:extLst>
                </a:gridCol>
              </a:tblGrid>
              <a:tr h="2875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u="none" strike="noStrike" kern="1200" cap="none" normalizeH="0" baseline="0" dirty="0">
                          <a:ln>
                            <a:noFill/>
                          </a:ln>
                          <a:solidFill>
                            <a:schemeClr val="bg1"/>
                          </a:solidFill>
                          <a:effectLst/>
                          <a:latin typeface="Arial" panose="020B0604020202020204" pitchFamily="34" charset="0"/>
                          <a:ea typeface="+mn-ea"/>
                          <a:cs typeface="Arial" panose="020B0604020202020204" pitchFamily="34" charset="0"/>
                        </a:rPr>
                        <a:t>Input</a:t>
                      </a:r>
                    </a:p>
                  </a:txBody>
                  <a:tcPr marL="91416" marR="91416" marT="45708" marB="45708"/>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u="none" strike="noStrike" cap="none" normalizeH="0" baseline="0" dirty="0">
                          <a:ln>
                            <a:noFill/>
                          </a:ln>
                          <a:solidFill>
                            <a:schemeClr val="bg1"/>
                          </a:solidFill>
                          <a:effectLst/>
                          <a:latin typeface="Arial" panose="020B0604020202020204" pitchFamily="34" charset="0"/>
                          <a:cs typeface="Arial" panose="020B0604020202020204" pitchFamily="34" charset="0"/>
                        </a:rPr>
                        <a:t>Description</a:t>
                      </a:r>
                      <a:endParaRPr kumimoji="0" 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a:txBody>
                  <a:tcPr marL="90577" marR="90577" marT="45708" marB="45708"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Type</a:t>
                      </a:r>
                    </a:p>
                  </a:txBody>
                  <a:tcPr marL="90577" marR="90577" marT="45708" marB="45708"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u="none" strike="noStrike" cap="none" normalizeH="0" baseline="0" dirty="0">
                          <a:ln>
                            <a:noFill/>
                          </a:ln>
                          <a:solidFill>
                            <a:schemeClr val="bg1"/>
                          </a:solidFill>
                          <a:effectLst/>
                          <a:latin typeface="Arial" panose="020B0604020202020204" pitchFamily="34" charset="0"/>
                          <a:cs typeface="Arial" panose="020B0604020202020204" pitchFamily="34" charset="0"/>
                        </a:rPr>
                        <a:t>Evaluator</a:t>
                      </a:r>
                      <a:endParaRPr kumimoji="0" 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a:txBody>
                  <a:tcPr marL="90577" marR="90577" marT="45708" marB="45708" horzOverflow="overflow">
                    <a:lnR w="12700" cap="flat" cmpd="sng" algn="ctr">
                      <a:solidFill>
                        <a:schemeClr val="accent1"/>
                      </a:solidFill>
                      <a:prstDash val="solid"/>
                      <a:round/>
                      <a:headEnd type="none" w="med" len="med"/>
                      <a:tailEnd type="none" w="med" len="med"/>
                    </a:lnR>
                  </a:tcPr>
                </a:tc>
                <a:extLst>
                  <a:ext uri="{0D108BD9-81ED-4DB2-BD59-A6C34878D82A}">
                    <a16:rowId xmlns:a16="http://schemas.microsoft.com/office/drawing/2014/main" val="10000"/>
                  </a:ext>
                </a:extLst>
              </a:tr>
              <a:tr h="79090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normalizeH="0" baseline="0" dirty="0">
                          <a:ln>
                            <a:noFill/>
                          </a:ln>
                          <a:solidFill>
                            <a:schemeClr val="bg1"/>
                          </a:solidFill>
                          <a:effectLst/>
                          <a:latin typeface="Arial" panose="020B0604020202020204" pitchFamily="34" charset="0"/>
                          <a:ea typeface="+mn-ea"/>
                          <a:cs typeface="Arial" panose="020B0604020202020204" pitchFamily="34" charset="0"/>
                        </a:rPr>
                        <a:t>Support Calls</a:t>
                      </a:r>
                    </a:p>
                  </a:txBody>
                  <a:tcPr marL="90577" marR="90577" marT="45708" marB="45708">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The sharp increase in volumes of issues logged with the support center may be a early indicator of training compliance or incompleteness. Frequent and repeating types of issues logged with the Support Center may identify areas of incomplete knowledge transfer</a:t>
                      </a:r>
                    </a:p>
                  </a:txBody>
                  <a:tcPr marL="90577" marR="90577" marT="45708" marB="45708">
                    <a:lnB w="28575" cap="flat" cmpd="sng" algn="ctr">
                      <a:solidFill>
                        <a:schemeClr val="bg2">
                          <a:lumMod val="90000"/>
                        </a:schemeClr>
                      </a:solidFill>
                      <a:prstDash val="solid"/>
                      <a:round/>
                      <a:headEnd type="none" w="med" len="med"/>
                      <a:tailEnd type="none" w="med" len="med"/>
                    </a:lnB>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Qualitative and Quantitative</a:t>
                      </a:r>
                    </a:p>
                  </a:txBody>
                  <a:tcPr marL="90577" marR="90577" marT="45708" marB="45708">
                    <a:lnB w="28575" cap="flat" cmpd="sng" algn="ctr">
                      <a:solidFill>
                        <a:schemeClr val="bg2">
                          <a:lumMod val="90000"/>
                        </a:schemeClr>
                      </a:solidFill>
                      <a:prstDash val="solid"/>
                      <a:round/>
                      <a:headEnd type="none" w="med" len="med"/>
                      <a:tailEnd type="none" w="med" len="med"/>
                    </a:lnB>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[Workstream] &amp;   Training Team</a:t>
                      </a:r>
                    </a:p>
                  </a:txBody>
                  <a:tcPr marL="90577" marR="90577" marT="45708" marB="45708">
                    <a:lnR w="28575" cap="flat" cmpd="sng" algn="ctr">
                      <a:solidFill>
                        <a:schemeClr val="bg2">
                          <a:lumMod val="90000"/>
                        </a:schemeClr>
                      </a:solidFill>
                      <a:prstDash val="solid"/>
                      <a:round/>
                      <a:headEnd type="none" w="med" len="med"/>
                      <a:tailEnd type="none" w="med" len="med"/>
                    </a:lnR>
                    <a:lnB w="2857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001"/>
                  </a:ext>
                </a:extLst>
              </a:tr>
              <a:tr h="61513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normalizeH="0" baseline="0" dirty="0">
                          <a:ln>
                            <a:noFill/>
                          </a:ln>
                          <a:solidFill>
                            <a:schemeClr val="bg1"/>
                          </a:solidFill>
                          <a:effectLst/>
                          <a:latin typeface="Arial" panose="020B0604020202020204" pitchFamily="34" charset="0"/>
                          <a:ea typeface="+mn-ea"/>
                          <a:cs typeface="Arial" panose="020B0604020202020204" pitchFamily="34" charset="0"/>
                        </a:rPr>
                        <a:t>Course Assessments</a:t>
                      </a:r>
                    </a:p>
                  </a:txBody>
                  <a:tcPr marL="90577" marR="90577" marT="45708" marB="45708">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Measure participant understanding of content using multiple choice and fill in the blank questions. Assessment are conducted and results are reported to Workstream.</a:t>
                      </a:r>
                    </a:p>
                  </a:txBody>
                  <a:tcPr marL="90577" marR="90577" marT="45708" marB="45708">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Quantitative</a:t>
                      </a:r>
                    </a:p>
                  </a:txBody>
                  <a:tcPr marL="90577" marR="90577" marT="45708" marB="45708">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LMS</a:t>
                      </a:r>
                    </a:p>
                  </a:txBody>
                  <a:tcPr marL="90577" marR="90577" marT="45708" marB="45708">
                    <a:lnR w="28575"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002"/>
                  </a:ext>
                </a:extLst>
              </a:tr>
              <a:tr h="61513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normalizeH="0" baseline="0" dirty="0">
                          <a:ln>
                            <a:noFill/>
                          </a:ln>
                          <a:solidFill>
                            <a:schemeClr val="bg1"/>
                          </a:solidFill>
                          <a:effectLst/>
                          <a:latin typeface="Arial" panose="020B0604020202020204" pitchFamily="34" charset="0"/>
                          <a:ea typeface="+mn-ea"/>
                          <a:cs typeface="Arial" panose="020B0604020202020204" pitchFamily="34" charset="0"/>
                        </a:rPr>
                        <a:t>Stakeholder Interviews</a:t>
                      </a:r>
                    </a:p>
                  </a:txBody>
                  <a:tcPr marL="90577" marR="90577" marT="45708" marB="45708">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Interview key training stakeholders including Site Leadership, Managers, Site Training Coordinator, and Organizational Readiness Liaison on feedback and general adoption post-training</a:t>
                      </a:r>
                    </a:p>
                  </a:txBody>
                  <a:tcPr marL="90577" marR="90577" marT="45708" marB="45708">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Qualitative</a:t>
                      </a:r>
                    </a:p>
                  </a:txBody>
                  <a:tcPr marL="90577" marR="90577" marT="45708" marB="45708">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  Training Leads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1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90577" marR="90577" marT="45708" marB="45708">
                    <a:lnR w="28575"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003"/>
                  </a:ext>
                </a:extLst>
              </a:tr>
              <a:tr h="61513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normalizeH="0" baseline="0" dirty="0">
                          <a:ln>
                            <a:noFill/>
                          </a:ln>
                          <a:solidFill>
                            <a:schemeClr val="bg1"/>
                          </a:solidFill>
                          <a:effectLst/>
                          <a:latin typeface="Arial" panose="020B0604020202020204" pitchFamily="34" charset="0"/>
                          <a:ea typeface="+mn-ea"/>
                          <a:cs typeface="Arial" panose="020B0604020202020204" pitchFamily="34" charset="0"/>
                        </a:rPr>
                        <a:t>Course Evaluations</a:t>
                      </a:r>
                    </a:p>
                  </a:txBody>
                  <a:tcPr marL="90577" marR="90577" marT="45708" marB="45708">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Course Evaluations</a:t>
                      </a:r>
                      <a:r>
                        <a:rPr kumimoji="0" lang="en-US" sz="1100" u="none" strike="noStrike" kern="1200" cap="none" normalizeH="0" baseline="0" dirty="0">
                          <a:ln>
                            <a:noFill/>
                          </a:ln>
                          <a:solidFill>
                            <a:schemeClr val="dk1"/>
                          </a:solidFill>
                          <a:effectLst/>
                          <a:latin typeface="Arial" panose="020B0604020202020204" pitchFamily="34" charset="0"/>
                          <a:ea typeface="+mn-ea"/>
                          <a:cs typeface="Arial" panose="020B0604020202020204" pitchFamily="34" charset="0"/>
                        </a:rPr>
                        <a:t> </a:t>
                      </a:r>
                      <a:r>
                        <a:rPr kumimoji="0" lang="en-US" sz="11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measure the effectiveness of the instructor and the course content. Qualitative questions surrounding instructor feedback and course feedback help to measure what is working well and what needs improvement</a:t>
                      </a:r>
                      <a:endParaRPr kumimoji="0" lang="en-US" sz="110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90577" marR="90577" marT="45708" marB="45708">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Qualitative &amp; Quantitative</a:t>
                      </a:r>
                    </a:p>
                  </a:txBody>
                  <a:tcPr marL="90577" marR="90577" marT="45708" marB="45708">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  Training Leads</a:t>
                      </a:r>
                    </a:p>
                  </a:txBody>
                  <a:tcPr marL="90577" marR="90577" marT="45708" marB="45708">
                    <a:lnR w="28575"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004"/>
                  </a:ext>
                </a:extLst>
              </a:tr>
              <a:tr h="61513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normalizeH="0" baseline="0" dirty="0">
                          <a:ln>
                            <a:noFill/>
                          </a:ln>
                          <a:solidFill>
                            <a:schemeClr val="bg1"/>
                          </a:solidFill>
                          <a:effectLst/>
                          <a:latin typeface="Arial" panose="020B0604020202020204" pitchFamily="34" charset="0"/>
                          <a:ea typeface="+mn-ea"/>
                          <a:cs typeface="Arial" panose="020B0604020202020204" pitchFamily="34" charset="0"/>
                        </a:rPr>
                        <a:t>LMS Statistics</a:t>
                      </a:r>
                    </a:p>
                  </a:txBody>
                  <a:tcPr marL="90577" marR="90577" marT="45708" marB="45708">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Activity and participation statistics are tracked via LMS. </a:t>
                      </a:r>
                      <a:r>
                        <a:rPr kumimoji="0" lang="en-US" sz="110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Course attendance numbers indicate how broadly information is being distributed. Decreasing numbers may indicate negative perceptions of the training</a:t>
                      </a:r>
                      <a:endParaRPr kumimoji="0" lang="en-US" sz="11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90577" marR="90577" marT="45708" marB="45708">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Quantitative</a:t>
                      </a:r>
                    </a:p>
                  </a:txBody>
                  <a:tcPr marL="90577" marR="90577" marT="45708" marB="45708">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  Training Leads</a:t>
                      </a:r>
                    </a:p>
                  </a:txBody>
                  <a:tcPr marL="90577" marR="90577" marT="45708" marB="45708">
                    <a:lnR w="28575"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005"/>
                  </a:ext>
                </a:extLst>
              </a:tr>
              <a:tr h="79090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normalizeH="0" baseline="0" dirty="0">
                          <a:ln>
                            <a:noFill/>
                          </a:ln>
                          <a:solidFill>
                            <a:schemeClr val="bg1"/>
                          </a:solidFill>
                          <a:effectLst/>
                          <a:latin typeface="Arial" panose="020B0604020202020204" pitchFamily="34" charset="0"/>
                          <a:ea typeface="+mn-ea"/>
                          <a:cs typeface="Arial" panose="020B0604020202020204" pitchFamily="34" charset="0"/>
                        </a:rPr>
                        <a:t>System Cloud Reporting</a:t>
                      </a:r>
                    </a:p>
                  </a:txBody>
                  <a:tcPr marL="90577" marR="90577" marT="45708" marB="45708">
                    <a:lnB w="28575"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 System System Cloud reports on percentage performance reviews and/or [Milestone 1] initiated, frequency of visits prior to submission, duration of time spent until completion and overall completion stats by department may indicate team compliance and additional elbow support or communications needs</a:t>
                      </a:r>
                    </a:p>
                  </a:txBody>
                  <a:tcPr marL="90577" marR="90577" marT="45708" marB="45708">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Quantitative</a:t>
                      </a:r>
                    </a:p>
                  </a:txBody>
                  <a:tcPr marL="90577" marR="90577" marT="45708" marB="45708">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  Training Leads</a:t>
                      </a:r>
                    </a:p>
                  </a:txBody>
                  <a:tcPr marL="90577" marR="90577" marT="45708" marB="45708">
                    <a:lnR w="28575"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10" name="Freeform 9"/>
          <p:cNvSpPr/>
          <p:nvPr/>
        </p:nvSpPr>
        <p:spPr bwMode="auto">
          <a:xfrm>
            <a:off x="428157"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ASSESS</a:t>
            </a:r>
          </a:p>
        </p:txBody>
      </p:sp>
      <p:sp>
        <p:nvSpPr>
          <p:cNvPr id="11" name="Freeform 10"/>
          <p:cNvSpPr/>
          <p:nvPr/>
        </p:nvSpPr>
        <p:spPr bwMode="auto">
          <a:xfrm>
            <a:off x="1263175"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PLAN</a:t>
            </a:r>
          </a:p>
        </p:txBody>
      </p:sp>
      <p:sp>
        <p:nvSpPr>
          <p:cNvPr id="12" name="Freeform 11"/>
          <p:cNvSpPr/>
          <p:nvPr/>
        </p:nvSpPr>
        <p:spPr bwMode="auto">
          <a:xfrm>
            <a:off x="2098194"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DEVELOP</a:t>
            </a:r>
          </a:p>
        </p:txBody>
      </p:sp>
      <p:sp>
        <p:nvSpPr>
          <p:cNvPr id="13" name="Freeform 12"/>
          <p:cNvSpPr/>
          <p:nvPr/>
        </p:nvSpPr>
        <p:spPr bwMode="auto">
          <a:xfrm>
            <a:off x="293321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DELIVER</a:t>
            </a:r>
          </a:p>
        </p:txBody>
      </p:sp>
      <p:sp>
        <p:nvSpPr>
          <p:cNvPr id="14" name="Freeform 13"/>
          <p:cNvSpPr/>
          <p:nvPr/>
        </p:nvSpPr>
        <p:spPr bwMode="auto">
          <a:xfrm>
            <a:off x="376823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accent1"/>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1050" b="1" kern="0" dirty="0">
                <a:solidFill>
                  <a:sysClr val="window" lastClr="FFFFFF"/>
                </a:solidFill>
                <a:ea typeface="Verdana" pitchFamily="34" charset="0"/>
                <a:cs typeface="Verdana" pitchFamily="34" charset="0"/>
              </a:rPr>
              <a:t>MEASURE</a:t>
            </a:r>
          </a:p>
        </p:txBody>
      </p:sp>
    </p:spTree>
    <p:extLst>
      <p:ext uri="{BB962C8B-B14F-4D97-AF65-F5344CB8AC3E}">
        <p14:creationId xmlns:p14="http://schemas.microsoft.com/office/powerpoint/2010/main" val="1896904953"/>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99" dirty="0">
                <a:latin typeface="Arial" panose="020B0604020202020204" pitchFamily="34" charset="0"/>
                <a:cs typeface="Arial" panose="020B0604020202020204" pitchFamily="34" charset="0"/>
              </a:rPr>
              <a:t>Consolidate Lessons Learned</a:t>
            </a:r>
          </a:p>
        </p:txBody>
      </p:sp>
      <p:graphicFrame>
        <p:nvGraphicFramePr>
          <p:cNvPr id="5" name="Table 4"/>
          <p:cNvGraphicFramePr>
            <a:graphicFrameLocks noGrp="1"/>
          </p:cNvGraphicFramePr>
          <p:nvPr>
            <p:extLst>
              <p:ext uri="{D42A27DB-BD31-4B8C-83A1-F6EECF244321}">
                <p14:modId xmlns:p14="http://schemas.microsoft.com/office/powerpoint/2010/main" val="4188037807"/>
              </p:ext>
            </p:extLst>
          </p:nvPr>
        </p:nvGraphicFramePr>
        <p:xfrm>
          <a:off x="1460572" y="1897851"/>
          <a:ext cx="9766228" cy="4097857"/>
        </p:xfrm>
        <a:graphic>
          <a:graphicData uri="http://schemas.openxmlformats.org/drawingml/2006/table">
            <a:tbl>
              <a:tblPr/>
              <a:tblGrid>
                <a:gridCol w="591697">
                  <a:extLst>
                    <a:ext uri="{9D8B030D-6E8A-4147-A177-3AD203B41FA5}">
                      <a16:colId xmlns:a16="http://schemas.microsoft.com/office/drawing/2014/main" val="20000"/>
                    </a:ext>
                  </a:extLst>
                </a:gridCol>
                <a:gridCol w="1116354">
                  <a:extLst>
                    <a:ext uri="{9D8B030D-6E8A-4147-A177-3AD203B41FA5}">
                      <a16:colId xmlns:a16="http://schemas.microsoft.com/office/drawing/2014/main" val="20001"/>
                    </a:ext>
                  </a:extLst>
                </a:gridCol>
                <a:gridCol w="2656178">
                  <a:extLst>
                    <a:ext uri="{9D8B030D-6E8A-4147-A177-3AD203B41FA5}">
                      <a16:colId xmlns:a16="http://schemas.microsoft.com/office/drawing/2014/main" val="20002"/>
                    </a:ext>
                  </a:extLst>
                </a:gridCol>
                <a:gridCol w="2848326">
                  <a:extLst>
                    <a:ext uri="{9D8B030D-6E8A-4147-A177-3AD203B41FA5}">
                      <a16:colId xmlns:a16="http://schemas.microsoft.com/office/drawing/2014/main" val="20003"/>
                    </a:ext>
                  </a:extLst>
                </a:gridCol>
                <a:gridCol w="2553673">
                  <a:extLst>
                    <a:ext uri="{9D8B030D-6E8A-4147-A177-3AD203B41FA5}">
                      <a16:colId xmlns:a16="http://schemas.microsoft.com/office/drawing/2014/main" val="20004"/>
                    </a:ext>
                  </a:extLst>
                </a:gridCol>
              </a:tblGrid>
              <a:tr h="445857">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Evaluation Level</a:t>
                      </a:r>
                    </a:p>
                  </a:txBody>
                  <a:tcPr marL="83092" marR="83092" marT="40322" marB="40322" horzOverflow="overflow">
                    <a:lnL w="12700" cap="flat" cmpd="sng" algn="ctr">
                      <a:solidFill>
                        <a:schemeClr val="accent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What is Measured</a:t>
                      </a:r>
                    </a:p>
                  </a:txBody>
                  <a:tcPr marL="83092" marR="83092" marT="40322" marB="40322"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Collection Methods</a:t>
                      </a:r>
                    </a:p>
                  </a:txBody>
                  <a:tcPr marL="83092" marR="83092" marT="40322" marB="40322"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When</a:t>
                      </a:r>
                    </a:p>
                  </a:txBody>
                  <a:tcPr marL="83092" marR="83092" marT="40322" marB="40322" horzOverflow="overflow">
                    <a:lnL w="19050" cap="flat" cmpd="sng" algn="ctr">
                      <a:solidFill>
                        <a:schemeClr val="bg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2788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1</a:t>
                      </a:r>
                    </a:p>
                  </a:txBody>
                  <a:tcPr marL="83092" marR="83092" marT="40322" marB="40322" anchor="ctr" horzOverflow="overflow">
                    <a:lnL w="12700" cap="flat" cmpd="sng" algn="ctr">
                      <a:solidFill>
                        <a:schemeClr val="accent1"/>
                      </a:solidFill>
                      <a:prstDash val="solid"/>
                      <a:round/>
                      <a:headEnd type="none" w="med" len="med"/>
                      <a:tailEnd type="none" w="med" len="med"/>
                    </a:lnL>
                    <a:lnR w="1905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Reaction</a:t>
                      </a:r>
                    </a:p>
                  </a:txBody>
                  <a:tcPr marL="83092" marR="83092" marT="40322" marB="40322"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pPr>
                      <a:r>
                        <a:rPr kumimoji="0" lang="en-US" sz="12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What the End-Users thought and felt about the training </a:t>
                      </a:r>
                    </a:p>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pPr>
                      <a:endParaRPr kumimoji="0" lang="en-US" sz="1200" b="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txBody>
                  <a:tcPr marL="83092" marR="83092" marT="40322" marB="40322"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lnTlToBr>
                      <a:noFill/>
                    </a:lnTlToBr>
                    <a:lnBlToTr>
                      <a:noFill/>
                    </a:lnBlToTr>
                    <a:solidFill>
                      <a:schemeClr val="bg1"/>
                    </a:solidFill>
                  </a:tcPr>
                </a:tc>
                <a:tc>
                  <a:txBody>
                    <a:bodyPr/>
                    <a:lstStyle/>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pPr>
                      <a:r>
                        <a:rPr kumimoji="0" lang="en-US" sz="12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Participation Evaluation </a:t>
                      </a:r>
                    </a:p>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pPr>
                      <a:r>
                        <a:rPr kumimoji="0" lang="en-US" sz="12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Verbal Reaction </a:t>
                      </a:r>
                    </a:p>
                  </a:txBody>
                  <a:tcPr marL="83092" marR="83092" marT="40322" marB="403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lnTlToBr>
                      <a:noFill/>
                    </a:lnTlToBr>
                    <a:lnBlToTr>
                      <a:noFill/>
                    </a:lnBlToTr>
                    <a:solidFill>
                      <a:schemeClr val="bg1"/>
                    </a:solidFill>
                  </a:tcPr>
                </a:tc>
                <a:tc>
                  <a:txBody>
                    <a:bodyPr/>
                    <a:lstStyle/>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pPr>
                      <a:r>
                        <a:rPr kumimoji="0" lang="en-US" sz="12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Immediately after training</a:t>
                      </a:r>
                    </a:p>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pPr>
                      <a:endParaRPr kumimoji="0" lang="en-US" sz="1200" b="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txBody>
                  <a:tcPr marL="83092" marR="83092" marT="40322" marB="40322" horzOverflow="overflow">
                    <a:lnL w="12700" cap="flat" cmpd="sng" algn="ctr">
                      <a:noFill/>
                      <a:prstDash val="solid"/>
                      <a:round/>
                      <a:headEnd type="none" w="med" len="med"/>
                      <a:tailEnd type="none" w="med" len="med"/>
                    </a:lnL>
                    <a:lnR w="28575" cap="flat" cmpd="sng" algn="ctr">
                      <a:solidFill>
                        <a:schemeClr val="bg2">
                          <a:lumMod val="90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94137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2</a:t>
                      </a:r>
                    </a:p>
                  </a:txBody>
                  <a:tcPr marL="83092" marR="83092" marT="40322" marB="40322" anchor="ctr" horzOverflow="overflow">
                    <a:lnL w="12700" cap="flat" cmpd="sng" algn="ctr">
                      <a:solidFill>
                        <a:schemeClr val="accent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Learning</a:t>
                      </a:r>
                    </a:p>
                  </a:txBody>
                  <a:tcPr marL="83092" marR="83092" marT="40322" marB="40322"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The resulting increase in knowledge or capability </a:t>
                      </a:r>
                    </a:p>
                  </a:txBody>
                  <a:tcPr marL="83092" marR="83092" marT="40322" marB="40322"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lnTlToBr>
                      <a:noFill/>
                    </a:lnTlToBr>
                    <a:lnBlToTr>
                      <a:noFill/>
                    </a:lnBlToTr>
                    <a:solidFill>
                      <a:schemeClr val="bg1"/>
                    </a:solidFill>
                  </a:tcPr>
                </a:tc>
                <a:tc>
                  <a:txBody>
                    <a:bodyPr/>
                    <a:lstStyle/>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Assessments before and after the training</a:t>
                      </a:r>
                    </a:p>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Observation</a:t>
                      </a:r>
                    </a:p>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Increases in support calls</a:t>
                      </a:r>
                    </a:p>
                  </a:txBody>
                  <a:tcPr marL="83092" marR="83092" marT="40322" marB="403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lnTlToBr>
                      <a:noFill/>
                    </a:lnTlToBr>
                    <a:lnBlToTr>
                      <a:noFill/>
                    </a:lnBlToTr>
                    <a:solidFill>
                      <a:schemeClr val="bg1"/>
                    </a:solidFill>
                  </a:tcPr>
                </a:tc>
                <a:tc>
                  <a:txBody>
                    <a:bodyPr/>
                    <a:lstStyle/>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Prior to, and/or, soon after training</a:t>
                      </a:r>
                    </a:p>
                  </a:txBody>
                  <a:tcPr marL="83092" marR="83092" marT="40322" marB="40322" horzOverflow="overflow">
                    <a:lnL w="12700" cap="flat" cmpd="sng" algn="ctr">
                      <a:noFill/>
                      <a:prstDash val="solid"/>
                      <a:round/>
                      <a:headEnd type="none" w="med" len="med"/>
                      <a:tailEnd type="none" w="med" len="med"/>
                    </a:lnL>
                    <a:lnR w="28575"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100783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3</a:t>
                      </a:r>
                    </a:p>
                  </a:txBody>
                  <a:tcPr marL="83092" marR="83092" marT="40322" marB="40322" anchor="ctr" horzOverflow="overflow">
                    <a:lnL w="12700" cap="flat" cmpd="sng" algn="ctr">
                      <a:solidFill>
                        <a:schemeClr val="accent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Behavior</a:t>
                      </a:r>
                    </a:p>
                  </a:txBody>
                  <a:tcPr marL="83092" marR="83092" marT="40322" marB="40322"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The extent to which End-Users apply the learning back on the job </a:t>
                      </a:r>
                    </a:p>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How do participants change their behaviors</a:t>
                      </a:r>
                    </a:p>
                  </a:txBody>
                  <a:tcPr marL="83092" marR="83092" marT="40322" marB="40322"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lnTlToBr>
                      <a:noFill/>
                    </a:lnTlToBr>
                    <a:lnBlToTr>
                      <a:noFill/>
                    </a:lnBlToTr>
                    <a:solidFill>
                      <a:schemeClr val="bg1"/>
                    </a:solidFill>
                  </a:tcPr>
                </a:tc>
                <a:tc>
                  <a:txBody>
                    <a:bodyPr/>
                    <a:lstStyle/>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Surveys</a:t>
                      </a:r>
                    </a:p>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Focus groups and one-on-one interviews with End-Users and managers</a:t>
                      </a:r>
                    </a:p>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System Cloud Reporting</a:t>
                      </a:r>
                    </a:p>
                  </a:txBody>
                  <a:tcPr marL="83092" marR="83092" marT="40322" marB="403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lnTlToBr>
                      <a:noFill/>
                    </a:lnTlToBr>
                    <a:lnBlToTr>
                      <a:noFill/>
                    </a:lnBlToTr>
                    <a:solidFill>
                      <a:schemeClr val="bg1"/>
                    </a:solidFill>
                  </a:tcPr>
                </a:tc>
                <a:tc>
                  <a:txBody>
                    <a:bodyPr/>
                    <a:lstStyle/>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2-3 months after training</a:t>
                      </a:r>
                    </a:p>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pPr>
                      <a:endPar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83092" marR="83092" marT="40322" marB="40322" horzOverflow="overflow">
                    <a:lnL w="12700" cap="flat" cmpd="sng" algn="ctr">
                      <a:noFill/>
                      <a:prstDash val="solid"/>
                      <a:round/>
                      <a:headEnd type="none" w="med" len="med"/>
                      <a:tailEnd type="none" w="med" len="med"/>
                    </a:lnL>
                    <a:lnR w="28575"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97199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4</a:t>
                      </a:r>
                    </a:p>
                  </a:txBody>
                  <a:tcPr marL="83092" marR="83092" marT="40322" marB="40322" anchor="ctr" horzOverflow="overflow">
                    <a:lnL w="12700" cap="flat" cmpd="sng" algn="ctr">
                      <a:solidFill>
                        <a:schemeClr val="accent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Results</a:t>
                      </a:r>
                    </a:p>
                  </a:txBody>
                  <a:tcPr marL="83092" marR="83092" marT="40322" marB="40322" anchor="ctr" horzOverflow="overflow">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1"/>
                    </a:solidFill>
                  </a:tcPr>
                </a:tc>
                <a:tc>
                  <a:txBody>
                    <a:bodyPr/>
                    <a:lstStyle/>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Do End-Users apply what they have learned over time?</a:t>
                      </a:r>
                    </a:p>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The effect of End-Users’ improved performance on the business</a:t>
                      </a:r>
                    </a:p>
                  </a:txBody>
                  <a:tcPr marL="83092" marR="83092" marT="40322" marB="40322"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lnTlToBr>
                      <a:noFill/>
                    </a:lnTlToBr>
                    <a:lnBlToTr>
                      <a:noFill/>
                    </a:lnBlToTr>
                    <a:solidFill>
                      <a:schemeClr val="bg1"/>
                    </a:solidFill>
                  </a:tcPr>
                </a:tc>
                <a:tc>
                  <a:txBody>
                    <a:bodyPr/>
                    <a:lstStyle/>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Observation</a:t>
                      </a:r>
                    </a:p>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System Cloud Reporting</a:t>
                      </a:r>
                    </a:p>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defRPr/>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Employee Engagement Survey</a:t>
                      </a:r>
                    </a:p>
                  </a:txBody>
                  <a:tcPr marL="83092" marR="83092" marT="40322" marB="403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lnTlToBr>
                      <a:noFill/>
                    </a:lnTlToBr>
                    <a:lnBlToTr>
                      <a:noFill/>
                    </a:lnBlToTr>
                    <a:solidFill>
                      <a:schemeClr val="bg1"/>
                    </a:solidFill>
                  </a:tcPr>
                </a:tc>
                <a:tc>
                  <a:txBody>
                    <a:bodyPr/>
                    <a:lstStyle/>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6+ months after training</a:t>
                      </a:r>
                    </a:p>
                    <a:p>
                      <a:pPr marL="173038" marR="0" lvl="1" indent="-171450" algn="l" defTabSz="914400" rtl="0" eaLnBrk="1" fontAlgn="base" latinLnBrk="0" hangingPunct="1">
                        <a:lnSpc>
                          <a:spcPct val="100000"/>
                        </a:lnSpc>
                        <a:spcBef>
                          <a:spcPts val="300"/>
                        </a:spcBef>
                        <a:spcAft>
                          <a:spcPct val="0"/>
                        </a:spcAft>
                        <a:buClr>
                          <a:schemeClr val="tx1"/>
                        </a:buClr>
                        <a:buSzTx/>
                        <a:buFont typeface="Arial" panose="020B0604020202020204" pitchFamily="34" charset="0"/>
                        <a:buChar char="•"/>
                        <a:tabLst/>
                      </a:pPr>
                      <a:endPar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83092" marR="83092" marT="40322" marB="40322" horzOverflow="overflow">
                    <a:lnL w="12700" cap="flat" cmpd="sng" algn="ctr">
                      <a:noFill/>
                      <a:prstDash val="solid"/>
                      <a:round/>
                      <a:headEnd type="none" w="med" len="med"/>
                      <a:tailEnd type="none" w="med" len="med"/>
                    </a:lnL>
                    <a:lnR w="28575"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bl>
          </a:graphicData>
        </a:graphic>
      </p:graphicFrame>
      <p:sp>
        <p:nvSpPr>
          <p:cNvPr id="6" name="TextBox 5"/>
          <p:cNvSpPr txBox="1"/>
          <p:nvPr/>
        </p:nvSpPr>
        <p:spPr>
          <a:xfrm>
            <a:off x="168723" y="957375"/>
            <a:ext cx="11472376" cy="1630959"/>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Using the Kirkpatrick Method of Evaluation and leveraging inputs from post-training course evaluations, assessments, surveys and interviews, a Lessons Learned Report will be created to help optimize training. This report will be presented to key Project and Site Leadership.</a:t>
            </a:r>
          </a:p>
          <a:p>
            <a:endParaRPr lang="en-US" sz="1600" dirty="0">
              <a:latin typeface="Arial" panose="020B0604020202020204" pitchFamily="34" charset="0"/>
              <a:cs typeface="Arial" panose="020B0604020202020204" pitchFamily="34" charset="0"/>
            </a:endParaRPr>
          </a:p>
          <a:p>
            <a:endParaRPr lang="en-US" sz="1799" i="1" dirty="0">
              <a:latin typeface="Arial" panose="020B0604020202020204" pitchFamily="34" charset="0"/>
              <a:cs typeface="Arial" panose="020B0604020202020204" pitchFamily="34" charset="0"/>
            </a:endParaRPr>
          </a:p>
          <a:p>
            <a:endParaRPr lang="en-US" sz="1799" i="1" dirty="0">
              <a:latin typeface="Arial" panose="020B0604020202020204" pitchFamily="34" charset="0"/>
              <a:cs typeface="Arial" panose="020B0604020202020204" pitchFamily="34" charset="0"/>
            </a:endParaRPr>
          </a:p>
        </p:txBody>
      </p:sp>
      <p:grpSp>
        <p:nvGrpSpPr>
          <p:cNvPr id="10" name="Group 9"/>
          <p:cNvGrpSpPr/>
          <p:nvPr/>
        </p:nvGrpSpPr>
        <p:grpSpPr>
          <a:xfrm>
            <a:off x="428157" y="6433752"/>
            <a:ext cx="4162821" cy="274249"/>
            <a:chOff x="428157" y="6433752"/>
            <a:chExt cx="4162821" cy="274249"/>
          </a:xfrm>
        </p:grpSpPr>
        <p:sp>
          <p:nvSpPr>
            <p:cNvPr id="11" name="Freeform 10"/>
            <p:cNvSpPr/>
            <p:nvPr/>
          </p:nvSpPr>
          <p:spPr bwMode="auto">
            <a:xfrm>
              <a:off x="428157"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ASSESS</a:t>
              </a:r>
            </a:p>
          </p:txBody>
        </p:sp>
        <p:sp>
          <p:nvSpPr>
            <p:cNvPr id="17" name="Freeform 16"/>
            <p:cNvSpPr/>
            <p:nvPr/>
          </p:nvSpPr>
          <p:spPr bwMode="auto">
            <a:xfrm>
              <a:off x="1263175"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PLAN</a:t>
              </a:r>
            </a:p>
          </p:txBody>
        </p:sp>
        <p:sp>
          <p:nvSpPr>
            <p:cNvPr id="18" name="Freeform 17"/>
            <p:cNvSpPr/>
            <p:nvPr/>
          </p:nvSpPr>
          <p:spPr bwMode="auto">
            <a:xfrm>
              <a:off x="2098194"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DEVELOP</a:t>
              </a:r>
            </a:p>
          </p:txBody>
        </p:sp>
        <p:sp>
          <p:nvSpPr>
            <p:cNvPr id="19" name="Freeform 18"/>
            <p:cNvSpPr/>
            <p:nvPr/>
          </p:nvSpPr>
          <p:spPr bwMode="auto">
            <a:xfrm>
              <a:off x="293321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DELIVER</a:t>
              </a:r>
            </a:p>
          </p:txBody>
        </p:sp>
        <p:sp>
          <p:nvSpPr>
            <p:cNvPr id="20" name="Freeform 19"/>
            <p:cNvSpPr/>
            <p:nvPr/>
          </p:nvSpPr>
          <p:spPr bwMode="auto">
            <a:xfrm>
              <a:off x="376823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accent1"/>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MEASURE</a:t>
              </a:r>
            </a:p>
          </p:txBody>
        </p:sp>
      </p:grpSp>
    </p:spTree>
    <p:extLst>
      <p:ext uri="{BB962C8B-B14F-4D97-AF65-F5344CB8AC3E}">
        <p14:creationId xmlns:p14="http://schemas.microsoft.com/office/powerpoint/2010/main" val="13148412"/>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99" dirty="0">
                <a:latin typeface="Arial" panose="020B0604020202020204" pitchFamily="34" charset="0"/>
                <a:cs typeface="Arial" panose="020B0604020202020204" pitchFamily="34" charset="0"/>
              </a:rPr>
              <a:t>Initiate Training Continuation</a:t>
            </a:r>
          </a:p>
        </p:txBody>
      </p:sp>
      <p:sp>
        <p:nvSpPr>
          <p:cNvPr id="3" name="TextBox 2"/>
          <p:cNvSpPr txBox="1"/>
          <p:nvPr/>
        </p:nvSpPr>
        <p:spPr>
          <a:xfrm>
            <a:off x="168723" y="957375"/>
            <a:ext cx="11472376" cy="584775"/>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Based on Lessons Learned and the Training Continuation Plan, post Go-Live training requirements will be addressed to include New Hires/Transfers and to continue to optimize understanding and adoption of the new [Project Name] process.</a:t>
            </a:r>
          </a:p>
        </p:txBody>
      </p:sp>
      <p:sp>
        <p:nvSpPr>
          <p:cNvPr id="19" name="Freeform 7"/>
          <p:cNvSpPr>
            <a:spLocks/>
          </p:cNvSpPr>
          <p:nvPr/>
        </p:nvSpPr>
        <p:spPr bwMode="gray">
          <a:xfrm>
            <a:off x="1848502" y="1842473"/>
            <a:ext cx="2123697" cy="4159437"/>
          </a:xfrm>
          <a:custGeom>
            <a:avLst/>
            <a:gdLst/>
            <a:ahLst/>
            <a:cxnLst>
              <a:cxn ang="0">
                <a:pos x="573" y="1103"/>
              </a:cxn>
              <a:cxn ang="0">
                <a:pos x="196" y="726"/>
              </a:cxn>
              <a:cxn ang="0">
                <a:pos x="573" y="342"/>
              </a:cxn>
              <a:cxn ang="0">
                <a:pos x="573" y="0"/>
              </a:cxn>
              <a:cxn ang="0">
                <a:pos x="0" y="578"/>
              </a:cxn>
              <a:cxn ang="0">
                <a:pos x="573" y="1156"/>
              </a:cxn>
              <a:cxn ang="0">
                <a:pos x="573" y="1103"/>
              </a:cxn>
            </a:cxnLst>
            <a:rect l="0" t="0" r="r" b="b"/>
            <a:pathLst>
              <a:path w="573" h="1156">
                <a:moveTo>
                  <a:pt x="573" y="1103"/>
                </a:moveTo>
                <a:cubicBezTo>
                  <a:pt x="347" y="1103"/>
                  <a:pt x="196" y="934"/>
                  <a:pt x="196" y="726"/>
                </a:cubicBezTo>
                <a:cubicBezTo>
                  <a:pt x="196" y="519"/>
                  <a:pt x="347" y="342"/>
                  <a:pt x="573" y="342"/>
                </a:cubicBezTo>
                <a:cubicBezTo>
                  <a:pt x="573" y="0"/>
                  <a:pt x="573" y="0"/>
                  <a:pt x="573" y="0"/>
                </a:cubicBezTo>
                <a:cubicBezTo>
                  <a:pt x="257" y="0"/>
                  <a:pt x="0" y="259"/>
                  <a:pt x="0" y="578"/>
                </a:cubicBezTo>
                <a:cubicBezTo>
                  <a:pt x="0" y="897"/>
                  <a:pt x="257" y="1156"/>
                  <a:pt x="573" y="1156"/>
                </a:cubicBezTo>
                <a:lnTo>
                  <a:pt x="573" y="1103"/>
                </a:lnTo>
                <a:close/>
              </a:path>
            </a:pathLst>
          </a:custGeom>
          <a:solidFill>
            <a:schemeClr val="accent1"/>
          </a:solidFill>
          <a:ln w="28575" cap="flat">
            <a:solidFill>
              <a:schemeClr val="accent1"/>
            </a:solidFill>
            <a:prstDash val="solid"/>
            <a:miter lim="800000"/>
            <a:headEnd/>
            <a:tailEnd/>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20" name="Freeform 8"/>
          <p:cNvSpPr>
            <a:spLocks/>
          </p:cNvSpPr>
          <p:nvPr/>
        </p:nvSpPr>
        <p:spPr bwMode="gray">
          <a:xfrm>
            <a:off x="2586145" y="3108558"/>
            <a:ext cx="1364288" cy="2671538"/>
          </a:xfrm>
          <a:custGeom>
            <a:avLst/>
            <a:gdLst/>
            <a:ahLst/>
            <a:cxnLst>
              <a:cxn ang="0">
                <a:pos x="374" y="684"/>
              </a:cxn>
              <a:cxn ang="0">
                <a:pos x="205" y="515"/>
              </a:cxn>
              <a:cxn ang="0">
                <a:pos x="374" y="346"/>
              </a:cxn>
              <a:cxn ang="0">
                <a:pos x="376" y="0"/>
              </a:cxn>
              <a:cxn ang="0">
                <a:pos x="0" y="376"/>
              </a:cxn>
              <a:cxn ang="0">
                <a:pos x="376" y="752"/>
              </a:cxn>
              <a:cxn ang="0">
                <a:pos x="374" y="684"/>
              </a:cxn>
            </a:cxnLst>
            <a:rect l="0" t="0" r="r" b="b"/>
            <a:pathLst>
              <a:path w="376" h="752">
                <a:moveTo>
                  <a:pt x="374" y="684"/>
                </a:moveTo>
                <a:cubicBezTo>
                  <a:pt x="281" y="684"/>
                  <a:pt x="205" y="609"/>
                  <a:pt x="205" y="515"/>
                </a:cubicBezTo>
                <a:cubicBezTo>
                  <a:pt x="205" y="422"/>
                  <a:pt x="281" y="346"/>
                  <a:pt x="374" y="346"/>
                </a:cubicBezTo>
                <a:cubicBezTo>
                  <a:pt x="376" y="0"/>
                  <a:pt x="376" y="0"/>
                  <a:pt x="376" y="0"/>
                </a:cubicBezTo>
                <a:cubicBezTo>
                  <a:pt x="169" y="0"/>
                  <a:pt x="0" y="169"/>
                  <a:pt x="0" y="376"/>
                </a:cubicBezTo>
                <a:cubicBezTo>
                  <a:pt x="0" y="584"/>
                  <a:pt x="169" y="752"/>
                  <a:pt x="376" y="752"/>
                </a:cubicBezTo>
                <a:lnTo>
                  <a:pt x="374" y="684"/>
                </a:lnTo>
                <a:close/>
              </a:path>
            </a:pathLst>
          </a:custGeom>
          <a:solidFill>
            <a:schemeClr val="accent2"/>
          </a:solidFill>
          <a:ln w="28575" cap="flat">
            <a:solidFill>
              <a:schemeClr val="accent2"/>
            </a:solidFill>
            <a:prstDash val="solid"/>
            <a:miter lim="800000"/>
            <a:headEnd/>
            <a:tailEnd/>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21" name="Freeform 9"/>
          <p:cNvSpPr>
            <a:spLocks/>
          </p:cNvSpPr>
          <p:nvPr/>
        </p:nvSpPr>
        <p:spPr bwMode="gray">
          <a:xfrm>
            <a:off x="3353808" y="4377289"/>
            <a:ext cx="604733" cy="1137504"/>
          </a:xfrm>
          <a:custGeom>
            <a:avLst/>
            <a:gdLst/>
            <a:ahLst/>
            <a:cxnLst>
              <a:cxn ang="0">
                <a:pos x="166" y="329"/>
              </a:cxn>
              <a:cxn ang="0">
                <a:pos x="0" y="165"/>
              </a:cxn>
              <a:cxn ang="0">
                <a:pos x="166" y="0"/>
              </a:cxn>
              <a:cxn ang="0">
                <a:pos x="166" y="329"/>
              </a:cxn>
            </a:cxnLst>
            <a:rect l="0" t="0" r="r" b="b"/>
            <a:pathLst>
              <a:path w="166" h="329">
                <a:moveTo>
                  <a:pt x="166" y="329"/>
                </a:moveTo>
                <a:cubicBezTo>
                  <a:pt x="74" y="329"/>
                  <a:pt x="0" y="256"/>
                  <a:pt x="0" y="165"/>
                </a:cubicBezTo>
                <a:cubicBezTo>
                  <a:pt x="0" y="74"/>
                  <a:pt x="74" y="0"/>
                  <a:pt x="166" y="0"/>
                </a:cubicBezTo>
                <a:lnTo>
                  <a:pt x="166" y="329"/>
                </a:lnTo>
                <a:close/>
              </a:path>
            </a:pathLst>
          </a:custGeom>
          <a:solidFill>
            <a:schemeClr val="accent3"/>
          </a:solidFill>
          <a:ln w="28575" cap="flat">
            <a:solidFill>
              <a:schemeClr val="accent3"/>
            </a:solidFill>
            <a:prstDash val="solid"/>
            <a:miter lim="800000"/>
            <a:headEnd/>
            <a:tailEnd/>
          </a:ln>
        </p:spPr>
        <p:txBody>
          <a:bodyPr vert="horz" wrap="square" lIns="91416" tIns="45708" rIns="91416" bIns="45708" numCol="1" anchor="t" anchorCtr="0" compatLnSpc="1">
            <a:prstTxWarp prst="textNoShape">
              <a:avLst/>
            </a:prstTxWarp>
          </a:bodyPr>
          <a:lstStyle/>
          <a:p>
            <a:endParaRPr lang="en-US" sz="1799" dirty="0">
              <a:solidFill>
                <a:schemeClr val="bg1"/>
              </a:solidFill>
              <a:latin typeface="Arial" panose="020B0604020202020204" pitchFamily="34" charset="0"/>
              <a:cs typeface="Arial" panose="020B0604020202020204" pitchFamily="34" charset="0"/>
            </a:endParaRPr>
          </a:p>
        </p:txBody>
      </p:sp>
      <p:sp>
        <p:nvSpPr>
          <p:cNvPr id="22" name="Freeform 10"/>
          <p:cNvSpPr>
            <a:spLocks/>
          </p:cNvSpPr>
          <p:nvPr/>
        </p:nvSpPr>
        <p:spPr bwMode="gray">
          <a:xfrm>
            <a:off x="3958541" y="1842475"/>
            <a:ext cx="5734431" cy="4159436"/>
          </a:xfrm>
          <a:custGeom>
            <a:avLst/>
            <a:gdLst/>
            <a:ahLst/>
            <a:cxnLst>
              <a:cxn ang="0">
                <a:pos x="0" y="0"/>
              </a:cxn>
              <a:cxn ang="0">
                <a:pos x="1969" y="0"/>
              </a:cxn>
              <a:cxn ang="0">
                <a:pos x="1969" y="2486"/>
              </a:cxn>
              <a:cxn ang="0">
                <a:pos x="0" y="2486"/>
              </a:cxn>
            </a:cxnLst>
            <a:rect l="0" t="0" r="r" b="b"/>
            <a:pathLst>
              <a:path w="1969" h="2486">
                <a:moveTo>
                  <a:pt x="0" y="0"/>
                </a:moveTo>
                <a:lnTo>
                  <a:pt x="1969" y="0"/>
                </a:lnTo>
                <a:lnTo>
                  <a:pt x="1969" y="2486"/>
                </a:lnTo>
                <a:lnTo>
                  <a:pt x="0" y="2486"/>
                </a:lnTo>
              </a:path>
            </a:pathLst>
          </a:custGeom>
          <a:noFill/>
          <a:ln w="28575" cap="flat">
            <a:solidFill>
              <a:schemeClr val="accent1"/>
            </a:solidFill>
            <a:prstDash val="solid"/>
            <a:miter lim="800000"/>
            <a:headEnd/>
            <a:tailEnd/>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23" name="Freeform 11"/>
          <p:cNvSpPr>
            <a:spLocks/>
          </p:cNvSpPr>
          <p:nvPr/>
        </p:nvSpPr>
        <p:spPr bwMode="gray">
          <a:xfrm>
            <a:off x="3958541" y="3108557"/>
            <a:ext cx="5734431" cy="2671539"/>
          </a:xfrm>
          <a:custGeom>
            <a:avLst/>
            <a:gdLst/>
            <a:ahLst/>
            <a:cxnLst>
              <a:cxn ang="0">
                <a:pos x="0" y="0"/>
              </a:cxn>
              <a:cxn ang="0">
                <a:pos x="1969" y="0"/>
              </a:cxn>
              <a:cxn ang="0">
                <a:pos x="1969" y="1613"/>
              </a:cxn>
              <a:cxn ang="0">
                <a:pos x="0" y="1613"/>
              </a:cxn>
            </a:cxnLst>
            <a:rect l="0" t="0" r="r" b="b"/>
            <a:pathLst>
              <a:path w="1969" h="1613">
                <a:moveTo>
                  <a:pt x="0" y="0"/>
                </a:moveTo>
                <a:lnTo>
                  <a:pt x="1969" y="0"/>
                </a:lnTo>
                <a:lnTo>
                  <a:pt x="1969" y="1613"/>
                </a:lnTo>
                <a:lnTo>
                  <a:pt x="0" y="1613"/>
                </a:lnTo>
              </a:path>
            </a:pathLst>
          </a:custGeom>
          <a:noFill/>
          <a:ln w="28575" cap="flat">
            <a:solidFill>
              <a:schemeClr val="accent2"/>
            </a:solidFill>
            <a:prstDash val="solid"/>
            <a:miter lim="800000"/>
            <a:headEnd/>
            <a:tailEnd/>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24" name="Freeform 12"/>
          <p:cNvSpPr>
            <a:spLocks/>
          </p:cNvSpPr>
          <p:nvPr/>
        </p:nvSpPr>
        <p:spPr bwMode="gray">
          <a:xfrm>
            <a:off x="3958541" y="4377289"/>
            <a:ext cx="5734431" cy="1137504"/>
          </a:xfrm>
          <a:custGeom>
            <a:avLst/>
            <a:gdLst/>
            <a:ahLst/>
            <a:cxnLst>
              <a:cxn ang="0">
                <a:pos x="0" y="0"/>
              </a:cxn>
              <a:cxn ang="0">
                <a:pos x="1969" y="0"/>
              </a:cxn>
              <a:cxn ang="0">
                <a:pos x="1969" y="693"/>
              </a:cxn>
              <a:cxn ang="0">
                <a:pos x="0" y="693"/>
              </a:cxn>
            </a:cxnLst>
            <a:rect l="0" t="0" r="r" b="b"/>
            <a:pathLst>
              <a:path w="1969" h="693">
                <a:moveTo>
                  <a:pt x="0" y="0"/>
                </a:moveTo>
                <a:lnTo>
                  <a:pt x="1969" y="0"/>
                </a:lnTo>
                <a:lnTo>
                  <a:pt x="1969" y="693"/>
                </a:lnTo>
                <a:lnTo>
                  <a:pt x="0" y="693"/>
                </a:lnTo>
              </a:path>
            </a:pathLst>
          </a:custGeom>
          <a:noFill/>
          <a:ln w="28575" cap="flat">
            <a:solidFill>
              <a:schemeClr val="accent3"/>
            </a:solidFill>
            <a:prstDash val="solid"/>
            <a:miter lim="800000"/>
            <a:headEnd/>
            <a:tailEnd/>
          </a:ln>
        </p:spPr>
        <p:txBody>
          <a:bodyPr vert="horz" wrap="square" lIns="91416" tIns="45708" rIns="91416" bIns="45708" numCol="1" anchor="t" anchorCtr="0" compatLnSpc="1">
            <a:prstTxWarp prst="textNoShape">
              <a:avLst/>
            </a:prstTxWarp>
          </a:bodyPr>
          <a:lstStyle/>
          <a:p>
            <a:endParaRPr lang="en-US" sz="1799" dirty="0">
              <a:solidFill>
                <a:srgbClr val="000000"/>
              </a:solidFill>
              <a:latin typeface="Arial" panose="020B0604020202020204" pitchFamily="34" charset="0"/>
              <a:cs typeface="Arial" panose="020B0604020202020204" pitchFamily="34" charset="0"/>
            </a:endParaRPr>
          </a:p>
        </p:txBody>
      </p:sp>
      <p:sp>
        <p:nvSpPr>
          <p:cNvPr id="25" name="Text Box 6"/>
          <p:cNvSpPr txBox="1">
            <a:spLocks noChangeArrowheads="1"/>
          </p:cNvSpPr>
          <p:nvPr/>
        </p:nvSpPr>
        <p:spPr bwMode="gray">
          <a:xfrm>
            <a:off x="3964496" y="3113319"/>
            <a:ext cx="2480040" cy="307697"/>
          </a:xfrm>
          <a:prstGeom prst="rect">
            <a:avLst/>
          </a:prstGeom>
          <a:solidFill>
            <a:schemeClr val="accent2"/>
          </a:solidFill>
          <a:ln w="9525">
            <a:solidFill>
              <a:schemeClr val="accent2"/>
            </a:solidFill>
            <a:miter lim="800000"/>
            <a:headEnd/>
            <a:tailEnd/>
          </a:ln>
        </p:spPr>
        <p:txBody>
          <a:bodyPr wrap="square" lIns="88877" tIns="88877" rIns="88877" bIns="88877" anchor="ctr">
            <a:noAutofit/>
          </a:bodyPr>
          <a:lstStyle/>
          <a:p>
            <a:pPr>
              <a:spcBef>
                <a:spcPct val="50000"/>
              </a:spcBef>
            </a:pPr>
            <a:r>
              <a:rPr lang="en-US" sz="1400" b="1" dirty="0">
                <a:solidFill>
                  <a:schemeClr val="bg1"/>
                </a:solidFill>
                <a:latin typeface="Arial" panose="020B0604020202020204" pitchFamily="34" charset="0"/>
                <a:cs typeface="Arial" panose="020B0604020202020204" pitchFamily="34" charset="0"/>
              </a:rPr>
              <a:t>New Users</a:t>
            </a:r>
          </a:p>
        </p:txBody>
      </p:sp>
      <p:sp>
        <p:nvSpPr>
          <p:cNvPr id="26" name="Text Box 6"/>
          <p:cNvSpPr txBox="1">
            <a:spLocks noChangeArrowheads="1"/>
          </p:cNvSpPr>
          <p:nvPr/>
        </p:nvSpPr>
        <p:spPr bwMode="gray">
          <a:xfrm>
            <a:off x="3958541" y="4377289"/>
            <a:ext cx="2485995" cy="307697"/>
          </a:xfrm>
          <a:prstGeom prst="rect">
            <a:avLst/>
          </a:prstGeom>
          <a:solidFill>
            <a:schemeClr val="accent3"/>
          </a:solidFill>
          <a:ln w="9525">
            <a:solidFill>
              <a:schemeClr val="accent3"/>
            </a:solidFill>
            <a:miter lim="800000"/>
            <a:headEnd/>
            <a:tailEnd/>
          </a:ln>
        </p:spPr>
        <p:txBody>
          <a:bodyPr wrap="square" lIns="88877" tIns="88877" rIns="88877" bIns="88877" anchor="ctr">
            <a:noAutofit/>
          </a:bodyPr>
          <a:lstStyle/>
          <a:p>
            <a:pPr>
              <a:spcBef>
                <a:spcPct val="50000"/>
              </a:spcBef>
            </a:pPr>
            <a:r>
              <a:rPr lang="en-US" sz="1400" b="1" dirty="0">
                <a:solidFill>
                  <a:schemeClr val="bg1"/>
                </a:solidFill>
                <a:latin typeface="Arial" panose="020B0604020202020204" pitchFamily="34" charset="0"/>
                <a:cs typeface="Arial" panose="020B0604020202020204" pitchFamily="34" charset="0"/>
              </a:rPr>
              <a:t>Upgrades &amp; Enhancements</a:t>
            </a:r>
          </a:p>
        </p:txBody>
      </p:sp>
      <p:sp>
        <p:nvSpPr>
          <p:cNvPr id="27" name="Text Box 6"/>
          <p:cNvSpPr txBox="1">
            <a:spLocks noChangeArrowheads="1"/>
          </p:cNvSpPr>
          <p:nvPr/>
        </p:nvSpPr>
        <p:spPr bwMode="gray">
          <a:xfrm>
            <a:off x="3964496" y="1842475"/>
            <a:ext cx="2480040" cy="307697"/>
          </a:xfrm>
          <a:prstGeom prst="rect">
            <a:avLst/>
          </a:prstGeom>
          <a:solidFill>
            <a:schemeClr val="accent1"/>
          </a:solidFill>
          <a:ln w="9525">
            <a:solidFill>
              <a:schemeClr val="accent1"/>
            </a:solidFill>
            <a:miter lim="800000"/>
            <a:headEnd/>
            <a:tailEnd/>
          </a:ln>
        </p:spPr>
        <p:txBody>
          <a:bodyPr wrap="square" lIns="88877" tIns="88877" rIns="88877" bIns="88877" anchor="ctr">
            <a:noAutofit/>
          </a:bodyPr>
          <a:lstStyle/>
          <a:p>
            <a:pPr>
              <a:spcBef>
                <a:spcPct val="50000"/>
              </a:spcBef>
            </a:pPr>
            <a:r>
              <a:rPr lang="en-US" sz="1400" b="1" dirty="0">
                <a:solidFill>
                  <a:srgbClr val="FFFFFF"/>
                </a:solidFill>
                <a:latin typeface="Arial" panose="020B0604020202020204" pitchFamily="34" charset="0"/>
                <a:cs typeface="Arial" panose="020B0604020202020204" pitchFamily="34" charset="0"/>
              </a:rPr>
              <a:t>Optimize Training</a:t>
            </a:r>
          </a:p>
        </p:txBody>
      </p:sp>
      <p:sp>
        <p:nvSpPr>
          <p:cNvPr id="28" name="Rectangle 9"/>
          <p:cNvSpPr>
            <a:spLocks noChangeArrowheads="1"/>
          </p:cNvSpPr>
          <p:nvPr/>
        </p:nvSpPr>
        <p:spPr bwMode="gray">
          <a:xfrm>
            <a:off x="4059978" y="3553860"/>
            <a:ext cx="5531554" cy="36933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marL="171399" indent="-171399">
              <a:spcBef>
                <a:spcPts val="400"/>
              </a:spcBef>
              <a:buClr>
                <a:srgbClr val="000000"/>
              </a:buClr>
              <a:buSzPct val="100000"/>
              <a:buFont typeface="Arial" panose="020B0604020202020204" pitchFamily="34" charset="0"/>
              <a:buChar char="•"/>
            </a:pPr>
            <a:r>
              <a:rPr lang="en-US" sz="1200" dirty="0">
                <a:latin typeface="Arial" panose="020B0604020202020204" pitchFamily="34" charset="0"/>
                <a:cs typeface="Arial" panose="020B0604020202020204" pitchFamily="34" charset="0"/>
              </a:rPr>
              <a:t>Modify training for new employee onboarding and ongoing education of all system users </a:t>
            </a:r>
          </a:p>
        </p:txBody>
      </p:sp>
      <p:sp>
        <p:nvSpPr>
          <p:cNvPr id="29" name="Rectangle 9"/>
          <p:cNvSpPr>
            <a:spLocks noChangeArrowheads="1"/>
          </p:cNvSpPr>
          <p:nvPr/>
        </p:nvSpPr>
        <p:spPr bwMode="gray">
          <a:xfrm>
            <a:off x="4056261" y="2228350"/>
            <a:ext cx="4662226" cy="63094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marL="114266" lvl="1" indent="-114266">
              <a:spcBef>
                <a:spcPts val="600"/>
              </a:spcBef>
              <a:buSzPct val="100000"/>
              <a:buFont typeface="Arial"/>
              <a:buChar char="•"/>
            </a:pPr>
            <a:r>
              <a:rPr lang="en-US" sz="1200" dirty="0">
                <a:latin typeface="Arial" panose="020B0604020202020204" pitchFamily="34" charset="0"/>
                <a:cs typeface="Arial" panose="020B0604020202020204" pitchFamily="34" charset="0"/>
              </a:rPr>
              <a:t>Update training based on Lessons Learned, Evaluations, Assessments and other feedback</a:t>
            </a:r>
          </a:p>
          <a:p>
            <a:pPr marL="114266" lvl="1" indent="-114266">
              <a:spcBef>
                <a:spcPts val="600"/>
              </a:spcBef>
              <a:buSzPct val="100000"/>
              <a:buFont typeface="Arial"/>
              <a:buChar char="•"/>
            </a:pPr>
            <a:r>
              <a:rPr lang="en-US" sz="1200" dirty="0">
                <a:latin typeface="Arial" panose="020B0604020202020204" pitchFamily="34" charset="0"/>
                <a:cs typeface="Arial" panose="020B0604020202020204" pitchFamily="34" charset="0"/>
              </a:rPr>
              <a:t>Super-Users provide long-term support </a:t>
            </a:r>
          </a:p>
        </p:txBody>
      </p:sp>
      <p:sp>
        <p:nvSpPr>
          <p:cNvPr id="31" name="Rectangle 30"/>
          <p:cNvSpPr/>
          <p:nvPr/>
        </p:nvSpPr>
        <p:spPr>
          <a:xfrm>
            <a:off x="3961316" y="4684986"/>
            <a:ext cx="5713512" cy="1305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latin typeface="Arial" panose="020B0604020202020204" pitchFamily="34" charset="0"/>
              <a:cs typeface="Arial" panose="020B0604020202020204" pitchFamily="34" charset="0"/>
            </a:endParaRPr>
          </a:p>
        </p:txBody>
      </p:sp>
      <p:sp>
        <p:nvSpPr>
          <p:cNvPr id="30" name="Rectangle 9"/>
          <p:cNvSpPr>
            <a:spLocks noChangeArrowheads="1"/>
          </p:cNvSpPr>
          <p:nvPr/>
        </p:nvSpPr>
        <p:spPr bwMode="gray">
          <a:xfrm>
            <a:off x="4056261" y="4798928"/>
            <a:ext cx="5379194" cy="96949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marL="114266" lvl="1" indent="-114266">
              <a:spcBef>
                <a:spcPts val="600"/>
              </a:spcBef>
              <a:buSzPct val="100000"/>
              <a:buFont typeface="Arial"/>
              <a:buChar char="•"/>
            </a:pPr>
            <a:r>
              <a:rPr lang="en-US" sz="1200" dirty="0">
                <a:latin typeface="Arial" panose="020B0604020202020204" pitchFamily="34" charset="0"/>
                <a:cs typeface="Arial" panose="020B0604020202020204" pitchFamily="34" charset="0"/>
              </a:rPr>
              <a:t>Update Training materials for any system enhancements and upgrades</a:t>
            </a:r>
          </a:p>
          <a:p>
            <a:pPr marL="114266" lvl="1" indent="-114266">
              <a:spcBef>
                <a:spcPts val="600"/>
              </a:spcBef>
              <a:buSzPct val="100000"/>
              <a:buFont typeface="Arial"/>
              <a:buChar char="•"/>
            </a:pPr>
            <a:r>
              <a:rPr lang="en-US" sz="1200" dirty="0">
                <a:latin typeface="Arial" panose="020B0604020202020204" pitchFamily="34" charset="0"/>
                <a:cs typeface="Arial" panose="020B0604020202020204" pitchFamily="34" charset="0"/>
              </a:rPr>
              <a:t>Update of system workflows as technology and roles change</a:t>
            </a:r>
          </a:p>
          <a:p>
            <a:pPr marL="114266" lvl="1" indent="-114266">
              <a:spcBef>
                <a:spcPts val="600"/>
              </a:spcBef>
              <a:buSzPct val="100000"/>
              <a:buFont typeface="Arial"/>
              <a:buChar char="•"/>
            </a:pPr>
            <a:r>
              <a:rPr lang="en-US" sz="1200" dirty="0">
                <a:latin typeface="Arial" panose="020B0604020202020204" pitchFamily="34" charset="0"/>
                <a:cs typeface="Arial" panose="020B0604020202020204" pitchFamily="34" charset="0"/>
              </a:rPr>
              <a:t>Provide long-term support</a:t>
            </a:r>
          </a:p>
          <a:p>
            <a:pPr marL="114266" lvl="1" indent="-114266">
              <a:spcBef>
                <a:spcPts val="600"/>
              </a:spcBef>
              <a:buSzPct val="100000"/>
              <a:buFont typeface="Arial"/>
              <a:buChar char="•"/>
            </a:pPr>
            <a:r>
              <a:rPr lang="en-US" sz="1200" dirty="0">
                <a:latin typeface="Arial" panose="020B0604020202020204" pitchFamily="34" charset="0"/>
                <a:cs typeface="Arial" panose="020B0604020202020204" pitchFamily="34" charset="0"/>
              </a:rPr>
              <a:t>Updating train environment and staged data based on new content</a:t>
            </a:r>
          </a:p>
        </p:txBody>
      </p:sp>
      <p:grpSp>
        <p:nvGrpSpPr>
          <p:cNvPr id="32" name="Group 31"/>
          <p:cNvGrpSpPr/>
          <p:nvPr/>
        </p:nvGrpSpPr>
        <p:grpSpPr>
          <a:xfrm>
            <a:off x="428157" y="6433752"/>
            <a:ext cx="4162821" cy="274249"/>
            <a:chOff x="428157" y="6433752"/>
            <a:chExt cx="4162821" cy="274249"/>
          </a:xfrm>
        </p:grpSpPr>
        <p:sp>
          <p:nvSpPr>
            <p:cNvPr id="33" name="Freeform 32"/>
            <p:cNvSpPr/>
            <p:nvPr/>
          </p:nvSpPr>
          <p:spPr bwMode="auto">
            <a:xfrm>
              <a:off x="428157"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ASSESS</a:t>
              </a:r>
            </a:p>
          </p:txBody>
        </p:sp>
        <p:sp>
          <p:nvSpPr>
            <p:cNvPr id="34" name="Freeform 33"/>
            <p:cNvSpPr/>
            <p:nvPr/>
          </p:nvSpPr>
          <p:spPr bwMode="auto">
            <a:xfrm>
              <a:off x="1263175"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PLAN</a:t>
              </a:r>
            </a:p>
          </p:txBody>
        </p:sp>
        <p:sp>
          <p:nvSpPr>
            <p:cNvPr id="40" name="Freeform 39"/>
            <p:cNvSpPr/>
            <p:nvPr/>
          </p:nvSpPr>
          <p:spPr bwMode="auto">
            <a:xfrm>
              <a:off x="2098194"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DEVELOP</a:t>
              </a:r>
            </a:p>
          </p:txBody>
        </p:sp>
        <p:sp>
          <p:nvSpPr>
            <p:cNvPr id="41" name="Freeform 40"/>
            <p:cNvSpPr/>
            <p:nvPr/>
          </p:nvSpPr>
          <p:spPr bwMode="auto">
            <a:xfrm>
              <a:off x="293321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bg2">
                <a:lumMod val="90000"/>
              </a:schemeClr>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DELIVER</a:t>
              </a:r>
            </a:p>
          </p:txBody>
        </p:sp>
        <p:sp>
          <p:nvSpPr>
            <p:cNvPr id="42" name="Freeform 41"/>
            <p:cNvSpPr/>
            <p:nvPr/>
          </p:nvSpPr>
          <p:spPr bwMode="auto">
            <a:xfrm>
              <a:off x="3768232" y="6433752"/>
              <a:ext cx="822746" cy="274249"/>
            </a:xfrm>
            <a:custGeom>
              <a:avLst/>
              <a:gdLst>
                <a:gd name="connsiteX0" fmla="*/ 0 w 1821400"/>
                <a:gd name="connsiteY0" fmla="*/ 0 h 728560"/>
                <a:gd name="connsiteX1" fmla="*/ 1457120 w 1821400"/>
                <a:gd name="connsiteY1" fmla="*/ 0 h 728560"/>
                <a:gd name="connsiteX2" fmla="*/ 1821400 w 1821400"/>
                <a:gd name="connsiteY2" fmla="*/ 364280 h 728560"/>
                <a:gd name="connsiteX3" fmla="*/ 1457120 w 1821400"/>
                <a:gd name="connsiteY3" fmla="*/ 728560 h 728560"/>
                <a:gd name="connsiteX4" fmla="*/ 0 w 1821400"/>
                <a:gd name="connsiteY4" fmla="*/ 728560 h 728560"/>
                <a:gd name="connsiteX5" fmla="*/ 0 w 1821400"/>
                <a:gd name="connsiteY5" fmla="*/ 0 h 72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1400" h="728560">
                  <a:moveTo>
                    <a:pt x="0" y="0"/>
                  </a:moveTo>
                  <a:lnTo>
                    <a:pt x="1457120" y="0"/>
                  </a:lnTo>
                  <a:lnTo>
                    <a:pt x="1821400" y="364280"/>
                  </a:lnTo>
                  <a:lnTo>
                    <a:pt x="1457120" y="728560"/>
                  </a:lnTo>
                  <a:lnTo>
                    <a:pt x="0" y="728560"/>
                  </a:lnTo>
                  <a:lnTo>
                    <a:pt x="0" y="0"/>
                  </a:lnTo>
                  <a:close/>
                </a:path>
              </a:pathLst>
            </a:custGeom>
            <a:solidFill>
              <a:schemeClr val="accent1"/>
            </a:solidFill>
            <a:ln w="25400" cap="flat" cmpd="sng" algn="ctr">
              <a:solidFill>
                <a:sysClr val="window" lastClr="FFFFFF">
                  <a:hueOff val="0"/>
                  <a:satOff val="0"/>
                  <a:lumOff val="0"/>
                  <a:alphaOff val="0"/>
                </a:sysClr>
              </a:solidFill>
              <a:prstDash val="solid"/>
            </a:ln>
            <a:effectLst/>
          </p:spPr>
          <p:txBody>
            <a:bodyPr lIns="58659" tIns="29329" rIns="196758" bIns="29329" spcCol="1270" anchor="ctr"/>
            <a:lstStyle/>
            <a:p>
              <a:pPr algn="ctr" defTabSz="466585">
                <a:defRPr/>
              </a:pPr>
              <a:r>
                <a:rPr lang="en-US" sz="800" b="1" kern="0" dirty="0">
                  <a:solidFill>
                    <a:sysClr val="window" lastClr="FFFFFF"/>
                  </a:solidFill>
                  <a:latin typeface="Arial" panose="020B0604020202020204" pitchFamily="34" charset="0"/>
                  <a:ea typeface="Verdana" pitchFamily="34" charset="0"/>
                  <a:cs typeface="Arial" panose="020B0604020202020204" pitchFamily="34" charset="0"/>
                </a:rPr>
                <a:t>MEASURE</a:t>
              </a:r>
            </a:p>
          </p:txBody>
        </p:sp>
      </p:grpSp>
    </p:spTree>
    <p:extLst>
      <p:ext uri="{BB962C8B-B14F-4D97-AF65-F5344CB8AC3E}">
        <p14:creationId xmlns:p14="http://schemas.microsoft.com/office/powerpoint/2010/main" val="636122647"/>
      </p:ext>
    </p:extLst>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FNT_IDX" val="FNT_28"/>
</p:tagLst>
</file>

<file path=ppt/tags/tag2.xml><?xml version="1.0" encoding="utf-8"?>
<p:tagLst xmlns:a="http://schemas.openxmlformats.org/drawingml/2006/main" xmlns:r="http://schemas.openxmlformats.org/officeDocument/2006/relationships" xmlns:p="http://schemas.openxmlformats.org/presentationml/2006/main">
  <p:tag name="FNT_IDX" val="FNT_28"/>
</p:tagLst>
</file>

<file path=ppt/tags/tag3.xml><?xml version="1.0" encoding="utf-8"?>
<p:tagLst xmlns:a="http://schemas.openxmlformats.org/drawingml/2006/main" xmlns:r="http://schemas.openxmlformats.org/officeDocument/2006/relationships" xmlns:p="http://schemas.openxmlformats.org/presentationml/2006/main">
  <p:tag name="FNT_IDX" val="FNT_28"/>
</p:tagLst>
</file>

<file path=ppt/theme/theme1.xml><?xml version="1.0" encoding="utf-8"?>
<a:theme xmlns:a="http://schemas.openxmlformats.org/drawingml/2006/main" name="pc14_ppt">
  <a:themeElements>
    <a:clrScheme name="Adventist Health System">
      <a:dk1>
        <a:srgbClr val="003861"/>
      </a:dk1>
      <a:lt1>
        <a:srgbClr val="FEFFFF"/>
      </a:lt1>
      <a:dk2>
        <a:srgbClr val="2389BC"/>
      </a:dk2>
      <a:lt2>
        <a:srgbClr val="DDDAD8"/>
      </a:lt2>
      <a:accent1>
        <a:srgbClr val="EEA62B"/>
      </a:accent1>
      <a:accent2>
        <a:srgbClr val="76BB45"/>
      </a:accent2>
      <a:accent3>
        <a:srgbClr val="613293"/>
      </a:accent3>
      <a:accent4>
        <a:srgbClr val="EF483C"/>
      </a:accent4>
      <a:accent5>
        <a:srgbClr val="FFD000"/>
      </a:accent5>
      <a:accent6>
        <a:srgbClr val="296267"/>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HS_Standard_Light_16x9.potx [Read-Only]" id="{0E6F20F5-6C10-42FD-BE94-BFBC29B03649}" vid="{F54FA989-174C-45BD-8DD3-7E021BA587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Nintex conditional workflow start</Name>
    <Synchronization>Synchronous</Synchronization>
    <Type>10001</Type>
    <SequenceNumber>50000</SequenceNumber>
    <Assembly>Nintex.Workflow, Version=1.0.0.0, Culture=neutral, PublicKeyToken=913f6bae0ca5ae12</Assembly>
    <Class>Nintex.Workflow.ConditionalWorkflowStartReceiver</Class>
    <Data>635907134193477467</Data>
    <Filter/>
  </Receiver>
  <Receiver>
    <Name>Nintex conditional workflow start</Name>
    <Synchronization>Synchronous</Synchronization>
    <Type>10002</Type>
    <SequenceNumber>50000</SequenceNumber>
    <Assembly>Nintex.Workflow, Version=1.0.0.0, Culture=neutral, PublicKeyToken=913f6bae0ca5ae12</Assembly>
    <Class>Nintex.Workflow.ConditionalWorkflowStartReceiver</Class>
    <Data>635907134193477467</Data>
    <Filter/>
  </Receiver>
  <Receiver>
    <Name>Nintex conditional workflow start</Name>
    <Synchronization>Synchronous</Synchronization>
    <Type>2</Type>
    <SequenceNumber>50000</SequenceNumber>
    <Assembly>Nintex.Workflow, Version=1.0.0.0, Culture=neutral, PublicKeyToken=913f6bae0ca5ae12</Assembly>
    <Class>Nintex.Workflow.ConditionalWorkflowStartReceiver</Class>
    <Data>635907134193477467</Data>
    <Filter/>
  </Receiver>
</spe:Receivers>
</file>

<file path=customXml/item2.xml><?xml version="1.0" encoding="utf-8"?>
<ct:contentTypeSchema xmlns:ct="http://schemas.microsoft.com/office/2006/metadata/contentType" xmlns:ma="http://schemas.microsoft.com/office/2006/metadata/properties/metaAttributes" ct:_="" ma:_="" ma:contentTypeName="Arc Document" ma:contentTypeID="0x01010011A3A9E89B44DD409CB6C01F98FA70C70007DC6AB6FEA64043B8BFE18B0A414490" ma:contentTypeVersion="13" ma:contentTypeDescription="" ma:contentTypeScope="" ma:versionID="b4973fb939b2cd58585601f458f591a7">
  <xsd:schema xmlns:xsd="http://www.w3.org/2001/XMLSchema" xmlns:xs="http://www.w3.org/2001/XMLSchema" xmlns:p="http://schemas.microsoft.com/office/2006/metadata/properties" xmlns:ns3="102e22cd-c659-4869-a29e-7fc45d2eb1c7" xmlns:ns4="61448ef7-0c8b-4020-bee9-fb0c34f6900d" targetNamespace="http://schemas.microsoft.com/office/2006/metadata/properties" ma:root="true" ma:fieldsID="3322377e6b251b1b6350170f4d02d782" ns3:_="" ns4:_="">
    <xsd:import namespace="102e22cd-c659-4869-a29e-7fc45d2eb1c7"/>
    <xsd:import namespace="61448ef7-0c8b-4020-bee9-fb0c34f6900d"/>
    <xsd:element name="properties">
      <xsd:complexType>
        <xsd:sequence>
          <xsd:element name="documentManagement">
            <xsd:complexType>
              <xsd:all>
                <xsd:element ref="ns3:Arc_x0020_Department" minOccurs="0"/>
                <xsd:element ref="ns3:Arc_x0020_Group" minOccurs="0"/>
                <xsd:element ref="ns3:Project" minOccurs="0"/>
                <xsd:element ref="ns4:Yea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2e22cd-c659-4869-a29e-7fc45d2eb1c7" elementFormDefault="qualified">
    <xsd:import namespace="http://schemas.microsoft.com/office/2006/documentManagement/types"/>
    <xsd:import namespace="http://schemas.microsoft.com/office/infopath/2007/PartnerControls"/>
    <xsd:element name="Arc_x0020_Department" ma:index="4" nillable="true" ma:displayName="Arc Department" ma:default="&lt;unassigned&gt;" ma:format="Dropdown" ma:internalName="Arc_x0020_Department">
      <xsd:simpleType>
        <xsd:restriction base="dms:Choice">
          <xsd:enumeration value="&lt;unassigned&gt;"/>
          <xsd:enumeration value="Accounting"/>
          <xsd:enumeration value="Administration"/>
          <xsd:enumeration value="Business Development"/>
          <xsd:enumeration value="Case Management"/>
          <xsd:enumeration value="Chargemaster Support"/>
          <xsd:enumeration value="Communications"/>
          <xsd:enumeration value="Compliance"/>
          <xsd:enumeration value="Community Benefit"/>
          <xsd:enumeration value="Corporate IS"/>
          <xsd:enumeration value="Corporate Relations"/>
          <xsd:enumeration value="Data Security"/>
          <xsd:enumeration value="End User Computing"/>
          <xsd:enumeration value="Enterprise Resource Planning (ERP)"/>
          <xsd:enumeration value="Finance"/>
          <xsd:enumeration value="Government &amp; Public Affairs"/>
          <xsd:enumeration value="Health Information Management"/>
          <xsd:enumeration value="Home Health"/>
          <xsd:enumeration value="Human Resources"/>
          <xsd:enumeration value="Leadership Development"/>
          <xsd:enumeration value="Legal Services"/>
          <xsd:enumeration value="Medical Mission"/>
          <xsd:enumeration value="Mission &amp; Ministries"/>
          <xsd:enumeration value="Office of Clinical Effectiveness"/>
          <xsd:enumeration value="Patient Experience"/>
          <xsd:enumeration value="Patient Financial Services"/>
          <xsd:enumeration value="Patient Safety Organization"/>
          <xsd:enumeration value="Physician Enterprise"/>
          <xsd:enumeration value="Productivity"/>
          <xsd:enumeration value="Reimbursement"/>
          <xsd:enumeration value="Risk Management"/>
          <xsd:enumeration value="Supply Chain"/>
          <xsd:enumeration value="Tax Services"/>
          <xsd:enumeration value="Worker's Compensation"/>
        </xsd:restriction>
      </xsd:simpleType>
    </xsd:element>
    <xsd:element name="Arc_x0020_Group" ma:index="5" nillable="true" ma:displayName="Arc Group" ma:internalName="Arc_x0020_Group">
      <xsd:simpleType>
        <xsd:restriction base="dms:Text">
          <xsd:maxLength value="255"/>
        </xsd:restriction>
      </xsd:simpleType>
    </xsd:element>
    <xsd:element name="Project" ma:index="6" nillable="true" ma:displayName="Arc Project" ma:internalName="Project">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1448ef7-0c8b-4020-bee9-fb0c34f6900d" elementFormDefault="qualified">
    <xsd:import namespace="http://schemas.microsoft.com/office/2006/documentManagement/types"/>
    <xsd:import namespace="http://schemas.microsoft.com/office/infopath/2007/PartnerControls"/>
    <xsd:element name="Year" ma:index="7" nillable="true" ma:displayName="Arc Year" ma:internalName="Year">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3" ma:displayName="Author"/>
        <xsd:element ref="dcterms:created" minOccurs="0" maxOccurs="1"/>
        <xsd:element ref="dc:identifier" minOccurs="0" maxOccurs="1"/>
        <xsd:element name="contentType" minOccurs="0" maxOccurs="1" type="xsd:string" ma:index="13" ma:displayName="Content Type"/>
        <xsd:element ref="dc:title" minOccurs="0" maxOccurs="1" ma:index="1" ma:displayName="Title"/>
        <xsd:element ref="dc:subject" minOccurs="0" maxOccurs="1" ma:index="2" ma:displayName="Subject"/>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Year xmlns="61448ef7-0c8b-4020-bee9-fb0c34f6900d">2013</Year>
    <Project xmlns="102e22cd-c659-4869-a29e-7fc45d2eb1c7">Presentation Templates</Project>
    <Arc_x0020_Department xmlns="102e22cd-c659-4869-a29e-7fc45d2eb1c7">Communications</Arc_x0020_Department>
    <Arc_x0020_Group xmlns="102e22cd-c659-4869-a29e-7fc45d2eb1c7">Templates</Arc_x0020_Group>
  </documentManagement>
</p:properties>
</file>

<file path=customXml/itemProps1.xml><?xml version="1.0" encoding="utf-8"?>
<ds:datastoreItem xmlns:ds="http://schemas.openxmlformats.org/officeDocument/2006/customXml" ds:itemID="{A85CAE10-46E7-4FA5-886C-605C1A54AA37}">
  <ds:schemaRefs>
    <ds:schemaRef ds:uri="http://schemas.microsoft.com/sharepoint/events"/>
  </ds:schemaRefs>
</ds:datastoreItem>
</file>

<file path=customXml/itemProps2.xml><?xml version="1.0" encoding="utf-8"?>
<ds:datastoreItem xmlns:ds="http://schemas.openxmlformats.org/officeDocument/2006/customXml" ds:itemID="{91663025-5C88-4D1C-8D5A-6CCEE69FF0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2e22cd-c659-4869-a29e-7fc45d2eb1c7"/>
    <ds:schemaRef ds:uri="61448ef7-0c8b-4020-bee9-fb0c34f6900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C4587DC-5AFF-44C3-8131-9B3C4D69C4F2}">
  <ds:schemaRefs>
    <ds:schemaRef ds:uri="http://schemas.microsoft.com/sharepoint/v3/contenttype/forms"/>
  </ds:schemaRefs>
</ds:datastoreItem>
</file>

<file path=customXml/itemProps4.xml><?xml version="1.0" encoding="utf-8"?>
<ds:datastoreItem xmlns:ds="http://schemas.openxmlformats.org/officeDocument/2006/customXml" ds:itemID="{F77ECED7-1E5B-481F-9890-370D5BC1CDE1}">
  <ds:schemaRefs>
    <ds:schemaRef ds:uri="61448ef7-0c8b-4020-bee9-fb0c34f6900d"/>
    <ds:schemaRef ds:uri="http://purl.org/dc/dcmitype/"/>
    <ds:schemaRef ds:uri="http://schemas.microsoft.com/office/2006/documentManagement/types"/>
    <ds:schemaRef ds:uri="http://purl.org/dc/terms/"/>
    <ds:schemaRef ds:uri="http://schemas.microsoft.com/office/2006/metadata/properties"/>
    <ds:schemaRef ds:uri="http://schemas.microsoft.com/office/infopath/2007/PartnerControls"/>
    <ds:schemaRef ds:uri="http://purl.org/dc/elements/1.1/"/>
    <ds:schemaRef ds:uri="http://schemas.openxmlformats.org/package/2006/metadata/core-properties"/>
    <ds:schemaRef ds:uri="102e22cd-c659-4869-a29e-7fc45d2eb1c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AHS_Standard_Light_16x9</Template>
  <TotalTime>8957</TotalTime>
  <Words>7522</Words>
  <Application>Microsoft Macintosh PowerPoint</Application>
  <PresentationFormat>Custom</PresentationFormat>
  <Paragraphs>1384</Paragraphs>
  <Slides>43</Slides>
  <Notes>43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43</vt:i4>
      </vt:variant>
    </vt:vector>
  </HeadingPairs>
  <TitlesOfParts>
    <vt:vector size="53" baseType="lpstr">
      <vt:lpstr>Arial</vt:lpstr>
      <vt:lpstr>Arial (Headings)</vt:lpstr>
      <vt:lpstr>Calibri</vt:lpstr>
      <vt:lpstr>Courier New</vt:lpstr>
      <vt:lpstr>Museo Sans For Dell</vt:lpstr>
      <vt:lpstr>Verdana</vt:lpstr>
      <vt:lpstr>Wingdings</vt:lpstr>
      <vt:lpstr>Wingdings 2</vt:lpstr>
      <vt:lpstr>ヒラギノ角ゴ Pro W3</vt:lpstr>
      <vt:lpstr>pc14_ppt</vt:lpstr>
      <vt:lpstr>Project name</vt:lpstr>
      <vt:lpstr>Table of Contents</vt:lpstr>
      <vt:lpstr>Illustrative Strategy for [Project Name] Organizational Readiness</vt:lpstr>
      <vt:lpstr>Key Ingredients of a Robust   Implementation</vt:lpstr>
      <vt:lpstr>Organizational Readiness Activities to Support Go-Live</vt:lpstr>
      <vt:lpstr>  Organizational Readiness Illustrative Timeline</vt:lpstr>
      <vt:lpstr>  Organizational Readiness – Post Go-Live Deployment</vt:lpstr>
      <vt:lpstr>Illustrative Approach to Training</vt:lpstr>
      <vt:lpstr>Strategy for [Project Name] Organizational Readiness at Alpha </vt:lpstr>
      <vt:lpstr>PowerPoint Presentation</vt:lpstr>
      <vt:lpstr>Approach to Training at Alpha </vt:lpstr>
      <vt:lpstr>Training &amp; Change Management Rollout Schedule</vt:lpstr>
      <vt:lpstr>Detailed Strategy for Training</vt:lpstr>
      <vt:lpstr>Training Objectives and Guiding Principles</vt:lpstr>
      <vt:lpstr>Training Assumptions</vt:lpstr>
      <vt:lpstr>Training Critical Success Factors</vt:lpstr>
      <vt:lpstr>Training Roles and Responsibilities</vt:lpstr>
      <vt:lpstr>Approach to Training at Alpha </vt:lpstr>
      <vt:lpstr>1. Assess</vt:lpstr>
      <vt:lpstr>Conduct Training Needs Assessment: Audience Analysis</vt:lpstr>
      <vt:lpstr>Conduct Training Needs Assessment: Infrastructure Analysis</vt:lpstr>
      <vt:lpstr>Conduct Training Needs Assessment: Skill Gap Analysis</vt:lpstr>
      <vt:lpstr>2. Plan</vt:lpstr>
      <vt:lpstr>Establish Learning Curriculum</vt:lpstr>
      <vt:lpstr>Establish Learning Curriculum: Training Delivery Methods</vt:lpstr>
      <vt:lpstr>Conduct Role-to-Position Mapping</vt:lpstr>
      <vt:lpstr>Develop Course Outlines</vt:lpstr>
      <vt:lpstr>Design Training Communications Plan</vt:lpstr>
      <vt:lpstr>Determine Training Environment Requirements</vt:lpstr>
      <vt:lpstr>Develop Training Schedule and Logistics Plan</vt:lpstr>
      <vt:lpstr>Determine Training Continuation Approach</vt:lpstr>
      <vt:lpstr>3. Develop</vt:lpstr>
      <vt:lpstr>Develop Training Courseware</vt:lpstr>
      <vt:lpstr>Review and Approve Training Courseware</vt:lpstr>
      <vt:lpstr>Select and Prepare Super-Users</vt:lpstr>
      <vt:lpstr>4. Deliver</vt:lpstr>
      <vt:lpstr>Facilitate Train-the-Trainer and Super-User Coaching </vt:lpstr>
      <vt:lpstr>Track and Report on Training Registration and Attendance</vt:lpstr>
      <vt:lpstr>Training Delivery Rollout Schedule</vt:lpstr>
      <vt:lpstr>5. Measure</vt:lpstr>
      <vt:lpstr>Conduct Post-Training Course Evaluations, Assessments, Surveys and Interviews</vt:lpstr>
      <vt:lpstr>Consolidate Lessons Learned</vt:lpstr>
      <vt:lpstr>Initiate Training Continuation</vt:lpstr>
    </vt:vector>
  </TitlesOfParts>
  <Company>Deloitte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Mervin, Lori</dc:creator>
  <cp:lastModifiedBy>Michelle Pacheco</cp:lastModifiedBy>
  <cp:revision>75</cp:revision>
  <cp:lastPrinted>2016-12-28T18:11:40Z</cp:lastPrinted>
  <dcterms:created xsi:type="dcterms:W3CDTF">2016-11-10T02:25:47Z</dcterms:created>
  <dcterms:modified xsi:type="dcterms:W3CDTF">2026-09-23T00:19:54Z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0x01010011A3A9E89B44DD409CB6C01F98FA70C70007DC6AB6FEA64043B8BFE18B0A414490</vt:lpwstr>
  </property>
  <property fmtid="{D5CDD505-2E9C-101B-9397-08002B2CF9AE}" pid="3" name="Order">
    <vt:r8>15500</vt:r8>
  </property>
</Properties>
</file>