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1" r:id="rId2"/>
    <p:sldId id="320" r:id="rId3"/>
    <p:sldId id="313" r:id="rId4"/>
    <p:sldId id="315" r:id="rId5"/>
    <p:sldId id="319" r:id="rId6"/>
  </p:sldIdLst>
  <p:sldSz cx="12188825" cy="6858000"/>
  <p:notesSz cx="6858000" cy="91440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C"/>
    <a:srgbClr val="001236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715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5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999" cap="all" spc="201" baseline="0">
                <a:solidFill>
                  <a:schemeClr val="accent1"/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90C2-4E95-4713-9F5A-69DCDE909D91}" type="datetime1">
              <a:rPr lang="en-US" smtClean="0"/>
              <a:t>1/8/2018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3" y="381002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381002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E6D4-E0CE-4E59-891F-8B1C0B746F0F}" type="datetime1">
              <a:rPr lang="en-US" smtClean="0"/>
              <a:t>1/8/2018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BA0F-634B-4AEB-95D7-EFD54ACAD44E}" type="datetime1">
              <a:rPr lang="en-US" smtClean="0"/>
              <a:t>1/8/2018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799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5410201"/>
            <a:ext cx="8687334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999" cap="all" spc="201" baseline="0">
                <a:solidFill>
                  <a:schemeClr val="accent1"/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79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5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8C87-D556-4804-A69F-8B483FC42F08}" type="datetime1">
              <a:rPr lang="en-US" smtClean="0"/>
              <a:t>1/8/2018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1" cy="41148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22DC-A239-484A-B66F-6C8A91BE7D40}" type="datetime1">
              <a:rPr lang="en-US" smtClean="0"/>
              <a:t>1/8/2018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0" y="1905000"/>
            <a:ext cx="441655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999" b="0" cap="all" spc="201" baseline="0">
                <a:solidFill>
                  <a:schemeClr val="accent1"/>
                </a:solidFill>
              </a:defRPr>
            </a:lvl1pPr>
            <a:lvl2pPr marL="457159" indent="0">
              <a:buNone/>
              <a:defRPr sz="1999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4" indent="0">
              <a:buNone/>
              <a:defRPr sz="1600" b="1"/>
            </a:lvl5pPr>
            <a:lvl6pPr marL="2285793" indent="0">
              <a:buNone/>
              <a:defRPr sz="1600" b="1"/>
            </a:lvl6pPr>
            <a:lvl7pPr marL="2742950" indent="0">
              <a:buNone/>
              <a:defRPr sz="1600" b="1"/>
            </a:lvl7pPr>
            <a:lvl8pPr marL="3200109" indent="0">
              <a:buNone/>
              <a:defRPr sz="1600" b="1"/>
            </a:lvl8pPr>
            <a:lvl9pPr marL="36572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0" y="2743201"/>
            <a:ext cx="4416553" cy="32766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999" b="0" cap="all" spc="201" baseline="0">
                <a:solidFill>
                  <a:schemeClr val="accent1"/>
                </a:solidFill>
              </a:defRPr>
            </a:lvl1pPr>
            <a:lvl2pPr marL="457159" indent="0">
              <a:buNone/>
              <a:defRPr sz="1999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4" indent="0">
              <a:buNone/>
              <a:defRPr sz="1600" b="1"/>
            </a:lvl5pPr>
            <a:lvl6pPr marL="2285793" indent="0">
              <a:buNone/>
              <a:defRPr sz="1600" b="1"/>
            </a:lvl6pPr>
            <a:lvl7pPr marL="2742950" indent="0">
              <a:buNone/>
              <a:defRPr sz="1600" b="1"/>
            </a:lvl7pPr>
            <a:lvl8pPr marL="3200109" indent="0">
              <a:buNone/>
              <a:defRPr sz="1600" b="1"/>
            </a:lvl8pPr>
            <a:lvl9pPr marL="36572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743201"/>
            <a:ext cx="4416553" cy="32766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713B-BDA0-4D37-B226-D093F431E899}" type="datetime1">
              <a:rPr lang="en-US" smtClean="0"/>
              <a:t>1/8/2018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249-008C-4F2B-92EC-0FE7EFC9B896}" type="datetime1">
              <a:rPr lang="en-US" smtClean="0"/>
              <a:t>1/8/2018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9A1D-0C96-4B4D-96B6-65BD47DC2FED}" type="datetime1">
              <a:rPr lang="en-US" smtClean="0"/>
              <a:t>1/8/2018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1"/>
            <a:ext cx="3596606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599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4648200"/>
            <a:ext cx="3581400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159" indent="0">
              <a:buNone/>
              <a:defRPr sz="1200"/>
            </a:lvl2pPr>
            <a:lvl3pPr marL="914316" indent="0">
              <a:buNone/>
              <a:defRPr sz="1001"/>
            </a:lvl3pPr>
            <a:lvl4pPr marL="1371475" indent="0">
              <a:buNone/>
              <a:defRPr sz="899"/>
            </a:lvl4pPr>
            <a:lvl5pPr marL="1828634" indent="0">
              <a:buNone/>
              <a:defRPr sz="899"/>
            </a:lvl5pPr>
            <a:lvl6pPr marL="2285793" indent="0">
              <a:buNone/>
              <a:defRPr sz="899"/>
            </a:lvl6pPr>
            <a:lvl7pPr marL="2742950" indent="0">
              <a:buNone/>
              <a:defRPr sz="899"/>
            </a:lvl7pPr>
            <a:lvl8pPr marL="3200109" indent="0">
              <a:buNone/>
              <a:defRPr sz="899"/>
            </a:lvl8pPr>
            <a:lvl9pPr marL="3657268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1"/>
            <a:ext cx="6400800" cy="53340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4078-2B93-48EC-AB80-8F688D2658CC}" type="datetime1">
              <a:rPr lang="en-US" smtClean="0"/>
              <a:t>1/8/2018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1"/>
            <a:ext cx="3596606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599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4648200"/>
            <a:ext cx="3581400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159" indent="0">
              <a:buNone/>
              <a:defRPr sz="1200"/>
            </a:lvl2pPr>
            <a:lvl3pPr marL="914316" indent="0">
              <a:buNone/>
              <a:defRPr sz="1001"/>
            </a:lvl3pPr>
            <a:lvl4pPr marL="1371475" indent="0">
              <a:buNone/>
              <a:defRPr sz="899"/>
            </a:lvl4pPr>
            <a:lvl5pPr marL="1828634" indent="0">
              <a:buNone/>
              <a:defRPr sz="899"/>
            </a:lvl5pPr>
            <a:lvl6pPr marL="2285793" indent="0">
              <a:buNone/>
              <a:defRPr sz="899"/>
            </a:lvl6pPr>
            <a:lvl7pPr marL="2742950" indent="0">
              <a:buNone/>
              <a:defRPr sz="899"/>
            </a:lvl7pPr>
            <a:lvl8pPr marL="3200109" indent="0">
              <a:buNone/>
              <a:defRPr sz="899"/>
            </a:lvl8pPr>
            <a:lvl9pPr marL="3657268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5" y="685801"/>
            <a:ext cx="6400798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399"/>
            </a:lvl1pPr>
            <a:lvl2pPr marL="457159" indent="0">
              <a:buNone/>
              <a:defRPr sz="2799"/>
            </a:lvl2pPr>
            <a:lvl3pPr marL="914316" indent="0">
              <a:buNone/>
              <a:defRPr sz="2399"/>
            </a:lvl3pPr>
            <a:lvl4pPr marL="1371475" indent="0">
              <a:buNone/>
              <a:defRPr sz="1999"/>
            </a:lvl4pPr>
            <a:lvl5pPr marL="1828634" indent="0">
              <a:buNone/>
              <a:defRPr sz="1999"/>
            </a:lvl5pPr>
            <a:lvl6pPr marL="2285793" indent="0">
              <a:buNone/>
              <a:defRPr sz="1999"/>
            </a:lvl6pPr>
            <a:lvl7pPr marL="2742950" indent="0">
              <a:buNone/>
              <a:defRPr sz="1999"/>
            </a:lvl7pPr>
            <a:lvl8pPr marL="3200109" indent="0">
              <a:buNone/>
              <a:defRPr sz="1999"/>
            </a:lvl8pPr>
            <a:lvl9pPr marL="3657268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14B4-8900-4CD4-BD31-85B1D036648B}" type="datetime1">
              <a:rPr lang="en-US" smtClean="0"/>
              <a:t>1/8/2018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810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5" y="1905000"/>
            <a:ext cx="913439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20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Integrity, Loyalty, Honesty, and Ethically-based Principles…“The Footprints of the legacy we leave for future generations." --Belinda A Bentley, Ph.D.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9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0B22-5BEC-4A1A-9D5B-9A63E7EA5A7C}" type="datetime1">
              <a:rPr lang="en-US" smtClean="0"/>
              <a:t>1/8/2018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316" rtl="0" eaLnBrk="1" latinLnBrk="0" hangingPunct="1">
        <a:lnSpc>
          <a:spcPct val="90000"/>
        </a:lnSpc>
        <a:spcBef>
          <a:spcPct val="0"/>
        </a:spcBef>
        <a:buNone/>
        <a:defRPr sz="3599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17" indent="-223817" algn="l" defTabSz="914316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63507" indent="-231755" algn="l" defTabSz="914316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82563" indent="-219056" algn="l" defTabSz="914316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172" indent="-174609" algn="l" defTabSz="914316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194" indent="-173022" algn="l" defTabSz="914316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99" indent="-173720" algn="l" defTabSz="914316" rtl="0" eaLnBrk="1" latinLnBrk="0" hangingPunct="1">
        <a:spcBef>
          <a:spcPts val="601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619" indent="-173720" algn="l" defTabSz="914316" rtl="0" eaLnBrk="1" latinLnBrk="0" hangingPunct="1">
        <a:spcBef>
          <a:spcPts val="601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338" indent="-173720" algn="l" defTabSz="914316" rtl="0" eaLnBrk="1" latinLnBrk="0" hangingPunct="1">
        <a:spcBef>
          <a:spcPts val="601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58" indent="-173720" algn="l" defTabSz="914316" rtl="0" eaLnBrk="1" latinLnBrk="0" hangingPunct="1">
        <a:spcBef>
          <a:spcPts val="601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4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3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fondllc.com" TargetMode="External"/><Relationship Id="rId5" Type="http://schemas.openxmlformats.org/officeDocument/2006/relationships/hyperlink" Target="http://www.fonddevgroup.com/" TargetMode="External"/><Relationship Id="rId4" Type="http://schemas.openxmlformats.org/officeDocument/2006/relationships/hyperlink" Target="http://www.fondllc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evgroup.com/" TargetMode="External"/><Relationship Id="rId2" Type="http://schemas.openxmlformats.org/officeDocument/2006/relationships/hyperlink" Target="http://www.fondll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info@fondllc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evgroup.com/" TargetMode="External"/><Relationship Id="rId2" Type="http://schemas.openxmlformats.org/officeDocument/2006/relationships/hyperlink" Target="http://www.fondllc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mailto:info@fondllc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evgroup.com/" TargetMode="External"/><Relationship Id="rId2" Type="http://schemas.openxmlformats.org/officeDocument/2006/relationships/hyperlink" Target="http://www.fondllc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mailto:info@fondllc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llc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mailto:info@fondllc.com" TargetMode="External"/><Relationship Id="rId4" Type="http://schemas.openxmlformats.org/officeDocument/2006/relationships/hyperlink" Target="http://www.fonddevgrou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tx1"/>
            </a:gs>
            <a:gs pos="55000">
              <a:srgbClr val="00123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777"/>
          <a:stretch/>
        </p:blipFill>
        <p:spPr>
          <a:xfrm>
            <a:off x="2" y="1"/>
            <a:ext cx="12188823" cy="2590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0519" y="4000500"/>
            <a:ext cx="6400800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“Our mission is to deliver solution-based inventions, resilience-focused designs, and strategic implementation to The FOND Standard”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480" y="3053410"/>
            <a:ext cx="2460532" cy="3796388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73017" y="2607277"/>
            <a:ext cx="9915808" cy="399981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999" b="1" spc="149" dirty="0">
                <a:ln w="11430"/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 LLC / The Fond Organization  /  Fond Development Group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1380" y="6357312"/>
            <a:ext cx="2133595" cy="337768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Rehabilitation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1379" y="4166184"/>
            <a:ext cx="2133595" cy="337768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Management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1379" y="5264406"/>
            <a:ext cx="2133595" cy="337768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Management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2639" y="5810859"/>
            <a:ext cx="2133595" cy="337768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 Management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1379" y="4717953"/>
            <a:ext cx="2133595" cy="337768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11375" y="3062646"/>
            <a:ext cx="2144859" cy="337768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2535" y="3614415"/>
            <a:ext cx="2143699" cy="337768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7788" y="323255"/>
            <a:ext cx="2110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Tampa Bay, FL, USA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DFD682-4B57-48AE-8EFB-DD82F6577A94}"/>
              </a:ext>
            </a:extLst>
          </p:cNvPr>
          <p:cNvSpPr txBox="1"/>
          <p:nvPr/>
        </p:nvSpPr>
        <p:spPr>
          <a:xfrm>
            <a:off x="1243055" y="3124200"/>
            <a:ext cx="1217355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14391 Spring Hill Dr., Ste. 147, Spring Hill, FL  34609 | (813) 957-1515 </a:t>
            </a:r>
            <a:r>
              <a:rPr lang="en-US" sz="1401" b="1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401" b="1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fondllc.com</a:t>
            </a:r>
            <a:r>
              <a:rPr lang="en-US" sz="1401" b="1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| </a:t>
            </a:r>
            <a:r>
              <a:rPr lang="en-US" sz="1401" b="1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fonddevgroup.com</a:t>
            </a:r>
            <a:r>
              <a:rPr lang="en-US" sz="1401" b="1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401" b="1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info@fondllc.com</a:t>
            </a:r>
            <a:endParaRPr lang="en-US" sz="1401" b="1" dirty="0">
              <a:solidFill>
                <a:schemeClr val="bg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ooter Placeholder 2">
            <a:extLst>
              <a:ext uri="{FF2B5EF4-FFF2-40B4-BE49-F238E27FC236}">
                <a16:creationId xmlns:a16="http://schemas.microsoft.com/office/drawing/2014/main" id="{75C76044-9BC3-4B40-BEDC-3460A02F604D}"/>
              </a:ext>
            </a:extLst>
          </p:cNvPr>
          <p:cNvSpPr txBox="1">
            <a:spLocks/>
          </p:cNvSpPr>
          <p:nvPr/>
        </p:nvSpPr>
        <p:spPr>
          <a:xfrm>
            <a:off x="3054436" y="6480766"/>
            <a:ext cx="9134389" cy="428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“Integrity, Loyalty, Honesty, and Ethically-based Principles…The Footprints of the legacy we leave for future generations." --Belinda A Bentley, Ph.D.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6F737-32D5-4BE5-B4EB-07A65A39DA0D}"/>
              </a:ext>
            </a:extLst>
          </p:cNvPr>
          <p:cNvSpPr/>
          <p:nvPr/>
        </p:nvSpPr>
        <p:spPr>
          <a:xfrm>
            <a:off x="3559522" y="5492641"/>
            <a:ext cx="7543800" cy="55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059" algn="ctr">
              <a:lnSpc>
                <a:spcPct val="114000"/>
              </a:lnSpc>
              <a:tabLst>
                <a:tab pos="3776472" algn="l"/>
              </a:tabLst>
            </a:pPr>
            <a:r>
              <a:rPr lang="en-US" b="1" kern="1400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</a:rPr>
              <a:t>Actively seeking Contractors and Subcontractors to join the FOND team!</a:t>
            </a:r>
            <a:endParaRPr lang="en-US" sz="2000" kern="1400" dirty="0">
              <a:solidFill>
                <a:schemeClr val="bg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121000"/>
              </a:lnSpc>
              <a:spcAft>
                <a:spcPts val="900"/>
              </a:spcAft>
            </a:pPr>
            <a:r>
              <a:rPr lang="en-US" sz="800" kern="1400" dirty="0">
                <a:solidFill>
                  <a:schemeClr val="bg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 </a:t>
            </a:r>
            <a:endParaRPr lang="en-US" sz="800" kern="1400" dirty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12" y="126487"/>
            <a:ext cx="1106735" cy="9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142E-6 2.59259E-6 L -0.47186 2.59259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550222"/>
            <a:ext cx="12188825" cy="3077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9612" y="266700"/>
            <a:ext cx="9144000" cy="83820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Work with FOND?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2012" y="1219200"/>
            <a:ext cx="951539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 is committed to a team atmosphere as we  build partnerships with our Contractors, Subcontractors, Vendors, and Manufacturers. 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growth in 2017, leads the way to a diversely successful 2018.  At FOND, we believe in Diversity Programs that create additional opportunities for our team. 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winning partnership with MRS LLC not only brings years of boots-on-the-ground experience to the FOND team but also a wealth of new opportunity.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Technological advancements, a fractured critical infrastructure, and an increase in the frequency and severity of natural and man-made disasters are the driving force of growth in our industry. 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Join us on our path to: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stronger industry unity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safer, more resilient communities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Re-building Critical Infrastructure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Catastrophic Storm Damage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Leaving a legacy of a better tomorrow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01D89-182A-40D0-BFE6-B7FD08B11F17}"/>
              </a:ext>
            </a:extLst>
          </p:cNvPr>
          <p:cNvSpPr txBox="1"/>
          <p:nvPr/>
        </p:nvSpPr>
        <p:spPr>
          <a:xfrm>
            <a:off x="-150" y="6550223"/>
            <a:ext cx="1217355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14391 Spring Hill Dr., Ste. 147, Spring Hill, FL  34609 | (813) 957-1515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fondllc.com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fonddevgroup.com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info@fondllc.com</a:t>
            </a:r>
            <a:endParaRPr lang="en-US" sz="1401" b="1" dirty="0">
              <a:solidFill>
                <a:srgbClr val="001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75439"/>
            <a:ext cx="1106735" cy="9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6550222"/>
            <a:ext cx="12188825" cy="3077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1791E0A-0B5D-4C29-B313-5905BE65A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1612" y="347026"/>
            <a:ext cx="3713162" cy="603885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Project Management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Document Development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Bidding, Negotiation, and Award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CPM Schedule Development and Monitoring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Administration and Cost Control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Management and Change Control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and Safety Monitoring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Owner’s Representation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Cost Estimating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Constructability Reviews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and Narrative Development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On-site inspections and Monthly Reporting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 Registration and Certification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Close-Out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F5E806E-9154-419E-9F4D-DA1E5F4A9990}"/>
              </a:ext>
            </a:extLst>
          </p:cNvPr>
          <p:cNvSpPr txBox="1">
            <a:spLocks/>
          </p:cNvSpPr>
          <p:nvPr/>
        </p:nvSpPr>
        <p:spPr>
          <a:xfrm>
            <a:off x="7237412" y="347026"/>
            <a:ext cx="4114800" cy="603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17" indent="-223817" algn="l" defTabSz="914316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07" indent="-231755" algn="l" defTabSz="914316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563" indent="-219056" algn="l" defTabSz="914316" rtl="0" eaLnBrk="1" latinLnBrk="0" hangingPunct="1">
              <a:lnSpc>
                <a:spcPct val="90000"/>
              </a:lnSpc>
              <a:spcBef>
                <a:spcPts val="601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172" indent="-174609" algn="l" defTabSz="914316" rtl="0" eaLnBrk="1" latinLnBrk="0" hangingPunct="1">
              <a:lnSpc>
                <a:spcPct val="90000"/>
              </a:lnSpc>
              <a:spcBef>
                <a:spcPts val="601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194" indent="-173022" algn="l" defTabSz="914316" rtl="0" eaLnBrk="1" latinLnBrk="0" hangingPunct="1">
              <a:lnSpc>
                <a:spcPct val="90000"/>
              </a:lnSpc>
              <a:spcBef>
                <a:spcPts val="601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99" indent="-173720" algn="l" defTabSz="914316" rtl="0" eaLnBrk="1" latinLnBrk="0" hangingPunct="1">
              <a:spcBef>
                <a:spcPts val="601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619" indent="-173720" algn="l" defTabSz="914316" rtl="0" eaLnBrk="1" latinLnBrk="0" hangingPunct="1">
              <a:spcBef>
                <a:spcPts val="601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338" indent="-173720" algn="l" defTabSz="914316" rtl="0" eaLnBrk="1" latinLnBrk="0" hangingPunct="1">
              <a:spcBef>
                <a:spcPts val="601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58" indent="-173720" algn="l" defTabSz="914316" rtl="0" eaLnBrk="1" latinLnBrk="0" hangingPunct="1">
              <a:spcBef>
                <a:spcPts val="601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Claims Management and Resolution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Dispute Resolution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Development and Time-Impact Analysis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Entitlement and Cost Impact Analysis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Preparation and Evaluation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Factual and Technical Investigation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Litigation Support and Expert Testimony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Service Solutions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Management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Inspection/Maintenance Program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 Program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Assessments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Management Program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Forensic Accounting 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 Cost Analysis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Symbol" panose="05050102010706020507" pitchFamily="18" charset="2"/>
              <a:buChar char="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Efficient Product Solutions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CBA4E0D7-59EE-4080-A2F2-33FE4060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014" y="347026"/>
            <a:ext cx="504910" cy="57626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548660-A2E1-4B04-8B69-6EF8F58C3F75}"/>
              </a:ext>
            </a:extLst>
          </p:cNvPr>
          <p:cNvSpPr txBox="1"/>
          <p:nvPr/>
        </p:nvSpPr>
        <p:spPr>
          <a:xfrm>
            <a:off x="-150" y="6550223"/>
            <a:ext cx="1217355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14391 Spring Hill Dr., Ste. 147, Spring Hill, FL  34609 | (813) 957-1515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fondllc.com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fonddevgroup.com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info@fondllc.com</a:t>
            </a:r>
            <a:endParaRPr lang="en-US" sz="1401" b="1" dirty="0">
              <a:solidFill>
                <a:srgbClr val="001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75439"/>
            <a:ext cx="1106735" cy="9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550222"/>
            <a:ext cx="12188825" cy="3077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8AF44575-7E17-4529-961B-DD9FBA44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2" y="215743"/>
            <a:ext cx="504910" cy="57626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B075D-E5CB-4929-8C6E-B53466C40CB7}"/>
              </a:ext>
            </a:extLst>
          </p:cNvPr>
          <p:cNvSpPr/>
          <p:nvPr/>
        </p:nvSpPr>
        <p:spPr>
          <a:xfrm>
            <a:off x="3046412" y="257049"/>
            <a:ext cx="6780212" cy="568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Project Management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Construction Management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Disaster Management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Claims Management/Resolution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Program Management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Design &amp; Build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Owner’s Representation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Estimating Services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Forensic Accounting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Benefit-Cost Analysis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ADA Consulting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Energy-Eff. Product Solutions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 marL="226759" indent="-226759">
              <a:lnSpc>
                <a:spcPct val="150000"/>
              </a:lnSpc>
            </a:pPr>
            <a:r>
              <a:rPr lang="en-US" sz="1050" kern="1400" dirty="0"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latin typeface="Georgia" panose="02040502050405020303" pitchFamily="18" charset="0"/>
              </a:rPr>
              <a:t> </a:t>
            </a:r>
            <a:r>
              <a:rPr lang="en-US" kern="1400" dirty="0">
                <a:latin typeface="Times New Roman" panose="02020603050405020304" pitchFamily="18" charset="0"/>
              </a:rPr>
              <a:t>Executive Leasing Program: (Disaster Recovery Personnel Only)</a:t>
            </a:r>
            <a:endParaRPr lang="en-US" sz="1200" kern="1400" dirty="0">
              <a:latin typeface="Georgia" panose="02040502050405020303" pitchFamily="18" charset="0"/>
            </a:endParaRPr>
          </a:p>
          <a:p>
            <a:pPr>
              <a:lnSpc>
                <a:spcPct val="121000"/>
              </a:lnSpc>
              <a:spcAft>
                <a:spcPts val="900"/>
              </a:spcAft>
            </a:pPr>
            <a:r>
              <a:rPr lang="en-US" sz="1000" kern="14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D0CB1F-6712-4C10-865C-9FF79E39A025}"/>
              </a:ext>
            </a:extLst>
          </p:cNvPr>
          <p:cNvSpPr txBox="1"/>
          <p:nvPr/>
        </p:nvSpPr>
        <p:spPr>
          <a:xfrm>
            <a:off x="-150" y="6550223"/>
            <a:ext cx="1217355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14391 Spring Hill Dr., Ste. 147, Spring Hill, FL  34609 | (813) 957-1515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fondllc.com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fonddevgroup.com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info@fondllc.com</a:t>
            </a:r>
            <a:endParaRPr lang="en-US" sz="1401" b="1" dirty="0">
              <a:solidFill>
                <a:srgbClr val="001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56C4DA-0EF9-4293-B3DF-DFEBEBF71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3" y="1151325"/>
            <a:ext cx="42672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75439"/>
            <a:ext cx="1106735" cy="9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C29C0E8-BBF5-497D-9EDC-D58AB86A81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006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" y="6550222"/>
            <a:ext cx="12188825" cy="3077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372246CA-A1B5-4859-B143-120355485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013" y="1524000"/>
            <a:ext cx="3581400" cy="3657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start the Pre-Qualification Process, visit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www.fonddevgroup.com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detailed information, email your request to: 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bella@fondllc.com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9D117-4ACC-4A9B-84E1-8E0F131A3148}"/>
              </a:ext>
            </a:extLst>
          </p:cNvPr>
          <p:cNvSpPr txBox="1"/>
          <p:nvPr/>
        </p:nvSpPr>
        <p:spPr>
          <a:xfrm>
            <a:off x="-150" y="6550223"/>
            <a:ext cx="1217355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14391 </a:t>
            </a:r>
            <a:r>
              <a:rPr lang="en-US" sz="1401" b="1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Hill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Dr., Ste. 147, Spring Hill, FL  34609 | (813) 957-1515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fondllc.com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fonddevgroup.com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401" b="1" dirty="0">
                <a:solidFill>
                  <a:srgbClr val="001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info@fondllc.com</a:t>
            </a:r>
            <a:endParaRPr lang="en-US" sz="1401" b="1" dirty="0">
              <a:solidFill>
                <a:srgbClr val="001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75439"/>
            <a:ext cx="1106735" cy="9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-digital blue">
  <a:themeElements>
    <a:clrScheme name="Custom 1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1236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tf02895261-digital blue</Template>
  <TotalTime>806</TotalTime>
  <Words>413</Words>
  <Application>Microsoft Office PowerPoint</Application>
  <PresentationFormat>Custom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Symbol</vt:lpstr>
      <vt:lpstr>Times New Roman</vt:lpstr>
      <vt:lpstr>Georgia</vt:lpstr>
      <vt:lpstr>Corbel</vt:lpstr>
      <vt:lpstr>Arial</vt:lpstr>
      <vt:lpstr>tf02895261-digital blue</vt:lpstr>
      <vt:lpstr>PowerPoint Presentation</vt:lpstr>
      <vt:lpstr>Why Work with FOND?</vt:lpstr>
      <vt:lpstr>FOND  SERVI CES</vt:lpstr>
      <vt:lpstr>ADD I T I O N A L  SERV I CES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FOND LLC</dc:creator>
  <cp:lastModifiedBy>Belinda Bentley PhD</cp:lastModifiedBy>
  <cp:revision>43</cp:revision>
  <dcterms:created xsi:type="dcterms:W3CDTF">2017-12-17T16:47:33Z</dcterms:created>
  <dcterms:modified xsi:type="dcterms:W3CDTF">2018-01-08T21:25:56Z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