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comments/comment2.xml" ContentType="application/vnd.openxmlformats-officedocument.presentationml.comments+xml"/>
  <Override PartName="/ppt/notesSlides/notesSlide8.xml" ContentType="application/vnd.openxmlformats-officedocument.presentationml.notesSlide+xml"/>
  <Override PartName="/ppt/comments/comment3.xml" ContentType="application/vnd.openxmlformats-officedocument.presentationml.comments+xml"/>
  <Override PartName="/ppt/notesSlides/notesSlide9.xml" ContentType="application/vnd.openxmlformats-officedocument.presentationml.notesSlide+xml"/>
  <Override PartName="/ppt/comments/comment4.xml" ContentType="application/vnd.openxmlformats-officedocument.presentationml.comments+xml"/>
  <Override PartName="/ppt/notesSlides/notesSlide10.xml" ContentType="application/vnd.openxmlformats-officedocument.presentationml.notesSlide+xml"/>
  <Override PartName="/ppt/comments/comment5.xml" ContentType="application/vnd.openxmlformats-officedocument.presentationml.comments+xml"/>
  <Override PartName="/ppt/notesSlides/notesSlide11.xml" ContentType="application/vnd.openxmlformats-officedocument.presentationml.notesSlide+xml"/>
  <Override PartName="/ppt/comments/comment6.xml" ContentType="application/vnd.openxmlformats-officedocument.presentationml.comments+xml"/>
  <Override PartName="/ppt/notesSlides/notesSlide12.xml" ContentType="application/vnd.openxmlformats-officedocument.presentationml.notesSlide+xml"/>
  <Override PartName="/ppt/comments/comment7.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4"/>
  </p:sldMasterIdLst>
  <p:notesMasterIdLst>
    <p:notesMasterId r:id="rId28"/>
  </p:notesMasterIdLst>
  <p:sldIdLst>
    <p:sldId id="256" r:id="rId5"/>
    <p:sldId id="257" r:id="rId6"/>
    <p:sldId id="258" r:id="rId7"/>
    <p:sldId id="260" r:id="rId8"/>
    <p:sldId id="269" r:id="rId9"/>
    <p:sldId id="272" r:id="rId10"/>
    <p:sldId id="274" r:id="rId11"/>
    <p:sldId id="273" r:id="rId12"/>
    <p:sldId id="275" r:id="rId13"/>
    <p:sldId id="277" r:id="rId14"/>
    <p:sldId id="276" r:id="rId15"/>
    <p:sldId id="280" r:id="rId16"/>
    <p:sldId id="281" r:id="rId17"/>
    <p:sldId id="282" r:id="rId18"/>
    <p:sldId id="285" r:id="rId19"/>
    <p:sldId id="286" r:id="rId20"/>
    <p:sldId id="303" r:id="rId21"/>
    <p:sldId id="299" r:id="rId22"/>
    <p:sldId id="300" r:id="rId23"/>
    <p:sldId id="301" r:id="rId24"/>
    <p:sldId id="279" r:id="rId25"/>
    <p:sldId id="297" r:id="rId26"/>
    <p:sldId id="298" r:id="rId2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 Szakonyi" initials="" lastIdx="41" clrIdx="0"/>
  <p:cmAuthor id="1" name="Peter Tirschwell" initials="" lastIdx="4" clrIdx="1"/>
  <p:cmAuthor id="2" name="Dustin Braden" initials="" lastIdx="2" clrIdx="2"/>
  <p:cmAuthor id="3" name="Ari Ashe" initials="" lastIdx="6"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F485371-01EE-45EB-B276-45C90B9DA074}">
  <a:tblStyle styleId="{9F485371-01EE-45EB-B276-45C90B9DA07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86476" autoAdjust="0"/>
  </p:normalViewPr>
  <p:slideViewPr>
    <p:cSldViewPr snapToGrid="0">
      <p:cViewPr varScale="1">
        <p:scale>
          <a:sx n="98" d="100"/>
          <a:sy n="98" d="100"/>
        </p:scale>
        <p:origin x="1974" y="96"/>
      </p:cViewPr>
      <p:guideLst/>
    </p:cSldViewPr>
  </p:slideViewPr>
  <p:outlineViewPr>
    <p:cViewPr>
      <p:scale>
        <a:sx n="33" d="100"/>
        <a:sy n="33" d="100"/>
      </p:scale>
      <p:origin x="0" y="-6142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11-29T20:36:07.996" idx="6">
    <p:pos x="6000" y="300"/>
    <p:text>"Forecast" to slow. +dbraden@joc.com
_Assigned to Dustin Braden_</p:text>
  </p:cm>
  <p:cm authorId="0" dt="2017-11-29T20:42:55.861" idx="3">
    <p:pos x="6000" y="0"/>
    <p:text>Same here, please.</p:text>
  </p:cm>
  <p:cm authorId="0" dt="2017-12-20T18:34:02.518" idx="5">
    <p:pos x="6000" y="200"/>
    <p:text>subhead - that details what is 'Trans-Pacific' -- write percentage changes +/-</p:text>
  </p:cm>
  <p:cm authorId="0" dt="2017-12-20T18:57:38.577" idx="4">
    <p:pos x="6000" y="100"/>
    <p:text>Let's get detail on what this entails.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7-12-20T18:42:02.926" idx="8">
    <p:pos x="6000" y="0"/>
    <p:text>deliveries not orders --Wave of new capacity hits 2018.</p:text>
  </p:cm>
  <p:cm authorId="0" dt="2017-12-20T18:42:26.289" idx="9">
    <p:pos x="6000" y="100"/>
    <p:text>repeat</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7-12-20T18:40:20.151" idx="7">
    <p:pos x="6000" y="0"/>
    <p:text>tighten this headline and let 22,000 TEU point move to subhead.</p:text>
  </p:cm>
</p:cmLst>
</file>

<file path=ppt/comments/comment4.xml><?xml version="1.0" encoding="utf-8"?>
<p:cmLst xmlns:a="http://schemas.openxmlformats.org/drawingml/2006/main" xmlns:r="http://schemas.openxmlformats.org/officeDocument/2006/relationships" xmlns:p="http://schemas.openxmlformats.org/presentationml/2006/main">
  <p:cm authorId="2" dt="2017-11-16T19:45:27.301" idx="1">
    <p:pos x="6000" y="100"/>
    <p:text>This is the way it is on your instruction on how it is a common metric used to show trends looking at capacity in any market. Happy to change it just trying to figure out why the change when we spent a good deal of time to get it to this.</p:text>
  </p:cm>
  <p:cm authorId="1" dt="2017-11-28T14:19:15.870" idx="1">
    <p:pos x="6000" y="0"/>
    <p:text>Two separate bars adjacent to each other. Orders vs deployed. Total mega ship orders by year for 15,000 TEU plus--- 15,000 TEU plus already deployed -- add bullet points on percentage of total fleet.</p:text>
  </p:cm>
  <p:cm authorId="0" dt="2017-11-28T14:19:15.870" idx="10">
    <p:pos x="6000" y="200"/>
    <p:text>Peter said it doesn't come off so it's best to breaking into two graphics</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8-09-18T11:22:03.813" idx="12">
    <p:pos x="2926" y="2473"/>
    <p:text>Good spot for gateway graphic from Bill M's latest market share report. +dbraden@joc.com
_Assigned to Dustin Braden_</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8-09-18T11:28:38.122" idx="11">
    <p:pos x="3252" y="554"/>
    <p:text>I'd sub this with a line on what all of this means for trans-Pac service contracts next year. +bmongelluzzo@joc.com
_Assigned to Bill Mongelluzzo_</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8-09-12T15:26:52.842" idx="13">
    <p:pos x="6000" y="0"/>
    <p:text>+dbraden@joc.com A more current bunker slide. Will need for Hamburg.
_Assigned to Dustin Braden_</p:text>
  </p:cm>
  <p:cm authorId="2" dt="2018-09-12T15:26:52.842" idx="2">
    <p:pos x="6000" y="100"/>
    <p:text>what is the difference between what you are doing and what greg is doing?</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4e052921b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US"/>
              <a:t>IHS Markit - one of leading global sources of information and bus</a:t>
            </a:r>
            <a:endParaRPr/>
          </a:p>
        </p:txBody>
      </p:sp>
      <p:sp>
        <p:nvSpPr>
          <p:cNvPr id="106" name="Google Shape;106;g24e052921b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4df84a16f_0_35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g34df84a16f_0_3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8bc5cb044_2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38bc5cb044_2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7" name="Google Shape;297;g38bc5cb044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ad8b5be8a_0_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3ad8b5be8a_0_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g3ad8b5be8a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34df84a16f_0_40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34df84a16f_0_40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g34df84a16f_0_40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34df84a16f_0_4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34df84a16f_0_41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3" name="Google Shape;353;g34df84a16f_0_4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3e8af7bc1b_0_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3e8af7bc1b_0_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0" name="Google Shape;380;g3e8af7bc1b_0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3b51b76d5f_1_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3b51b76d5f_1_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g3b51b76d5f_1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457895b42d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457895b42d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1" name="Google Shape;401;g457895b42d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extLst>
      <p:ext uri="{BB962C8B-B14F-4D97-AF65-F5344CB8AC3E}">
        <p14:creationId xmlns:p14="http://schemas.microsoft.com/office/powerpoint/2010/main" val="3968743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3b51b76d5f_1_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3b51b76d5f_1_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g3b51b76d5f_1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extLst>
      <p:ext uri="{BB962C8B-B14F-4D97-AF65-F5344CB8AC3E}">
        <p14:creationId xmlns:p14="http://schemas.microsoft.com/office/powerpoint/2010/main" val="1833967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3b51b76d5f_1_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3b51b76d5f_1_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g3b51b76d5f_1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extLst>
      <p:ext uri="{BB962C8B-B14F-4D97-AF65-F5344CB8AC3E}">
        <p14:creationId xmlns:p14="http://schemas.microsoft.com/office/powerpoint/2010/main" val="3511662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adcfe6604_2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adcfe6604_2_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g2adcfe6604_2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3b51b76d5f_1_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3b51b76d5f_1_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g3b51b76d5f_1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extLst>
      <p:ext uri="{BB962C8B-B14F-4D97-AF65-F5344CB8AC3E}">
        <p14:creationId xmlns:p14="http://schemas.microsoft.com/office/powerpoint/2010/main" val="1165197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4df84a16f_0_39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4df84a16f_0_39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
        <p:nvSpPr>
          <p:cNvPr id="325" name="Google Shape;325;g34df84a16f_0_39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4df84a16f_0_39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4df84a16f_0_39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
        <p:nvSpPr>
          <p:cNvPr id="325" name="Google Shape;325;g34df84a16f_0_39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extLst>
      <p:ext uri="{BB962C8B-B14F-4D97-AF65-F5344CB8AC3E}">
        <p14:creationId xmlns:p14="http://schemas.microsoft.com/office/powerpoint/2010/main" val="11268288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4df84a16f_0_39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4df84a16f_0_39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
        <p:nvSpPr>
          <p:cNvPr id="325" name="Google Shape;325;g34df84a16f_0_39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extLst>
      <p:ext uri="{BB962C8B-B14F-4D97-AF65-F5344CB8AC3E}">
        <p14:creationId xmlns:p14="http://schemas.microsoft.com/office/powerpoint/2010/main" val="256015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615d801df_0_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615d801df_0_5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g3615d801df_0_5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5c44fe788_0_10:notes"/>
          <p:cNvSpPr>
            <a:spLocks noGrp="1" noRot="1" noChangeAspect="1"/>
          </p:cNvSpPr>
          <p:nvPr>
            <p:ph type="sldImg" idx="2"/>
          </p:nvPr>
        </p:nvSpPr>
        <p:spPr>
          <a:xfrm>
            <a:off x="1143000" y="685800"/>
            <a:ext cx="4570413"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5c44fe788_0_10:notes"/>
          <p:cNvSpPr txBox="1">
            <a:spLocks noGrp="1"/>
          </p:cNvSpPr>
          <p:nvPr>
            <p:ph type="body" idx="1"/>
          </p:nvPr>
        </p:nvSpPr>
        <p:spPr>
          <a:xfrm>
            <a:off x="685800" y="4343401"/>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35c44fe788_0_10:notes"/>
          <p:cNvSpPr txBox="1">
            <a:spLocks noGrp="1"/>
          </p:cNvSpPr>
          <p:nvPr>
            <p:ph type="sldNum" idx="12"/>
          </p:nvPr>
        </p:nvSpPr>
        <p:spPr>
          <a:xfrm>
            <a:off x="3884614"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457200" lvl="0" indent="-317500" algn="l" rtl="0">
              <a:spcBef>
                <a:spcPts val="1000"/>
              </a:spcBef>
              <a:spcAft>
                <a:spcPts val="1000"/>
              </a:spcAft>
              <a:buClr>
                <a:schemeClr val="accent1"/>
              </a:buClr>
              <a:buSzPts val="1400"/>
              <a:buChar char="•"/>
            </a:pPr>
            <a:endParaRPr/>
          </a:p>
        </p:txBody>
      </p:sp>
      <p:sp>
        <p:nvSpPr>
          <p:cNvPr id="231" name="Google Shape;231;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b3b035480_0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b3b035480_0_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g2b3b035480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8eaf31584_3_8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g28eaf31584_3_8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5fbe2054c_0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25fbe2054c_0_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7" name="Google Shape;287;g25fbe2054c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pic>
        <p:nvPicPr>
          <p:cNvPr id="17" name="Google Shape;17;p2"/>
          <p:cNvPicPr preferRelativeResize="0"/>
          <p:nvPr/>
        </p:nvPicPr>
        <p:blipFill rotWithShape="1">
          <a:blip r:embed="rId2">
            <a:alphaModFix/>
          </a:blip>
          <a:srcRect/>
          <a:stretch/>
        </p:blipFill>
        <p:spPr>
          <a:xfrm>
            <a:off x="0" y="0"/>
            <a:ext cx="9153144" cy="6864858"/>
          </a:xfrm>
          <a:prstGeom prst="rect">
            <a:avLst/>
          </a:prstGeom>
          <a:noFill/>
          <a:ln>
            <a:noFill/>
          </a:ln>
        </p:spPr>
      </p:pic>
      <p:pic>
        <p:nvPicPr>
          <p:cNvPr id="18" name="Google Shape;18;p2"/>
          <p:cNvPicPr preferRelativeResize="0"/>
          <p:nvPr/>
        </p:nvPicPr>
        <p:blipFill rotWithShape="1">
          <a:blip r:embed="rId3">
            <a:alphaModFix/>
          </a:blip>
          <a:srcRect/>
          <a:stretch/>
        </p:blipFill>
        <p:spPr>
          <a:xfrm>
            <a:off x="192840" y="421746"/>
            <a:ext cx="3023616" cy="1219200"/>
          </a:xfrm>
          <a:prstGeom prst="rect">
            <a:avLst/>
          </a:prstGeom>
          <a:noFill/>
          <a:ln>
            <a:noFill/>
          </a:ln>
        </p:spPr>
      </p:pic>
      <p:sp>
        <p:nvSpPr>
          <p:cNvPr id="19" name="Google Shape;19;p2"/>
          <p:cNvSpPr txBox="1">
            <a:spLocks noGrp="1"/>
          </p:cNvSpPr>
          <p:nvPr>
            <p:ph type="ctrTitle"/>
          </p:nvPr>
        </p:nvSpPr>
        <p:spPr>
          <a:xfrm>
            <a:off x="1160729" y="1943035"/>
            <a:ext cx="5486400" cy="144655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2"/>
              </a:buClr>
              <a:buSzPts val="1400"/>
              <a:buFont typeface="Verdana"/>
              <a:buNone/>
              <a:defRPr sz="4400" b="0" i="0" u="none" strike="noStrike" cap="none">
                <a:solidFill>
                  <a:schemeClr val="dk2"/>
                </a:solidFill>
                <a:latin typeface="Verdana"/>
                <a:ea typeface="Verdana"/>
                <a:cs typeface="Verdana"/>
                <a:sym typeface="Verdan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0" name="Google Shape;20;p2"/>
          <p:cNvSpPr txBox="1">
            <a:spLocks noGrp="1"/>
          </p:cNvSpPr>
          <p:nvPr>
            <p:ph type="subTitle" idx="1"/>
          </p:nvPr>
        </p:nvSpPr>
        <p:spPr>
          <a:xfrm>
            <a:off x="1160729" y="3586463"/>
            <a:ext cx="5486400" cy="338554"/>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1000"/>
              </a:spcBef>
              <a:spcAft>
                <a:spcPts val="0"/>
              </a:spcAft>
              <a:buClr>
                <a:schemeClr val="accent1"/>
              </a:buClr>
              <a:buSzPts val="1400"/>
              <a:buFont typeface="Arial"/>
              <a:buNone/>
              <a:defRPr sz="1600" b="0" i="0" u="none" strike="noStrike" cap="none">
                <a:solidFill>
                  <a:schemeClr val="accent1"/>
                </a:solidFill>
                <a:latin typeface="Verdana"/>
                <a:ea typeface="Verdana"/>
                <a:cs typeface="Verdana"/>
                <a:sym typeface="Verdana"/>
              </a:defRPr>
            </a:lvl1pPr>
            <a:lvl2pPr marL="457200" marR="0" lvl="1" indent="0" algn="ctr" rtl="0">
              <a:lnSpc>
                <a:spcPct val="100000"/>
              </a:lnSpc>
              <a:spcBef>
                <a:spcPts val="1000"/>
              </a:spcBef>
              <a:spcAft>
                <a:spcPts val="0"/>
              </a:spcAft>
              <a:buClr>
                <a:schemeClr val="accent1"/>
              </a:buClr>
              <a:buSzPts val="1400"/>
              <a:buFont typeface="Helvetica Neue"/>
              <a:buNone/>
              <a:defRPr sz="2000" b="0" i="0" u="none" strike="noStrike" cap="none">
                <a:solidFill>
                  <a:schemeClr val="dk2"/>
                </a:solidFill>
                <a:latin typeface="Verdana"/>
                <a:ea typeface="Verdana"/>
                <a:cs typeface="Verdana"/>
                <a:sym typeface="Verdana"/>
              </a:defRPr>
            </a:lvl2pPr>
            <a:lvl3pPr marL="914400" marR="0" lvl="2" indent="0" algn="ctr" rtl="0">
              <a:lnSpc>
                <a:spcPct val="100000"/>
              </a:lnSpc>
              <a:spcBef>
                <a:spcPts val="1000"/>
              </a:spcBef>
              <a:spcAft>
                <a:spcPts val="0"/>
              </a:spcAft>
              <a:buClr>
                <a:schemeClr val="accent1"/>
              </a:buClr>
              <a:buSzPts val="1400"/>
              <a:buFont typeface="Helvetica Neue"/>
              <a:buNone/>
              <a:defRPr sz="1800" b="0" i="0" u="none" strike="noStrike" cap="none">
                <a:solidFill>
                  <a:schemeClr val="dk2"/>
                </a:solidFill>
                <a:latin typeface="Verdana"/>
                <a:ea typeface="Verdana"/>
                <a:cs typeface="Verdana"/>
                <a:sym typeface="Verdana"/>
              </a:defRPr>
            </a:lvl3pPr>
            <a:lvl4pPr marL="1371600" marR="0" lvl="3" indent="0" algn="ctr" rtl="0">
              <a:lnSpc>
                <a:spcPct val="90000"/>
              </a:lnSpc>
              <a:spcBef>
                <a:spcPts val="500"/>
              </a:spcBef>
              <a:spcAft>
                <a:spcPts val="0"/>
              </a:spcAft>
              <a:buClr>
                <a:schemeClr val="accent1"/>
              </a:buClr>
              <a:buSzPts val="1400"/>
              <a:buFont typeface="Arial"/>
              <a:buNone/>
              <a:defRPr sz="1600" b="0" i="0" u="none" strike="noStrike" cap="none">
                <a:solidFill>
                  <a:schemeClr val="dk2"/>
                </a:solidFill>
                <a:latin typeface="Verdana"/>
                <a:ea typeface="Verdana"/>
                <a:cs typeface="Verdana"/>
                <a:sym typeface="Verdana"/>
              </a:defRPr>
            </a:lvl4pPr>
            <a:lvl5pPr marL="1828800" marR="0" lvl="4" indent="0" algn="ctr" rtl="0">
              <a:lnSpc>
                <a:spcPct val="90000"/>
              </a:lnSpc>
              <a:spcBef>
                <a:spcPts val="500"/>
              </a:spcBef>
              <a:spcAft>
                <a:spcPts val="0"/>
              </a:spcAft>
              <a:buClr>
                <a:schemeClr val="accent1"/>
              </a:buClr>
              <a:buSzPts val="1400"/>
              <a:buFont typeface="Arial"/>
              <a:buNone/>
              <a:defRPr sz="1600" b="0" i="0" u="none" strike="noStrike" cap="none">
                <a:solidFill>
                  <a:schemeClr val="dk2"/>
                </a:solidFill>
                <a:latin typeface="Verdana"/>
                <a:ea typeface="Verdana"/>
                <a:cs typeface="Verdana"/>
                <a:sym typeface="Verdana"/>
              </a:defRPr>
            </a:lvl5pPr>
            <a:lvl6pPr marL="2286000" marR="0" lvl="5"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Verdana"/>
                <a:ea typeface="Verdana"/>
                <a:cs typeface="Verdana"/>
                <a:sym typeface="Verdana"/>
              </a:defRPr>
            </a:lvl6pPr>
            <a:lvl7pPr marL="2743200" marR="0" lvl="6"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Verdana"/>
                <a:ea typeface="Verdana"/>
                <a:cs typeface="Verdana"/>
                <a:sym typeface="Verdana"/>
              </a:defRPr>
            </a:lvl7pPr>
            <a:lvl8pPr marL="3200400" marR="0" lvl="7"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Verdana"/>
                <a:ea typeface="Verdana"/>
                <a:cs typeface="Verdana"/>
                <a:sym typeface="Verdana"/>
              </a:defRPr>
            </a:lvl8pPr>
            <a:lvl9pPr marL="3657600" marR="0" lvl="8"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Verdana"/>
                <a:ea typeface="Verdana"/>
                <a:cs typeface="Verdana"/>
                <a:sym typeface="Verdana"/>
              </a:defRPr>
            </a:lvl9pPr>
          </a:lstStyle>
          <a:p>
            <a:endParaRPr/>
          </a:p>
        </p:txBody>
      </p:sp>
      <p:sp>
        <p:nvSpPr>
          <p:cNvPr id="21" name="Google Shape;21;p2"/>
          <p:cNvSpPr txBox="1"/>
          <p:nvPr/>
        </p:nvSpPr>
        <p:spPr>
          <a:xfrm>
            <a:off x="362607" y="6621522"/>
            <a:ext cx="1752403" cy="18466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600">
                <a:solidFill>
                  <a:schemeClr val="dk2"/>
                </a:solidFill>
                <a:latin typeface="Verdana"/>
                <a:ea typeface="Verdana"/>
                <a:cs typeface="Verdana"/>
                <a:sym typeface="Verdana"/>
              </a:rPr>
              <a:t>© 2018 IHS Markit. All Rights Reserved.</a:t>
            </a:r>
            <a:endParaRPr sz="600">
              <a:solidFill>
                <a:schemeClr val="dk2"/>
              </a:solidFill>
              <a:latin typeface="Verdana"/>
              <a:ea typeface="Verdana"/>
              <a:cs typeface="Verdana"/>
              <a:sym typeface="Verdana"/>
            </a:endParaRPr>
          </a:p>
        </p:txBody>
      </p:sp>
      <p:sp>
        <p:nvSpPr>
          <p:cNvPr id="22" name="Google Shape;22;p2"/>
          <p:cNvSpPr txBox="1">
            <a:spLocks noGrp="1"/>
          </p:cNvSpPr>
          <p:nvPr>
            <p:ph type="body" idx="2"/>
          </p:nvPr>
        </p:nvSpPr>
        <p:spPr>
          <a:xfrm>
            <a:off x="1160728" y="3925017"/>
            <a:ext cx="3413125" cy="276999"/>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000"/>
              </a:spcBef>
              <a:spcAft>
                <a:spcPts val="0"/>
              </a:spcAft>
              <a:buClr>
                <a:schemeClr val="accent1"/>
              </a:buClr>
              <a:buSzPts val="1400"/>
              <a:buFont typeface="Arial"/>
              <a:buNone/>
              <a:defRPr sz="1200" b="0" i="0" u="none" strike="noStrike" cap="none">
                <a:solidFill>
                  <a:schemeClr val="dk2"/>
                </a:solidFill>
                <a:latin typeface="Verdana"/>
                <a:ea typeface="Verdana"/>
                <a:cs typeface="Verdana"/>
                <a:sym typeface="Verdana"/>
              </a:defRPr>
            </a:lvl1pPr>
            <a:lvl2pPr marL="914400" marR="0" lvl="1" indent="-317500" algn="l" rtl="0">
              <a:lnSpc>
                <a:spcPct val="100000"/>
              </a:lnSpc>
              <a:spcBef>
                <a:spcPts val="1000"/>
              </a:spcBef>
              <a:spcAft>
                <a:spcPts val="0"/>
              </a:spcAft>
              <a:buClr>
                <a:schemeClr val="accent1"/>
              </a:buClr>
              <a:buSzPts val="1400"/>
              <a:buFont typeface="Helvetica Neue"/>
              <a:buChar char="&gt;"/>
              <a:defRPr sz="1400" b="0" i="0" u="none" strike="noStrike" cap="none">
                <a:solidFill>
                  <a:schemeClr val="dk2"/>
                </a:solidFill>
                <a:latin typeface="Verdana"/>
                <a:ea typeface="Verdana"/>
                <a:cs typeface="Verdana"/>
                <a:sym typeface="Verdana"/>
              </a:defRPr>
            </a:lvl2pPr>
            <a:lvl3pPr marL="1371600" marR="0" lvl="2" indent="-317500" algn="l" rtl="0">
              <a:lnSpc>
                <a:spcPct val="100000"/>
              </a:lnSpc>
              <a:spcBef>
                <a:spcPts val="1000"/>
              </a:spcBef>
              <a:spcAft>
                <a:spcPts val="0"/>
              </a:spcAft>
              <a:buClr>
                <a:schemeClr val="accent1"/>
              </a:buClr>
              <a:buSzPts val="1400"/>
              <a:buFont typeface="Helvetica Neue"/>
              <a:buChar char="–"/>
              <a:defRPr sz="1400" b="0" i="0" u="none" strike="noStrike" cap="none">
                <a:solidFill>
                  <a:schemeClr val="dk2"/>
                </a:solidFill>
                <a:latin typeface="Verdana"/>
                <a:ea typeface="Verdana"/>
                <a:cs typeface="Verdana"/>
                <a:sym typeface="Verdana"/>
              </a:defRPr>
            </a:lvl3pPr>
            <a:lvl4pPr marL="1828800" marR="0" lvl="3" indent="-317500" algn="l" rtl="0">
              <a:lnSpc>
                <a:spcPct val="90000"/>
              </a:lnSpc>
              <a:spcBef>
                <a:spcPts val="500"/>
              </a:spcBef>
              <a:spcAft>
                <a:spcPts val="0"/>
              </a:spcAft>
              <a:buClr>
                <a:schemeClr val="accent1"/>
              </a:buClr>
              <a:buSzPts val="1400"/>
              <a:buFont typeface="Arial"/>
              <a:buChar char="•"/>
              <a:defRPr sz="1400" b="0" i="0" u="none" strike="noStrike" cap="none">
                <a:solidFill>
                  <a:schemeClr val="dk2"/>
                </a:solidFill>
                <a:latin typeface="Verdana"/>
                <a:ea typeface="Verdana"/>
                <a:cs typeface="Verdana"/>
                <a:sym typeface="Verdana"/>
              </a:defRPr>
            </a:lvl4pPr>
            <a:lvl5pPr marL="2286000" marR="0" lvl="4" indent="-317500" algn="l" rtl="0">
              <a:lnSpc>
                <a:spcPct val="90000"/>
              </a:lnSpc>
              <a:spcBef>
                <a:spcPts val="500"/>
              </a:spcBef>
              <a:spcAft>
                <a:spcPts val="0"/>
              </a:spcAft>
              <a:buClr>
                <a:schemeClr val="accent1"/>
              </a:buClr>
              <a:buSzPts val="1400"/>
              <a:buFont typeface="Arial"/>
              <a:buChar char="•"/>
              <a:defRPr sz="1400" b="0" i="0" u="none" strike="noStrike" cap="none">
                <a:solidFill>
                  <a:schemeClr val="dk2"/>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352752" y="961011"/>
            <a:ext cx="8460171" cy="461665"/>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accent1"/>
              </a:buClr>
              <a:buSzPts val="1400"/>
              <a:buFont typeface="Verdana"/>
              <a:buNone/>
              <a:defRPr sz="2400" b="0" i="0" u="none" strike="noStrike" cap="none">
                <a:solidFill>
                  <a:schemeClr val="accent1"/>
                </a:solidFill>
                <a:latin typeface="Verdana"/>
                <a:ea typeface="Verdana"/>
                <a:cs typeface="Verdana"/>
                <a:sym typeface="Verdan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5" name="Google Shape;25;p3"/>
          <p:cNvSpPr txBox="1">
            <a:spLocks noGrp="1"/>
          </p:cNvSpPr>
          <p:nvPr>
            <p:ph type="body" idx="1"/>
          </p:nvPr>
        </p:nvSpPr>
        <p:spPr>
          <a:xfrm>
            <a:off x="422951" y="1687913"/>
            <a:ext cx="4116900" cy="4192500"/>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1000"/>
              </a:spcBef>
              <a:spcAft>
                <a:spcPts val="0"/>
              </a:spcAft>
              <a:buClr>
                <a:schemeClr val="accent1"/>
              </a:buClr>
              <a:buSzPts val="1400"/>
              <a:buFont typeface="Arial"/>
              <a:buChar char="•"/>
              <a:defRPr b="0" i="0" u="none" strike="noStrike" cap="none">
                <a:solidFill>
                  <a:schemeClr val="dk2"/>
                </a:solidFill>
                <a:latin typeface="Verdana"/>
                <a:ea typeface="Verdana"/>
                <a:cs typeface="Verdana"/>
                <a:sym typeface="Verdana"/>
              </a:defRPr>
            </a:lvl1pPr>
            <a:lvl2pPr marL="914400" marR="0" lvl="1" indent="-317500" algn="l" rtl="0">
              <a:lnSpc>
                <a:spcPct val="100000"/>
              </a:lnSpc>
              <a:spcBef>
                <a:spcPts val="1000"/>
              </a:spcBef>
              <a:spcAft>
                <a:spcPts val="0"/>
              </a:spcAft>
              <a:buClr>
                <a:schemeClr val="accent1"/>
              </a:buClr>
              <a:buSzPts val="1400"/>
              <a:buFont typeface="Helvetica Neue"/>
              <a:buChar char="&gt;"/>
              <a:defRPr b="0" i="0" u="none" strike="noStrike" cap="none">
                <a:solidFill>
                  <a:schemeClr val="dk2"/>
                </a:solidFill>
                <a:latin typeface="Verdana"/>
                <a:ea typeface="Verdana"/>
                <a:cs typeface="Verdana"/>
                <a:sym typeface="Verdana"/>
              </a:defRPr>
            </a:lvl2pPr>
            <a:lvl3pPr marL="1371600" marR="0" lvl="2" indent="-317500" algn="l" rtl="0">
              <a:lnSpc>
                <a:spcPct val="100000"/>
              </a:lnSpc>
              <a:spcBef>
                <a:spcPts val="1000"/>
              </a:spcBef>
              <a:spcAft>
                <a:spcPts val="0"/>
              </a:spcAft>
              <a:buClr>
                <a:schemeClr val="accent1"/>
              </a:buClr>
              <a:buSzPts val="1400"/>
              <a:buFont typeface="Helvetica Neue"/>
              <a:buChar char="–"/>
              <a:defRPr b="0" i="0" u="none" strike="noStrike" cap="none">
                <a:solidFill>
                  <a:schemeClr val="dk2"/>
                </a:solidFill>
                <a:latin typeface="Verdana"/>
                <a:ea typeface="Verdana"/>
                <a:cs typeface="Verdana"/>
                <a:sym typeface="Verdana"/>
              </a:defRPr>
            </a:lvl3pPr>
            <a:lvl4pPr marL="1828800" marR="0" lvl="3" indent="-317500" algn="l" rtl="0">
              <a:lnSpc>
                <a:spcPct val="90000"/>
              </a:lnSpc>
              <a:spcBef>
                <a:spcPts val="500"/>
              </a:spcBef>
              <a:spcAft>
                <a:spcPts val="0"/>
              </a:spcAft>
              <a:buClr>
                <a:schemeClr val="accent1"/>
              </a:buClr>
              <a:buSzPts val="1400"/>
              <a:buFont typeface="Arial"/>
              <a:buChar char="•"/>
              <a:defRPr b="0" i="0" u="none" strike="noStrike" cap="none">
                <a:solidFill>
                  <a:schemeClr val="dk2"/>
                </a:solidFill>
                <a:latin typeface="Verdana"/>
                <a:ea typeface="Verdana"/>
                <a:cs typeface="Verdana"/>
                <a:sym typeface="Verdana"/>
              </a:defRPr>
            </a:lvl4pPr>
            <a:lvl5pPr marL="2286000" marR="0" lvl="4" indent="-317500" algn="l" rtl="0">
              <a:lnSpc>
                <a:spcPct val="90000"/>
              </a:lnSpc>
              <a:spcBef>
                <a:spcPts val="500"/>
              </a:spcBef>
              <a:spcAft>
                <a:spcPts val="0"/>
              </a:spcAft>
              <a:buClr>
                <a:schemeClr val="accent1"/>
              </a:buClr>
              <a:buSzPts val="1400"/>
              <a:buFont typeface="Arial"/>
              <a:buChar char="•"/>
              <a:defRPr b="0" i="0" u="none" strike="noStrike" cap="none">
                <a:solidFill>
                  <a:schemeClr val="dk2"/>
                </a:solidFill>
                <a:latin typeface="Verdana"/>
                <a:ea typeface="Verdana"/>
                <a:cs typeface="Verdana"/>
                <a:sym typeface="Verdana"/>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Verdana"/>
                <a:ea typeface="Verdana"/>
                <a:cs typeface="Verdana"/>
                <a:sym typeface="Verdana"/>
              </a:defRPr>
            </a:lvl6pPr>
            <a:lvl7pPr marL="3200400" marR="0" lvl="6"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Verdana"/>
                <a:ea typeface="Verdana"/>
                <a:cs typeface="Verdana"/>
                <a:sym typeface="Verdana"/>
              </a:defRPr>
            </a:lvl7pPr>
            <a:lvl8pPr marL="3657600" marR="0" lvl="7"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Verdana"/>
                <a:ea typeface="Verdana"/>
                <a:cs typeface="Verdana"/>
                <a:sym typeface="Verdana"/>
              </a:defRPr>
            </a:lvl8pPr>
            <a:lvl9pPr marL="4114800" marR="0" lvl="8"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Verdana"/>
                <a:ea typeface="Verdana"/>
                <a:cs typeface="Verdana"/>
                <a:sym typeface="Verdana"/>
              </a:defRPr>
            </a:lvl9pPr>
          </a:lstStyle>
          <a:p>
            <a:endParaRPr/>
          </a:p>
        </p:txBody>
      </p:sp>
      <p:sp>
        <p:nvSpPr>
          <p:cNvPr id="26" name="Google Shape;26;p3"/>
          <p:cNvSpPr txBox="1">
            <a:spLocks noGrp="1"/>
          </p:cNvSpPr>
          <p:nvPr>
            <p:ph type="sldNum" idx="12"/>
          </p:nvPr>
        </p:nvSpPr>
        <p:spPr>
          <a:xfrm>
            <a:off x="8274942" y="270195"/>
            <a:ext cx="411858" cy="153888"/>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000">
                <a:solidFill>
                  <a:schemeClr val="lt1"/>
                </a:solidFill>
                <a:latin typeface="Verdana"/>
                <a:ea typeface="Verdana"/>
                <a:cs typeface="Verdana"/>
                <a:sym typeface="Verdana"/>
              </a:defRPr>
            </a:lvl1pPr>
            <a:lvl2pPr marL="0" marR="0" lvl="1" indent="0" algn="r" rtl="0">
              <a:spcBef>
                <a:spcPts val="0"/>
              </a:spcBef>
              <a:buNone/>
              <a:defRPr sz="1000">
                <a:solidFill>
                  <a:schemeClr val="lt1"/>
                </a:solidFill>
                <a:latin typeface="Verdana"/>
                <a:ea typeface="Verdana"/>
                <a:cs typeface="Verdana"/>
                <a:sym typeface="Verdana"/>
              </a:defRPr>
            </a:lvl2pPr>
            <a:lvl3pPr marL="0" marR="0" lvl="2" indent="0" algn="r" rtl="0">
              <a:spcBef>
                <a:spcPts val="0"/>
              </a:spcBef>
              <a:buNone/>
              <a:defRPr sz="1000">
                <a:solidFill>
                  <a:schemeClr val="lt1"/>
                </a:solidFill>
                <a:latin typeface="Verdana"/>
                <a:ea typeface="Verdana"/>
                <a:cs typeface="Verdana"/>
                <a:sym typeface="Verdana"/>
              </a:defRPr>
            </a:lvl3pPr>
            <a:lvl4pPr marL="0" marR="0" lvl="3" indent="0" algn="r" rtl="0">
              <a:spcBef>
                <a:spcPts val="0"/>
              </a:spcBef>
              <a:buNone/>
              <a:defRPr sz="1000">
                <a:solidFill>
                  <a:schemeClr val="lt1"/>
                </a:solidFill>
                <a:latin typeface="Verdana"/>
                <a:ea typeface="Verdana"/>
                <a:cs typeface="Verdana"/>
                <a:sym typeface="Verdana"/>
              </a:defRPr>
            </a:lvl4pPr>
            <a:lvl5pPr marL="0" marR="0" lvl="4" indent="0" algn="r" rtl="0">
              <a:spcBef>
                <a:spcPts val="0"/>
              </a:spcBef>
              <a:buNone/>
              <a:defRPr sz="1000">
                <a:solidFill>
                  <a:schemeClr val="lt1"/>
                </a:solidFill>
                <a:latin typeface="Verdana"/>
                <a:ea typeface="Verdana"/>
                <a:cs typeface="Verdana"/>
                <a:sym typeface="Verdana"/>
              </a:defRPr>
            </a:lvl5pPr>
            <a:lvl6pPr marL="0" marR="0" lvl="5" indent="0" algn="r" rtl="0">
              <a:spcBef>
                <a:spcPts val="0"/>
              </a:spcBef>
              <a:buNone/>
              <a:defRPr sz="1000">
                <a:solidFill>
                  <a:schemeClr val="lt1"/>
                </a:solidFill>
                <a:latin typeface="Verdana"/>
                <a:ea typeface="Verdana"/>
                <a:cs typeface="Verdana"/>
                <a:sym typeface="Verdana"/>
              </a:defRPr>
            </a:lvl6pPr>
            <a:lvl7pPr marL="0" marR="0" lvl="6" indent="0" algn="r" rtl="0">
              <a:spcBef>
                <a:spcPts val="0"/>
              </a:spcBef>
              <a:buNone/>
              <a:defRPr sz="1000">
                <a:solidFill>
                  <a:schemeClr val="lt1"/>
                </a:solidFill>
                <a:latin typeface="Verdana"/>
                <a:ea typeface="Verdana"/>
                <a:cs typeface="Verdana"/>
                <a:sym typeface="Verdana"/>
              </a:defRPr>
            </a:lvl7pPr>
            <a:lvl8pPr marL="0" marR="0" lvl="7" indent="0" algn="r" rtl="0">
              <a:spcBef>
                <a:spcPts val="0"/>
              </a:spcBef>
              <a:buNone/>
              <a:defRPr sz="1000">
                <a:solidFill>
                  <a:schemeClr val="lt1"/>
                </a:solidFill>
                <a:latin typeface="Verdana"/>
                <a:ea typeface="Verdana"/>
                <a:cs typeface="Verdana"/>
                <a:sym typeface="Verdana"/>
              </a:defRPr>
            </a:lvl8pPr>
            <a:lvl9pPr marL="0" marR="0" lvl="8" indent="0" algn="r" rtl="0">
              <a:spcBef>
                <a:spcPts val="0"/>
              </a:spcBef>
              <a:buNone/>
              <a:defRPr sz="1000">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7"/>
        <p:cNvGrpSpPr/>
        <p:nvPr/>
      </p:nvGrpSpPr>
      <p:grpSpPr>
        <a:xfrm>
          <a:off x="0" y="0"/>
          <a:ext cx="0" cy="0"/>
          <a:chOff x="0" y="0"/>
          <a:chExt cx="0" cy="0"/>
        </a:xfrm>
      </p:grpSpPr>
      <p:pic>
        <p:nvPicPr>
          <p:cNvPr id="28" name="Google Shape;28;p4"/>
          <p:cNvPicPr preferRelativeResize="0"/>
          <p:nvPr/>
        </p:nvPicPr>
        <p:blipFill rotWithShape="1">
          <a:blip r:embed="rId2">
            <a:alphaModFix/>
          </a:blip>
          <a:srcRect/>
          <a:stretch/>
        </p:blipFill>
        <p:spPr>
          <a:xfrm>
            <a:off x="0" y="0"/>
            <a:ext cx="9153144" cy="6864858"/>
          </a:xfrm>
          <a:prstGeom prst="rect">
            <a:avLst/>
          </a:prstGeom>
          <a:noFill/>
          <a:ln>
            <a:noFill/>
          </a:ln>
        </p:spPr>
      </p:pic>
      <p:sp>
        <p:nvSpPr>
          <p:cNvPr id="29" name="Google Shape;29;p4"/>
          <p:cNvSpPr txBox="1">
            <a:spLocks noGrp="1"/>
          </p:cNvSpPr>
          <p:nvPr>
            <p:ph type="title"/>
          </p:nvPr>
        </p:nvSpPr>
        <p:spPr>
          <a:xfrm>
            <a:off x="388241" y="2869349"/>
            <a:ext cx="5943600" cy="553998"/>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lt1"/>
              </a:buClr>
              <a:buSzPts val="1400"/>
              <a:buFont typeface="Verdana"/>
              <a:buNone/>
              <a:defRPr sz="3000" b="0" i="0" u="none" strike="noStrike" cap="none">
                <a:solidFill>
                  <a:schemeClr val="lt1"/>
                </a:solidFill>
                <a:latin typeface="Verdana"/>
                <a:ea typeface="Verdana"/>
                <a:cs typeface="Verdana"/>
                <a:sym typeface="Verdan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0" name="Google Shape;30;p4"/>
          <p:cNvSpPr txBox="1">
            <a:spLocks noGrp="1"/>
          </p:cNvSpPr>
          <p:nvPr>
            <p:ph type="body" idx="1"/>
          </p:nvPr>
        </p:nvSpPr>
        <p:spPr>
          <a:xfrm>
            <a:off x="388242" y="3570649"/>
            <a:ext cx="5943600" cy="338554"/>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000"/>
              </a:spcBef>
              <a:spcAft>
                <a:spcPts val="0"/>
              </a:spcAft>
              <a:buClr>
                <a:schemeClr val="accent1"/>
              </a:buClr>
              <a:buSzPts val="1400"/>
              <a:buFont typeface="Arial"/>
              <a:buNone/>
              <a:defRPr sz="1600" b="0" i="0" u="none" strike="noStrike" cap="none">
                <a:solidFill>
                  <a:schemeClr val="lt1"/>
                </a:solidFill>
                <a:latin typeface="Verdana"/>
                <a:ea typeface="Verdana"/>
                <a:cs typeface="Verdana"/>
                <a:sym typeface="Verdana"/>
              </a:defRPr>
            </a:lvl1pPr>
            <a:lvl2pPr marL="914400" marR="0" lvl="1" indent="-228600" algn="l" rtl="0">
              <a:lnSpc>
                <a:spcPct val="100000"/>
              </a:lnSpc>
              <a:spcBef>
                <a:spcPts val="1000"/>
              </a:spcBef>
              <a:spcAft>
                <a:spcPts val="0"/>
              </a:spcAft>
              <a:buClr>
                <a:schemeClr val="accent1"/>
              </a:buClr>
              <a:buSzPts val="1400"/>
              <a:buFont typeface="Helvetica Neue"/>
              <a:buNone/>
              <a:defRPr sz="2000" b="0" i="0" u="none" strike="noStrike" cap="none">
                <a:solidFill>
                  <a:srgbClr val="888888"/>
                </a:solidFill>
                <a:latin typeface="Verdana"/>
                <a:ea typeface="Verdana"/>
                <a:cs typeface="Verdana"/>
                <a:sym typeface="Verdana"/>
              </a:defRPr>
            </a:lvl2pPr>
            <a:lvl3pPr marL="1371600" marR="0" lvl="2" indent="-228600" algn="l" rtl="0">
              <a:lnSpc>
                <a:spcPct val="100000"/>
              </a:lnSpc>
              <a:spcBef>
                <a:spcPts val="1000"/>
              </a:spcBef>
              <a:spcAft>
                <a:spcPts val="0"/>
              </a:spcAft>
              <a:buClr>
                <a:schemeClr val="accent1"/>
              </a:buClr>
              <a:buSzPts val="1400"/>
              <a:buFont typeface="Helvetica Neue"/>
              <a:buNone/>
              <a:defRPr sz="1800" b="0" i="0" u="none" strike="noStrike" cap="none">
                <a:solidFill>
                  <a:srgbClr val="888888"/>
                </a:solidFill>
                <a:latin typeface="Verdana"/>
                <a:ea typeface="Verdana"/>
                <a:cs typeface="Verdana"/>
                <a:sym typeface="Verdana"/>
              </a:defRPr>
            </a:lvl3pPr>
            <a:lvl4pPr marL="1828800" marR="0" lvl="3" indent="-228600" algn="l" rtl="0">
              <a:lnSpc>
                <a:spcPct val="90000"/>
              </a:lnSpc>
              <a:spcBef>
                <a:spcPts val="500"/>
              </a:spcBef>
              <a:spcAft>
                <a:spcPts val="0"/>
              </a:spcAft>
              <a:buClr>
                <a:schemeClr val="accent1"/>
              </a:buClr>
              <a:buSzPts val="1400"/>
              <a:buFont typeface="Arial"/>
              <a:buNone/>
              <a:defRPr sz="1600" b="0" i="0" u="none" strike="noStrike" cap="none">
                <a:solidFill>
                  <a:srgbClr val="888888"/>
                </a:solidFill>
                <a:latin typeface="Verdana"/>
                <a:ea typeface="Verdana"/>
                <a:cs typeface="Verdana"/>
                <a:sym typeface="Verdana"/>
              </a:defRPr>
            </a:lvl4pPr>
            <a:lvl5pPr marL="2286000" marR="0" lvl="4" indent="-228600" algn="l" rtl="0">
              <a:lnSpc>
                <a:spcPct val="90000"/>
              </a:lnSpc>
              <a:spcBef>
                <a:spcPts val="500"/>
              </a:spcBef>
              <a:spcAft>
                <a:spcPts val="0"/>
              </a:spcAft>
              <a:buClr>
                <a:schemeClr val="accent1"/>
              </a:buClr>
              <a:buSzPts val="1400"/>
              <a:buFont typeface="Arial"/>
              <a:buNone/>
              <a:defRPr sz="1600" b="0" i="0" u="none" strike="noStrike" cap="none">
                <a:solidFill>
                  <a:srgbClr val="888888"/>
                </a:solidFill>
                <a:latin typeface="Verdana"/>
                <a:ea typeface="Verdana"/>
                <a:cs typeface="Verdana"/>
                <a:sym typeface="Verdana"/>
              </a:defRPr>
            </a:lvl5pPr>
            <a:lvl6pPr marL="2743200" marR="0" lvl="5"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Verdana"/>
                <a:ea typeface="Verdana"/>
                <a:cs typeface="Verdana"/>
                <a:sym typeface="Verdana"/>
              </a:defRPr>
            </a:lvl6pPr>
            <a:lvl7pPr marL="3200400" marR="0" lvl="6"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Verdana"/>
                <a:ea typeface="Verdana"/>
                <a:cs typeface="Verdana"/>
                <a:sym typeface="Verdana"/>
              </a:defRPr>
            </a:lvl7pPr>
            <a:lvl8pPr marL="3657600" marR="0" lvl="7"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Verdana"/>
                <a:ea typeface="Verdana"/>
                <a:cs typeface="Verdana"/>
                <a:sym typeface="Verdana"/>
              </a:defRPr>
            </a:lvl8pPr>
            <a:lvl9pPr marL="4114800" marR="0" lvl="8"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Verdana"/>
                <a:ea typeface="Verdana"/>
                <a:cs typeface="Verdana"/>
                <a:sym typeface="Verdana"/>
              </a:defRPr>
            </a:lvl9pPr>
          </a:lstStyle>
          <a:p>
            <a:endParaRPr/>
          </a:p>
        </p:txBody>
      </p:sp>
      <p:sp>
        <p:nvSpPr>
          <p:cNvPr id="31" name="Google Shape;31;p4"/>
          <p:cNvSpPr txBox="1">
            <a:spLocks noGrp="1"/>
          </p:cNvSpPr>
          <p:nvPr>
            <p:ph type="sldNum" idx="12"/>
          </p:nvPr>
        </p:nvSpPr>
        <p:spPr>
          <a:xfrm>
            <a:off x="8274942" y="270195"/>
            <a:ext cx="411858" cy="153888"/>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000">
                <a:solidFill>
                  <a:schemeClr val="lt1"/>
                </a:solidFill>
                <a:latin typeface="Verdana"/>
                <a:ea typeface="Verdana"/>
                <a:cs typeface="Verdana"/>
                <a:sym typeface="Verdana"/>
              </a:defRPr>
            </a:lvl1pPr>
            <a:lvl2pPr marL="0" marR="0" lvl="1" indent="0" algn="r" rtl="0">
              <a:spcBef>
                <a:spcPts val="0"/>
              </a:spcBef>
              <a:buNone/>
              <a:defRPr sz="1000">
                <a:solidFill>
                  <a:schemeClr val="lt1"/>
                </a:solidFill>
                <a:latin typeface="Verdana"/>
                <a:ea typeface="Verdana"/>
                <a:cs typeface="Verdana"/>
                <a:sym typeface="Verdana"/>
              </a:defRPr>
            </a:lvl2pPr>
            <a:lvl3pPr marL="0" marR="0" lvl="2" indent="0" algn="r" rtl="0">
              <a:spcBef>
                <a:spcPts val="0"/>
              </a:spcBef>
              <a:buNone/>
              <a:defRPr sz="1000">
                <a:solidFill>
                  <a:schemeClr val="lt1"/>
                </a:solidFill>
                <a:latin typeface="Verdana"/>
                <a:ea typeface="Verdana"/>
                <a:cs typeface="Verdana"/>
                <a:sym typeface="Verdana"/>
              </a:defRPr>
            </a:lvl3pPr>
            <a:lvl4pPr marL="0" marR="0" lvl="3" indent="0" algn="r" rtl="0">
              <a:spcBef>
                <a:spcPts val="0"/>
              </a:spcBef>
              <a:buNone/>
              <a:defRPr sz="1000">
                <a:solidFill>
                  <a:schemeClr val="lt1"/>
                </a:solidFill>
                <a:latin typeface="Verdana"/>
                <a:ea typeface="Verdana"/>
                <a:cs typeface="Verdana"/>
                <a:sym typeface="Verdana"/>
              </a:defRPr>
            </a:lvl4pPr>
            <a:lvl5pPr marL="0" marR="0" lvl="4" indent="0" algn="r" rtl="0">
              <a:spcBef>
                <a:spcPts val="0"/>
              </a:spcBef>
              <a:buNone/>
              <a:defRPr sz="1000">
                <a:solidFill>
                  <a:schemeClr val="lt1"/>
                </a:solidFill>
                <a:latin typeface="Verdana"/>
                <a:ea typeface="Verdana"/>
                <a:cs typeface="Verdana"/>
                <a:sym typeface="Verdana"/>
              </a:defRPr>
            </a:lvl5pPr>
            <a:lvl6pPr marL="0" marR="0" lvl="5" indent="0" algn="r" rtl="0">
              <a:spcBef>
                <a:spcPts val="0"/>
              </a:spcBef>
              <a:buNone/>
              <a:defRPr sz="1000">
                <a:solidFill>
                  <a:schemeClr val="lt1"/>
                </a:solidFill>
                <a:latin typeface="Verdana"/>
                <a:ea typeface="Verdana"/>
                <a:cs typeface="Verdana"/>
                <a:sym typeface="Verdana"/>
              </a:defRPr>
            </a:lvl6pPr>
            <a:lvl7pPr marL="0" marR="0" lvl="6" indent="0" algn="r" rtl="0">
              <a:spcBef>
                <a:spcPts val="0"/>
              </a:spcBef>
              <a:buNone/>
              <a:defRPr sz="1000">
                <a:solidFill>
                  <a:schemeClr val="lt1"/>
                </a:solidFill>
                <a:latin typeface="Verdana"/>
                <a:ea typeface="Verdana"/>
                <a:cs typeface="Verdana"/>
                <a:sym typeface="Verdana"/>
              </a:defRPr>
            </a:lvl7pPr>
            <a:lvl8pPr marL="0" marR="0" lvl="7" indent="0" algn="r" rtl="0">
              <a:spcBef>
                <a:spcPts val="0"/>
              </a:spcBef>
              <a:buNone/>
              <a:defRPr sz="1000">
                <a:solidFill>
                  <a:schemeClr val="lt1"/>
                </a:solidFill>
                <a:latin typeface="Verdana"/>
                <a:ea typeface="Verdana"/>
                <a:cs typeface="Verdana"/>
                <a:sym typeface="Verdana"/>
              </a:defRPr>
            </a:lvl8pPr>
            <a:lvl9pPr marL="0" marR="0" lvl="8" indent="0" algn="r" rtl="0">
              <a:spcBef>
                <a:spcPts val="0"/>
              </a:spcBef>
              <a:buNone/>
              <a:defRPr sz="1000">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32" name="Google Shape;32;p4"/>
          <p:cNvPicPr preferRelativeResize="0"/>
          <p:nvPr/>
        </p:nvPicPr>
        <p:blipFill rotWithShape="1">
          <a:blip r:embed="rId3">
            <a:alphaModFix/>
          </a:blip>
          <a:srcRect/>
          <a:stretch/>
        </p:blipFill>
        <p:spPr>
          <a:xfrm>
            <a:off x="324178" y="42339"/>
            <a:ext cx="1499616" cy="609600"/>
          </a:xfrm>
          <a:prstGeom prst="rect">
            <a:avLst/>
          </a:prstGeom>
          <a:noFill/>
          <a:ln>
            <a:noFill/>
          </a:ln>
        </p:spPr>
      </p:pic>
      <p:sp>
        <p:nvSpPr>
          <p:cNvPr id="33" name="Google Shape;33;p4"/>
          <p:cNvSpPr txBox="1"/>
          <p:nvPr/>
        </p:nvSpPr>
        <p:spPr>
          <a:xfrm>
            <a:off x="362607" y="6621522"/>
            <a:ext cx="1752403" cy="18466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600">
                <a:solidFill>
                  <a:schemeClr val="lt1"/>
                </a:solidFill>
                <a:latin typeface="Verdana"/>
                <a:ea typeface="Verdana"/>
                <a:cs typeface="Verdana"/>
                <a:sym typeface="Verdana"/>
              </a:rPr>
              <a:t>© 2018 IHS Markit. All Rights Reserved.</a:t>
            </a:r>
            <a:endParaRPr sz="600">
              <a:solidFill>
                <a:schemeClr val="lt1"/>
              </a:solidFill>
              <a:latin typeface="Verdana"/>
              <a:ea typeface="Verdana"/>
              <a:cs typeface="Verdana"/>
              <a:sym typeface="Verdan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
        <p:nvSpPr>
          <p:cNvPr id="35" name="Google Shape;35;p5"/>
          <p:cNvSpPr txBox="1">
            <a:spLocks noGrp="1"/>
          </p:cNvSpPr>
          <p:nvPr>
            <p:ph type="sldNum" idx="12"/>
          </p:nvPr>
        </p:nvSpPr>
        <p:spPr>
          <a:xfrm>
            <a:off x="8274942" y="270195"/>
            <a:ext cx="411858" cy="153888"/>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000">
                <a:solidFill>
                  <a:schemeClr val="lt1"/>
                </a:solidFill>
                <a:latin typeface="Verdana"/>
                <a:ea typeface="Verdana"/>
                <a:cs typeface="Verdana"/>
                <a:sym typeface="Verdana"/>
              </a:defRPr>
            </a:lvl1pPr>
            <a:lvl2pPr marL="0" marR="0" lvl="1" indent="0" algn="r" rtl="0">
              <a:spcBef>
                <a:spcPts val="0"/>
              </a:spcBef>
              <a:buNone/>
              <a:defRPr sz="1000">
                <a:solidFill>
                  <a:schemeClr val="lt1"/>
                </a:solidFill>
                <a:latin typeface="Verdana"/>
                <a:ea typeface="Verdana"/>
                <a:cs typeface="Verdana"/>
                <a:sym typeface="Verdana"/>
              </a:defRPr>
            </a:lvl2pPr>
            <a:lvl3pPr marL="0" marR="0" lvl="2" indent="0" algn="r" rtl="0">
              <a:spcBef>
                <a:spcPts val="0"/>
              </a:spcBef>
              <a:buNone/>
              <a:defRPr sz="1000">
                <a:solidFill>
                  <a:schemeClr val="lt1"/>
                </a:solidFill>
                <a:latin typeface="Verdana"/>
                <a:ea typeface="Verdana"/>
                <a:cs typeface="Verdana"/>
                <a:sym typeface="Verdana"/>
              </a:defRPr>
            </a:lvl3pPr>
            <a:lvl4pPr marL="0" marR="0" lvl="3" indent="0" algn="r" rtl="0">
              <a:spcBef>
                <a:spcPts val="0"/>
              </a:spcBef>
              <a:buNone/>
              <a:defRPr sz="1000">
                <a:solidFill>
                  <a:schemeClr val="lt1"/>
                </a:solidFill>
                <a:latin typeface="Verdana"/>
                <a:ea typeface="Verdana"/>
                <a:cs typeface="Verdana"/>
                <a:sym typeface="Verdana"/>
              </a:defRPr>
            </a:lvl4pPr>
            <a:lvl5pPr marL="0" marR="0" lvl="4" indent="0" algn="r" rtl="0">
              <a:spcBef>
                <a:spcPts val="0"/>
              </a:spcBef>
              <a:buNone/>
              <a:defRPr sz="1000">
                <a:solidFill>
                  <a:schemeClr val="lt1"/>
                </a:solidFill>
                <a:latin typeface="Verdana"/>
                <a:ea typeface="Verdana"/>
                <a:cs typeface="Verdana"/>
                <a:sym typeface="Verdana"/>
              </a:defRPr>
            </a:lvl5pPr>
            <a:lvl6pPr marL="0" marR="0" lvl="5" indent="0" algn="r" rtl="0">
              <a:spcBef>
                <a:spcPts val="0"/>
              </a:spcBef>
              <a:buNone/>
              <a:defRPr sz="1000">
                <a:solidFill>
                  <a:schemeClr val="lt1"/>
                </a:solidFill>
                <a:latin typeface="Verdana"/>
                <a:ea typeface="Verdana"/>
                <a:cs typeface="Verdana"/>
                <a:sym typeface="Verdana"/>
              </a:defRPr>
            </a:lvl6pPr>
            <a:lvl7pPr marL="0" marR="0" lvl="6" indent="0" algn="r" rtl="0">
              <a:spcBef>
                <a:spcPts val="0"/>
              </a:spcBef>
              <a:buNone/>
              <a:defRPr sz="1000">
                <a:solidFill>
                  <a:schemeClr val="lt1"/>
                </a:solidFill>
                <a:latin typeface="Verdana"/>
                <a:ea typeface="Verdana"/>
                <a:cs typeface="Verdana"/>
                <a:sym typeface="Verdana"/>
              </a:defRPr>
            </a:lvl7pPr>
            <a:lvl8pPr marL="0" marR="0" lvl="7" indent="0" algn="r" rtl="0">
              <a:spcBef>
                <a:spcPts val="0"/>
              </a:spcBef>
              <a:buNone/>
              <a:defRPr sz="1000">
                <a:solidFill>
                  <a:schemeClr val="lt1"/>
                </a:solidFill>
                <a:latin typeface="Verdana"/>
                <a:ea typeface="Verdana"/>
                <a:cs typeface="Verdana"/>
                <a:sym typeface="Verdana"/>
              </a:defRPr>
            </a:lvl8pPr>
            <a:lvl9pPr marL="0" marR="0" lvl="8" indent="0" algn="r" rtl="0">
              <a:spcBef>
                <a:spcPts val="0"/>
              </a:spcBef>
              <a:buNone/>
              <a:defRPr sz="1000">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1">
  <p:cSld name="Title Slide_1">
    <p:spTree>
      <p:nvGrpSpPr>
        <p:cNvPr id="1" name="Shape 36"/>
        <p:cNvGrpSpPr/>
        <p:nvPr/>
      </p:nvGrpSpPr>
      <p:grpSpPr>
        <a:xfrm>
          <a:off x="0" y="0"/>
          <a:ext cx="0" cy="0"/>
          <a:chOff x="0" y="0"/>
          <a:chExt cx="0" cy="0"/>
        </a:xfrm>
      </p:grpSpPr>
      <p:pic>
        <p:nvPicPr>
          <p:cNvPr id="37" name="Google Shape;37;p6"/>
          <p:cNvPicPr preferRelativeResize="0"/>
          <p:nvPr/>
        </p:nvPicPr>
        <p:blipFill rotWithShape="1">
          <a:blip r:embed="rId2">
            <a:alphaModFix/>
          </a:blip>
          <a:srcRect/>
          <a:stretch/>
        </p:blipFill>
        <p:spPr>
          <a:xfrm>
            <a:off x="-1" y="1"/>
            <a:ext cx="9153000" cy="6875100"/>
          </a:xfrm>
          <a:prstGeom prst="rect">
            <a:avLst/>
          </a:prstGeom>
          <a:noFill/>
          <a:ln>
            <a:noFill/>
          </a:ln>
        </p:spPr>
      </p:pic>
      <p:sp>
        <p:nvSpPr>
          <p:cNvPr id="38" name="Google Shape;38;p6"/>
          <p:cNvSpPr txBox="1">
            <a:spLocks noGrp="1"/>
          </p:cNvSpPr>
          <p:nvPr>
            <p:ph type="ctrTitle"/>
          </p:nvPr>
        </p:nvSpPr>
        <p:spPr>
          <a:xfrm>
            <a:off x="1178513" y="2570312"/>
            <a:ext cx="5486400" cy="138510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2"/>
              </a:buClr>
              <a:buSzPts val="1400"/>
              <a:buFont typeface="Verdana"/>
              <a:buNone/>
              <a:defRPr sz="4200" b="0" i="0" u="none" strike="noStrike" cap="none">
                <a:solidFill>
                  <a:schemeClr val="dk2"/>
                </a:solidFill>
                <a:latin typeface="Verdana"/>
                <a:ea typeface="Verdana"/>
                <a:cs typeface="Verdana"/>
                <a:sym typeface="Verdan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39" name="Google Shape;39;p6"/>
          <p:cNvSpPr txBox="1">
            <a:spLocks noGrp="1"/>
          </p:cNvSpPr>
          <p:nvPr>
            <p:ph type="subTitle" idx="1"/>
          </p:nvPr>
        </p:nvSpPr>
        <p:spPr>
          <a:xfrm>
            <a:off x="1178513" y="3913464"/>
            <a:ext cx="5486400" cy="3387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1000"/>
              </a:spcBef>
              <a:spcAft>
                <a:spcPts val="0"/>
              </a:spcAft>
              <a:buClr>
                <a:schemeClr val="accent1"/>
              </a:buClr>
              <a:buSzPts val="1400"/>
              <a:buFont typeface="Arial"/>
              <a:buNone/>
              <a:defRPr sz="1600" b="0" i="0" u="none" strike="noStrike" cap="none">
                <a:solidFill>
                  <a:schemeClr val="accent1"/>
                </a:solidFill>
                <a:latin typeface="Verdana"/>
                <a:ea typeface="Verdana"/>
                <a:cs typeface="Verdana"/>
                <a:sym typeface="Verdana"/>
              </a:defRPr>
            </a:lvl1pPr>
            <a:lvl2pPr marL="342900" marR="0" lvl="1" indent="0" algn="ctr" rtl="0">
              <a:lnSpc>
                <a:spcPct val="100000"/>
              </a:lnSpc>
              <a:spcBef>
                <a:spcPts val="1000"/>
              </a:spcBef>
              <a:spcAft>
                <a:spcPts val="0"/>
              </a:spcAft>
              <a:buClr>
                <a:schemeClr val="accent1"/>
              </a:buClr>
              <a:buSzPts val="1400"/>
              <a:buFont typeface="Helvetica Neue"/>
              <a:buNone/>
              <a:defRPr sz="1500" b="0" i="0" u="none" strike="noStrike" cap="none">
                <a:solidFill>
                  <a:schemeClr val="dk2"/>
                </a:solidFill>
                <a:latin typeface="Verdana"/>
                <a:ea typeface="Verdana"/>
                <a:cs typeface="Verdana"/>
                <a:sym typeface="Verdana"/>
              </a:defRPr>
            </a:lvl2pPr>
            <a:lvl3pPr marL="685800" marR="0" lvl="2" indent="0" algn="ctr" rtl="0">
              <a:lnSpc>
                <a:spcPct val="100000"/>
              </a:lnSpc>
              <a:spcBef>
                <a:spcPts val="1000"/>
              </a:spcBef>
              <a:spcAft>
                <a:spcPts val="0"/>
              </a:spcAft>
              <a:buClr>
                <a:schemeClr val="accent1"/>
              </a:buClr>
              <a:buSzPts val="1400"/>
              <a:buFont typeface="Helvetica Neue"/>
              <a:buNone/>
              <a:defRPr sz="1350" b="0" i="0" u="none" strike="noStrike" cap="none">
                <a:solidFill>
                  <a:schemeClr val="dk2"/>
                </a:solidFill>
                <a:latin typeface="Verdana"/>
                <a:ea typeface="Verdana"/>
                <a:cs typeface="Verdana"/>
                <a:sym typeface="Verdana"/>
              </a:defRPr>
            </a:lvl3pPr>
            <a:lvl4pPr marL="1028700" marR="0" lvl="3" indent="0" algn="ctr" rtl="0">
              <a:lnSpc>
                <a:spcPct val="90000"/>
              </a:lnSpc>
              <a:spcBef>
                <a:spcPts val="375"/>
              </a:spcBef>
              <a:spcAft>
                <a:spcPts val="0"/>
              </a:spcAft>
              <a:buClr>
                <a:schemeClr val="accent1"/>
              </a:buClr>
              <a:buSzPts val="1400"/>
              <a:buFont typeface="Arial"/>
              <a:buNone/>
              <a:defRPr sz="1200" b="0" i="0" u="none" strike="noStrike" cap="none">
                <a:solidFill>
                  <a:schemeClr val="dk2"/>
                </a:solidFill>
                <a:latin typeface="Verdana"/>
                <a:ea typeface="Verdana"/>
                <a:cs typeface="Verdana"/>
                <a:sym typeface="Verdana"/>
              </a:defRPr>
            </a:lvl4pPr>
            <a:lvl5pPr marL="1371600" marR="0" lvl="4" indent="0" algn="ctr" rtl="0">
              <a:lnSpc>
                <a:spcPct val="90000"/>
              </a:lnSpc>
              <a:spcBef>
                <a:spcPts val="375"/>
              </a:spcBef>
              <a:spcAft>
                <a:spcPts val="0"/>
              </a:spcAft>
              <a:buClr>
                <a:schemeClr val="accent1"/>
              </a:buClr>
              <a:buSzPts val="1400"/>
              <a:buFont typeface="Arial"/>
              <a:buNone/>
              <a:defRPr sz="1200" b="0" i="0" u="none" strike="noStrike" cap="none">
                <a:solidFill>
                  <a:schemeClr val="dk2"/>
                </a:solidFill>
                <a:latin typeface="Verdana"/>
                <a:ea typeface="Verdana"/>
                <a:cs typeface="Verdana"/>
                <a:sym typeface="Verdana"/>
              </a:defRPr>
            </a:lvl5pPr>
            <a:lvl6pPr marL="1714500" marR="0" lvl="5" indent="0" algn="ctr" rtl="0">
              <a:lnSpc>
                <a:spcPct val="90000"/>
              </a:lnSpc>
              <a:spcBef>
                <a:spcPts val="375"/>
              </a:spcBef>
              <a:spcAft>
                <a:spcPts val="0"/>
              </a:spcAft>
              <a:buClr>
                <a:schemeClr val="dk1"/>
              </a:buClr>
              <a:buSzPts val="1800"/>
              <a:buFont typeface="Arial"/>
              <a:buNone/>
              <a:defRPr sz="1200" b="0" i="0" u="none" strike="noStrike" cap="none">
                <a:solidFill>
                  <a:schemeClr val="dk1"/>
                </a:solidFill>
                <a:latin typeface="Verdana"/>
                <a:ea typeface="Verdana"/>
                <a:cs typeface="Verdana"/>
                <a:sym typeface="Verdana"/>
              </a:defRPr>
            </a:lvl6pPr>
            <a:lvl7pPr marL="2057400" marR="0" lvl="6" indent="0" algn="ctr" rtl="0">
              <a:lnSpc>
                <a:spcPct val="90000"/>
              </a:lnSpc>
              <a:spcBef>
                <a:spcPts val="375"/>
              </a:spcBef>
              <a:spcAft>
                <a:spcPts val="0"/>
              </a:spcAft>
              <a:buClr>
                <a:schemeClr val="dk1"/>
              </a:buClr>
              <a:buSzPts val="1800"/>
              <a:buFont typeface="Arial"/>
              <a:buNone/>
              <a:defRPr sz="1200" b="0" i="0" u="none" strike="noStrike" cap="none">
                <a:solidFill>
                  <a:schemeClr val="dk1"/>
                </a:solidFill>
                <a:latin typeface="Verdana"/>
                <a:ea typeface="Verdana"/>
                <a:cs typeface="Verdana"/>
                <a:sym typeface="Verdana"/>
              </a:defRPr>
            </a:lvl7pPr>
            <a:lvl8pPr marL="2400300" marR="0" lvl="7" indent="0" algn="ctr" rtl="0">
              <a:lnSpc>
                <a:spcPct val="90000"/>
              </a:lnSpc>
              <a:spcBef>
                <a:spcPts val="375"/>
              </a:spcBef>
              <a:spcAft>
                <a:spcPts val="0"/>
              </a:spcAft>
              <a:buClr>
                <a:schemeClr val="dk1"/>
              </a:buClr>
              <a:buSzPts val="1800"/>
              <a:buFont typeface="Arial"/>
              <a:buNone/>
              <a:defRPr sz="1200" b="0" i="0" u="none" strike="noStrike" cap="none">
                <a:solidFill>
                  <a:schemeClr val="dk1"/>
                </a:solidFill>
                <a:latin typeface="Verdana"/>
                <a:ea typeface="Verdana"/>
                <a:cs typeface="Verdana"/>
                <a:sym typeface="Verdana"/>
              </a:defRPr>
            </a:lvl8pPr>
            <a:lvl9pPr marL="2743200" marR="0" lvl="8" indent="0" algn="ctr" rtl="0">
              <a:lnSpc>
                <a:spcPct val="90000"/>
              </a:lnSpc>
              <a:spcBef>
                <a:spcPts val="375"/>
              </a:spcBef>
              <a:spcAft>
                <a:spcPts val="0"/>
              </a:spcAft>
              <a:buClr>
                <a:schemeClr val="dk1"/>
              </a:buClr>
              <a:buSzPts val="1800"/>
              <a:buFont typeface="Arial"/>
              <a:buNone/>
              <a:defRPr sz="1200" b="0" i="0" u="none" strike="noStrike" cap="none">
                <a:solidFill>
                  <a:schemeClr val="dk1"/>
                </a:solidFill>
                <a:latin typeface="Verdana"/>
                <a:ea typeface="Verdana"/>
                <a:cs typeface="Verdana"/>
                <a:sym typeface="Verdana"/>
              </a:defRPr>
            </a:lvl9pPr>
          </a:lstStyle>
          <a:p>
            <a:endParaRPr/>
          </a:p>
        </p:txBody>
      </p:sp>
      <p:pic>
        <p:nvPicPr>
          <p:cNvPr id="40" name="Google Shape;40;p6"/>
          <p:cNvPicPr preferRelativeResize="0"/>
          <p:nvPr/>
        </p:nvPicPr>
        <p:blipFill rotWithShape="1">
          <a:blip r:embed="rId3">
            <a:alphaModFix/>
          </a:blip>
          <a:srcRect/>
          <a:stretch/>
        </p:blipFill>
        <p:spPr>
          <a:xfrm>
            <a:off x="362600" y="295075"/>
            <a:ext cx="3012000" cy="1262400"/>
          </a:xfrm>
          <a:prstGeom prst="rect">
            <a:avLst/>
          </a:prstGeom>
          <a:noFill/>
          <a:ln>
            <a:noFill/>
          </a:ln>
        </p:spPr>
      </p:pic>
      <p:sp>
        <p:nvSpPr>
          <p:cNvPr id="41" name="Google Shape;41;p6"/>
          <p:cNvSpPr txBox="1"/>
          <p:nvPr/>
        </p:nvSpPr>
        <p:spPr>
          <a:xfrm>
            <a:off x="362609" y="6546928"/>
            <a:ext cx="1750500" cy="18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600">
                <a:solidFill>
                  <a:schemeClr val="dk2"/>
                </a:solidFill>
                <a:latin typeface="Verdana"/>
                <a:ea typeface="Verdana"/>
                <a:cs typeface="Verdana"/>
                <a:sym typeface="Verdana"/>
              </a:rPr>
              <a:t>© 2018 IHS Markit. All Rights Reserved.</a:t>
            </a:r>
            <a:endParaRPr sz="600">
              <a:solidFill>
                <a:schemeClr val="dk2"/>
              </a:solidFill>
              <a:latin typeface="Verdana"/>
              <a:ea typeface="Verdana"/>
              <a:cs typeface="Verdana"/>
              <a:sym typeface="Verdan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1">
  <p:cSld name="Two Content">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352751" y="961011"/>
            <a:ext cx="8460300" cy="4617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accent1"/>
              </a:buClr>
              <a:buSzPts val="1400"/>
              <a:buFont typeface="Verdana"/>
              <a:buNone/>
              <a:defRPr sz="2400" b="0" i="0" u="none" strike="noStrike" cap="none">
                <a:solidFill>
                  <a:schemeClr val="accent1"/>
                </a:solidFill>
                <a:latin typeface="Verdana"/>
                <a:ea typeface="Verdana"/>
                <a:cs typeface="Verdana"/>
                <a:sym typeface="Verdana"/>
              </a:defRPr>
            </a:lvl1pPr>
            <a:lvl2pPr marL="0" marR="0" lvl="1" indent="0" algn="l" rtl="0">
              <a:lnSpc>
                <a:spcPct val="100000"/>
              </a:lnSpc>
              <a:spcBef>
                <a:spcPts val="0"/>
              </a:spcBef>
              <a:spcAft>
                <a:spcPts val="0"/>
              </a:spcAft>
              <a:buClr>
                <a:schemeClr val="accent1"/>
              </a:buClr>
              <a:buSzPts val="1400"/>
              <a:buFont typeface="Verdana"/>
              <a:buNone/>
              <a:defRPr sz="2400" b="0" i="0" u="none" strike="noStrike" cap="none">
                <a:solidFill>
                  <a:schemeClr val="accent1"/>
                </a:solidFill>
                <a:latin typeface="Verdana"/>
                <a:ea typeface="Verdana"/>
                <a:cs typeface="Verdana"/>
                <a:sym typeface="Verdana"/>
              </a:defRPr>
            </a:lvl2pPr>
            <a:lvl3pPr marL="0" marR="0" lvl="2" indent="0" algn="l" rtl="0">
              <a:lnSpc>
                <a:spcPct val="100000"/>
              </a:lnSpc>
              <a:spcBef>
                <a:spcPts val="0"/>
              </a:spcBef>
              <a:spcAft>
                <a:spcPts val="0"/>
              </a:spcAft>
              <a:buClr>
                <a:schemeClr val="accent1"/>
              </a:buClr>
              <a:buSzPts val="1400"/>
              <a:buFont typeface="Verdana"/>
              <a:buNone/>
              <a:defRPr sz="2400" b="0" i="0" u="none" strike="noStrike" cap="none">
                <a:solidFill>
                  <a:schemeClr val="accent1"/>
                </a:solidFill>
                <a:latin typeface="Verdana"/>
                <a:ea typeface="Verdana"/>
                <a:cs typeface="Verdana"/>
                <a:sym typeface="Verdana"/>
              </a:defRPr>
            </a:lvl3pPr>
            <a:lvl4pPr marL="0" marR="0" lvl="3" indent="0" algn="l" rtl="0">
              <a:lnSpc>
                <a:spcPct val="100000"/>
              </a:lnSpc>
              <a:spcBef>
                <a:spcPts val="0"/>
              </a:spcBef>
              <a:spcAft>
                <a:spcPts val="0"/>
              </a:spcAft>
              <a:buClr>
                <a:schemeClr val="accent1"/>
              </a:buClr>
              <a:buSzPts val="1400"/>
              <a:buFont typeface="Verdana"/>
              <a:buNone/>
              <a:defRPr sz="2400" b="0" i="0" u="none" strike="noStrike" cap="none">
                <a:solidFill>
                  <a:schemeClr val="accent1"/>
                </a:solidFill>
                <a:latin typeface="Verdana"/>
                <a:ea typeface="Verdana"/>
                <a:cs typeface="Verdana"/>
                <a:sym typeface="Verdana"/>
              </a:defRPr>
            </a:lvl4pPr>
            <a:lvl5pPr marL="0" marR="0" lvl="4" indent="0" algn="l" rtl="0">
              <a:lnSpc>
                <a:spcPct val="100000"/>
              </a:lnSpc>
              <a:spcBef>
                <a:spcPts val="0"/>
              </a:spcBef>
              <a:spcAft>
                <a:spcPts val="0"/>
              </a:spcAft>
              <a:buClr>
                <a:schemeClr val="accent1"/>
              </a:buClr>
              <a:buSzPts val="1400"/>
              <a:buFont typeface="Verdana"/>
              <a:buNone/>
              <a:defRPr sz="2400" b="0" i="0" u="none" strike="noStrike" cap="none">
                <a:solidFill>
                  <a:schemeClr val="accent1"/>
                </a:solidFill>
                <a:latin typeface="Verdana"/>
                <a:ea typeface="Verdana"/>
                <a:cs typeface="Verdana"/>
                <a:sym typeface="Verdana"/>
              </a:defRPr>
            </a:lvl5pPr>
            <a:lvl6pPr marL="0" marR="0" lvl="5" indent="0" algn="l" rtl="0">
              <a:lnSpc>
                <a:spcPct val="100000"/>
              </a:lnSpc>
              <a:spcBef>
                <a:spcPts val="0"/>
              </a:spcBef>
              <a:spcAft>
                <a:spcPts val="0"/>
              </a:spcAft>
              <a:buClr>
                <a:schemeClr val="accent1"/>
              </a:buClr>
              <a:buSzPts val="1400"/>
              <a:buFont typeface="Verdana"/>
              <a:buNone/>
              <a:defRPr sz="2400" b="0" i="0" u="none" strike="noStrike" cap="none">
                <a:solidFill>
                  <a:schemeClr val="accent1"/>
                </a:solidFill>
                <a:latin typeface="Verdana"/>
                <a:ea typeface="Verdana"/>
                <a:cs typeface="Verdana"/>
                <a:sym typeface="Verdana"/>
              </a:defRPr>
            </a:lvl6pPr>
            <a:lvl7pPr marL="0" marR="0" lvl="6" indent="0" algn="l" rtl="0">
              <a:lnSpc>
                <a:spcPct val="100000"/>
              </a:lnSpc>
              <a:spcBef>
                <a:spcPts val="0"/>
              </a:spcBef>
              <a:spcAft>
                <a:spcPts val="0"/>
              </a:spcAft>
              <a:buClr>
                <a:schemeClr val="accent1"/>
              </a:buClr>
              <a:buSzPts val="1400"/>
              <a:buFont typeface="Verdana"/>
              <a:buNone/>
              <a:defRPr sz="2400" b="0" i="0" u="none" strike="noStrike" cap="none">
                <a:solidFill>
                  <a:schemeClr val="accent1"/>
                </a:solidFill>
                <a:latin typeface="Verdana"/>
                <a:ea typeface="Verdana"/>
                <a:cs typeface="Verdana"/>
                <a:sym typeface="Verdana"/>
              </a:defRPr>
            </a:lvl7pPr>
            <a:lvl8pPr marL="0" marR="0" lvl="7" indent="0" algn="l" rtl="0">
              <a:lnSpc>
                <a:spcPct val="100000"/>
              </a:lnSpc>
              <a:spcBef>
                <a:spcPts val="0"/>
              </a:spcBef>
              <a:spcAft>
                <a:spcPts val="0"/>
              </a:spcAft>
              <a:buClr>
                <a:schemeClr val="accent1"/>
              </a:buClr>
              <a:buSzPts val="1400"/>
              <a:buFont typeface="Verdana"/>
              <a:buNone/>
              <a:defRPr sz="2400" b="0" i="0" u="none" strike="noStrike" cap="none">
                <a:solidFill>
                  <a:schemeClr val="accent1"/>
                </a:solidFill>
                <a:latin typeface="Verdana"/>
                <a:ea typeface="Verdana"/>
                <a:cs typeface="Verdana"/>
                <a:sym typeface="Verdana"/>
              </a:defRPr>
            </a:lvl8pPr>
            <a:lvl9pPr marL="0" marR="0" lvl="8" indent="0" algn="l" rtl="0">
              <a:lnSpc>
                <a:spcPct val="100000"/>
              </a:lnSpc>
              <a:spcBef>
                <a:spcPts val="0"/>
              </a:spcBef>
              <a:spcAft>
                <a:spcPts val="0"/>
              </a:spcAft>
              <a:buClr>
                <a:schemeClr val="accent1"/>
              </a:buClr>
              <a:buSzPts val="1400"/>
              <a:buFont typeface="Verdana"/>
              <a:buNone/>
              <a:defRPr sz="2400" b="0" i="0" u="none" strike="noStrike" cap="none">
                <a:solidFill>
                  <a:schemeClr val="accent1"/>
                </a:solidFill>
                <a:latin typeface="Verdana"/>
                <a:ea typeface="Verdana"/>
                <a:cs typeface="Verdana"/>
                <a:sym typeface="Verdana"/>
              </a:defRPr>
            </a:lvl9pPr>
          </a:lstStyle>
          <a:p>
            <a:endParaRPr/>
          </a:p>
        </p:txBody>
      </p:sp>
      <p:sp>
        <p:nvSpPr>
          <p:cNvPr id="44" name="Google Shape;44;p7"/>
          <p:cNvSpPr txBox="1">
            <a:spLocks noGrp="1"/>
          </p:cNvSpPr>
          <p:nvPr>
            <p:ph type="body" idx="1"/>
          </p:nvPr>
        </p:nvSpPr>
        <p:spPr>
          <a:xfrm>
            <a:off x="422950" y="1687913"/>
            <a:ext cx="4116900" cy="4192500"/>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1000"/>
              </a:spcBef>
              <a:spcAft>
                <a:spcPts val="0"/>
              </a:spcAft>
              <a:buClr>
                <a:schemeClr val="accent1"/>
              </a:buClr>
              <a:buSzPts val="1400"/>
              <a:buFont typeface="Arial"/>
              <a:buChar char="•"/>
              <a:defRPr sz="1400" b="0" i="0" u="none" strike="noStrike" cap="none">
                <a:solidFill>
                  <a:srgbClr val="4B4B4B"/>
                </a:solidFill>
                <a:latin typeface="Verdana"/>
                <a:ea typeface="Verdana"/>
                <a:cs typeface="Verdana"/>
                <a:sym typeface="Verdana"/>
              </a:defRPr>
            </a:lvl1pPr>
            <a:lvl2pPr marL="914400" marR="0" lvl="1" indent="-317500" algn="l" rtl="0">
              <a:lnSpc>
                <a:spcPct val="100000"/>
              </a:lnSpc>
              <a:spcBef>
                <a:spcPts val="1000"/>
              </a:spcBef>
              <a:spcAft>
                <a:spcPts val="0"/>
              </a:spcAft>
              <a:buClr>
                <a:schemeClr val="accent1"/>
              </a:buClr>
              <a:buSzPts val="1400"/>
              <a:buFont typeface="Arial"/>
              <a:buChar char="&gt;"/>
              <a:defRPr sz="1400" b="0" i="0" u="none" strike="noStrike" cap="none">
                <a:solidFill>
                  <a:srgbClr val="4B4B4B"/>
                </a:solidFill>
                <a:latin typeface="Verdana"/>
                <a:ea typeface="Verdana"/>
                <a:cs typeface="Verdana"/>
                <a:sym typeface="Verdana"/>
              </a:defRPr>
            </a:lvl2pPr>
            <a:lvl3pPr marL="1371600" marR="0" lvl="2" indent="-317500" algn="l" rtl="0">
              <a:lnSpc>
                <a:spcPct val="100000"/>
              </a:lnSpc>
              <a:spcBef>
                <a:spcPts val="1000"/>
              </a:spcBef>
              <a:spcAft>
                <a:spcPts val="0"/>
              </a:spcAft>
              <a:buClr>
                <a:schemeClr val="accent1"/>
              </a:buClr>
              <a:buSzPts val="1400"/>
              <a:buFont typeface="Arial"/>
              <a:buChar char="–"/>
              <a:defRPr sz="1400" b="0" i="0" u="none" strike="noStrike" cap="none">
                <a:solidFill>
                  <a:srgbClr val="4B4B4B"/>
                </a:solidFill>
                <a:latin typeface="Verdana"/>
                <a:ea typeface="Verdana"/>
                <a:cs typeface="Verdana"/>
                <a:sym typeface="Verdana"/>
              </a:defRPr>
            </a:lvl3pPr>
            <a:lvl4pPr marL="1828800" marR="0" lvl="3" indent="-317500" algn="l" rtl="0">
              <a:lnSpc>
                <a:spcPct val="100000"/>
              </a:lnSpc>
              <a:spcBef>
                <a:spcPts val="1000"/>
              </a:spcBef>
              <a:spcAft>
                <a:spcPts val="0"/>
              </a:spcAft>
              <a:buClr>
                <a:schemeClr val="accent1"/>
              </a:buClr>
              <a:buSzPts val="1400"/>
              <a:buFont typeface="Arial"/>
              <a:buChar char="•"/>
              <a:defRPr sz="1400" b="0" i="0" u="none" strike="noStrike" cap="none">
                <a:solidFill>
                  <a:srgbClr val="4B4B4B"/>
                </a:solidFill>
                <a:latin typeface="Verdana"/>
                <a:ea typeface="Verdana"/>
                <a:cs typeface="Verdana"/>
                <a:sym typeface="Verdana"/>
              </a:defRPr>
            </a:lvl4pPr>
            <a:lvl5pPr marL="2286000" marR="0" lvl="4" indent="-317500" algn="l" rtl="0">
              <a:lnSpc>
                <a:spcPct val="100000"/>
              </a:lnSpc>
              <a:spcBef>
                <a:spcPts val="1000"/>
              </a:spcBef>
              <a:spcAft>
                <a:spcPts val="0"/>
              </a:spcAft>
              <a:buClr>
                <a:schemeClr val="accent1"/>
              </a:buClr>
              <a:buSzPts val="1400"/>
              <a:buFont typeface="Arial"/>
              <a:buChar char="•"/>
              <a:defRPr sz="1400" b="0" i="0" u="none" strike="noStrike" cap="none">
                <a:solidFill>
                  <a:srgbClr val="4B4B4B"/>
                </a:solidFill>
                <a:latin typeface="Verdana"/>
                <a:ea typeface="Verdana"/>
                <a:cs typeface="Verdana"/>
                <a:sym typeface="Verdana"/>
              </a:defRPr>
            </a:lvl5pPr>
            <a:lvl6pPr marL="2743200" marR="0" lvl="5" indent="-317500" algn="l" rtl="0">
              <a:lnSpc>
                <a:spcPct val="100000"/>
              </a:lnSpc>
              <a:spcBef>
                <a:spcPts val="1000"/>
              </a:spcBef>
              <a:spcAft>
                <a:spcPts val="0"/>
              </a:spcAft>
              <a:buClr>
                <a:schemeClr val="accent1"/>
              </a:buClr>
              <a:buSzPts val="1400"/>
              <a:buFont typeface="Arial"/>
              <a:buChar char="•"/>
              <a:defRPr sz="1400" b="0" i="0" u="none" strike="noStrike" cap="none">
                <a:solidFill>
                  <a:srgbClr val="4B4B4B"/>
                </a:solidFill>
                <a:latin typeface="Arial"/>
                <a:ea typeface="Arial"/>
                <a:cs typeface="Arial"/>
                <a:sym typeface="Arial"/>
              </a:defRPr>
            </a:lvl6pPr>
            <a:lvl7pPr marL="3200400" marR="0" lvl="6" indent="-317500" algn="l" rtl="0">
              <a:lnSpc>
                <a:spcPct val="100000"/>
              </a:lnSpc>
              <a:spcBef>
                <a:spcPts val="1000"/>
              </a:spcBef>
              <a:spcAft>
                <a:spcPts val="0"/>
              </a:spcAft>
              <a:buClr>
                <a:schemeClr val="accent1"/>
              </a:buClr>
              <a:buSzPts val="1400"/>
              <a:buFont typeface="Arial"/>
              <a:buChar char="•"/>
              <a:defRPr sz="1400" b="0" i="0" u="none" strike="noStrike" cap="none">
                <a:solidFill>
                  <a:srgbClr val="4B4B4B"/>
                </a:solidFill>
                <a:latin typeface="Arial"/>
                <a:ea typeface="Arial"/>
                <a:cs typeface="Arial"/>
                <a:sym typeface="Arial"/>
              </a:defRPr>
            </a:lvl7pPr>
            <a:lvl8pPr marL="3657600" marR="0" lvl="7" indent="-317500" algn="l" rtl="0">
              <a:lnSpc>
                <a:spcPct val="100000"/>
              </a:lnSpc>
              <a:spcBef>
                <a:spcPts val="1000"/>
              </a:spcBef>
              <a:spcAft>
                <a:spcPts val="0"/>
              </a:spcAft>
              <a:buClr>
                <a:schemeClr val="accent1"/>
              </a:buClr>
              <a:buSzPts val="1400"/>
              <a:buFont typeface="Arial"/>
              <a:buChar char="•"/>
              <a:defRPr sz="1400" b="0" i="0" u="none" strike="noStrike" cap="none">
                <a:solidFill>
                  <a:srgbClr val="4B4B4B"/>
                </a:solidFill>
                <a:latin typeface="Arial"/>
                <a:ea typeface="Arial"/>
                <a:cs typeface="Arial"/>
                <a:sym typeface="Arial"/>
              </a:defRPr>
            </a:lvl8pPr>
            <a:lvl9pPr marL="4114800" marR="0" lvl="8" indent="-317500" algn="l" rtl="0">
              <a:lnSpc>
                <a:spcPct val="100000"/>
              </a:lnSpc>
              <a:spcBef>
                <a:spcPts val="1000"/>
              </a:spcBef>
              <a:spcAft>
                <a:spcPts val="0"/>
              </a:spcAft>
              <a:buClr>
                <a:schemeClr val="accent1"/>
              </a:buClr>
              <a:buSzPts val="1400"/>
              <a:buFont typeface="Arial"/>
              <a:buChar char="•"/>
              <a:defRPr sz="1400" b="0" i="0" u="none" strike="noStrike" cap="none">
                <a:solidFill>
                  <a:srgbClr val="4B4B4B"/>
                </a:solidFill>
                <a:latin typeface="Arial"/>
                <a:ea typeface="Arial"/>
                <a:cs typeface="Arial"/>
                <a:sym typeface="Arial"/>
              </a:defRPr>
            </a:lvl9pPr>
          </a:lstStyle>
          <a:p>
            <a:endParaRPr/>
          </a:p>
        </p:txBody>
      </p:sp>
      <p:sp>
        <p:nvSpPr>
          <p:cNvPr id="45" name="Google Shape;45;p7"/>
          <p:cNvSpPr txBox="1">
            <a:spLocks noGrp="1"/>
          </p:cNvSpPr>
          <p:nvPr>
            <p:ph type="sldNum" idx="12"/>
          </p:nvPr>
        </p:nvSpPr>
        <p:spPr>
          <a:xfrm>
            <a:off x="8512621" y="270937"/>
            <a:ext cx="174300" cy="1524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FFFFFF"/>
              </a:buClr>
              <a:buFont typeface="Verdana"/>
              <a:buNone/>
              <a:defRPr sz="1000" b="0" i="0" u="none" strike="noStrike" cap="none">
                <a:solidFill>
                  <a:srgbClr val="FFFFFF"/>
                </a:solidFill>
                <a:latin typeface="Verdana"/>
                <a:ea typeface="Verdana"/>
                <a:cs typeface="Verdana"/>
                <a:sym typeface="Verdana"/>
              </a:defRPr>
            </a:lvl1pPr>
            <a:lvl2pPr marL="0" marR="0" lvl="1" indent="0" algn="r" rtl="0">
              <a:lnSpc>
                <a:spcPct val="100000"/>
              </a:lnSpc>
              <a:spcBef>
                <a:spcPts val="0"/>
              </a:spcBef>
              <a:spcAft>
                <a:spcPts val="0"/>
              </a:spcAft>
              <a:buClr>
                <a:srgbClr val="FFFFFF"/>
              </a:buClr>
              <a:buFont typeface="Verdana"/>
              <a:buNone/>
              <a:defRPr sz="1000" b="0" i="0" u="none" strike="noStrike" cap="none">
                <a:solidFill>
                  <a:srgbClr val="FFFFFF"/>
                </a:solidFill>
                <a:latin typeface="Verdana"/>
                <a:ea typeface="Verdana"/>
                <a:cs typeface="Verdana"/>
                <a:sym typeface="Verdana"/>
              </a:defRPr>
            </a:lvl2pPr>
            <a:lvl3pPr marL="0" marR="0" lvl="2" indent="0" algn="r" rtl="0">
              <a:lnSpc>
                <a:spcPct val="100000"/>
              </a:lnSpc>
              <a:spcBef>
                <a:spcPts val="0"/>
              </a:spcBef>
              <a:spcAft>
                <a:spcPts val="0"/>
              </a:spcAft>
              <a:buClr>
                <a:srgbClr val="FFFFFF"/>
              </a:buClr>
              <a:buFont typeface="Verdana"/>
              <a:buNone/>
              <a:defRPr sz="1000" b="0" i="0" u="none" strike="noStrike" cap="none">
                <a:solidFill>
                  <a:srgbClr val="FFFFFF"/>
                </a:solidFill>
                <a:latin typeface="Verdana"/>
                <a:ea typeface="Verdana"/>
                <a:cs typeface="Verdana"/>
                <a:sym typeface="Verdana"/>
              </a:defRPr>
            </a:lvl3pPr>
            <a:lvl4pPr marL="0" marR="0" lvl="3" indent="0" algn="r" rtl="0">
              <a:lnSpc>
                <a:spcPct val="100000"/>
              </a:lnSpc>
              <a:spcBef>
                <a:spcPts val="0"/>
              </a:spcBef>
              <a:spcAft>
                <a:spcPts val="0"/>
              </a:spcAft>
              <a:buClr>
                <a:srgbClr val="FFFFFF"/>
              </a:buClr>
              <a:buFont typeface="Verdana"/>
              <a:buNone/>
              <a:defRPr sz="1000" b="0" i="0" u="none" strike="noStrike" cap="none">
                <a:solidFill>
                  <a:srgbClr val="FFFFFF"/>
                </a:solidFill>
                <a:latin typeface="Verdana"/>
                <a:ea typeface="Verdana"/>
                <a:cs typeface="Verdana"/>
                <a:sym typeface="Verdana"/>
              </a:defRPr>
            </a:lvl4pPr>
            <a:lvl5pPr marL="0" marR="0" lvl="4" indent="0" algn="r" rtl="0">
              <a:lnSpc>
                <a:spcPct val="100000"/>
              </a:lnSpc>
              <a:spcBef>
                <a:spcPts val="0"/>
              </a:spcBef>
              <a:spcAft>
                <a:spcPts val="0"/>
              </a:spcAft>
              <a:buClr>
                <a:srgbClr val="FFFFFF"/>
              </a:buClr>
              <a:buFont typeface="Verdana"/>
              <a:buNone/>
              <a:defRPr sz="1000" b="0" i="0" u="none" strike="noStrike" cap="none">
                <a:solidFill>
                  <a:srgbClr val="FFFFFF"/>
                </a:solidFill>
                <a:latin typeface="Verdana"/>
                <a:ea typeface="Verdana"/>
                <a:cs typeface="Verdana"/>
                <a:sym typeface="Verdana"/>
              </a:defRPr>
            </a:lvl5pPr>
            <a:lvl6pPr marL="0" marR="0" lvl="5" indent="0" algn="r" rtl="0">
              <a:lnSpc>
                <a:spcPct val="100000"/>
              </a:lnSpc>
              <a:spcBef>
                <a:spcPts val="0"/>
              </a:spcBef>
              <a:spcAft>
                <a:spcPts val="0"/>
              </a:spcAft>
              <a:buClr>
                <a:srgbClr val="FFFFFF"/>
              </a:buClr>
              <a:buFont typeface="Verdana"/>
              <a:buNone/>
              <a:defRPr sz="1000" b="0" i="0" u="none" strike="noStrike" cap="none">
                <a:solidFill>
                  <a:srgbClr val="FFFFFF"/>
                </a:solidFill>
                <a:latin typeface="Verdana"/>
                <a:ea typeface="Verdana"/>
                <a:cs typeface="Verdana"/>
                <a:sym typeface="Verdana"/>
              </a:defRPr>
            </a:lvl6pPr>
            <a:lvl7pPr marL="0" marR="0" lvl="6" indent="0" algn="r" rtl="0">
              <a:lnSpc>
                <a:spcPct val="100000"/>
              </a:lnSpc>
              <a:spcBef>
                <a:spcPts val="0"/>
              </a:spcBef>
              <a:spcAft>
                <a:spcPts val="0"/>
              </a:spcAft>
              <a:buClr>
                <a:srgbClr val="FFFFFF"/>
              </a:buClr>
              <a:buFont typeface="Verdana"/>
              <a:buNone/>
              <a:defRPr sz="1000" b="0" i="0" u="none" strike="noStrike" cap="none">
                <a:solidFill>
                  <a:srgbClr val="FFFFFF"/>
                </a:solidFill>
                <a:latin typeface="Verdana"/>
                <a:ea typeface="Verdana"/>
                <a:cs typeface="Verdana"/>
                <a:sym typeface="Verdana"/>
              </a:defRPr>
            </a:lvl7pPr>
            <a:lvl8pPr marL="0" marR="0" lvl="7" indent="0" algn="r" rtl="0">
              <a:lnSpc>
                <a:spcPct val="100000"/>
              </a:lnSpc>
              <a:spcBef>
                <a:spcPts val="0"/>
              </a:spcBef>
              <a:spcAft>
                <a:spcPts val="0"/>
              </a:spcAft>
              <a:buClr>
                <a:srgbClr val="FFFFFF"/>
              </a:buClr>
              <a:buFont typeface="Verdana"/>
              <a:buNone/>
              <a:defRPr sz="1000" b="0" i="0" u="none" strike="noStrike" cap="none">
                <a:solidFill>
                  <a:srgbClr val="FFFFFF"/>
                </a:solidFill>
                <a:latin typeface="Verdana"/>
                <a:ea typeface="Verdana"/>
                <a:cs typeface="Verdana"/>
                <a:sym typeface="Verdana"/>
              </a:defRPr>
            </a:lvl8pPr>
            <a:lvl9pPr marL="0" marR="0" lvl="8" indent="0" algn="r" rtl="0">
              <a:lnSpc>
                <a:spcPct val="100000"/>
              </a:lnSpc>
              <a:spcBef>
                <a:spcPts val="0"/>
              </a:spcBef>
              <a:spcAft>
                <a:spcPts val="0"/>
              </a:spcAft>
              <a:buClr>
                <a:srgbClr val="FFFFFF"/>
              </a:buClr>
              <a:buFont typeface="Verdana"/>
              <a:buNone/>
              <a:defRPr sz="1000" b="0" i="0" u="none" strike="noStrike" cap="none">
                <a:solidFill>
                  <a:srgbClr val="FFFFFF"/>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solidFill>
                <a:schemeClr val="lt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8">
            <a:alphaModFix/>
          </a:blip>
          <a:srcRect/>
          <a:stretch/>
        </p:blipFill>
        <p:spPr>
          <a:xfrm>
            <a:off x="0" y="-4306"/>
            <a:ext cx="9153144" cy="689536"/>
          </a:xfrm>
          <a:prstGeom prst="rect">
            <a:avLst/>
          </a:prstGeom>
          <a:noFill/>
          <a:ln>
            <a:noFill/>
          </a:ln>
        </p:spPr>
      </p:pic>
      <p:pic>
        <p:nvPicPr>
          <p:cNvPr id="11" name="Google Shape;11;p1"/>
          <p:cNvPicPr preferRelativeResize="0"/>
          <p:nvPr/>
        </p:nvPicPr>
        <p:blipFill rotWithShape="1">
          <a:blip r:embed="rId9">
            <a:alphaModFix/>
          </a:blip>
          <a:srcRect/>
          <a:stretch/>
        </p:blipFill>
        <p:spPr>
          <a:xfrm>
            <a:off x="324178" y="42339"/>
            <a:ext cx="1499616" cy="609600"/>
          </a:xfrm>
          <a:prstGeom prst="rect">
            <a:avLst/>
          </a:prstGeom>
          <a:noFill/>
          <a:ln>
            <a:noFill/>
          </a:ln>
        </p:spPr>
      </p:pic>
      <p:sp>
        <p:nvSpPr>
          <p:cNvPr id="12" name="Google Shape;12;p1"/>
          <p:cNvSpPr txBox="1">
            <a:spLocks noGrp="1"/>
          </p:cNvSpPr>
          <p:nvPr>
            <p:ph type="title"/>
          </p:nvPr>
        </p:nvSpPr>
        <p:spPr>
          <a:xfrm>
            <a:off x="352752" y="961011"/>
            <a:ext cx="8460171" cy="461665"/>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accent1"/>
              </a:buClr>
              <a:buSzPts val="1400"/>
              <a:buFont typeface="Verdana"/>
              <a:buNone/>
              <a:defRPr sz="2400" b="0" i="0" u="none" strike="noStrike" cap="none">
                <a:solidFill>
                  <a:schemeClr val="accent1"/>
                </a:solidFill>
                <a:latin typeface="Verdana"/>
                <a:ea typeface="Verdana"/>
                <a:cs typeface="Verdana"/>
                <a:sym typeface="Verdan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3" name="Google Shape;13;p1"/>
          <p:cNvSpPr txBox="1">
            <a:spLocks noGrp="1"/>
          </p:cNvSpPr>
          <p:nvPr>
            <p:ph type="body" idx="1"/>
          </p:nvPr>
        </p:nvSpPr>
        <p:spPr>
          <a:xfrm>
            <a:off x="352753" y="1887266"/>
            <a:ext cx="8460170" cy="4189684"/>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1000"/>
              </a:spcBef>
              <a:spcAft>
                <a:spcPts val="0"/>
              </a:spcAft>
              <a:buClr>
                <a:schemeClr val="accent1"/>
              </a:buClr>
              <a:buSzPts val="1400"/>
              <a:buFont typeface="Arial"/>
              <a:buChar char="•"/>
              <a:defRPr sz="1400" b="0" i="0" u="none" strike="noStrike" cap="none">
                <a:solidFill>
                  <a:schemeClr val="dk2"/>
                </a:solidFill>
                <a:latin typeface="Verdana"/>
                <a:ea typeface="Verdana"/>
                <a:cs typeface="Verdana"/>
                <a:sym typeface="Verdana"/>
              </a:defRPr>
            </a:lvl1pPr>
            <a:lvl2pPr marL="914400" marR="0" lvl="1" indent="-317500" algn="l" rtl="0">
              <a:lnSpc>
                <a:spcPct val="100000"/>
              </a:lnSpc>
              <a:spcBef>
                <a:spcPts val="1000"/>
              </a:spcBef>
              <a:spcAft>
                <a:spcPts val="0"/>
              </a:spcAft>
              <a:buClr>
                <a:schemeClr val="accent1"/>
              </a:buClr>
              <a:buSzPts val="1400"/>
              <a:buFont typeface="Helvetica Neue"/>
              <a:buChar char="&gt;"/>
              <a:defRPr sz="1400" b="0" i="0" u="none" strike="noStrike" cap="none">
                <a:solidFill>
                  <a:schemeClr val="dk2"/>
                </a:solidFill>
                <a:latin typeface="Verdana"/>
                <a:ea typeface="Verdana"/>
                <a:cs typeface="Verdana"/>
                <a:sym typeface="Verdana"/>
              </a:defRPr>
            </a:lvl2pPr>
            <a:lvl3pPr marL="1371600" marR="0" lvl="2" indent="-317500" algn="l" rtl="0">
              <a:lnSpc>
                <a:spcPct val="100000"/>
              </a:lnSpc>
              <a:spcBef>
                <a:spcPts val="1000"/>
              </a:spcBef>
              <a:spcAft>
                <a:spcPts val="0"/>
              </a:spcAft>
              <a:buClr>
                <a:schemeClr val="accent1"/>
              </a:buClr>
              <a:buSzPts val="1400"/>
              <a:buFont typeface="Helvetica Neue"/>
              <a:buChar char="–"/>
              <a:defRPr sz="1400" b="0" i="0" u="none" strike="noStrike" cap="none">
                <a:solidFill>
                  <a:schemeClr val="dk2"/>
                </a:solidFill>
                <a:latin typeface="Verdana"/>
                <a:ea typeface="Verdana"/>
                <a:cs typeface="Verdana"/>
                <a:sym typeface="Verdana"/>
              </a:defRPr>
            </a:lvl3pPr>
            <a:lvl4pPr marL="1828800" marR="0" lvl="3" indent="-317500" algn="l" rtl="0">
              <a:lnSpc>
                <a:spcPct val="90000"/>
              </a:lnSpc>
              <a:spcBef>
                <a:spcPts val="500"/>
              </a:spcBef>
              <a:spcAft>
                <a:spcPts val="0"/>
              </a:spcAft>
              <a:buClr>
                <a:schemeClr val="accent1"/>
              </a:buClr>
              <a:buSzPts val="1400"/>
              <a:buFont typeface="Arial"/>
              <a:buChar char="•"/>
              <a:defRPr sz="1400" b="0" i="0" u="none" strike="noStrike" cap="none">
                <a:solidFill>
                  <a:schemeClr val="dk2"/>
                </a:solidFill>
                <a:latin typeface="Verdana"/>
                <a:ea typeface="Verdana"/>
                <a:cs typeface="Verdana"/>
                <a:sym typeface="Verdana"/>
              </a:defRPr>
            </a:lvl4pPr>
            <a:lvl5pPr marL="2286000" marR="0" lvl="4" indent="-317500" algn="l" rtl="0">
              <a:lnSpc>
                <a:spcPct val="90000"/>
              </a:lnSpc>
              <a:spcBef>
                <a:spcPts val="500"/>
              </a:spcBef>
              <a:spcAft>
                <a:spcPts val="0"/>
              </a:spcAft>
              <a:buClr>
                <a:schemeClr val="accent1"/>
              </a:buClr>
              <a:buSzPts val="1400"/>
              <a:buFont typeface="Arial"/>
              <a:buChar char="•"/>
              <a:defRPr sz="1400" b="0" i="0" u="none" strike="noStrike" cap="none">
                <a:solidFill>
                  <a:schemeClr val="dk2"/>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14" name="Google Shape;14;p1"/>
          <p:cNvSpPr txBox="1">
            <a:spLocks noGrp="1"/>
          </p:cNvSpPr>
          <p:nvPr>
            <p:ph type="sldNum" idx="12"/>
          </p:nvPr>
        </p:nvSpPr>
        <p:spPr>
          <a:xfrm>
            <a:off x="8274942" y="270195"/>
            <a:ext cx="411858" cy="153888"/>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000" b="0" i="0" u="none" strike="noStrike" cap="none">
                <a:solidFill>
                  <a:schemeClr val="lt1"/>
                </a:solidFill>
                <a:latin typeface="Verdana"/>
                <a:ea typeface="Verdana"/>
                <a:cs typeface="Verdana"/>
                <a:sym typeface="Verdana"/>
              </a:defRPr>
            </a:lvl1pPr>
            <a:lvl2pPr marL="0" marR="0" lvl="1" indent="0" algn="r" rtl="0">
              <a:spcBef>
                <a:spcPts val="0"/>
              </a:spcBef>
              <a:buNone/>
              <a:defRPr sz="1000" b="0" i="0" u="none" strike="noStrike" cap="none">
                <a:solidFill>
                  <a:schemeClr val="lt1"/>
                </a:solidFill>
                <a:latin typeface="Verdana"/>
                <a:ea typeface="Verdana"/>
                <a:cs typeface="Verdana"/>
                <a:sym typeface="Verdana"/>
              </a:defRPr>
            </a:lvl2pPr>
            <a:lvl3pPr marL="0" marR="0" lvl="2" indent="0" algn="r" rtl="0">
              <a:spcBef>
                <a:spcPts val="0"/>
              </a:spcBef>
              <a:buNone/>
              <a:defRPr sz="1000" b="0" i="0" u="none" strike="noStrike" cap="none">
                <a:solidFill>
                  <a:schemeClr val="lt1"/>
                </a:solidFill>
                <a:latin typeface="Verdana"/>
                <a:ea typeface="Verdana"/>
                <a:cs typeface="Verdana"/>
                <a:sym typeface="Verdana"/>
              </a:defRPr>
            </a:lvl3pPr>
            <a:lvl4pPr marL="0" marR="0" lvl="3" indent="0" algn="r" rtl="0">
              <a:spcBef>
                <a:spcPts val="0"/>
              </a:spcBef>
              <a:buNone/>
              <a:defRPr sz="1000" b="0" i="0" u="none" strike="noStrike" cap="none">
                <a:solidFill>
                  <a:schemeClr val="lt1"/>
                </a:solidFill>
                <a:latin typeface="Verdana"/>
                <a:ea typeface="Verdana"/>
                <a:cs typeface="Verdana"/>
                <a:sym typeface="Verdana"/>
              </a:defRPr>
            </a:lvl4pPr>
            <a:lvl5pPr marL="0" marR="0" lvl="4" indent="0" algn="r" rtl="0">
              <a:spcBef>
                <a:spcPts val="0"/>
              </a:spcBef>
              <a:buNone/>
              <a:defRPr sz="1000" b="0" i="0" u="none" strike="noStrike" cap="none">
                <a:solidFill>
                  <a:schemeClr val="lt1"/>
                </a:solidFill>
                <a:latin typeface="Verdana"/>
                <a:ea typeface="Verdana"/>
                <a:cs typeface="Verdana"/>
                <a:sym typeface="Verdana"/>
              </a:defRPr>
            </a:lvl5pPr>
            <a:lvl6pPr marL="0" marR="0" lvl="5" indent="0" algn="r" rtl="0">
              <a:spcBef>
                <a:spcPts val="0"/>
              </a:spcBef>
              <a:buNone/>
              <a:defRPr sz="1000" b="0" i="0" u="none" strike="noStrike" cap="none">
                <a:solidFill>
                  <a:schemeClr val="lt1"/>
                </a:solidFill>
                <a:latin typeface="Verdana"/>
                <a:ea typeface="Verdana"/>
                <a:cs typeface="Verdana"/>
                <a:sym typeface="Verdana"/>
              </a:defRPr>
            </a:lvl6pPr>
            <a:lvl7pPr marL="0" marR="0" lvl="6" indent="0" algn="r" rtl="0">
              <a:spcBef>
                <a:spcPts val="0"/>
              </a:spcBef>
              <a:buNone/>
              <a:defRPr sz="1000" b="0" i="0" u="none" strike="noStrike" cap="none">
                <a:solidFill>
                  <a:schemeClr val="lt1"/>
                </a:solidFill>
                <a:latin typeface="Verdana"/>
                <a:ea typeface="Verdana"/>
                <a:cs typeface="Verdana"/>
                <a:sym typeface="Verdana"/>
              </a:defRPr>
            </a:lvl7pPr>
            <a:lvl8pPr marL="0" marR="0" lvl="7" indent="0" algn="r" rtl="0">
              <a:spcBef>
                <a:spcPts val="0"/>
              </a:spcBef>
              <a:buNone/>
              <a:defRPr sz="1000" b="0" i="0" u="none" strike="noStrike" cap="none">
                <a:solidFill>
                  <a:schemeClr val="lt1"/>
                </a:solidFill>
                <a:latin typeface="Verdana"/>
                <a:ea typeface="Verdana"/>
                <a:cs typeface="Verdana"/>
                <a:sym typeface="Verdana"/>
              </a:defRPr>
            </a:lvl8pPr>
            <a:lvl9pPr marL="0" marR="0" lvl="8" indent="0" algn="r" rtl="0">
              <a:spcBef>
                <a:spcPts val="0"/>
              </a:spcBef>
              <a:buNone/>
              <a:defRPr sz="1000" b="0" i="0" u="none" strike="noStrike" cap="none">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
          <p:cNvSpPr txBox="1"/>
          <p:nvPr/>
        </p:nvSpPr>
        <p:spPr>
          <a:xfrm>
            <a:off x="362607" y="6621522"/>
            <a:ext cx="1752403" cy="18466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600" b="0" i="0" u="none" strike="noStrike" cap="none">
                <a:solidFill>
                  <a:schemeClr val="dk2"/>
                </a:solidFill>
                <a:latin typeface="Verdana"/>
                <a:ea typeface="Verdana"/>
                <a:cs typeface="Verdana"/>
                <a:sym typeface="Verdana"/>
              </a:rPr>
              <a:t>© 201</a:t>
            </a:r>
            <a:r>
              <a:rPr lang="en-US" sz="600">
                <a:solidFill>
                  <a:schemeClr val="dk2"/>
                </a:solidFill>
                <a:latin typeface="Verdana"/>
                <a:ea typeface="Verdana"/>
                <a:cs typeface="Verdana"/>
                <a:sym typeface="Verdana"/>
              </a:rPr>
              <a:t>8</a:t>
            </a:r>
            <a:r>
              <a:rPr lang="en-US" sz="600" b="0" i="0" u="none" strike="noStrike" cap="none">
                <a:solidFill>
                  <a:schemeClr val="dk2"/>
                </a:solidFill>
                <a:latin typeface="Verdana"/>
                <a:ea typeface="Verdana"/>
                <a:cs typeface="Verdana"/>
                <a:sym typeface="Verdana"/>
              </a:rPr>
              <a:t> IHS Markit. All Rights Reserved.</a:t>
            </a:r>
            <a:endParaRPr sz="600">
              <a:solidFill>
                <a:schemeClr val="dk2"/>
              </a:solidFill>
              <a:latin typeface="Verdana"/>
              <a:ea typeface="Verdana"/>
              <a:cs typeface="Verdana"/>
              <a:sym typeface="Verdan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omments" Target="../comments/comment5.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omments" Target="../comments/commen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ww.joc.com/regulation-policy/trade-data/united-states-trade-data/washer-solar-tariffs-threaten-jacksonville-virginia-gains_20180123.html" TargetMode="External"/><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joc.com/regulation-policy/trade-policy/united-states-trade-policy/eu-india-bare-tariff-teeth-china-uncertainty-mounts_20180521.html" TargetMode="External"/><Relationship Id="rId5" Type="http://schemas.openxmlformats.org/officeDocument/2006/relationships/hyperlink" Target="https://www.joc.com/regulation-policy/trade-policy/trade-dispute-china-threatens-us-container-exports_20180323.html" TargetMode="External"/><Relationship Id="rId4" Type="http://schemas.openxmlformats.org/officeDocument/2006/relationships/hyperlink" Target="https://www.joc.com/regulation-policy/trade-policy/us-ports-criticize-trump-planned-steel-aluminum-tariffs_20180302.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joc.com/regulation-policy/trade-policy/united-states-trade-policy/tariffs-threaten-nearly-7-percent-china-us-container-trade_20180405.html" TargetMode="External"/><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s://www.joc.com/regulation-policy/trade-policy/united-states-trade-policy/new-trump-tariffs-would-hit-one-third-containerized-imports-china_20180712.html" TargetMode="External"/><Relationship Id="rId4" Type="http://schemas.openxmlformats.org/officeDocument/2006/relationships/hyperlink" Target="https://www.joc.com/regulation-policy/trade-policy/united-states-trade-policy/us-exports-most-exposed-china-us-trade-dispute_20180620.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hyperlink" Target="https://www.joc.com/maritime-news/container-lines/costs-weigh-maersk%E2%80%99s-first-quarter-carrier-reiterates-2018-profit-guidance_20180517.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omments" Target="../comments/comment4.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ctrTitle"/>
          </p:nvPr>
        </p:nvSpPr>
        <p:spPr>
          <a:xfrm>
            <a:off x="360250" y="2688825"/>
            <a:ext cx="7956300" cy="10683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Font typeface="Verdana"/>
              <a:buNone/>
            </a:pPr>
            <a:r>
              <a:rPr lang="en-US" sz="2400" dirty="0">
                <a:latin typeface="Arial"/>
                <a:ea typeface="Arial"/>
                <a:cs typeface="Arial"/>
                <a:sym typeface="Arial"/>
              </a:rPr>
              <a:t>JOC Container Shipping Outlook </a:t>
            </a:r>
            <a:endParaRPr sz="2400" dirty="0">
              <a:latin typeface="Arial"/>
              <a:ea typeface="Arial"/>
              <a:cs typeface="Arial"/>
              <a:sym typeface="Arial"/>
            </a:endParaRPr>
          </a:p>
          <a:p>
            <a:pPr marL="0" marR="0" lvl="0" indent="0" algn="l" rtl="0">
              <a:lnSpc>
                <a:spcPct val="100000"/>
              </a:lnSpc>
              <a:spcBef>
                <a:spcPts val="0"/>
              </a:spcBef>
              <a:spcAft>
                <a:spcPts val="0"/>
              </a:spcAft>
              <a:buClr>
                <a:schemeClr val="dk2"/>
              </a:buClr>
              <a:buFont typeface="Verdana"/>
              <a:buNone/>
            </a:pPr>
            <a:endParaRPr sz="1100" b="0" i="1" u="none" strike="noStrike" cap="none" dirty="0">
              <a:solidFill>
                <a:schemeClr val="dk2"/>
              </a:solidFill>
              <a:latin typeface="Arial"/>
              <a:ea typeface="Arial"/>
              <a:cs typeface="Arial"/>
              <a:sym typeface="Arial"/>
            </a:endParaRPr>
          </a:p>
        </p:txBody>
      </p:sp>
      <p:sp>
        <p:nvSpPr>
          <p:cNvPr id="109" name="Google Shape;109;p20"/>
          <p:cNvSpPr txBox="1">
            <a:spLocks noGrp="1"/>
          </p:cNvSpPr>
          <p:nvPr>
            <p:ph type="subTitle" idx="1"/>
          </p:nvPr>
        </p:nvSpPr>
        <p:spPr>
          <a:xfrm>
            <a:off x="482730" y="3888476"/>
            <a:ext cx="5408400" cy="106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Font typeface="Arial"/>
              <a:buNone/>
            </a:pPr>
            <a:r>
              <a:rPr lang="en-US" i="0" u="none" strike="noStrike" cap="none" dirty="0">
                <a:solidFill>
                  <a:schemeClr val="dk2"/>
                </a:solidFill>
                <a:latin typeface="Arial"/>
                <a:ea typeface="Arial"/>
                <a:cs typeface="Arial"/>
                <a:sym typeface="Arial"/>
              </a:rPr>
              <a:t>Presented by </a:t>
            </a:r>
            <a:endParaRPr i="0" u="none" strike="noStrike" cap="none" dirty="0">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accent1"/>
              </a:buClr>
              <a:buFont typeface="Arial"/>
              <a:buNone/>
            </a:pPr>
            <a:endParaRPr dirty="0">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accent1"/>
              </a:buClr>
              <a:buFont typeface="Arial"/>
              <a:buNone/>
            </a:pPr>
            <a:r>
              <a:rPr lang="en-US" dirty="0">
                <a:solidFill>
                  <a:schemeClr val="dk2"/>
                </a:solidFill>
                <a:latin typeface="Arial"/>
                <a:ea typeface="Arial"/>
                <a:cs typeface="Arial"/>
                <a:sym typeface="Arial"/>
              </a:rPr>
              <a:t>Hugh Morley</a:t>
            </a:r>
            <a:endParaRPr i="0" u="none" strike="noStrike" cap="none" dirty="0">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accent1"/>
              </a:buClr>
              <a:buFont typeface="Arial"/>
              <a:buNone/>
            </a:pPr>
            <a:r>
              <a:rPr lang="en-US" sz="1200" dirty="0">
                <a:solidFill>
                  <a:schemeClr val="dk2"/>
                </a:solidFill>
                <a:latin typeface="Arial"/>
                <a:ea typeface="Arial"/>
                <a:cs typeface="Arial"/>
                <a:sym typeface="Arial"/>
              </a:rPr>
              <a:t>Senior Editor, </a:t>
            </a:r>
            <a:r>
              <a:rPr lang="en-US" sz="1200" i="0" u="none" strike="noStrike" cap="none" dirty="0">
                <a:solidFill>
                  <a:schemeClr val="dk2"/>
                </a:solidFill>
                <a:latin typeface="Arial"/>
                <a:ea typeface="Arial"/>
                <a:cs typeface="Arial"/>
                <a:sym typeface="Arial"/>
              </a:rPr>
              <a:t>JOC</a:t>
            </a:r>
            <a:r>
              <a:rPr lang="en-US" sz="1200" dirty="0">
                <a:solidFill>
                  <a:schemeClr val="dk2"/>
                </a:solidFill>
                <a:latin typeface="Arial"/>
                <a:ea typeface="Arial"/>
                <a:cs typeface="Arial"/>
                <a:sym typeface="Arial"/>
              </a:rPr>
              <a:t>.com /The Journal of Commerce</a:t>
            </a:r>
            <a:endParaRPr sz="1200" dirty="0">
              <a:solidFill>
                <a:schemeClr val="dk2"/>
              </a:solidFill>
              <a:latin typeface="Arial"/>
              <a:ea typeface="Arial"/>
              <a:cs typeface="Arial"/>
              <a:sym typeface="Arial"/>
            </a:endParaRPr>
          </a:p>
          <a:p>
            <a:pPr marL="0" marR="0" lvl="0" indent="0" algn="l" rtl="0">
              <a:lnSpc>
                <a:spcPct val="100000"/>
              </a:lnSpc>
              <a:spcBef>
                <a:spcPts val="1000"/>
              </a:spcBef>
              <a:spcAft>
                <a:spcPts val="0"/>
              </a:spcAft>
              <a:buClr>
                <a:schemeClr val="accent1"/>
              </a:buClr>
              <a:buFont typeface="Arial"/>
              <a:buNone/>
            </a:pPr>
            <a:endParaRPr dirty="0">
              <a:solidFill>
                <a:schemeClr val="dk2"/>
              </a:solidFill>
              <a:latin typeface="Arial"/>
              <a:ea typeface="Arial"/>
              <a:cs typeface="Arial"/>
              <a:sym typeface="Arial"/>
            </a:endParaRPr>
          </a:p>
        </p:txBody>
      </p:sp>
      <p:sp>
        <p:nvSpPr>
          <p:cNvPr id="3" name="TextBox 2">
            <a:extLst>
              <a:ext uri="{FF2B5EF4-FFF2-40B4-BE49-F238E27FC236}">
                <a16:creationId xmlns:a16="http://schemas.microsoft.com/office/drawing/2014/main" id="{9BCFBC12-D415-4D1B-A7DF-850924FA03F9}"/>
              </a:ext>
            </a:extLst>
          </p:cNvPr>
          <p:cNvSpPr txBox="1"/>
          <p:nvPr/>
        </p:nvSpPr>
        <p:spPr>
          <a:xfrm>
            <a:off x="482730" y="1769215"/>
            <a:ext cx="5918070" cy="1077218"/>
          </a:xfrm>
          <a:prstGeom prst="rect">
            <a:avLst/>
          </a:prstGeom>
          <a:noFill/>
        </p:spPr>
        <p:txBody>
          <a:bodyPr wrap="square" rtlCol="0">
            <a:spAutoFit/>
          </a:bodyPr>
          <a:lstStyle/>
          <a:p>
            <a:r>
              <a:rPr lang="en-US" sz="3200" dirty="0"/>
              <a:t>Global Shakeup: Turbulent Times in the Shipping Market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1"/>
          <p:cNvSpPr txBox="1">
            <a:spLocks noGrp="1"/>
          </p:cNvSpPr>
          <p:nvPr>
            <p:ph type="sldNum" idx="12"/>
          </p:nvPr>
        </p:nvSpPr>
        <p:spPr>
          <a:xfrm>
            <a:off x="8274942" y="270195"/>
            <a:ext cx="411900" cy="1539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
        <p:nvSpPr>
          <p:cNvPr id="309" name="Google Shape;309;p41"/>
          <p:cNvSpPr txBox="1"/>
          <p:nvPr/>
        </p:nvSpPr>
        <p:spPr>
          <a:xfrm>
            <a:off x="230750" y="2218150"/>
            <a:ext cx="3923700" cy="41994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00B140"/>
              </a:buClr>
              <a:buSzPts val="1400"/>
              <a:buFont typeface="Verdana"/>
              <a:buChar char="•"/>
            </a:pPr>
            <a:r>
              <a:rPr lang="en-US">
                <a:solidFill>
                  <a:srgbClr val="666666"/>
                </a:solidFill>
                <a:latin typeface="Verdana"/>
                <a:ea typeface="Verdana"/>
                <a:cs typeface="Verdana"/>
                <a:sym typeface="Verdana"/>
              </a:rPr>
              <a:t>West Coast share of Asian imports down to 65.7 percent from 78.4 percent  in 2005.</a:t>
            </a:r>
            <a:endParaRPr>
              <a:solidFill>
                <a:srgbClr val="666666"/>
              </a:solidFill>
              <a:latin typeface="Verdana"/>
              <a:ea typeface="Verdana"/>
              <a:cs typeface="Verdana"/>
              <a:sym typeface="Verdana"/>
            </a:endParaRPr>
          </a:p>
          <a:p>
            <a:pPr marL="457200" lvl="0" indent="-317500" algn="l" rtl="0">
              <a:spcBef>
                <a:spcPts val="1000"/>
              </a:spcBef>
              <a:spcAft>
                <a:spcPts val="0"/>
              </a:spcAft>
              <a:buClr>
                <a:srgbClr val="00B140"/>
              </a:buClr>
              <a:buSzPts val="1400"/>
              <a:buFont typeface="Verdana"/>
              <a:buChar char="•"/>
            </a:pPr>
            <a:r>
              <a:rPr lang="en-US">
                <a:solidFill>
                  <a:srgbClr val="666666"/>
                </a:solidFill>
                <a:latin typeface="Verdana"/>
                <a:ea typeface="Verdana"/>
                <a:cs typeface="Verdana"/>
                <a:sym typeface="Verdana"/>
              </a:rPr>
              <a:t>Mega-ships give BCOs low-cost options to East &amp; Gulf Coast ports.</a:t>
            </a:r>
            <a:endParaRPr>
              <a:solidFill>
                <a:srgbClr val="666666"/>
              </a:solidFill>
              <a:latin typeface="Verdana"/>
              <a:ea typeface="Verdana"/>
              <a:cs typeface="Verdana"/>
              <a:sym typeface="Verdana"/>
            </a:endParaRPr>
          </a:p>
          <a:p>
            <a:pPr marL="457200" lvl="0" indent="-317500" algn="l" rtl="0">
              <a:spcBef>
                <a:spcPts val="1000"/>
              </a:spcBef>
              <a:spcAft>
                <a:spcPts val="0"/>
              </a:spcAft>
              <a:buClr>
                <a:srgbClr val="00B140"/>
              </a:buClr>
              <a:buSzPts val="1400"/>
              <a:buFont typeface="Verdana"/>
              <a:buChar char="•"/>
            </a:pPr>
            <a:r>
              <a:rPr lang="en-US">
                <a:solidFill>
                  <a:srgbClr val="666666"/>
                </a:solidFill>
                <a:latin typeface="Verdana"/>
                <a:ea typeface="Verdana"/>
                <a:cs typeface="Verdana"/>
                <a:sym typeface="Verdana"/>
              </a:rPr>
              <a:t>Increased transloading at LA-LB and Savannah show the pull of both gateways for e-commerce. </a:t>
            </a:r>
            <a:endParaRPr>
              <a:solidFill>
                <a:srgbClr val="666666"/>
              </a:solidFill>
              <a:latin typeface="Verdana"/>
              <a:ea typeface="Verdana"/>
              <a:cs typeface="Verdana"/>
              <a:sym typeface="Verdana"/>
            </a:endParaRPr>
          </a:p>
          <a:p>
            <a:pPr marL="457200" lvl="0" indent="-317500" algn="l" rtl="0">
              <a:spcBef>
                <a:spcPts val="1000"/>
              </a:spcBef>
              <a:spcAft>
                <a:spcPts val="0"/>
              </a:spcAft>
              <a:buClr>
                <a:srgbClr val="00B140"/>
              </a:buClr>
              <a:buSzPts val="1400"/>
              <a:buFont typeface="Verdana"/>
              <a:buChar char="•"/>
            </a:pPr>
            <a:r>
              <a:rPr lang="en-US">
                <a:solidFill>
                  <a:srgbClr val="666666"/>
                </a:solidFill>
                <a:latin typeface="Verdana"/>
                <a:ea typeface="Verdana"/>
                <a:cs typeface="Verdana"/>
                <a:sym typeface="Verdana"/>
              </a:rPr>
              <a:t>Savannah, Charleston, Jacksonville expanding intermodal reach.</a:t>
            </a:r>
            <a:endParaRPr>
              <a:solidFill>
                <a:srgbClr val="666666"/>
              </a:solidFill>
              <a:latin typeface="Verdana"/>
              <a:ea typeface="Verdana"/>
              <a:cs typeface="Verdana"/>
              <a:sym typeface="Verdana"/>
            </a:endParaRPr>
          </a:p>
          <a:p>
            <a:pPr marL="457200" lvl="0" indent="-317500" algn="l" rtl="0">
              <a:spcBef>
                <a:spcPts val="1000"/>
              </a:spcBef>
              <a:spcAft>
                <a:spcPts val="1000"/>
              </a:spcAft>
              <a:buClr>
                <a:srgbClr val="00B140"/>
              </a:buClr>
              <a:buSzPts val="1400"/>
              <a:buFont typeface="Verdana"/>
              <a:buChar char="•"/>
            </a:pPr>
            <a:r>
              <a:rPr lang="en-US">
                <a:solidFill>
                  <a:srgbClr val="666666"/>
                </a:solidFill>
                <a:latin typeface="Verdana"/>
                <a:ea typeface="Verdana"/>
                <a:cs typeface="Verdana"/>
                <a:sym typeface="Verdana"/>
              </a:rPr>
              <a:t>BCOs with high-value shipments favor West Coast transloading to Ohio Valley/mid-South for time-sensitive merchandise.</a:t>
            </a:r>
            <a:endParaRPr>
              <a:solidFill>
                <a:srgbClr val="666666"/>
              </a:solidFill>
              <a:latin typeface="Verdana"/>
              <a:ea typeface="Verdana"/>
              <a:cs typeface="Verdana"/>
              <a:sym typeface="Verdana"/>
            </a:endParaRPr>
          </a:p>
        </p:txBody>
      </p:sp>
      <p:sp>
        <p:nvSpPr>
          <p:cNvPr id="310" name="Google Shape;310;p41"/>
          <p:cNvSpPr txBox="1">
            <a:spLocks noGrp="1"/>
          </p:cNvSpPr>
          <p:nvPr>
            <p:ph type="title"/>
          </p:nvPr>
        </p:nvSpPr>
        <p:spPr>
          <a:xfrm>
            <a:off x="352751" y="960982"/>
            <a:ext cx="4083900" cy="1208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Font typeface="Verdana"/>
              <a:buNone/>
            </a:pPr>
            <a:r>
              <a:rPr lang="en-US" sz="2400" i="0" u="none" strike="noStrike" cap="none">
                <a:solidFill>
                  <a:schemeClr val="accent1"/>
                </a:solidFill>
                <a:latin typeface="Arial"/>
                <a:ea typeface="Arial"/>
                <a:cs typeface="Arial"/>
                <a:sym typeface="Arial"/>
              </a:rPr>
              <a:t>Shift in cargo to the East </a:t>
            </a:r>
            <a:r>
              <a:rPr lang="en-US">
                <a:latin typeface="Arial"/>
                <a:ea typeface="Arial"/>
                <a:cs typeface="Arial"/>
                <a:sym typeface="Arial"/>
              </a:rPr>
              <a:t>and Gulf coast </a:t>
            </a:r>
            <a:r>
              <a:rPr lang="en-US" sz="2400" i="0" u="none" strike="noStrike" cap="none">
                <a:solidFill>
                  <a:schemeClr val="accent1"/>
                </a:solidFill>
                <a:latin typeface="Arial"/>
                <a:ea typeface="Arial"/>
                <a:cs typeface="Arial"/>
                <a:sym typeface="Arial"/>
              </a:rPr>
              <a:t>continues </a:t>
            </a:r>
            <a:endParaRPr sz="2400" i="0" u="none" strike="noStrike" cap="none">
              <a:solidFill>
                <a:schemeClr val="accent1"/>
              </a:solidFill>
              <a:latin typeface="Arial"/>
              <a:ea typeface="Arial"/>
              <a:cs typeface="Arial"/>
              <a:sym typeface="Arial"/>
            </a:endParaRPr>
          </a:p>
        </p:txBody>
      </p:sp>
      <p:pic>
        <p:nvPicPr>
          <p:cNvPr id="311" name="Google Shape;311;p41"/>
          <p:cNvPicPr preferRelativeResize="0"/>
          <p:nvPr/>
        </p:nvPicPr>
        <p:blipFill>
          <a:blip r:embed="rId3">
            <a:alphaModFix/>
          </a:blip>
          <a:stretch>
            <a:fillRect/>
          </a:stretch>
        </p:blipFill>
        <p:spPr>
          <a:xfrm>
            <a:off x="4645375" y="3926857"/>
            <a:ext cx="4220225" cy="2552818"/>
          </a:xfrm>
          <a:prstGeom prst="rect">
            <a:avLst/>
          </a:prstGeom>
          <a:noFill/>
          <a:ln>
            <a:noFill/>
          </a:ln>
        </p:spPr>
      </p:pic>
      <p:pic>
        <p:nvPicPr>
          <p:cNvPr id="312" name="Google Shape;312;p41"/>
          <p:cNvPicPr preferRelativeResize="0"/>
          <p:nvPr/>
        </p:nvPicPr>
        <p:blipFill>
          <a:blip r:embed="rId4">
            <a:alphaModFix/>
          </a:blip>
          <a:stretch>
            <a:fillRect/>
          </a:stretch>
        </p:blipFill>
        <p:spPr>
          <a:xfrm>
            <a:off x="4645375" y="1052150"/>
            <a:ext cx="4220225" cy="2718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0"/>
          <p:cNvSpPr txBox="1">
            <a:spLocks noGrp="1"/>
          </p:cNvSpPr>
          <p:nvPr>
            <p:ph type="sldNum" idx="12"/>
          </p:nvPr>
        </p:nvSpPr>
        <p:spPr>
          <a:xfrm>
            <a:off x="8274942" y="270195"/>
            <a:ext cx="411900" cy="153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
        <p:nvSpPr>
          <p:cNvPr id="300" name="Google Shape;300;p40"/>
          <p:cNvSpPr txBox="1">
            <a:spLocks noGrp="1"/>
          </p:cNvSpPr>
          <p:nvPr>
            <p:ph type="body" idx="1"/>
          </p:nvPr>
        </p:nvSpPr>
        <p:spPr>
          <a:xfrm>
            <a:off x="5163000" y="880975"/>
            <a:ext cx="3731700" cy="61110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sz="1300" dirty="0"/>
          </a:p>
          <a:p>
            <a:pPr marL="457200" lvl="0" indent="-311150" algn="l" rtl="0">
              <a:spcBef>
                <a:spcPts val="1000"/>
              </a:spcBef>
              <a:spcAft>
                <a:spcPts val="0"/>
              </a:spcAft>
              <a:buSzPts val="1300"/>
              <a:buFont typeface="Verdana"/>
              <a:buChar char="•"/>
            </a:pPr>
            <a:r>
              <a:rPr lang="en-US" sz="1300" dirty="0"/>
              <a:t>Carriers began 2018 expecting modest growth and excess capacity. Signed service contracts with less-than compensatory rates. </a:t>
            </a:r>
            <a:endParaRPr sz="1300" dirty="0"/>
          </a:p>
          <a:p>
            <a:pPr marL="457200" lvl="0" indent="-311150" algn="l" rtl="0">
              <a:spcBef>
                <a:spcPts val="1000"/>
              </a:spcBef>
              <a:spcAft>
                <a:spcPts val="0"/>
              </a:spcAft>
              <a:buSzPts val="1300"/>
              <a:buFont typeface="Verdana"/>
              <a:buChar char="•"/>
            </a:pPr>
            <a:r>
              <a:rPr lang="en-US" sz="1300" dirty="0">
                <a:solidFill>
                  <a:srgbClr val="434343"/>
                </a:solidFill>
              </a:rPr>
              <a:t>Trans-Pacific capacity projected to increase 8-9 percent while imports  projected to increase 5-6 percent, according to </a:t>
            </a:r>
            <a:r>
              <a:rPr lang="en-US" sz="1300" dirty="0" err="1">
                <a:solidFill>
                  <a:srgbClr val="434343"/>
                </a:solidFill>
              </a:rPr>
              <a:t>Alphaliner</a:t>
            </a:r>
            <a:r>
              <a:rPr lang="en-US" sz="1300" dirty="0">
                <a:solidFill>
                  <a:srgbClr val="434343"/>
                </a:solidFill>
              </a:rPr>
              <a:t>. </a:t>
            </a:r>
            <a:endParaRPr sz="1300" dirty="0">
              <a:solidFill>
                <a:srgbClr val="434343"/>
              </a:solidFill>
            </a:endParaRPr>
          </a:p>
          <a:p>
            <a:pPr marL="457200" lvl="0" indent="-311150" algn="l" rtl="0">
              <a:lnSpc>
                <a:spcPct val="100000"/>
              </a:lnSpc>
              <a:spcBef>
                <a:spcPts val="1000"/>
              </a:spcBef>
              <a:spcAft>
                <a:spcPts val="0"/>
              </a:spcAft>
              <a:buSzPts val="1300"/>
              <a:buFont typeface="Verdana"/>
              <a:buChar char="•"/>
            </a:pPr>
            <a:r>
              <a:rPr lang="en-US" sz="1300" dirty="0"/>
              <a:t>Service contracts about $100/FEU lower than 2017-2018 contract rates  </a:t>
            </a:r>
            <a:endParaRPr sz="1300" dirty="0"/>
          </a:p>
          <a:p>
            <a:pPr marL="457200" lvl="0" indent="-311150" algn="l" rtl="0">
              <a:lnSpc>
                <a:spcPct val="100000"/>
              </a:lnSpc>
              <a:spcBef>
                <a:spcPts val="1000"/>
              </a:spcBef>
              <a:spcAft>
                <a:spcPts val="0"/>
              </a:spcAft>
              <a:buSzPts val="1300"/>
              <a:buFont typeface="Verdana"/>
              <a:buChar char="•"/>
            </a:pPr>
            <a:r>
              <a:rPr lang="en-US" sz="1300" dirty="0"/>
              <a:t>Then tremendous uncertainty due to tariffs on imports from China. Retailers fast-forwarded holiday merchandise. Vessel space tight in Asia since July. Spot rates soared. </a:t>
            </a:r>
            <a:endParaRPr sz="1300" dirty="0"/>
          </a:p>
          <a:p>
            <a:pPr marL="457200" lvl="0" indent="-311150" algn="l" rtl="0">
              <a:spcBef>
                <a:spcPts val="1000"/>
              </a:spcBef>
              <a:spcAft>
                <a:spcPts val="0"/>
              </a:spcAft>
              <a:buSzPts val="1300"/>
              <a:buFont typeface="Verdana"/>
              <a:buChar char="•"/>
            </a:pPr>
            <a:r>
              <a:rPr lang="en-US" sz="1300" dirty="0">
                <a:highlight>
                  <a:schemeClr val="lt1"/>
                </a:highlight>
              </a:rPr>
              <a:t>Carriers say they need rates of $1,600 to $1,700 to the West Coast, when accounting total loop costs of repositioning containers to Asia. Some analysts put the break-even costs at $1,200 to $1,300.</a:t>
            </a:r>
            <a:endParaRPr sz="1300" dirty="0">
              <a:highlight>
                <a:schemeClr val="lt1"/>
              </a:highlight>
            </a:endParaRPr>
          </a:p>
          <a:p>
            <a:pPr marL="457200" lvl="0" indent="-311150" algn="l" rtl="0">
              <a:spcBef>
                <a:spcPts val="1000"/>
              </a:spcBef>
              <a:spcAft>
                <a:spcPts val="1000"/>
              </a:spcAft>
              <a:buSzPts val="1300"/>
              <a:buChar char="•"/>
            </a:pPr>
            <a:r>
              <a:rPr lang="en-US" sz="1300" dirty="0">
                <a:highlight>
                  <a:schemeClr val="lt1"/>
                </a:highlight>
              </a:rPr>
              <a:t>Takeaway: Carriers in second half  of 2018 on track to return to profitability.</a:t>
            </a:r>
            <a:endParaRPr sz="1300" dirty="0">
              <a:highlight>
                <a:schemeClr val="lt1"/>
              </a:highlight>
            </a:endParaRPr>
          </a:p>
        </p:txBody>
      </p:sp>
      <p:sp>
        <p:nvSpPr>
          <p:cNvPr id="301" name="Google Shape;301;p40"/>
          <p:cNvSpPr txBox="1"/>
          <p:nvPr/>
        </p:nvSpPr>
        <p:spPr>
          <a:xfrm>
            <a:off x="8714450" y="6480000"/>
            <a:ext cx="411900" cy="37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solidFill>
                  <a:srgbClr val="666666"/>
                </a:solidFill>
              </a:rPr>
              <a:t>1/2</a:t>
            </a:r>
            <a:endParaRPr sz="1000">
              <a:solidFill>
                <a:srgbClr val="666666"/>
              </a:solidFill>
            </a:endParaRPr>
          </a:p>
        </p:txBody>
      </p:sp>
      <p:sp>
        <p:nvSpPr>
          <p:cNvPr id="302" name="Google Shape;302;p40"/>
          <p:cNvSpPr txBox="1">
            <a:spLocks noGrp="1"/>
          </p:cNvSpPr>
          <p:nvPr>
            <p:ph type="title"/>
          </p:nvPr>
        </p:nvSpPr>
        <p:spPr>
          <a:xfrm>
            <a:off x="352750" y="960975"/>
            <a:ext cx="4353900" cy="128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Arial"/>
                <a:ea typeface="Arial"/>
                <a:cs typeface="Arial"/>
                <a:sym typeface="Arial"/>
              </a:rPr>
              <a:t>Trans-Pac spot rates and service contracting</a:t>
            </a:r>
            <a:endParaRPr dirty="0">
              <a:latin typeface="Arial"/>
              <a:ea typeface="Arial"/>
              <a:cs typeface="Arial"/>
              <a:sym typeface="Arial"/>
            </a:endParaRPr>
          </a:p>
        </p:txBody>
      </p:sp>
      <p:sp>
        <p:nvSpPr>
          <p:cNvPr id="2" name="TextBox 1">
            <a:extLst>
              <a:ext uri="{FF2B5EF4-FFF2-40B4-BE49-F238E27FC236}">
                <a16:creationId xmlns:a16="http://schemas.microsoft.com/office/drawing/2014/main" id="{965EF8E8-5BF7-4E38-870C-1FAB3AFB5989}"/>
              </a:ext>
            </a:extLst>
          </p:cNvPr>
          <p:cNvSpPr txBox="1"/>
          <p:nvPr/>
        </p:nvSpPr>
        <p:spPr>
          <a:xfrm>
            <a:off x="514830" y="5350500"/>
            <a:ext cx="4029740" cy="1641475"/>
          </a:xfrm>
          <a:prstGeom prst="rect">
            <a:avLst/>
          </a:prstGeom>
          <a:noFill/>
        </p:spPr>
        <p:txBody>
          <a:bodyPr wrap="square" rtlCol="0">
            <a:spAutoFit/>
          </a:bodyPr>
          <a:lstStyle/>
          <a:p>
            <a:pPr marL="431800" indent="-285750">
              <a:spcBef>
                <a:spcPts val="1000"/>
              </a:spcBef>
              <a:buSzPts val="1300"/>
              <a:buFont typeface="Arial" panose="020B0604020202020204" pitchFamily="34" charset="0"/>
              <a:buChar char="•"/>
            </a:pPr>
            <a:r>
              <a:rPr lang="en-US" dirty="0"/>
              <a:t>Carriers preparing for $100 per FEU rate increase due to shippers moving foods before Jan. </a:t>
            </a:r>
            <a:r>
              <a:rPr lang="en-US" dirty="0" err="1"/>
              <a:t>tarriffs</a:t>
            </a:r>
            <a:r>
              <a:rPr lang="en-US" dirty="0"/>
              <a:t>.</a:t>
            </a:r>
          </a:p>
          <a:p>
            <a:pPr marL="431800" indent="-285750">
              <a:spcBef>
                <a:spcPts val="1000"/>
              </a:spcBef>
              <a:buSzPts val="1300"/>
              <a:buFont typeface="Arial" panose="020B0604020202020204" pitchFamily="34" charset="0"/>
              <a:buChar char="•"/>
            </a:pPr>
            <a:r>
              <a:rPr lang="en-US" dirty="0"/>
              <a:t>Spot rate $2,571 to West Coast and $3,288 to East coast.</a:t>
            </a:r>
          </a:p>
          <a:p>
            <a:pPr marL="431800" lvl="0" indent="-285750">
              <a:spcBef>
                <a:spcPts val="1000"/>
              </a:spcBef>
              <a:buSzPts val="130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F91262E4-CC3A-4EF8-A5F8-287CFA8F5F88}"/>
              </a:ext>
            </a:extLst>
          </p:cNvPr>
          <p:cNvPicPr>
            <a:picLocks noChangeAspect="1"/>
          </p:cNvPicPr>
          <p:nvPr/>
        </p:nvPicPr>
        <p:blipFill>
          <a:blip r:embed="rId3"/>
          <a:stretch>
            <a:fillRect/>
          </a:stretch>
        </p:blipFill>
        <p:spPr>
          <a:xfrm>
            <a:off x="462760" y="2103696"/>
            <a:ext cx="4391025" cy="29908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4"/>
          <p:cNvSpPr txBox="1">
            <a:spLocks noGrp="1"/>
          </p:cNvSpPr>
          <p:nvPr>
            <p:ph type="title"/>
          </p:nvPr>
        </p:nvSpPr>
        <p:spPr>
          <a:xfrm>
            <a:off x="352752" y="961011"/>
            <a:ext cx="8460300" cy="46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Bunker fuel prices rising</a:t>
            </a:r>
            <a:endParaRPr dirty="0"/>
          </a:p>
        </p:txBody>
      </p:sp>
      <p:sp>
        <p:nvSpPr>
          <p:cNvPr id="338" name="Google Shape;338;p44"/>
          <p:cNvSpPr txBox="1">
            <a:spLocks noGrp="1"/>
          </p:cNvSpPr>
          <p:nvPr>
            <p:ph type="body" idx="1"/>
          </p:nvPr>
        </p:nvSpPr>
        <p:spPr>
          <a:xfrm>
            <a:off x="199850" y="1527775"/>
            <a:ext cx="3619800" cy="4792200"/>
          </a:xfrm>
          <a:prstGeom prst="rect">
            <a:avLst/>
          </a:prstGeom>
        </p:spPr>
        <p:txBody>
          <a:bodyPr spcFirstLastPara="1" wrap="square" lIns="91425" tIns="91425" rIns="91425" bIns="91425" anchor="t" anchorCtr="0">
            <a:noAutofit/>
          </a:bodyPr>
          <a:lstStyle/>
          <a:p>
            <a:pPr marL="457200" lvl="0" indent="-317500" algn="l" rtl="0">
              <a:spcBef>
                <a:spcPts val="1000"/>
              </a:spcBef>
              <a:spcAft>
                <a:spcPts val="0"/>
              </a:spcAft>
              <a:buSzPts val="1400"/>
              <a:buChar char="•"/>
            </a:pPr>
            <a:r>
              <a:rPr lang="en-US" dirty="0"/>
              <a:t>Average bunker fuel prices through August up 43.7 percent from June 2017 to $444 per metric ton across Rotterdam, New York-New Jersey, and Shanghai.</a:t>
            </a:r>
            <a:endParaRPr dirty="0"/>
          </a:p>
          <a:p>
            <a:pPr marL="457200" lvl="0" indent="-317500" algn="l" rtl="0">
              <a:spcBef>
                <a:spcPts val="1000"/>
              </a:spcBef>
              <a:spcAft>
                <a:spcPts val="0"/>
              </a:spcAft>
              <a:buSzPts val="1400"/>
              <a:buChar char="•"/>
            </a:pPr>
            <a:r>
              <a:rPr lang="en-US" dirty="0"/>
              <a:t>Prices spiked in May, rising 21.4 percent from the start of April.</a:t>
            </a:r>
            <a:endParaRPr dirty="0"/>
          </a:p>
          <a:p>
            <a:pPr marL="457200" lvl="0" indent="-317500" algn="l" rtl="0">
              <a:spcBef>
                <a:spcPts val="1000"/>
              </a:spcBef>
              <a:spcAft>
                <a:spcPts val="0"/>
              </a:spcAft>
              <a:buSzPts val="1400"/>
              <a:buChar char="•"/>
            </a:pPr>
            <a:r>
              <a:rPr lang="en-US" dirty="0"/>
              <a:t>Maersk, MSC, and  CMA CGM, are seeking “emergency bunker recovery measures,” while Hapag-Lloyd imposed a bunker surcharge on Asia-EU/Med and Oceania trades.</a:t>
            </a:r>
            <a:endParaRPr dirty="0"/>
          </a:p>
          <a:p>
            <a:pPr marL="457200" lvl="0" indent="-317500" algn="l" rtl="0">
              <a:spcBef>
                <a:spcPts val="1000"/>
              </a:spcBef>
              <a:spcAft>
                <a:spcPts val="0"/>
              </a:spcAft>
              <a:buSzPts val="1400"/>
              <a:buChar char="•"/>
            </a:pPr>
            <a:r>
              <a:rPr lang="en-US" dirty="0"/>
              <a:t>Q3 will reveal how successful carriers have been in pricing in the fuel increases.</a:t>
            </a:r>
            <a:endParaRPr dirty="0"/>
          </a:p>
          <a:p>
            <a:pPr marL="88900" lvl="0" indent="0" algn="l" rtl="0">
              <a:spcBef>
                <a:spcPts val="1000"/>
              </a:spcBef>
              <a:spcAft>
                <a:spcPts val="1000"/>
              </a:spcAft>
              <a:buNone/>
            </a:pPr>
            <a:endParaRPr dirty="0"/>
          </a:p>
        </p:txBody>
      </p:sp>
      <p:sp>
        <p:nvSpPr>
          <p:cNvPr id="339" name="Google Shape;339;p44"/>
          <p:cNvSpPr txBox="1">
            <a:spLocks noGrp="1"/>
          </p:cNvSpPr>
          <p:nvPr>
            <p:ph type="sldNum" idx="12"/>
          </p:nvPr>
        </p:nvSpPr>
        <p:spPr>
          <a:xfrm>
            <a:off x="8274942" y="270195"/>
            <a:ext cx="411900" cy="153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pic>
        <p:nvPicPr>
          <p:cNvPr id="2" name="Picture 1">
            <a:extLst>
              <a:ext uri="{FF2B5EF4-FFF2-40B4-BE49-F238E27FC236}">
                <a16:creationId xmlns:a16="http://schemas.microsoft.com/office/drawing/2014/main" id="{7BF033BF-C15A-4401-822E-8CDFE9EF066E}"/>
              </a:ext>
            </a:extLst>
          </p:cNvPr>
          <p:cNvPicPr>
            <a:picLocks noChangeAspect="1"/>
          </p:cNvPicPr>
          <p:nvPr/>
        </p:nvPicPr>
        <p:blipFill>
          <a:blip r:embed="rId3"/>
          <a:stretch>
            <a:fillRect/>
          </a:stretch>
        </p:blipFill>
        <p:spPr>
          <a:xfrm>
            <a:off x="4248192" y="2423687"/>
            <a:ext cx="4438650" cy="30003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5"/>
          <p:cNvSpPr txBox="1">
            <a:spLocks noGrp="1"/>
          </p:cNvSpPr>
          <p:nvPr>
            <p:ph type="title"/>
          </p:nvPr>
        </p:nvSpPr>
        <p:spPr>
          <a:xfrm>
            <a:off x="352752" y="961011"/>
            <a:ext cx="8460300" cy="46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Arial"/>
                <a:ea typeface="Arial"/>
                <a:cs typeface="Arial"/>
                <a:sym typeface="Arial"/>
              </a:rPr>
              <a:t>IMO’s low-sulfur fuel mandate looms</a:t>
            </a:r>
            <a:endParaRPr>
              <a:latin typeface="Arial"/>
              <a:ea typeface="Arial"/>
              <a:cs typeface="Arial"/>
              <a:sym typeface="Arial"/>
            </a:endParaRPr>
          </a:p>
        </p:txBody>
      </p:sp>
      <p:sp>
        <p:nvSpPr>
          <p:cNvPr id="347" name="Google Shape;347;p45"/>
          <p:cNvSpPr txBox="1">
            <a:spLocks noGrp="1"/>
          </p:cNvSpPr>
          <p:nvPr>
            <p:ph type="body" idx="4294967295"/>
          </p:nvPr>
        </p:nvSpPr>
        <p:spPr>
          <a:xfrm>
            <a:off x="240850" y="1908425"/>
            <a:ext cx="3953100" cy="42249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US"/>
              <a:t>IMO low-sulfur fuel requirement takes effect in 2020, requiring marine fuel oil’s sulfur content fall from 3.5 percent to 0.5 percent.</a:t>
            </a:r>
            <a:endParaRPr/>
          </a:p>
          <a:p>
            <a:pPr marL="457200" lvl="0" indent="-317500" algn="l" rtl="0">
              <a:spcBef>
                <a:spcPts val="1000"/>
              </a:spcBef>
              <a:spcAft>
                <a:spcPts val="0"/>
              </a:spcAft>
              <a:buSzPts val="1400"/>
              <a:buChar char="•"/>
            </a:pPr>
            <a:r>
              <a:rPr lang="en-US"/>
              <a:t>Forecast to cost $5 billion to $100 billion. </a:t>
            </a:r>
            <a:r>
              <a:rPr lang="en-US">
                <a:highlight>
                  <a:schemeClr val="lt1"/>
                </a:highlight>
              </a:rPr>
              <a:t>Maersk alone plans to spend $2B billion to meet annually. </a:t>
            </a:r>
            <a:r>
              <a:rPr lang="en-US"/>
              <a:t>Whatever the cost, shippers will eat most of it. </a:t>
            </a:r>
            <a:endParaRPr/>
          </a:p>
          <a:p>
            <a:pPr marL="457200" lvl="0" indent="-317500" algn="l" rtl="0">
              <a:spcBef>
                <a:spcPts val="1000"/>
              </a:spcBef>
              <a:spcAft>
                <a:spcPts val="0"/>
              </a:spcAft>
              <a:buSzPts val="1400"/>
              <a:buChar char="•"/>
            </a:pPr>
            <a:r>
              <a:rPr lang="en-US">
                <a:highlight>
                  <a:schemeClr val="lt1"/>
                </a:highlight>
              </a:rPr>
              <a:t>Major carriers worry smaller players will ignore rule because of lax enforcement. IHS Markit expects 12% non-compliance globally.</a:t>
            </a:r>
            <a:endParaRPr>
              <a:highlight>
                <a:schemeClr val="lt1"/>
              </a:highlight>
            </a:endParaRPr>
          </a:p>
          <a:p>
            <a:pPr marL="457200" lvl="0" indent="-317500" algn="l" rtl="0">
              <a:spcBef>
                <a:spcPts val="1000"/>
              </a:spcBef>
              <a:spcAft>
                <a:spcPts val="0"/>
              </a:spcAft>
              <a:buSzPts val="1400"/>
              <a:buChar char="•"/>
            </a:pPr>
            <a:r>
              <a:rPr lang="en-US"/>
              <a:t>Carriers must already burn low-sulfur fuel when calling at ports in China, Europe, and North America. </a:t>
            </a:r>
            <a:endParaRPr/>
          </a:p>
          <a:p>
            <a:pPr marL="0" lvl="0" indent="0" algn="l" rtl="0">
              <a:spcBef>
                <a:spcPts val="1000"/>
              </a:spcBef>
              <a:spcAft>
                <a:spcPts val="1000"/>
              </a:spcAft>
              <a:buNone/>
            </a:pPr>
            <a:endParaRPr/>
          </a:p>
        </p:txBody>
      </p:sp>
      <p:sp>
        <p:nvSpPr>
          <p:cNvPr id="348" name="Google Shape;348;p45"/>
          <p:cNvSpPr txBox="1">
            <a:spLocks noGrp="1"/>
          </p:cNvSpPr>
          <p:nvPr>
            <p:ph type="sldNum" idx="12"/>
          </p:nvPr>
        </p:nvSpPr>
        <p:spPr>
          <a:xfrm>
            <a:off x="8274942" y="270195"/>
            <a:ext cx="411900" cy="153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pic>
        <p:nvPicPr>
          <p:cNvPr id="349" name="Google Shape;349;p45"/>
          <p:cNvPicPr preferRelativeResize="0"/>
          <p:nvPr/>
        </p:nvPicPr>
        <p:blipFill rotWithShape="1">
          <a:blip r:embed="rId3">
            <a:alphaModFix/>
          </a:blip>
          <a:srcRect t="1322" r="1845"/>
          <a:stretch/>
        </p:blipFill>
        <p:spPr>
          <a:xfrm>
            <a:off x="4785800" y="1652900"/>
            <a:ext cx="3953100" cy="4900300"/>
          </a:xfrm>
          <a:prstGeom prst="rect">
            <a:avLst/>
          </a:prstGeom>
          <a:noFill/>
          <a:ln w="9525" cap="flat" cmpd="sng">
            <a:solidFill>
              <a:schemeClr val="lt2"/>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6"/>
          <p:cNvSpPr txBox="1">
            <a:spLocks noGrp="1"/>
          </p:cNvSpPr>
          <p:nvPr>
            <p:ph type="title"/>
          </p:nvPr>
        </p:nvSpPr>
        <p:spPr>
          <a:xfrm>
            <a:off x="352752" y="961011"/>
            <a:ext cx="8460300" cy="46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latin typeface="Arial"/>
                <a:ea typeface="Arial"/>
                <a:cs typeface="Arial"/>
                <a:sym typeface="Arial"/>
              </a:rPr>
              <a:t>IMO low-sulfur fuel mandate</a:t>
            </a:r>
            <a:endParaRPr>
              <a:latin typeface="Arial"/>
              <a:ea typeface="Arial"/>
              <a:cs typeface="Arial"/>
              <a:sym typeface="Arial"/>
            </a:endParaRPr>
          </a:p>
          <a:p>
            <a:pPr marL="0" lvl="0" indent="0" algn="l" rtl="0">
              <a:spcBef>
                <a:spcPts val="0"/>
              </a:spcBef>
              <a:spcAft>
                <a:spcPts val="0"/>
              </a:spcAft>
              <a:buNone/>
            </a:pPr>
            <a:endParaRPr/>
          </a:p>
        </p:txBody>
      </p:sp>
      <p:sp>
        <p:nvSpPr>
          <p:cNvPr id="356" name="Google Shape;356;p46"/>
          <p:cNvSpPr txBox="1">
            <a:spLocks noGrp="1"/>
          </p:cNvSpPr>
          <p:nvPr>
            <p:ph type="body" idx="4294967295"/>
          </p:nvPr>
        </p:nvSpPr>
        <p:spPr>
          <a:xfrm>
            <a:off x="198550" y="1551397"/>
            <a:ext cx="3521700" cy="4056000"/>
          </a:xfrm>
          <a:prstGeom prst="rect">
            <a:avLst/>
          </a:prstGeom>
        </p:spPr>
        <p:txBody>
          <a:bodyPr spcFirstLastPara="1" wrap="square" lIns="91425" tIns="91425" rIns="91425" bIns="91425" anchor="t" anchorCtr="0">
            <a:noAutofit/>
          </a:bodyPr>
          <a:lstStyle/>
          <a:p>
            <a:pPr marL="457200" lvl="0" indent="-317500" algn="l" rtl="0">
              <a:spcBef>
                <a:spcPts val="1000"/>
              </a:spcBef>
              <a:spcAft>
                <a:spcPts val="0"/>
              </a:spcAft>
              <a:buSzPts val="1400"/>
              <a:buChar char="•"/>
            </a:pPr>
            <a:r>
              <a:rPr lang="en-US" dirty="0"/>
              <a:t>Concerns that neither carriers nor oil refiners are prepared for the jump in demand come 2020.</a:t>
            </a:r>
            <a:endParaRPr dirty="0"/>
          </a:p>
          <a:p>
            <a:pPr marL="457200" lvl="0" indent="-317500" algn="l" rtl="0">
              <a:spcBef>
                <a:spcPts val="1000"/>
              </a:spcBef>
              <a:spcAft>
                <a:spcPts val="0"/>
              </a:spcAft>
              <a:buSzPts val="1400"/>
              <a:buChar char="•"/>
            </a:pPr>
            <a:r>
              <a:rPr lang="en-US" dirty="0"/>
              <a:t>Shippers fear dramatic jump in costs if those shortages occur. IHS Markit still expects price volatility in the first six months of implementation, but has reduced its expectations. </a:t>
            </a:r>
            <a:endParaRPr dirty="0"/>
          </a:p>
          <a:p>
            <a:pPr marL="457200" lvl="0" indent="-317500" algn="l" rtl="0">
              <a:spcBef>
                <a:spcPts val="1000"/>
              </a:spcBef>
              <a:spcAft>
                <a:spcPts val="0"/>
              </a:spcAft>
              <a:buSzPts val="1400"/>
              <a:buChar char="•"/>
            </a:pPr>
            <a:r>
              <a:rPr lang="en-US" dirty="0"/>
              <a:t>Carriers can comply by using scrubbers on smokestacks to capture sulfur, or converting vessels to run on liquefied natural gas. </a:t>
            </a:r>
            <a:endParaRPr dirty="0"/>
          </a:p>
          <a:p>
            <a:pPr marL="457200" lvl="0" indent="-317500" algn="l" rtl="0">
              <a:spcBef>
                <a:spcPts val="1000"/>
              </a:spcBef>
              <a:spcAft>
                <a:spcPts val="0"/>
              </a:spcAft>
              <a:buSzPts val="1400"/>
              <a:buChar char="•"/>
            </a:pPr>
            <a:r>
              <a:rPr lang="en-US" dirty="0"/>
              <a:t>Demand and prices for standard IFO 380 seen rebounding after 2020 as carriers adopt scrubbers for their fleets. </a:t>
            </a:r>
            <a:endParaRPr dirty="0"/>
          </a:p>
        </p:txBody>
      </p:sp>
      <p:sp>
        <p:nvSpPr>
          <p:cNvPr id="357" name="Google Shape;357;p46"/>
          <p:cNvSpPr txBox="1">
            <a:spLocks noGrp="1"/>
          </p:cNvSpPr>
          <p:nvPr>
            <p:ph type="sldNum" idx="12"/>
          </p:nvPr>
        </p:nvSpPr>
        <p:spPr>
          <a:xfrm>
            <a:off x="8274942" y="270195"/>
            <a:ext cx="411900" cy="153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pic>
        <p:nvPicPr>
          <p:cNvPr id="358" name="Google Shape;358;p46"/>
          <p:cNvPicPr preferRelativeResize="0"/>
          <p:nvPr/>
        </p:nvPicPr>
        <p:blipFill>
          <a:blip r:embed="rId3">
            <a:alphaModFix/>
          </a:blip>
          <a:stretch>
            <a:fillRect/>
          </a:stretch>
        </p:blipFill>
        <p:spPr>
          <a:xfrm>
            <a:off x="4267250" y="2398511"/>
            <a:ext cx="4419600" cy="2990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49"/>
          <p:cNvSpPr txBox="1">
            <a:spLocks noGrp="1"/>
          </p:cNvSpPr>
          <p:nvPr>
            <p:ph type="title"/>
          </p:nvPr>
        </p:nvSpPr>
        <p:spPr>
          <a:xfrm>
            <a:off x="352750" y="989275"/>
            <a:ext cx="3818700" cy="46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US trade policy generates uncertainty</a:t>
            </a:r>
            <a:endParaRPr/>
          </a:p>
          <a:p>
            <a:pPr marL="0" lvl="0" indent="0" algn="l" rtl="0">
              <a:spcBef>
                <a:spcPts val="0"/>
              </a:spcBef>
              <a:spcAft>
                <a:spcPts val="0"/>
              </a:spcAft>
              <a:buNone/>
            </a:pPr>
            <a:endParaRPr/>
          </a:p>
        </p:txBody>
      </p:sp>
      <p:sp>
        <p:nvSpPr>
          <p:cNvPr id="383" name="Google Shape;383;p49"/>
          <p:cNvSpPr txBox="1">
            <a:spLocks noGrp="1"/>
          </p:cNvSpPr>
          <p:nvPr>
            <p:ph type="body" idx="1"/>
          </p:nvPr>
        </p:nvSpPr>
        <p:spPr>
          <a:xfrm>
            <a:off x="352751" y="1891638"/>
            <a:ext cx="4116900" cy="4192500"/>
          </a:xfrm>
          <a:prstGeom prst="rect">
            <a:avLst/>
          </a:prstGeom>
        </p:spPr>
        <p:txBody>
          <a:bodyPr spcFirstLastPara="1" wrap="square" lIns="91425" tIns="91425" rIns="91425" bIns="91425" anchor="t" anchorCtr="0">
            <a:noAutofit/>
          </a:bodyPr>
          <a:lstStyle/>
          <a:p>
            <a:pPr marL="457200" lvl="0" indent="-317500" algn="l" rtl="0">
              <a:spcBef>
                <a:spcPts val="1000"/>
              </a:spcBef>
              <a:spcAft>
                <a:spcPts val="0"/>
              </a:spcAft>
              <a:buSzPts val="1400"/>
              <a:buChar char="•"/>
            </a:pPr>
            <a:r>
              <a:rPr lang="en-US" dirty="0"/>
              <a:t>Started small with </a:t>
            </a:r>
            <a:r>
              <a:rPr lang="en-US" u="sng" dirty="0">
                <a:solidFill>
                  <a:schemeClr val="hlink"/>
                </a:solidFill>
                <a:hlinkClick r:id="rId3"/>
              </a:rPr>
              <a:t>washer and solar tariffs</a:t>
            </a:r>
            <a:r>
              <a:rPr lang="en-US" dirty="0"/>
              <a:t> on just 195,000 TEU.</a:t>
            </a:r>
            <a:endParaRPr dirty="0"/>
          </a:p>
          <a:p>
            <a:pPr marL="457200" lvl="0" indent="-317500" algn="l" rtl="0">
              <a:spcBef>
                <a:spcPts val="1000"/>
              </a:spcBef>
              <a:spcAft>
                <a:spcPts val="0"/>
              </a:spcAft>
              <a:buSzPts val="1400"/>
              <a:buChar char="•"/>
            </a:pPr>
            <a:r>
              <a:rPr lang="en-US" dirty="0"/>
              <a:t>Grew to </a:t>
            </a:r>
            <a:r>
              <a:rPr lang="en-US" u="sng" dirty="0">
                <a:solidFill>
                  <a:schemeClr val="hlink"/>
                </a:solidFill>
                <a:hlinkClick r:id="rId4"/>
              </a:rPr>
              <a:t>steel and aluminum tariffs</a:t>
            </a:r>
            <a:r>
              <a:rPr lang="en-US" dirty="0"/>
              <a:t>, which even without exemptions for EU and other allies amounted to only 1.2 percent of US imports. </a:t>
            </a:r>
            <a:endParaRPr dirty="0"/>
          </a:p>
          <a:p>
            <a:pPr marL="457200" lvl="0" indent="-317500" algn="l" rtl="0">
              <a:spcBef>
                <a:spcPts val="1000"/>
              </a:spcBef>
              <a:spcAft>
                <a:spcPts val="0"/>
              </a:spcAft>
              <a:buSzPts val="1400"/>
              <a:buChar char="•"/>
            </a:pPr>
            <a:r>
              <a:rPr lang="en-US" dirty="0"/>
              <a:t>China was </a:t>
            </a:r>
            <a:r>
              <a:rPr lang="en-US" u="sng" dirty="0">
                <a:solidFill>
                  <a:schemeClr val="hlink"/>
                </a:solidFill>
                <a:hlinkClick r:id="rId5"/>
              </a:rPr>
              <a:t>first to retaliate</a:t>
            </a:r>
            <a:r>
              <a:rPr lang="en-US" dirty="0"/>
              <a:t> to steel and aluminum tariffs, hitting </a:t>
            </a:r>
            <a:r>
              <a:rPr lang="en-US" dirty="0">
                <a:uFill>
                  <a:noFill/>
                </a:uFill>
                <a:hlinkClick r:id="rId5"/>
              </a:rPr>
              <a:t>pork, fruits, and nuts</a:t>
            </a:r>
            <a:r>
              <a:rPr lang="en-US" dirty="0"/>
              <a:t>. </a:t>
            </a:r>
            <a:endParaRPr dirty="0"/>
          </a:p>
          <a:p>
            <a:pPr marL="457200" lvl="0" indent="-317500" algn="l" rtl="0">
              <a:spcBef>
                <a:spcPts val="1000"/>
              </a:spcBef>
              <a:spcAft>
                <a:spcPts val="0"/>
              </a:spcAft>
              <a:buSzPts val="1400"/>
              <a:buChar char="•"/>
            </a:pPr>
            <a:r>
              <a:rPr lang="en-US" u="sng" dirty="0">
                <a:solidFill>
                  <a:schemeClr val="hlink"/>
                </a:solidFill>
                <a:hlinkClick r:id="rId6"/>
              </a:rPr>
              <a:t>EU, India</a:t>
            </a:r>
            <a:r>
              <a:rPr lang="en-US" dirty="0"/>
              <a:t>, Turkey retaliated. Japan and Russia have submitted dollar figures and HS code list is expected to follow.</a:t>
            </a:r>
            <a:endParaRPr dirty="0"/>
          </a:p>
          <a:p>
            <a:pPr marL="457200" lvl="0" indent="-317500" algn="l" rtl="0">
              <a:spcBef>
                <a:spcPts val="1000"/>
              </a:spcBef>
              <a:spcAft>
                <a:spcPts val="1000"/>
              </a:spcAft>
              <a:buSzPts val="1400"/>
              <a:buChar char="•"/>
            </a:pPr>
            <a:r>
              <a:rPr lang="en-US" dirty="0"/>
              <a:t>Trump and European Commission President Jean-</a:t>
            </a:r>
            <a:r>
              <a:rPr lang="en-US" dirty="0" err="1"/>
              <a:t>claude</a:t>
            </a:r>
            <a:r>
              <a:rPr lang="en-US" dirty="0"/>
              <a:t> Juncker reportedly reached a deal last week to work to zero tariffs, but tariffs in place will remain in effect during talks.</a:t>
            </a:r>
            <a:endParaRPr dirty="0"/>
          </a:p>
        </p:txBody>
      </p:sp>
      <p:sp>
        <p:nvSpPr>
          <p:cNvPr id="384" name="Google Shape;384;p49"/>
          <p:cNvSpPr txBox="1">
            <a:spLocks noGrp="1"/>
          </p:cNvSpPr>
          <p:nvPr>
            <p:ph type="sldNum" idx="12"/>
          </p:nvPr>
        </p:nvSpPr>
        <p:spPr>
          <a:xfrm>
            <a:off x="8274942" y="270195"/>
            <a:ext cx="411900" cy="153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graphicFrame>
        <p:nvGraphicFramePr>
          <p:cNvPr id="385" name="Google Shape;385;p49"/>
          <p:cNvGraphicFramePr/>
          <p:nvPr/>
        </p:nvGraphicFramePr>
        <p:xfrm>
          <a:off x="152400" y="152400"/>
          <a:ext cx="3019425" cy="396210"/>
        </p:xfrm>
        <a:graphic>
          <a:graphicData uri="http://schemas.openxmlformats.org/drawingml/2006/table">
            <a:tbl>
              <a:tblPr>
                <a:noFill/>
                <a:tableStyleId>{9F485371-01EE-45EB-B276-45C90B9DA074}</a:tableStyleId>
              </a:tblPr>
              <a:tblGrid>
                <a:gridCol w="3019425">
                  <a:extLst>
                    <a:ext uri="{9D8B030D-6E8A-4147-A177-3AD203B41FA5}">
                      <a16:colId xmlns:a16="http://schemas.microsoft.com/office/drawing/2014/main" val="20000"/>
                    </a:ext>
                  </a:extLst>
                </a:gridCol>
              </a:tblGrid>
              <a:tr h="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bl>
          </a:graphicData>
        </a:graphic>
      </p:graphicFrame>
      <p:pic>
        <p:nvPicPr>
          <p:cNvPr id="386" name="Google Shape;386;p49"/>
          <p:cNvPicPr preferRelativeResize="0"/>
          <p:nvPr/>
        </p:nvPicPr>
        <p:blipFill>
          <a:blip r:embed="rId7">
            <a:alphaModFix/>
          </a:blip>
          <a:stretch>
            <a:fillRect/>
          </a:stretch>
        </p:blipFill>
        <p:spPr>
          <a:xfrm>
            <a:off x="4592975" y="3659475"/>
            <a:ext cx="4371925" cy="2822725"/>
          </a:xfrm>
          <a:prstGeom prst="rect">
            <a:avLst/>
          </a:prstGeom>
          <a:noFill/>
          <a:ln>
            <a:noFill/>
          </a:ln>
        </p:spPr>
      </p:pic>
      <p:pic>
        <p:nvPicPr>
          <p:cNvPr id="387" name="Google Shape;387;p49"/>
          <p:cNvPicPr preferRelativeResize="0"/>
          <p:nvPr/>
        </p:nvPicPr>
        <p:blipFill>
          <a:blip r:embed="rId8">
            <a:alphaModFix/>
          </a:blip>
          <a:stretch>
            <a:fillRect/>
          </a:stretch>
        </p:blipFill>
        <p:spPr>
          <a:xfrm>
            <a:off x="4592975" y="774875"/>
            <a:ext cx="4371925" cy="26328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0"/>
          <p:cNvSpPr txBox="1">
            <a:spLocks noGrp="1"/>
          </p:cNvSpPr>
          <p:nvPr>
            <p:ph type="title"/>
          </p:nvPr>
        </p:nvSpPr>
        <p:spPr>
          <a:xfrm>
            <a:off x="226551" y="851527"/>
            <a:ext cx="4128000" cy="146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US trade policy generates uncertainty</a:t>
            </a:r>
            <a:endParaRPr/>
          </a:p>
        </p:txBody>
      </p:sp>
      <p:sp>
        <p:nvSpPr>
          <p:cNvPr id="394" name="Google Shape;394;p50"/>
          <p:cNvSpPr txBox="1">
            <a:spLocks noGrp="1"/>
          </p:cNvSpPr>
          <p:nvPr>
            <p:ph type="body" idx="1"/>
          </p:nvPr>
        </p:nvSpPr>
        <p:spPr>
          <a:xfrm>
            <a:off x="348501" y="1800750"/>
            <a:ext cx="3884100" cy="3812400"/>
          </a:xfrm>
          <a:prstGeom prst="rect">
            <a:avLst/>
          </a:prstGeom>
        </p:spPr>
        <p:txBody>
          <a:bodyPr spcFirstLastPara="1" wrap="square" lIns="91425" tIns="91425" rIns="91425" bIns="91425" anchor="t" anchorCtr="0">
            <a:noAutofit/>
          </a:bodyPr>
          <a:lstStyle/>
          <a:p>
            <a:pPr marL="457200" lvl="0" indent="-317500" algn="l" rtl="0">
              <a:spcBef>
                <a:spcPts val="1000"/>
              </a:spcBef>
              <a:spcAft>
                <a:spcPts val="0"/>
              </a:spcAft>
              <a:buClr>
                <a:srgbClr val="00B140"/>
              </a:buClr>
              <a:buSzPts val="1400"/>
              <a:buChar char="•"/>
            </a:pPr>
            <a:r>
              <a:rPr lang="en-US" dirty="0"/>
              <a:t>First set of $50 billion in tariffs unveiled put </a:t>
            </a:r>
            <a:r>
              <a:rPr lang="en-US" u="sng" dirty="0">
                <a:solidFill>
                  <a:schemeClr val="hlink"/>
                </a:solidFill>
                <a:hlinkClick r:id="rId3"/>
              </a:rPr>
              <a:t>7 percent</a:t>
            </a:r>
            <a:r>
              <a:rPr lang="en-US" dirty="0"/>
              <a:t> of the US-China container trade at risk.</a:t>
            </a:r>
            <a:endParaRPr dirty="0"/>
          </a:p>
          <a:p>
            <a:pPr marL="457200" lvl="0" indent="-317500" algn="l" rtl="0">
              <a:spcBef>
                <a:spcPts val="1000"/>
              </a:spcBef>
              <a:spcAft>
                <a:spcPts val="0"/>
              </a:spcAft>
              <a:buClr>
                <a:srgbClr val="00B140"/>
              </a:buClr>
              <a:buSzPts val="1400"/>
              <a:buChar char="•"/>
            </a:pPr>
            <a:r>
              <a:rPr lang="en-US" dirty="0"/>
              <a:t>Updates and revision before splitting list in to $34 and $16 billion </a:t>
            </a:r>
            <a:r>
              <a:rPr lang="en-US" u="sng" dirty="0">
                <a:solidFill>
                  <a:schemeClr val="hlink"/>
                </a:solidFill>
                <a:hlinkClick r:id="rId4"/>
              </a:rPr>
              <a:t>increased risk to 8.5 percent</a:t>
            </a:r>
            <a:r>
              <a:rPr lang="en-US" dirty="0"/>
              <a:t>.</a:t>
            </a:r>
            <a:endParaRPr dirty="0"/>
          </a:p>
          <a:p>
            <a:pPr marL="457200" lvl="0" indent="-317500" algn="l" rtl="0">
              <a:spcBef>
                <a:spcPts val="1000"/>
              </a:spcBef>
              <a:spcAft>
                <a:spcPts val="0"/>
              </a:spcAft>
              <a:buClr>
                <a:srgbClr val="00B140"/>
              </a:buClr>
              <a:buSzPts val="1400"/>
              <a:buChar char="•"/>
            </a:pPr>
            <a:r>
              <a:rPr lang="en-US" dirty="0"/>
              <a:t>The </a:t>
            </a:r>
            <a:r>
              <a:rPr lang="en-US" u="sng" dirty="0">
                <a:solidFill>
                  <a:schemeClr val="hlink"/>
                </a:solidFill>
                <a:hlinkClick r:id="rId5"/>
              </a:rPr>
              <a:t>$200 billion</a:t>
            </a:r>
            <a:r>
              <a:rPr lang="en-US" dirty="0"/>
              <a:t> announced in July combined with the earlier announced tariffs bring total exposure to 47.5 percent of US import trade with China. </a:t>
            </a:r>
            <a:endParaRPr dirty="0"/>
          </a:p>
          <a:p>
            <a:pPr marL="457200" lvl="0" indent="-317500" algn="l" rtl="0">
              <a:spcBef>
                <a:spcPts val="1000"/>
              </a:spcBef>
              <a:spcAft>
                <a:spcPts val="0"/>
              </a:spcAft>
              <a:buClr>
                <a:srgbClr val="00B140"/>
              </a:buClr>
              <a:buSzPts val="1400"/>
              <a:buChar char="•"/>
            </a:pPr>
            <a:r>
              <a:rPr lang="en-US" dirty="0"/>
              <a:t>Ag sector to be hardest hit. Retaliation by China and others focused on ag, while US tariffs on China include wide range of ag equipment.</a:t>
            </a:r>
            <a:endParaRPr dirty="0"/>
          </a:p>
          <a:p>
            <a:pPr marL="457200" lvl="0" indent="-317500" algn="l" rtl="0">
              <a:spcBef>
                <a:spcPts val="1000"/>
              </a:spcBef>
              <a:spcAft>
                <a:spcPts val="0"/>
              </a:spcAft>
              <a:buClr>
                <a:srgbClr val="00B140"/>
              </a:buClr>
              <a:buSzPts val="1400"/>
              <a:buChar char="•"/>
            </a:pPr>
            <a:r>
              <a:rPr lang="en-US" dirty="0"/>
              <a:t>China has yet to retaliate to $200 billion in tariffs. </a:t>
            </a:r>
            <a:endParaRPr dirty="0"/>
          </a:p>
          <a:p>
            <a:pPr marL="457200" lvl="0" indent="0" algn="l" rtl="0">
              <a:spcBef>
                <a:spcPts val="1000"/>
              </a:spcBef>
              <a:spcAft>
                <a:spcPts val="1000"/>
              </a:spcAft>
              <a:buNone/>
            </a:pPr>
            <a:endParaRPr dirty="0"/>
          </a:p>
        </p:txBody>
      </p:sp>
      <p:sp>
        <p:nvSpPr>
          <p:cNvPr id="395" name="Google Shape;395;p50"/>
          <p:cNvSpPr txBox="1">
            <a:spLocks noGrp="1"/>
          </p:cNvSpPr>
          <p:nvPr>
            <p:ph type="sldNum" idx="12"/>
          </p:nvPr>
        </p:nvSpPr>
        <p:spPr>
          <a:xfrm>
            <a:off x="8274942" y="270195"/>
            <a:ext cx="411900" cy="153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pic>
        <p:nvPicPr>
          <p:cNvPr id="396" name="Google Shape;396;p50"/>
          <p:cNvPicPr preferRelativeResize="0"/>
          <p:nvPr/>
        </p:nvPicPr>
        <p:blipFill>
          <a:blip r:embed="rId6">
            <a:alphaModFix/>
          </a:blip>
          <a:stretch>
            <a:fillRect/>
          </a:stretch>
        </p:blipFill>
        <p:spPr>
          <a:xfrm>
            <a:off x="5028600" y="3706950"/>
            <a:ext cx="3808724" cy="2613500"/>
          </a:xfrm>
          <a:prstGeom prst="rect">
            <a:avLst/>
          </a:prstGeom>
          <a:noFill/>
          <a:ln>
            <a:noFill/>
          </a:ln>
        </p:spPr>
      </p:pic>
      <p:pic>
        <p:nvPicPr>
          <p:cNvPr id="397" name="Google Shape;397;p50"/>
          <p:cNvPicPr preferRelativeResize="0"/>
          <p:nvPr/>
        </p:nvPicPr>
        <p:blipFill>
          <a:blip r:embed="rId7">
            <a:alphaModFix/>
          </a:blip>
          <a:stretch>
            <a:fillRect/>
          </a:stretch>
        </p:blipFill>
        <p:spPr>
          <a:xfrm>
            <a:off x="5045664" y="941050"/>
            <a:ext cx="3861987" cy="261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51"/>
          <p:cNvSpPr txBox="1">
            <a:spLocks noGrp="1"/>
          </p:cNvSpPr>
          <p:nvPr>
            <p:ph type="title"/>
          </p:nvPr>
        </p:nvSpPr>
        <p:spPr>
          <a:xfrm>
            <a:off x="352752" y="961011"/>
            <a:ext cx="8460300" cy="46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Tariffs warp typical shipping patterns</a:t>
            </a:r>
            <a:endParaRPr/>
          </a:p>
        </p:txBody>
      </p:sp>
      <p:sp>
        <p:nvSpPr>
          <p:cNvPr id="404" name="Google Shape;404;p51"/>
          <p:cNvSpPr txBox="1">
            <a:spLocks noGrp="1"/>
          </p:cNvSpPr>
          <p:nvPr>
            <p:ph type="body" idx="1"/>
          </p:nvPr>
        </p:nvSpPr>
        <p:spPr>
          <a:xfrm>
            <a:off x="447825" y="1476352"/>
            <a:ext cx="4116900" cy="4915500"/>
          </a:xfrm>
          <a:prstGeom prst="rect">
            <a:avLst/>
          </a:prstGeom>
        </p:spPr>
        <p:txBody>
          <a:bodyPr spcFirstLastPara="1" wrap="square" lIns="91425" tIns="91425" rIns="91425" bIns="91425" anchor="t" anchorCtr="0">
            <a:noAutofit/>
          </a:bodyPr>
          <a:lstStyle/>
          <a:p>
            <a:pPr marL="457200" lvl="0" indent="-292100" algn="l" rtl="0">
              <a:lnSpc>
                <a:spcPct val="100000"/>
              </a:lnSpc>
              <a:spcBef>
                <a:spcPts val="1000"/>
              </a:spcBef>
              <a:spcAft>
                <a:spcPts val="0"/>
              </a:spcAft>
              <a:buSzPts val="1000"/>
              <a:buChar char="●"/>
            </a:pPr>
            <a:r>
              <a:rPr lang="en-US" dirty="0"/>
              <a:t>Market surprised by announcement that tariffs would jump to 25 percent Jan. 1. </a:t>
            </a:r>
            <a:endParaRPr dirty="0"/>
          </a:p>
          <a:p>
            <a:pPr marL="457200" lvl="0" indent="-292100" algn="l" rtl="0">
              <a:lnSpc>
                <a:spcPct val="100000"/>
              </a:lnSpc>
              <a:spcBef>
                <a:spcPts val="1000"/>
              </a:spcBef>
              <a:spcAft>
                <a:spcPts val="0"/>
              </a:spcAft>
              <a:buSzPts val="1000"/>
              <a:buChar char="●"/>
            </a:pPr>
            <a:r>
              <a:rPr lang="en-US" dirty="0"/>
              <a:t>Shippers were already front-loading shipments, and jump to 25 percent led to a bigger jolt in rates and volume. </a:t>
            </a:r>
            <a:endParaRPr dirty="0"/>
          </a:p>
          <a:p>
            <a:pPr marL="457200" lvl="0" indent="-292100" algn="l" rtl="0">
              <a:lnSpc>
                <a:spcPct val="100000"/>
              </a:lnSpc>
              <a:spcBef>
                <a:spcPts val="1000"/>
              </a:spcBef>
              <a:spcAft>
                <a:spcPts val="0"/>
              </a:spcAft>
              <a:buSzPts val="1000"/>
              <a:buChar char="●"/>
            </a:pPr>
            <a:r>
              <a:rPr lang="en-US" dirty="0"/>
              <a:t>Rush made July this year’s biggest month for peak-season volume, when historically August is. </a:t>
            </a:r>
            <a:endParaRPr dirty="0"/>
          </a:p>
          <a:p>
            <a:pPr marL="457200" lvl="0" indent="-292100" algn="l" rtl="0">
              <a:lnSpc>
                <a:spcPct val="100000"/>
              </a:lnSpc>
              <a:spcBef>
                <a:spcPts val="1000"/>
              </a:spcBef>
              <a:spcAft>
                <a:spcPts val="0"/>
              </a:spcAft>
              <a:buSzPts val="1000"/>
              <a:buChar char="●"/>
            </a:pPr>
            <a:r>
              <a:rPr lang="en-US" dirty="0"/>
              <a:t>Rates up more than 50 percent year over year despite relatively strong comparisons to 2017, when carriers were profitable.</a:t>
            </a:r>
            <a:endParaRPr dirty="0"/>
          </a:p>
          <a:p>
            <a:pPr marL="457200" lvl="0" indent="-292100" algn="l" rtl="0">
              <a:lnSpc>
                <a:spcPct val="100000"/>
              </a:lnSpc>
              <a:spcBef>
                <a:spcPts val="1000"/>
              </a:spcBef>
              <a:spcAft>
                <a:spcPts val="0"/>
              </a:spcAft>
              <a:buSzPts val="1000"/>
              <a:buChar char="●"/>
            </a:pPr>
            <a:r>
              <a:rPr lang="en-US" dirty="0"/>
              <a:t>Will pattern of pre Lunar New Year rush and rise in rates of years’ past repeat? </a:t>
            </a:r>
            <a:endParaRPr dirty="0"/>
          </a:p>
          <a:p>
            <a:pPr marL="457200" lvl="0" indent="-292100" algn="l" rtl="0">
              <a:lnSpc>
                <a:spcPct val="100000"/>
              </a:lnSpc>
              <a:spcBef>
                <a:spcPts val="1000"/>
              </a:spcBef>
              <a:spcAft>
                <a:spcPts val="0"/>
              </a:spcAft>
              <a:buSzPts val="1000"/>
              <a:buChar char="●"/>
            </a:pPr>
            <a:r>
              <a:rPr lang="en-US" dirty="0"/>
              <a:t>Or does the peak month being July indicate a larger, more profound shift in market dynamics?</a:t>
            </a:r>
            <a:endParaRPr dirty="0"/>
          </a:p>
          <a:p>
            <a:pPr marL="457200" lvl="0" indent="0" algn="l" rtl="0">
              <a:spcBef>
                <a:spcPts val="1000"/>
              </a:spcBef>
              <a:spcAft>
                <a:spcPts val="1000"/>
              </a:spcAft>
              <a:buNone/>
            </a:pPr>
            <a:endParaRPr dirty="0"/>
          </a:p>
        </p:txBody>
      </p:sp>
      <p:sp>
        <p:nvSpPr>
          <p:cNvPr id="405" name="Google Shape;405;p51"/>
          <p:cNvSpPr txBox="1">
            <a:spLocks noGrp="1"/>
          </p:cNvSpPr>
          <p:nvPr>
            <p:ph type="sldNum" idx="12"/>
          </p:nvPr>
        </p:nvSpPr>
        <p:spPr>
          <a:xfrm>
            <a:off x="8274942" y="270195"/>
            <a:ext cx="411900" cy="153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pic>
        <p:nvPicPr>
          <p:cNvPr id="406" name="Google Shape;406;p51"/>
          <p:cNvPicPr preferRelativeResize="0"/>
          <p:nvPr/>
        </p:nvPicPr>
        <p:blipFill>
          <a:blip r:embed="rId3">
            <a:alphaModFix/>
          </a:blip>
          <a:stretch>
            <a:fillRect/>
          </a:stretch>
        </p:blipFill>
        <p:spPr>
          <a:xfrm>
            <a:off x="4773900" y="1575100"/>
            <a:ext cx="4217701" cy="2432650"/>
          </a:xfrm>
          <a:prstGeom prst="rect">
            <a:avLst/>
          </a:prstGeom>
          <a:noFill/>
          <a:ln>
            <a:noFill/>
          </a:ln>
        </p:spPr>
      </p:pic>
      <p:pic>
        <p:nvPicPr>
          <p:cNvPr id="407" name="Google Shape;407;p51"/>
          <p:cNvPicPr preferRelativeResize="0"/>
          <p:nvPr/>
        </p:nvPicPr>
        <p:blipFill>
          <a:blip r:embed="rId4">
            <a:alphaModFix/>
          </a:blip>
          <a:stretch>
            <a:fillRect/>
          </a:stretch>
        </p:blipFill>
        <p:spPr>
          <a:xfrm>
            <a:off x="4763825" y="4160150"/>
            <a:ext cx="4116900" cy="2545450"/>
          </a:xfrm>
          <a:prstGeom prst="rect">
            <a:avLst/>
          </a:prstGeom>
          <a:noFill/>
          <a:ln>
            <a:noFill/>
          </a:ln>
        </p:spPr>
      </p:pic>
    </p:spTree>
    <p:extLst>
      <p:ext uri="{BB962C8B-B14F-4D97-AF65-F5344CB8AC3E}">
        <p14:creationId xmlns:p14="http://schemas.microsoft.com/office/powerpoint/2010/main" val="3777085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0"/>
          <p:cNvSpPr txBox="1">
            <a:spLocks noGrp="1"/>
          </p:cNvSpPr>
          <p:nvPr>
            <p:ph type="title"/>
          </p:nvPr>
        </p:nvSpPr>
        <p:spPr>
          <a:xfrm>
            <a:off x="226551" y="851527"/>
            <a:ext cx="4128000" cy="146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Chemical trade with China</a:t>
            </a:r>
            <a:endParaRPr dirty="0"/>
          </a:p>
        </p:txBody>
      </p:sp>
      <p:sp>
        <p:nvSpPr>
          <p:cNvPr id="394" name="Google Shape;394;p50"/>
          <p:cNvSpPr txBox="1">
            <a:spLocks noGrp="1"/>
          </p:cNvSpPr>
          <p:nvPr>
            <p:ph type="body" idx="1"/>
          </p:nvPr>
        </p:nvSpPr>
        <p:spPr>
          <a:xfrm>
            <a:off x="348501" y="1800750"/>
            <a:ext cx="3884100" cy="3812400"/>
          </a:xfrm>
          <a:prstGeom prst="rect">
            <a:avLst/>
          </a:prstGeom>
        </p:spPr>
        <p:txBody>
          <a:bodyPr spcFirstLastPara="1" wrap="square" lIns="91425" tIns="91425" rIns="91425" bIns="91425" anchor="t" anchorCtr="0">
            <a:noAutofit/>
          </a:bodyPr>
          <a:lstStyle/>
          <a:p>
            <a:pPr marL="457200" lvl="0" indent="-317500" algn="l" rtl="0">
              <a:spcBef>
                <a:spcPts val="1000"/>
              </a:spcBef>
              <a:spcAft>
                <a:spcPts val="0"/>
              </a:spcAft>
              <a:buClr>
                <a:srgbClr val="00B140"/>
              </a:buClr>
              <a:buSzPts val="1400"/>
              <a:buChar char="•"/>
            </a:pPr>
            <a:r>
              <a:rPr lang="en-US" dirty="0"/>
              <a:t>Exports to China fell by 21 percent in the first eight months of 2018 over the same period in 2017.</a:t>
            </a:r>
          </a:p>
          <a:p>
            <a:pPr marL="457200" lvl="0" indent="-317500" algn="l" rtl="0">
              <a:spcBef>
                <a:spcPts val="1000"/>
              </a:spcBef>
              <a:spcAft>
                <a:spcPts val="0"/>
              </a:spcAft>
              <a:buClr>
                <a:srgbClr val="00B140"/>
              </a:buClr>
              <a:buSzPts val="1400"/>
              <a:buChar char="•"/>
            </a:pPr>
            <a:r>
              <a:rPr lang="en-US" dirty="0"/>
              <a:t>In every month of 2018, exports were at least 11 percent down on same month in 2017. Largest decline was 34 percent fall in August over the 2017 month. </a:t>
            </a:r>
          </a:p>
          <a:p>
            <a:pPr>
              <a:buClr>
                <a:srgbClr val="00B140"/>
              </a:buClr>
            </a:pPr>
            <a:r>
              <a:rPr lang="en-US" dirty="0"/>
              <a:t>Exports fell by 3.7 percent in 2017, after 3.4 percent increase in 2016.</a:t>
            </a:r>
          </a:p>
          <a:p>
            <a:pPr marL="457200" lvl="0" indent="-317500" algn="l" rtl="0">
              <a:spcBef>
                <a:spcPts val="1000"/>
              </a:spcBef>
              <a:spcAft>
                <a:spcPts val="0"/>
              </a:spcAft>
              <a:buClr>
                <a:srgbClr val="00B140"/>
              </a:buClr>
              <a:buSzPts val="1400"/>
              <a:buChar char="•"/>
            </a:pPr>
            <a:r>
              <a:rPr lang="en-US" dirty="0"/>
              <a:t>2018 exports for January to August = 1.5 million TEU</a:t>
            </a:r>
          </a:p>
          <a:p>
            <a:pPr marL="457200" lvl="0" indent="-317500" algn="l" rtl="0">
              <a:spcBef>
                <a:spcPts val="1000"/>
              </a:spcBef>
              <a:spcAft>
                <a:spcPts val="0"/>
              </a:spcAft>
              <a:buClr>
                <a:srgbClr val="00B140"/>
              </a:buClr>
              <a:buSzPts val="1400"/>
              <a:buChar char="•"/>
            </a:pPr>
            <a:r>
              <a:rPr lang="en-US" dirty="0"/>
              <a:t>2018 imports for January to August 2018 = 7.35 million TEU, up 4.4 percent on the same period in 2017.</a:t>
            </a:r>
          </a:p>
        </p:txBody>
      </p:sp>
      <p:sp>
        <p:nvSpPr>
          <p:cNvPr id="395" name="Google Shape;395;p50"/>
          <p:cNvSpPr txBox="1">
            <a:spLocks noGrp="1"/>
          </p:cNvSpPr>
          <p:nvPr>
            <p:ph type="sldNum" idx="12"/>
          </p:nvPr>
        </p:nvSpPr>
        <p:spPr>
          <a:xfrm>
            <a:off x="8274942" y="270195"/>
            <a:ext cx="411900" cy="153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pic>
        <p:nvPicPr>
          <p:cNvPr id="2" name="Picture 1">
            <a:extLst>
              <a:ext uri="{FF2B5EF4-FFF2-40B4-BE49-F238E27FC236}">
                <a16:creationId xmlns:a16="http://schemas.microsoft.com/office/drawing/2014/main" id="{99454D1D-7936-4FD0-B3B3-4BA436350C2C}"/>
              </a:ext>
            </a:extLst>
          </p:cNvPr>
          <p:cNvPicPr>
            <a:picLocks noChangeAspect="1"/>
          </p:cNvPicPr>
          <p:nvPr/>
        </p:nvPicPr>
        <p:blipFill>
          <a:blip r:embed="rId3"/>
          <a:stretch>
            <a:fillRect/>
          </a:stretch>
        </p:blipFill>
        <p:spPr>
          <a:xfrm>
            <a:off x="4476501" y="2028141"/>
            <a:ext cx="4083871" cy="2618288"/>
          </a:xfrm>
          <a:prstGeom prst="rect">
            <a:avLst/>
          </a:prstGeom>
        </p:spPr>
      </p:pic>
    </p:spTree>
    <p:extLst>
      <p:ext uri="{BB962C8B-B14F-4D97-AF65-F5344CB8AC3E}">
        <p14:creationId xmlns:p14="http://schemas.microsoft.com/office/powerpoint/2010/main" val="41014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0"/>
          <p:cNvSpPr txBox="1">
            <a:spLocks noGrp="1"/>
          </p:cNvSpPr>
          <p:nvPr>
            <p:ph type="title"/>
          </p:nvPr>
        </p:nvSpPr>
        <p:spPr>
          <a:xfrm>
            <a:off x="226551" y="851527"/>
            <a:ext cx="4128000" cy="146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Tariff Impact on China Chemical Trade</a:t>
            </a:r>
            <a:endParaRPr dirty="0"/>
          </a:p>
        </p:txBody>
      </p:sp>
      <p:sp>
        <p:nvSpPr>
          <p:cNvPr id="394" name="Google Shape;394;p50"/>
          <p:cNvSpPr txBox="1">
            <a:spLocks noGrp="1"/>
          </p:cNvSpPr>
          <p:nvPr>
            <p:ph type="body" idx="1"/>
          </p:nvPr>
        </p:nvSpPr>
        <p:spPr>
          <a:xfrm>
            <a:off x="348501" y="1800750"/>
            <a:ext cx="3884100" cy="3812400"/>
          </a:xfrm>
          <a:prstGeom prst="rect">
            <a:avLst/>
          </a:prstGeom>
        </p:spPr>
        <p:txBody>
          <a:bodyPr spcFirstLastPara="1" wrap="square" lIns="91425" tIns="91425" rIns="91425" bIns="91425" anchor="t" anchorCtr="0">
            <a:noAutofit/>
          </a:bodyPr>
          <a:lstStyle/>
          <a:p>
            <a:pPr marL="457200" lvl="0" indent="-317500" algn="l" rtl="0">
              <a:spcBef>
                <a:spcPts val="1000"/>
              </a:spcBef>
              <a:spcAft>
                <a:spcPts val="0"/>
              </a:spcAft>
              <a:buClr>
                <a:srgbClr val="00B140"/>
              </a:buClr>
              <a:buSzPts val="1400"/>
              <a:buChar char="•"/>
            </a:pPr>
            <a:r>
              <a:rPr lang="en-US" sz="1600" dirty="0"/>
              <a:t>Initially </a:t>
            </a:r>
          </a:p>
          <a:p>
            <a:pPr lvl="1">
              <a:buClr>
                <a:srgbClr val="00B140"/>
              </a:buClr>
              <a:buChar char="•"/>
            </a:pPr>
            <a:r>
              <a:rPr lang="en-US" dirty="0"/>
              <a:t>Us placed 25 percent tariff on $2.2 billion of  chemicals and plastics from China</a:t>
            </a:r>
          </a:p>
          <a:p>
            <a:pPr lvl="1">
              <a:buClr>
                <a:srgbClr val="00B140"/>
              </a:buClr>
              <a:buChar char="•"/>
            </a:pPr>
            <a:r>
              <a:rPr lang="en-US" dirty="0"/>
              <a:t>China retaliated with tariffs on $2 billion of US chemicals and plastics</a:t>
            </a:r>
          </a:p>
          <a:p>
            <a:pPr marL="457200" lvl="0" indent="-317500" algn="l" rtl="0">
              <a:spcBef>
                <a:spcPts val="1000"/>
              </a:spcBef>
              <a:spcAft>
                <a:spcPts val="0"/>
              </a:spcAft>
              <a:buClr>
                <a:srgbClr val="00B140"/>
              </a:buClr>
              <a:buSzPts val="1400"/>
              <a:buChar char="•"/>
            </a:pPr>
            <a:r>
              <a:rPr lang="en-US" sz="1600" dirty="0"/>
              <a:t>Then</a:t>
            </a:r>
          </a:p>
          <a:p>
            <a:pPr lvl="1">
              <a:buClr>
                <a:srgbClr val="00B140"/>
              </a:buClr>
              <a:buChar char="•"/>
            </a:pPr>
            <a:r>
              <a:rPr lang="en-US" dirty="0"/>
              <a:t>US put tariffs on another $16.4 billion Chinese chemicals and plastics</a:t>
            </a:r>
          </a:p>
          <a:p>
            <a:pPr lvl="1">
              <a:buClr>
                <a:srgbClr val="00B140"/>
              </a:buClr>
              <a:buChar char="•"/>
            </a:pPr>
            <a:r>
              <a:rPr lang="en-US" dirty="0"/>
              <a:t>China retaliation expected to be on $8.8 billion</a:t>
            </a:r>
          </a:p>
          <a:p>
            <a:pPr marL="457200" lvl="0" indent="-317500" algn="l" rtl="0">
              <a:spcBef>
                <a:spcPts val="1000"/>
              </a:spcBef>
              <a:spcAft>
                <a:spcPts val="0"/>
              </a:spcAft>
              <a:buClr>
                <a:srgbClr val="00B140"/>
              </a:buClr>
              <a:buSzPts val="1400"/>
              <a:buChar char="•"/>
            </a:pPr>
            <a:r>
              <a:rPr lang="en-US" sz="1600" dirty="0"/>
              <a:t>Total</a:t>
            </a:r>
            <a:r>
              <a:rPr lang="en-US" dirty="0"/>
              <a:t>- about $11 billion in US chemicals and plastics to China face tariff.</a:t>
            </a:r>
          </a:p>
        </p:txBody>
      </p:sp>
      <p:sp>
        <p:nvSpPr>
          <p:cNvPr id="395" name="Google Shape;395;p50"/>
          <p:cNvSpPr txBox="1">
            <a:spLocks noGrp="1"/>
          </p:cNvSpPr>
          <p:nvPr>
            <p:ph type="sldNum" idx="12"/>
          </p:nvPr>
        </p:nvSpPr>
        <p:spPr>
          <a:xfrm>
            <a:off x="8274942" y="270195"/>
            <a:ext cx="411900" cy="153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
        <p:nvSpPr>
          <p:cNvPr id="3" name="TextBox 2">
            <a:extLst>
              <a:ext uri="{FF2B5EF4-FFF2-40B4-BE49-F238E27FC236}">
                <a16:creationId xmlns:a16="http://schemas.microsoft.com/office/drawing/2014/main" id="{78B55CAA-64BA-456F-B977-A5D19A88809B}"/>
              </a:ext>
            </a:extLst>
          </p:cNvPr>
          <p:cNvSpPr txBox="1"/>
          <p:nvPr/>
        </p:nvSpPr>
        <p:spPr>
          <a:xfrm>
            <a:off x="446566" y="6337005"/>
            <a:ext cx="2796363" cy="276999"/>
          </a:xfrm>
          <a:prstGeom prst="rect">
            <a:avLst/>
          </a:prstGeom>
          <a:noFill/>
        </p:spPr>
        <p:txBody>
          <a:bodyPr wrap="square" rtlCol="0">
            <a:spAutoFit/>
          </a:bodyPr>
          <a:lstStyle/>
          <a:p>
            <a:r>
              <a:rPr lang="en-US" sz="1200" dirty="0">
                <a:solidFill>
                  <a:schemeClr val="tx1">
                    <a:lumMod val="50000"/>
                    <a:lumOff val="50000"/>
                  </a:schemeClr>
                </a:solidFill>
              </a:rPr>
              <a:t>Source: American Chemistry Council</a:t>
            </a:r>
          </a:p>
        </p:txBody>
      </p:sp>
      <p:sp>
        <p:nvSpPr>
          <p:cNvPr id="5" name="TextBox 4">
            <a:extLst>
              <a:ext uri="{FF2B5EF4-FFF2-40B4-BE49-F238E27FC236}">
                <a16:creationId xmlns:a16="http://schemas.microsoft.com/office/drawing/2014/main" id="{9DA1A35B-7CE3-4C4A-B785-1EA0BCB8250E}"/>
              </a:ext>
            </a:extLst>
          </p:cNvPr>
          <p:cNvSpPr txBox="1"/>
          <p:nvPr/>
        </p:nvSpPr>
        <p:spPr>
          <a:xfrm>
            <a:off x="4681095" y="2073348"/>
            <a:ext cx="3593847" cy="4750018"/>
          </a:xfrm>
          <a:prstGeom prst="rect">
            <a:avLst/>
          </a:prstGeom>
          <a:noFill/>
        </p:spPr>
        <p:txBody>
          <a:bodyPr wrap="square" rtlCol="0">
            <a:spAutoFit/>
          </a:bodyPr>
          <a:lstStyle/>
          <a:p>
            <a:pPr marL="457200" lvl="0" indent="-317500">
              <a:spcBef>
                <a:spcPts val="1000"/>
              </a:spcBef>
              <a:buClr>
                <a:srgbClr val="00B140"/>
              </a:buClr>
              <a:buSzPts val="1400"/>
              <a:buChar char="•"/>
            </a:pPr>
            <a:r>
              <a:rPr lang="en-US" sz="1600" dirty="0">
                <a:solidFill>
                  <a:schemeClr val="tx1">
                    <a:lumMod val="75000"/>
                    <a:lumOff val="25000"/>
                  </a:schemeClr>
                </a:solidFill>
              </a:rPr>
              <a:t>Other Countries</a:t>
            </a:r>
          </a:p>
          <a:p>
            <a:pPr marL="139700" lvl="0">
              <a:spcBef>
                <a:spcPts val="1000"/>
              </a:spcBef>
              <a:buClr>
                <a:srgbClr val="00B140"/>
              </a:buClr>
              <a:buSzPts val="1400"/>
            </a:pPr>
            <a:r>
              <a:rPr lang="en-US" sz="1600" dirty="0">
                <a:solidFill>
                  <a:schemeClr val="tx1">
                    <a:lumMod val="75000"/>
                    <a:lumOff val="25000"/>
                  </a:schemeClr>
                </a:solidFill>
              </a:rPr>
              <a:t>	</a:t>
            </a:r>
            <a:r>
              <a:rPr lang="en-US" sz="1600" dirty="0">
                <a:solidFill>
                  <a:schemeClr val="tx1">
                    <a:lumMod val="65000"/>
                    <a:lumOff val="35000"/>
                  </a:schemeClr>
                </a:solidFill>
              </a:rPr>
              <a:t> </a:t>
            </a:r>
            <a:r>
              <a:rPr lang="en-US" dirty="0">
                <a:solidFill>
                  <a:schemeClr val="tx1">
                    <a:lumMod val="65000"/>
                    <a:lumOff val="35000"/>
                  </a:schemeClr>
                </a:solidFill>
              </a:rPr>
              <a:t>Canada, EU, Turkey </a:t>
            </a:r>
            <a:r>
              <a:rPr lang="en-US" dirty="0" err="1">
                <a:solidFill>
                  <a:schemeClr val="tx1">
                    <a:lumMod val="65000"/>
                    <a:lumOff val="35000"/>
                  </a:schemeClr>
                </a:solidFill>
              </a:rPr>
              <a:t>etc</a:t>
            </a:r>
            <a:r>
              <a:rPr lang="en-US" dirty="0">
                <a:solidFill>
                  <a:schemeClr val="tx1">
                    <a:lumMod val="65000"/>
                    <a:lumOff val="35000"/>
                  </a:schemeClr>
                </a:solidFill>
              </a:rPr>
              <a:t>, - tariffs on $3.3 billion goods </a:t>
            </a:r>
          </a:p>
          <a:p>
            <a:pPr marL="139700" lvl="0">
              <a:spcBef>
                <a:spcPts val="1000"/>
              </a:spcBef>
              <a:buClr>
                <a:srgbClr val="00B140"/>
              </a:buClr>
              <a:buSzPts val="1400"/>
            </a:pPr>
            <a:endParaRPr lang="en-US" sz="1600" dirty="0">
              <a:solidFill>
                <a:schemeClr val="tx1">
                  <a:lumMod val="65000"/>
                  <a:lumOff val="35000"/>
                </a:schemeClr>
              </a:solidFill>
            </a:endParaRPr>
          </a:p>
          <a:p>
            <a:pPr marL="425450" indent="-285750">
              <a:spcBef>
                <a:spcPts val="1000"/>
              </a:spcBef>
              <a:buClr>
                <a:srgbClr val="00B140"/>
              </a:buClr>
              <a:buSzPts val="1400"/>
              <a:buFont typeface="Arial" panose="020B0604020202020204" pitchFamily="34" charset="0"/>
              <a:buChar char="•"/>
            </a:pPr>
            <a:r>
              <a:rPr lang="en-US" dirty="0"/>
              <a:t>“</a:t>
            </a:r>
            <a:r>
              <a:rPr lang="en-US" dirty="0">
                <a:solidFill>
                  <a:schemeClr val="tx1">
                    <a:lumMod val="65000"/>
                    <a:lumOff val="35000"/>
                  </a:schemeClr>
                </a:solidFill>
              </a:rPr>
              <a:t>The direction of trade policy and imposition of tariffs is introducing a significant amount of uncertainty. This is the biggest downside risk to the US chemicals industry right now.”</a:t>
            </a:r>
          </a:p>
          <a:p>
            <a:pPr marL="139700">
              <a:spcBef>
                <a:spcPts val="1000"/>
              </a:spcBef>
              <a:buClr>
                <a:srgbClr val="00B140"/>
              </a:buClr>
              <a:buSzPts val="1400"/>
            </a:pPr>
            <a:r>
              <a:rPr lang="en-US" dirty="0">
                <a:solidFill>
                  <a:schemeClr val="tx1">
                    <a:lumMod val="65000"/>
                    <a:lumOff val="35000"/>
                  </a:schemeClr>
                </a:solidFill>
              </a:rPr>
              <a:t>	American Chemistry Council</a:t>
            </a:r>
          </a:p>
          <a:p>
            <a:pPr marL="425450" lvl="0" indent="-285750">
              <a:spcBef>
                <a:spcPts val="1000"/>
              </a:spcBef>
              <a:buClr>
                <a:srgbClr val="00B140"/>
              </a:buClr>
              <a:buSzPts val="1400"/>
              <a:buFont typeface="Arial" panose="020B0604020202020204" pitchFamily="34" charset="0"/>
              <a:buChar char="•"/>
            </a:pPr>
            <a:r>
              <a:rPr lang="en-US" sz="1600" dirty="0">
                <a:solidFill>
                  <a:schemeClr val="tx1">
                    <a:lumMod val="65000"/>
                    <a:lumOff val="35000"/>
                  </a:schemeClr>
                </a:solidFill>
              </a:rPr>
              <a:t>Best case scenario </a:t>
            </a:r>
          </a:p>
          <a:p>
            <a:pPr marL="139700" lvl="0">
              <a:spcBef>
                <a:spcPts val="1000"/>
              </a:spcBef>
              <a:buClr>
                <a:srgbClr val="00B140"/>
              </a:buClr>
              <a:buSzPts val="1400"/>
            </a:pPr>
            <a:r>
              <a:rPr lang="en-US" sz="1600" dirty="0">
                <a:solidFill>
                  <a:schemeClr val="tx1">
                    <a:lumMod val="65000"/>
                    <a:lumOff val="35000"/>
                  </a:schemeClr>
                </a:solidFill>
              </a:rPr>
              <a:t>	</a:t>
            </a:r>
            <a:r>
              <a:rPr lang="en-US" dirty="0">
                <a:solidFill>
                  <a:schemeClr val="tx1">
                    <a:lumMod val="65000"/>
                    <a:lumOff val="35000"/>
                  </a:schemeClr>
                </a:solidFill>
              </a:rPr>
              <a:t>15 percent reduction in exports.</a:t>
            </a:r>
          </a:p>
          <a:p>
            <a:pPr marL="139700" lvl="0">
              <a:spcBef>
                <a:spcPts val="1000"/>
              </a:spcBef>
              <a:buClr>
                <a:srgbClr val="00B140"/>
              </a:buClr>
              <a:buSzPts val="1400"/>
            </a:pPr>
            <a:r>
              <a:rPr lang="en-US" dirty="0">
                <a:solidFill>
                  <a:schemeClr val="tx1">
                    <a:lumMod val="65000"/>
                    <a:lumOff val="35000"/>
                  </a:schemeClr>
                </a:solidFill>
              </a:rPr>
              <a:t>	Worst case – 56 percent 	reduction</a:t>
            </a:r>
          </a:p>
          <a:p>
            <a:pPr marL="457200" lvl="2" indent="-317500">
              <a:spcBef>
                <a:spcPts val="1000"/>
              </a:spcBef>
              <a:buClr>
                <a:srgbClr val="00B140"/>
              </a:buClr>
              <a:buSzPts val="1400"/>
              <a:buChar char="•"/>
            </a:pPr>
            <a:r>
              <a:rPr lang="en-US" sz="1600" dirty="0">
                <a:solidFill>
                  <a:schemeClr val="tx1">
                    <a:lumMod val="75000"/>
                    <a:lumOff val="25000"/>
                  </a:schemeClr>
                </a:solidFill>
              </a:rPr>
              <a:t>      </a:t>
            </a:r>
          </a:p>
          <a:p>
            <a:endParaRPr lang="en-US" dirty="0"/>
          </a:p>
        </p:txBody>
      </p:sp>
    </p:spTree>
    <p:extLst>
      <p:ext uri="{BB962C8B-B14F-4D97-AF65-F5344CB8AC3E}">
        <p14:creationId xmlns:p14="http://schemas.microsoft.com/office/powerpoint/2010/main" val="2154751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297625" y="810271"/>
            <a:ext cx="8515500" cy="62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Staying ahead in a fast-changing industry </a:t>
            </a:r>
            <a:endParaRPr/>
          </a:p>
        </p:txBody>
      </p:sp>
      <p:sp>
        <p:nvSpPr>
          <p:cNvPr id="116" name="Google Shape;116;p21"/>
          <p:cNvSpPr txBox="1">
            <a:spLocks noGrp="1"/>
          </p:cNvSpPr>
          <p:nvPr>
            <p:ph type="body" idx="1"/>
          </p:nvPr>
        </p:nvSpPr>
        <p:spPr>
          <a:xfrm>
            <a:off x="4642100" y="1319575"/>
            <a:ext cx="4019700" cy="4914300"/>
          </a:xfrm>
          <a:prstGeom prst="rect">
            <a:avLst/>
          </a:prstGeom>
        </p:spPr>
        <p:txBody>
          <a:bodyPr spcFirstLastPara="1" wrap="square" lIns="91425" tIns="91425" rIns="91425" bIns="91425" anchor="t" anchorCtr="0">
            <a:noAutofit/>
          </a:bodyPr>
          <a:lstStyle/>
          <a:p>
            <a:pPr marL="457200" lvl="0" indent="-317500" algn="l" rtl="0">
              <a:spcBef>
                <a:spcPts val="1000"/>
              </a:spcBef>
              <a:spcAft>
                <a:spcPts val="0"/>
              </a:spcAft>
              <a:buSzPts val="1400"/>
              <a:buChar char="•"/>
            </a:pPr>
            <a:r>
              <a:rPr lang="en-US" dirty="0"/>
              <a:t>Through mergers, acquisitions and one collapse, the number of major container lines will have fallen from 20 to eight in a period of three years. </a:t>
            </a:r>
            <a:endParaRPr dirty="0"/>
          </a:p>
          <a:p>
            <a:pPr marL="457200" lvl="0" indent="-317500" algn="l" rtl="0">
              <a:spcBef>
                <a:spcPts val="1000"/>
              </a:spcBef>
              <a:spcAft>
                <a:spcPts val="0"/>
              </a:spcAft>
              <a:buSzPts val="1400"/>
              <a:buChar char="•"/>
            </a:pPr>
            <a:r>
              <a:rPr lang="en-US" dirty="0"/>
              <a:t>Alliances are a boon for carriers but less so for shippers. </a:t>
            </a:r>
            <a:endParaRPr dirty="0"/>
          </a:p>
          <a:p>
            <a:pPr marL="457200" lvl="0" indent="-317500" algn="l" rtl="0">
              <a:spcBef>
                <a:spcPts val="1000"/>
              </a:spcBef>
              <a:spcAft>
                <a:spcPts val="0"/>
              </a:spcAft>
              <a:buSzPts val="1400"/>
              <a:buChar char="•"/>
            </a:pPr>
            <a:r>
              <a:rPr lang="en-US" dirty="0"/>
              <a:t>Transloading soars, helping importers and carriers but causing pain for inland exporters.</a:t>
            </a:r>
            <a:endParaRPr dirty="0"/>
          </a:p>
          <a:p>
            <a:pPr marL="457200" lvl="0" indent="-317500" algn="l" rtl="0">
              <a:spcBef>
                <a:spcPts val="1000"/>
              </a:spcBef>
              <a:spcAft>
                <a:spcPts val="0"/>
              </a:spcAft>
              <a:buSzPts val="1400"/>
              <a:buChar char="•"/>
            </a:pPr>
            <a:r>
              <a:rPr lang="en-US" dirty="0"/>
              <a:t>Will carriers be able to mitigate higher fuel prices with “emergency surcharges,” and what will happen to carriers that don’t push new fees?</a:t>
            </a:r>
            <a:endParaRPr dirty="0"/>
          </a:p>
          <a:p>
            <a:pPr marL="457200" lvl="0" indent="-317500" algn="l" rtl="0">
              <a:spcBef>
                <a:spcPts val="1000"/>
              </a:spcBef>
              <a:spcAft>
                <a:spcPts val="0"/>
              </a:spcAft>
              <a:buSzPts val="1400"/>
              <a:buChar char="•"/>
            </a:pPr>
            <a:r>
              <a:rPr lang="en-US" dirty="0"/>
              <a:t>Volume growth, coupled with some capacity discipline, pushed container shipping into the black in 2017, but capacity injections and higher fuel rates in 2018 could tip industry back into the red.</a:t>
            </a:r>
            <a:endParaRPr dirty="0"/>
          </a:p>
          <a:p>
            <a:pPr marL="171450" lvl="0" indent="-82550" algn="l" rtl="0">
              <a:spcBef>
                <a:spcPts val="1000"/>
              </a:spcBef>
              <a:spcAft>
                <a:spcPts val="0"/>
              </a:spcAft>
              <a:buNone/>
            </a:pPr>
            <a:endParaRPr dirty="0"/>
          </a:p>
          <a:p>
            <a:pPr marL="171450" lvl="0" indent="-82550" algn="l" rtl="0">
              <a:spcBef>
                <a:spcPts val="1000"/>
              </a:spcBef>
              <a:spcAft>
                <a:spcPts val="1000"/>
              </a:spcAft>
              <a:buNone/>
            </a:pPr>
            <a:endParaRPr dirty="0"/>
          </a:p>
        </p:txBody>
      </p:sp>
      <p:sp>
        <p:nvSpPr>
          <p:cNvPr id="117" name="Google Shape;117;p21"/>
          <p:cNvSpPr txBox="1">
            <a:spLocks noGrp="1"/>
          </p:cNvSpPr>
          <p:nvPr>
            <p:ph type="sldNum" idx="12"/>
          </p:nvPr>
        </p:nvSpPr>
        <p:spPr>
          <a:xfrm>
            <a:off x="8274942" y="270195"/>
            <a:ext cx="411900" cy="153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pic>
        <p:nvPicPr>
          <p:cNvPr id="118" name="Google Shape;118;p21"/>
          <p:cNvPicPr preferRelativeResize="0"/>
          <p:nvPr/>
        </p:nvPicPr>
        <p:blipFill rotWithShape="1">
          <a:blip r:embed="rId3">
            <a:alphaModFix/>
          </a:blip>
          <a:srcRect l="18044" r="18037"/>
          <a:stretch/>
        </p:blipFill>
        <p:spPr>
          <a:xfrm>
            <a:off x="352850" y="1589075"/>
            <a:ext cx="3959177" cy="461612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0"/>
          <p:cNvSpPr txBox="1">
            <a:spLocks noGrp="1"/>
          </p:cNvSpPr>
          <p:nvPr>
            <p:ph type="title"/>
          </p:nvPr>
        </p:nvSpPr>
        <p:spPr>
          <a:xfrm>
            <a:off x="226551" y="851527"/>
            <a:ext cx="4128000" cy="146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Tariff Impact on China Trade - Imports </a:t>
            </a:r>
            <a:endParaRPr dirty="0"/>
          </a:p>
        </p:txBody>
      </p:sp>
      <p:sp>
        <p:nvSpPr>
          <p:cNvPr id="394" name="Google Shape;394;p50"/>
          <p:cNvSpPr txBox="1">
            <a:spLocks noGrp="1"/>
          </p:cNvSpPr>
          <p:nvPr>
            <p:ph type="body" idx="1"/>
          </p:nvPr>
        </p:nvSpPr>
        <p:spPr>
          <a:xfrm>
            <a:off x="3612696" y="1583827"/>
            <a:ext cx="3884100" cy="3812400"/>
          </a:xfrm>
          <a:prstGeom prst="rect">
            <a:avLst/>
          </a:prstGeom>
        </p:spPr>
        <p:txBody>
          <a:bodyPr spcFirstLastPara="1" wrap="square" lIns="91425" tIns="91425" rIns="91425" bIns="91425" anchor="t" anchorCtr="0">
            <a:noAutofit/>
          </a:bodyPr>
          <a:lstStyle/>
          <a:p>
            <a:pPr lvl="1">
              <a:buClr>
                <a:srgbClr val="00B140"/>
              </a:buClr>
              <a:buChar char="•"/>
            </a:pPr>
            <a:r>
              <a:rPr lang="en-US" dirty="0"/>
              <a:t>“Because chemicals are used to add value in nearly every step of manufacturing, there is really no way for our industry to escape the negative impacts of the tariffs on imports.</a:t>
            </a:r>
          </a:p>
          <a:p>
            <a:pPr marL="596900" lvl="1" indent="0">
              <a:buClr>
                <a:srgbClr val="00B140"/>
              </a:buClr>
              <a:buNone/>
            </a:pPr>
            <a:r>
              <a:rPr lang="en-US" dirty="0">
                <a:solidFill>
                  <a:schemeClr val="tx1">
                    <a:lumMod val="65000"/>
                    <a:lumOff val="35000"/>
                  </a:schemeClr>
                </a:solidFill>
              </a:rPr>
              <a:t>	American Chemistry Council</a:t>
            </a:r>
          </a:p>
          <a:p>
            <a:pPr lvl="1">
              <a:buClr>
                <a:srgbClr val="00B140"/>
              </a:buClr>
              <a:buChar char="•"/>
            </a:pPr>
            <a:endParaRPr lang="en-US" dirty="0"/>
          </a:p>
          <a:p>
            <a:pPr lvl="1">
              <a:buClr>
                <a:srgbClr val="00B140"/>
              </a:buClr>
              <a:buChar char="•"/>
            </a:pPr>
            <a:r>
              <a:rPr lang="en-US" dirty="0"/>
              <a:t>“Devastating” effect on autos and parts. </a:t>
            </a:r>
          </a:p>
          <a:p>
            <a:pPr lvl="1">
              <a:buClr>
                <a:srgbClr val="00B140"/>
              </a:buClr>
              <a:buChar char="•"/>
            </a:pPr>
            <a:r>
              <a:rPr lang="en-US" dirty="0"/>
              <a:t>Chemicals contribute to about 19 percent of the weight of a new vehicle. 332 pounds of plastic in every vehicle.</a:t>
            </a:r>
          </a:p>
          <a:p>
            <a:pPr lvl="1">
              <a:buClr>
                <a:srgbClr val="00B140"/>
              </a:buClr>
              <a:buChar char="•"/>
            </a:pPr>
            <a:r>
              <a:rPr lang="en-US" dirty="0"/>
              <a:t>Average value of chemistry in a vehicle is about $3,000</a:t>
            </a:r>
          </a:p>
          <a:p>
            <a:pPr lvl="1">
              <a:buClr>
                <a:srgbClr val="00B140"/>
              </a:buClr>
              <a:buChar char="•"/>
            </a:pPr>
            <a:endParaRPr lang="en-US" dirty="0"/>
          </a:p>
          <a:p>
            <a:pPr lvl="1">
              <a:buClr>
                <a:srgbClr val="00B140"/>
              </a:buClr>
              <a:buChar char="•"/>
            </a:pPr>
            <a:endParaRPr lang="en-US" dirty="0"/>
          </a:p>
          <a:p>
            <a:pPr lvl="1">
              <a:buClr>
                <a:srgbClr val="00B140"/>
              </a:buClr>
              <a:buChar char="•"/>
            </a:pPr>
            <a:endParaRPr lang="en-US" dirty="0"/>
          </a:p>
          <a:p>
            <a:pPr marL="457200" lvl="0" indent="-317500" algn="l" rtl="0">
              <a:spcBef>
                <a:spcPts val="1000"/>
              </a:spcBef>
              <a:spcAft>
                <a:spcPts val="0"/>
              </a:spcAft>
              <a:buClr>
                <a:srgbClr val="00B140"/>
              </a:buClr>
              <a:buSzPts val="1400"/>
              <a:buChar char="•"/>
            </a:pPr>
            <a:r>
              <a:rPr lang="en-US" sz="1600" dirty="0"/>
              <a:t>Then</a:t>
            </a:r>
          </a:p>
          <a:p>
            <a:pPr lvl="1">
              <a:buClr>
                <a:srgbClr val="00B140"/>
              </a:buClr>
              <a:buChar char="•"/>
            </a:pPr>
            <a:r>
              <a:rPr lang="en-US" dirty="0"/>
              <a:t>US put tariffs on another $16.4 billion Chinese chemicals and plastics</a:t>
            </a:r>
          </a:p>
          <a:p>
            <a:pPr lvl="1">
              <a:buClr>
                <a:srgbClr val="00B140"/>
              </a:buClr>
              <a:buChar char="•"/>
            </a:pPr>
            <a:r>
              <a:rPr lang="en-US" dirty="0"/>
              <a:t>China retaliation expected to be on $8.8 billion</a:t>
            </a:r>
          </a:p>
          <a:p>
            <a:pPr marL="457200" lvl="0" indent="-317500" algn="l" rtl="0">
              <a:spcBef>
                <a:spcPts val="1000"/>
              </a:spcBef>
              <a:spcAft>
                <a:spcPts val="0"/>
              </a:spcAft>
              <a:buClr>
                <a:srgbClr val="00B140"/>
              </a:buClr>
              <a:buSzPts val="1400"/>
              <a:buChar char="•"/>
            </a:pPr>
            <a:r>
              <a:rPr lang="en-US" sz="1600" dirty="0"/>
              <a:t>Total</a:t>
            </a:r>
            <a:r>
              <a:rPr lang="en-US" dirty="0"/>
              <a:t>- about $11 billion in US chemicals and plastics to China face tariff.</a:t>
            </a:r>
          </a:p>
        </p:txBody>
      </p:sp>
      <p:sp>
        <p:nvSpPr>
          <p:cNvPr id="395" name="Google Shape;395;p50"/>
          <p:cNvSpPr txBox="1">
            <a:spLocks noGrp="1"/>
          </p:cNvSpPr>
          <p:nvPr>
            <p:ph type="sldNum" idx="12"/>
          </p:nvPr>
        </p:nvSpPr>
        <p:spPr>
          <a:xfrm>
            <a:off x="8274942" y="270195"/>
            <a:ext cx="411900" cy="153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
        <p:nvSpPr>
          <p:cNvPr id="3" name="TextBox 2">
            <a:extLst>
              <a:ext uri="{FF2B5EF4-FFF2-40B4-BE49-F238E27FC236}">
                <a16:creationId xmlns:a16="http://schemas.microsoft.com/office/drawing/2014/main" id="{78B55CAA-64BA-456F-B977-A5D19A88809B}"/>
              </a:ext>
            </a:extLst>
          </p:cNvPr>
          <p:cNvSpPr txBox="1"/>
          <p:nvPr/>
        </p:nvSpPr>
        <p:spPr>
          <a:xfrm>
            <a:off x="446566" y="6337005"/>
            <a:ext cx="2796363" cy="276999"/>
          </a:xfrm>
          <a:prstGeom prst="rect">
            <a:avLst/>
          </a:prstGeom>
          <a:noFill/>
        </p:spPr>
        <p:txBody>
          <a:bodyPr wrap="square" rtlCol="0">
            <a:spAutoFit/>
          </a:bodyPr>
          <a:lstStyle/>
          <a:p>
            <a:r>
              <a:rPr lang="en-US" sz="1200" dirty="0">
                <a:solidFill>
                  <a:schemeClr val="tx1">
                    <a:lumMod val="50000"/>
                    <a:lumOff val="50000"/>
                  </a:schemeClr>
                </a:solidFill>
              </a:rPr>
              <a:t>Source: American Chemistry Council</a:t>
            </a:r>
          </a:p>
        </p:txBody>
      </p:sp>
      <p:sp>
        <p:nvSpPr>
          <p:cNvPr id="5" name="TextBox 4">
            <a:extLst>
              <a:ext uri="{FF2B5EF4-FFF2-40B4-BE49-F238E27FC236}">
                <a16:creationId xmlns:a16="http://schemas.microsoft.com/office/drawing/2014/main" id="{9DA1A35B-7CE3-4C4A-B785-1EA0BCB8250E}"/>
              </a:ext>
            </a:extLst>
          </p:cNvPr>
          <p:cNvSpPr txBox="1"/>
          <p:nvPr/>
        </p:nvSpPr>
        <p:spPr>
          <a:xfrm>
            <a:off x="4681095" y="2073348"/>
            <a:ext cx="3593847" cy="307777"/>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673587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3"/>
          <p:cNvSpPr txBox="1">
            <a:spLocks noGrp="1"/>
          </p:cNvSpPr>
          <p:nvPr>
            <p:ph type="title"/>
          </p:nvPr>
        </p:nvSpPr>
        <p:spPr>
          <a:xfrm>
            <a:off x="352752" y="961011"/>
            <a:ext cx="8460300" cy="46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None/>
            </a:pPr>
            <a:endParaRPr/>
          </a:p>
        </p:txBody>
      </p:sp>
      <p:sp>
        <p:nvSpPr>
          <p:cNvPr id="328" name="Google Shape;328;p43"/>
          <p:cNvSpPr txBox="1">
            <a:spLocks noGrp="1"/>
          </p:cNvSpPr>
          <p:nvPr>
            <p:ph type="sldNum" idx="12"/>
          </p:nvPr>
        </p:nvSpPr>
        <p:spPr>
          <a:xfrm>
            <a:off x="8274942" y="270195"/>
            <a:ext cx="411900" cy="153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
        <p:nvSpPr>
          <p:cNvPr id="329" name="Google Shape;329;p43"/>
          <p:cNvSpPr txBox="1"/>
          <p:nvPr/>
        </p:nvSpPr>
        <p:spPr>
          <a:xfrm>
            <a:off x="4106973" y="0"/>
            <a:ext cx="4485000" cy="5641200"/>
          </a:xfrm>
          <a:prstGeom prst="rect">
            <a:avLst/>
          </a:prstGeom>
          <a:noFill/>
          <a:ln>
            <a:noFill/>
          </a:ln>
        </p:spPr>
        <p:txBody>
          <a:bodyPr spcFirstLastPara="1" wrap="square" lIns="91425" tIns="91425" rIns="91425" bIns="91425" anchor="t" anchorCtr="0">
            <a:noAutofit/>
          </a:bodyPr>
          <a:lstStyle/>
          <a:p>
            <a:pPr marL="457200" lvl="0" indent="-311150" algn="l" rtl="0">
              <a:spcBef>
                <a:spcPts val="1000"/>
              </a:spcBef>
              <a:spcAft>
                <a:spcPts val="0"/>
              </a:spcAft>
              <a:buClr>
                <a:srgbClr val="00B140"/>
              </a:buClr>
              <a:buSzPts val="1300"/>
              <a:buFont typeface="Verdana"/>
              <a:buChar char="•"/>
            </a:pPr>
            <a:endParaRPr lang="en-US" sz="1300" dirty="0">
              <a:solidFill>
                <a:schemeClr val="dk1"/>
              </a:solidFill>
              <a:latin typeface="Verdana"/>
              <a:ea typeface="Verdana"/>
              <a:cs typeface="Verdana"/>
              <a:sym typeface="Verdana"/>
            </a:endParaRPr>
          </a:p>
          <a:p>
            <a:pPr marL="457200" lvl="0" indent="-311150" algn="l" rtl="0">
              <a:spcBef>
                <a:spcPts val="1000"/>
              </a:spcBef>
              <a:spcAft>
                <a:spcPts val="0"/>
              </a:spcAft>
              <a:buClr>
                <a:srgbClr val="00B140"/>
              </a:buClr>
              <a:buSzPts val="1300"/>
              <a:buFont typeface="Verdana"/>
              <a:buChar char="•"/>
            </a:pPr>
            <a:endParaRPr lang="en-US" sz="1300" dirty="0">
              <a:solidFill>
                <a:schemeClr val="dk1"/>
              </a:solidFill>
              <a:latin typeface="Verdana"/>
              <a:ea typeface="Verdana"/>
              <a:cs typeface="Verdana"/>
              <a:sym typeface="Verdana"/>
            </a:endParaRPr>
          </a:p>
          <a:p>
            <a:pPr marL="457200" lvl="0" indent="-311150" algn="l" rtl="0">
              <a:spcBef>
                <a:spcPts val="1000"/>
              </a:spcBef>
              <a:spcAft>
                <a:spcPts val="0"/>
              </a:spcAft>
              <a:buClr>
                <a:srgbClr val="00B140"/>
              </a:buClr>
              <a:buSzPts val="1300"/>
              <a:buFont typeface="Verdana"/>
              <a:buChar char="•"/>
            </a:pPr>
            <a:endParaRPr lang="en-US" sz="1300" dirty="0">
              <a:solidFill>
                <a:schemeClr val="dk1"/>
              </a:solidFill>
              <a:latin typeface="Verdana"/>
              <a:ea typeface="Verdana"/>
              <a:cs typeface="Verdana"/>
              <a:sym typeface="Verdana"/>
            </a:endParaRPr>
          </a:p>
          <a:p>
            <a:pPr marL="457200" lvl="0" indent="-311150">
              <a:spcBef>
                <a:spcPts val="1000"/>
              </a:spcBef>
              <a:buClr>
                <a:srgbClr val="00B140"/>
              </a:buClr>
              <a:buSzPts val="1300"/>
              <a:buFont typeface="Verdana"/>
              <a:buChar char="•"/>
            </a:pPr>
            <a:r>
              <a:rPr lang="en-US" sz="1300" dirty="0">
                <a:solidFill>
                  <a:schemeClr val="dk1"/>
                </a:solidFill>
                <a:latin typeface="Verdana"/>
                <a:ea typeface="Verdana"/>
                <a:cs typeface="Verdana"/>
                <a:sym typeface="Verdana"/>
              </a:rPr>
              <a:t>Only two of the world’s top dozen container lines — Maersk Line and Hapag-Lloyd — offer shippers the capability to get instant quotes via an online booking engine</a:t>
            </a:r>
          </a:p>
          <a:p>
            <a:pPr marL="457200" lvl="0" indent="-311150" algn="l" rtl="0">
              <a:spcBef>
                <a:spcPts val="1000"/>
              </a:spcBef>
              <a:spcAft>
                <a:spcPts val="0"/>
              </a:spcAft>
              <a:buClr>
                <a:srgbClr val="00B140"/>
              </a:buClr>
              <a:buSzPts val="1300"/>
              <a:buFont typeface="Verdana"/>
              <a:buChar char="•"/>
            </a:pPr>
            <a:endParaRPr lang="en-US" sz="1300" dirty="0">
              <a:solidFill>
                <a:schemeClr val="dk1"/>
              </a:solidFill>
              <a:latin typeface="Verdana"/>
              <a:ea typeface="Verdana"/>
              <a:cs typeface="Verdana"/>
              <a:sym typeface="Verdana"/>
            </a:endParaRPr>
          </a:p>
          <a:p>
            <a:pPr marL="457200" lvl="0" indent="-311150">
              <a:spcBef>
                <a:spcPts val="1000"/>
              </a:spcBef>
              <a:buClr>
                <a:srgbClr val="00B140"/>
              </a:buClr>
              <a:buSzPts val="1300"/>
              <a:buFont typeface="Verdana"/>
              <a:buChar char="•"/>
            </a:pPr>
            <a:r>
              <a:rPr lang="en-US" sz="1300" dirty="0">
                <a:solidFill>
                  <a:schemeClr val="dk1"/>
                </a:solidFill>
                <a:latin typeface="Verdana"/>
                <a:ea typeface="Verdana"/>
                <a:cs typeface="Verdana"/>
                <a:sym typeface="Verdana"/>
              </a:rPr>
              <a:t>Development of port-wide portal by Port of Los Angeles and GE Transportation will enhance information sharing and sets stage for predictive analytics. Other US ports are set to join the program.</a:t>
            </a:r>
          </a:p>
          <a:p>
            <a:pPr marL="457200" lvl="0" indent="-311150" algn="l" rtl="0">
              <a:spcBef>
                <a:spcPts val="1000"/>
              </a:spcBef>
              <a:spcAft>
                <a:spcPts val="0"/>
              </a:spcAft>
              <a:buClr>
                <a:srgbClr val="00B140"/>
              </a:buClr>
              <a:buSzPts val="1300"/>
              <a:buFont typeface="Verdana"/>
              <a:buChar char="•"/>
            </a:pPr>
            <a:endParaRPr lang="en-US" sz="1300" dirty="0">
              <a:solidFill>
                <a:schemeClr val="dk1"/>
              </a:solidFill>
              <a:latin typeface="Verdana"/>
              <a:ea typeface="Verdana"/>
              <a:cs typeface="Verdana"/>
              <a:sym typeface="Verdana"/>
            </a:endParaRPr>
          </a:p>
          <a:p>
            <a:pPr marL="457200" lvl="0" indent="-311150" algn="l" rtl="0">
              <a:spcBef>
                <a:spcPts val="1000"/>
              </a:spcBef>
              <a:spcAft>
                <a:spcPts val="0"/>
              </a:spcAft>
              <a:buClr>
                <a:srgbClr val="00B140"/>
              </a:buClr>
              <a:buSzPts val="1300"/>
              <a:buFont typeface="Verdana"/>
              <a:buChar char="•"/>
            </a:pPr>
            <a:r>
              <a:rPr lang="en-US" sz="1300" dirty="0">
                <a:solidFill>
                  <a:schemeClr val="dk1"/>
                </a:solidFill>
                <a:latin typeface="Verdana"/>
                <a:ea typeface="Verdana"/>
                <a:cs typeface="Verdana"/>
                <a:sym typeface="Verdana"/>
              </a:rPr>
              <a:t>BCOs are benefitting incrementally from the use of technology in various sectors of the supply chain, but true end-to-end cargo visibility remains elusive.</a:t>
            </a:r>
            <a:r>
              <a:rPr lang="en-US" sz="1300" dirty="0">
                <a:solidFill>
                  <a:schemeClr val="dk2"/>
                </a:solidFill>
                <a:latin typeface="Verdana"/>
                <a:ea typeface="Verdana"/>
                <a:cs typeface="Verdana"/>
                <a:sym typeface="Verdana"/>
              </a:rPr>
              <a:t> </a:t>
            </a:r>
            <a:endParaRPr sz="1300" dirty="0">
              <a:solidFill>
                <a:schemeClr val="dk2"/>
              </a:solidFill>
              <a:latin typeface="Verdana"/>
              <a:ea typeface="Verdana"/>
              <a:cs typeface="Verdana"/>
              <a:sym typeface="Verdana"/>
            </a:endParaRPr>
          </a:p>
          <a:p>
            <a:pPr marL="0" lvl="0" indent="0" algn="l" rtl="0">
              <a:spcBef>
                <a:spcPts val="0"/>
              </a:spcBef>
              <a:spcAft>
                <a:spcPts val="0"/>
              </a:spcAft>
              <a:buNone/>
            </a:pPr>
            <a:endParaRPr sz="1300" dirty="0">
              <a:solidFill>
                <a:schemeClr val="dk1"/>
              </a:solidFill>
              <a:latin typeface="Verdana"/>
              <a:ea typeface="Verdana"/>
              <a:cs typeface="Verdana"/>
              <a:sym typeface="Verdana"/>
            </a:endParaRPr>
          </a:p>
          <a:p>
            <a:pPr marL="457200" lvl="0" indent="-311150" algn="l" rtl="0">
              <a:spcBef>
                <a:spcPts val="0"/>
              </a:spcBef>
              <a:spcAft>
                <a:spcPts val="0"/>
              </a:spcAft>
              <a:buClr>
                <a:srgbClr val="00B140"/>
              </a:buClr>
              <a:buSzPts val="1300"/>
              <a:buFont typeface="Verdana"/>
              <a:buChar char="•"/>
            </a:pPr>
            <a:r>
              <a:rPr lang="en-US" sz="1300" dirty="0">
                <a:solidFill>
                  <a:schemeClr val="dk1"/>
                </a:solidFill>
                <a:latin typeface="Verdana"/>
                <a:ea typeface="Verdana"/>
                <a:cs typeface="Verdana"/>
                <a:sym typeface="Verdana"/>
              </a:rPr>
              <a:t>Terminal operators and equipment providers could better use predictive analytics to ensure sufficient chassis for BCOs if only BCOs would be more forthcoming in alerting IEPs and terminals when they will return the chassis to the terminals.</a:t>
            </a:r>
            <a:endParaRPr sz="1300" dirty="0">
              <a:solidFill>
                <a:schemeClr val="dk1"/>
              </a:solidFill>
              <a:latin typeface="Verdana"/>
              <a:ea typeface="Verdana"/>
              <a:cs typeface="Verdana"/>
              <a:sym typeface="Verdana"/>
            </a:endParaRPr>
          </a:p>
          <a:p>
            <a:pPr marL="0" lvl="0" indent="0" algn="l" rtl="0">
              <a:spcBef>
                <a:spcPts val="0"/>
              </a:spcBef>
              <a:spcAft>
                <a:spcPts val="0"/>
              </a:spcAft>
              <a:buNone/>
            </a:pPr>
            <a:endParaRPr sz="1300" dirty="0">
              <a:solidFill>
                <a:schemeClr val="dk1"/>
              </a:solidFill>
              <a:latin typeface="Verdana"/>
              <a:ea typeface="Verdana"/>
              <a:cs typeface="Verdana"/>
              <a:sym typeface="Verdana"/>
            </a:endParaRPr>
          </a:p>
          <a:p>
            <a:pPr marL="0" lvl="0" indent="0" algn="l" rtl="0">
              <a:spcBef>
                <a:spcPts val="0"/>
              </a:spcBef>
              <a:spcAft>
                <a:spcPts val="0"/>
              </a:spcAft>
              <a:buNone/>
            </a:pPr>
            <a:endParaRPr sz="1300" dirty="0">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dirty="0"/>
          </a:p>
        </p:txBody>
      </p:sp>
      <p:sp>
        <p:nvSpPr>
          <p:cNvPr id="331" name="Google Shape;331;p43"/>
          <p:cNvSpPr txBox="1">
            <a:spLocks noGrp="1"/>
          </p:cNvSpPr>
          <p:nvPr>
            <p:ph type="title"/>
          </p:nvPr>
        </p:nvSpPr>
        <p:spPr>
          <a:xfrm>
            <a:off x="352750" y="960974"/>
            <a:ext cx="3596400" cy="132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Arial"/>
                <a:ea typeface="Arial"/>
                <a:cs typeface="Arial"/>
                <a:sym typeface="Arial"/>
              </a:rPr>
              <a:t>Is Tech the big Game Changer?</a:t>
            </a:r>
            <a:endParaRPr dirty="0">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3"/>
          <p:cNvSpPr txBox="1">
            <a:spLocks noGrp="1"/>
          </p:cNvSpPr>
          <p:nvPr>
            <p:ph type="title"/>
          </p:nvPr>
        </p:nvSpPr>
        <p:spPr>
          <a:xfrm>
            <a:off x="352752" y="961011"/>
            <a:ext cx="8460300" cy="46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None/>
            </a:pPr>
            <a:endParaRPr/>
          </a:p>
        </p:txBody>
      </p:sp>
      <p:sp>
        <p:nvSpPr>
          <p:cNvPr id="328" name="Google Shape;328;p43"/>
          <p:cNvSpPr txBox="1">
            <a:spLocks noGrp="1"/>
          </p:cNvSpPr>
          <p:nvPr>
            <p:ph type="sldNum" idx="12"/>
          </p:nvPr>
        </p:nvSpPr>
        <p:spPr>
          <a:xfrm>
            <a:off x="8274942" y="270195"/>
            <a:ext cx="411900" cy="153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
        <p:nvSpPr>
          <p:cNvPr id="329" name="Google Shape;329;p43"/>
          <p:cNvSpPr txBox="1"/>
          <p:nvPr/>
        </p:nvSpPr>
        <p:spPr>
          <a:xfrm>
            <a:off x="250098" y="1622174"/>
            <a:ext cx="3801704" cy="4228522"/>
          </a:xfrm>
          <a:prstGeom prst="rect">
            <a:avLst/>
          </a:prstGeom>
          <a:noFill/>
          <a:ln>
            <a:noFill/>
          </a:ln>
        </p:spPr>
        <p:txBody>
          <a:bodyPr spcFirstLastPara="1" wrap="square" lIns="91425" tIns="91425" rIns="91425" bIns="91425" numCol="1" anchor="t" anchorCtr="0">
            <a:noAutofit/>
          </a:bodyPr>
          <a:lstStyle/>
          <a:p>
            <a:pPr marL="457200" lvl="0" indent="-311150" algn="l" rtl="0">
              <a:spcBef>
                <a:spcPts val="1000"/>
              </a:spcBef>
              <a:spcAft>
                <a:spcPts val="0"/>
              </a:spcAft>
              <a:buClr>
                <a:srgbClr val="00B140"/>
              </a:buClr>
              <a:buSzPts val="1300"/>
              <a:buFont typeface="Verdana"/>
              <a:buChar char="•"/>
            </a:pPr>
            <a:endParaRPr lang="en-US" sz="1300" dirty="0">
              <a:solidFill>
                <a:schemeClr val="dk1"/>
              </a:solidFill>
              <a:latin typeface="Verdana"/>
              <a:ea typeface="Verdana"/>
              <a:cs typeface="Verdana"/>
              <a:sym typeface="Verdana"/>
            </a:endParaRPr>
          </a:p>
          <a:p>
            <a:pPr marL="457200" lvl="0" indent="-311150" algn="l" rtl="0">
              <a:spcBef>
                <a:spcPts val="1000"/>
              </a:spcBef>
              <a:spcAft>
                <a:spcPts val="0"/>
              </a:spcAft>
              <a:buClr>
                <a:srgbClr val="00B140"/>
              </a:buClr>
              <a:buSzPts val="1300"/>
              <a:buFont typeface="Verdana"/>
              <a:buChar char="•"/>
            </a:pPr>
            <a:r>
              <a:rPr lang="en-US" sz="1600" dirty="0">
                <a:solidFill>
                  <a:schemeClr val="dk1"/>
                </a:solidFill>
                <a:latin typeface="Verdana"/>
                <a:ea typeface="Verdana"/>
                <a:cs typeface="Verdana"/>
                <a:sym typeface="Verdana"/>
              </a:rPr>
              <a:t>Load-Matching </a:t>
            </a:r>
          </a:p>
          <a:p>
            <a:pPr marL="146050" lvl="0">
              <a:spcBef>
                <a:spcPts val="1000"/>
              </a:spcBef>
              <a:buClr>
                <a:srgbClr val="00B140"/>
              </a:buClr>
              <a:buSzPts val="1300"/>
            </a:pPr>
            <a:r>
              <a:rPr lang="en-US" sz="1300" dirty="0">
                <a:solidFill>
                  <a:schemeClr val="dk1"/>
                </a:solidFill>
                <a:latin typeface="Verdana"/>
                <a:ea typeface="Verdana"/>
                <a:cs typeface="Verdana"/>
                <a:sym typeface="Verdana"/>
              </a:rPr>
              <a:t>	Convoy</a:t>
            </a:r>
          </a:p>
          <a:p>
            <a:pPr marL="146050" lvl="0">
              <a:spcBef>
                <a:spcPts val="1000"/>
              </a:spcBef>
              <a:buClr>
                <a:srgbClr val="00B140"/>
              </a:buClr>
              <a:buSzPts val="1300"/>
            </a:pPr>
            <a:r>
              <a:rPr lang="en-US" sz="1300" dirty="0">
                <a:solidFill>
                  <a:schemeClr val="dk1"/>
                </a:solidFill>
                <a:latin typeface="Verdana"/>
                <a:ea typeface="Verdana"/>
                <a:cs typeface="Verdana"/>
                <a:sym typeface="Verdana"/>
              </a:rPr>
              <a:t>	Transfix</a:t>
            </a:r>
          </a:p>
          <a:p>
            <a:pPr marL="146050" lvl="0">
              <a:spcBef>
                <a:spcPts val="1000"/>
              </a:spcBef>
              <a:buClr>
                <a:srgbClr val="00B140"/>
              </a:buClr>
              <a:buSzPts val="1300"/>
            </a:pPr>
            <a:r>
              <a:rPr lang="en-US" sz="1300" dirty="0">
                <a:solidFill>
                  <a:schemeClr val="dk1"/>
                </a:solidFill>
                <a:latin typeface="Verdana"/>
                <a:ea typeface="Verdana"/>
                <a:cs typeface="Verdana"/>
                <a:sym typeface="Verdana"/>
              </a:rPr>
              <a:t>	</a:t>
            </a:r>
            <a:r>
              <a:rPr lang="en-US" sz="1300" dirty="0" err="1">
                <a:solidFill>
                  <a:schemeClr val="dk1"/>
                </a:solidFill>
                <a:latin typeface="Verdana"/>
                <a:ea typeface="Verdana"/>
                <a:cs typeface="Verdana"/>
                <a:sym typeface="Verdana"/>
              </a:rPr>
              <a:t>Loadsmart</a:t>
            </a:r>
            <a:endParaRPr lang="en-US" sz="1300" dirty="0">
              <a:solidFill>
                <a:schemeClr val="dk1"/>
              </a:solidFill>
              <a:latin typeface="Verdana"/>
              <a:ea typeface="Verdana"/>
              <a:cs typeface="Verdana"/>
              <a:sym typeface="Verdana"/>
            </a:endParaRPr>
          </a:p>
          <a:p>
            <a:pPr marL="146050" lvl="0">
              <a:spcBef>
                <a:spcPts val="1000"/>
              </a:spcBef>
              <a:buClr>
                <a:srgbClr val="00B140"/>
              </a:buClr>
              <a:buSzPts val="1300"/>
            </a:pPr>
            <a:r>
              <a:rPr lang="en-US" sz="1300" dirty="0">
                <a:solidFill>
                  <a:schemeClr val="dk1"/>
                </a:solidFill>
                <a:latin typeface="Verdana"/>
                <a:ea typeface="Verdana"/>
                <a:cs typeface="Verdana"/>
                <a:sym typeface="Verdana"/>
              </a:rPr>
              <a:t>	Uber Freight</a:t>
            </a:r>
          </a:p>
          <a:p>
            <a:pPr marL="146050" lvl="0">
              <a:spcBef>
                <a:spcPts val="1000"/>
              </a:spcBef>
              <a:buClr>
                <a:srgbClr val="00B140"/>
              </a:buClr>
              <a:buSzPts val="1300"/>
            </a:pPr>
            <a:r>
              <a:rPr lang="en-US" sz="1300" dirty="0">
                <a:solidFill>
                  <a:schemeClr val="dk1"/>
                </a:solidFill>
                <a:latin typeface="Verdana"/>
                <a:ea typeface="Verdana"/>
                <a:cs typeface="Verdana"/>
                <a:sym typeface="Verdana"/>
              </a:rPr>
              <a:t>	</a:t>
            </a:r>
          </a:p>
          <a:p>
            <a:pPr marL="457200" lvl="2" indent="-311150">
              <a:spcBef>
                <a:spcPts val="1000"/>
              </a:spcBef>
              <a:buClr>
                <a:srgbClr val="00B140"/>
              </a:buClr>
              <a:buSzPts val="1300"/>
              <a:buFont typeface="Verdana"/>
              <a:buChar char="•"/>
            </a:pPr>
            <a:r>
              <a:rPr lang="en-US" sz="1600" dirty="0">
                <a:solidFill>
                  <a:schemeClr val="dk1"/>
                </a:solidFill>
                <a:latin typeface="Verdana"/>
                <a:ea typeface="Verdana"/>
                <a:cs typeface="Verdana"/>
                <a:sym typeface="Verdana"/>
              </a:rPr>
              <a:t>Collaborative platforms</a:t>
            </a:r>
          </a:p>
          <a:p>
            <a:pPr marL="146050" lvl="5">
              <a:spcBef>
                <a:spcPts val="1000"/>
              </a:spcBef>
              <a:buClr>
                <a:srgbClr val="00B140"/>
              </a:buClr>
              <a:buSzPts val="1300"/>
            </a:pPr>
            <a:r>
              <a:rPr lang="en-US" sz="1300" dirty="0">
                <a:solidFill>
                  <a:schemeClr val="dk1"/>
                </a:solidFill>
                <a:latin typeface="Verdana"/>
                <a:ea typeface="Verdana"/>
                <a:cs typeface="Verdana"/>
                <a:sym typeface="Verdana"/>
              </a:rPr>
              <a:t>	Haven (ocean side) </a:t>
            </a:r>
          </a:p>
          <a:p>
            <a:pPr marL="146050" lvl="5">
              <a:spcBef>
                <a:spcPts val="1000"/>
              </a:spcBef>
              <a:buClr>
                <a:srgbClr val="00B140"/>
              </a:buClr>
              <a:buSzPts val="1300"/>
            </a:pPr>
            <a:r>
              <a:rPr lang="en-US" sz="1300" dirty="0">
                <a:solidFill>
                  <a:schemeClr val="dk1"/>
                </a:solidFill>
                <a:latin typeface="Verdana"/>
                <a:ea typeface="Verdana"/>
                <a:cs typeface="Verdana"/>
                <a:sym typeface="Verdana"/>
              </a:rPr>
              <a:t>	Cloud Logistics (domestic side; recently 	bought by E2open)</a:t>
            </a:r>
          </a:p>
          <a:p>
            <a:pPr marL="457200" lvl="2" indent="-311150">
              <a:spcBef>
                <a:spcPts val="1000"/>
              </a:spcBef>
              <a:buClr>
                <a:srgbClr val="00B140"/>
              </a:buClr>
              <a:buSzPts val="1300"/>
              <a:buFont typeface="Verdana"/>
              <a:buChar char="•"/>
            </a:pPr>
            <a:endParaRPr lang="en-US" sz="1300" dirty="0">
              <a:solidFill>
                <a:schemeClr val="dk1"/>
              </a:solidFill>
              <a:latin typeface="Verdana"/>
              <a:ea typeface="Verdana"/>
              <a:cs typeface="Verdana"/>
              <a:sym typeface="Verdana"/>
            </a:endParaRPr>
          </a:p>
          <a:p>
            <a:pPr marL="457200" lvl="2" indent="-311150">
              <a:spcBef>
                <a:spcPts val="1000"/>
              </a:spcBef>
              <a:buClr>
                <a:srgbClr val="00B140"/>
              </a:buClr>
              <a:buSzPts val="1300"/>
              <a:buFont typeface="Verdana"/>
              <a:buChar char="•"/>
            </a:pPr>
            <a:endParaRPr lang="en-US" sz="1300" dirty="0">
              <a:solidFill>
                <a:schemeClr val="dk1"/>
              </a:solidFill>
              <a:latin typeface="Verdana"/>
              <a:ea typeface="Verdana"/>
              <a:cs typeface="Verdana"/>
              <a:sym typeface="Verdana"/>
            </a:endParaRPr>
          </a:p>
          <a:p>
            <a:pPr marL="457200" lvl="2" indent="-311150">
              <a:spcBef>
                <a:spcPts val="1000"/>
              </a:spcBef>
              <a:buClr>
                <a:srgbClr val="00B140"/>
              </a:buClr>
              <a:buSzPts val="1300"/>
              <a:buFont typeface="Verdana"/>
              <a:buChar char="•"/>
            </a:pPr>
            <a:endParaRPr lang="en-US" sz="1300" dirty="0">
              <a:solidFill>
                <a:schemeClr val="dk1"/>
              </a:solidFill>
              <a:latin typeface="Verdana"/>
              <a:ea typeface="Verdana"/>
              <a:cs typeface="Verdana"/>
              <a:sym typeface="Verdana"/>
            </a:endParaRPr>
          </a:p>
          <a:p>
            <a:pPr marL="457200" lvl="2" indent="-311150">
              <a:spcBef>
                <a:spcPts val="1000"/>
              </a:spcBef>
              <a:buClr>
                <a:srgbClr val="00B140"/>
              </a:buClr>
              <a:buSzPts val="1300"/>
              <a:buFont typeface="Verdana"/>
              <a:buChar char="•"/>
            </a:pPr>
            <a:endParaRPr lang="en-US" sz="1600" dirty="0">
              <a:solidFill>
                <a:schemeClr val="dk1"/>
              </a:solidFill>
              <a:latin typeface="Verdana"/>
              <a:ea typeface="Verdana"/>
              <a:cs typeface="Verdana"/>
              <a:sym typeface="Verdana"/>
            </a:endParaRPr>
          </a:p>
          <a:p>
            <a:pPr marL="146050" lvl="2">
              <a:spcBef>
                <a:spcPts val="1000"/>
              </a:spcBef>
              <a:buClr>
                <a:srgbClr val="00B140"/>
              </a:buClr>
              <a:buSzPts val="1300"/>
            </a:pPr>
            <a:endParaRPr lang="en-US" sz="1600" dirty="0">
              <a:solidFill>
                <a:schemeClr val="dk1"/>
              </a:solidFill>
              <a:latin typeface="Verdana"/>
              <a:ea typeface="Verdana"/>
              <a:cs typeface="Verdana"/>
              <a:sym typeface="Verdana"/>
            </a:endParaRPr>
          </a:p>
          <a:p>
            <a:pPr marL="457200" lvl="2" indent="-311150">
              <a:spcBef>
                <a:spcPts val="1000"/>
              </a:spcBef>
              <a:buClr>
                <a:srgbClr val="00B140"/>
              </a:buClr>
              <a:buSzPts val="1300"/>
              <a:buFont typeface="Verdana"/>
              <a:buChar char="•"/>
            </a:pPr>
            <a:endParaRPr lang="en-US" sz="1300" dirty="0">
              <a:solidFill>
                <a:schemeClr val="dk1"/>
              </a:solidFill>
              <a:latin typeface="Verdana"/>
              <a:ea typeface="Verdana"/>
              <a:cs typeface="Verdana"/>
              <a:sym typeface="Verdana"/>
            </a:endParaRPr>
          </a:p>
          <a:p>
            <a:pPr marL="457200" lvl="0" indent="-311150" algn="l" rtl="0">
              <a:spcBef>
                <a:spcPts val="1000"/>
              </a:spcBef>
              <a:spcAft>
                <a:spcPts val="0"/>
              </a:spcAft>
              <a:buClr>
                <a:srgbClr val="00B140"/>
              </a:buClr>
              <a:buSzPts val="1300"/>
              <a:buFont typeface="Verdana"/>
              <a:buChar char="•"/>
            </a:pPr>
            <a:endParaRPr lang="en-US" sz="1300" dirty="0">
              <a:solidFill>
                <a:schemeClr val="dk1"/>
              </a:solidFill>
              <a:latin typeface="Verdana"/>
              <a:ea typeface="Verdana"/>
              <a:cs typeface="Verdana"/>
              <a:sym typeface="Verdana"/>
            </a:endParaRPr>
          </a:p>
          <a:p>
            <a:pPr marL="457200" lvl="0" indent="-311150" algn="l" rtl="0">
              <a:spcBef>
                <a:spcPts val="1000"/>
              </a:spcBef>
              <a:spcAft>
                <a:spcPts val="0"/>
              </a:spcAft>
              <a:buClr>
                <a:srgbClr val="00B140"/>
              </a:buClr>
              <a:buSzPts val="1300"/>
              <a:buFont typeface="Verdana"/>
              <a:buChar char="•"/>
            </a:pPr>
            <a:endParaRPr lang="en-US" sz="1300" dirty="0">
              <a:solidFill>
                <a:schemeClr val="dk1"/>
              </a:solidFill>
              <a:latin typeface="Verdana"/>
              <a:ea typeface="Verdana"/>
              <a:cs typeface="Verdana"/>
              <a:sym typeface="Verdana"/>
            </a:endParaRPr>
          </a:p>
          <a:p>
            <a:pPr marL="0" lvl="0" indent="0" algn="l" rtl="0">
              <a:spcBef>
                <a:spcPts val="0"/>
              </a:spcBef>
              <a:spcAft>
                <a:spcPts val="0"/>
              </a:spcAft>
              <a:buNone/>
            </a:pPr>
            <a:endParaRPr sz="1300" dirty="0">
              <a:solidFill>
                <a:schemeClr val="dk1"/>
              </a:solidFill>
              <a:latin typeface="Verdana"/>
              <a:ea typeface="Verdana"/>
              <a:cs typeface="Verdana"/>
              <a:sym typeface="Verdana"/>
            </a:endParaRPr>
          </a:p>
          <a:p>
            <a:pPr marL="0" lvl="0" indent="0" algn="l" rtl="0">
              <a:spcBef>
                <a:spcPts val="0"/>
              </a:spcBef>
              <a:spcAft>
                <a:spcPts val="0"/>
              </a:spcAft>
              <a:buNone/>
            </a:pPr>
            <a:endParaRPr sz="1300" dirty="0">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dirty="0"/>
          </a:p>
        </p:txBody>
      </p:sp>
      <p:sp>
        <p:nvSpPr>
          <p:cNvPr id="331" name="Google Shape;331;p43"/>
          <p:cNvSpPr txBox="1">
            <a:spLocks noGrp="1"/>
          </p:cNvSpPr>
          <p:nvPr>
            <p:ph type="title"/>
          </p:nvPr>
        </p:nvSpPr>
        <p:spPr>
          <a:xfrm>
            <a:off x="352750" y="960974"/>
            <a:ext cx="3596400" cy="132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Arial"/>
                <a:ea typeface="Arial"/>
                <a:cs typeface="Arial"/>
                <a:sym typeface="Arial"/>
              </a:rPr>
              <a:t>Most Impactful Technology Today</a:t>
            </a:r>
            <a:endParaRPr dirty="0">
              <a:latin typeface="Arial"/>
              <a:ea typeface="Arial"/>
              <a:cs typeface="Arial"/>
              <a:sym typeface="Arial"/>
            </a:endParaRPr>
          </a:p>
        </p:txBody>
      </p:sp>
      <p:sp>
        <p:nvSpPr>
          <p:cNvPr id="2" name="TextBox 1">
            <a:extLst>
              <a:ext uri="{FF2B5EF4-FFF2-40B4-BE49-F238E27FC236}">
                <a16:creationId xmlns:a16="http://schemas.microsoft.com/office/drawing/2014/main" id="{DAAEADBB-02D3-435D-B9C0-5777C10C322A}"/>
              </a:ext>
            </a:extLst>
          </p:cNvPr>
          <p:cNvSpPr txBox="1"/>
          <p:nvPr/>
        </p:nvSpPr>
        <p:spPr>
          <a:xfrm>
            <a:off x="4154454" y="2166416"/>
            <a:ext cx="3668275" cy="3857466"/>
          </a:xfrm>
          <a:prstGeom prst="rect">
            <a:avLst/>
          </a:prstGeom>
          <a:noFill/>
        </p:spPr>
        <p:txBody>
          <a:bodyPr wrap="square" rtlCol="0">
            <a:spAutoFit/>
          </a:bodyPr>
          <a:lstStyle/>
          <a:p>
            <a:pPr marL="457200" lvl="2" indent="-311150">
              <a:spcBef>
                <a:spcPts val="1000"/>
              </a:spcBef>
              <a:buClr>
                <a:srgbClr val="00B140"/>
              </a:buClr>
              <a:buSzPts val="1300"/>
              <a:buFont typeface="Verdana"/>
              <a:buChar char="•"/>
            </a:pPr>
            <a:r>
              <a:rPr lang="en-US" sz="1600" dirty="0">
                <a:solidFill>
                  <a:schemeClr val="dk1"/>
                </a:solidFill>
                <a:latin typeface="Verdana"/>
                <a:ea typeface="Verdana"/>
                <a:cs typeface="Verdana"/>
                <a:sym typeface="Verdana"/>
              </a:rPr>
              <a:t>Enhanced Visibility </a:t>
            </a:r>
            <a:endParaRPr lang="en-US" sz="1300" dirty="0">
              <a:solidFill>
                <a:schemeClr val="dk1"/>
              </a:solidFill>
              <a:latin typeface="Verdana"/>
              <a:ea typeface="Verdana"/>
              <a:cs typeface="Verdana"/>
              <a:sym typeface="Verdana"/>
            </a:endParaRPr>
          </a:p>
          <a:p>
            <a:pPr marL="146050" lvl="2">
              <a:spcBef>
                <a:spcPts val="1000"/>
              </a:spcBef>
              <a:buClr>
                <a:srgbClr val="00B140"/>
              </a:buClr>
              <a:buSzPts val="1300"/>
            </a:pPr>
            <a:r>
              <a:rPr lang="en-US" sz="1300" dirty="0">
                <a:solidFill>
                  <a:schemeClr val="dk1"/>
                </a:solidFill>
                <a:latin typeface="Verdana"/>
                <a:ea typeface="Verdana"/>
                <a:cs typeface="Verdana"/>
                <a:sym typeface="Verdana"/>
              </a:rPr>
              <a:t>(</a:t>
            </a:r>
            <a:r>
              <a:rPr lang="en-US" sz="1200" dirty="0"/>
              <a:t>focus on predictive ETAs as opposed to where's my stuff)</a:t>
            </a:r>
          </a:p>
          <a:p>
            <a:pPr marL="146050" lvl="3">
              <a:spcBef>
                <a:spcPts val="1000"/>
              </a:spcBef>
              <a:buClr>
                <a:srgbClr val="00B140"/>
              </a:buClr>
              <a:buSzPts val="1300"/>
            </a:pPr>
            <a:r>
              <a:rPr lang="en-US" sz="1300" dirty="0">
                <a:solidFill>
                  <a:schemeClr val="dk1"/>
                </a:solidFill>
                <a:latin typeface="Verdana"/>
                <a:ea typeface="Verdana"/>
                <a:cs typeface="Verdana"/>
                <a:sym typeface="Verdana"/>
              </a:rPr>
              <a:t>	</a:t>
            </a:r>
            <a:r>
              <a:rPr lang="en-US" sz="1300" dirty="0" err="1">
                <a:solidFill>
                  <a:schemeClr val="dk1"/>
                </a:solidFill>
                <a:latin typeface="Verdana"/>
                <a:ea typeface="Verdana"/>
                <a:cs typeface="Verdana"/>
                <a:sym typeface="Verdana"/>
              </a:rPr>
              <a:t>FourKites</a:t>
            </a:r>
            <a:endParaRPr lang="en-US" sz="1300" dirty="0">
              <a:solidFill>
                <a:schemeClr val="dk1"/>
              </a:solidFill>
              <a:latin typeface="Verdana"/>
              <a:ea typeface="Verdana"/>
              <a:cs typeface="Verdana"/>
              <a:sym typeface="Verdana"/>
            </a:endParaRPr>
          </a:p>
          <a:p>
            <a:pPr marL="146050" lvl="3">
              <a:spcBef>
                <a:spcPts val="1000"/>
              </a:spcBef>
              <a:buClr>
                <a:srgbClr val="00B140"/>
              </a:buClr>
              <a:buSzPts val="1300"/>
            </a:pPr>
            <a:r>
              <a:rPr lang="en-US" sz="1300" dirty="0">
                <a:solidFill>
                  <a:schemeClr val="dk1"/>
                </a:solidFill>
                <a:latin typeface="Verdana"/>
                <a:ea typeface="Verdana"/>
                <a:cs typeface="Verdana"/>
                <a:sym typeface="Verdana"/>
              </a:rPr>
              <a:t>	project44s </a:t>
            </a:r>
          </a:p>
          <a:p>
            <a:pPr marL="431800" lvl="3" indent="-285750">
              <a:spcBef>
                <a:spcPts val="1000"/>
              </a:spcBef>
              <a:buClr>
                <a:srgbClr val="00B140"/>
              </a:buClr>
              <a:buSzPts val="1300"/>
              <a:buFont typeface="Arial" panose="020B0604020202020204" pitchFamily="34" charset="0"/>
              <a:buChar char="•"/>
            </a:pPr>
            <a:endParaRPr lang="en-US" sz="1300" dirty="0">
              <a:solidFill>
                <a:schemeClr val="dk1"/>
              </a:solidFill>
              <a:latin typeface="Verdana"/>
              <a:ea typeface="Verdana"/>
              <a:cs typeface="Verdana"/>
              <a:sym typeface="Verdana"/>
            </a:endParaRPr>
          </a:p>
          <a:p>
            <a:pPr marL="431800" lvl="3" indent="-285750">
              <a:spcBef>
                <a:spcPts val="1000"/>
              </a:spcBef>
              <a:buClr>
                <a:srgbClr val="00B140"/>
              </a:buClr>
              <a:buSzPts val="1300"/>
              <a:buFont typeface="Arial" panose="020B0604020202020204" pitchFamily="34" charset="0"/>
              <a:buChar char="•"/>
            </a:pPr>
            <a:r>
              <a:rPr lang="en-US" sz="1600" dirty="0">
                <a:solidFill>
                  <a:schemeClr val="dk1"/>
                </a:solidFill>
                <a:latin typeface="Verdana"/>
                <a:ea typeface="Verdana"/>
                <a:cs typeface="Verdana"/>
                <a:sym typeface="Verdana"/>
              </a:rPr>
              <a:t>Dynamic Pricing / Marketplaces</a:t>
            </a:r>
          </a:p>
          <a:p>
            <a:pPr marL="146050" lvl="5">
              <a:spcBef>
                <a:spcPts val="1000"/>
              </a:spcBef>
              <a:buClr>
                <a:srgbClr val="00B140"/>
              </a:buClr>
              <a:buSzPts val="1300"/>
            </a:pPr>
            <a:r>
              <a:rPr lang="en-US" sz="1300" dirty="0">
                <a:solidFill>
                  <a:schemeClr val="dk1"/>
                </a:solidFill>
                <a:latin typeface="Verdana"/>
                <a:ea typeface="Verdana"/>
                <a:cs typeface="Verdana"/>
                <a:sym typeface="Verdana"/>
              </a:rPr>
              <a:t>	</a:t>
            </a:r>
            <a:r>
              <a:rPr lang="en-US" sz="1300" dirty="0" err="1">
                <a:solidFill>
                  <a:schemeClr val="dk1"/>
                </a:solidFill>
                <a:latin typeface="Verdana"/>
                <a:ea typeface="Verdana"/>
                <a:cs typeface="Verdana"/>
                <a:sym typeface="Verdana"/>
              </a:rPr>
              <a:t>Freightos</a:t>
            </a:r>
            <a:endParaRPr lang="en-US" sz="1300" dirty="0">
              <a:solidFill>
                <a:schemeClr val="dk1"/>
              </a:solidFill>
              <a:latin typeface="Verdana"/>
              <a:ea typeface="Verdana"/>
              <a:cs typeface="Verdana"/>
              <a:sym typeface="Verdana"/>
            </a:endParaRPr>
          </a:p>
          <a:p>
            <a:pPr marL="146050" lvl="5">
              <a:spcBef>
                <a:spcPts val="1000"/>
              </a:spcBef>
              <a:buClr>
                <a:srgbClr val="00B140"/>
              </a:buClr>
              <a:buSzPts val="1300"/>
            </a:pPr>
            <a:r>
              <a:rPr lang="en-US" sz="1300" dirty="0">
                <a:solidFill>
                  <a:schemeClr val="dk1"/>
                </a:solidFill>
                <a:latin typeface="Verdana"/>
                <a:ea typeface="Verdana"/>
                <a:cs typeface="Verdana"/>
                <a:sym typeface="Verdana"/>
              </a:rPr>
              <a:t>	XPO Logistics  (AI-driven demand-based pricing system)</a:t>
            </a:r>
          </a:p>
          <a:p>
            <a:pPr marL="146050" lvl="5">
              <a:spcBef>
                <a:spcPts val="1000"/>
              </a:spcBef>
              <a:buClr>
                <a:srgbClr val="00B140"/>
              </a:buClr>
              <a:buSzPts val="1300"/>
            </a:pPr>
            <a:r>
              <a:rPr lang="en-US" sz="1300" dirty="0">
                <a:solidFill>
                  <a:schemeClr val="dk1"/>
                </a:solidFill>
                <a:latin typeface="Verdana"/>
                <a:ea typeface="Verdana"/>
                <a:cs typeface="Verdana"/>
                <a:sym typeface="Verdana"/>
              </a:rPr>
              <a:t>	</a:t>
            </a:r>
          </a:p>
          <a:p>
            <a:endParaRPr lang="en-US" dirty="0"/>
          </a:p>
        </p:txBody>
      </p:sp>
    </p:spTree>
    <p:extLst>
      <p:ext uri="{BB962C8B-B14F-4D97-AF65-F5344CB8AC3E}">
        <p14:creationId xmlns:p14="http://schemas.microsoft.com/office/powerpoint/2010/main" val="374061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3"/>
          <p:cNvSpPr txBox="1">
            <a:spLocks noGrp="1"/>
          </p:cNvSpPr>
          <p:nvPr>
            <p:ph type="title"/>
          </p:nvPr>
        </p:nvSpPr>
        <p:spPr>
          <a:xfrm>
            <a:off x="352752" y="961011"/>
            <a:ext cx="8460300" cy="46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None/>
            </a:pPr>
            <a:endParaRPr/>
          </a:p>
        </p:txBody>
      </p:sp>
      <p:sp>
        <p:nvSpPr>
          <p:cNvPr id="328" name="Google Shape;328;p43"/>
          <p:cNvSpPr txBox="1">
            <a:spLocks noGrp="1"/>
          </p:cNvSpPr>
          <p:nvPr>
            <p:ph type="sldNum" idx="12"/>
          </p:nvPr>
        </p:nvSpPr>
        <p:spPr>
          <a:xfrm>
            <a:off x="8274942" y="270195"/>
            <a:ext cx="411900" cy="153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
        <p:nvSpPr>
          <p:cNvPr id="329" name="Google Shape;329;p43"/>
          <p:cNvSpPr txBox="1"/>
          <p:nvPr/>
        </p:nvSpPr>
        <p:spPr>
          <a:xfrm>
            <a:off x="250739" y="1422711"/>
            <a:ext cx="4485000" cy="4659112"/>
          </a:xfrm>
          <a:prstGeom prst="rect">
            <a:avLst/>
          </a:prstGeom>
          <a:noFill/>
          <a:ln>
            <a:noFill/>
          </a:ln>
        </p:spPr>
        <p:txBody>
          <a:bodyPr spcFirstLastPara="1" wrap="square" lIns="91425" tIns="91425" rIns="91425" bIns="91425" anchor="t" anchorCtr="0">
            <a:noAutofit/>
          </a:bodyPr>
          <a:lstStyle/>
          <a:p>
            <a:pPr marL="457200" lvl="0" indent="-311150" algn="l" rtl="0">
              <a:spcBef>
                <a:spcPts val="1000"/>
              </a:spcBef>
              <a:spcAft>
                <a:spcPts val="0"/>
              </a:spcAft>
              <a:buClr>
                <a:srgbClr val="00B140"/>
              </a:buClr>
              <a:buSzPts val="1300"/>
              <a:buFont typeface="Verdana"/>
              <a:buChar char="•"/>
            </a:pPr>
            <a:endParaRPr lang="en-US" sz="1300" dirty="0">
              <a:solidFill>
                <a:schemeClr val="dk1"/>
              </a:solidFill>
              <a:latin typeface="Verdana"/>
              <a:ea typeface="Verdana"/>
              <a:cs typeface="Verdana"/>
              <a:sym typeface="Verdana"/>
            </a:endParaRPr>
          </a:p>
          <a:p>
            <a:pPr marL="457200" lvl="0" indent="-311150" algn="l" rtl="0">
              <a:spcBef>
                <a:spcPts val="1000"/>
              </a:spcBef>
              <a:spcAft>
                <a:spcPts val="0"/>
              </a:spcAft>
              <a:buClr>
                <a:srgbClr val="00B140"/>
              </a:buClr>
              <a:buSzPts val="1300"/>
              <a:buFont typeface="Verdana"/>
              <a:buChar char="•"/>
            </a:pPr>
            <a:r>
              <a:rPr lang="en-US" sz="1600" dirty="0">
                <a:solidFill>
                  <a:schemeClr val="dk1"/>
                </a:solidFill>
                <a:latin typeface="Verdana"/>
                <a:ea typeface="Verdana"/>
                <a:cs typeface="Verdana"/>
                <a:sym typeface="Verdana"/>
              </a:rPr>
              <a:t>Artificial Intelligence / machine learning</a:t>
            </a:r>
          </a:p>
          <a:p>
            <a:pPr marL="146050" lvl="0">
              <a:spcBef>
                <a:spcPts val="1000"/>
              </a:spcBef>
              <a:buClr>
                <a:srgbClr val="00B140"/>
              </a:buClr>
              <a:buSzPts val="1300"/>
            </a:pPr>
            <a:r>
              <a:rPr lang="en-US" sz="1300" dirty="0">
                <a:solidFill>
                  <a:schemeClr val="dk1"/>
                </a:solidFill>
                <a:latin typeface="Verdana"/>
                <a:ea typeface="Verdana"/>
                <a:cs typeface="Verdana"/>
                <a:sym typeface="Verdana"/>
              </a:rPr>
              <a:t>	</a:t>
            </a:r>
            <a:r>
              <a:rPr lang="en-US" sz="1300" dirty="0" err="1">
                <a:solidFill>
                  <a:schemeClr val="dk1"/>
                </a:solidFill>
                <a:latin typeface="Verdana"/>
                <a:ea typeface="Verdana"/>
                <a:cs typeface="Verdana"/>
                <a:sym typeface="Verdana"/>
              </a:rPr>
              <a:t>ClearMetal</a:t>
            </a:r>
            <a:r>
              <a:rPr lang="en-US" sz="1300" dirty="0">
                <a:solidFill>
                  <a:schemeClr val="dk1"/>
                </a:solidFill>
                <a:latin typeface="Verdana"/>
                <a:ea typeface="Verdana"/>
                <a:cs typeface="Verdana"/>
                <a:sym typeface="Verdana"/>
              </a:rPr>
              <a:t> – uses artificial intelligence to help to predict booking behavior, such as customer cancellations, modifications and withdrawals (</a:t>
            </a:r>
            <a:r>
              <a:rPr lang="en-US" sz="1300" dirty="0" err="1">
                <a:solidFill>
                  <a:schemeClr val="dk1"/>
                </a:solidFill>
                <a:latin typeface="Verdana"/>
                <a:ea typeface="Verdana"/>
                <a:cs typeface="Verdana"/>
                <a:sym typeface="Verdana"/>
              </a:rPr>
              <a:t>eg</a:t>
            </a:r>
            <a:r>
              <a:rPr lang="en-US" sz="1300" dirty="0">
                <a:solidFill>
                  <a:schemeClr val="dk1"/>
                </a:solidFill>
                <a:latin typeface="Verdana"/>
                <a:ea typeface="Verdana"/>
                <a:cs typeface="Verdana"/>
                <a:sym typeface="Verdana"/>
              </a:rPr>
              <a:t> Panalpina)</a:t>
            </a:r>
          </a:p>
          <a:p>
            <a:pPr marL="146050" lvl="0">
              <a:spcBef>
                <a:spcPts val="1000"/>
              </a:spcBef>
              <a:buClr>
                <a:srgbClr val="00B140"/>
              </a:buClr>
              <a:buSzPts val="1300"/>
            </a:pPr>
            <a:r>
              <a:rPr lang="en-US" sz="1300" dirty="0">
                <a:solidFill>
                  <a:schemeClr val="dk1"/>
                </a:solidFill>
                <a:latin typeface="Verdana"/>
                <a:ea typeface="Verdana"/>
                <a:cs typeface="Verdana"/>
                <a:sym typeface="Verdana"/>
              </a:rPr>
              <a:t>	</a:t>
            </a:r>
            <a:r>
              <a:rPr lang="en-US" sz="1300" dirty="0" err="1">
                <a:solidFill>
                  <a:schemeClr val="dk1"/>
                </a:solidFill>
                <a:latin typeface="Verdana"/>
                <a:ea typeface="Verdana"/>
                <a:cs typeface="Verdana"/>
                <a:sym typeface="Verdana"/>
              </a:rPr>
              <a:t>ManWo</a:t>
            </a:r>
            <a:r>
              <a:rPr lang="en-US" sz="1300" dirty="0">
                <a:solidFill>
                  <a:schemeClr val="dk1"/>
                </a:solidFill>
                <a:latin typeface="Verdana"/>
                <a:ea typeface="Verdana"/>
                <a:cs typeface="Verdana"/>
                <a:sym typeface="Verdana"/>
              </a:rPr>
              <a:t> Ng (Old Dominion University) 	</a:t>
            </a:r>
            <a:r>
              <a:rPr lang="en-US" sz="1300" dirty="0" err="1">
                <a:solidFill>
                  <a:schemeClr val="dk1"/>
                </a:solidFill>
                <a:latin typeface="Verdana"/>
                <a:ea typeface="Verdana"/>
                <a:cs typeface="Verdana"/>
                <a:sym typeface="Verdana"/>
              </a:rPr>
              <a:t>mathermatical</a:t>
            </a:r>
            <a:r>
              <a:rPr lang="en-US" sz="1300" dirty="0">
                <a:solidFill>
                  <a:schemeClr val="dk1"/>
                </a:solidFill>
                <a:latin typeface="Verdana"/>
                <a:ea typeface="Verdana"/>
                <a:cs typeface="Verdana"/>
                <a:sym typeface="Verdana"/>
              </a:rPr>
              <a:t> model to project a port 	terminal’s future chassis requirements</a:t>
            </a:r>
          </a:p>
          <a:p>
            <a:pPr marL="146050" lvl="0">
              <a:spcBef>
                <a:spcPts val="1000"/>
              </a:spcBef>
              <a:buClr>
                <a:srgbClr val="00B140"/>
              </a:buClr>
              <a:buSzPts val="1300"/>
            </a:pPr>
            <a:r>
              <a:rPr lang="en-US" sz="1300" dirty="0">
                <a:solidFill>
                  <a:schemeClr val="dk1"/>
                </a:solidFill>
                <a:latin typeface="Verdana"/>
                <a:ea typeface="Verdana"/>
                <a:cs typeface="Verdana"/>
                <a:sym typeface="Verdana"/>
              </a:rPr>
              <a:t>	</a:t>
            </a:r>
            <a:r>
              <a:rPr lang="en-US" sz="1300" dirty="0" err="1">
                <a:solidFill>
                  <a:schemeClr val="dk1"/>
                </a:solidFill>
                <a:latin typeface="Verdana"/>
                <a:ea typeface="Verdana"/>
                <a:cs typeface="Verdana"/>
                <a:sym typeface="Verdana"/>
              </a:rPr>
              <a:t>Loadsmart</a:t>
            </a:r>
            <a:endParaRPr lang="en-US" sz="1300" dirty="0">
              <a:solidFill>
                <a:schemeClr val="dk1"/>
              </a:solidFill>
              <a:latin typeface="Verdana"/>
              <a:ea typeface="Verdana"/>
              <a:cs typeface="Verdana"/>
              <a:sym typeface="Verdana"/>
            </a:endParaRPr>
          </a:p>
          <a:p>
            <a:pPr marL="146050" lvl="0">
              <a:spcBef>
                <a:spcPts val="1000"/>
              </a:spcBef>
              <a:buClr>
                <a:srgbClr val="00B140"/>
              </a:buClr>
              <a:buSzPts val="1300"/>
            </a:pPr>
            <a:endParaRPr lang="en-US" sz="1300" dirty="0">
              <a:solidFill>
                <a:schemeClr val="dk1"/>
              </a:solidFill>
              <a:latin typeface="Verdana"/>
              <a:ea typeface="Verdana"/>
              <a:cs typeface="Verdana"/>
              <a:sym typeface="Verdana"/>
            </a:endParaRPr>
          </a:p>
          <a:p>
            <a:pPr marL="431800" lvl="0" indent="-285750">
              <a:spcBef>
                <a:spcPts val="1000"/>
              </a:spcBef>
              <a:buClr>
                <a:srgbClr val="00B140"/>
              </a:buClr>
              <a:buSzPts val="1300"/>
              <a:buFont typeface="Arial" panose="020B0604020202020204" pitchFamily="34" charset="0"/>
              <a:buChar char="•"/>
            </a:pPr>
            <a:r>
              <a:rPr lang="en-US" sz="1600" dirty="0">
                <a:solidFill>
                  <a:schemeClr val="dk1"/>
                </a:solidFill>
                <a:latin typeface="Verdana"/>
                <a:ea typeface="Verdana"/>
                <a:cs typeface="Verdana"/>
                <a:sym typeface="Verdana"/>
              </a:rPr>
              <a:t>Blockchain</a:t>
            </a:r>
          </a:p>
          <a:p>
            <a:pPr marL="146050" lvl="5">
              <a:spcBef>
                <a:spcPts val="1000"/>
              </a:spcBef>
              <a:buClr>
                <a:srgbClr val="00B140"/>
              </a:buClr>
              <a:buSzPts val="1300"/>
            </a:pPr>
            <a:r>
              <a:rPr lang="en-US" sz="1300" dirty="0">
                <a:solidFill>
                  <a:schemeClr val="dk1"/>
                </a:solidFill>
                <a:latin typeface="Verdana"/>
                <a:ea typeface="Verdana"/>
                <a:cs typeface="Verdana"/>
                <a:sym typeface="Verdana"/>
              </a:rPr>
              <a:t>	Maersk Lines/IBM – </a:t>
            </a:r>
            <a:r>
              <a:rPr lang="en-US" sz="1300" dirty="0" err="1">
                <a:solidFill>
                  <a:schemeClr val="dk1"/>
                </a:solidFill>
                <a:latin typeface="Verdana"/>
                <a:ea typeface="Verdana"/>
                <a:cs typeface="Verdana"/>
                <a:sym typeface="Verdana"/>
              </a:rPr>
              <a:t>TradeLens</a:t>
            </a:r>
            <a:endParaRPr lang="en-US" sz="1300" dirty="0">
              <a:solidFill>
                <a:schemeClr val="dk1"/>
              </a:solidFill>
              <a:latin typeface="Verdana"/>
              <a:ea typeface="Verdana"/>
              <a:cs typeface="Verdana"/>
              <a:sym typeface="Verdana"/>
            </a:endParaRPr>
          </a:p>
          <a:p>
            <a:pPr marL="146050" lvl="5">
              <a:spcBef>
                <a:spcPts val="1000"/>
              </a:spcBef>
              <a:buClr>
                <a:srgbClr val="00B140"/>
              </a:buClr>
              <a:buSzPts val="1300"/>
            </a:pPr>
            <a:r>
              <a:rPr lang="en-US" sz="1300" dirty="0">
                <a:solidFill>
                  <a:schemeClr val="dk1"/>
                </a:solidFill>
                <a:latin typeface="Verdana"/>
                <a:ea typeface="Verdana"/>
                <a:cs typeface="Verdana"/>
                <a:sym typeface="Verdana"/>
              </a:rPr>
              <a:t>	</a:t>
            </a:r>
            <a:r>
              <a:rPr lang="en-US" sz="1300" dirty="0" err="1">
                <a:solidFill>
                  <a:schemeClr val="dk1"/>
                </a:solidFill>
                <a:latin typeface="Verdana"/>
                <a:ea typeface="Verdana"/>
                <a:cs typeface="Verdana"/>
                <a:sym typeface="Verdana"/>
              </a:rPr>
              <a:t>Zim</a:t>
            </a:r>
            <a:r>
              <a:rPr lang="en-US" sz="1300" dirty="0">
                <a:solidFill>
                  <a:schemeClr val="dk1"/>
                </a:solidFill>
                <a:latin typeface="Verdana"/>
                <a:ea typeface="Verdana"/>
                <a:cs typeface="Verdana"/>
                <a:sym typeface="Verdana"/>
              </a:rPr>
              <a:t> - </a:t>
            </a:r>
          </a:p>
          <a:p>
            <a:pPr marL="0" lvl="0" indent="0" algn="l" rtl="0">
              <a:spcBef>
                <a:spcPts val="0"/>
              </a:spcBef>
              <a:spcAft>
                <a:spcPts val="0"/>
              </a:spcAft>
              <a:buNone/>
            </a:pPr>
            <a:endParaRPr sz="1300" dirty="0">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dirty="0"/>
          </a:p>
        </p:txBody>
      </p:sp>
      <p:sp>
        <p:nvSpPr>
          <p:cNvPr id="331" name="Google Shape;331;p43"/>
          <p:cNvSpPr txBox="1">
            <a:spLocks noGrp="1"/>
          </p:cNvSpPr>
          <p:nvPr>
            <p:ph type="title"/>
          </p:nvPr>
        </p:nvSpPr>
        <p:spPr>
          <a:xfrm>
            <a:off x="352750" y="960974"/>
            <a:ext cx="3596400" cy="132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Arial"/>
                <a:ea typeface="Arial"/>
                <a:cs typeface="Arial"/>
                <a:sym typeface="Arial"/>
              </a:rPr>
              <a:t>Tomorrow’s Tech</a:t>
            </a:r>
            <a:endParaRPr dirty="0">
              <a:latin typeface="Arial"/>
              <a:ea typeface="Arial"/>
              <a:cs typeface="Arial"/>
              <a:sym typeface="Arial"/>
            </a:endParaRPr>
          </a:p>
        </p:txBody>
      </p:sp>
      <p:sp>
        <p:nvSpPr>
          <p:cNvPr id="6" name="Google Shape;329;p43">
            <a:extLst>
              <a:ext uri="{FF2B5EF4-FFF2-40B4-BE49-F238E27FC236}">
                <a16:creationId xmlns:a16="http://schemas.microsoft.com/office/drawing/2014/main" id="{D08B837F-D110-4872-A28A-A01CFD06C2E0}"/>
              </a:ext>
            </a:extLst>
          </p:cNvPr>
          <p:cNvSpPr txBox="1"/>
          <p:nvPr/>
        </p:nvSpPr>
        <p:spPr>
          <a:xfrm>
            <a:off x="5004199" y="1422711"/>
            <a:ext cx="4485000" cy="4659112"/>
          </a:xfrm>
          <a:prstGeom prst="rect">
            <a:avLst/>
          </a:prstGeom>
          <a:noFill/>
          <a:ln>
            <a:noFill/>
          </a:ln>
        </p:spPr>
        <p:txBody>
          <a:bodyPr spcFirstLastPara="1" wrap="square" lIns="91425" tIns="91425" rIns="91425" bIns="91425" anchor="t" anchorCtr="0">
            <a:noAutofit/>
          </a:bodyPr>
          <a:lstStyle/>
          <a:p>
            <a:pPr marL="457200" lvl="0" indent="-311150" algn="l" rtl="0">
              <a:spcBef>
                <a:spcPts val="1000"/>
              </a:spcBef>
              <a:spcAft>
                <a:spcPts val="0"/>
              </a:spcAft>
              <a:buClr>
                <a:srgbClr val="00B140"/>
              </a:buClr>
              <a:buSzPts val="1300"/>
              <a:buFont typeface="Verdana"/>
              <a:buChar char="•"/>
            </a:pPr>
            <a:endParaRPr lang="en-US" sz="1300" dirty="0">
              <a:solidFill>
                <a:schemeClr val="dk1"/>
              </a:solidFill>
              <a:latin typeface="Verdana"/>
              <a:ea typeface="Verdana"/>
              <a:cs typeface="Verdana"/>
              <a:sym typeface="Verdana"/>
            </a:endParaRPr>
          </a:p>
          <a:p>
            <a:pPr marL="431800" lvl="5" indent="-285750">
              <a:spcBef>
                <a:spcPts val="1000"/>
              </a:spcBef>
              <a:buClr>
                <a:srgbClr val="00B140"/>
              </a:buClr>
              <a:buSzPts val="1300"/>
              <a:buFont typeface="Arial" panose="020B0604020202020204" pitchFamily="34" charset="0"/>
              <a:buChar char="•"/>
            </a:pPr>
            <a:r>
              <a:rPr lang="en-US" sz="1600" dirty="0">
                <a:solidFill>
                  <a:schemeClr val="dk1"/>
                </a:solidFill>
                <a:latin typeface="Verdana"/>
                <a:ea typeface="Verdana"/>
                <a:cs typeface="Verdana"/>
                <a:sym typeface="Verdana"/>
              </a:rPr>
              <a:t>Internet of Things</a:t>
            </a:r>
          </a:p>
          <a:p>
            <a:pPr marL="0" lvl="0" indent="0" algn="l" rtl="0">
              <a:spcBef>
                <a:spcPts val="0"/>
              </a:spcBef>
              <a:spcAft>
                <a:spcPts val="0"/>
              </a:spcAft>
              <a:buNone/>
            </a:pPr>
            <a:endParaRPr sz="1300" dirty="0">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2223181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297625" y="810271"/>
            <a:ext cx="8515500" cy="62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Staying ahead in a fast-changing industry </a:t>
            </a:r>
            <a:endParaRPr/>
          </a:p>
        </p:txBody>
      </p:sp>
      <p:sp>
        <p:nvSpPr>
          <p:cNvPr id="125" name="Google Shape;125;p22"/>
          <p:cNvSpPr txBox="1">
            <a:spLocks noGrp="1"/>
          </p:cNvSpPr>
          <p:nvPr>
            <p:ph type="body" idx="1"/>
          </p:nvPr>
        </p:nvSpPr>
        <p:spPr>
          <a:xfrm>
            <a:off x="4642100" y="1319575"/>
            <a:ext cx="4357800" cy="4914300"/>
          </a:xfrm>
          <a:prstGeom prst="rect">
            <a:avLst/>
          </a:prstGeom>
        </p:spPr>
        <p:txBody>
          <a:bodyPr spcFirstLastPara="1" wrap="square" lIns="91425" tIns="91425" rIns="91425" bIns="91425" anchor="t" anchorCtr="0">
            <a:noAutofit/>
          </a:bodyPr>
          <a:lstStyle/>
          <a:p>
            <a:pPr marL="457200" lvl="0" indent="-317500" algn="l" rtl="0">
              <a:spcBef>
                <a:spcPts val="1000"/>
              </a:spcBef>
              <a:spcAft>
                <a:spcPts val="0"/>
              </a:spcAft>
              <a:buSzPts val="1400"/>
              <a:buChar char="•"/>
            </a:pPr>
            <a:r>
              <a:rPr lang="en-US" dirty="0"/>
              <a:t>The gap between spot rates to the East and Gulf coasts and the West Coast from Asia is narrowing, a move that could accelerate the shift of cargo to the East Coast. </a:t>
            </a:r>
            <a:endParaRPr dirty="0"/>
          </a:p>
          <a:p>
            <a:pPr marL="457200" lvl="0" indent="-317500" algn="l" rtl="0">
              <a:spcBef>
                <a:spcPts val="1000"/>
              </a:spcBef>
              <a:spcAft>
                <a:spcPts val="0"/>
              </a:spcAft>
              <a:buSzPts val="1400"/>
              <a:buChar char="•"/>
            </a:pPr>
            <a:r>
              <a:rPr lang="en-US" dirty="0"/>
              <a:t>When talking “capacity,” shippers too often focus on drivers, facilities and assets. Time, however, is a key element in transportation capacity, and one that needs to be addressed if shippers hope to find freight space at reasonable prices and ship “more with less” in 2018</a:t>
            </a:r>
            <a:endParaRPr dirty="0"/>
          </a:p>
          <a:p>
            <a:pPr marL="457200" lvl="0" indent="-317500" algn="l" rtl="0">
              <a:spcBef>
                <a:spcPts val="1000"/>
              </a:spcBef>
              <a:spcAft>
                <a:spcPts val="1000"/>
              </a:spcAft>
              <a:buSzPts val="1400"/>
              <a:buChar char="•"/>
            </a:pPr>
            <a:r>
              <a:rPr lang="en-US" dirty="0"/>
              <a:t>The ELD mandate may affect drayage drivers even more than over-the-road truckload drivers, making it more difficult for them to make turns at ocean ports and inland railyards. </a:t>
            </a:r>
            <a:endParaRPr dirty="0"/>
          </a:p>
        </p:txBody>
      </p:sp>
      <p:sp>
        <p:nvSpPr>
          <p:cNvPr id="126" name="Google Shape;126;p22"/>
          <p:cNvSpPr txBox="1">
            <a:spLocks noGrp="1"/>
          </p:cNvSpPr>
          <p:nvPr>
            <p:ph type="sldNum" idx="12"/>
          </p:nvPr>
        </p:nvSpPr>
        <p:spPr>
          <a:xfrm>
            <a:off x="8274942" y="270195"/>
            <a:ext cx="411900" cy="153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pic>
        <p:nvPicPr>
          <p:cNvPr id="127" name="Google Shape;127;p22"/>
          <p:cNvPicPr preferRelativeResize="0"/>
          <p:nvPr/>
        </p:nvPicPr>
        <p:blipFill rotWithShape="1">
          <a:blip r:embed="rId3">
            <a:alphaModFix/>
          </a:blip>
          <a:srcRect l="23513" r="19193"/>
          <a:stretch/>
        </p:blipFill>
        <p:spPr>
          <a:xfrm>
            <a:off x="352850" y="1589075"/>
            <a:ext cx="3959175" cy="4616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4"/>
          <p:cNvSpPr/>
          <p:nvPr/>
        </p:nvSpPr>
        <p:spPr>
          <a:xfrm>
            <a:off x="3080050" y="1498175"/>
            <a:ext cx="2852100" cy="4979100"/>
          </a:xfrm>
          <a:prstGeom prst="rect">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4"/>
          <p:cNvSpPr txBox="1">
            <a:spLocks noGrp="1"/>
          </p:cNvSpPr>
          <p:nvPr>
            <p:ph type="title"/>
          </p:nvPr>
        </p:nvSpPr>
        <p:spPr>
          <a:xfrm>
            <a:off x="352752" y="961011"/>
            <a:ext cx="8460300" cy="46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Heard at TPM</a:t>
            </a:r>
            <a:endParaRPr/>
          </a:p>
        </p:txBody>
      </p:sp>
      <p:sp>
        <p:nvSpPr>
          <p:cNvPr id="146" name="Google Shape;146;p24"/>
          <p:cNvSpPr txBox="1">
            <a:spLocks noGrp="1"/>
          </p:cNvSpPr>
          <p:nvPr>
            <p:ph type="sldNum" idx="12"/>
          </p:nvPr>
        </p:nvSpPr>
        <p:spPr>
          <a:xfrm>
            <a:off x="8274942" y="270195"/>
            <a:ext cx="411900" cy="153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
        <p:nvSpPr>
          <p:cNvPr id="148" name="Google Shape;148;p24"/>
          <p:cNvSpPr txBox="1">
            <a:spLocks noGrp="1"/>
          </p:cNvSpPr>
          <p:nvPr>
            <p:ph type="body" idx="4294967295"/>
          </p:nvPr>
        </p:nvSpPr>
        <p:spPr>
          <a:xfrm>
            <a:off x="3156849" y="3939350"/>
            <a:ext cx="2852100" cy="2538000"/>
          </a:xfrm>
          <a:prstGeom prst="rect">
            <a:avLst/>
          </a:prstGeom>
        </p:spPr>
        <p:txBody>
          <a:bodyPr spcFirstLastPara="1" wrap="square" lIns="91425" tIns="91425" rIns="91425" bIns="91425" anchor="t" anchorCtr="0">
            <a:noAutofit/>
          </a:bodyPr>
          <a:lstStyle/>
          <a:p>
            <a:pPr marL="171450" lvl="0" indent="-82550" algn="l" rtl="0">
              <a:lnSpc>
                <a:spcPct val="100000"/>
              </a:lnSpc>
              <a:spcBef>
                <a:spcPts val="1500"/>
              </a:spcBef>
              <a:spcAft>
                <a:spcPts val="0"/>
              </a:spcAft>
              <a:buNone/>
            </a:pPr>
            <a:r>
              <a:rPr lang="en-US" b="1">
                <a:latin typeface="Arial"/>
                <a:ea typeface="Arial"/>
                <a:cs typeface="Arial"/>
                <a:sym typeface="Arial"/>
              </a:rPr>
              <a:t>“Back in 2016 we saw the worst market for container shipping ever ... improvements came along last year, and improvements are expected to come along this year." </a:t>
            </a:r>
            <a:endParaRPr b="1">
              <a:latin typeface="Arial"/>
              <a:ea typeface="Arial"/>
              <a:cs typeface="Arial"/>
              <a:sym typeface="Arial"/>
            </a:endParaRPr>
          </a:p>
          <a:p>
            <a:pPr marL="171450" lvl="0" indent="-82550" algn="l" rtl="0">
              <a:lnSpc>
                <a:spcPct val="100000"/>
              </a:lnSpc>
              <a:spcBef>
                <a:spcPts val="1500"/>
              </a:spcBef>
              <a:spcAft>
                <a:spcPts val="0"/>
              </a:spcAft>
              <a:buNone/>
            </a:pPr>
            <a:r>
              <a:rPr lang="en-US">
                <a:latin typeface="Arial"/>
                <a:ea typeface="Arial"/>
                <a:cs typeface="Arial"/>
                <a:sym typeface="Arial"/>
              </a:rPr>
              <a:t> Peter Sand, chief shipping analyst, BIMCO</a:t>
            </a:r>
            <a:endParaRPr>
              <a:latin typeface="Arial"/>
              <a:ea typeface="Arial"/>
              <a:cs typeface="Arial"/>
              <a:sym typeface="Arial"/>
            </a:endParaRPr>
          </a:p>
          <a:p>
            <a:pPr marL="171450" lvl="0" indent="-82550" algn="l" rtl="0">
              <a:spcBef>
                <a:spcPts val="1500"/>
              </a:spcBef>
              <a:spcAft>
                <a:spcPts val="0"/>
              </a:spcAft>
              <a:buNone/>
            </a:pPr>
            <a:endParaRPr b="1">
              <a:highlight>
                <a:schemeClr val="lt1"/>
              </a:highlight>
              <a:latin typeface="Arial"/>
              <a:ea typeface="Arial"/>
              <a:cs typeface="Arial"/>
              <a:sym typeface="Arial"/>
            </a:endParaRPr>
          </a:p>
          <a:p>
            <a:pPr marL="171450" lvl="0" indent="-82550" algn="l" rtl="0">
              <a:lnSpc>
                <a:spcPct val="100000"/>
              </a:lnSpc>
              <a:spcBef>
                <a:spcPts val="1500"/>
              </a:spcBef>
              <a:spcAft>
                <a:spcPts val="0"/>
              </a:spcAft>
              <a:buNone/>
            </a:pPr>
            <a:endParaRPr>
              <a:highlight>
                <a:srgbClr val="FFFFFF"/>
              </a:highlight>
              <a:latin typeface="Arial"/>
              <a:ea typeface="Arial"/>
              <a:cs typeface="Arial"/>
              <a:sym typeface="Arial"/>
            </a:endParaRPr>
          </a:p>
        </p:txBody>
      </p:sp>
      <p:sp>
        <p:nvSpPr>
          <p:cNvPr id="149" name="Google Shape;149;p24"/>
          <p:cNvSpPr txBox="1">
            <a:spLocks noGrp="1"/>
          </p:cNvSpPr>
          <p:nvPr>
            <p:ph type="body" idx="4294967295"/>
          </p:nvPr>
        </p:nvSpPr>
        <p:spPr>
          <a:xfrm>
            <a:off x="6229925" y="3918625"/>
            <a:ext cx="2677200" cy="2326500"/>
          </a:xfrm>
          <a:prstGeom prst="rect">
            <a:avLst/>
          </a:prstGeom>
        </p:spPr>
        <p:txBody>
          <a:bodyPr spcFirstLastPara="1" wrap="square" lIns="91425" tIns="91425" rIns="91425" bIns="91425" anchor="t" anchorCtr="0">
            <a:noAutofit/>
          </a:bodyPr>
          <a:lstStyle/>
          <a:p>
            <a:pPr marL="171450" lvl="0" indent="-82550" algn="l" rtl="0">
              <a:spcBef>
                <a:spcPts val="1500"/>
              </a:spcBef>
              <a:spcAft>
                <a:spcPts val="0"/>
              </a:spcAft>
              <a:buClr>
                <a:schemeClr val="dk1"/>
              </a:buClr>
              <a:buSzPts val="1100"/>
              <a:buFont typeface="Arial"/>
              <a:buNone/>
            </a:pPr>
            <a:endParaRPr dirty="0">
              <a:highlight>
                <a:schemeClr val="lt1"/>
              </a:highlight>
              <a:latin typeface="Arial"/>
              <a:ea typeface="Arial"/>
              <a:cs typeface="Arial"/>
              <a:sym typeface="Arial"/>
            </a:endParaRPr>
          </a:p>
          <a:p>
            <a:pPr marL="171450" lvl="0" indent="-82550" algn="l" rtl="0">
              <a:lnSpc>
                <a:spcPct val="100000"/>
              </a:lnSpc>
              <a:spcBef>
                <a:spcPts val="1500"/>
              </a:spcBef>
              <a:spcAft>
                <a:spcPts val="0"/>
              </a:spcAft>
              <a:buNone/>
            </a:pPr>
            <a:endParaRPr dirty="0">
              <a:latin typeface="Arial"/>
              <a:ea typeface="Arial"/>
              <a:cs typeface="Arial"/>
              <a:sym typeface="Arial"/>
            </a:endParaRPr>
          </a:p>
          <a:p>
            <a:pPr marL="171450" lvl="0" indent="-82550" algn="l" rtl="0">
              <a:lnSpc>
                <a:spcPct val="100000"/>
              </a:lnSpc>
              <a:spcBef>
                <a:spcPts val="1500"/>
              </a:spcBef>
              <a:spcAft>
                <a:spcPts val="0"/>
              </a:spcAft>
              <a:buNone/>
            </a:pPr>
            <a:endParaRPr dirty="0">
              <a:latin typeface="Arial"/>
              <a:ea typeface="Arial"/>
              <a:cs typeface="Arial"/>
              <a:sym typeface="Arial"/>
            </a:endParaRPr>
          </a:p>
          <a:p>
            <a:pPr marL="171450" lvl="0" indent="-82550" algn="l" rtl="0">
              <a:lnSpc>
                <a:spcPct val="100000"/>
              </a:lnSpc>
              <a:spcBef>
                <a:spcPts val="1500"/>
              </a:spcBef>
              <a:spcAft>
                <a:spcPts val="0"/>
              </a:spcAft>
              <a:buNone/>
            </a:pPr>
            <a:endParaRPr dirty="0">
              <a:highlight>
                <a:srgbClr val="FFFFFF"/>
              </a:highlight>
              <a:latin typeface="Arial"/>
              <a:ea typeface="Arial"/>
              <a:cs typeface="Arial"/>
              <a:sym typeface="Arial"/>
            </a:endParaRPr>
          </a:p>
        </p:txBody>
      </p:sp>
      <p:pic>
        <p:nvPicPr>
          <p:cNvPr id="151" name="Google Shape;151;p24"/>
          <p:cNvPicPr preferRelativeResize="0"/>
          <p:nvPr/>
        </p:nvPicPr>
        <p:blipFill rotWithShape="1">
          <a:blip r:embed="rId3">
            <a:alphaModFix/>
          </a:blip>
          <a:srcRect l="19454" t="22434" r="28079" b="11948"/>
          <a:stretch/>
        </p:blipFill>
        <p:spPr>
          <a:xfrm>
            <a:off x="3192113" y="1575100"/>
            <a:ext cx="2627975" cy="219112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3"/>
          <p:cNvSpPr txBox="1">
            <a:spLocks noGrp="1"/>
          </p:cNvSpPr>
          <p:nvPr>
            <p:ph type="title"/>
          </p:nvPr>
        </p:nvSpPr>
        <p:spPr>
          <a:xfrm>
            <a:off x="152400" y="889000"/>
            <a:ext cx="86499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Font typeface="Verdana"/>
              <a:buNone/>
            </a:pPr>
            <a:r>
              <a:rPr lang="en-US">
                <a:latin typeface="Arial"/>
                <a:ea typeface="Arial"/>
                <a:cs typeface="Arial"/>
                <a:sym typeface="Arial"/>
              </a:rPr>
              <a:t>Rapid consolidation transforms container shipping </a:t>
            </a:r>
            <a:endParaRPr sz="2400" i="0" u="none" strike="noStrike" cap="none">
              <a:solidFill>
                <a:schemeClr val="accent1"/>
              </a:solidFill>
              <a:latin typeface="Arial"/>
              <a:ea typeface="Arial"/>
              <a:cs typeface="Arial"/>
              <a:sym typeface="Arial"/>
            </a:endParaRPr>
          </a:p>
        </p:txBody>
      </p:sp>
      <p:sp>
        <p:nvSpPr>
          <p:cNvPr id="234" name="Google Shape;234;p33"/>
          <p:cNvSpPr txBox="1">
            <a:spLocks noGrp="1"/>
          </p:cNvSpPr>
          <p:nvPr>
            <p:ph type="sldNum" idx="12"/>
          </p:nvPr>
        </p:nvSpPr>
        <p:spPr>
          <a:xfrm>
            <a:off x="8274942" y="270195"/>
            <a:ext cx="411858" cy="153888"/>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pic>
        <p:nvPicPr>
          <p:cNvPr id="235" name="Google Shape;235;p33"/>
          <p:cNvPicPr preferRelativeResize="0"/>
          <p:nvPr/>
        </p:nvPicPr>
        <p:blipFill rotWithShape="1">
          <a:blip r:embed="rId3">
            <a:alphaModFix/>
          </a:blip>
          <a:srcRect l="139" t="7935" r="139"/>
          <a:stretch/>
        </p:blipFill>
        <p:spPr>
          <a:xfrm>
            <a:off x="152400" y="1438175"/>
            <a:ext cx="8839200" cy="49404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6"/>
          <p:cNvSpPr txBox="1">
            <a:spLocks noGrp="1"/>
          </p:cNvSpPr>
          <p:nvPr>
            <p:ph type="title"/>
          </p:nvPr>
        </p:nvSpPr>
        <p:spPr>
          <a:xfrm>
            <a:off x="352751" y="960987"/>
            <a:ext cx="3969000" cy="98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accent1"/>
              </a:buClr>
              <a:buFont typeface="Verdana"/>
              <a:buNone/>
            </a:pPr>
            <a:r>
              <a:rPr lang="en-US">
                <a:latin typeface="Arial"/>
                <a:ea typeface="Arial"/>
                <a:cs typeface="Arial"/>
                <a:sym typeface="Arial"/>
              </a:rPr>
              <a:t>Global containerized volume rebounding </a:t>
            </a:r>
            <a:endParaRPr>
              <a:latin typeface="Arial"/>
              <a:ea typeface="Arial"/>
              <a:cs typeface="Arial"/>
              <a:sym typeface="Arial"/>
            </a:endParaRPr>
          </a:p>
          <a:p>
            <a:pPr marL="0" lvl="0" indent="0" algn="l" rtl="0">
              <a:spcBef>
                <a:spcPts val="0"/>
              </a:spcBef>
              <a:spcAft>
                <a:spcPts val="0"/>
              </a:spcAft>
              <a:buNone/>
            </a:pPr>
            <a:endParaRPr/>
          </a:p>
        </p:txBody>
      </p:sp>
      <p:sp>
        <p:nvSpPr>
          <p:cNvPr id="262" name="Google Shape;262;p36"/>
          <p:cNvSpPr txBox="1">
            <a:spLocks noGrp="1"/>
          </p:cNvSpPr>
          <p:nvPr>
            <p:ph type="body" idx="4294967295"/>
          </p:nvPr>
        </p:nvSpPr>
        <p:spPr>
          <a:xfrm>
            <a:off x="278000" y="1887275"/>
            <a:ext cx="3766200" cy="4189800"/>
          </a:xfrm>
          <a:prstGeom prst="rect">
            <a:avLst/>
          </a:prstGeom>
        </p:spPr>
        <p:txBody>
          <a:bodyPr spcFirstLastPara="1" wrap="square" lIns="91425" tIns="91425" rIns="91425" bIns="91425" anchor="t" anchorCtr="0">
            <a:noAutofit/>
          </a:bodyPr>
          <a:lstStyle/>
          <a:p>
            <a:pPr marL="457200" lvl="0" indent="-304800" algn="l" rtl="0">
              <a:spcBef>
                <a:spcPts val="1000"/>
              </a:spcBef>
              <a:spcAft>
                <a:spcPts val="0"/>
              </a:spcAft>
              <a:buSzPts val="1200"/>
              <a:buFont typeface="Verdana"/>
              <a:buChar char="•"/>
            </a:pPr>
            <a:r>
              <a:rPr lang="en-US"/>
              <a:t>IHS Markit predicts global container trade expanded 5% in 2017 and 5.3% in 2018</a:t>
            </a:r>
            <a:endParaRPr/>
          </a:p>
          <a:p>
            <a:pPr marL="457200" lvl="0" indent="-304800" algn="l" rtl="0">
              <a:spcBef>
                <a:spcPts val="1000"/>
              </a:spcBef>
              <a:spcAft>
                <a:spcPts val="0"/>
              </a:spcAft>
              <a:buSzPts val="1200"/>
              <a:buFont typeface="Verdana"/>
              <a:buChar char="•"/>
            </a:pPr>
            <a:r>
              <a:rPr lang="en-US"/>
              <a:t>Global container trade will expand 5.3% in 2019, with annual growth of around 5% through 2025.</a:t>
            </a:r>
            <a:endParaRPr/>
          </a:p>
          <a:p>
            <a:pPr marL="457200" lvl="0" indent="-304800" algn="l" rtl="0">
              <a:spcBef>
                <a:spcPts val="1000"/>
              </a:spcBef>
              <a:spcAft>
                <a:spcPts val="0"/>
              </a:spcAft>
              <a:buSzPts val="1200"/>
              <a:buFont typeface="Verdana"/>
              <a:buChar char="•"/>
            </a:pPr>
            <a:r>
              <a:rPr lang="en-US"/>
              <a:t>IHS Markit expects average annual world GDP growth in 2018 of 3.4%, while growth will come in at 3.1% for 2017, well above the 2.5% in 2016.</a:t>
            </a:r>
            <a:endParaRPr/>
          </a:p>
          <a:p>
            <a:pPr marL="457200" lvl="0" indent="-304800" algn="l" rtl="0">
              <a:spcBef>
                <a:spcPts val="1000"/>
              </a:spcBef>
              <a:spcAft>
                <a:spcPts val="1000"/>
              </a:spcAft>
              <a:buSzPts val="1200"/>
              <a:buFont typeface="Verdana"/>
              <a:buChar char="•"/>
            </a:pPr>
            <a:r>
              <a:rPr lang="en-US"/>
              <a:t>The current forecast assumes the expansion will continue over at least the medium term thanks to the prevailing low world inflation and interest rates, along with modest wage growth.</a:t>
            </a:r>
            <a:endParaRPr/>
          </a:p>
        </p:txBody>
      </p:sp>
      <p:sp>
        <p:nvSpPr>
          <p:cNvPr id="263" name="Google Shape;263;p36"/>
          <p:cNvSpPr txBox="1">
            <a:spLocks noGrp="1"/>
          </p:cNvSpPr>
          <p:nvPr>
            <p:ph type="sldNum" idx="12"/>
          </p:nvPr>
        </p:nvSpPr>
        <p:spPr>
          <a:xfrm>
            <a:off x="8274942" y="270195"/>
            <a:ext cx="411900" cy="153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pic>
        <p:nvPicPr>
          <p:cNvPr id="264" name="Google Shape;264;p36"/>
          <p:cNvPicPr preferRelativeResize="0"/>
          <p:nvPr/>
        </p:nvPicPr>
        <p:blipFill>
          <a:blip r:embed="rId3">
            <a:alphaModFix/>
          </a:blip>
          <a:stretch>
            <a:fillRect/>
          </a:stretch>
        </p:blipFill>
        <p:spPr>
          <a:xfrm>
            <a:off x="4474150" y="960975"/>
            <a:ext cx="4360725" cy="2507000"/>
          </a:xfrm>
          <a:prstGeom prst="rect">
            <a:avLst/>
          </a:prstGeom>
          <a:noFill/>
          <a:ln>
            <a:noFill/>
          </a:ln>
        </p:spPr>
      </p:pic>
      <p:pic>
        <p:nvPicPr>
          <p:cNvPr id="265" name="Google Shape;265;p36"/>
          <p:cNvPicPr preferRelativeResize="0"/>
          <p:nvPr/>
        </p:nvPicPr>
        <p:blipFill>
          <a:blip r:embed="rId4">
            <a:alphaModFix/>
          </a:blip>
          <a:stretch>
            <a:fillRect/>
          </a:stretch>
        </p:blipFill>
        <p:spPr>
          <a:xfrm>
            <a:off x="4474150" y="3632525"/>
            <a:ext cx="4360725" cy="2867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8"/>
          <p:cNvSpPr txBox="1">
            <a:spLocks noGrp="1"/>
          </p:cNvSpPr>
          <p:nvPr>
            <p:ph type="title"/>
          </p:nvPr>
        </p:nvSpPr>
        <p:spPr>
          <a:xfrm>
            <a:off x="341852" y="850886"/>
            <a:ext cx="84603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Font typeface="Verdana"/>
              <a:buNone/>
            </a:pPr>
            <a:r>
              <a:rPr lang="en-US">
                <a:latin typeface="Arial"/>
                <a:ea typeface="Arial"/>
                <a:cs typeface="Arial"/>
                <a:sym typeface="Arial"/>
              </a:rPr>
              <a:t>F</a:t>
            </a:r>
            <a:r>
              <a:rPr lang="en-US" sz="2400" i="0" u="none" strike="noStrike" cap="none">
                <a:solidFill>
                  <a:schemeClr val="accent1"/>
                </a:solidFill>
                <a:latin typeface="Arial"/>
                <a:ea typeface="Arial"/>
                <a:cs typeface="Arial"/>
                <a:sym typeface="Arial"/>
              </a:rPr>
              <a:t>undamentals are starting to change</a:t>
            </a:r>
            <a:r>
              <a:rPr lang="en-US">
                <a:latin typeface="Arial"/>
                <a:ea typeface="Arial"/>
                <a:cs typeface="Arial"/>
                <a:sym typeface="Arial"/>
              </a:rPr>
              <a:t>, </a:t>
            </a:r>
            <a:br>
              <a:rPr lang="en-US">
                <a:latin typeface="Arial"/>
                <a:ea typeface="Arial"/>
                <a:cs typeface="Arial"/>
                <a:sym typeface="Arial"/>
              </a:rPr>
            </a:br>
            <a:r>
              <a:rPr lang="en-US">
                <a:latin typeface="Arial"/>
                <a:ea typeface="Arial"/>
                <a:cs typeface="Arial"/>
                <a:sym typeface="Arial"/>
              </a:rPr>
              <a:t>but is it enough?</a:t>
            </a:r>
            <a:endParaRPr sz="2400" i="0" u="none" strike="noStrike" cap="none">
              <a:solidFill>
                <a:schemeClr val="accent1"/>
              </a:solidFill>
              <a:latin typeface="Arial"/>
              <a:ea typeface="Arial"/>
              <a:cs typeface="Arial"/>
              <a:sym typeface="Arial"/>
            </a:endParaRPr>
          </a:p>
        </p:txBody>
      </p:sp>
      <p:sp>
        <p:nvSpPr>
          <p:cNvPr id="280" name="Google Shape;280;p38"/>
          <p:cNvSpPr txBox="1">
            <a:spLocks noGrp="1"/>
          </p:cNvSpPr>
          <p:nvPr>
            <p:ph type="body" idx="4294967295"/>
          </p:nvPr>
        </p:nvSpPr>
        <p:spPr>
          <a:xfrm>
            <a:off x="132750" y="2011900"/>
            <a:ext cx="4093500" cy="4158300"/>
          </a:xfrm>
          <a:prstGeom prst="rect">
            <a:avLst/>
          </a:prstGeom>
          <a:noFill/>
          <a:ln>
            <a:noFill/>
          </a:ln>
        </p:spPr>
        <p:txBody>
          <a:bodyPr spcFirstLastPara="1" wrap="square" lIns="91425" tIns="45700" rIns="91425" bIns="45700" anchor="t" anchorCtr="0">
            <a:noAutofit/>
          </a:bodyPr>
          <a:lstStyle/>
          <a:p>
            <a:pPr marL="457200" lvl="0" indent="-317500" algn="l" rtl="0">
              <a:spcBef>
                <a:spcPts val="1000"/>
              </a:spcBef>
              <a:spcAft>
                <a:spcPts val="0"/>
              </a:spcAft>
              <a:buClr>
                <a:srgbClr val="00B140"/>
              </a:buClr>
              <a:buSzPts val="1400"/>
              <a:buChar char="•"/>
            </a:pPr>
            <a:r>
              <a:rPr lang="en-US"/>
              <a:t>About 7% overcapacity in 2017 as fleet expands 2.4%.</a:t>
            </a:r>
            <a:endParaRPr/>
          </a:p>
          <a:p>
            <a:pPr marL="457200" lvl="0" indent="-317500" algn="l" rtl="0">
              <a:spcBef>
                <a:spcPts val="1000"/>
              </a:spcBef>
              <a:spcAft>
                <a:spcPts val="0"/>
              </a:spcAft>
              <a:buClr>
                <a:srgbClr val="00B140"/>
              </a:buClr>
              <a:buSzPts val="1400"/>
              <a:buChar char="•"/>
            </a:pPr>
            <a:r>
              <a:rPr lang="en-US">
                <a:highlight>
                  <a:schemeClr val="lt1"/>
                </a:highlight>
              </a:rPr>
              <a:t>The carriers had a $7 billion operating profit in 2017, after six straight years of industry losses.</a:t>
            </a:r>
            <a:endParaRPr>
              <a:highlight>
                <a:schemeClr val="lt1"/>
              </a:highlight>
            </a:endParaRPr>
          </a:p>
          <a:p>
            <a:pPr marL="457200" lvl="0" indent="-317500" algn="l" rtl="0">
              <a:spcBef>
                <a:spcPts val="1000"/>
              </a:spcBef>
              <a:spcAft>
                <a:spcPts val="0"/>
              </a:spcAft>
              <a:buClr>
                <a:srgbClr val="00B140"/>
              </a:buClr>
              <a:buSzPts val="1400"/>
              <a:buChar char="•"/>
            </a:pPr>
            <a:r>
              <a:rPr lang="en-US">
                <a:highlight>
                  <a:schemeClr val="lt1"/>
                </a:highlight>
              </a:rPr>
              <a:t>Industry profitability far from certain for 2018 as so much hinges on capacity discipline and recouping higher bunker prices. </a:t>
            </a:r>
            <a:endParaRPr>
              <a:highlight>
                <a:schemeClr val="lt1"/>
              </a:highlight>
            </a:endParaRPr>
          </a:p>
          <a:p>
            <a:pPr marL="457200" lvl="0" indent="-317500" algn="l" rtl="0">
              <a:spcBef>
                <a:spcPts val="1000"/>
              </a:spcBef>
              <a:spcAft>
                <a:spcPts val="0"/>
              </a:spcAft>
              <a:buClr>
                <a:srgbClr val="00B140"/>
              </a:buClr>
              <a:buSzPts val="1400"/>
              <a:buChar char="•"/>
            </a:pPr>
            <a:r>
              <a:rPr lang="en-US">
                <a:highlight>
                  <a:schemeClr val="lt1"/>
                </a:highlight>
              </a:rPr>
              <a:t>Leading carr</a:t>
            </a:r>
            <a:r>
              <a:rPr lang="en-US">
                <a:solidFill>
                  <a:srgbClr val="434343"/>
                </a:solidFill>
                <a:highlight>
                  <a:schemeClr val="lt1"/>
                </a:highlight>
              </a:rPr>
              <a:t>iers </a:t>
            </a:r>
            <a:r>
              <a:rPr lang="en-US">
                <a:solidFill>
                  <a:srgbClr val="434343"/>
                </a:solidFill>
                <a:highlight>
                  <a:schemeClr val="lt1"/>
                </a:highlight>
                <a:uFill>
                  <a:noFill/>
                </a:uFill>
                <a:hlinkClick r:id="rId3"/>
              </a:rPr>
              <a:t>reported losses in Q1</a:t>
            </a:r>
            <a:r>
              <a:rPr lang="en-US">
                <a:solidFill>
                  <a:srgbClr val="434343"/>
                </a:solidFill>
                <a:highlight>
                  <a:schemeClr val="lt1"/>
                </a:highlight>
              </a:rPr>
              <a:t> but said they would still turn profit for full ye</a:t>
            </a:r>
            <a:r>
              <a:rPr lang="en-US">
                <a:highlight>
                  <a:schemeClr val="lt1"/>
                </a:highlight>
              </a:rPr>
              <a:t>ar.</a:t>
            </a:r>
            <a:endParaRPr i="1"/>
          </a:p>
          <a:p>
            <a:pPr marL="457200" lvl="0" indent="-317500" algn="l" rtl="0">
              <a:lnSpc>
                <a:spcPct val="115000"/>
              </a:lnSpc>
              <a:spcBef>
                <a:spcPts val="1000"/>
              </a:spcBef>
              <a:spcAft>
                <a:spcPts val="0"/>
              </a:spcAft>
              <a:buClr>
                <a:srgbClr val="00B140"/>
              </a:buClr>
              <a:buSzPts val="1400"/>
              <a:buChar char="•"/>
            </a:pPr>
            <a:r>
              <a:rPr lang="en-US">
                <a:solidFill>
                  <a:srgbClr val="434343"/>
                </a:solidFill>
              </a:rPr>
              <a:t>Shippers face rising spot market rates in the second half of 2018 as the supply-demand balance improves.</a:t>
            </a:r>
            <a:endParaRPr i="1">
              <a:solidFill>
                <a:srgbClr val="434343"/>
              </a:solidFill>
            </a:endParaRPr>
          </a:p>
        </p:txBody>
      </p:sp>
      <p:sp>
        <p:nvSpPr>
          <p:cNvPr id="281" name="Google Shape;281;p38"/>
          <p:cNvSpPr txBox="1">
            <a:spLocks noGrp="1"/>
          </p:cNvSpPr>
          <p:nvPr>
            <p:ph type="sldNum" idx="12"/>
          </p:nvPr>
        </p:nvSpPr>
        <p:spPr>
          <a:xfrm>
            <a:off x="8274942" y="270195"/>
            <a:ext cx="411858" cy="153888"/>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pic>
        <p:nvPicPr>
          <p:cNvPr id="282" name="Google Shape;282;p38"/>
          <p:cNvPicPr preferRelativeResize="0"/>
          <p:nvPr/>
        </p:nvPicPr>
        <p:blipFill>
          <a:blip r:embed="rId4">
            <a:alphaModFix/>
          </a:blip>
          <a:stretch>
            <a:fillRect/>
          </a:stretch>
        </p:blipFill>
        <p:spPr>
          <a:xfrm>
            <a:off x="4488700" y="1312576"/>
            <a:ext cx="4324350" cy="2695275"/>
          </a:xfrm>
          <a:prstGeom prst="rect">
            <a:avLst/>
          </a:prstGeom>
          <a:noFill/>
          <a:ln>
            <a:noFill/>
          </a:ln>
        </p:spPr>
      </p:pic>
      <p:pic>
        <p:nvPicPr>
          <p:cNvPr id="283" name="Google Shape;283;p38"/>
          <p:cNvPicPr preferRelativeResize="0"/>
          <p:nvPr/>
        </p:nvPicPr>
        <p:blipFill>
          <a:blip r:embed="rId5">
            <a:alphaModFix/>
          </a:blip>
          <a:stretch>
            <a:fillRect/>
          </a:stretch>
        </p:blipFill>
        <p:spPr>
          <a:xfrm>
            <a:off x="4488700" y="4149400"/>
            <a:ext cx="4198100" cy="2500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7"/>
          <p:cNvSpPr txBox="1">
            <a:spLocks noGrp="1"/>
          </p:cNvSpPr>
          <p:nvPr>
            <p:ph type="sldNum" idx="12"/>
          </p:nvPr>
        </p:nvSpPr>
        <p:spPr>
          <a:xfrm>
            <a:off x="8274942" y="270195"/>
            <a:ext cx="411900" cy="1539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
        <p:nvSpPr>
          <p:cNvPr id="271" name="Google Shape;271;p37"/>
          <p:cNvSpPr txBox="1">
            <a:spLocks noGrp="1"/>
          </p:cNvSpPr>
          <p:nvPr>
            <p:ph type="title"/>
          </p:nvPr>
        </p:nvSpPr>
        <p:spPr>
          <a:xfrm>
            <a:off x="352751" y="960989"/>
            <a:ext cx="3853500" cy="925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Font typeface="Verdana"/>
              <a:buNone/>
            </a:pPr>
            <a:r>
              <a:rPr lang="en-US">
                <a:latin typeface="Arial"/>
                <a:ea typeface="Arial"/>
                <a:cs typeface="Arial"/>
                <a:sym typeface="Arial"/>
              </a:rPr>
              <a:t>Signs of some capacity discipline</a:t>
            </a:r>
            <a:endParaRPr>
              <a:latin typeface="Arial"/>
              <a:ea typeface="Arial"/>
              <a:cs typeface="Arial"/>
              <a:sym typeface="Arial"/>
            </a:endParaRPr>
          </a:p>
          <a:p>
            <a:pPr marL="0" marR="0" lvl="0" indent="0" algn="l" rtl="0">
              <a:lnSpc>
                <a:spcPct val="100000"/>
              </a:lnSpc>
              <a:spcBef>
                <a:spcPts val="0"/>
              </a:spcBef>
              <a:spcAft>
                <a:spcPts val="0"/>
              </a:spcAft>
              <a:buClr>
                <a:schemeClr val="accent1"/>
              </a:buClr>
              <a:buFont typeface="Verdana"/>
              <a:buNone/>
            </a:pPr>
            <a:endParaRPr>
              <a:latin typeface="Arial"/>
              <a:ea typeface="Arial"/>
              <a:cs typeface="Arial"/>
              <a:sym typeface="Arial"/>
            </a:endParaRPr>
          </a:p>
          <a:p>
            <a:pPr marL="0" marR="0" lvl="0" indent="0" algn="l" rtl="0">
              <a:lnSpc>
                <a:spcPct val="100000"/>
              </a:lnSpc>
              <a:spcBef>
                <a:spcPts val="0"/>
              </a:spcBef>
              <a:spcAft>
                <a:spcPts val="0"/>
              </a:spcAft>
              <a:buClr>
                <a:schemeClr val="accent1"/>
              </a:buClr>
              <a:buFont typeface="Verdana"/>
              <a:buNone/>
            </a:pPr>
            <a:endParaRPr>
              <a:latin typeface="Arial"/>
              <a:ea typeface="Arial"/>
              <a:cs typeface="Arial"/>
              <a:sym typeface="Arial"/>
            </a:endParaRPr>
          </a:p>
          <a:p>
            <a:pPr marL="0" marR="0" lvl="0" indent="0" algn="l" rtl="0">
              <a:lnSpc>
                <a:spcPct val="100000"/>
              </a:lnSpc>
              <a:spcBef>
                <a:spcPts val="0"/>
              </a:spcBef>
              <a:spcAft>
                <a:spcPts val="0"/>
              </a:spcAft>
              <a:buClr>
                <a:schemeClr val="accent1"/>
              </a:buClr>
              <a:buFont typeface="Verdana"/>
              <a:buNone/>
            </a:pPr>
            <a:endParaRPr>
              <a:latin typeface="Arial"/>
              <a:ea typeface="Arial"/>
              <a:cs typeface="Arial"/>
              <a:sym typeface="Arial"/>
            </a:endParaRPr>
          </a:p>
          <a:p>
            <a:pPr marL="0" marR="0" lvl="0" indent="0" algn="l" rtl="0">
              <a:lnSpc>
                <a:spcPct val="100000"/>
              </a:lnSpc>
              <a:spcBef>
                <a:spcPts val="0"/>
              </a:spcBef>
              <a:spcAft>
                <a:spcPts val="0"/>
              </a:spcAft>
              <a:buClr>
                <a:schemeClr val="accent1"/>
              </a:buClr>
              <a:buFont typeface="Verdana"/>
              <a:buNone/>
            </a:pPr>
            <a:endParaRPr>
              <a:latin typeface="Arial"/>
              <a:ea typeface="Arial"/>
              <a:cs typeface="Arial"/>
              <a:sym typeface="Arial"/>
            </a:endParaRPr>
          </a:p>
          <a:p>
            <a:pPr marL="0" marR="0" lvl="0" indent="0" algn="l" rtl="0">
              <a:lnSpc>
                <a:spcPct val="100000"/>
              </a:lnSpc>
              <a:spcBef>
                <a:spcPts val="0"/>
              </a:spcBef>
              <a:spcAft>
                <a:spcPts val="0"/>
              </a:spcAft>
              <a:buClr>
                <a:schemeClr val="accent1"/>
              </a:buClr>
              <a:buFont typeface="Verdana"/>
              <a:buNone/>
            </a:pPr>
            <a:endParaRPr>
              <a:latin typeface="Arial"/>
              <a:ea typeface="Arial"/>
              <a:cs typeface="Arial"/>
              <a:sym typeface="Arial"/>
            </a:endParaRPr>
          </a:p>
          <a:p>
            <a:pPr marL="0" marR="0" lvl="0" indent="0" algn="l" rtl="0">
              <a:lnSpc>
                <a:spcPct val="100000"/>
              </a:lnSpc>
              <a:spcBef>
                <a:spcPts val="0"/>
              </a:spcBef>
              <a:spcAft>
                <a:spcPts val="0"/>
              </a:spcAft>
              <a:buClr>
                <a:schemeClr val="accent1"/>
              </a:buClr>
              <a:buFont typeface="Verdana"/>
              <a:buNone/>
            </a:pPr>
            <a:endParaRPr>
              <a:latin typeface="Arial"/>
              <a:ea typeface="Arial"/>
              <a:cs typeface="Arial"/>
              <a:sym typeface="Arial"/>
            </a:endParaRPr>
          </a:p>
          <a:p>
            <a:pPr marL="0" marR="0" lvl="0" indent="0" algn="l" rtl="0">
              <a:lnSpc>
                <a:spcPct val="100000"/>
              </a:lnSpc>
              <a:spcBef>
                <a:spcPts val="0"/>
              </a:spcBef>
              <a:spcAft>
                <a:spcPts val="0"/>
              </a:spcAft>
              <a:buClr>
                <a:schemeClr val="accent1"/>
              </a:buClr>
              <a:buFont typeface="Verdana"/>
              <a:buNone/>
            </a:pPr>
            <a:endParaRPr>
              <a:latin typeface="Arial"/>
              <a:ea typeface="Arial"/>
              <a:cs typeface="Arial"/>
              <a:sym typeface="Arial"/>
            </a:endParaRPr>
          </a:p>
        </p:txBody>
      </p:sp>
      <p:sp>
        <p:nvSpPr>
          <p:cNvPr id="272" name="Google Shape;272;p37"/>
          <p:cNvSpPr txBox="1"/>
          <p:nvPr/>
        </p:nvSpPr>
        <p:spPr>
          <a:xfrm>
            <a:off x="352750" y="1290050"/>
            <a:ext cx="3743100" cy="490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434343"/>
              </a:solidFill>
              <a:latin typeface="Verdana"/>
              <a:ea typeface="Verdana"/>
              <a:cs typeface="Verdana"/>
              <a:sym typeface="Verdana"/>
            </a:endParaRPr>
          </a:p>
          <a:p>
            <a:pPr marL="0" lvl="0" indent="0" algn="l" rtl="0">
              <a:spcBef>
                <a:spcPts val="1000"/>
              </a:spcBef>
              <a:spcAft>
                <a:spcPts val="0"/>
              </a:spcAft>
              <a:buNone/>
            </a:pPr>
            <a:endParaRPr>
              <a:solidFill>
                <a:srgbClr val="666666"/>
              </a:solidFill>
              <a:latin typeface="Verdana"/>
              <a:ea typeface="Verdana"/>
              <a:cs typeface="Verdana"/>
              <a:sym typeface="Verdana"/>
            </a:endParaRPr>
          </a:p>
          <a:p>
            <a:pPr marL="457200" lvl="0" indent="-304800" algn="l" rtl="0">
              <a:spcBef>
                <a:spcPts val="1000"/>
              </a:spcBef>
              <a:spcAft>
                <a:spcPts val="0"/>
              </a:spcAft>
              <a:buClr>
                <a:srgbClr val="00B140"/>
              </a:buClr>
              <a:buSzPts val="1200"/>
              <a:buFont typeface="Verdana"/>
              <a:buChar char="●"/>
            </a:pPr>
            <a:r>
              <a:rPr lang="en-US">
                <a:solidFill>
                  <a:srgbClr val="666666"/>
                </a:solidFill>
                <a:latin typeface="Verdana"/>
                <a:ea typeface="Verdana"/>
                <a:cs typeface="Verdana"/>
                <a:sym typeface="Verdana"/>
              </a:rPr>
              <a:t>Container ship scrappings were way up in 2016 and 2017, but have fallen off in 2018.</a:t>
            </a:r>
            <a:endParaRPr>
              <a:solidFill>
                <a:srgbClr val="666666"/>
              </a:solidFill>
              <a:latin typeface="Verdana"/>
              <a:ea typeface="Verdana"/>
              <a:cs typeface="Verdana"/>
              <a:sym typeface="Verdana"/>
            </a:endParaRPr>
          </a:p>
          <a:p>
            <a:pPr marL="457200" lvl="0" indent="-304800" algn="l" rtl="0">
              <a:spcBef>
                <a:spcPts val="1000"/>
              </a:spcBef>
              <a:spcAft>
                <a:spcPts val="0"/>
              </a:spcAft>
              <a:buClr>
                <a:srgbClr val="00B140"/>
              </a:buClr>
              <a:buSzPts val="1200"/>
              <a:buFont typeface="Verdana"/>
              <a:buChar char="●"/>
            </a:pPr>
            <a:r>
              <a:rPr lang="en-US">
                <a:solidFill>
                  <a:srgbClr val="666666"/>
                </a:solidFill>
                <a:highlight>
                  <a:schemeClr val="lt1"/>
                </a:highlight>
                <a:latin typeface="Verdana"/>
                <a:ea typeface="Verdana"/>
                <a:cs typeface="Verdana"/>
                <a:sym typeface="Verdana"/>
              </a:rPr>
              <a:t>The industry scrapped more than 650,000 TEU in 2016 and scrapped more than 400,000 TEU in 2017</a:t>
            </a:r>
            <a:r>
              <a:rPr lang="en-US">
                <a:solidFill>
                  <a:srgbClr val="666666"/>
                </a:solidFill>
                <a:latin typeface="Verdana"/>
                <a:ea typeface="Verdana"/>
                <a:cs typeface="Verdana"/>
                <a:sym typeface="Verdana"/>
              </a:rPr>
              <a:t>, but only 44,000 TEU scrapped through June of this year.</a:t>
            </a:r>
            <a:endParaRPr>
              <a:solidFill>
                <a:srgbClr val="666666"/>
              </a:solidFill>
              <a:latin typeface="Verdana"/>
              <a:ea typeface="Verdana"/>
              <a:cs typeface="Verdana"/>
              <a:sym typeface="Verdana"/>
            </a:endParaRPr>
          </a:p>
          <a:p>
            <a:pPr marL="457200" lvl="0" indent="-304800" algn="l" rtl="0">
              <a:spcBef>
                <a:spcPts val="1000"/>
              </a:spcBef>
              <a:spcAft>
                <a:spcPts val="0"/>
              </a:spcAft>
              <a:buClr>
                <a:srgbClr val="00B140"/>
              </a:buClr>
              <a:buSzPts val="1200"/>
              <a:buFont typeface="Verdana"/>
              <a:buChar char="●"/>
            </a:pPr>
            <a:r>
              <a:rPr lang="en-US">
                <a:solidFill>
                  <a:srgbClr val="666666"/>
                </a:solidFill>
                <a:highlight>
                  <a:srgbClr val="FFFFFF"/>
                </a:highlight>
                <a:latin typeface="Verdana"/>
                <a:ea typeface="Verdana"/>
                <a:cs typeface="Verdana"/>
                <a:sym typeface="Verdana"/>
              </a:rPr>
              <a:t>Extrapolated over the full year, the number of box ships sold for scrap this year could be the lowest since 2011.</a:t>
            </a:r>
            <a:endParaRPr>
              <a:solidFill>
                <a:srgbClr val="666666"/>
              </a:solidFill>
              <a:latin typeface="Verdana"/>
              <a:ea typeface="Verdana"/>
              <a:cs typeface="Verdana"/>
              <a:sym typeface="Verdana"/>
            </a:endParaRPr>
          </a:p>
          <a:p>
            <a:pPr marL="457200" lvl="0" indent="-304800" algn="l" rtl="0">
              <a:spcBef>
                <a:spcPts val="1000"/>
              </a:spcBef>
              <a:spcAft>
                <a:spcPts val="0"/>
              </a:spcAft>
              <a:buClr>
                <a:srgbClr val="00B140"/>
              </a:buClr>
              <a:buSzPts val="1200"/>
              <a:buFont typeface="Verdana"/>
              <a:buChar char="●"/>
            </a:pPr>
            <a:r>
              <a:rPr lang="en-US">
                <a:solidFill>
                  <a:srgbClr val="666666"/>
                </a:solidFill>
                <a:latin typeface="Verdana"/>
                <a:ea typeface="Verdana"/>
                <a:cs typeface="Verdana"/>
                <a:sym typeface="Verdana"/>
              </a:rPr>
              <a:t>Average ship age is 11 years, so carriers are running of candidates for the scrap heap.</a:t>
            </a:r>
            <a:endParaRPr>
              <a:solidFill>
                <a:srgbClr val="666666"/>
              </a:solidFill>
              <a:latin typeface="Verdana"/>
              <a:ea typeface="Verdana"/>
              <a:cs typeface="Verdana"/>
              <a:sym typeface="Verdana"/>
            </a:endParaRPr>
          </a:p>
          <a:p>
            <a:pPr marL="457200" lvl="0" indent="-304800" algn="l" rtl="0">
              <a:spcBef>
                <a:spcPts val="1000"/>
              </a:spcBef>
              <a:spcAft>
                <a:spcPts val="0"/>
              </a:spcAft>
              <a:buClr>
                <a:srgbClr val="00B140"/>
              </a:buClr>
              <a:buSzPts val="1200"/>
              <a:buFont typeface="Verdana"/>
              <a:buChar char="●"/>
            </a:pPr>
            <a:r>
              <a:rPr lang="en-US">
                <a:solidFill>
                  <a:srgbClr val="666666"/>
                </a:solidFill>
                <a:latin typeface="Verdana"/>
                <a:ea typeface="Verdana"/>
                <a:cs typeface="Verdana"/>
                <a:sym typeface="Verdana"/>
              </a:rPr>
              <a:t>New orders way down, but lines still scheduled to take possession of 150 ships of 10,000-22,000 TEUs in two years</a:t>
            </a:r>
            <a:r>
              <a:rPr lang="en-US" i="1">
                <a:solidFill>
                  <a:srgbClr val="666666"/>
                </a:solidFill>
                <a:latin typeface="Verdana"/>
                <a:ea typeface="Verdana"/>
                <a:cs typeface="Verdana"/>
                <a:sym typeface="Verdana"/>
              </a:rPr>
              <a:t>.</a:t>
            </a:r>
            <a:endParaRPr i="1">
              <a:solidFill>
                <a:srgbClr val="666666"/>
              </a:solidFill>
              <a:latin typeface="Verdana"/>
              <a:ea typeface="Verdana"/>
              <a:cs typeface="Verdana"/>
              <a:sym typeface="Verdana"/>
            </a:endParaRPr>
          </a:p>
          <a:p>
            <a:pPr marL="457200" lvl="0" indent="0" algn="l" rtl="0">
              <a:spcBef>
                <a:spcPts val="1000"/>
              </a:spcBef>
              <a:spcAft>
                <a:spcPts val="0"/>
              </a:spcAft>
              <a:buNone/>
            </a:pPr>
            <a:endParaRPr i="1">
              <a:solidFill>
                <a:srgbClr val="666666"/>
              </a:solidFill>
              <a:latin typeface="Verdana"/>
              <a:ea typeface="Verdana"/>
              <a:cs typeface="Verdana"/>
              <a:sym typeface="Verdana"/>
            </a:endParaRPr>
          </a:p>
          <a:p>
            <a:pPr marL="0" lvl="0" indent="0" algn="l" rtl="0">
              <a:lnSpc>
                <a:spcPct val="100000"/>
              </a:lnSpc>
              <a:spcBef>
                <a:spcPts val="1000"/>
              </a:spcBef>
              <a:spcAft>
                <a:spcPts val="1000"/>
              </a:spcAft>
              <a:buNone/>
            </a:pPr>
            <a:endParaRPr>
              <a:solidFill>
                <a:srgbClr val="666666"/>
              </a:solidFill>
              <a:latin typeface="Verdana"/>
              <a:ea typeface="Verdana"/>
              <a:cs typeface="Verdana"/>
              <a:sym typeface="Verdana"/>
            </a:endParaRPr>
          </a:p>
        </p:txBody>
      </p:sp>
      <p:pic>
        <p:nvPicPr>
          <p:cNvPr id="273" name="Google Shape;273;p37"/>
          <p:cNvPicPr preferRelativeResize="0"/>
          <p:nvPr/>
        </p:nvPicPr>
        <p:blipFill>
          <a:blip r:embed="rId3">
            <a:alphaModFix/>
          </a:blip>
          <a:stretch>
            <a:fillRect/>
          </a:stretch>
        </p:blipFill>
        <p:spPr>
          <a:xfrm>
            <a:off x="4279851" y="826945"/>
            <a:ext cx="4429125" cy="2876550"/>
          </a:xfrm>
          <a:prstGeom prst="rect">
            <a:avLst/>
          </a:prstGeom>
          <a:noFill/>
          <a:ln>
            <a:noFill/>
          </a:ln>
        </p:spPr>
      </p:pic>
      <p:pic>
        <p:nvPicPr>
          <p:cNvPr id="274" name="Google Shape;274;p37"/>
          <p:cNvPicPr preferRelativeResize="0"/>
          <p:nvPr/>
        </p:nvPicPr>
        <p:blipFill>
          <a:blip r:embed="rId4">
            <a:alphaModFix/>
          </a:blip>
          <a:stretch>
            <a:fillRect/>
          </a:stretch>
        </p:blipFill>
        <p:spPr>
          <a:xfrm>
            <a:off x="4279850" y="3855900"/>
            <a:ext cx="4397525" cy="2849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9"/>
          <p:cNvSpPr txBox="1">
            <a:spLocks noGrp="1"/>
          </p:cNvSpPr>
          <p:nvPr>
            <p:ph type="title"/>
          </p:nvPr>
        </p:nvSpPr>
        <p:spPr>
          <a:xfrm>
            <a:off x="352750" y="960976"/>
            <a:ext cx="3841800" cy="96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00B140"/>
                </a:solidFill>
                <a:latin typeface="Arial"/>
                <a:ea typeface="Arial"/>
                <a:cs typeface="Arial"/>
                <a:sym typeface="Arial"/>
              </a:rPr>
              <a:t>Container capacity growth restarts </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290" name="Google Shape;290;p39"/>
          <p:cNvSpPr txBox="1">
            <a:spLocks noGrp="1"/>
          </p:cNvSpPr>
          <p:nvPr>
            <p:ph type="body" idx="4294967295"/>
          </p:nvPr>
        </p:nvSpPr>
        <p:spPr>
          <a:xfrm>
            <a:off x="262325" y="2505575"/>
            <a:ext cx="3717600" cy="3904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US"/>
              <a:t>CMA CGM has ordered nine 22,000- TEU ships, and Mediterranean Shipping Co. has placed 11. </a:t>
            </a:r>
            <a:endParaRPr/>
          </a:p>
          <a:p>
            <a:pPr marL="457200" lvl="0" indent="-317500" algn="l" rtl="0">
              <a:spcBef>
                <a:spcPts val="1000"/>
              </a:spcBef>
              <a:spcAft>
                <a:spcPts val="0"/>
              </a:spcAft>
              <a:buSzPts val="1400"/>
              <a:buChar char="•"/>
            </a:pPr>
            <a:r>
              <a:rPr lang="en-US">
                <a:solidFill>
                  <a:srgbClr val="434343"/>
                </a:solidFill>
                <a:highlight>
                  <a:srgbClr val="FFFFFF"/>
                </a:highlight>
              </a:rPr>
              <a:t>Hyundai Merchant Marine now has the industry’s largest orderbook of 18K+ TEU ships after ordering 12 units in the 20,000-TEU class.</a:t>
            </a:r>
            <a:endParaRPr/>
          </a:p>
          <a:p>
            <a:pPr marL="457200" lvl="0" indent="0" algn="l" rtl="0">
              <a:spcBef>
                <a:spcPts val="1000"/>
              </a:spcBef>
              <a:spcAft>
                <a:spcPts val="1000"/>
              </a:spcAft>
              <a:buNone/>
            </a:pPr>
            <a:endParaRPr>
              <a:highlight>
                <a:srgbClr val="FFFFFF"/>
              </a:highlight>
            </a:endParaRPr>
          </a:p>
        </p:txBody>
      </p:sp>
      <p:sp>
        <p:nvSpPr>
          <p:cNvPr id="291" name="Google Shape;291;p39"/>
          <p:cNvSpPr txBox="1">
            <a:spLocks noGrp="1"/>
          </p:cNvSpPr>
          <p:nvPr>
            <p:ph type="sldNum" idx="12"/>
          </p:nvPr>
        </p:nvSpPr>
        <p:spPr>
          <a:xfrm>
            <a:off x="8274942" y="270195"/>
            <a:ext cx="411900" cy="153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pic>
        <p:nvPicPr>
          <p:cNvPr id="292" name="Google Shape;292;p39"/>
          <p:cNvPicPr preferRelativeResize="0"/>
          <p:nvPr/>
        </p:nvPicPr>
        <p:blipFill>
          <a:blip r:embed="rId3">
            <a:alphaModFix/>
          </a:blip>
          <a:stretch>
            <a:fillRect/>
          </a:stretch>
        </p:blipFill>
        <p:spPr>
          <a:xfrm>
            <a:off x="4471100" y="781000"/>
            <a:ext cx="4349100" cy="2686600"/>
          </a:xfrm>
          <a:prstGeom prst="rect">
            <a:avLst/>
          </a:prstGeom>
          <a:noFill/>
          <a:ln>
            <a:noFill/>
          </a:ln>
        </p:spPr>
      </p:pic>
      <p:pic>
        <p:nvPicPr>
          <p:cNvPr id="293" name="Google Shape;293;p39"/>
          <p:cNvPicPr preferRelativeResize="0"/>
          <p:nvPr/>
        </p:nvPicPr>
        <p:blipFill>
          <a:blip r:embed="rId4">
            <a:alphaModFix/>
          </a:blip>
          <a:stretch>
            <a:fillRect/>
          </a:stretch>
        </p:blipFill>
        <p:spPr>
          <a:xfrm>
            <a:off x="4471100" y="3604275"/>
            <a:ext cx="4215750" cy="28765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IHSM Theme">
      <a:dk1>
        <a:srgbClr val="000000"/>
      </a:dk1>
      <a:lt1>
        <a:srgbClr val="FFFFFF"/>
      </a:lt1>
      <a:dk2>
        <a:srgbClr val="4B4B4B"/>
      </a:dk2>
      <a:lt2>
        <a:srgbClr val="999999"/>
      </a:lt2>
      <a:accent1>
        <a:srgbClr val="00B140"/>
      </a:accent1>
      <a:accent2>
        <a:srgbClr val="B8B7B8"/>
      </a:accent2>
      <a:accent3>
        <a:srgbClr val="008E89"/>
      </a:accent3>
      <a:accent4>
        <a:srgbClr val="97D700"/>
      </a:accent4>
      <a:accent5>
        <a:srgbClr val="00A9E0"/>
      </a:accent5>
      <a:accent6>
        <a:srgbClr val="FF8F1C"/>
      </a:accent6>
      <a:hlink>
        <a:srgbClr val="0066B3"/>
      </a:hlink>
      <a:folHlink>
        <a:srgbClr val="83006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0275140A50D6E4C845B0AFD9D3879A5" ma:contentTypeVersion="4" ma:contentTypeDescription="Create a new document." ma:contentTypeScope="" ma:versionID="830be40f8c07d8a69a50a0c6b7b6fd16">
  <xsd:schema xmlns:xsd="http://www.w3.org/2001/XMLSchema" xmlns:xs="http://www.w3.org/2001/XMLSchema" xmlns:p="http://schemas.microsoft.com/office/2006/metadata/properties" xmlns:ns2="45fa0fd2-b1a6-4e90-9e62-c7af1acd9218" targetNamespace="http://schemas.microsoft.com/office/2006/metadata/properties" ma:root="true" ma:fieldsID="2ef64b6223de50dc5c522dfcdcda115e" ns2:_="">
    <xsd:import namespace="45fa0fd2-b1a6-4e90-9e62-c7af1acd921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fa0fd2-b1a6-4e90-9e62-c7af1acd92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F8158E-4C3D-4523-A751-6AB7636E6629}">
  <ds:schemaRefs>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45fa0fd2-b1a6-4e90-9e62-c7af1acd9218"/>
    <ds:schemaRef ds:uri="http://www.w3.org/XML/1998/namespace"/>
  </ds:schemaRefs>
</ds:datastoreItem>
</file>

<file path=customXml/itemProps2.xml><?xml version="1.0" encoding="utf-8"?>
<ds:datastoreItem xmlns:ds="http://schemas.openxmlformats.org/officeDocument/2006/customXml" ds:itemID="{8E79198E-8EDC-4BE3-A0FB-292A547CF119}">
  <ds:schemaRefs>
    <ds:schemaRef ds:uri="http://schemas.microsoft.com/sharepoint/v3/contenttype/forms"/>
  </ds:schemaRefs>
</ds:datastoreItem>
</file>

<file path=customXml/itemProps3.xml><?xml version="1.0" encoding="utf-8"?>
<ds:datastoreItem xmlns:ds="http://schemas.openxmlformats.org/officeDocument/2006/customXml" ds:itemID="{24C13754-13DE-40D9-92D3-3107B134D5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fa0fd2-b1a6-4e90-9e62-c7af1acd92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1023</TotalTime>
  <Words>1992</Words>
  <Application>Microsoft Office PowerPoint</Application>
  <PresentationFormat>On-screen Show (4:3)</PresentationFormat>
  <Paragraphs>233</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Helvetica Neue</vt:lpstr>
      <vt:lpstr>Verdana</vt:lpstr>
      <vt:lpstr>Office Theme</vt:lpstr>
      <vt:lpstr>JOC Container Shipping Outlook  </vt:lpstr>
      <vt:lpstr>Staying ahead in a fast-changing industry </vt:lpstr>
      <vt:lpstr>Staying ahead in a fast-changing industry </vt:lpstr>
      <vt:lpstr>Heard at TPM</vt:lpstr>
      <vt:lpstr>Rapid consolidation transforms container shipping </vt:lpstr>
      <vt:lpstr>Global containerized volume rebounding  </vt:lpstr>
      <vt:lpstr>Fundamentals are starting to change,  but is it enough?</vt:lpstr>
      <vt:lpstr>Signs of some capacity discipline       </vt:lpstr>
      <vt:lpstr>Container capacity growth restarts  </vt:lpstr>
      <vt:lpstr>Shift in cargo to the East and Gulf coast continues </vt:lpstr>
      <vt:lpstr>Trans-Pac spot rates and service contracting</vt:lpstr>
      <vt:lpstr>Bunker fuel prices rising</vt:lpstr>
      <vt:lpstr>IMO’s low-sulfur fuel mandate looms</vt:lpstr>
      <vt:lpstr>IMO low-sulfur fuel mandate </vt:lpstr>
      <vt:lpstr>US trade policy generates uncertainty </vt:lpstr>
      <vt:lpstr>US trade policy generates uncertainty</vt:lpstr>
      <vt:lpstr>Tariffs warp typical shipping patterns</vt:lpstr>
      <vt:lpstr>Chemical trade with China</vt:lpstr>
      <vt:lpstr>Tariff Impact on China Chemical Trade</vt:lpstr>
      <vt:lpstr>Tariff Impact on China Trade - Imports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JOC Container Shipping Outlook</dc:title>
  <dc:creator>Hugh Morley</dc:creator>
  <cp:lastModifiedBy>Frieda Lolley</cp:lastModifiedBy>
  <cp:revision>56</cp:revision>
  <dcterms:modified xsi:type="dcterms:W3CDTF">2018-11-08T16:59:55Z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0x010100A0275140A50D6E4C845B0AFD9D3879A5</vt:lpwstr>
  </property>
</Properties>
</file>