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5" roundtripDataSignature="AMtx7mjh4AD7plyqhuDSa+SdYGbwuifw/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cd4256089b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cd4256089b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c86b11010f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c86b11010f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c86b11010f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c86b11010f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c86b11010f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c86b11010f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c86b11010f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c86b11010f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c86b11010f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c86b11010f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3c98ab9811c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3c98ab9811c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c98ab9811c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3c98ab9811c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3c98ab9811c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3c98ab9811c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c98ab9811c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3c98ab9811c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9" name="Google Shape;15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 name="Google Shape;5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3" name="Google Shape;6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c86b11010f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c86b11010f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 name="Google Shape;7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c86b11010f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c86b11010f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c86b11010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c86b11010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c86b11010f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c86b11010f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c86b11010f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c86b11010f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B6D7A8"/>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mc:Choice Requires="p14">
      <p:transition spd="slow" p14:dur="1100">
        <p:push/>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s://everything.explained.today/regulation/"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s://everything.explained.today/nation_state/" TargetMode="External"/><Relationship Id="rId4" Type="http://schemas.openxmlformats.org/officeDocument/2006/relationships/hyperlink" Target="https://everything.explained.today/Westphalian_sovereignty/" TargetMode="External"/><Relationship Id="rId5" Type="http://schemas.openxmlformats.org/officeDocument/2006/relationships/hyperlink" Target="https://everything.explained.today/international_law/" TargetMode="External"/><Relationship Id="rId6" Type="http://schemas.openxmlformats.org/officeDocument/2006/relationships/hyperlink" Target="https://everything.explained.today/population/" TargetMode="External"/><Relationship Id="rId7" Type="http://schemas.openxmlformats.org/officeDocument/2006/relationships/hyperlink" Target="https://everything.explained.today/demographic/" TargetMode="External"/><Relationship Id="rId8" Type="http://schemas.openxmlformats.org/officeDocument/2006/relationships/hyperlink" Target="https://everything.explained.today/representation_(politics)/"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slide" Target="/ppt/slid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en.wikipedia.org/wiki/John_Lock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www.merriam-webster.com/dictionary/covenant" TargetMode="External"/><Relationship Id="rId4" Type="http://schemas.openxmlformats.org/officeDocument/2006/relationships/hyperlink" Target="https://www.merriam-webster.com/dictionary/constitute"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g3cd4256089b_0_1"/>
          <p:cNvSpPr txBox="1"/>
          <p:nvPr>
            <p:ph type="title"/>
          </p:nvPr>
        </p:nvSpPr>
        <p:spPr>
          <a:xfrm>
            <a:off x="311700" y="666700"/>
            <a:ext cx="8520600" cy="39897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t/>
            </a:r>
            <a:endParaRPr b="1" sz="4300"/>
          </a:p>
          <a:p>
            <a:pPr indent="0" lvl="0" marL="0" rtl="0" algn="ctr">
              <a:spcBef>
                <a:spcPts val="0"/>
              </a:spcBef>
              <a:spcAft>
                <a:spcPts val="0"/>
              </a:spcAft>
              <a:buNone/>
            </a:pPr>
            <a:r>
              <a:t/>
            </a:r>
            <a:endParaRPr b="1" sz="4300"/>
          </a:p>
          <a:p>
            <a:pPr indent="0" lvl="0" marL="0" rtl="0" algn="ctr">
              <a:spcBef>
                <a:spcPts val="0"/>
              </a:spcBef>
              <a:spcAft>
                <a:spcPts val="0"/>
              </a:spcAft>
              <a:buNone/>
            </a:pPr>
            <a:r>
              <a:rPr b="1" lang="en" sz="4300"/>
              <a:t>Foundations of Self-Governance</a:t>
            </a:r>
            <a:endParaRPr b="1" sz="4300"/>
          </a:p>
          <a:p>
            <a:pPr indent="0" lvl="0" marL="0" rtl="0" algn="l">
              <a:spcBef>
                <a:spcPts val="0"/>
              </a:spcBef>
              <a:spcAft>
                <a:spcPts val="0"/>
              </a:spcAft>
              <a:buNone/>
            </a:pPr>
            <a:r>
              <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rPr lang="en" sz="1300"/>
              <a:t>Last published 3/5/26</a:t>
            </a:r>
            <a:endParaRPr sz="13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g3c86b11010f_0_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a:p>
        </p:txBody>
      </p:sp>
      <p:sp>
        <p:nvSpPr>
          <p:cNvPr id="108" name="Google Shape;108;g3c86b11010f_0_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i="1" lang="en" sz="1900">
                <a:solidFill>
                  <a:srgbClr val="1A1A1A"/>
                </a:solidFill>
                <a:highlight>
                  <a:srgbClr val="B6D7A8"/>
                </a:highlight>
              </a:rPr>
              <a:t>If you have seen the government fraud and waste, discovered racketeering within multinational corporations, learned of falsities within religious and political organizations, YOU have the necessary wisdom to </a:t>
            </a:r>
            <a:r>
              <a:rPr b="1" i="1" lang="en" sz="1900" u="sng">
                <a:solidFill>
                  <a:srgbClr val="1A1A1A"/>
                </a:solidFill>
                <a:highlight>
                  <a:srgbClr val="B6D7A8"/>
                </a:highlight>
              </a:rPr>
              <a:t>not only demand change, but to be a part of this change</a:t>
            </a:r>
            <a:r>
              <a:rPr i="1" lang="en" sz="1900">
                <a:solidFill>
                  <a:srgbClr val="1A1A1A"/>
                </a:solidFill>
                <a:highlight>
                  <a:srgbClr val="B6D7A8"/>
                </a:highlight>
              </a:rPr>
              <a:t>!</a:t>
            </a:r>
            <a:endParaRPr i="1">
              <a:solidFill>
                <a:srgbClr val="1A1A1A"/>
              </a:solidFill>
              <a:highlight>
                <a:srgbClr val="B6D7A8"/>
              </a:highlight>
            </a:endParaRPr>
          </a:p>
          <a:p>
            <a:pPr indent="0" lvl="0" marL="0" rtl="0" algn="ctr">
              <a:spcBef>
                <a:spcPts val="0"/>
              </a:spcBef>
              <a:spcAft>
                <a:spcPts val="0"/>
              </a:spcAft>
              <a:buNone/>
            </a:pPr>
            <a:r>
              <a:t/>
            </a:r>
            <a:endParaRPr i="1" sz="1600">
              <a:solidFill>
                <a:srgbClr val="1A1A1A"/>
              </a:solidFill>
              <a:highlight>
                <a:srgbClr val="B6D7A8"/>
              </a:highlight>
            </a:endParaRPr>
          </a:p>
          <a:p>
            <a:pPr indent="0" lvl="0" marL="0" rtl="0" algn="ctr">
              <a:spcBef>
                <a:spcPts val="0"/>
              </a:spcBef>
              <a:spcAft>
                <a:spcPts val="0"/>
              </a:spcAft>
              <a:buNone/>
            </a:pPr>
            <a:r>
              <a:t/>
            </a:r>
            <a:endParaRPr i="1" sz="1500">
              <a:solidFill>
                <a:srgbClr val="1A1A1A"/>
              </a:solidFill>
              <a:highlight>
                <a:srgbClr val="B6D7A8"/>
              </a:highlight>
            </a:endParaRPr>
          </a:p>
          <a:p>
            <a:pPr indent="0" lvl="0" marL="0" rtl="0" algn="ctr">
              <a:spcBef>
                <a:spcPts val="0"/>
              </a:spcBef>
              <a:spcAft>
                <a:spcPts val="0"/>
              </a:spcAft>
              <a:buClr>
                <a:schemeClr val="dk1"/>
              </a:buClr>
              <a:buSzPts val="1100"/>
              <a:buFont typeface="Arial"/>
              <a:buNone/>
            </a:pPr>
            <a:r>
              <a:rPr b="1" lang="en" sz="1900" u="sng">
                <a:solidFill>
                  <a:srgbClr val="1A1A1A"/>
                </a:solidFill>
                <a:highlight>
                  <a:srgbClr val="B6D7A8"/>
                </a:highlight>
              </a:rPr>
              <a:t>As an American YOU are uniquely responsible for creating, staffing, and supporting the Body Politic </a:t>
            </a:r>
            <a:r>
              <a:rPr lang="en" sz="1900">
                <a:solidFill>
                  <a:srgbClr val="1A1A1A"/>
                </a:solidFill>
                <a:highlight>
                  <a:srgbClr val="B6D7A8"/>
                </a:highlight>
              </a:rPr>
              <a:t>that actually owns and should be operating the land jurisdiction of the United States. It's a job that only you can do and a vision that only you are heir to: it is called "self-governance".</a:t>
            </a:r>
            <a:endParaRPr i="1" sz="2200">
              <a:solidFill>
                <a:srgbClr val="1A1A1A"/>
              </a:solidFill>
              <a:highlight>
                <a:srgbClr val="B6D7A8"/>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g3c86b11010f_0_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114" name="Google Shape;114;g3c86b11010f_0_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sz="2100">
              <a:solidFill>
                <a:srgbClr val="1A1A1A"/>
              </a:solidFill>
              <a:highlight>
                <a:srgbClr val="FFFFFF"/>
              </a:highlight>
            </a:endParaRPr>
          </a:p>
          <a:p>
            <a:pPr indent="0" lvl="0" marL="0" rtl="0" algn="ctr">
              <a:spcBef>
                <a:spcPts val="0"/>
              </a:spcBef>
              <a:spcAft>
                <a:spcPts val="0"/>
              </a:spcAft>
              <a:buNone/>
            </a:pPr>
            <a:r>
              <a:rPr lang="en" sz="2400">
                <a:solidFill>
                  <a:srgbClr val="1A1A1A"/>
                </a:solidFill>
                <a:highlight>
                  <a:srgbClr val="B6D7A8"/>
                </a:highlight>
              </a:rPr>
              <a:t>We shall conduct our own business, create our own banks and currencies, plan our own lives, accept our own responsibilities, we shall keep our assets and our armies, our treaties and our contracts, our credit and our prerogatives, our right to self-governance.</a:t>
            </a:r>
            <a:endParaRPr sz="2400">
              <a:solidFill>
                <a:srgbClr val="1A1A1A"/>
              </a:solidFill>
              <a:highlight>
                <a:srgbClr val="B6D7A8"/>
              </a:highlight>
            </a:endParaRPr>
          </a:p>
          <a:p>
            <a:pPr indent="0" lvl="0" marL="0" rtl="0" algn="ctr">
              <a:spcBef>
                <a:spcPts val="0"/>
              </a:spcBef>
              <a:spcAft>
                <a:spcPts val="0"/>
              </a:spcAft>
              <a:buNone/>
            </a:pPr>
            <a:r>
              <a:t/>
            </a:r>
            <a:endParaRPr sz="1700">
              <a:solidFill>
                <a:srgbClr val="1A1A1A"/>
              </a:solidFill>
              <a:highlight>
                <a:srgbClr val="FFFFFF"/>
              </a:highlight>
            </a:endParaRPr>
          </a:p>
          <a:p>
            <a:pPr indent="0" lvl="0" marL="0" rtl="0" algn="ctr">
              <a:spcBef>
                <a:spcPts val="0"/>
              </a:spcBef>
              <a:spcAft>
                <a:spcPts val="0"/>
              </a:spcAft>
              <a:buClr>
                <a:schemeClr val="dk1"/>
              </a:buClr>
              <a:buSzPts val="1100"/>
              <a:buFont typeface="Arial"/>
              <a:buNone/>
            </a:pPr>
            <a:r>
              <a:t/>
            </a:r>
            <a:endParaRPr sz="2100">
              <a:solidFill>
                <a:srgbClr val="1A1A1A"/>
              </a:solidFill>
              <a:highlight>
                <a:srgbClr val="FFFFFF"/>
              </a:highligh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g3c86b11010f_0_3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a:p>
        </p:txBody>
      </p:sp>
      <p:sp>
        <p:nvSpPr>
          <p:cNvPr id="120" name="Google Shape;120;g3c86b11010f_0_3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2100">
                <a:solidFill>
                  <a:srgbClr val="1A1A1A"/>
                </a:solidFill>
                <a:highlight>
                  <a:srgbClr val="B6D7A8"/>
                </a:highlight>
              </a:rPr>
              <a:t>The process of "incorporating" everything has been used to promote a de facto takeover of our government has led to the rampant criminality with which we now contend. You can see how important it is for each one of us to do the work of </a:t>
            </a:r>
            <a:r>
              <a:rPr lang="en" sz="2100">
                <a:solidFill>
                  <a:srgbClr val="1A1A1A"/>
                </a:solidFill>
                <a:highlight>
                  <a:srgbClr val="B6D7A8"/>
                </a:highlight>
              </a:rPr>
              <a:t>restoration</a:t>
            </a:r>
            <a:r>
              <a:rPr lang="en" sz="2100">
                <a:solidFill>
                  <a:srgbClr val="1A1A1A"/>
                </a:solidFill>
                <a:highlight>
                  <a:srgbClr val="B6D7A8"/>
                </a:highlight>
              </a:rPr>
              <a:t> of our Land jurisdiction governance. </a:t>
            </a:r>
            <a:endParaRPr sz="2100">
              <a:solidFill>
                <a:srgbClr val="1A1A1A"/>
              </a:solidFill>
              <a:highlight>
                <a:srgbClr val="B6D7A8"/>
              </a:highlight>
            </a:endParaRPr>
          </a:p>
          <a:p>
            <a:pPr indent="0" lvl="0" marL="0" rtl="0" algn="ctr">
              <a:spcBef>
                <a:spcPts val="0"/>
              </a:spcBef>
              <a:spcAft>
                <a:spcPts val="0"/>
              </a:spcAft>
              <a:buNone/>
            </a:pPr>
            <a:r>
              <a:t/>
            </a:r>
            <a:endParaRPr>
              <a:solidFill>
                <a:srgbClr val="1A1A1A"/>
              </a:solidFill>
              <a:highlight>
                <a:srgbClr val="B6D7A8"/>
              </a:highlight>
            </a:endParaRPr>
          </a:p>
          <a:p>
            <a:pPr indent="0" lvl="0" marL="0" rtl="0" algn="ctr">
              <a:spcBef>
                <a:spcPts val="0"/>
              </a:spcBef>
              <a:spcAft>
                <a:spcPts val="0"/>
              </a:spcAft>
              <a:buNone/>
            </a:pPr>
            <a:r>
              <a:t/>
            </a:r>
            <a:endParaRPr>
              <a:solidFill>
                <a:srgbClr val="1A1A1A"/>
              </a:solidFill>
              <a:highlight>
                <a:srgbClr val="B6D7A8"/>
              </a:highlight>
            </a:endParaRPr>
          </a:p>
          <a:p>
            <a:pPr indent="0" lvl="0" marL="0" rtl="0" algn="ctr">
              <a:spcBef>
                <a:spcPts val="0"/>
              </a:spcBef>
              <a:spcAft>
                <a:spcPts val="0"/>
              </a:spcAft>
              <a:buClr>
                <a:schemeClr val="dk1"/>
              </a:buClr>
              <a:buSzPts val="1100"/>
              <a:buFont typeface="Arial"/>
              <a:buNone/>
            </a:pPr>
            <a:r>
              <a:rPr b="1" lang="en" sz="2000">
                <a:solidFill>
                  <a:srgbClr val="1A1A1A"/>
                </a:solidFill>
                <a:highlight>
                  <a:srgbClr val="B6D7A8"/>
                </a:highlight>
              </a:rPr>
              <a:t>Actually participating in self-governance—which is what government of, for, and by the people requires.</a:t>
            </a:r>
            <a:endParaRPr b="1" sz="2400">
              <a:solidFill>
                <a:srgbClr val="1A1A1A"/>
              </a:solidFill>
              <a:highlight>
                <a:srgbClr val="B6D7A8"/>
              </a:highligh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g3c86b11010f_0_4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a:p>
        </p:txBody>
      </p:sp>
      <p:sp>
        <p:nvSpPr>
          <p:cNvPr id="126" name="Google Shape;126;g3c86b11010f_0_44"/>
          <p:cNvSpPr txBox="1"/>
          <p:nvPr>
            <p:ph idx="1" type="body"/>
          </p:nvPr>
        </p:nvSpPr>
        <p:spPr>
          <a:xfrm>
            <a:off x="311700" y="1152475"/>
            <a:ext cx="8520600" cy="36990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1900" u="sng">
                <a:solidFill>
                  <a:srgbClr val="1A1A1A"/>
                </a:solidFill>
                <a:highlight>
                  <a:srgbClr val="B6D7A8"/>
                </a:highlight>
              </a:rPr>
              <a:t>We must </a:t>
            </a:r>
            <a:r>
              <a:rPr lang="en" sz="1900">
                <a:solidFill>
                  <a:srgbClr val="1A1A1A"/>
                </a:solidFill>
                <a:highlight>
                  <a:srgbClr val="B6D7A8"/>
                </a:highlight>
              </a:rPr>
              <a:t>awaken our sleeping friends, families, and neighbors and ring the alarm. </a:t>
            </a:r>
            <a:r>
              <a:rPr b="1" lang="en" sz="1900" u="sng">
                <a:solidFill>
                  <a:srgbClr val="1A1A1A"/>
                </a:solidFill>
                <a:highlight>
                  <a:srgbClr val="B6D7A8"/>
                </a:highlight>
              </a:rPr>
              <a:t>We must</a:t>
            </a:r>
            <a:r>
              <a:rPr lang="en" sz="1900">
                <a:solidFill>
                  <a:srgbClr val="1A1A1A"/>
                </a:solidFill>
                <a:highlight>
                  <a:srgbClr val="B6D7A8"/>
                </a:highlight>
              </a:rPr>
              <a:t> organize our Jural Assemblies and operate our States and Counties and re-enter all the Offices that have been </a:t>
            </a:r>
            <a:r>
              <a:rPr lang="en" sz="1900">
                <a:solidFill>
                  <a:srgbClr val="1A1A1A"/>
                </a:solidFill>
                <a:highlight>
                  <a:srgbClr val="B6D7A8"/>
                </a:highlight>
              </a:rPr>
              <a:t>secretly</a:t>
            </a:r>
            <a:r>
              <a:rPr lang="en" sz="1900">
                <a:solidFill>
                  <a:srgbClr val="1A1A1A"/>
                </a:solidFill>
                <a:highlight>
                  <a:srgbClr val="B6D7A8"/>
                </a:highlight>
              </a:rPr>
              <a:t> vacated. They have to exercise and enforce all that for themselves. That is what "American Self-Governance" is about. It all begins at the local level.</a:t>
            </a:r>
            <a:endParaRPr sz="1900">
              <a:solidFill>
                <a:srgbClr val="1A1A1A"/>
              </a:solidFill>
              <a:highlight>
                <a:srgbClr val="B6D7A8"/>
              </a:highlight>
            </a:endParaRPr>
          </a:p>
          <a:p>
            <a:pPr indent="0" lvl="0" marL="0" rtl="0" algn="ctr">
              <a:spcBef>
                <a:spcPts val="0"/>
              </a:spcBef>
              <a:spcAft>
                <a:spcPts val="0"/>
              </a:spcAft>
              <a:buNone/>
            </a:pPr>
            <a:r>
              <a:t/>
            </a:r>
            <a:endParaRPr sz="1700">
              <a:solidFill>
                <a:srgbClr val="1A1A1A"/>
              </a:solidFill>
              <a:highlight>
                <a:srgbClr val="B6D7A8"/>
              </a:highlight>
            </a:endParaRPr>
          </a:p>
          <a:p>
            <a:pPr indent="0" lvl="0" marL="0" rtl="0" algn="ctr">
              <a:spcBef>
                <a:spcPts val="0"/>
              </a:spcBef>
              <a:spcAft>
                <a:spcPts val="0"/>
              </a:spcAft>
              <a:buClr>
                <a:schemeClr val="dk1"/>
              </a:buClr>
              <a:buSzPts val="1100"/>
              <a:buFont typeface="Arial"/>
              <a:buNone/>
            </a:pPr>
            <a:r>
              <a:rPr lang="en" sz="1900">
                <a:solidFill>
                  <a:srgbClr val="1A1A1A"/>
                </a:solidFill>
                <a:highlight>
                  <a:srgbClr val="B6D7A8"/>
                </a:highlight>
              </a:rPr>
              <a:t>Your State of the Union is yours, but you have to</a:t>
            </a:r>
            <a:r>
              <a:rPr b="1" lang="en" sz="1900" u="sng">
                <a:solidFill>
                  <a:srgbClr val="1A1A1A"/>
                </a:solidFill>
                <a:highlight>
                  <a:srgbClr val="B6D7A8"/>
                </a:highlight>
              </a:rPr>
              <a:t> own up to the job</a:t>
            </a:r>
            <a:r>
              <a:rPr lang="en" sz="1900">
                <a:solidFill>
                  <a:srgbClr val="1A1A1A"/>
                </a:solidFill>
                <a:highlight>
                  <a:srgbClr val="B6D7A8"/>
                </a:highlight>
              </a:rPr>
              <a:t> of claiming, caring for, and running it. You have to </a:t>
            </a:r>
            <a:r>
              <a:rPr b="1" lang="en" sz="1900" u="sng">
                <a:solidFill>
                  <a:srgbClr val="1A1A1A"/>
                </a:solidFill>
                <a:highlight>
                  <a:srgbClr val="B6D7A8"/>
                </a:highlight>
              </a:rPr>
              <a:t>bear the responsibility</a:t>
            </a:r>
            <a:r>
              <a:rPr lang="en" sz="1900">
                <a:solidFill>
                  <a:srgbClr val="1A1A1A"/>
                </a:solidFill>
                <a:highlight>
                  <a:srgbClr val="B6D7A8"/>
                </a:highlight>
              </a:rPr>
              <a:t> of self-governance to have the right of independence.</a:t>
            </a:r>
            <a:endParaRPr sz="2300">
              <a:solidFill>
                <a:srgbClr val="1A1A1A"/>
              </a:solidFill>
              <a:highlight>
                <a:srgbClr val="B6D7A8"/>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g3c86b11010f_0_49"/>
          <p:cNvSpPr txBox="1"/>
          <p:nvPr>
            <p:ph type="title"/>
          </p:nvPr>
        </p:nvSpPr>
        <p:spPr>
          <a:xfrm>
            <a:off x="311700" y="4367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a:p>
        </p:txBody>
      </p:sp>
      <p:sp>
        <p:nvSpPr>
          <p:cNvPr id="132" name="Google Shape;132;g3c86b11010f_0_4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2000">
                <a:solidFill>
                  <a:srgbClr val="1A1A1A"/>
                </a:solidFill>
                <a:highlight>
                  <a:srgbClr val="B6D7A8"/>
                </a:highlight>
              </a:rPr>
              <a:t>As Americans we have our own jurisdiction and form of law (Common Law) that is a higher form of law than what the Federal and State of State courts practice, but until you correct your status and </a:t>
            </a:r>
            <a:r>
              <a:rPr b="1" lang="en" sz="2000" u="sng">
                <a:solidFill>
                  <a:srgbClr val="1A1A1A"/>
                </a:solidFill>
                <a:highlight>
                  <a:srgbClr val="B6D7A8"/>
                </a:highlight>
              </a:rPr>
              <a:t>operate your own government </a:t>
            </a:r>
            <a:r>
              <a:rPr lang="en" sz="2000">
                <a:solidFill>
                  <a:srgbClr val="1A1A1A"/>
                </a:solidFill>
                <a:highlight>
                  <a:srgbClr val="B6D7A8"/>
                </a:highlight>
              </a:rPr>
              <a:t>--- that is, self-govern- you are presumed to be a federal employee or dependent and to be subject to their foreign forms of law. </a:t>
            </a:r>
            <a:r>
              <a:rPr lang="en" sz="1900">
                <a:solidFill>
                  <a:srgbClr val="1A1A1A"/>
                </a:solidFill>
                <a:highlight>
                  <a:srgbClr val="B6D7A8"/>
                </a:highlight>
              </a:rPr>
              <a:t> </a:t>
            </a:r>
            <a:endParaRPr sz="1900">
              <a:solidFill>
                <a:srgbClr val="1A1A1A"/>
              </a:solidFill>
              <a:highlight>
                <a:srgbClr val="B6D7A8"/>
              </a:highlight>
            </a:endParaRPr>
          </a:p>
          <a:p>
            <a:pPr indent="0" lvl="0" marL="0" rtl="0" algn="ctr">
              <a:spcBef>
                <a:spcPts val="0"/>
              </a:spcBef>
              <a:spcAft>
                <a:spcPts val="0"/>
              </a:spcAft>
              <a:buNone/>
            </a:pPr>
            <a:r>
              <a:t/>
            </a:r>
            <a:endParaRPr sz="1700">
              <a:solidFill>
                <a:srgbClr val="1A1A1A"/>
              </a:solidFill>
              <a:highlight>
                <a:srgbClr val="B6D7A8"/>
              </a:highlight>
            </a:endParaRPr>
          </a:p>
          <a:p>
            <a:pPr indent="0" lvl="0" marL="0" rtl="0" algn="ctr">
              <a:spcBef>
                <a:spcPts val="0"/>
              </a:spcBef>
              <a:spcAft>
                <a:spcPts val="0"/>
              </a:spcAft>
              <a:buNone/>
            </a:pPr>
            <a:r>
              <a:t/>
            </a:r>
            <a:endParaRPr sz="1700">
              <a:solidFill>
                <a:srgbClr val="1A1A1A"/>
              </a:solidFill>
              <a:highlight>
                <a:srgbClr val="B6D7A8"/>
              </a:highlight>
            </a:endParaRPr>
          </a:p>
          <a:p>
            <a:pPr indent="0" lvl="0" marL="0" rtl="0" algn="ctr">
              <a:spcBef>
                <a:spcPts val="0"/>
              </a:spcBef>
              <a:spcAft>
                <a:spcPts val="0"/>
              </a:spcAft>
              <a:buClr>
                <a:schemeClr val="dk1"/>
              </a:buClr>
              <a:buSzPts val="1100"/>
              <a:buFont typeface="Arial"/>
              <a:buNone/>
            </a:pPr>
            <a:r>
              <a:rPr lang="en" sz="2200">
                <a:solidFill>
                  <a:srgbClr val="1A1A1A"/>
                </a:solidFill>
                <a:highlight>
                  <a:srgbClr val="B6D7A8"/>
                </a:highlight>
              </a:rPr>
              <a:t>Remember that the </a:t>
            </a:r>
            <a:r>
              <a:rPr b="1" lang="en" sz="2200" u="sng">
                <a:solidFill>
                  <a:srgbClr val="1A1A1A"/>
                </a:solidFill>
                <a:highlight>
                  <a:srgbClr val="B6D7A8"/>
                </a:highlight>
              </a:rPr>
              <a:t>primary obligation</a:t>
            </a:r>
            <a:r>
              <a:rPr lang="en" sz="2200">
                <a:solidFill>
                  <a:srgbClr val="1A1A1A"/>
                </a:solidFill>
                <a:highlight>
                  <a:srgbClr val="B6D7A8"/>
                </a:highlight>
              </a:rPr>
              <a:t> of self-governance is being able to govern yourself.</a:t>
            </a:r>
            <a:endParaRPr sz="2600">
              <a:solidFill>
                <a:srgbClr val="1A1A1A"/>
              </a:solidFill>
              <a:highlight>
                <a:srgbClr val="B6D7A8"/>
              </a:highligh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g3c98ab9811c_0_1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a:p>
        </p:txBody>
      </p:sp>
      <p:sp>
        <p:nvSpPr>
          <p:cNvPr id="138" name="Google Shape;138;g3c98ab9811c_0_11"/>
          <p:cNvSpPr txBox="1"/>
          <p:nvPr>
            <p:ph idx="1" type="body"/>
          </p:nvPr>
        </p:nvSpPr>
        <p:spPr>
          <a:xfrm>
            <a:off x="311700" y="1152475"/>
            <a:ext cx="8520600" cy="3690900"/>
          </a:xfrm>
          <a:prstGeom prst="rect">
            <a:avLst/>
          </a:prstGeom>
        </p:spPr>
        <p:txBody>
          <a:bodyPr anchorCtr="0" anchor="t" bIns="91425" lIns="91425" spcFirstLastPara="1" rIns="91425" wrap="square" tIns="91425">
            <a:noAutofit/>
          </a:bodyPr>
          <a:lstStyle/>
          <a:p>
            <a:pPr indent="0" lvl="0" marL="0" rtl="0" algn="ctr">
              <a:lnSpc>
                <a:spcPct val="116000"/>
              </a:lnSpc>
              <a:spcBef>
                <a:spcPts val="0"/>
              </a:spcBef>
              <a:spcAft>
                <a:spcPts val="0"/>
              </a:spcAft>
              <a:buNone/>
            </a:pPr>
            <a:r>
              <a:rPr i="1" lang="en" sz="2300">
                <a:solidFill>
                  <a:schemeClr val="dk1"/>
                </a:solidFill>
              </a:rPr>
              <a:t>“Self-governance integrates self-reliance and moderation. It means to show self-control, avoid extremes, and not to be influenced or controlled by others.” (</a:t>
            </a:r>
            <a:r>
              <a:rPr lang="en" sz="2300">
                <a:solidFill>
                  <a:schemeClr val="dk1"/>
                </a:solidFill>
              </a:rPr>
              <a:t>Bill of Rights Institute)</a:t>
            </a:r>
            <a:endParaRPr sz="2300">
              <a:solidFill>
                <a:schemeClr val="dk1"/>
              </a:solidFill>
            </a:endParaRPr>
          </a:p>
          <a:p>
            <a:pPr indent="0" lvl="0" marL="0" rtl="0" algn="ctr">
              <a:lnSpc>
                <a:spcPct val="116000"/>
              </a:lnSpc>
              <a:spcBef>
                <a:spcPts val="800"/>
              </a:spcBef>
              <a:spcAft>
                <a:spcPts val="0"/>
              </a:spcAft>
              <a:buNone/>
            </a:pPr>
            <a:r>
              <a:t/>
            </a:r>
            <a:endParaRPr sz="2200">
              <a:solidFill>
                <a:schemeClr val="dk1"/>
              </a:solidFill>
            </a:endParaRPr>
          </a:p>
          <a:p>
            <a:pPr indent="457200" lvl="0" marL="0" rtl="0" algn="ctr">
              <a:lnSpc>
                <a:spcPct val="116000"/>
              </a:lnSpc>
              <a:spcBef>
                <a:spcPts val="800"/>
              </a:spcBef>
              <a:spcAft>
                <a:spcPts val="800"/>
              </a:spcAft>
              <a:buClr>
                <a:schemeClr val="dk1"/>
              </a:buClr>
              <a:buSzPts val="1100"/>
              <a:buFont typeface="Arial"/>
              <a:buNone/>
            </a:pPr>
            <a:r>
              <a:rPr lang="en" sz="2200">
                <a:solidFill>
                  <a:schemeClr val="dk1"/>
                </a:solidFill>
                <a:highlight>
                  <a:srgbClr val="B6D7A8"/>
                </a:highlight>
              </a:rPr>
              <a:t>Self-governance, self-government, self-sovereignty, or self-rule is the ability of a person or group </a:t>
            </a:r>
            <a:r>
              <a:rPr b="1" lang="en" sz="2200" u="sng">
                <a:solidFill>
                  <a:schemeClr val="dk1"/>
                </a:solidFill>
                <a:highlight>
                  <a:srgbClr val="B6D7A8"/>
                </a:highlight>
              </a:rPr>
              <a:t>to exercise all necessary functions </a:t>
            </a:r>
            <a:r>
              <a:rPr lang="en" sz="2200">
                <a:solidFill>
                  <a:schemeClr val="dk1"/>
                </a:solidFill>
                <a:highlight>
                  <a:srgbClr val="B6D7A8"/>
                </a:highlight>
              </a:rPr>
              <a:t>of </a:t>
            </a:r>
            <a:r>
              <a:rPr lang="en" sz="2200">
                <a:solidFill>
                  <a:schemeClr val="dk1"/>
                </a:solidFill>
                <a:highlight>
                  <a:srgbClr val="B6D7A8"/>
                </a:highlight>
                <a:uFill>
                  <a:noFill/>
                </a:uFill>
                <a:hlinkClick r:id="rId3">
                  <a:extLst>
                    <a:ext uri="{A12FA001-AC4F-418D-AE19-62706E023703}">
                      <ahyp:hlinkClr val="tx"/>
                    </a:ext>
                  </a:extLst>
                </a:hlinkClick>
              </a:rPr>
              <a:t>regulation</a:t>
            </a:r>
            <a:r>
              <a:rPr lang="en" sz="2200">
                <a:solidFill>
                  <a:schemeClr val="dk1"/>
                </a:solidFill>
                <a:highlight>
                  <a:srgbClr val="B6D7A8"/>
                </a:highlight>
              </a:rPr>
              <a:t> without intervention from an external authority.</a:t>
            </a:r>
            <a:r>
              <a:rPr lang="en" sz="1900">
                <a:solidFill>
                  <a:schemeClr val="dk1"/>
                </a:solidFill>
                <a:highlight>
                  <a:srgbClr val="FFFFFF"/>
                </a:highlight>
              </a:rPr>
              <a:t> </a:t>
            </a:r>
            <a:endParaRPr sz="2400">
              <a:solidFill>
                <a:schemeClr val="dk1"/>
              </a:solidFill>
              <a:highlight>
                <a:srgbClr val="FFFFFF"/>
              </a:highlight>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g3c98ab9811c_0_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a:p>
        </p:txBody>
      </p:sp>
      <p:sp>
        <p:nvSpPr>
          <p:cNvPr id="144" name="Google Shape;144;g3c98ab9811c_0_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lnSpcReduction="20000"/>
          </a:bodyPr>
          <a:lstStyle/>
          <a:p>
            <a:pPr indent="0" lvl="0" marL="0" rtl="0" algn="ctr">
              <a:lnSpc>
                <a:spcPct val="116000"/>
              </a:lnSpc>
              <a:spcBef>
                <a:spcPts val="0"/>
              </a:spcBef>
              <a:spcAft>
                <a:spcPts val="0"/>
              </a:spcAft>
              <a:buNone/>
            </a:pPr>
            <a:r>
              <a:rPr lang="en" sz="8755">
                <a:solidFill>
                  <a:schemeClr val="dk1"/>
                </a:solidFill>
                <a:highlight>
                  <a:srgbClr val="B6D7A8"/>
                </a:highlight>
              </a:rPr>
              <a:t>In the context of </a:t>
            </a:r>
            <a:r>
              <a:rPr lang="en" sz="8755">
                <a:solidFill>
                  <a:schemeClr val="dk1"/>
                </a:solidFill>
                <a:highlight>
                  <a:srgbClr val="B6D7A8"/>
                </a:highlight>
                <a:uFill>
                  <a:noFill/>
                </a:uFill>
                <a:hlinkClick r:id="rId3">
                  <a:extLst>
                    <a:ext uri="{A12FA001-AC4F-418D-AE19-62706E023703}">
                      <ahyp:hlinkClr val="tx"/>
                    </a:ext>
                  </a:extLst>
                </a:hlinkClick>
              </a:rPr>
              <a:t>nation state</a:t>
            </a:r>
            <a:r>
              <a:rPr lang="en" sz="8755">
                <a:solidFill>
                  <a:schemeClr val="dk1"/>
                </a:solidFill>
                <a:highlight>
                  <a:srgbClr val="B6D7A8"/>
                </a:highlight>
              </a:rPr>
              <a:t>s, self-governance is called </a:t>
            </a:r>
            <a:r>
              <a:rPr lang="en" sz="8755">
                <a:solidFill>
                  <a:schemeClr val="dk1"/>
                </a:solidFill>
                <a:highlight>
                  <a:srgbClr val="B6D7A8"/>
                </a:highlight>
                <a:uFill>
                  <a:noFill/>
                </a:uFill>
                <a:hlinkClick r:id="rId4">
                  <a:extLst>
                    <a:ext uri="{A12FA001-AC4F-418D-AE19-62706E023703}">
                      <ahyp:hlinkClr val="tx"/>
                    </a:ext>
                  </a:extLst>
                </a:hlinkClick>
              </a:rPr>
              <a:t>national sovereignty</a:t>
            </a:r>
            <a:r>
              <a:rPr lang="en" sz="8755">
                <a:solidFill>
                  <a:schemeClr val="dk1"/>
                </a:solidFill>
                <a:highlight>
                  <a:srgbClr val="B6D7A8"/>
                </a:highlight>
              </a:rPr>
              <a:t> which is an important concept in </a:t>
            </a:r>
            <a:r>
              <a:rPr lang="en" sz="8755">
                <a:solidFill>
                  <a:schemeClr val="dk1"/>
                </a:solidFill>
                <a:highlight>
                  <a:srgbClr val="B6D7A8"/>
                </a:highlight>
                <a:uFill>
                  <a:noFill/>
                </a:uFill>
                <a:hlinkClick r:id="rId5">
                  <a:extLst>
                    <a:ext uri="{A12FA001-AC4F-418D-AE19-62706E023703}">
                      <ahyp:hlinkClr val="tx"/>
                    </a:ext>
                  </a:extLst>
                </a:hlinkClick>
              </a:rPr>
              <a:t>international law</a:t>
            </a:r>
            <a:r>
              <a:rPr lang="en" sz="8755">
                <a:solidFill>
                  <a:schemeClr val="dk1"/>
                </a:solidFill>
                <a:highlight>
                  <a:srgbClr val="B6D7A8"/>
                </a:highlight>
              </a:rPr>
              <a:t>. A </a:t>
            </a:r>
            <a:r>
              <a:rPr lang="en" sz="8755">
                <a:solidFill>
                  <a:schemeClr val="dk1"/>
                </a:solidFill>
                <a:highlight>
                  <a:srgbClr val="B6D7A8"/>
                </a:highlight>
                <a:uFill>
                  <a:noFill/>
                </a:uFill>
                <a:hlinkClick r:id="rId6">
                  <a:extLst>
                    <a:ext uri="{A12FA001-AC4F-418D-AE19-62706E023703}">
                      <ahyp:hlinkClr val="tx"/>
                    </a:ext>
                  </a:extLst>
                </a:hlinkClick>
              </a:rPr>
              <a:t>population</a:t>
            </a:r>
            <a:r>
              <a:rPr lang="en" sz="8755">
                <a:solidFill>
                  <a:schemeClr val="dk1"/>
                </a:solidFill>
                <a:highlight>
                  <a:srgbClr val="B6D7A8"/>
                </a:highlight>
              </a:rPr>
              <a:t> or </a:t>
            </a:r>
            <a:r>
              <a:rPr lang="en" sz="8755">
                <a:solidFill>
                  <a:schemeClr val="dk1"/>
                </a:solidFill>
                <a:highlight>
                  <a:srgbClr val="B6D7A8"/>
                </a:highlight>
                <a:uFill>
                  <a:noFill/>
                </a:uFill>
                <a:hlinkClick r:id="rId7">
                  <a:extLst>
                    <a:ext uri="{A12FA001-AC4F-418D-AE19-62706E023703}">
                      <ahyp:hlinkClr val="tx"/>
                    </a:ext>
                  </a:extLst>
                </a:hlinkClick>
              </a:rPr>
              <a:t>demographic</a:t>
            </a:r>
            <a:r>
              <a:rPr lang="en" sz="8755">
                <a:solidFill>
                  <a:schemeClr val="dk1"/>
                </a:solidFill>
                <a:highlight>
                  <a:srgbClr val="B6D7A8"/>
                </a:highlight>
              </a:rPr>
              <a:t> becomes independent from any government that they perceive does not adequately </a:t>
            </a:r>
            <a:r>
              <a:rPr lang="en" sz="8755">
                <a:solidFill>
                  <a:schemeClr val="dk1"/>
                </a:solidFill>
                <a:highlight>
                  <a:srgbClr val="B6D7A8"/>
                </a:highlight>
                <a:uFill>
                  <a:noFill/>
                </a:uFill>
                <a:hlinkClick r:id="rId8">
                  <a:extLst>
                    <a:ext uri="{A12FA001-AC4F-418D-AE19-62706E023703}">
                      <ahyp:hlinkClr val="tx"/>
                    </a:ext>
                  </a:extLst>
                </a:hlinkClick>
              </a:rPr>
              <a:t>represent</a:t>
            </a:r>
            <a:r>
              <a:rPr lang="en" sz="8755">
                <a:solidFill>
                  <a:schemeClr val="dk1"/>
                </a:solidFill>
                <a:highlight>
                  <a:srgbClr val="B6D7A8"/>
                </a:highlight>
              </a:rPr>
              <a:t> them.</a:t>
            </a:r>
            <a:endParaRPr sz="3247">
              <a:solidFill>
                <a:schemeClr val="dk1"/>
              </a:solidFill>
              <a:highlight>
                <a:srgbClr val="B6D7A8"/>
              </a:highlight>
            </a:endParaRPr>
          </a:p>
          <a:p>
            <a:pPr indent="0" lvl="0" marL="0" rtl="0" algn="l">
              <a:lnSpc>
                <a:spcPct val="116000"/>
              </a:lnSpc>
              <a:spcBef>
                <a:spcPts val="800"/>
              </a:spcBef>
              <a:spcAft>
                <a:spcPts val="0"/>
              </a:spcAft>
              <a:buNone/>
            </a:pPr>
            <a:r>
              <a:t/>
            </a:r>
            <a:endParaRPr sz="3632">
              <a:solidFill>
                <a:schemeClr val="dk1"/>
              </a:solidFill>
              <a:highlight>
                <a:srgbClr val="B6D7A8"/>
              </a:highlight>
            </a:endParaRPr>
          </a:p>
          <a:p>
            <a:pPr indent="457200" lvl="0" marL="0" rtl="0" algn="ctr">
              <a:lnSpc>
                <a:spcPct val="116000"/>
              </a:lnSpc>
              <a:spcBef>
                <a:spcPts val="800"/>
              </a:spcBef>
              <a:spcAft>
                <a:spcPts val="0"/>
              </a:spcAft>
              <a:buNone/>
            </a:pPr>
            <a:r>
              <a:rPr lang="en" sz="8228">
                <a:solidFill>
                  <a:schemeClr val="dk1"/>
                </a:solidFill>
                <a:highlight>
                  <a:srgbClr val="B6D7A8"/>
                </a:highlight>
              </a:rPr>
              <a:t>Self-governance is not just a philosophical concept but also a practical one. It can be seen in various forms such as </a:t>
            </a:r>
            <a:r>
              <a:rPr b="1" lang="en" sz="8228" u="sng">
                <a:solidFill>
                  <a:schemeClr val="dk1"/>
                </a:solidFill>
                <a:highlight>
                  <a:srgbClr val="B6D7A8"/>
                </a:highlight>
              </a:rPr>
              <a:t>self-regulation, control, management and leadership.</a:t>
            </a:r>
            <a:endParaRPr b="1" sz="8728" u="sng">
              <a:solidFill>
                <a:schemeClr val="dk1"/>
              </a:solidFill>
              <a:highlight>
                <a:srgbClr val="B6D7A8"/>
              </a:highlight>
            </a:endParaRPr>
          </a:p>
          <a:p>
            <a:pPr indent="457200" lvl="0" marL="0" rtl="0" algn="ctr">
              <a:lnSpc>
                <a:spcPct val="116000"/>
              </a:lnSpc>
              <a:spcBef>
                <a:spcPts val="800"/>
              </a:spcBef>
              <a:spcAft>
                <a:spcPts val="0"/>
              </a:spcAft>
              <a:buNone/>
            </a:pPr>
            <a:r>
              <a:t/>
            </a:r>
            <a:endParaRPr sz="2300">
              <a:highlight>
                <a:srgbClr val="FFFFFF"/>
              </a:highlight>
            </a:endParaRPr>
          </a:p>
          <a:p>
            <a:pPr indent="457200" lvl="0" marL="0" rtl="0" algn="ctr">
              <a:lnSpc>
                <a:spcPct val="116000"/>
              </a:lnSpc>
              <a:spcBef>
                <a:spcPts val="800"/>
              </a:spcBef>
              <a:spcAft>
                <a:spcPts val="800"/>
              </a:spcAft>
              <a:buClr>
                <a:schemeClr val="dk1"/>
              </a:buClr>
              <a:buSzPct val="47826"/>
              <a:buFont typeface="Arial"/>
              <a:buNone/>
            </a:pPr>
            <a:r>
              <a:t/>
            </a:r>
            <a:endParaRPr sz="2300">
              <a:highlight>
                <a:srgbClr val="FFFFFF"/>
              </a:highlight>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g3c98ab9811c_0_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a:p>
        </p:txBody>
      </p:sp>
      <p:sp>
        <p:nvSpPr>
          <p:cNvPr id="150" name="Google Shape;150;g3c98ab9811c_0_26"/>
          <p:cNvSpPr txBox="1"/>
          <p:nvPr>
            <p:ph idx="1" type="body"/>
          </p:nvPr>
        </p:nvSpPr>
        <p:spPr>
          <a:xfrm>
            <a:off x="311700" y="1152475"/>
            <a:ext cx="8520600" cy="3894000"/>
          </a:xfrm>
          <a:prstGeom prst="rect">
            <a:avLst/>
          </a:prstGeom>
        </p:spPr>
        <p:txBody>
          <a:bodyPr anchorCtr="0" anchor="t" bIns="91425" lIns="91425" spcFirstLastPara="1" rIns="91425" wrap="square" tIns="91425">
            <a:normAutofit fontScale="77500" lnSpcReduction="20000"/>
          </a:bodyPr>
          <a:lstStyle/>
          <a:p>
            <a:pPr indent="457200" lvl="0" marL="0" rtl="0" algn="ctr">
              <a:lnSpc>
                <a:spcPct val="116000"/>
              </a:lnSpc>
              <a:spcBef>
                <a:spcPts val="0"/>
              </a:spcBef>
              <a:spcAft>
                <a:spcPts val="0"/>
              </a:spcAft>
              <a:buNone/>
            </a:pPr>
            <a:r>
              <a:t/>
            </a:r>
            <a:endParaRPr sz="1700">
              <a:solidFill>
                <a:schemeClr val="dk1"/>
              </a:solidFill>
              <a:highlight>
                <a:srgbClr val="FFFFFF"/>
              </a:highlight>
            </a:endParaRPr>
          </a:p>
          <a:p>
            <a:pPr indent="457200" lvl="0" marL="0" rtl="0" algn="ctr">
              <a:lnSpc>
                <a:spcPct val="116000"/>
              </a:lnSpc>
              <a:spcBef>
                <a:spcPts val="800"/>
              </a:spcBef>
              <a:spcAft>
                <a:spcPts val="0"/>
              </a:spcAft>
              <a:buNone/>
            </a:pPr>
            <a:r>
              <a:rPr lang="en" sz="2711">
                <a:solidFill>
                  <a:schemeClr val="dk1"/>
                </a:solidFill>
                <a:highlight>
                  <a:srgbClr val="B6D7A8"/>
                </a:highlight>
              </a:rPr>
              <a:t>Self-governance can also be seen in the context of community and society, where it refers to the ability of individuals to take responsibility for their own actions and the actions of their community.</a:t>
            </a:r>
            <a:endParaRPr sz="2711">
              <a:solidFill>
                <a:schemeClr val="dk1"/>
              </a:solidFill>
              <a:highlight>
                <a:srgbClr val="B6D7A8"/>
              </a:highlight>
            </a:endParaRPr>
          </a:p>
          <a:p>
            <a:pPr indent="457200" lvl="0" marL="0" rtl="0" algn="ctr">
              <a:lnSpc>
                <a:spcPct val="116000"/>
              </a:lnSpc>
              <a:spcBef>
                <a:spcPts val="800"/>
              </a:spcBef>
              <a:spcAft>
                <a:spcPts val="0"/>
              </a:spcAft>
              <a:buNone/>
            </a:pPr>
            <a:r>
              <a:t/>
            </a:r>
            <a:endParaRPr>
              <a:solidFill>
                <a:schemeClr val="dk1"/>
              </a:solidFill>
              <a:highlight>
                <a:srgbClr val="B6D7A8"/>
              </a:highlight>
            </a:endParaRPr>
          </a:p>
          <a:p>
            <a:pPr indent="457200" lvl="0" marL="0" rtl="0" algn="ctr">
              <a:lnSpc>
                <a:spcPct val="116000"/>
              </a:lnSpc>
              <a:spcBef>
                <a:spcPts val="800"/>
              </a:spcBef>
              <a:spcAft>
                <a:spcPts val="0"/>
              </a:spcAft>
              <a:buNone/>
            </a:pPr>
            <a:r>
              <a:rPr lang="en" sz="2758">
                <a:solidFill>
                  <a:schemeClr val="dk1"/>
                </a:solidFill>
                <a:highlight>
                  <a:srgbClr val="B6D7A8"/>
                </a:highlight>
              </a:rPr>
              <a:t>To see the full Self-Governance document click the link below:</a:t>
            </a:r>
            <a:endParaRPr sz="2758">
              <a:solidFill>
                <a:schemeClr val="dk1"/>
              </a:solidFill>
              <a:highlight>
                <a:srgbClr val="B6D7A8"/>
              </a:highlight>
            </a:endParaRPr>
          </a:p>
          <a:p>
            <a:pPr indent="457200" lvl="0" marL="0" rtl="0" algn="ctr">
              <a:lnSpc>
                <a:spcPct val="116000"/>
              </a:lnSpc>
              <a:spcBef>
                <a:spcPts val="800"/>
              </a:spcBef>
              <a:spcAft>
                <a:spcPts val="0"/>
              </a:spcAft>
              <a:buNone/>
            </a:pPr>
            <a:r>
              <a:rPr lang="en" sz="2758" u="sng">
                <a:solidFill>
                  <a:schemeClr val="hlink"/>
                </a:solidFill>
                <a:highlight>
                  <a:srgbClr val="B6D7A8"/>
                </a:highlight>
                <a:hlinkClick action="ppaction://hlinksldjump" r:id="rId3"/>
              </a:rPr>
              <a:t>Thevirginiaassembly.land</a:t>
            </a:r>
            <a:endParaRPr sz="2758">
              <a:solidFill>
                <a:schemeClr val="dk1"/>
              </a:solidFill>
              <a:highlight>
                <a:srgbClr val="B6D7A8"/>
              </a:highlight>
            </a:endParaRPr>
          </a:p>
          <a:p>
            <a:pPr indent="457200" lvl="0" marL="0" rtl="0" algn="ctr">
              <a:lnSpc>
                <a:spcPct val="116000"/>
              </a:lnSpc>
              <a:spcBef>
                <a:spcPts val="800"/>
              </a:spcBef>
              <a:spcAft>
                <a:spcPts val="0"/>
              </a:spcAft>
              <a:buNone/>
            </a:pPr>
            <a:r>
              <a:rPr lang="en" sz="2758">
                <a:solidFill>
                  <a:schemeClr val="dk1"/>
                </a:solidFill>
                <a:highlight>
                  <a:srgbClr val="B6D7A8"/>
                </a:highlight>
              </a:rPr>
              <a:t>Go to the Jural Assembly tab and Find the Common Law handbook</a:t>
            </a:r>
            <a:endParaRPr sz="2758">
              <a:solidFill>
                <a:schemeClr val="dk1"/>
              </a:solidFill>
              <a:highlight>
                <a:srgbClr val="B6D7A8"/>
              </a:highlight>
            </a:endParaRPr>
          </a:p>
          <a:p>
            <a:pPr indent="457200" lvl="0" marL="0" rtl="0" algn="ctr">
              <a:lnSpc>
                <a:spcPct val="116000"/>
              </a:lnSpc>
              <a:spcBef>
                <a:spcPts val="800"/>
              </a:spcBef>
              <a:spcAft>
                <a:spcPts val="0"/>
              </a:spcAft>
              <a:buNone/>
            </a:pPr>
            <a:r>
              <a:t/>
            </a:r>
            <a:endParaRPr sz="1700">
              <a:solidFill>
                <a:schemeClr val="dk1"/>
              </a:solidFill>
              <a:highlight>
                <a:srgbClr val="FFFFFF"/>
              </a:highlight>
            </a:endParaRPr>
          </a:p>
          <a:p>
            <a:pPr indent="457200" lvl="0" marL="0" rtl="0" algn="ctr">
              <a:lnSpc>
                <a:spcPct val="116000"/>
              </a:lnSpc>
              <a:spcBef>
                <a:spcPts val="800"/>
              </a:spcBef>
              <a:spcAft>
                <a:spcPts val="800"/>
              </a:spcAft>
              <a:buClr>
                <a:schemeClr val="dk1"/>
              </a:buClr>
              <a:buSzPct val="64705"/>
              <a:buFont typeface="Arial"/>
              <a:buNone/>
            </a:pPr>
            <a:r>
              <a:t/>
            </a:r>
            <a:endParaRPr sz="1700">
              <a:solidFill>
                <a:schemeClr val="dk1"/>
              </a:solidFill>
              <a:highlight>
                <a:srgbClr val="FFFFFF"/>
              </a:highligh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g3c98ab9811c_0_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111111"/>
              <a:buFont typeface="Arial"/>
              <a:buNone/>
            </a:pPr>
            <a:r>
              <a:rPr b="1" lang="en"/>
              <a:t>The bottomline?</a:t>
            </a:r>
            <a:endParaRPr/>
          </a:p>
        </p:txBody>
      </p:sp>
      <p:sp>
        <p:nvSpPr>
          <p:cNvPr id="156" name="Google Shape;156;g3c98ab9811c_0_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ctr">
              <a:lnSpc>
                <a:spcPct val="116000"/>
              </a:lnSpc>
              <a:spcBef>
                <a:spcPts val="0"/>
              </a:spcBef>
              <a:spcAft>
                <a:spcPts val="0"/>
              </a:spcAft>
              <a:buClr>
                <a:schemeClr val="dk1"/>
              </a:buClr>
              <a:buSzPts val="1100"/>
              <a:buFont typeface="Arial"/>
              <a:buNone/>
            </a:pPr>
            <a:r>
              <a:rPr lang="en" sz="1900">
                <a:solidFill>
                  <a:schemeClr val="dk1"/>
                </a:solidFill>
                <a:highlight>
                  <a:srgbClr val="B6D7A8"/>
                </a:highlight>
              </a:rPr>
              <a:t>Self-governance is also closely related to the concept of self-determination which refers to the idea that individuals and groups have the right to govern themselves and to make decisions about their own lives and to determine their own future and political status without outside interference. Self-governance emphasizes the importance of individuals and groups being able to take control of their own lives and to make decisions about their own future, communities, </a:t>
            </a:r>
            <a:r>
              <a:rPr lang="en" sz="1900">
                <a:solidFill>
                  <a:schemeClr val="dk1"/>
                </a:solidFill>
                <a:highlight>
                  <a:srgbClr val="B6D7A8"/>
                </a:highlight>
              </a:rPr>
              <a:t>state</a:t>
            </a:r>
            <a:r>
              <a:rPr lang="en" sz="1900">
                <a:solidFill>
                  <a:schemeClr val="dk1"/>
                </a:solidFill>
                <a:highlight>
                  <a:srgbClr val="B6D7A8"/>
                </a:highlight>
              </a:rPr>
              <a:t> and American government.</a:t>
            </a:r>
            <a:endParaRPr sz="1900">
              <a:solidFill>
                <a:schemeClr val="dk1"/>
              </a:solidFill>
              <a:highlight>
                <a:srgbClr val="B6D7A8"/>
              </a:highlight>
            </a:endParaRPr>
          </a:p>
          <a:p>
            <a:pPr indent="457200" lvl="0" marL="0" rtl="0" algn="ctr">
              <a:lnSpc>
                <a:spcPct val="116000"/>
              </a:lnSpc>
              <a:spcBef>
                <a:spcPts val="800"/>
              </a:spcBef>
              <a:spcAft>
                <a:spcPts val="800"/>
              </a:spcAft>
              <a:buClr>
                <a:schemeClr val="dk1"/>
              </a:buClr>
              <a:buSzPts val="1100"/>
              <a:buFont typeface="Arial"/>
              <a:buNone/>
            </a:pPr>
            <a:r>
              <a:rPr b="1" lang="en" sz="1900" u="sng">
                <a:solidFill>
                  <a:schemeClr val="dk1"/>
                </a:solidFill>
                <a:highlight>
                  <a:srgbClr val="B6D7A8"/>
                </a:highlight>
              </a:rPr>
              <a:t>Please consider getting involved today!</a:t>
            </a:r>
            <a:endParaRPr b="1" sz="1900" u="sng">
              <a:solidFill>
                <a:schemeClr val="dk1"/>
              </a:solidFill>
              <a:highlight>
                <a:srgbClr val="B6D7A8"/>
              </a:highlight>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b="1" lang="en"/>
              <a:t>The bottomline for Virginia?  </a:t>
            </a:r>
            <a:endParaRPr b="1"/>
          </a:p>
        </p:txBody>
      </p:sp>
      <p:sp>
        <p:nvSpPr>
          <p:cNvPr id="162" name="Google Shape;162;p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ctr">
              <a:lnSpc>
                <a:spcPct val="115000"/>
              </a:lnSpc>
              <a:spcBef>
                <a:spcPts val="0"/>
              </a:spcBef>
              <a:spcAft>
                <a:spcPts val="0"/>
              </a:spcAft>
              <a:buSzPts val="1800"/>
              <a:buNone/>
            </a:pPr>
            <a:r>
              <a:rPr lang="en" sz="2100">
                <a:highlight>
                  <a:srgbClr val="B6D7A8"/>
                </a:highlight>
              </a:rPr>
              <a:t>R</a:t>
            </a:r>
            <a:r>
              <a:rPr lang="en" sz="2100">
                <a:highlight>
                  <a:srgbClr val="B6D7A8"/>
                </a:highlight>
              </a:rPr>
              <a:t>ecognize that unless you get involved in your Land and Soil Virginia State Assembly, County, and Common Law Court system and/or government we (you) have little chance of living freely as a Self-Governing man or woman.</a:t>
            </a:r>
            <a:endParaRPr sz="2100">
              <a:highlight>
                <a:srgbClr val="B6D7A8"/>
              </a:highlight>
            </a:endParaRPr>
          </a:p>
          <a:p>
            <a:pPr indent="0" lvl="0" marL="0" rtl="0" algn="ctr">
              <a:lnSpc>
                <a:spcPct val="115000"/>
              </a:lnSpc>
              <a:spcBef>
                <a:spcPts val="0"/>
              </a:spcBef>
              <a:spcAft>
                <a:spcPts val="0"/>
              </a:spcAft>
              <a:buSzPts val="1800"/>
              <a:buNone/>
            </a:pPr>
            <a:r>
              <a:t/>
            </a:r>
            <a:endParaRPr sz="2100">
              <a:highlight>
                <a:srgbClr val="B6D7A8"/>
              </a:highlight>
            </a:endParaRPr>
          </a:p>
          <a:p>
            <a:pPr indent="0" lvl="0" marL="0" rtl="0" algn="ctr">
              <a:lnSpc>
                <a:spcPct val="115000"/>
              </a:lnSpc>
              <a:spcBef>
                <a:spcPts val="1200"/>
              </a:spcBef>
              <a:spcAft>
                <a:spcPts val="1200"/>
              </a:spcAft>
              <a:buSzPts val="1800"/>
              <a:buNone/>
            </a:pPr>
            <a:r>
              <a:rPr b="1" lang="en" sz="2100"/>
              <a:t>PROTECT YOUR FREEDOMS AND THE FREEDOMS OF FUTURE GENERATIONS!</a:t>
            </a:r>
            <a:endParaRPr b="1" sz="21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
          <p:cNvSpPr txBox="1"/>
          <p:nvPr>
            <p:ph type="ctrTitle"/>
          </p:nvPr>
        </p:nvSpPr>
        <p:spPr>
          <a:xfrm>
            <a:off x="311700" y="322850"/>
            <a:ext cx="8520600" cy="11577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lang="en"/>
              <a:t>Virginia Self-Governance </a:t>
            </a:r>
            <a:endParaRPr/>
          </a:p>
        </p:txBody>
      </p:sp>
      <p:sp>
        <p:nvSpPr>
          <p:cNvPr id="60" name="Google Shape;60;p1"/>
          <p:cNvSpPr txBox="1"/>
          <p:nvPr>
            <p:ph idx="1" type="subTitle"/>
          </p:nvPr>
        </p:nvSpPr>
        <p:spPr>
          <a:xfrm>
            <a:off x="311700" y="1736900"/>
            <a:ext cx="8520600" cy="3348900"/>
          </a:xfrm>
          <a:prstGeom prst="rect">
            <a:avLst/>
          </a:prstGeom>
          <a:noFill/>
          <a:ln>
            <a:noFill/>
          </a:ln>
        </p:spPr>
        <p:txBody>
          <a:bodyPr anchorCtr="0" anchor="t" bIns="91425" lIns="91425" spcFirstLastPara="1" rIns="91425" wrap="square" tIns="91425">
            <a:normAutofit/>
          </a:bodyPr>
          <a:lstStyle/>
          <a:p>
            <a:pPr indent="0" lvl="0" marL="0" rtl="0" algn="ctr">
              <a:lnSpc>
                <a:spcPct val="115000"/>
              </a:lnSpc>
              <a:spcBef>
                <a:spcPts val="0"/>
              </a:spcBef>
              <a:spcAft>
                <a:spcPts val="0"/>
              </a:spcAft>
              <a:buClr>
                <a:schemeClr val="dk1"/>
              </a:buClr>
              <a:buSzPts val="1100"/>
              <a:buFont typeface="Arial"/>
              <a:buNone/>
            </a:pPr>
            <a:r>
              <a:rPr b="1" i="1" lang="en" sz="1450">
                <a:solidFill>
                  <a:schemeClr val="dk1"/>
                </a:solidFill>
                <a:highlight>
                  <a:srgbClr val="B6D7A8"/>
                </a:highlight>
              </a:rPr>
              <a:t>“That to secure these Rights, </a:t>
            </a:r>
            <a:r>
              <a:rPr b="1" i="1" lang="en" sz="1450" u="sng">
                <a:solidFill>
                  <a:schemeClr val="dk1"/>
                </a:solidFill>
                <a:highlight>
                  <a:srgbClr val="B6D7A8"/>
                </a:highlight>
              </a:rPr>
              <a:t>Governments are instituted among Men, deriving their just Powers from the Consent of the Governed</a:t>
            </a:r>
            <a:r>
              <a:rPr b="1" i="1" lang="en" sz="1450">
                <a:solidFill>
                  <a:schemeClr val="dk1"/>
                </a:solidFill>
                <a:highlight>
                  <a:srgbClr val="B6D7A8"/>
                </a:highlight>
              </a:rPr>
              <a:t>, that whenever any Form of Government becomes destructive of these Ends, it is the Right of the People to alter or to abolish it, and to institute new Government, laying its Foundation on such Principles, and organizing its Powers in such Form, as to them shall seem most likely to effect their Safety and Happiness.”  (Declaration of Independence)</a:t>
            </a:r>
            <a:endParaRPr b="1" i="1" sz="1300">
              <a:solidFill>
                <a:srgbClr val="1A1A1A"/>
              </a:solidFill>
              <a:highlight>
                <a:srgbClr val="B6D7A8"/>
              </a:highlight>
            </a:endParaRPr>
          </a:p>
          <a:p>
            <a:pPr indent="0" lvl="0" marL="0" rtl="0" algn="ctr">
              <a:lnSpc>
                <a:spcPct val="115000"/>
              </a:lnSpc>
              <a:spcBef>
                <a:spcPts val="0"/>
              </a:spcBef>
              <a:spcAft>
                <a:spcPts val="0"/>
              </a:spcAft>
              <a:buClr>
                <a:schemeClr val="dk1"/>
              </a:buClr>
              <a:buSzPts val="1100"/>
              <a:buFont typeface="Arial"/>
              <a:buNone/>
            </a:pPr>
            <a:r>
              <a:t/>
            </a:r>
            <a:endParaRPr i="1" sz="1200">
              <a:solidFill>
                <a:srgbClr val="1A1A1A"/>
              </a:solidFill>
              <a:highlight>
                <a:srgbClr val="B6D7A8"/>
              </a:highlight>
            </a:endParaRPr>
          </a:p>
          <a:p>
            <a:pPr indent="0" lvl="0" marL="0" rtl="0" algn="ctr">
              <a:lnSpc>
                <a:spcPct val="115000"/>
              </a:lnSpc>
              <a:spcBef>
                <a:spcPts val="0"/>
              </a:spcBef>
              <a:spcAft>
                <a:spcPts val="0"/>
              </a:spcAft>
              <a:buClr>
                <a:schemeClr val="dk1"/>
              </a:buClr>
              <a:buSzPts val="1100"/>
              <a:buFont typeface="Arial"/>
              <a:buNone/>
            </a:pPr>
            <a:r>
              <a:rPr b="1" i="1" lang="en" sz="1500">
                <a:solidFill>
                  <a:srgbClr val="1A1A1A"/>
                </a:solidFill>
                <a:highlight>
                  <a:srgbClr val="B6D7A8"/>
                </a:highlight>
              </a:rPr>
              <a:t>“The job of American governance begins around the kitchen table, which is the focus of power, because the ultimate source of political power in a republican state is vested in the living people and extends outward from the family to the community to the county to the state to the country as a whole.”</a:t>
            </a:r>
            <a:endParaRPr b="1" sz="3100">
              <a:highlight>
                <a:srgbClr val="B6D7A8"/>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4"/>
          <p:cNvSpPr txBox="1"/>
          <p:nvPr>
            <p:ph type="title"/>
          </p:nvPr>
        </p:nvSpPr>
        <p:spPr>
          <a:xfrm>
            <a:off x="311700" y="445025"/>
            <a:ext cx="8520600" cy="626400"/>
          </a:xfrm>
          <a:prstGeom prst="rect">
            <a:avLst/>
          </a:prstGeom>
          <a:noFill/>
          <a:ln>
            <a:noFill/>
          </a:ln>
        </p:spPr>
        <p:txBody>
          <a:bodyPr anchorCtr="0" anchor="t" bIns="91425" lIns="91425" spcFirstLastPara="1" rIns="91425" wrap="square" tIns="91425">
            <a:normAutofit/>
          </a:bodyPr>
          <a:lstStyle/>
          <a:p>
            <a:pPr indent="0" lvl="0" marL="0" rtl="0" algn="ctr">
              <a:spcBef>
                <a:spcPts val="0"/>
              </a:spcBef>
              <a:spcAft>
                <a:spcPts val="0"/>
              </a:spcAft>
              <a:buClr>
                <a:schemeClr val="dk1"/>
              </a:buClr>
              <a:buSzPts val="1100"/>
              <a:buFont typeface="Arial"/>
              <a:buNone/>
            </a:pPr>
            <a:r>
              <a:rPr b="1" lang="en" sz="2100"/>
              <a:t>Why should </a:t>
            </a:r>
            <a:r>
              <a:rPr b="1" lang="en" sz="2177"/>
              <a:t>Self-Governance lead to Self-Government?</a:t>
            </a:r>
            <a:endParaRPr b="1" sz="4977"/>
          </a:p>
        </p:txBody>
      </p:sp>
      <p:sp>
        <p:nvSpPr>
          <p:cNvPr id="66" name="Google Shape;66;p4"/>
          <p:cNvSpPr txBox="1"/>
          <p:nvPr>
            <p:ph idx="1" type="body"/>
          </p:nvPr>
        </p:nvSpPr>
        <p:spPr>
          <a:xfrm>
            <a:off x="311700" y="1530175"/>
            <a:ext cx="8520600" cy="3357300"/>
          </a:xfrm>
          <a:prstGeom prst="rect">
            <a:avLst/>
          </a:prstGeom>
          <a:noFill/>
          <a:ln>
            <a:noFill/>
          </a:ln>
        </p:spPr>
        <p:txBody>
          <a:bodyPr anchorCtr="0" anchor="t" bIns="91425" lIns="91425" spcFirstLastPara="1" rIns="91425" wrap="square" tIns="91425">
            <a:normAutofit/>
          </a:bodyPr>
          <a:lstStyle/>
          <a:p>
            <a:pPr indent="0" lvl="0" marL="0" rtl="0" algn="ctr">
              <a:lnSpc>
                <a:spcPct val="115000"/>
              </a:lnSpc>
              <a:spcBef>
                <a:spcPts val="0"/>
              </a:spcBef>
              <a:spcAft>
                <a:spcPts val="0"/>
              </a:spcAft>
              <a:buSzPts val="1946"/>
              <a:buNone/>
            </a:pPr>
            <a:r>
              <a:rPr lang="en" sz="2000">
                <a:highlight>
                  <a:srgbClr val="B6D7A8"/>
                </a:highlight>
              </a:rPr>
              <a:t>Our </a:t>
            </a:r>
            <a:r>
              <a:rPr lang="en" sz="2000"/>
              <a:t>Land and Soil jurisdiction governance is only as good as its people. When all men and women agree to Do No Harm,  Be in Honor,   Act in Kindness,  and Leave Life Better, Self-Governance is possible. BUT, is it enough to protect our rights ‘collectively’ to live freely on its own? </a:t>
            </a:r>
            <a:endParaRPr sz="2000"/>
          </a:p>
          <a:p>
            <a:pPr indent="0" lvl="0" marL="0" rtl="0" algn="ctr">
              <a:lnSpc>
                <a:spcPct val="115000"/>
              </a:lnSpc>
              <a:spcBef>
                <a:spcPts val="1200"/>
              </a:spcBef>
              <a:spcAft>
                <a:spcPts val="0"/>
              </a:spcAft>
              <a:buSzPts val="1946"/>
              <a:buNone/>
            </a:pPr>
            <a:r>
              <a:rPr lang="en" sz="2000"/>
              <a:t>Without Self-Government “of the people”, developed “by the people, for the people” it is not possible to protect our individual freedoms granted by our creator. </a:t>
            </a:r>
            <a:endParaRPr sz="2000">
              <a:highlight>
                <a:srgbClr val="FF9900"/>
              </a:highlight>
            </a:endParaRPr>
          </a:p>
          <a:p>
            <a:pPr indent="0" lvl="0" marL="0" rtl="0" algn="l">
              <a:lnSpc>
                <a:spcPct val="115000"/>
              </a:lnSpc>
              <a:spcBef>
                <a:spcPts val="1200"/>
              </a:spcBef>
              <a:spcAft>
                <a:spcPts val="1200"/>
              </a:spcAft>
              <a:buSzPts val="1946"/>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g3c86b11010f_0_34"/>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457200" lvl="0" marL="0" rtl="0" algn="ctr">
              <a:lnSpc>
                <a:spcPct val="115000"/>
              </a:lnSpc>
              <a:spcBef>
                <a:spcPts val="0"/>
              </a:spcBef>
              <a:spcAft>
                <a:spcPts val="0"/>
              </a:spcAft>
              <a:buClr>
                <a:schemeClr val="dk1"/>
              </a:buClr>
              <a:buSzPct val="45622"/>
              <a:buFont typeface="Arial"/>
              <a:buNone/>
            </a:pPr>
            <a:r>
              <a:rPr lang="en" sz="2411">
                <a:solidFill>
                  <a:srgbClr val="1A1A1A"/>
                </a:solidFill>
                <a:highlight>
                  <a:srgbClr val="B6D7A8"/>
                </a:highlight>
              </a:rPr>
              <a:t>To ascend to a higher level of awareness and self-governance and self-knowledge, to face the world as it is, not as we want it to be, and at the same time----to see what it could be, and to fearlessly accept our responsibility for it all.</a:t>
            </a:r>
            <a:r>
              <a:rPr lang="en" sz="2411">
                <a:solidFill>
                  <a:srgbClr val="1A1A1A"/>
                </a:solidFill>
                <a:highlight>
                  <a:srgbClr val="FFFFFF"/>
                </a:highlight>
              </a:rPr>
              <a:t> </a:t>
            </a:r>
            <a:endParaRPr sz="2411">
              <a:solidFill>
                <a:srgbClr val="1A1A1A"/>
              </a:solidFill>
              <a:highlight>
                <a:srgbClr val="FFFFFF"/>
              </a:highlight>
            </a:endParaRPr>
          </a:p>
          <a:p>
            <a:pPr indent="457200" lvl="0" marL="0" rtl="0" algn="ctr">
              <a:lnSpc>
                <a:spcPct val="115000"/>
              </a:lnSpc>
              <a:spcBef>
                <a:spcPts val="0"/>
              </a:spcBef>
              <a:spcAft>
                <a:spcPts val="0"/>
              </a:spcAft>
              <a:buClr>
                <a:schemeClr val="dk1"/>
              </a:buClr>
              <a:buSzPct val="47826"/>
              <a:buFont typeface="Arial"/>
              <a:buNone/>
            </a:pPr>
            <a:r>
              <a:t/>
            </a:r>
            <a:endParaRPr sz="2300">
              <a:solidFill>
                <a:srgbClr val="1A1A1A"/>
              </a:solidFill>
              <a:highlight>
                <a:srgbClr val="FFFFFF"/>
              </a:highlight>
            </a:endParaRPr>
          </a:p>
        </p:txBody>
      </p:sp>
      <p:sp>
        <p:nvSpPr>
          <p:cNvPr id="72" name="Google Shape;72;g3c86b11010f_0_34"/>
          <p:cNvSpPr txBox="1"/>
          <p:nvPr>
            <p:ph idx="1" type="subTitle"/>
          </p:nvPr>
        </p:nvSpPr>
        <p:spPr>
          <a:xfrm>
            <a:off x="311700" y="2834125"/>
            <a:ext cx="8520600" cy="1565400"/>
          </a:xfrm>
          <a:prstGeom prst="rect">
            <a:avLst/>
          </a:prstGeom>
        </p:spPr>
        <p:txBody>
          <a:bodyPr anchorCtr="0" anchor="t" bIns="91425" lIns="91425" spcFirstLastPara="1" rIns="91425" wrap="square" tIns="91425">
            <a:normAutofit/>
          </a:bodyPr>
          <a:lstStyle/>
          <a:p>
            <a:pPr indent="0" lvl="0" marL="0" rtl="0" algn="ctr">
              <a:lnSpc>
                <a:spcPct val="115000"/>
              </a:lnSpc>
              <a:spcBef>
                <a:spcPts val="0"/>
              </a:spcBef>
              <a:spcAft>
                <a:spcPts val="0"/>
              </a:spcAft>
              <a:buClr>
                <a:schemeClr val="dk1"/>
              </a:buClr>
              <a:buSzPts val="1800"/>
              <a:buFont typeface="Arial"/>
              <a:buNone/>
            </a:pPr>
            <a:r>
              <a:rPr b="1" lang="en" sz="2400">
                <a:highlight>
                  <a:srgbClr val="B6D7A8"/>
                </a:highlight>
              </a:rPr>
              <a:t> </a:t>
            </a:r>
            <a:r>
              <a:rPr b="1" i="1" lang="en" sz="2400">
                <a:highlight>
                  <a:srgbClr val="B6D7A8"/>
                </a:highlight>
              </a:rPr>
              <a:t>Each one of us are a micro government within ourselves that we are to govern.</a:t>
            </a:r>
            <a:endParaRPr b="1" sz="3400">
              <a:highlight>
                <a:srgbClr val="B6D7A8"/>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5"/>
          <p:cNvSpPr txBox="1"/>
          <p:nvPr>
            <p:ph type="title"/>
          </p:nvPr>
        </p:nvSpPr>
        <p:spPr>
          <a:xfrm>
            <a:off x="311700" y="445025"/>
            <a:ext cx="8520600" cy="9114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15000"/>
              </a:lnSpc>
              <a:spcBef>
                <a:spcPts val="0"/>
              </a:spcBef>
              <a:spcAft>
                <a:spcPts val="1200"/>
              </a:spcAft>
              <a:buClr>
                <a:schemeClr val="dk1"/>
              </a:buClr>
              <a:buSzPct val="47826"/>
              <a:buFont typeface="Arial"/>
              <a:buNone/>
            </a:pPr>
            <a:r>
              <a:rPr b="1" lang="en" sz="2300">
                <a:solidFill>
                  <a:schemeClr val="dk2"/>
                </a:solidFill>
                <a:highlight>
                  <a:srgbClr val="B6D7A8"/>
                </a:highlight>
              </a:rPr>
              <a:t>Personality traits that we need to be aware of to make change to Self Governance.</a:t>
            </a:r>
            <a:endParaRPr b="1" sz="3300">
              <a:highlight>
                <a:srgbClr val="B6D7A8"/>
              </a:highlight>
            </a:endParaRPr>
          </a:p>
        </p:txBody>
      </p:sp>
      <p:sp>
        <p:nvSpPr>
          <p:cNvPr id="78" name="Google Shape;78;p5"/>
          <p:cNvSpPr txBox="1"/>
          <p:nvPr>
            <p:ph idx="1" type="body"/>
          </p:nvPr>
        </p:nvSpPr>
        <p:spPr>
          <a:xfrm>
            <a:off x="311700" y="1645950"/>
            <a:ext cx="8520600" cy="3167100"/>
          </a:xfrm>
          <a:prstGeom prst="rect">
            <a:avLst/>
          </a:prstGeom>
          <a:noFill/>
          <a:ln>
            <a:noFill/>
          </a:ln>
        </p:spPr>
        <p:txBody>
          <a:bodyPr anchorCtr="0" anchor="t" bIns="91425" lIns="91425" spcFirstLastPara="1" rIns="91425" wrap="square" tIns="91425">
            <a:normAutofit fontScale="92500" lnSpcReduction="20000"/>
          </a:bodyPr>
          <a:lstStyle/>
          <a:p>
            <a:pPr indent="0" lvl="0" marL="0" rtl="0" algn="l">
              <a:lnSpc>
                <a:spcPct val="115000"/>
              </a:lnSpc>
              <a:spcBef>
                <a:spcPts val="1200"/>
              </a:spcBef>
              <a:spcAft>
                <a:spcPts val="0"/>
              </a:spcAft>
              <a:buSzPct val="100000"/>
              <a:buNone/>
            </a:pPr>
            <a:r>
              <a:rPr b="1" lang="en">
                <a:highlight>
                  <a:srgbClr val="B6D7A8"/>
                </a:highlight>
              </a:rPr>
              <a:t>-Clear your conscious and be unbiased.</a:t>
            </a:r>
            <a:endParaRPr b="1">
              <a:highlight>
                <a:srgbClr val="B6D7A8"/>
              </a:highlight>
            </a:endParaRPr>
          </a:p>
          <a:p>
            <a:pPr indent="0" lvl="0" marL="0" rtl="0" algn="l">
              <a:lnSpc>
                <a:spcPct val="115000"/>
              </a:lnSpc>
              <a:spcBef>
                <a:spcPts val="1200"/>
              </a:spcBef>
              <a:spcAft>
                <a:spcPts val="0"/>
              </a:spcAft>
              <a:buSzPct val="100000"/>
              <a:buNone/>
            </a:pPr>
            <a:r>
              <a:rPr b="1" lang="en">
                <a:highlight>
                  <a:srgbClr val="B6D7A8"/>
                </a:highlight>
              </a:rPr>
              <a:t>-What’s driving you to being an American? Common Law, freedom, your rights, etc</a:t>
            </a:r>
            <a:endParaRPr b="1">
              <a:highlight>
                <a:srgbClr val="B6D7A8"/>
              </a:highlight>
            </a:endParaRPr>
          </a:p>
          <a:p>
            <a:pPr indent="0" lvl="0" marL="0" rtl="0" algn="l">
              <a:lnSpc>
                <a:spcPct val="115000"/>
              </a:lnSpc>
              <a:spcBef>
                <a:spcPts val="1200"/>
              </a:spcBef>
              <a:spcAft>
                <a:spcPts val="0"/>
              </a:spcAft>
              <a:buSzPct val="100000"/>
              <a:buNone/>
            </a:pPr>
            <a:r>
              <a:rPr b="1" lang="en">
                <a:highlight>
                  <a:srgbClr val="B6D7A8"/>
                </a:highlight>
              </a:rPr>
              <a:t>-Leave ego and desires at the door. It’s about service to others, not “what about me”?</a:t>
            </a:r>
            <a:endParaRPr b="1">
              <a:highlight>
                <a:srgbClr val="B6D7A8"/>
              </a:highlight>
            </a:endParaRPr>
          </a:p>
          <a:p>
            <a:pPr indent="0" lvl="0" marL="0" rtl="0" algn="l">
              <a:lnSpc>
                <a:spcPct val="115000"/>
              </a:lnSpc>
              <a:spcBef>
                <a:spcPts val="1200"/>
              </a:spcBef>
              <a:spcAft>
                <a:spcPts val="0"/>
              </a:spcAft>
              <a:buSzPct val="100000"/>
              <a:buNone/>
            </a:pPr>
            <a:r>
              <a:rPr b="1" lang="en">
                <a:highlight>
                  <a:srgbClr val="B6D7A8"/>
                </a:highlight>
              </a:rPr>
              <a:t>-Our memory is our storehouse of past histories. Create NEW memories?</a:t>
            </a:r>
            <a:endParaRPr b="1">
              <a:highlight>
                <a:srgbClr val="B6D7A8"/>
              </a:highlight>
            </a:endParaRPr>
          </a:p>
          <a:p>
            <a:pPr indent="0" lvl="0" marL="0" rtl="0" algn="l">
              <a:lnSpc>
                <a:spcPct val="115000"/>
              </a:lnSpc>
              <a:spcBef>
                <a:spcPts val="1200"/>
              </a:spcBef>
              <a:spcAft>
                <a:spcPts val="0"/>
              </a:spcAft>
              <a:buSzPct val="100000"/>
              <a:buNone/>
            </a:pPr>
            <a:r>
              <a:rPr b="1" lang="en">
                <a:highlight>
                  <a:srgbClr val="B6D7A8"/>
                </a:highlight>
              </a:rPr>
              <a:t>-Be aware of our reasoning. Lay out your “pro’s and Con’s”</a:t>
            </a:r>
            <a:endParaRPr b="1">
              <a:highlight>
                <a:srgbClr val="B6D7A8"/>
              </a:highlight>
            </a:endParaRPr>
          </a:p>
          <a:p>
            <a:pPr indent="0" lvl="0" marL="0" rtl="0" algn="l">
              <a:lnSpc>
                <a:spcPct val="115000"/>
              </a:lnSpc>
              <a:spcBef>
                <a:spcPts val="1200"/>
              </a:spcBef>
              <a:spcAft>
                <a:spcPts val="0"/>
              </a:spcAft>
              <a:buSzPct val="100000"/>
              <a:buNone/>
            </a:pPr>
            <a:r>
              <a:rPr b="1" lang="en">
                <a:highlight>
                  <a:srgbClr val="B6D7A8"/>
                </a:highlight>
              </a:rPr>
              <a:t>-Our senses: Look, listen, feel, understand the new life with your Freedom</a:t>
            </a:r>
            <a:endParaRPr b="1">
              <a:highlight>
                <a:srgbClr val="B6D7A8"/>
              </a:highlight>
            </a:endParaRPr>
          </a:p>
          <a:p>
            <a:pPr indent="0" lvl="0" marL="0" rtl="0" algn="l">
              <a:lnSpc>
                <a:spcPct val="115000"/>
              </a:lnSpc>
              <a:spcBef>
                <a:spcPts val="1200"/>
              </a:spcBef>
              <a:spcAft>
                <a:spcPts val="1200"/>
              </a:spcAft>
              <a:buClr>
                <a:schemeClr val="dk1"/>
              </a:buClr>
              <a:buSzPct val="61111"/>
              <a:buFont typeface="Arial"/>
              <a:buNone/>
            </a:pPr>
            <a:r>
              <a:rPr b="1" lang="en">
                <a:highlight>
                  <a:srgbClr val="B6D7A8"/>
                </a:highlight>
              </a:rPr>
              <a:t>-Will power: drives us to understand our feelings and make change</a:t>
            </a:r>
            <a:endParaRPr b="1">
              <a:highlight>
                <a:srgbClr val="B6D7A8"/>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g3c86b11010f_0_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a:p>
          <a:p>
            <a:pPr indent="0" lvl="0" marL="0" rtl="0" algn="l">
              <a:spcBef>
                <a:spcPts val="0"/>
              </a:spcBef>
              <a:spcAft>
                <a:spcPts val="0"/>
              </a:spcAft>
              <a:buNone/>
            </a:pPr>
            <a:r>
              <a:t/>
            </a:r>
            <a:endParaRPr/>
          </a:p>
        </p:txBody>
      </p:sp>
      <p:sp>
        <p:nvSpPr>
          <p:cNvPr id="84" name="Google Shape;84;g3c86b11010f_0_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1700">
                <a:solidFill>
                  <a:srgbClr val="1A1A1A"/>
                </a:solidFill>
                <a:highlight>
                  <a:srgbClr val="B6D7A8"/>
                </a:highlight>
              </a:rPr>
              <a:t>All the hard lessons you learned climbing the corporate ladder need to be left behind in favor of service, self-respect, self-determination, and self-responsibility, freedom, equality, brotherhood, and freewill ---- all of which are the hallmarks of self-governance.</a:t>
            </a:r>
            <a:endParaRPr sz="1700">
              <a:solidFill>
                <a:srgbClr val="1A1A1A"/>
              </a:solidFill>
              <a:highlight>
                <a:srgbClr val="B6D7A8"/>
              </a:highlight>
            </a:endParaRPr>
          </a:p>
          <a:p>
            <a:pPr indent="0" lvl="0" marL="114300" rtl="0" algn="l">
              <a:spcBef>
                <a:spcPts val="300"/>
              </a:spcBef>
              <a:spcAft>
                <a:spcPts val="0"/>
              </a:spcAft>
              <a:buClr>
                <a:schemeClr val="dk1"/>
              </a:buClr>
              <a:buSzPts val="1100"/>
              <a:buFont typeface="Arial"/>
              <a:buNone/>
            </a:pPr>
            <a:r>
              <a:t/>
            </a:r>
            <a:endParaRPr sz="1050">
              <a:solidFill>
                <a:srgbClr val="8A8D91"/>
              </a:solidFill>
              <a:highlight>
                <a:srgbClr val="B6D7A8"/>
              </a:highlight>
            </a:endParaRPr>
          </a:p>
          <a:p>
            <a:pPr indent="457200" lvl="0" marL="0" rtl="0" algn="ctr">
              <a:lnSpc>
                <a:spcPct val="116000"/>
              </a:lnSpc>
              <a:spcBef>
                <a:spcPts val="0"/>
              </a:spcBef>
              <a:spcAft>
                <a:spcPts val="0"/>
              </a:spcAft>
              <a:buClr>
                <a:schemeClr val="dk1"/>
              </a:buClr>
              <a:buSzPts val="1100"/>
              <a:buFont typeface="Arial"/>
              <a:buNone/>
            </a:pPr>
            <a:r>
              <a:rPr lang="en" sz="1700">
                <a:solidFill>
                  <a:schemeClr val="dk1"/>
                </a:solidFill>
                <a:highlight>
                  <a:srgbClr val="B6D7A8"/>
                </a:highlight>
              </a:rPr>
              <a:t>Self-mastery is the ability to be one's own master, it means being able to control one's own impulses and desires, rather than being controlled by them.</a:t>
            </a:r>
            <a:endParaRPr sz="2100">
              <a:solidFill>
                <a:srgbClr val="1A1A1A"/>
              </a:solidFill>
              <a:highlight>
                <a:srgbClr val="B6D7A8"/>
              </a:highlight>
            </a:endParaRPr>
          </a:p>
          <a:p>
            <a:pPr indent="0" lvl="0" marL="0" rtl="0" algn="ctr">
              <a:spcBef>
                <a:spcPts val="800"/>
              </a:spcBef>
              <a:spcAft>
                <a:spcPts val="0"/>
              </a:spcAft>
              <a:buClr>
                <a:schemeClr val="dk1"/>
              </a:buClr>
              <a:buSzPts val="1100"/>
              <a:buFont typeface="Arial"/>
              <a:buNone/>
            </a:pPr>
            <a:r>
              <a:rPr lang="en" sz="1700">
                <a:solidFill>
                  <a:srgbClr val="1A1A1A"/>
                </a:solidFill>
                <a:highlight>
                  <a:srgbClr val="B6D7A8"/>
                </a:highlight>
              </a:rPr>
              <a:t>The need to discipline yourself and to discover the truth about yourself will become obvious with time; self-governance will cease to be a foreign concept.  As you learn to govern yourselves and know your own nature, you will learn to govern your nations and your world as well.</a:t>
            </a:r>
            <a:endParaRPr sz="2200">
              <a:solidFill>
                <a:srgbClr val="1A1A1A"/>
              </a:solidFill>
              <a:highlight>
                <a:srgbClr val="B6D7A8"/>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g3c86b11010f_0_0"/>
          <p:cNvSpPr txBox="1"/>
          <p:nvPr>
            <p:ph type="title"/>
          </p:nvPr>
        </p:nvSpPr>
        <p:spPr>
          <a:xfrm>
            <a:off x="311700" y="4202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u="sng"/>
              <a:t>Self Governance/Government to Consider…….</a:t>
            </a:r>
            <a:endParaRPr b="1" u="sng"/>
          </a:p>
        </p:txBody>
      </p:sp>
      <p:sp>
        <p:nvSpPr>
          <p:cNvPr id="90" name="Google Shape;90;g3c86b11010f_0_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i="1" lang="en" sz="2200">
                <a:solidFill>
                  <a:srgbClr val="1A1A1A"/>
                </a:solidFill>
                <a:highlight>
                  <a:srgbClr val="B6D7A8"/>
                </a:highlight>
              </a:rPr>
              <a:t>“Take </a:t>
            </a:r>
            <a:r>
              <a:rPr b="1" i="1" lang="en" sz="2200" u="sng">
                <a:solidFill>
                  <a:srgbClr val="1A1A1A"/>
                </a:solidFill>
                <a:highlight>
                  <a:srgbClr val="B6D7A8"/>
                </a:highlight>
              </a:rPr>
              <a:t>action</a:t>
            </a:r>
            <a:r>
              <a:rPr i="1" lang="en" sz="2200">
                <a:solidFill>
                  <a:srgbClr val="1A1A1A"/>
                </a:solidFill>
                <a:highlight>
                  <a:srgbClr val="B6D7A8"/>
                </a:highlight>
              </a:rPr>
              <a:t> to preserve your own protections and exemptions and property rights and pay attention and get involved in assembling your local county and state units of government. Those things operating "as" counties and "as" States of States aren't your government. </a:t>
            </a:r>
            <a:r>
              <a:rPr b="1" i="1" lang="en" sz="2200" u="sng">
                <a:solidFill>
                  <a:srgbClr val="1A1A1A"/>
                </a:solidFill>
                <a:highlight>
                  <a:srgbClr val="B6D7A8"/>
                </a:highlight>
              </a:rPr>
              <a:t>You are your government.</a:t>
            </a:r>
            <a:r>
              <a:rPr i="1" lang="en" sz="2200">
                <a:solidFill>
                  <a:srgbClr val="1A1A1A"/>
                </a:solidFill>
                <a:highlight>
                  <a:srgbClr val="B6D7A8"/>
                </a:highlight>
              </a:rPr>
              <a:t> That is what "self-governance" means.”</a:t>
            </a:r>
            <a:endParaRPr i="1" sz="2200">
              <a:solidFill>
                <a:srgbClr val="1A1A1A"/>
              </a:solidFill>
              <a:highlight>
                <a:srgbClr val="B6D7A8"/>
              </a:highlight>
            </a:endParaRPr>
          </a:p>
          <a:p>
            <a:pPr indent="0" lvl="0" marL="0" rtl="0" algn="ctr">
              <a:spcBef>
                <a:spcPts val="0"/>
              </a:spcBef>
              <a:spcAft>
                <a:spcPts val="0"/>
              </a:spcAft>
              <a:buNone/>
            </a:pPr>
            <a:r>
              <a:t/>
            </a:r>
            <a:endParaRPr i="1" sz="1600">
              <a:solidFill>
                <a:srgbClr val="1A1A1A"/>
              </a:solidFill>
              <a:highlight>
                <a:srgbClr val="FFFFFF"/>
              </a:highlight>
            </a:endParaRPr>
          </a:p>
          <a:p>
            <a:pPr indent="0" lvl="0" marL="0" rtl="0" algn="l">
              <a:spcBef>
                <a:spcPts val="0"/>
              </a:spcBef>
              <a:spcAft>
                <a:spcPts val="0"/>
              </a:spcAft>
              <a:buNone/>
            </a:pPr>
            <a:r>
              <a:t/>
            </a:r>
            <a:endParaRPr i="1" sz="1600">
              <a:solidFill>
                <a:srgbClr val="1A1A1A"/>
              </a:solidFill>
              <a:highlight>
                <a:srgbClr val="FFFFFF"/>
              </a:highlight>
            </a:endParaRPr>
          </a:p>
          <a:p>
            <a:pPr indent="0" lvl="0" marL="0" rtl="0" algn="ctr">
              <a:spcBef>
                <a:spcPts val="0"/>
              </a:spcBef>
              <a:spcAft>
                <a:spcPts val="0"/>
              </a:spcAft>
              <a:buClr>
                <a:schemeClr val="dk1"/>
              </a:buClr>
              <a:buSzPts val="1100"/>
              <a:buFont typeface="Arial"/>
              <a:buNone/>
            </a:pPr>
            <a:r>
              <a:t/>
            </a:r>
            <a:endParaRPr i="1" sz="2000">
              <a:solidFill>
                <a:srgbClr val="1A1A1A"/>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g3c86b11010f_0_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b="1" u="sng"/>
          </a:p>
          <a:p>
            <a:pPr indent="0" lvl="0" marL="0" rtl="0" algn="l">
              <a:spcBef>
                <a:spcPts val="0"/>
              </a:spcBef>
              <a:spcAft>
                <a:spcPts val="0"/>
              </a:spcAft>
              <a:buNone/>
            </a:pPr>
            <a:r>
              <a:t/>
            </a:r>
            <a:endParaRPr/>
          </a:p>
        </p:txBody>
      </p:sp>
      <p:sp>
        <p:nvSpPr>
          <p:cNvPr id="96" name="Google Shape;96;g3c86b11010f_0_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ctr">
              <a:spcBef>
                <a:spcPts val="0"/>
              </a:spcBef>
              <a:spcAft>
                <a:spcPts val="0"/>
              </a:spcAft>
              <a:buNone/>
            </a:pPr>
            <a:r>
              <a:rPr lang="en" sz="2100">
                <a:solidFill>
                  <a:srgbClr val="000000"/>
                </a:solidFill>
                <a:highlight>
                  <a:srgbClr val="B6D7A8"/>
                </a:highlight>
                <a:uFill>
                  <a:noFill/>
                </a:uFill>
                <a:hlinkClick r:id="rId3">
                  <a:extLst>
                    <a:ext uri="{A12FA001-AC4F-418D-AE19-62706E023703}">
                      <ahyp:hlinkClr val="tx"/>
                    </a:ext>
                  </a:extLst>
                </a:hlinkClick>
              </a:rPr>
              <a:t>John </a:t>
            </a:r>
            <a:r>
              <a:rPr lang="en" sz="2100">
                <a:solidFill>
                  <a:srgbClr val="000000"/>
                </a:solidFill>
                <a:highlight>
                  <a:srgbClr val="B6D7A8"/>
                </a:highlight>
              </a:rPr>
              <a:t>Locke</a:t>
            </a:r>
            <a:r>
              <a:rPr lang="en" sz="2100" u="sng">
                <a:solidFill>
                  <a:srgbClr val="000000"/>
                </a:solidFill>
                <a:highlight>
                  <a:srgbClr val="B6D7A8"/>
                </a:highlight>
              </a:rPr>
              <a:t> believed that freedom is not a possession but an</a:t>
            </a:r>
            <a:r>
              <a:rPr b="1" lang="en" sz="2100" u="sng">
                <a:solidFill>
                  <a:srgbClr val="000000"/>
                </a:solidFill>
                <a:highlight>
                  <a:srgbClr val="B6D7A8"/>
                </a:highlight>
              </a:rPr>
              <a:t> action</a:t>
            </a:r>
            <a:r>
              <a:rPr lang="en" sz="2100" u="sng">
                <a:solidFill>
                  <a:srgbClr val="000000"/>
                </a:solidFill>
                <a:highlight>
                  <a:srgbClr val="B6D7A8"/>
                </a:highlight>
              </a:rPr>
              <a:t>, that is, it is not something that you have, but something you do.</a:t>
            </a:r>
            <a:r>
              <a:rPr lang="en" sz="2100">
                <a:solidFill>
                  <a:srgbClr val="000000"/>
                </a:solidFill>
                <a:highlight>
                  <a:srgbClr val="B6D7A8"/>
                </a:highlight>
              </a:rPr>
              <a:t> (Wikipedia)</a:t>
            </a:r>
            <a:endParaRPr sz="2100">
              <a:solidFill>
                <a:srgbClr val="000000"/>
              </a:solidFill>
              <a:highlight>
                <a:srgbClr val="B6D7A8"/>
              </a:highlight>
            </a:endParaRPr>
          </a:p>
          <a:p>
            <a:pPr indent="0" lvl="0" marL="0" rtl="0" algn="ctr">
              <a:spcBef>
                <a:spcPts val="0"/>
              </a:spcBef>
              <a:spcAft>
                <a:spcPts val="0"/>
              </a:spcAft>
              <a:buNone/>
            </a:pPr>
            <a:r>
              <a:t/>
            </a:r>
            <a:endParaRPr sz="1500">
              <a:solidFill>
                <a:srgbClr val="202122"/>
              </a:solidFill>
              <a:highlight>
                <a:srgbClr val="B6D7A8"/>
              </a:highlight>
            </a:endParaRPr>
          </a:p>
          <a:p>
            <a:pPr indent="0" lvl="0" marL="0" rtl="0" algn="ctr">
              <a:spcBef>
                <a:spcPts val="0"/>
              </a:spcBef>
              <a:spcAft>
                <a:spcPts val="0"/>
              </a:spcAft>
              <a:buNone/>
            </a:pPr>
            <a:r>
              <a:t/>
            </a:r>
            <a:endParaRPr sz="1500">
              <a:solidFill>
                <a:srgbClr val="202122"/>
              </a:solidFill>
              <a:highlight>
                <a:srgbClr val="B6D7A8"/>
              </a:highlight>
            </a:endParaRPr>
          </a:p>
          <a:p>
            <a:pPr indent="0" lvl="0" marL="0" rtl="0" algn="ctr">
              <a:spcBef>
                <a:spcPts val="0"/>
              </a:spcBef>
              <a:spcAft>
                <a:spcPts val="0"/>
              </a:spcAft>
              <a:buClr>
                <a:schemeClr val="dk1"/>
              </a:buClr>
              <a:buSzPts val="1100"/>
              <a:buFont typeface="Arial"/>
              <a:buNone/>
            </a:pPr>
            <a:r>
              <a:rPr lang="en" sz="1900">
                <a:solidFill>
                  <a:schemeClr val="dk1"/>
                </a:solidFill>
                <a:highlight>
                  <a:srgbClr val="B6D7A8"/>
                </a:highlight>
              </a:rPr>
              <a:t>Self governance requires a higher degree of knowledge, a higher degree of </a:t>
            </a:r>
            <a:r>
              <a:rPr b="1" lang="en" sz="1900" u="sng">
                <a:solidFill>
                  <a:schemeClr val="dk1"/>
                </a:solidFill>
                <a:highlight>
                  <a:srgbClr val="B6D7A8"/>
                </a:highlight>
              </a:rPr>
              <a:t>proactive participation,</a:t>
            </a:r>
            <a:r>
              <a:rPr lang="en" sz="1900">
                <a:solidFill>
                  <a:schemeClr val="dk1"/>
                </a:solidFill>
                <a:highlight>
                  <a:srgbClr val="B6D7A8"/>
                </a:highlight>
              </a:rPr>
              <a:t> and a more determined attitude toward administering your own life, taking care of your own property, and exercising your own responsibilities and your own rights go with those responsibilities.</a:t>
            </a:r>
            <a:endParaRPr sz="2200">
              <a:solidFill>
                <a:srgbClr val="202122"/>
              </a:solidFill>
              <a:highlight>
                <a:srgbClr val="B6D7A8"/>
              </a:highlight>
            </a:endParaRPr>
          </a:p>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g3c86b11010f_0_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u="sng"/>
              <a:t>Self Governance/Government to Consider…….</a:t>
            </a:r>
            <a:endParaRPr b="1" u="sng"/>
          </a:p>
          <a:p>
            <a:pPr indent="0" lvl="0" marL="0" rtl="0" algn="l">
              <a:spcBef>
                <a:spcPts val="0"/>
              </a:spcBef>
              <a:spcAft>
                <a:spcPts val="0"/>
              </a:spcAft>
              <a:buNone/>
            </a:pPr>
            <a:r>
              <a:t/>
            </a:r>
            <a:endParaRPr/>
          </a:p>
        </p:txBody>
      </p:sp>
      <p:sp>
        <p:nvSpPr>
          <p:cNvPr id="102" name="Google Shape;102;g3c86b11010f_0_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84615"/>
              <a:buFont typeface="Arial"/>
              <a:buNone/>
            </a:pPr>
            <a:r>
              <a:rPr lang="en" sz="1300">
                <a:solidFill>
                  <a:schemeClr val="dk1"/>
                </a:solidFill>
              </a:rPr>
              <a:t>-</a:t>
            </a:r>
            <a:r>
              <a:rPr lang="en" sz="1625">
                <a:solidFill>
                  <a:schemeClr val="dk1"/>
                </a:solidFill>
              </a:rPr>
              <a:t>The Mayflower Compact- </a:t>
            </a:r>
            <a:endParaRPr sz="1625">
              <a:solidFill>
                <a:schemeClr val="dk1"/>
              </a:solidFill>
            </a:endParaRPr>
          </a:p>
          <a:p>
            <a:pPr indent="0" lvl="0" marL="0" rtl="0" algn="l">
              <a:spcBef>
                <a:spcPts val="0"/>
              </a:spcBef>
              <a:spcAft>
                <a:spcPts val="0"/>
              </a:spcAft>
              <a:buClr>
                <a:schemeClr val="dk1"/>
              </a:buClr>
              <a:buSzPct val="67660"/>
              <a:buFont typeface="Arial"/>
              <a:buNone/>
            </a:pPr>
            <a:r>
              <a:t/>
            </a:r>
            <a:endParaRPr sz="1625">
              <a:solidFill>
                <a:schemeClr val="dk1"/>
              </a:solidFill>
            </a:endParaRPr>
          </a:p>
          <a:p>
            <a:pPr indent="0" lvl="0" marL="0" rtl="0" algn="l">
              <a:spcBef>
                <a:spcPts val="0"/>
              </a:spcBef>
              <a:spcAft>
                <a:spcPts val="0"/>
              </a:spcAft>
              <a:buClr>
                <a:schemeClr val="dk1"/>
              </a:buClr>
              <a:buSzPct val="49988"/>
              <a:buFont typeface="Arial"/>
              <a:buNone/>
            </a:pPr>
            <a:r>
              <a:rPr i="1" lang="en" sz="2200">
                <a:solidFill>
                  <a:srgbClr val="1A1A1A"/>
                </a:solidFill>
                <a:latin typeface="Georgia"/>
                <a:ea typeface="Georgia"/>
                <a:cs typeface="Georgia"/>
                <a:sym typeface="Georgia"/>
              </a:rPr>
              <a:t>…..a voyage to plant the first colony in the northern parts of Virginia, do by these</a:t>
            </a:r>
            <a:r>
              <a:rPr i="1" lang="en" sz="2200">
                <a:solidFill>
                  <a:schemeClr val="dk1"/>
                </a:solidFill>
                <a:latin typeface="Georgia"/>
                <a:ea typeface="Georgia"/>
                <a:cs typeface="Georgia"/>
                <a:sym typeface="Georgia"/>
              </a:rPr>
              <a:t> presents solemnly and mutually in the presence of God and one of another, </a:t>
            </a:r>
            <a:r>
              <a:rPr i="1" lang="en" sz="2200">
                <a:solidFill>
                  <a:schemeClr val="dk1"/>
                </a:solidFill>
                <a:uFill>
                  <a:noFill/>
                </a:uFill>
                <a:latin typeface="Georgia"/>
                <a:ea typeface="Georgia"/>
                <a:cs typeface="Georgia"/>
                <a:sym typeface="Georgia"/>
                <a:hlinkClick r:id="rId3">
                  <a:extLst>
                    <a:ext uri="{A12FA001-AC4F-418D-AE19-62706E023703}">
                      <ahyp:hlinkClr val="tx"/>
                    </a:ext>
                  </a:extLst>
                </a:hlinkClick>
              </a:rPr>
              <a:t>covenant</a:t>
            </a:r>
            <a:r>
              <a:rPr i="1" lang="en" sz="2200">
                <a:solidFill>
                  <a:schemeClr val="dk1"/>
                </a:solidFill>
                <a:latin typeface="Georgia"/>
                <a:ea typeface="Georgia"/>
                <a:cs typeface="Georgia"/>
                <a:sym typeface="Georgia"/>
              </a:rPr>
              <a:t>, and</a:t>
            </a:r>
            <a:r>
              <a:rPr i="1" lang="en" sz="2200" u="sng">
                <a:solidFill>
                  <a:schemeClr val="dk1"/>
                </a:solidFill>
                <a:highlight>
                  <a:srgbClr val="B6D7A8"/>
                </a:highlight>
                <a:latin typeface="Georgia"/>
                <a:ea typeface="Georgia"/>
                <a:cs typeface="Georgia"/>
                <a:sym typeface="Georgia"/>
              </a:rPr>
              <a:t> </a:t>
            </a:r>
            <a:r>
              <a:rPr b="1" i="1" lang="en" sz="2200" u="sng">
                <a:solidFill>
                  <a:schemeClr val="dk1"/>
                </a:solidFill>
                <a:highlight>
                  <a:srgbClr val="B6D7A8"/>
                </a:highlight>
                <a:latin typeface="Georgia"/>
                <a:ea typeface="Georgia"/>
                <a:cs typeface="Georgia"/>
                <a:sym typeface="Georgia"/>
              </a:rPr>
              <a:t>combine ourselves together into a civil body politic, </a:t>
            </a:r>
            <a:r>
              <a:rPr i="1" lang="en" sz="2200">
                <a:solidFill>
                  <a:schemeClr val="dk1"/>
                </a:solidFill>
                <a:highlight>
                  <a:srgbClr val="B6D7A8"/>
                </a:highlight>
                <a:latin typeface="Georgia"/>
                <a:ea typeface="Georgia"/>
                <a:cs typeface="Georgia"/>
                <a:sym typeface="Georgia"/>
              </a:rPr>
              <a:t>for our better ordering and preservation, and furtherance of the ends aforesaid; and by virtue hereof to enact, </a:t>
            </a:r>
            <a:r>
              <a:rPr i="1" lang="en" sz="2200">
                <a:solidFill>
                  <a:schemeClr val="dk1"/>
                </a:solidFill>
                <a:highlight>
                  <a:srgbClr val="B6D7A8"/>
                </a:highlight>
                <a:uFill>
                  <a:noFill/>
                </a:uFill>
                <a:latin typeface="Georgia"/>
                <a:ea typeface="Georgia"/>
                <a:cs typeface="Georgia"/>
                <a:sym typeface="Georgia"/>
                <a:hlinkClick r:id="rId4">
                  <a:extLst>
                    <a:ext uri="{A12FA001-AC4F-418D-AE19-62706E023703}">
                      <ahyp:hlinkClr val="tx"/>
                    </a:ext>
                  </a:extLst>
                </a:hlinkClick>
              </a:rPr>
              <a:t>constitute</a:t>
            </a:r>
            <a:r>
              <a:rPr i="1" lang="en" sz="2200">
                <a:solidFill>
                  <a:schemeClr val="dk1"/>
                </a:solidFill>
                <a:highlight>
                  <a:srgbClr val="B6D7A8"/>
                </a:highlight>
                <a:latin typeface="Georgia"/>
                <a:ea typeface="Georgia"/>
                <a:cs typeface="Georgia"/>
                <a:sym typeface="Georgia"/>
              </a:rPr>
              <a:t>, and frame such just and equal laws, ordinances, acts, constitutions, offices from time to time, as shall be thought most meet and convenient for the general good of the colony:...... </a:t>
            </a:r>
            <a:endParaRPr i="1" sz="2200">
              <a:solidFill>
                <a:schemeClr val="dk1"/>
              </a:solidFill>
              <a:highlight>
                <a:srgbClr val="B6D7A8"/>
              </a:highlight>
              <a:latin typeface="Georgia"/>
              <a:ea typeface="Georgia"/>
              <a:cs typeface="Georgia"/>
              <a:sym typeface="Georgia"/>
            </a:endParaRPr>
          </a:p>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