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ane DiCola" userId="0f6633a46c422fd9" providerId="LiveId" clId="{829D0907-041B-4F58-878A-AA4AEF72587E}"/>
    <pc:docChg chg="modSld">
      <pc:chgData name="Duane DiCola" userId="0f6633a46c422fd9" providerId="LiveId" clId="{829D0907-041B-4F58-878A-AA4AEF72587E}" dt="2026-07-22T20:00:53.925" v="1" actId="1076"/>
      <pc:docMkLst>
        <pc:docMk/>
      </pc:docMkLst>
      <pc:sldChg chg="modSp mod">
        <pc:chgData name="Duane DiCola" userId="0f6633a46c422fd9" providerId="LiveId" clId="{829D0907-041B-4F58-878A-AA4AEF72587E}" dt="2026-07-22T20:00:53.925" v="1" actId="1076"/>
        <pc:sldMkLst>
          <pc:docMk/>
          <pc:sldMk cId="527508535" sldId="271"/>
        </pc:sldMkLst>
        <pc:spChg chg="mod">
          <ac:chgData name="Duane DiCola" userId="0f6633a46c422fd9" providerId="LiveId" clId="{829D0907-041B-4F58-878A-AA4AEF72587E}" dt="2026-07-22T20:00:31.794" v="0" actId="1076"/>
          <ac:spMkLst>
            <pc:docMk/>
            <pc:sldMk cId="527508535" sldId="271"/>
            <ac:spMk id="10" creationId="{30ADAFEE-8DDC-4903-9816-22E90E53DF9A}"/>
          </ac:spMkLst>
        </pc:spChg>
        <pc:spChg chg="mod">
          <ac:chgData name="Duane DiCola" userId="0f6633a46c422fd9" providerId="LiveId" clId="{829D0907-041B-4F58-878A-AA4AEF72587E}" dt="2026-07-22T20:00:53.925" v="1" actId="1076"/>
          <ac:spMkLst>
            <pc:docMk/>
            <pc:sldMk cId="527508535" sldId="271"/>
            <ac:spMk id="11" creationId="{971B3DB4-208F-4573-AC3E-96F926DA79E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Open with the laugh, then the truth: agents love swag, but most of us buy it backward.</a:t>
            </a:r>
          </a:p>
          <a:p>
            <a:r>
              <a:t>Set the promise: by the end, attendees will have a filter, a tier system, a campaign formula, and a scorecard.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Buy fewer, better pieces. A scratchy shirt carrying the logo advertises the agency only inside a closet.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hero item creates stopping power. It does not need to be handed to every person.</a:t>
            </a:r>
          </a:p>
          <a:p>
            <a:r>
              <a:t>The team in the image is doing the work: talking. The merchandise supports the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Partners are a relationship audience, not a volume audience. A smaller quantity and higher quality is usually the right tradeoff.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premium item should not disappear in the first 15 minutes because the team handed it to everybody with a pulse. Decide the rules before the event.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both a budget rule and an execution rule. A crowded table creates no focal point and makes everything look cheaper.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These are directions, not a shopping list. The local context should change the choice.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PPAI’s 2025 study found 44% preferred subtle branding. The strategic point is simple: use creates impressions; a giant logo that prevents use creates none.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 QR code is not a strategy. It needs a specific promise and a focused destination.</a:t>
            </a:r>
          </a:p>
          <a:p>
            <a:r>
              <a:t>Tag the campaign in the CRM so the next step can be measured.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Ask for a physical sample before approving a hero item. Avoid rush fees by planning earlier. Reorder proven winners.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Visibility and goodwill matter, but that is not permission to track nothing.</a:t>
            </a:r>
          </a:p>
          <a:p>
            <a:r>
              <a:t>The decision at the end matters more than a perfect attribution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your own experience here. This makes the course encouraging, not scolding.</a:t>
            </a:r>
          </a:p>
          <a:p>
            <a:r>
              <a:t>Invite the audience to silently picture the oldest box of promo products in their office.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non-negotiables are audience, next step, follow-up, and cost. If those four are missing, do not even request the quote.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Give attendees the workbook here. If live, let them select the audience and moment before the session ends.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Resolve the opening: the goal was never to find a magic product. The goal was to make better, more intentional marketing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Position the workbook as the immediate action. Position AITC OS as the complete operating system for community marketing.</a:t>
            </a:r>
          </a:p>
          <a:p>
            <a:r>
              <a:t>Do not oversell here; the quality of the free course is the proof.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core contrast is not cheap versus expensive. It is random versus intentional.</a:t>
            </a:r>
          </a:p>
          <a:p>
            <a:r>
              <a:t>Insurance is a trust business; physical items carrying the agency name become evidence of judgment.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 not translate this as “buy more swag.” Translate it as “earn space in someone’s life.”</a:t>
            </a:r>
          </a:p>
          <a:p>
            <a:r>
              <a:t>The 2026 PPAI study included more than 3,400 U.S. consumers.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Pause on the acronym. It is funny, but it is also the organizing question for the whole course.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F is intentionally follow-up, because most swag fails after it leaves the table.</a:t>
            </a:r>
          </a:p>
          <a:p>
            <a:r>
              <a:t>If all three answers are vague, stop. Do not ask for another quote.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Walk left to right. Agents tend to jump directly to ITEM. The system forces them to earn that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There is no universal best item. There is only the best item for a specific audience, moment, and job.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Avoid the “gift as bribe” feeling. Customer swag should support service, gratitude, or a useful conversation.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0B6674-FD67-4D4F-9C6A-C3A332C8C95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905500" cy="6858000"/>
          </a:xfrm>
          <a:prstGeom prst="rect">
            <a:avLst/>
          </a:prstGeom>
          <a:solidFill>
            <a:srgbClr val="F6F0E6">
              <a:alpha val="9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0C1D37-952C-4C3E-A50B-EE5DCED85066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3905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E7674C"/>
                </a:solidFill>
              </a:defRPr>
            </a:pPr>
            <a:r>
              <a:rPr sz="975" b="1">
                <a:solidFill>
                  <a:srgbClr val="E7674C"/>
                </a:solidFill>
              </a:rPr>
              <a:t>FREE MINI-COURSE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0D641D-4544-4598-B458-9DAF14256993}"/>
              </a:ext>
            </a:extLst>
          </p:cNvPr>
          <p:cNvSpPr>
            <a:spLocks noGrp="1"/>
          </p:cNvSpPr>
          <p:nvPr/>
        </p:nvSpPr>
        <p:spPr>
          <a:xfrm>
            <a:off x="609600" y="1190625"/>
            <a:ext cx="4476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4350" b="1">
                <a:solidFill>
                  <a:srgbClr val="132A44"/>
                </a:solidFill>
              </a:defRPr>
            </a:pPr>
            <a:r>
              <a:rPr sz="4350" b="1">
                <a:solidFill>
                  <a:srgbClr val="132A44"/>
                </a:solidFill>
              </a:rPr>
              <a:t>SWAG…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34D5CB-0969-481E-9903-2E2C2A6B3BE3}"/>
              </a:ext>
            </a:extLst>
          </p:cNvPr>
          <p:cNvSpPr>
            <a:spLocks noGrp="1"/>
          </p:cNvSpPr>
          <p:nvPr/>
        </p:nvSpPr>
        <p:spPr>
          <a:xfrm>
            <a:off x="609600" y="1866900"/>
            <a:ext cx="44767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5850" b="1">
                <a:solidFill>
                  <a:srgbClr val="E7674C"/>
                </a:solidFill>
              </a:defRPr>
            </a:pPr>
            <a:r>
              <a:rPr sz="5850" b="1">
                <a:solidFill>
                  <a:srgbClr val="E7674C"/>
                </a:solidFill>
              </a:rPr>
              <a:t>WTF?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6BAC35-A216-446A-9531-B55F42476D28}"/>
              </a:ext>
            </a:extLst>
          </p:cNvPr>
          <p:cNvSpPr>
            <a:spLocks noGrp="1"/>
          </p:cNvSpPr>
          <p:nvPr/>
        </p:nvSpPr>
        <p:spPr>
          <a:xfrm>
            <a:off x="647700" y="2914650"/>
            <a:ext cx="4476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175" b="1">
                <a:solidFill>
                  <a:srgbClr val="1E557A"/>
                </a:solidFill>
              </a:defRPr>
            </a:pPr>
            <a:r>
              <a:rPr sz="2175" b="1">
                <a:solidFill>
                  <a:srgbClr val="1E557A"/>
                </a:solidFill>
              </a:rPr>
              <a:t>What’s The Function?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97574-3250-408F-91CB-70C0FF3A17AB}"/>
              </a:ext>
            </a:extLst>
          </p:cNvPr>
          <p:cNvSpPr>
            <a:spLocks noGrp="1"/>
          </p:cNvSpPr>
          <p:nvPr/>
        </p:nvSpPr>
        <p:spPr>
          <a:xfrm>
            <a:off x="647700" y="3524250"/>
            <a:ext cx="857250" cy="57150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48FBC3-BEC8-4CA6-B040-6CDAB69E2B44}"/>
              </a:ext>
            </a:extLst>
          </p:cNvPr>
          <p:cNvSpPr>
            <a:spLocks noGrp="1"/>
          </p:cNvSpPr>
          <p:nvPr/>
        </p:nvSpPr>
        <p:spPr>
          <a:xfrm>
            <a:off x="647700" y="3800475"/>
            <a:ext cx="4476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025" b="1">
                <a:solidFill>
                  <a:srgbClr val="132A44"/>
                </a:solidFill>
              </a:defRPr>
            </a:pPr>
            <a:r>
              <a:rPr sz="2025" b="1">
                <a:solidFill>
                  <a:srgbClr val="132A44"/>
                </a:solidFill>
              </a:rPr>
              <a:t>Killin’ It with SWAG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10C09-85CB-4BFD-9B4A-108A6BB2696D}"/>
              </a:ext>
            </a:extLst>
          </p:cNvPr>
          <p:cNvSpPr>
            <a:spLocks noGrp="1"/>
          </p:cNvSpPr>
          <p:nvPr/>
        </p:nvSpPr>
        <p:spPr>
          <a:xfrm>
            <a:off x="647700" y="4371975"/>
            <a:ext cx="4524375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Stop buying branded crap.</a:t>
            </a:r>
          </a:p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Start building useful local connections.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40C7F0-2501-41E4-BC94-246B6F074E7E}"/>
              </a:ext>
            </a:extLst>
          </p:cNvPr>
          <p:cNvSpPr>
            <a:spLocks noGrp="1"/>
          </p:cNvSpPr>
          <p:nvPr/>
        </p:nvSpPr>
        <p:spPr>
          <a:xfrm>
            <a:off x="647700" y="605790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617386"/>
                </a:solidFill>
              </a:defRPr>
            </a:pPr>
            <a:r>
              <a:rPr sz="975" b="1">
                <a:solidFill>
                  <a:srgbClr val="617386"/>
                </a:solidFill>
              </a:rPr>
              <a:t>Agents in the Community™</a:t>
            </a:r>
          </a:p>
        </p:txBody>
      </p:sp>
    </p:spTree>
    <p:extLst>
      <p:ext uri="{BB962C8B-B14F-4D97-AF65-F5344CB8AC3E}">
        <p14:creationId xmlns:p14="http://schemas.microsoft.com/office/powerpoint/2010/main" val="1917589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6C7C534-03B8-420A-97D5-C59A08A264FA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STAFF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21760F17-EDC5-450F-B7D6-8D8BFF1C78CD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Staff swag is a uniform, a perk, and a culture signal.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2D3750-EEA0-4E72-9F80-5C28F4DE45A7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BB8A14-977C-4CFE-A6EE-EACA4FBBD757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19DCF0-8659-473E-95DD-FF3103DE53E1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B3DDF5-B14D-4B99-9178-68F41D6D2B8E}"/>
              </a:ext>
            </a:extLst>
          </p:cNvPr>
          <p:cNvSpPr>
            <a:spLocks noGrp="1"/>
          </p:cNvSpPr>
          <p:nvPr/>
        </p:nvSpPr>
        <p:spPr>
          <a:xfrm>
            <a:off x="647700" y="1952625"/>
            <a:ext cx="7048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400" b="1">
                <a:solidFill>
                  <a:srgbClr val="132A44"/>
                </a:solidFill>
              </a:defRPr>
            </a:pPr>
            <a:r>
              <a:rPr sz="2400" b="1">
                <a:solidFill>
                  <a:srgbClr val="132A44"/>
                </a:solidFill>
              </a:rPr>
              <a:t>Would they use it if you did not require them to?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538B6-D48E-4055-B967-21DE8E98E30D}"/>
              </a:ext>
            </a:extLst>
          </p:cNvPr>
          <p:cNvSpPr>
            <a:spLocks noGrp="1"/>
          </p:cNvSpPr>
          <p:nvPr/>
        </p:nvSpPr>
        <p:spPr>
          <a:xfrm>
            <a:off x="647700" y="2667000"/>
            <a:ext cx="7048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If the answer is no, it is not a perk.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230ACA2-989D-4792-98D3-E1133F34FB67}"/>
              </a:ext>
            </a:extLst>
          </p:cNvPr>
          <p:cNvSpPr>
            <a:spLocks noGrp="1"/>
          </p:cNvSpPr>
          <p:nvPr/>
        </p:nvSpPr>
        <p:spPr>
          <a:xfrm>
            <a:off x="647700" y="3524250"/>
            <a:ext cx="3190875" cy="161925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3BF040-DEF4-40C5-83EB-0923D1CF139D}"/>
              </a:ext>
            </a:extLst>
          </p:cNvPr>
          <p:cNvSpPr>
            <a:spLocks noGrp="1"/>
          </p:cNvSpPr>
          <p:nvPr/>
        </p:nvSpPr>
        <p:spPr>
          <a:xfrm>
            <a:off x="647700" y="3524250"/>
            <a:ext cx="95250" cy="1619250"/>
          </a:xfrm>
          <a:prstGeom prst="rect">
            <a:avLst/>
          </a:prstGeom>
          <a:solidFill>
            <a:srgbClr val="1E557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0F9A6E-9731-4B49-B89E-710E225A97CE}"/>
              </a:ext>
            </a:extLst>
          </p:cNvPr>
          <p:cNvSpPr>
            <a:spLocks noGrp="1"/>
          </p:cNvSpPr>
          <p:nvPr/>
        </p:nvSpPr>
        <p:spPr>
          <a:xfrm>
            <a:off x="895350" y="3695700"/>
            <a:ext cx="2790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WEAR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904948-7ADF-460F-9917-0248362F8F68}"/>
              </a:ext>
            </a:extLst>
          </p:cNvPr>
          <p:cNvSpPr>
            <a:spLocks noGrp="1"/>
          </p:cNvSpPr>
          <p:nvPr/>
        </p:nvSpPr>
        <p:spPr>
          <a:xfrm>
            <a:off x="895350" y="4038600"/>
            <a:ext cx="2790825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Soft polos, quality caps, useful jackets. Make the team recognizable.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7E0C7D-739D-4B46-88EA-2848629D9DDA}"/>
              </a:ext>
            </a:extLst>
          </p:cNvPr>
          <p:cNvSpPr>
            <a:spLocks noGrp="1"/>
          </p:cNvSpPr>
          <p:nvPr/>
        </p:nvSpPr>
        <p:spPr>
          <a:xfrm>
            <a:off x="4476750" y="3524250"/>
            <a:ext cx="3190875" cy="161925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376949-B0A0-4DCE-A3E9-0E6A9D1EFFB8}"/>
              </a:ext>
            </a:extLst>
          </p:cNvPr>
          <p:cNvSpPr>
            <a:spLocks noGrp="1"/>
          </p:cNvSpPr>
          <p:nvPr/>
        </p:nvSpPr>
        <p:spPr>
          <a:xfrm>
            <a:off x="4476750" y="3524250"/>
            <a:ext cx="95250" cy="1619250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F5B2D2-F594-4409-89E3-030384A86346}"/>
              </a:ext>
            </a:extLst>
          </p:cNvPr>
          <p:cNvSpPr>
            <a:spLocks noGrp="1"/>
          </p:cNvSpPr>
          <p:nvPr/>
        </p:nvSpPr>
        <p:spPr>
          <a:xfrm>
            <a:off x="4724400" y="3695700"/>
            <a:ext cx="2790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WORK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DD4D8A-4860-4D18-8E85-9393A7B7F2BC}"/>
              </a:ext>
            </a:extLst>
          </p:cNvPr>
          <p:cNvSpPr>
            <a:spLocks noGrp="1"/>
          </p:cNvSpPr>
          <p:nvPr/>
        </p:nvSpPr>
        <p:spPr>
          <a:xfrm>
            <a:off x="4724400" y="4038600"/>
            <a:ext cx="2790825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Tumblers, notebooks, bags, or event kits people choose to use.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9E1B4CD-FDC3-4658-BE72-1DCF2CF45E18}"/>
              </a:ext>
            </a:extLst>
          </p:cNvPr>
          <p:cNvSpPr>
            <a:spLocks noGrp="1"/>
          </p:cNvSpPr>
          <p:nvPr/>
        </p:nvSpPr>
        <p:spPr>
          <a:xfrm>
            <a:off x="8305800" y="3524250"/>
            <a:ext cx="3190875" cy="1619250"/>
          </a:xfrm>
          <a:prstGeom prst="roundRect">
            <a:avLst>
              <a:gd name="adj" fmla="val 10588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386EEF-940A-47FC-9453-5E26A5877710}"/>
              </a:ext>
            </a:extLst>
          </p:cNvPr>
          <p:cNvSpPr>
            <a:spLocks noGrp="1"/>
          </p:cNvSpPr>
          <p:nvPr/>
        </p:nvSpPr>
        <p:spPr>
          <a:xfrm>
            <a:off x="8305800" y="3524250"/>
            <a:ext cx="95250" cy="1619250"/>
          </a:xfrm>
          <a:prstGeom prst="rect">
            <a:avLst/>
          </a:prstGeom>
          <a:solidFill>
            <a:srgbClr val="1D7A6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FD0A5FB-EAAD-477B-9AFC-C995FD09E98F}"/>
              </a:ext>
            </a:extLst>
          </p:cNvPr>
          <p:cNvSpPr>
            <a:spLocks noGrp="1"/>
          </p:cNvSpPr>
          <p:nvPr/>
        </p:nvSpPr>
        <p:spPr>
          <a:xfrm>
            <a:off x="8553450" y="3695700"/>
            <a:ext cx="2790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RECOGNIZE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49C49E-84B9-4194-83E9-3DC0A9DDF562}"/>
              </a:ext>
            </a:extLst>
          </p:cNvPr>
          <p:cNvSpPr>
            <a:spLocks noGrp="1"/>
          </p:cNvSpPr>
          <p:nvPr/>
        </p:nvSpPr>
        <p:spPr>
          <a:xfrm>
            <a:off x="8553450" y="4038600"/>
            <a:ext cx="2790825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Milestone or performance items that feel earned—not leftover inventory.</a:t>
            </a:r>
          </a:p>
        </p:txBody>
      </p:sp>
    </p:spTree>
    <p:extLst>
      <p:ext uri="{BB962C8B-B14F-4D97-AF65-F5344CB8AC3E}">
        <p14:creationId xmlns:p14="http://schemas.microsoft.com/office/powerpoint/2010/main" val="741331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rcRect l="20297" r="20297"/>
          <a:stretch>
            <a:fillRect/>
          </a:stretch>
        </p:blipFill>
        <p:spPr>
          <a:xfrm>
            <a:off x="4953000" y="0"/>
            <a:ext cx="7239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35E773-DA70-4FC5-AFFF-7E30E126765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5619750" cy="6858000"/>
          </a:xfrm>
          <a:prstGeom prst="rect">
            <a:avLst/>
          </a:prstGeom>
          <a:solidFill>
            <a:srgbClr val="F6F0E6">
              <a:alpha val="97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99D9A1-9469-4EE7-986D-5F376C033648}"/>
              </a:ext>
            </a:extLst>
          </p:cNvPr>
          <p:cNvSpPr>
            <a:spLocks noGrp="1"/>
          </p:cNvSpPr>
          <p:nvPr/>
        </p:nvSpPr>
        <p:spPr>
          <a:xfrm>
            <a:off x="552450" y="476250"/>
            <a:ext cx="2476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E7674C"/>
                </a:solidFill>
              </a:defRPr>
            </a:pPr>
            <a:r>
              <a:rPr sz="975" b="1">
                <a:solidFill>
                  <a:srgbClr val="E7674C"/>
                </a:solidFill>
              </a:rPr>
              <a:t>EVENTS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1E02D2-CED7-4D29-8630-0B168C68FDAF}"/>
              </a:ext>
            </a:extLst>
          </p:cNvPr>
          <p:cNvSpPr>
            <a:spLocks noGrp="1"/>
          </p:cNvSpPr>
          <p:nvPr/>
        </p:nvSpPr>
        <p:spPr>
          <a:xfrm>
            <a:off x="552450" y="971550"/>
            <a:ext cx="43815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150" b="1">
                <a:solidFill>
                  <a:srgbClr val="132A44"/>
                </a:solidFill>
              </a:defRPr>
            </a:pPr>
            <a:r>
              <a:rPr sz="3150" b="1">
                <a:solidFill>
                  <a:srgbClr val="132A44"/>
                </a:solidFill>
              </a:rPr>
              <a:t>One hero item.</a:t>
            </a:r>
          </a:p>
          <a:p>
            <a:pPr algn="l">
              <a:lnSpc>
                <a:spcPct val="100000"/>
              </a:lnSpc>
              <a:buNone/>
              <a:defRPr sz="3150" b="1">
                <a:solidFill>
                  <a:srgbClr val="132A44"/>
                </a:solidFill>
              </a:defRPr>
            </a:pPr>
            <a:r>
              <a:rPr sz="3150" b="1">
                <a:solidFill>
                  <a:srgbClr val="132A44"/>
                </a:solidFill>
              </a:rPr>
              <a:t>One reason to stop.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CD59F3-D274-4913-8FBA-5C49EE52F4C7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3C7121-E7FF-4442-A9AB-638FA7977BAC}"/>
              </a:ext>
            </a:extLst>
          </p:cNvPr>
          <p:cNvSpPr>
            <a:spLocks noGrp="1"/>
          </p:cNvSpPr>
          <p:nvPr/>
        </p:nvSpPr>
        <p:spPr>
          <a:xfrm>
            <a:off x="857250" y="2476500"/>
            <a:ext cx="3981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Match the event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CC1A76-1807-4B72-9373-0D279F31137C}"/>
              </a:ext>
            </a:extLst>
          </p:cNvPr>
          <p:cNvSpPr>
            <a:spLocks noGrp="1"/>
          </p:cNvSpPr>
          <p:nvPr/>
        </p:nvSpPr>
        <p:spPr>
          <a:xfrm>
            <a:off x="552450" y="29813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87706B-B936-4D19-9757-CB0B366768B2}"/>
              </a:ext>
            </a:extLst>
          </p:cNvPr>
          <p:cNvSpPr>
            <a:spLocks noGrp="1"/>
          </p:cNvSpPr>
          <p:nvPr/>
        </p:nvSpPr>
        <p:spPr>
          <a:xfrm>
            <a:off x="857250" y="2981325"/>
            <a:ext cx="3981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Display it—do not dump 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3B2E0E-B181-4856-8EC2-6EE5DD00959F}"/>
              </a:ext>
            </a:extLst>
          </p:cNvPr>
          <p:cNvSpPr>
            <a:spLocks noGrp="1"/>
          </p:cNvSpPr>
          <p:nvPr/>
        </p:nvSpPr>
        <p:spPr>
          <a:xfrm>
            <a:off x="552450" y="34861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4AA716-C653-42C3-AB1A-CA85A3ABE341}"/>
              </a:ext>
            </a:extLst>
          </p:cNvPr>
          <p:cNvSpPr>
            <a:spLocks noGrp="1"/>
          </p:cNvSpPr>
          <p:nvPr/>
        </p:nvSpPr>
        <p:spPr>
          <a:xfrm>
            <a:off x="857250" y="3486150"/>
            <a:ext cx="3981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Use a simple handoff script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62DB09-3A3C-4F4C-8E4A-FBEB69FB8369}"/>
              </a:ext>
            </a:extLst>
          </p:cNvPr>
          <p:cNvSpPr>
            <a:spLocks noGrp="1"/>
          </p:cNvSpPr>
          <p:nvPr/>
        </p:nvSpPr>
        <p:spPr>
          <a:xfrm>
            <a:off x="552450" y="39909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C89134-E778-42B2-9AFE-42A3BEF39C35}"/>
              </a:ext>
            </a:extLst>
          </p:cNvPr>
          <p:cNvSpPr>
            <a:spLocks noGrp="1"/>
          </p:cNvSpPr>
          <p:nvPr/>
        </p:nvSpPr>
        <p:spPr>
          <a:xfrm>
            <a:off x="857250" y="3990975"/>
            <a:ext cx="3981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Connect it to one action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A3CCC4-34F6-4CF4-A5E4-801621A4DEF9}"/>
              </a:ext>
            </a:extLst>
          </p:cNvPr>
          <p:cNvSpPr>
            <a:spLocks noGrp="1"/>
          </p:cNvSpPr>
          <p:nvPr/>
        </p:nvSpPr>
        <p:spPr>
          <a:xfrm>
            <a:off x="552450" y="44958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DF51AD-3549-48BB-94BD-F91B6ACD98A6}"/>
              </a:ext>
            </a:extLst>
          </p:cNvPr>
          <p:cNvSpPr>
            <a:spLocks noGrp="1"/>
          </p:cNvSpPr>
          <p:nvPr/>
        </p:nvSpPr>
        <p:spPr>
          <a:xfrm>
            <a:off x="857250" y="4495800"/>
            <a:ext cx="3981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Reserve premium items intentionally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51CDF4-B501-4A29-9EE4-3D934171B742}"/>
              </a:ext>
            </a:extLst>
          </p:cNvPr>
          <p:cNvSpPr>
            <a:spLocks noGrp="1"/>
          </p:cNvSpPr>
          <p:nvPr/>
        </p:nvSpPr>
        <p:spPr>
          <a:xfrm>
            <a:off x="552450" y="5381625"/>
            <a:ext cx="4095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Do not make people perform a circus trick for a pen.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8478A2-0C67-4FA7-9AC5-A025D2E0D93D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968B4B-E519-4432-BC02-50F5D2A002AB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9466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C3BFAF2-80B7-4E64-9C03-CF2C1E8D8F02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REFERRAL + COMMUNITY PARTNERS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F211480-5B42-4804-A358-0D34BCECED2D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Partners deserve more than leftover event swag.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C74B95-64B8-4B46-8612-D9139A030C94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169568-D9DA-4157-9A20-0493718742BD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6414F2-94EE-4EF8-8805-EFA51C830138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5E85F1-A58E-4106-8D35-03A5D220199D}"/>
              </a:ext>
            </a:extLst>
          </p:cNvPr>
          <p:cNvSpPr>
            <a:spLocks noGrp="1"/>
          </p:cNvSpPr>
          <p:nvPr/>
        </p:nvSpPr>
        <p:spPr>
          <a:xfrm>
            <a:off x="571500" y="1952625"/>
            <a:ext cx="533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132A44"/>
                </a:solidFill>
              </a:defRPr>
            </a:pPr>
            <a:r>
              <a:rPr sz="1875" b="1">
                <a:solidFill>
                  <a:srgbClr val="132A44"/>
                </a:solidFill>
              </a:rPr>
              <a:t>A thoughtful partner kit can include: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978249-0767-4C7E-8913-1263667E7096}"/>
              </a:ext>
            </a:extLst>
          </p:cNvPr>
          <p:cNvSpPr>
            <a:spLocks noGrp="1"/>
          </p:cNvSpPr>
          <p:nvPr/>
        </p:nvSpPr>
        <p:spPr>
          <a:xfrm>
            <a:off x="571500" y="25241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0AC1F5-2C80-4057-BB43-B055365DCA61}"/>
              </a:ext>
            </a:extLst>
          </p:cNvPr>
          <p:cNvSpPr>
            <a:spLocks noGrp="1"/>
          </p:cNvSpPr>
          <p:nvPr/>
        </p:nvSpPr>
        <p:spPr>
          <a:xfrm>
            <a:off x="876300" y="2524125"/>
            <a:ext cx="493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One useful, quality item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162FE8-BDC8-42FA-9089-D8AA4DA0B679}"/>
              </a:ext>
            </a:extLst>
          </p:cNvPr>
          <p:cNvSpPr>
            <a:spLocks noGrp="1"/>
          </p:cNvSpPr>
          <p:nvPr/>
        </p:nvSpPr>
        <p:spPr>
          <a:xfrm>
            <a:off x="571500" y="31146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547338-9621-4242-BA03-142081FC5B78}"/>
              </a:ext>
            </a:extLst>
          </p:cNvPr>
          <p:cNvSpPr>
            <a:spLocks noGrp="1"/>
          </p:cNvSpPr>
          <p:nvPr/>
        </p:nvSpPr>
        <p:spPr>
          <a:xfrm>
            <a:off x="876300" y="3114675"/>
            <a:ext cx="493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A one-page “who we help” sheet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710C27-7C1C-4D36-A67B-8C0A6E9997AE}"/>
              </a:ext>
            </a:extLst>
          </p:cNvPr>
          <p:cNvSpPr>
            <a:spLocks noGrp="1"/>
          </p:cNvSpPr>
          <p:nvPr/>
        </p:nvSpPr>
        <p:spPr>
          <a:xfrm>
            <a:off x="571500" y="37052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A4E009-67C9-490D-B98B-FF2689CC5452}"/>
              </a:ext>
            </a:extLst>
          </p:cNvPr>
          <p:cNvSpPr>
            <a:spLocks noGrp="1"/>
          </p:cNvSpPr>
          <p:nvPr/>
        </p:nvSpPr>
        <p:spPr>
          <a:xfrm>
            <a:off x="876300" y="3705225"/>
            <a:ext cx="493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A simple warm-introduction method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FCDDEA-ABDA-48F6-A1F2-8D52375406F5}"/>
              </a:ext>
            </a:extLst>
          </p:cNvPr>
          <p:cNvSpPr>
            <a:spLocks noGrp="1"/>
          </p:cNvSpPr>
          <p:nvPr/>
        </p:nvSpPr>
        <p:spPr>
          <a:xfrm>
            <a:off x="571500" y="42957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95D0FB-C1FB-4A1E-A0FF-73CDC72DD18E}"/>
              </a:ext>
            </a:extLst>
          </p:cNvPr>
          <p:cNvSpPr>
            <a:spLocks noGrp="1"/>
          </p:cNvSpPr>
          <p:nvPr/>
        </p:nvSpPr>
        <p:spPr>
          <a:xfrm>
            <a:off x="876300" y="4295775"/>
            <a:ext cx="493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A local or campaign-specific story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1D356E2-2DD2-4813-8D5F-6837A40E6F6D}"/>
              </a:ext>
            </a:extLst>
          </p:cNvPr>
          <p:cNvSpPr>
            <a:spLocks noGrp="1"/>
          </p:cNvSpPr>
          <p:nvPr/>
        </p:nvSpPr>
        <p:spPr>
          <a:xfrm>
            <a:off x="6619875" y="2095500"/>
            <a:ext cx="4381500" cy="2857500"/>
          </a:xfrm>
          <a:prstGeom prst="roundRect">
            <a:avLst>
              <a:gd name="adj" fmla="val 8667"/>
            </a:avLst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EF9483-FE75-4866-B02A-298019208BA2}"/>
              </a:ext>
            </a:extLst>
          </p:cNvPr>
          <p:cNvSpPr>
            <a:spLocks noGrp="1"/>
          </p:cNvSpPr>
          <p:nvPr/>
        </p:nvSpPr>
        <p:spPr>
          <a:xfrm>
            <a:off x="7048500" y="2419350"/>
            <a:ext cx="3524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125" b="1">
                <a:solidFill>
                  <a:srgbClr val="D8A63B"/>
                </a:solidFill>
              </a:defRPr>
            </a:pPr>
            <a:r>
              <a:rPr sz="1125" b="1">
                <a:solidFill>
                  <a:srgbClr val="D8A63B"/>
                </a:solidFill>
              </a:rPr>
              <a:t>THE GOAL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520818-0A14-47A1-BE01-33FAA012043C}"/>
              </a:ext>
            </a:extLst>
          </p:cNvPr>
          <p:cNvSpPr>
            <a:spLocks noGrp="1"/>
          </p:cNvSpPr>
          <p:nvPr/>
        </p:nvSpPr>
        <p:spPr>
          <a:xfrm>
            <a:off x="7048500" y="2952750"/>
            <a:ext cx="3524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Not to buy a referral.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087EEB-906A-459B-9C8D-66ABD4408793}"/>
              </a:ext>
            </a:extLst>
          </p:cNvPr>
          <p:cNvSpPr>
            <a:spLocks noGrp="1"/>
          </p:cNvSpPr>
          <p:nvPr/>
        </p:nvSpPr>
        <p:spPr>
          <a:xfrm>
            <a:off x="7810500" y="3609975"/>
            <a:ext cx="2000250" cy="47625"/>
          </a:xfrm>
          <a:prstGeom prst="rect">
            <a:avLst/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0EE7C8-9EC0-4815-AC75-2BE7752604E7}"/>
              </a:ext>
            </a:extLst>
          </p:cNvPr>
          <p:cNvSpPr>
            <a:spLocks noGrp="1"/>
          </p:cNvSpPr>
          <p:nvPr/>
        </p:nvSpPr>
        <p:spPr>
          <a:xfrm>
            <a:off x="7191375" y="3905250"/>
            <a:ext cx="3238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F6F0E6"/>
                </a:solidFill>
              </a:defRPr>
            </a:pPr>
            <a:r>
              <a:rPr sz="1575" b="1">
                <a:solidFill>
                  <a:srgbClr val="F6F0E6"/>
                </a:solidFill>
              </a:rPr>
              <a:t>Make the relationship easier to remember—and easier to act on.</a:t>
            </a:r>
          </a:p>
        </p:txBody>
      </p:sp>
    </p:spTree>
    <p:extLst>
      <p:ext uri="{BB962C8B-B14F-4D97-AF65-F5344CB8AC3E}">
        <p14:creationId xmlns:p14="http://schemas.microsoft.com/office/powerpoint/2010/main" val="2079881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1385F82-D46B-477C-97C2-1C4C14AA4B45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SWAG LADDER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3A3ADB6D-C337-4AD7-9BF3-408018433EC2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Use three tiers so one item does not serve everybody.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B46D94-C8B7-4170-93C6-3E5ABB1A42BA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03ED84-763D-43C5-A71D-24FF0876EA8B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83ABD5-9D47-4627-B834-CE255B629EBD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31EDFB1-1BF8-4CDD-BD13-0D63759C4E30}"/>
              </a:ext>
            </a:extLst>
          </p:cNvPr>
          <p:cNvSpPr>
            <a:spLocks noGrp="1"/>
          </p:cNvSpPr>
          <p:nvPr/>
        </p:nvSpPr>
        <p:spPr>
          <a:xfrm>
            <a:off x="457200" y="1952625"/>
            <a:ext cx="3571875" cy="3333750"/>
          </a:xfrm>
          <a:prstGeom prst="roundRect">
            <a:avLst>
              <a:gd name="adj" fmla="val 6286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6FDD56-2B8D-4900-8970-B019EB1595A9}"/>
              </a:ext>
            </a:extLst>
          </p:cNvPr>
          <p:cNvSpPr>
            <a:spLocks noGrp="1"/>
          </p:cNvSpPr>
          <p:nvPr/>
        </p:nvSpPr>
        <p:spPr>
          <a:xfrm>
            <a:off x="695325" y="2238375"/>
            <a:ext cx="30956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1E557A"/>
                </a:solidFill>
              </a:defRPr>
            </a:pPr>
            <a:r>
              <a:rPr sz="2100" b="1">
                <a:solidFill>
                  <a:srgbClr val="1E557A"/>
                </a:solidFill>
              </a:rPr>
              <a:t>HANDOUT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916709-280A-4EEA-B2FD-073AD64FDCC2}"/>
              </a:ext>
            </a:extLst>
          </p:cNvPr>
          <p:cNvSpPr>
            <a:spLocks noGrp="1"/>
          </p:cNvSpPr>
          <p:nvPr/>
        </p:nvSpPr>
        <p:spPr>
          <a:xfrm>
            <a:off x="695325" y="2800350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132A44"/>
                </a:solidFill>
              </a:defRPr>
            </a:pPr>
            <a:r>
              <a:rPr sz="1350" b="1">
                <a:solidFill>
                  <a:srgbClr val="132A44"/>
                </a:solidFill>
              </a:rPr>
              <a:t>Low cost • Useful • High volume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527263-E66D-49D7-AF07-69C0D390C44E}"/>
              </a:ext>
            </a:extLst>
          </p:cNvPr>
          <p:cNvSpPr>
            <a:spLocks noGrp="1"/>
          </p:cNvSpPr>
          <p:nvPr/>
        </p:nvSpPr>
        <p:spPr>
          <a:xfrm>
            <a:off x="1219200" y="3419475"/>
            <a:ext cx="2047875" cy="38100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DE4C5E-E09E-4EF7-B7A9-09D9D6FB1D9F}"/>
              </a:ext>
            </a:extLst>
          </p:cNvPr>
          <p:cNvSpPr>
            <a:spLocks noGrp="1"/>
          </p:cNvSpPr>
          <p:nvPr/>
        </p:nvSpPr>
        <p:spPr>
          <a:xfrm>
            <a:off x="742950" y="3676650"/>
            <a:ext cx="300037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617386"/>
                </a:solidFill>
              </a:defRPr>
            </a:pPr>
            <a:r>
              <a:rPr sz="975" b="1">
                <a:solidFill>
                  <a:srgbClr val="617386"/>
                </a:solidFill>
              </a:rPr>
              <a:t>BEST FOR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6B629A-B911-462B-B5B4-DA6F81DE097E}"/>
              </a:ext>
            </a:extLst>
          </p:cNvPr>
          <p:cNvSpPr>
            <a:spLocks noGrp="1"/>
          </p:cNvSpPr>
          <p:nvPr/>
        </p:nvSpPr>
        <p:spPr>
          <a:xfrm>
            <a:off x="742950" y="3943350"/>
            <a:ext cx="3000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Broad event traffic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49B2E4-E96F-4E5B-B610-3FBFDF8E9FFB}"/>
              </a:ext>
            </a:extLst>
          </p:cNvPr>
          <p:cNvSpPr>
            <a:spLocks noGrp="1"/>
          </p:cNvSpPr>
          <p:nvPr/>
        </p:nvSpPr>
        <p:spPr>
          <a:xfrm>
            <a:off x="790575" y="4572000"/>
            <a:ext cx="29051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Pens people like, small safety items, magnets, stickers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A26A4A8-C8F2-46A2-8FB7-E72E8AD0607A}"/>
              </a:ext>
            </a:extLst>
          </p:cNvPr>
          <p:cNvSpPr>
            <a:spLocks noGrp="1"/>
          </p:cNvSpPr>
          <p:nvPr/>
        </p:nvSpPr>
        <p:spPr>
          <a:xfrm>
            <a:off x="4371975" y="1952625"/>
            <a:ext cx="3571875" cy="3333750"/>
          </a:xfrm>
          <a:prstGeom prst="roundRect">
            <a:avLst>
              <a:gd name="adj" fmla="val 6286"/>
            </a:avLst>
          </a:prstGeom>
          <a:solidFill>
            <a:srgbClr val="EEF3F6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7CF7D2-D586-4209-BDE6-3B5ED1E66DAA}"/>
              </a:ext>
            </a:extLst>
          </p:cNvPr>
          <p:cNvSpPr>
            <a:spLocks noGrp="1"/>
          </p:cNvSpPr>
          <p:nvPr/>
        </p:nvSpPr>
        <p:spPr>
          <a:xfrm>
            <a:off x="4610100" y="2238375"/>
            <a:ext cx="30956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E7674C"/>
                </a:solidFill>
              </a:defRPr>
            </a:pPr>
            <a:r>
              <a:rPr sz="2100" b="1">
                <a:solidFill>
                  <a:srgbClr val="E7674C"/>
                </a:solidFill>
              </a:rPr>
              <a:t>KEEP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F2C408-BF2D-49A5-B442-AD40E3F5CB2B}"/>
              </a:ext>
            </a:extLst>
          </p:cNvPr>
          <p:cNvSpPr>
            <a:spLocks noGrp="1"/>
          </p:cNvSpPr>
          <p:nvPr/>
        </p:nvSpPr>
        <p:spPr>
          <a:xfrm>
            <a:off x="4610100" y="2800350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132A44"/>
                </a:solidFill>
              </a:defRPr>
            </a:pPr>
            <a:r>
              <a:rPr sz="1350" b="1">
                <a:solidFill>
                  <a:srgbClr val="132A44"/>
                </a:solidFill>
              </a:rPr>
              <a:t>Better utility • Better quality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219B70-A7BE-4726-9F0C-3042CD4DEEC1}"/>
              </a:ext>
            </a:extLst>
          </p:cNvPr>
          <p:cNvSpPr>
            <a:spLocks noGrp="1"/>
          </p:cNvSpPr>
          <p:nvPr/>
        </p:nvSpPr>
        <p:spPr>
          <a:xfrm>
            <a:off x="5133975" y="3419475"/>
            <a:ext cx="2047875" cy="38100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0BC12F-58C1-43C3-99A8-B68EA0D1AA68}"/>
              </a:ext>
            </a:extLst>
          </p:cNvPr>
          <p:cNvSpPr>
            <a:spLocks noGrp="1"/>
          </p:cNvSpPr>
          <p:nvPr/>
        </p:nvSpPr>
        <p:spPr>
          <a:xfrm>
            <a:off x="4657725" y="3676650"/>
            <a:ext cx="300037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617386"/>
                </a:solidFill>
              </a:defRPr>
            </a:pPr>
            <a:r>
              <a:rPr sz="975" b="1">
                <a:solidFill>
                  <a:srgbClr val="617386"/>
                </a:solidFill>
              </a:rPr>
              <a:t>BEST FOR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51904E-1108-414A-94C7-5A20D91EE0E0}"/>
              </a:ext>
            </a:extLst>
          </p:cNvPr>
          <p:cNvSpPr>
            <a:spLocks noGrp="1"/>
          </p:cNvSpPr>
          <p:nvPr/>
        </p:nvSpPr>
        <p:spPr>
          <a:xfrm>
            <a:off x="4657725" y="3943350"/>
            <a:ext cx="3000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7212B"/>
                </a:solidFill>
              </a:defRPr>
            </a:pPr>
            <a:r>
              <a:rPr sz="1275" b="1">
                <a:solidFill>
                  <a:srgbClr val="17212B"/>
                </a:solidFill>
              </a:rPr>
              <a:t>Captured contacts, customers, real conversations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4F64FC-3610-41E4-B011-7D4C72CD47BD}"/>
              </a:ext>
            </a:extLst>
          </p:cNvPr>
          <p:cNvSpPr>
            <a:spLocks noGrp="1"/>
          </p:cNvSpPr>
          <p:nvPr/>
        </p:nvSpPr>
        <p:spPr>
          <a:xfrm>
            <a:off x="4705350" y="4572000"/>
            <a:ext cx="29051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Bottles, totes, notebooks, compact kits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605C507-24E1-4012-8551-0819A39C5CA5}"/>
              </a:ext>
            </a:extLst>
          </p:cNvPr>
          <p:cNvSpPr>
            <a:spLocks noGrp="1"/>
          </p:cNvSpPr>
          <p:nvPr/>
        </p:nvSpPr>
        <p:spPr>
          <a:xfrm>
            <a:off x="8286750" y="1952625"/>
            <a:ext cx="3571875" cy="3333750"/>
          </a:xfrm>
          <a:prstGeom prst="roundRect">
            <a:avLst>
              <a:gd name="adj" fmla="val 6286"/>
            </a:avLst>
          </a:prstGeom>
          <a:solidFill>
            <a:srgbClr val="132A44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30E9C5-FBD1-43F8-AF7E-3C7531C02BBA}"/>
              </a:ext>
            </a:extLst>
          </p:cNvPr>
          <p:cNvSpPr>
            <a:spLocks noGrp="1"/>
          </p:cNvSpPr>
          <p:nvPr/>
        </p:nvSpPr>
        <p:spPr>
          <a:xfrm>
            <a:off x="8524875" y="2238375"/>
            <a:ext cx="30956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D8A63B"/>
                </a:solidFill>
              </a:defRPr>
            </a:pPr>
            <a:r>
              <a:rPr sz="2100" b="1">
                <a:solidFill>
                  <a:srgbClr val="D8A63B"/>
                </a:solidFill>
              </a:rPr>
              <a:t>SIGNATURE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BC4179-A19A-4812-B94D-DF74FC15EFCA}"/>
              </a:ext>
            </a:extLst>
          </p:cNvPr>
          <p:cNvSpPr>
            <a:spLocks noGrp="1"/>
          </p:cNvSpPr>
          <p:nvPr/>
        </p:nvSpPr>
        <p:spPr>
          <a:xfrm>
            <a:off x="8524875" y="2800350"/>
            <a:ext cx="30956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Premium • Memorable • Controlled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6B4015-807E-4C69-929F-4760516A3BC3}"/>
              </a:ext>
            </a:extLst>
          </p:cNvPr>
          <p:cNvSpPr>
            <a:spLocks noGrp="1"/>
          </p:cNvSpPr>
          <p:nvPr/>
        </p:nvSpPr>
        <p:spPr>
          <a:xfrm>
            <a:off x="9048750" y="3419475"/>
            <a:ext cx="2047875" cy="38100"/>
          </a:xfrm>
          <a:prstGeom prst="rect">
            <a:avLst/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2476628-46F4-4977-9FBC-EDDEA313E0ED}"/>
              </a:ext>
            </a:extLst>
          </p:cNvPr>
          <p:cNvSpPr>
            <a:spLocks noGrp="1"/>
          </p:cNvSpPr>
          <p:nvPr/>
        </p:nvSpPr>
        <p:spPr>
          <a:xfrm>
            <a:off x="8572500" y="3676650"/>
            <a:ext cx="3000375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975" b="1">
                <a:solidFill>
                  <a:srgbClr val="F6F0E6"/>
                </a:solidFill>
              </a:defRPr>
            </a:pPr>
            <a:r>
              <a:rPr sz="975" b="1">
                <a:solidFill>
                  <a:srgbClr val="F6F0E6"/>
                </a:solidFill>
              </a:rPr>
              <a:t>BEST FOR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5CE779-1308-453B-B46D-D67780E4DD94}"/>
              </a:ext>
            </a:extLst>
          </p:cNvPr>
          <p:cNvSpPr>
            <a:spLocks noGrp="1"/>
          </p:cNvSpPr>
          <p:nvPr/>
        </p:nvSpPr>
        <p:spPr>
          <a:xfrm>
            <a:off x="8572500" y="3943350"/>
            <a:ext cx="30003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Staff, partners, VIPs, contests, qualified opportunities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E9CF9F-EBDC-48F5-8E06-D6D1119D7803}"/>
              </a:ext>
            </a:extLst>
          </p:cNvPr>
          <p:cNvSpPr>
            <a:spLocks noGrp="1"/>
          </p:cNvSpPr>
          <p:nvPr/>
        </p:nvSpPr>
        <p:spPr>
          <a:xfrm>
            <a:off x="8620125" y="4572000"/>
            <a:ext cx="29051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125" b="0">
                <a:solidFill>
                  <a:srgbClr val="F6F0E6"/>
                </a:solidFill>
              </a:defRPr>
            </a:pPr>
            <a:r>
              <a:rPr sz="1125" b="0">
                <a:solidFill>
                  <a:srgbClr val="F6F0E6"/>
                </a:solidFill>
              </a:rPr>
              <a:t>Quality apparel, premium drinkware, emergency kits</a:t>
            </a:r>
          </a:p>
        </p:txBody>
      </p:sp>
    </p:spTree>
    <p:extLst>
      <p:ext uri="{BB962C8B-B14F-4D97-AF65-F5344CB8AC3E}">
        <p14:creationId xmlns:p14="http://schemas.microsoft.com/office/powerpoint/2010/main" val="1630457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09A962-BD75-4700-8210-4871F0306D8F}"/>
              </a:ext>
            </a:extLst>
          </p:cNvPr>
          <p:cNvSpPr>
            <a:spLocks noGrp="1"/>
          </p:cNvSpPr>
          <p:nvPr/>
        </p:nvSpPr>
        <p:spPr>
          <a:xfrm>
            <a:off x="571500" y="571500"/>
            <a:ext cx="3810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D8A63B"/>
                </a:solidFill>
              </a:defRPr>
            </a:pPr>
            <a:r>
              <a:rPr sz="1050" b="1">
                <a:solidFill>
                  <a:srgbClr val="D8A63B"/>
                </a:solidFill>
              </a:rPr>
              <a:t>THE HERO-ITEM RULE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2D4DF0-A4BC-4A9B-AAFA-69F910B4112A}"/>
              </a:ext>
            </a:extLst>
          </p:cNvPr>
          <p:cNvSpPr>
            <a:spLocks noGrp="1"/>
          </p:cNvSpPr>
          <p:nvPr/>
        </p:nvSpPr>
        <p:spPr>
          <a:xfrm>
            <a:off x="571500" y="1285875"/>
            <a:ext cx="28575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6300" b="1">
                <a:solidFill>
                  <a:srgbClr val="E7674C"/>
                </a:solidFill>
              </a:defRPr>
            </a:pPr>
            <a:r>
              <a:rPr sz="6300" b="1">
                <a:solidFill>
                  <a:srgbClr val="E7674C"/>
                </a:solidFill>
              </a:rPr>
              <a:t>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B3B42B-E816-44B1-9380-52E640B6F3C9}"/>
              </a:ext>
            </a:extLst>
          </p:cNvPr>
          <p:cNvSpPr>
            <a:spLocks noGrp="1"/>
          </p:cNvSpPr>
          <p:nvPr/>
        </p:nvSpPr>
        <p:spPr>
          <a:xfrm>
            <a:off x="3190875" y="1438275"/>
            <a:ext cx="4762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good item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527FB9-7F74-423F-BCE0-43532728EE99}"/>
              </a:ext>
            </a:extLst>
          </p:cNvPr>
          <p:cNvSpPr>
            <a:spLocks noGrp="1"/>
          </p:cNvSpPr>
          <p:nvPr/>
        </p:nvSpPr>
        <p:spPr>
          <a:xfrm>
            <a:off x="571500" y="2647950"/>
            <a:ext cx="2286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550" b="1">
                <a:solidFill>
                  <a:srgbClr val="D8A63B"/>
                </a:solidFill>
              </a:defRPr>
            </a:pPr>
            <a:r>
              <a:rPr sz="2550" b="1">
                <a:solidFill>
                  <a:srgbClr val="D8A63B"/>
                </a:solidFill>
              </a:rPr>
              <a:t>beats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288A-F6E1-4587-A72F-B741536B31DC}"/>
              </a:ext>
            </a:extLst>
          </p:cNvPr>
          <p:cNvSpPr>
            <a:spLocks noGrp="1"/>
          </p:cNvSpPr>
          <p:nvPr/>
        </p:nvSpPr>
        <p:spPr>
          <a:xfrm>
            <a:off x="571500" y="3333750"/>
            <a:ext cx="31432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6300" b="1">
                <a:solidFill>
                  <a:srgbClr val="E7674C"/>
                </a:solidFill>
              </a:defRPr>
            </a:pPr>
            <a:r>
              <a:rPr sz="6300" b="1">
                <a:solidFill>
                  <a:srgbClr val="E7674C"/>
                </a:solidFill>
              </a:rPr>
              <a:t>FIVE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769A29-A3E7-41C4-BFB5-AC1B189C7E44}"/>
              </a:ext>
            </a:extLst>
          </p:cNvPr>
          <p:cNvSpPr>
            <a:spLocks noGrp="1"/>
          </p:cNvSpPr>
          <p:nvPr/>
        </p:nvSpPr>
        <p:spPr>
          <a:xfrm>
            <a:off x="3524250" y="3505200"/>
            <a:ext cx="6286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pieces of junk.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203ED8-6F13-4EDE-B6A8-A2A3A187A437}"/>
              </a:ext>
            </a:extLst>
          </p:cNvPr>
          <p:cNvSpPr>
            <a:spLocks noGrp="1"/>
          </p:cNvSpPr>
          <p:nvPr/>
        </p:nvSpPr>
        <p:spPr>
          <a:xfrm>
            <a:off x="571500" y="5095875"/>
            <a:ext cx="1066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100" b="1">
                <a:solidFill>
                  <a:srgbClr val="F6F0E6"/>
                </a:solidFill>
              </a:defRPr>
            </a:pPr>
            <a:r>
              <a:rPr sz="2100" b="1">
                <a:solidFill>
                  <a:srgbClr val="F6F0E6"/>
                </a:solidFill>
              </a:rPr>
              <a:t>Fewer choices. Cleaner table. Better quality. Easier story. Easier tracking.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652A36-14BF-4C26-905B-00EF0218B860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9EDB54-5AB1-4589-B0DB-95AB6A0AC032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03263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54C78D5-F7EE-49A9-B8AC-4FE0B140CE04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FAST ITEM PICKER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1A935AF6-E6D6-4730-BE07-1CCC43E73660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Choose the item that fits the moment.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B9592-0909-4DDF-99B1-FAD1E34929CB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53593F-67D5-47D6-8D2D-14B69608A258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C4E28F-E83B-481B-BB24-2B3EA98D3784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31F02C-45F6-45AB-89A9-4B7E9881AC31}"/>
              </a:ext>
            </a:extLst>
          </p:cNvPr>
          <p:cNvSpPr>
            <a:spLocks noGrp="1"/>
          </p:cNvSpPr>
          <p:nvPr/>
        </p:nvSpPr>
        <p:spPr>
          <a:xfrm>
            <a:off x="523875" y="1905000"/>
            <a:ext cx="2352675" cy="400050"/>
          </a:xfrm>
          <a:prstGeom prst="rect">
            <a:avLst/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00A1AE-FE0E-4B01-ACB1-53684799D3A5}"/>
              </a:ext>
            </a:extLst>
          </p:cNvPr>
          <p:cNvSpPr>
            <a:spLocks noGrp="1"/>
          </p:cNvSpPr>
          <p:nvPr/>
        </p:nvSpPr>
        <p:spPr>
          <a:xfrm>
            <a:off x="619125" y="1971675"/>
            <a:ext cx="21621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MOMENT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6C2782-E458-44C9-8F79-5CD0DE534C05}"/>
              </a:ext>
            </a:extLst>
          </p:cNvPr>
          <p:cNvSpPr>
            <a:spLocks noGrp="1"/>
          </p:cNvSpPr>
          <p:nvPr/>
        </p:nvSpPr>
        <p:spPr>
          <a:xfrm>
            <a:off x="2952750" y="1905000"/>
            <a:ext cx="4543425" cy="400050"/>
          </a:xfrm>
          <a:prstGeom prst="rect">
            <a:avLst/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AAF826-CC24-417F-8C3E-8FEA904C38AF}"/>
              </a:ext>
            </a:extLst>
          </p:cNvPr>
          <p:cNvSpPr>
            <a:spLocks noGrp="1"/>
          </p:cNvSpPr>
          <p:nvPr/>
        </p:nvSpPr>
        <p:spPr>
          <a:xfrm>
            <a:off x="3048000" y="1971675"/>
            <a:ext cx="43529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USEFUL DIRECTIONS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E3D5B7-5E0B-4D4B-A6FD-E3CA7C63E343}"/>
              </a:ext>
            </a:extLst>
          </p:cNvPr>
          <p:cNvSpPr>
            <a:spLocks noGrp="1"/>
          </p:cNvSpPr>
          <p:nvPr/>
        </p:nvSpPr>
        <p:spPr>
          <a:xfrm>
            <a:off x="7572375" y="1905000"/>
            <a:ext cx="3876675" cy="400050"/>
          </a:xfrm>
          <a:prstGeom prst="rect">
            <a:avLst/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8A260F-D57A-4772-9FD6-CF62D8E00593}"/>
              </a:ext>
            </a:extLst>
          </p:cNvPr>
          <p:cNvSpPr>
            <a:spLocks noGrp="1"/>
          </p:cNvSpPr>
          <p:nvPr/>
        </p:nvSpPr>
        <p:spPr>
          <a:xfrm>
            <a:off x="7667625" y="1971675"/>
            <a:ext cx="36861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CONVERSATION ANGLE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5592D9-855C-456C-9206-32C0124CE5E3}"/>
              </a:ext>
            </a:extLst>
          </p:cNvPr>
          <p:cNvSpPr>
            <a:spLocks noGrp="1"/>
          </p:cNvSpPr>
          <p:nvPr/>
        </p:nvSpPr>
        <p:spPr>
          <a:xfrm>
            <a:off x="523875" y="2343150"/>
            <a:ext cx="10925175" cy="60960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F1BCF2-5562-4C28-A245-1E853770E923}"/>
              </a:ext>
            </a:extLst>
          </p:cNvPr>
          <p:cNvSpPr>
            <a:spLocks noGrp="1"/>
          </p:cNvSpPr>
          <p:nvPr/>
        </p:nvSpPr>
        <p:spPr>
          <a:xfrm>
            <a:off x="647700" y="2419350"/>
            <a:ext cx="214312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School / family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DAA92F-AA11-4B01-B001-38531E0902C3}"/>
              </a:ext>
            </a:extLst>
          </p:cNvPr>
          <p:cNvSpPr>
            <a:spLocks noGrp="1"/>
          </p:cNvSpPr>
          <p:nvPr/>
        </p:nvSpPr>
        <p:spPr>
          <a:xfrm>
            <a:off x="3048000" y="2419350"/>
            <a:ext cx="43338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Drawstring bag, bottle, lunch note magnet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0E1211-23D2-4F59-BA94-BDA571753E21}"/>
              </a:ext>
            </a:extLst>
          </p:cNvPr>
          <p:cNvSpPr>
            <a:spLocks noGrp="1"/>
          </p:cNvSpPr>
          <p:nvPr/>
        </p:nvSpPr>
        <p:spPr>
          <a:xfrm>
            <a:off x="7667625" y="2419350"/>
            <a:ext cx="3638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“We make insurance easier for families.”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81A5E3-E6F9-456E-AD1F-5438D18206F7}"/>
              </a:ext>
            </a:extLst>
          </p:cNvPr>
          <p:cNvSpPr>
            <a:spLocks noGrp="1"/>
          </p:cNvSpPr>
          <p:nvPr/>
        </p:nvSpPr>
        <p:spPr>
          <a:xfrm>
            <a:off x="523875" y="3009900"/>
            <a:ext cx="10925175" cy="6096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392C24-D456-471F-87AA-BE39420F6DB4}"/>
              </a:ext>
            </a:extLst>
          </p:cNvPr>
          <p:cNvSpPr>
            <a:spLocks noGrp="1"/>
          </p:cNvSpPr>
          <p:nvPr/>
        </p:nvSpPr>
        <p:spPr>
          <a:xfrm>
            <a:off x="647700" y="3086100"/>
            <a:ext cx="214312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Car show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D16FB9-B091-41D7-9EC3-93BF2A8FA942}"/>
              </a:ext>
            </a:extLst>
          </p:cNvPr>
          <p:cNvSpPr>
            <a:spLocks noGrp="1"/>
          </p:cNvSpPr>
          <p:nvPr/>
        </p:nvSpPr>
        <p:spPr>
          <a:xfrm>
            <a:off x="3048000" y="3086100"/>
            <a:ext cx="43338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Microfiber towel, tire gauge, flashlight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CA426E-6FA1-4D59-9422-ECBA38022539}"/>
              </a:ext>
            </a:extLst>
          </p:cNvPr>
          <p:cNvSpPr>
            <a:spLocks noGrp="1"/>
          </p:cNvSpPr>
          <p:nvPr/>
        </p:nvSpPr>
        <p:spPr>
          <a:xfrm>
            <a:off x="7667625" y="3086100"/>
            <a:ext cx="3638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“We protect what people work hard to own.”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5BCCB2-9B56-4E43-918F-A26B1BDFC802}"/>
              </a:ext>
            </a:extLst>
          </p:cNvPr>
          <p:cNvSpPr>
            <a:spLocks noGrp="1"/>
          </p:cNvSpPr>
          <p:nvPr/>
        </p:nvSpPr>
        <p:spPr>
          <a:xfrm>
            <a:off x="523875" y="3676650"/>
            <a:ext cx="10925175" cy="60960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787574-4F7D-42BF-B35B-47376AD49E33}"/>
              </a:ext>
            </a:extLst>
          </p:cNvPr>
          <p:cNvSpPr>
            <a:spLocks noGrp="1"/>
          </p:cNvSpPr>
          <p:nvPr/>
        </p:nvSpPr>
        <p:spPr>
          <a:xfrm>
            <a:off x="647700" y="3752850"/>
            <a:ext cx="214312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Contractor / jobsite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D55AA6A-1C82-4B88-9257-A61C22858EC9}"/>
              </a:ext>
            </a:extLst>
          </p:cNvPr>
          <p:cNvSpPr>
            <a:spLocks noGrp="1"/>
          </p:cNvSpPr>
          <p:nvPr/>
        </p:nvSpPr>
        <p:spPr>
          <a:xfrm>
            <a:off x="3048000" y="3752850"/>
            <a:ext cx="43338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Shop towel, rugged notebook, work bottle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170EE1-91AE-4E7D-A2EF-4BE09E4209F1}"/>
              </a:ext>
            </a:extLst>
          </p:cNvPr>
          <p:cNvSpPr>
            <a:spLocks noGrp="1"/>
          </p:cNvSpPr>
          <p:nvPr/>
        </p:nvSpPr>
        <p:spPr>
          <a:xfrm>
            <a:off x="7667625" y="3752850"/>
            <a:ext cx="3638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“Fewer surprises. Better risk conversations.”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DF5CED-9F8F-405B-9949-50FDD52EDC5C}"/>
              </a:ext>
            </a:extLst>
          </p:cNvPr>
          <p:cNvSpPr>
            <a:spLocks noGrp="1"/>
          </p:cNvSpPr>
          <p:nvPr/>
        </p:nvSpPr>
        <p:spPr>
          <a:xfrm>
            <a:off x="523875" y="4343400"/>
            <a:ext cx="10925175" cy="6096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E6A5B0-4D7F-45B1-B75D-B6411ACB36B3}"/>
              </a:ext>
            </a:extLst>
          </p:cNvPr>
          <p:cNvSpPr>
            <a:spLocks noGrp="1"/>
          </p:cNvSpPr>
          <p:nvPr/>
        </p:nvSpPr>
        <p:spPr>
          <a:xfrm>
            <a:off x="647700" y="4419600"/>
            <a:ext cx="214312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Annual review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9F08AB8-C426-4D74-94E3-2B99A1526C00}"/>
              </a:ext>
            </a:extLst>
          </p:cNvPr>
          <p:cNvSpPr>
            <a:spLocks noGrp="1"/>
          </p:cNvSpPr>
          <p:nvPr/>
        </p:nvSpPr>
        <p:spPr>
          <a:xfrm>
            <a:off x="3048000" y="4419600"/>
            <a:ext cx="43338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Desk item, magnet, seasonal safety item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8E45EF-0DD0-4195-A738-7DE1AF5E7525}"/>
              </a:ext>
            </a:extLst>
          </p:cNvPr>
          <p:cNvSpPr>
            <a:spLocks noGrp="1"/>
          </p:cNvSpPr>
          <p:nvPr/>
        </p:nvSpPr>
        <p:spPr>
          <a:xfrm>
            <a:off x="7667625" y="4419600"/>
            <a:ext cx="3638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“Review it before life changes it.”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DCF6BB-9756-42E5-B9B1-49F9734E095C}"/>
              </a:ext>
            </a:extLst>
          </p:cNvPr>
          <p:cNvSpPr>
            <a:spLocks noGrp="1"/>
          </p:cNvSpPr>
          <p:nvPr/>
        </p:nvSpPr>
        <p:spPr>
          <a:xfrm>
            <a:off x="523875" y="5010150"/>
            <a:ext cx="10925175" cy="60960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359092-CB1C-4FB9-9C45-4F9C7958868B}"/>
              </a:ext>
            </a:extLst>
          </p:cNvPr>
          <p:cNvSpPr>
            <a:spLocks noGrp="1"/>
          </p:cNvSpPr>
          <p:nvPr/>
        </p:nvSpPr>
        <p:spPr>
          <a:xfrm>
            <a:off x="647700" y="5086350"/>
            <a:ext cx="214312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Referral partner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9F4EF84-15F2-40CE-90AD-41E39E06E7CA}"/>
              </a:ext>
            </a:extLst>
          </p:cNvPr>
          <p:cNvSpPr>
            <a:spLocks noGrp="1"/>
          </p:cNvSpPr>
          <p:nvPr/>
        </p:nvSpPr>
        <p:spPr>
          <a:xfrm>
            <a:off x="3048000" y="5086350"/>
            <a:ext cx="43338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Notebook, tumbler, premium pen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416B40-59DD-4093-BC1D-AE7B3D47AFEA}"/>
              </a:ext>
            </a:extLst>
          </p:cNvPr>
          <p:cNvSpPr>
            <a:spLocks noGrp="1"/>
          </p:cNvSpPr>
          <p:nvPr/>
        </p:nvSpPr>
        <p:spPr>
          <a:xfrm>
            <a:off x="7667625" y="5086350"/>
            <a:ext cx="36385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617386"/>
                </a:solidFill>
              </a:defRPr>
            </a:pPr>
            <a:r>
              <a:rPr sz="1125" b="0">
                <a:solidFill>
                  <a:srgbClr val="617386"/>
                </a:solidFill>
              </a:rPr>
              <a:t>“Make warm introductions easier.”</a:t>
            </a:r>
          </a:p>
        </p:txBody>
      </p:sp>
    </p:spTree>
    <p:extLst>
      <p:ext uri="{BB962C8B-B14F-4D97-AF65-F5344CB8AC3E}">
        <p14:creationId xmlns:p14="http://schemas.microsoft.com/office/powerpoint/2010/main" val="2031218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E5C79EE-017D-4291-A2A0-3047FB2FB9E5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BRANDING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87BC67DA-DDEE-4EB7-A08C-61410389B91B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Your logo does not need to scream.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091157-1385-497D-BFC9-63980BC8A078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0E1B80-F371-42EB-8657-DC13CC3D9FCB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618A0B-1EA9-4F2C-8311-69C2A63957C5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16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5076A5-6452-4A29-BC58-554E5BA64054}"/>
              </a:ext>
            </a:extLst>
          </p:cNvPr>
          <p:cNvSpPr>
            <a:spLocks noGrp="1"/>
          </p:cNvSpPr>
          <p:nvPr/>
        </p:nvSpPr>
        <p:spPr>
          <a:xfrm>
            <a:off x="619125" y="2047875"/>
            <a:ext cx="4762500" cy="28575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499180-3043-400F-AC05-649487989C52}"/>
              </a:ext>
            </a:extLst>
          </p:cNvPr>
          <p:cNvSpPr>
            <a:spLocks noGrp="1"/>
          </p:cNvSpPr>
          <p:nvPr/>
        </p:nvSpPr>
        <p:spPr>
          <a:xfrm>
            <a:off x="904875" y="234315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A84736"/>
                </a:solidFill>
              </a:defRPr>
            </a:pPr>
            <a:r>
              <a:rPr sz="1575" b="1">
                <a:solidFill>
                  <a:srgbClr val="A84736"/>
                </a:solidFill>
              </a:rPr>
              <a:t>BILLBOARD BRANDING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5EDD79-F1F1-4A47-8AF9-C444445FA899}"/>
              </a:ext>
            </a:extLst>
          </p:cNvPr>
          <p:cNvSpPr>
            <a:spLocks noGrp="1"/>
          </p:cNvSpPr>
          <p:nvPr/>
        </p:nvSpPr>
        <p:spPr>
          <a:xfrm>
            <a:off x="1619250" y="2933700"/>
            <a:ext cx="27622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000" b="1">
                <a:solidFill>
                  <a:srgbClr val="A84736"/>
                </a:solidFill>
              </a:defRPr>
            </a:pPr>
            <a:r>
              <a:rPr sz="3000" b="1">
                <a:solidFill>
                  <a:srgbClr val="A84736"/>
                </a:solidFill>
              </a:rPr>
              <a:t>YOUR</a:t>
            </a:r>
          </a:p>
          <a:p>
            <a:pPr algn="ctr">
              <a:lnSpc>
                <a:spcPct val="100000"/>
              </a:lnSpc>
              <a:buNone/>
              <a:defRPr sz="3000" b="1">
                <a:solidFill>
                  <a:srgbClr val="A84736"/>
                </a:solidFill>
              </a:defRPr>
            </a:pPr>
            <a:r>
              <a:rPr sz="3000" b="1">
                <a:solidFill>
                  <a:srgbClr val="A84736"/>
                </a:solidFill>
              </a:rPr>
              <a:t>LOGO</a:t>
            </a:r>
          </a:p>
          <a:p>
            <a:pPr algn="ctr">
              <a:lnSpc>
                <a:spcPct val="100000"/>
              </a:lnSpc>
              <a:buNone/>
              <a:defRPr sz="3000" b="1">
                <a:solidFill>
                  <a:srgbClr val="A84736"/>
                </a:solidFill>
              </a:defRPr>
            </a:pPr>
            <a:r>
              <a:rPr sz="3000" b="1">
                <a:solidFill>
                  <a:srgbClr val="A84736"/>
                </a:solidFill>
              </a:rPr>
              <a:t>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99B659-184D-4AC7-87FB-892A756FA532}"/>
              </a:ext>
            </a:extLst>
          </p:cNvPr>
          <p:cNvSpPr>
            <a:spLocks noGrp="1"/>
          </p:cNvSpPr>
          <p:nvPr/>
        </p:nvSpPr>
        <p:spPr>
          <a:xfrm>
            <a:off x="1028700" y="4305300"/>
            <a:ext cx="3943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0">
                <a:solidFill>
                  <a:srgbClr val="617386"/>
                </a:solidFill>
              </a:defRPr>
            </a:pPr>
            <a:r>
              <a:rPr sz="1350" b="0">
                <a:solidFill>
                  <a:srgbClr val="617386"/>
                </a:solidFill>
              </a:rPr>
              <a:t>Large enough to make the item feel like an ad.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ADAFEE-8DDC-4903-9816-22E90E53DF9A}"/>
              </a:ext>
            </a:extLst>
          </p:cNvPr>
          <p:cNvSpPr>
            <a:spLocks noGrp="1"/>
          </p:cNvSpPr>
          <p:nvPr/>
        </p:nvSpPr>
        <p:spPr>
          <a:xfrm>
            <a:off x="6524625" y="2047875"/>
            <a:ext cx="4762500" cy="2857500"/>
          </a:xfrm>
          <a:prstGeom prst="roundRect">
            <a:avLst>
              <a:gd name="adj" fmla="val 8000"/>
            </a:avLst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1B3DB4-208F-4573-AC3E-96F926DA79E4}"/>
              </a:ext>
            </a:extLst>
          </p:cNvPr>
          <p:cNvSpPr>
            <a:spLocks noGrp="1"/>
          </p:cNvSpPr>
          <p:nvPr/>
        </p:nvSpPr>
        <p:spPr>
          <a:xfrm>
            <a:off x="6810375" y="238125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D8A63B"/>
                </a:solidFill>
              </a:defRPr>
            </a:pPr>
            <a:r>
              <a:rPr sz="1575" b="1" dirty="0">
                <a:solidFill>
                  <a:srgbClr val="D8A63B"/>
                </a:solidFill>
              </a:rPr>
              <a:t>SUBTLE + CLEAR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846045-BCD2-4584-AAD7-6B0AB99C4337}"/>
              </a:ext>
            </a:extLst>
          </p:cNvPr>
          <p:cNvSpPr>
            <a:spLocks noGrp="1"/>
          </p:cNvSpPr>
          <p:nvPr/>
        </p:nvSpPr>
        <p:spPr>
          <a:xfrm>
            <a:off x="7572375" y="3086100"/>
            <a:ext cx="266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Useful first.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1F5A2B-B08A-402F-890F-3D47632F2383}"/>
              </a:ext>
            </a:extLst>
          </p:cNvPr>
          <p:cNvSpPr>
            <a:spLocks noGrp="1"/>
          </p:cNvSpPr>
          <p:nvPr/>
        </p:nvSpPr>
        <p:spPr>
          <a:xfrm>
            <a:off x="7572375" y="3638550"/>
            <a:ext cx="266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6F0E6"/>
                </a:solidFill>
              </a:defRPr>
            </a:pPr>
            <a:r>
              <a:rPr sz="1650" b="1">
                <a:solidFill>
                  <a:srgbClr val="F6F0E6"/>
                </a:solidFill>
              </a:rPr>
              <a:t>Brand remembered.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87CCDD-1E4D-4153-BE08-CD9228A0A46C}"/>
              </a:ext>
            </a:extLst>
          </p:cNvPr>
          <p:cNvSpPr>
            <a:spLocks noGrp="1"/>
          </p:cNvSpPr>
          <p:nvPr/>
        </p:nvSpPr>
        <p:spPr>
          <a:xfrm>
            <a:off x="7286625" y="4305300"/>
            <a:ext cx="3810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0">
                <a:solidFill>
                  <a:srgbClr val="F6F0E6"/>
                </a:solidFill>
              </a:defRPr>
            </a:pPr>
            <a:r>
              <a:rPr sz="1350" b="0">
                <a:solidFill>
                  <a:srgbClr val="F6F0E6"/>
                </a:solidFill>
              </a:rPr>
              <a:t>Readable, tasteful, and more likely to be used.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AE5A38-058E-414C-8FA3-30FDCBB35B10}"/>
              </a:ext>
            </a:extLst>
          </p:cNvPr>
          <p:cNvSpPr>
            <a:spLocks noGrp="1"/>
          </p:cNvSpPr>
          <p:nvPr/>
        </p:nvSpPr>
        <p:spPr>
          <a:xfrm>
            <a:off x="857250" y="5429250"/>
            <a:ext cx="10477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E7674C"/>
                </a:solidFill>
              </a:defRPr>
            </a:pPr>
            <a:r>
              <a:rPr sz="2100" b="1">
                <a:solidFill>
                  <a:srgbClr val="E7674C"/>
                </a:solidFill>
              </a:rPr>
              <a:t>Clear matters. Huge does not.</a:t>
            </a:r>
          </a:p>
        </p:txBody>
      </p:sp>
    </p:spTree>
    <p:extLst>
      <p:ext uri="{BB962C8B-B14F-4D97-AF65-F5344CB8AC3E}">
        <p14:creationId xmlns:p14="http://schemas.microsoft.com/office/powerpoint/2010/main" val="527508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B373712-30BD-49A3-8C7A-3773A2DFA3CE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CTA + FOLLOW-UP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59DD98C5-839B-4F28-B900-62F6B9E44B78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One campaign. One next step.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CEB9AF-B819-4042-9B0B-7779A1024BFC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A2E7BE-52BE-461F-A958-86EDBE0305AD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7E7415-06B5-456F-B25C-DB9F1196853E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7E4B5F-F66D-4C7E-9F09-87A117BAA1BD}"/>
              </a:ext>
            </a:extLst>
          </p:cNvPr>
          <p:cNvSpPr>
            <a:spLocks noGrp="1"/>
          </p:cNvSpPr>
          <p:nvPr/>
        </p:nvSpPr>
        <p:spPr>
          <a:xfrm>
            <a:off x="590550" y="1952625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E7674C"/>
                </a:solidFill>
              </a:defRPr>
            </a:pPr>
            <a:r>
              <a:rPr sz="1275" b="1">
                <a:solidFill>
                  <a:srgbClr val="E7674C"/>
                </a:solidFill>
              </a:rPr>
              <a:t>GOOD NEXT STEPS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9F9CC3-C79F-43B7-9175-9A1773598728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3CDEE3-73AD-4DB5-9793-474E2973511A}"/>
              </a:ext>
            </a:extLst>
          </p:cNvPr>
          <p:cNvSpPr>
            <a:spLocks noGrp="1"/>
          </p:cNvSpPr>
          <p:nvPr/>
        </p:nvSpPr>
        <p:spPr>
          <a:xfrm>
            <a:off x="895350" y="238125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Enter the giveaway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F71D91-7EDE-46DF-B21B-3BC5A1CB62F3}"/>
              </a:ext>
            </a:extLst>
          </p:cNvPr>
          <p:cNvSpPr>
            <a:spLocks noGrp="1"/>
          </p:cNvSpPr>
          <p:nvPr/>
        </p:nvSpPr>
        <p:spPr>
          <a:xfrm>
            <a:off x="590550" y="28575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04ED7E-2DA8-4CE9-8D56-3BAD7EB88AD3}"/>
              </a:ext>
            </a:extLst>
          </p:cNvPr>
          <p:cNvSpPr>
            <a:spLocks noGrp="1"/>
          </p:cNvSpPr>
          <p:nvPr/>
        </p:nvSpPr>
        <p:spPr>
          <a:xfrm>
            <a:off x="895350" y="285750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Download Insurance 101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64C2BD-811A-4E90-AEB5-D497D9D0C87F}"/>
              </a:ext>
            </a:extLst>
          </p:cNvPr>
          <p:cNvSpPr>
            <a:spLocks noGrp="1"/>
          </p:cNvSpPr>
          <p:nvPr/>
        </p:nvSpPr>
        <p:spPr>
          <a:xfrm>
            <a:off x="590550" y="33337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7C0D0-E37A-4374-95E2-3ED11E971421}"/>
              </a:ext>
            </a:extLst>
          </p:cNvPr>
          <p:cNvSpPr>
            <a:spLocks noGrp="1"/>
          </p:cNvSpPr>
          <p:nvPr/>
        </p:nvSpPr>
        <p:spPr>
          <a:xfrm>
            <a:off x="895350" y="333375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Book an annual review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1CB1659-3C1B-453B-A8D5-31D5207475C2}"/>
              </a:ext>
            </a:extLst>
          </p:cNvPr>
          <p:cNvSpPr>
            <a:spLocks noGrp="1"/>
          </p:cNvSpPr>
          <p:nvPr/>
        </p:nvSpPr>
        <p:spPr>
          <a:xfrm>
            <a:off x="590550" y="38100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02130-4183-48BE-9DEA-A2AFCDC3337A}"/>
              </a:ext>
            </a:extLst>
          </p:cNvPr>
          <p:cNvSpPr>
            <a:spLocks noGrp="1"/>
          </p:cNvSpPr>
          <p:nvPr/>
        </p:nvSpPr>
        <p:spPr>
          <a:xfrm>
            <a:off x="895350" y="381000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Request a quote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331794-1A20-49A3-B94D-7C74763A5106}"/>
              </a:ext>
            </a:extLst>
          </p:cNvPr>
          <p:cNvSpPr>
            <a:spLocks noGrp="1"/>
          </p:cNvSpPr>
          <p:nvPr/>
        </p:nvSpPr>
        <p:spPr>
          <a:xfrm>
            <a:off x="590550" y="42862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608CD10-3B65-4930-8041-4A0DBE7B5AEF}"/>
              </a:ext>
            </a:extLst>
          </p:cNvPr>
          <p:cNvSpPr>
            <a:spLocks noGrp="1"/>
          </p:cNvSpPr>
          <p:nvPr/>
        </p:nvSpPr>
        <p:spPr>
          <a:xfrm>
            <a:off x="895350" y="428625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Leave a review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5CC4C7-6075-4CE6-9E94-F06BD818C370}"/>
              </a:ext>
            </a:extLst>
          </p:cNvPr>
          <p:cNvSpPr>
            <a:spLocks noGrp="1"/>
          </p:cNvSpPr>
          <p:nvPr/>
        </p:nvSpPr>
        <p:spPr>
          <a:xfrm>
            <a:off x="590550" y="47625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17C5E5-FC0D-4A79-B5E8-CD7B160DE6FE}"/>
              </a:ext>
            </a:extLst>
          </p:cNvPr>
          <p:cNvSpPr>
            <a:spLocks noGrp="1"/>
          </p:cNvSpPr>
          <p:nvPr/>
        </p:nvSpPr>
        <p:spPr>
          <a:xfrm>
            <a:off x="895350" y="4762500"/>
            <a:ext cx="3886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Make a warm introduction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0A07B1B-5C52-4976-8F1F-87B1D90726EF}"/>
              </a:ext>
            </a:extLst>
          </p:cNvPr>
          <p:cNvSpPr>
            <a:spLocks noGrp="1"/>
          </p:cNvSpPr>
          <p:nvPr/>
        </p:nvSpPr>
        <p:spPr>
          <a:xfrm>
            <a:off x="5905500" y="2095500"/>
            <a:ext cx="5334000" cy="2857500"/>
          </a:xfrm>
          <a:prstGeom prst="roundRect">
            <a:avLst>
              <a:gd name="adj" fmla="val 8000"/>
            </a:avLst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80006E-83F6-4D83-B722-C41670AFC203}"/>
              </a:ext>
            </a:extLst>
          </p:cNvPr>
          <p:cNvSpPr>
            <a:spLocks noGrp="1"/>
          </p:cNvSpPr>
          <p:nvPr/>
        </p:nvSpPr>
        <p:spPr>
          <a:xfrm>
            <a:off x="6334125" y="24288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00" b="1">
                <a:solidFill>
                  <a:srgbClr val="D8A63B"/>
                </a:solidFill>
              </a:defRPr>
            </a:pPr>
            <a:r>
              <a:rPr sz="1500" b="1">
                <a:solidFill>
                  <a:srgbClr val="D8A63B"/>
                </a:solidFill>
              </a:rPr>
              <a:t>Do not send them to…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C3782C-00C5-4469-BC8B-E1F71CE05A1D}"/>
              </a:ext>
            </a:extLst>
          </p:cNvPr>
          <p:cNvSpPr>
            <a:spLocks noGrp="1"/>
          </p:cNvSpPr>
          <p:nvPr/>
        </p:nvSpPr>
        <p:spPr>
          <a:xfrm>
            <a:off x="6334125" y="3048000"/>
            <a:ext cx="44767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THE AGENCY HOMEPAGE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B7A40B-6621-42EB-854E-172F5A05B2F4}"/>
              </a:ext>
            </a:extLst>
          </p:cNvPr>
          <p:cNvSpPr>
            <a:spLocks noGrp="1"/>
          </p:cNvSpPr>
          <p:nvPr/>
        </p:nvSpPr>
        <p:spPr>
          <a:xfrm>
            <a:off x="6572250" y="3829050"/>
            <a:ext cx="40005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425" b="0">
                <a:solidFill>
                  <a:srgbClr val="F6F0E6"/>
                </a:solidFill>
              </a:defRPr>
            </a:pPr>
            <a:r>
              <a:rPr sz="1425" b="0">
                <a:solidFill>
                  <a:srgbClr val="F6F0E6"/>
                </a:solidFill>
              </a:rPr>
              <a:t>Use one focused page, a campaign-specific QR code or short URL, and a clean follow-up owner.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EE3F4B-9A7C-4309-A568-0137E25A171B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950" b="1">
                <a:solidFill>
                  <a:srgbClr val="132A44"/>
                </a:solidFill>
              </a:defRPr>
            </a:pPr>
            <a:r>
              <a:rPr sz="1950" b="1">
                <a:solidFill>
                  <a:srgbClr val="132A44"/>
                </a:solidFill>
              </a:rPr>
              <a:t>Swag is not lead capture. It is the bridge to lead capture.</a:t>
            </a:r>
          </a:p>
        </p:txBody>
      </p:sp>
    </p:spTree>
    <p:extLst>
      <p:ext uri="{BB962C8B-B14F-4D97-AF65-F5344CB8AC3E}">
        <p14:creationId xmlns:p14="http://schemas.microsoft.com/office/powerpoint/2010/main" val="101428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D35E2D8-9AA3-4807-A290-F56533F3E3C9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REAL COST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AB35AB82-4005-47F5-B4B0-89B02347F10D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small budget still needs a hard cap.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18FE6C-B0D5-4029-878C-416FABD6DE9D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40E5F2-D6C7-4F16-B2E2-FC39A1BE5336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986DD-A3BE-427F-97AE-5A667B6EADEE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88B9AC-0581-4B57-84F8-A66FD6ABCE74}"/>
              </a:ext>
            </a:extLst>
          </p:cNvPr>
          <p:cNvSpPr>
            <a:spLocks noGrp="1"/>
          </p:cNvSpPr>
          <p:nvPr/>
        </p:nvSpPr>
        <p:spPr>
          <a:xfrm>
            <a:off x="590550" y="2047875"/>
            <a:ext cx="2857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100" b="1">
                <a:solidFill>
                  <a:srgbClr val="E7674C"/>
                </a:solidFill>
              </a:defRPr>
            </a:pPr>
            <a:r>
              <a:rPr sz="2100" b="1">
                <a:solidFill>
                  <a:srgbClr val="E7674C"/>
                </a:solidFill>
              </a:rPr>
              <a:t>ALL-IN COST =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50AB499-B137-492E-AD05-C49F1BF95B1B}"/>
              </a:ext>
            </a:extLst>
          </p:cNvPr>
          <p:cNvSpPr>
            <a:spLocks noGrp="1"/>
          </p:cNvSpPr>
          <p:nvPr/>
        </p:nvSpPr>
        <p:spPr>
          <a:xfrm>
            <a:off x="590550" y="27622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132A44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2C59E4-972F-438D-AEB6-8E4A37E9A2F5}"/>
              </a:ext>
            </a:extLst>
          </p:cNvPr>
          <p:cNvSpPr>
            <a:spLocks noGrp="1"/>
          </p:cNvSpPr>
          <p:nvPr/>
        </p:nvSpPr>
        <p:spPr>
          <a:xfrm>
            <a:off x="704850" y="28956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ITEM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5FE8F27-A588-4E79-A9C6-239A6AF350ED}"/>
              </a:ext>
            </a:extLst>
          </p:cNvPr>
          <p:cNvSpPr>
            <a:spLocks noGrp="1"/>
          </p:cNvSpPr>
          <p:nvPr/>
        </p:nvSpPr>
        <p:spPr>
          <a:xfrm>
            <a:off x="3209925" y="27622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D1491D-6121-4553-BFB3-96BEF540A648}"/>
              </a:ext>
            </a:extLst>
          </p:cNvPr>
          <p:cNvSpPr>
            <a:spLocks noGrp="1"/>
          </p:cNvSpPr>
          <p:nvPr/>
        </p:nvSpPr>
        <p:spPr>
          <a:xfrm>
            <a:off x="3324225" y="28956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IMPRINT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AC33F9-A5D2-4383-94BD-173C6AA9534B}"/>
              </a:ext>
            </a:extLst>
          </p:cNvPr>
          <p:cNvSpPr>
            <a:spLocks noGrp="1"/>
          </p:cNvSpPr>
          <p:nvPr/>
        </p:nvSpPr>
        <p:spPr>
          <a:xfrm>
            <a:off x="5829300" y="27622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2536B0-6FA3-4DB1-8ACF-AD312D906A78}"/>
              </a:ext>
            </a:extLst>
          </p:cNvPr>
          <p:cNvSpPr>
            <a:spLocks noGrp="1"/>
          </p:cNvSpPr>
          <p:nvPr/>
        </p:nvSpPr>
        <p:spPr>
          <a:xfrm>
            <a:off x="5943600" y="28956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SETUP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13D479F-803D-4154-9C2D-1931F806858D}"/>
              </a:ext>
            </a:extLst>
          </p:cNvPr>
          <p:cNvSpPr>
            <a:spLocks noGrp="1"/>
          </p:cNvSpPr>
          <p:nvPr/>
        </p:nvSpPr>
        <p:spPr>
          <a:xfrm>
            <a:off x="8448675" y="27622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DA9A1A-2D50-481F-B14C-3677FE5064B5}"/>
              </a:ext>
            </a:extLst>
          </p:cNvPr>
          <p:cNvSpPr>
            <a:spLocks noGrp="1"/>
          </p:cNvSpPr>
          <p:nvPr/>
        </p:nvSpPr>
        <p:spPr>
          <a:xfrm>
            <a:off x="8562975" y="28956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SHIPPING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73B02E8-3971-4705-9BB3-A0FAE0AFDEBE}"/>
              </a:ext>
            </a:extLst>
          </p:cNvPr>
          <p:cNvSpPr>
            <a:spLocks noGrp="1"/>
          </p:cNvSpPr>
          <p:nvPr/>
        </p:nvSpPr>
        <p:spPr>
          <a:xfrm>
            <a:off x="590550" y="36766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132A44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566087-36F6-4E5F-B181-07D5146C8BCB}"/>
              </a:ext>
            </a:extLst>
          </p:cNvPr>
          <p:cNvSpPr>
            <a:spLocks noGrp="1"/>
          </p:cNvSpPr>
          <p:nvPr/>
        </p:nvSpPr>
        <p:spPr>
          <a:xfrm>
            <a:off x="704850" y="38100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RUSH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1CBA799-D989-4741-98B4-380F49891489}"/>
              </a:ext>
            </a:extLst>
          </p:cNvPr>
          <p:cNvSpPr>
            <a:spLocks noGrp="1"/>
          </p:cNvSpPr>
          <p:nvPr/>
        </p:nvSpPr>
        <p:spPr>
          <a:xfrm>
            <a:off x="3209925" y="36766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9B56D6-1FF6-4323-9937-C681BE49D87B}"/>
              </a:ext>
            </a:extLst>
          </p:cNvPr>
          <p:cNvSpPr>
            <a:spLocks noGrp="1"/>
          </p:cNvSpPr>
          <p:nvPr/>
        </p:nvSpPr>
        <p:spPr>
          <a:xfrm>
            <a:off x="3324225" y="38100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TAX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3F76187-79C4-4ED0-84DE-88E34FD3CF9F}"/>
              </a:ext>
            </a:extLst>
          </p:cNvPr>
          <p:cNvSpPr>
            <a:spLocks noGrp="1"/>
          </p:cNvSpPr>
          <p:nvPr/>
        </p:nvSpPr>
        <p:spPr>
          <a:xfrm>
            <a:off x="5829300" y="36766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61B35B-5339-470E-8125-1C1C6AC5A8ED}"/>
              </a:ext>
            </a:extLst>
          </p:cNvPr>
          <p:cNvSpPr>
            <a:spLocks noGrp="1"/>
          </p:cNvSpPr>
          <p:nvPr/>
        </p:nvSpPr>
        <p:spPr>
          <a:xfrm>
            <a:off x="5943600" y="38100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STORAGE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F41418-5448-43BD-819C-20DFDDA9CFDE}"/>
              </a:ext>
            </a:extLst>
          </p:cNvPr>
          <p:cNvSpPr>
            <a:spLocks noGrp="1"/>
          </p:cNvSpPr>
          <p:nvPr/>
        </p:nvSpPr>
        <p:spPr>
          <a:xfrm>
            <a:off x="8448675" y="3676650"/>
            <a:ext cx="2286000" cy="66675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C178D0-350C-4A71-83AE-F981610674F0}"/>
              </a:ext>
            </a:extLst>
          </p:cNvPr>
          <p:cNvSpPr>
            <a:spLocks noGrp="1"/>
          </p:cNvSpPr>
          <p:nvPr/>
        </p:nvSpPr>
        <p:spPr>
          <a:xfrm>
            <a:off x="8562975" y="3810000"/>
            <a:ext cx="2057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LABOR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F1BF68-4BF2-4010-B7F7-33F2A573BE12}"/>
              </a:ext>
            </a:extLst>
          </p:cNvPr>
          <p:cNvSpPr>
            <a:spLocks noGrp="1"/>
          </p:cNvSpPr>
          <p:nvPr/>
        </p:nvSpPr>
        <p:spPr>
          <a:xfrm>
            <a:off x="762000" y="4953000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950" b="1">
                <a:solidFill>
                  <a:srgbClr val="132A44"/>
                </a:solidFill>
              </a:defRPr>
            </a:pPr>
            <a:r>
              <a:rPr sz="1950" b="1">
                <a:solidFill>
                  <a:srgbClr val="132A44"/>
                </a:solidFill>
              </a:rPr>
              <a:t>Order only what you can realistically distribute in 30–60 days.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93B00F9-4462-4C51-AD76-F4B7D53A9C43}"/>
              </a:ext>
            </a:extLst>
          </p:cNvPr>
          <p:cNvSpPr>
            <a:spLocks noGrp="1"/>
          </p:cNvSpPr>
          <p:nvPr/>
        </p:nvSpPr>
        <p:spPr>
          <a:xfrm>
            <a:off x="762000" y="54673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A quantity discount is not savings if the inventory dies in a closet.</a:t>
            </a:r>
          </a:p>
        </p:txBody>
      </p:sp>
    </p:spTree>
    <p:extLst>
      <p:ext uri="{BB962C8B-B14F-4D97-AF65-F5344CB8AC3E}">
        <p14:creationId xmlns:p14="http://schemas.microsoft.com/office/powerpoint/2010/main" val="2061088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81BB0DB-F282-467A-89D5-C8CA39246A39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THREE LEVELS OF PROOF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A96B733E-A628-4FBC-9870-B2752C3B456A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Keep score without pretending everything is immediate.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2A6490-0484-4508-AE40-FC5E6172F929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1DCC03-01D5-49A4-A8F7-E95500C62990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B4DCA2-E63B-487C-A6D6-BE3A4B57C00D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E890A1-F4DF-4D3E-AB95-A8711AD563EC}"/>
              </a:ext>
            </a:extLst>
          </p:cNvPr>
          <p:cNvSpPr>
            <a:spLocks noGrp="1"/>
          </p:cNvSpPr>
          <p:nvPr/>
        </p:nvSpPr>
        <p:spPr>
          <a:xfrm>
            <a:off x="590550" y="2000250"/>
            <a:ext cx="6858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1E557A"/>
                </a:solidFill>
              </a:defRPr>
            </a:pPr>
            <a:r>
              <a:rPr sz="3600" b="1">
                <a:solidFill>
                  <a:srgbClr val="1E557A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4E64C-28D9-48FD-8AA8-AEC1FDE65790}"/>
              </a:ext>
            </a:extLst>
          </p:cNvPr>
          <p:cNvSpPr>
            <a:spLocks noGrp="1"/>
          </p:cNvSpPr>
          <p:nvPr/>
        </p:nvSpPr>
        <p:spPr>
          <a:xfrm>
            <a:off x="1571625" y="20002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132A44"/>
                </a:solidFill>
              </a:defRPr>
            </a:pPr>
            <a:r>
              <a:rPr sz="1650" b="1">
                <a:solidFill>
                  <a:srgbClr val="132A44"/>
                </a:solidFill>
              </a:rPr>
              <a:t>DISTRIBUTION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59C3D1-0B7D-4C80-B0F7-812B38A6146A}"/>
              </a:ext>
            </a:extLst>
          </p:cNvPr>
          <p:cNvSpPr>
            <a:spLocks noGrp="1"/>
          </p:cNvSpPr>
          <p:nvPr/>
        </p:nvSpPr>
        <p:spPr>
          <a:xfrm>
            <a:off x="1571625" y="240030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Units out • Where • When • By whom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F99D09-1D0E-4193-8A1C-0811042CAA3F}"/>
              </a:ext>
            </a:extLst>
          </p:cNvPr>
          <p:cNvSpPr>
            <a:spLocks noGrp="1"/>
          </p:cNvSpPr>
          <p:nvPr/>
        </p:nvSpPr>
        <p:spPr>
          <a:xfrm>
            <a:off x="1571625" y="2914650"/>
            <a:ext cx="9048750" cy="1905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BD95B9-58F5-421B-8BFC-8D1D5FAFB9CD}"/>
              </a:ext>
            </a:extLst>
          </p:cNvPr>
          <p:cNvSpPr>
            <a:spLocks noGrp="1"/>
          </p:cNvSpPr>
          <p:nvPr/>
        </p:nvSpPr>
        <p:spPr>
          <a:xfrm>
            <a:off x="590550" y="3143250"/>
            <a:ext cx="6858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D8A63B"/>
                </a:solidFill>
              </a:defRPr>
            </a:pPr>
            <a:r>
              <a:rPr sz="3600" b="1">
                <a:solidFill>
                  <a:srgbClr val="D8A63B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578A34-9FB3-4AF2-AA58-CC90FCAABE16}"/>
              </a:ext>
            </a:extLst>
          </p:cNvPr>
          <p:cNvSpPr>
            <a:spLocks noGrp="1"/>
          </p:cNvSpPr>
          <p:nvPr/>
        </p:nvSpPr>
        <p:spPr>
          <a:xfrm>
            <a:off x="1571625" y="31432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132A44"/>
                </a:solidFill>
              </a:defRPr>
            </a:pPr>
            <a:r>
              <a:rPr sz="1650" b="1">
                <a:solidFill>
                  <a:srgbClr val="132A44"/>
                </a:solidFill>
              </a:rPr>
              <a:t>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6D6770-D9CA-4C03-BD84-D3F363E348C9}"/>
              </a:ext>
            </a:extLst>
          </p:cNvPr>
          <p:cNvSpPr>
            <a:spLocks noGrp="1"/>
          </p:cNvSpPr>
          <p:nvPr/>
        </p:nvSpPr>
        <p:spPr>
          <a:xfrm>
            <a:off x="1571625" y="354330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Scans • Downloads • Reviews • Entries • Appointments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4652BF-B09B-4454-A7FB-94636FCEA2CA}"/>
              </a:ext>
            </a:extLst>
          </p:cNvPr>
          <p:cNvSpPr>
            <a:spLocks noGrp="1"/>
          </p:cNvSpPr>
          <p:nvPr/>
        </p:nvSpPr>
        <p:spPr>
          <a:xfrm>
            <a:off x="1571625" y="4057650"/>
            <a:ext cx="9048750" cy="1905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DE661C-4E04-41AB-91A2-2F80FB9C12BA}"/>
              </a:ext>
            </a:extLst>
          </p:cNvPr>
          <p:cNvSpPr>
            <a:spLocks noGrp="1"/>
          </p:cNvSpPr>
          <p:nvPr/>
        </p:nvSpPr>
        <p:spPr>
          <a:xfrm>
            <a:off x="590550" y="4286250"/>
            <a:ext cx="6858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E7674C"/>
                </a:solidFill>
              </a:defRPr>
            </a:pPr>
            <a:r>
              <a:rPr sz="3600" b="1">
                <a:solidFill>
                  <a:srgbClr val="E7674C"/>
                </a:solidFill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4763B6-E2A7-4883-BB70-3C97D324194E}"/>
              </a:ext>
            </a:extLst>
          </p:cNvPr>
          <p:cNvSpPr>
            <a:spLocks noGrp="1"/>
          </p:cNvSpPr>
          <p:nvPr/>
        </p:nvSpPr>
        <p:spPr>
          <a:xfrm>
            <a:off x="1571625" y="428625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132A44"/>
                </a:solidFill>
              </a:defRPr>
            </a:pPr>
            <a:r>
              <a:rPr sz="1650" b="1">
                <a:solidFill>
                  <a:srgbClr val="132A44"/>
                </a:solidFill>
              </a:rPr>
              <a:t>RESULT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415DFE-26A4-4250-9ED0-B1FFCBA75296}"/>
              </a:ext>
            </a:extLst>
          </p:cNvPr>
          <p:cNvSpPr>
            <a:spLocks noGrp="1"/>
          </p:cNvSpPr>
          <p:nvPr/>
        </p:nvSpPr>
        <p:spPr>
          <a:xfrm>
            <a:off x="1571625" y="4686300"/>
            <a:ext cx="9144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Quotes • Policies • Referrals • Cross-sells • Retention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CF73C33-F9E6-4ACE-8E91-C0A860B33E30}"/>
              </a:ext>
            </a:extLst>
          </p:cNvPr>
          <p:cNvSpPr>
            <a:spLocks noGrp="1"/>
          </p:cNvSpPr>
          <p:nvPr/>
        </p:nvSpPr>
        <p:spPr>
          <a:xfrm>
            <a:off x="2286000" y="5476875"/>
            <a:ext cx="7620000" cy="514350"/>
          </a:xfrm>
          <a:prstGeom prst="roundRect">
            <a:avLst>
              <a:gd name="adj" fmla="val 33333"/>
            </a:avLst>
          </a:prstGeom>
          <a:solidFill>
            <a:srgbClr val="132A44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9C8198-732C-4D74-B30F-B647AAB737E0}"/>
              </a:ext>
            </a:extLst>
          </p:cNvPr>
          <p:cNvSpPr>
            <a:spLocks noGrp="1"/>
          </p:cNvSpPr>
          <p:nvPr/>
        </p:nvSpPr>
        <p:spPr>
          <a:xfrm>
            <a:off x="2571750" y="5581650"/>
            <a:ext cx="704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REPEAT  •  REVISE  •  RETIRE</a:t>
            </a:r>
          </a:p>
        </p:txBody>
      </p:sp>
    </p:spTree>
    <p:extLst>
      <p:ext uri="{BB962C8B-B14F-4D97-AF65-F5344CB8AC3E}">
        <p14:creationId xmlns:p14="http://schemas.microsoft.com/office/powerpoint/2010/main" val="120904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0B8C633-9991-493D-91F7-0B623B565916}"/>
              </a:ext>
            </a:extLst>
          </p:cNvPr>
          <p:cNvSpPr>
            <a:spLocks noGrp="1"/>
          </p:cNvSpPr>
          <p:nvPr/>
        </p:nvSpPr>
        <p:spPr>
          <a:xfrm>
            <a:off x="571500" y="533400"/>
            <a:ext cx="2667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75" b="1">
                <a:solidFill>
                  <a:srgbClr val="D8A63B"/>
                </a:solidFill>
              </a:defRPr>
            </a:pPr>
            <a:r>
              <a:rPr sz="975" b="1">
                <a:solidFill>
                  <a:srgbClr val="D8A63B"/>
                </a:solidFill>
              </a:rPr>
              <a:t>CONFESSION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5C43EC-FA5D-4CCA-9EBF-9DAFB89902B9}"/>
              </a:ext>
            </a:extLst>
          </p:cNvPr>
          <p:cNvSpPr>
            <a:spLocks noGrp="1"/>
          </p:cNvSpPr>
          <p:nvPr/>
        </p:nvSpPr>
        <p:spPr>
          <a:xfrm>
            <a:off x="571500" y="1219200"/>
            <a:ext cx="106680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I’ve bought the crap, too.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7A0A74-8CF1-4932-85E3-713F8B4E9351}"/>
              </a:ext>
            </a:extLst>
          </p:cNvPr>
          <p:cNvSpPr>
            <a:spLocks noGrp="1"/>
          </p:cNvSpPr>
          <p:nvPr/>
        </p:nvSpPr>
        <p:spPr>
          <a:xfrm>
            <a:off x="571500" y="2343150"/>
            <a:ext cx="74295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250" b="0">
                <a:solidFill>
                  <a:srgbClr val="F6F0E6"/>
                </a:solidFill>
              </a:defRPr>
            </a:pPr>
            <a:r>
              <a:rPr sz="2250" b="0">
                <a:solidFill>
                  <a:srgbClr val="F6F0E6"/>
                </a:solidFill>
              </a:rPr>
              <a:t>Because the price looked good.</a:t>
            </a:r>
          </a:p>
          <a:p>
            <a:pPr algn="l">
              <a:lnSpc>
                <a:spcPct val="100000"/>
              </a:lnSpc>
              <a:buNone/>
              <a:defRPr sz="2250" b="0">
                <a:solidFill>
                  <a:srgbClr val="F6F0E6"/>
                </a:solidFill>
              </a:defRPr>
            </a:pPr>
            <a:r>
              <a:rPr sz="2250" b="0">
                <a:solidFill>
                  <a:srgbClr val="F6F0E6"/>
                </a:solidFill>
              </a:rPr>
              <a:t>Because the catalog photo looked cool.</a:t>
            </a:r>
          </a:p>
          <a:p>
            <a:pPr algn="l">
              <a:lnSpc>
                <a:spcPct val="100000"/>
              </a:lnSpc>
              <a:buNone/>
              <a:defRPr sz="2250" b="0">
                <a:solidFill>
                  <a:srgbClr val="F6F0E6"/>
                </a:solidFill>
              </a:defRPr>
            </a:pPr>
            <a:r>
              <a:rPr sz="2250" b="0">
                <a:solidFill>
                  <a:srgbClr val="F6F0E6"/>
                </a:solidFill>
              </a:rPr>
              <a:t>Because the event was two weeks away.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DBBE21-701F-4BF4-88C5-B30F2AB4016A}"/>
              </a:ext>
            </a:extLst>
          </p:cNvPr>
          <p:cNvSpPr>
            <a:spLocks noGrp="1"/>
          </p:cNvSpPr>
          <p:nvPr/>
        </p:nvSpPr>
        <p:spPr>
          <a:xfrm>
            <a:off x="8429625" y="2095500"/>
            <a:ext cx="2619375" cy="2619375"/>
          </a:xfrm>
          <a:prstGeom prst="roundRect">
            <a:avLst>
              <a:gd name="adj" fmla="val 10182"/>
            </a:avLst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9738F-58A8-4D07-891F-65F7D45842AD}"/>
              </a:ext>
            </a:extLst>
          </p:cNvPr>
          <p:cNvSpPr>
            <a:spLocks noGrp="1"/>
          </p:cNvSpPr>
          <p:nvPr/>
        </p:nvSpPr>
        <p:spPr>
          <a:xfrm>
            <a:off x="8763000" y="2447925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Then the boxes</a:t>
            </a:r>
          </a:p>
          <a:p>
            <a:pPr algn="ctr">
              <a:lnSpc>
                <a:spcPct val="100000"/>
              </a:lnSpc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showed up.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54FD5E-CFC1-48E8-8468-CA15341FB88C}"/>
              </a:ext>
            </a:extLst>
          </p:cNvPr>
          <p:cNvSpPr>
            <a:spLocks noGrp="1"/>
          </p:cNvSpPr>
          <p:nvPr/>
        </p:nvSpPr>
        <p:spPr>
          <a:xfrm>
            <a:off x="8763000" y="3543300"/>
            <a:ext cx="1952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Some went out.</a:t>
            </a:r>
          </a:p>
          <a:p>
            <a:pPr algn="ctr">
              <a:lnSpc>
                <a:spcPct val="100000"/>
              </a:lnSpc>
              <a:buNone/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The rest went into a closet, garage, or trunk.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E1FAE1-060E-4B69-90B8-0CCD67DE2189}"/>
              </a:ext>
            </a:extLst>
          </p:cNvPr>
          <p:cNvSpPr>
            <a:spLocks noGrp="1"/>
          </p:cNvSpPr>
          <p:nvPr/>
        </p:nvSpPr>
        <p:spPr>
          <a:xfrm>
            <a:off x="571500" y="57150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650" b="1">
                <a:solidFill>
                  <a:srgbClr val="D8A63B"/>
                </a:solidFill>
              </a:defRPr>
            </a:pPr>
            <a:r>
              <a:rPr sz="1650" b="1">
                <a:solidFill>
                  <a:srgbClr val="D8A63B"/>
                </a:solidFill>
              </a:rPr>
              <a:t>No judgment. Just better decisions from here.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0CECBE-173E-4BAE-B555-7B8709623350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50FFFD-4969-436C-A220-AE303F886F61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00901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F499AE4-8B7E-468A-8144-EAA793A40E3E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BEFORE “PLACE ORDER”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3C2C8498-C440-4283-9FB3-16DDC06B35D3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The 10-point Dumbass Prevention Checklist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3F19F9-C658-4EDB-BD0B-10D21194CB71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279893-E372-4DC7-91E4-E96679C5932D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94C1C0-D760-4CE5-AFA5-9B9C87AD23DC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ED6B11-24DF-4917-86FB-8B23DB514D5F}"/>
              </a:ext>
            </a:extLst>
          </p:cNvPr>
          <p:cNvSpPr>
            <a:spLocks noGrp="1"/>
          </p:cNvSpPr>
          <p:nvPr/>
        </p:nvSpPr>
        <p:spPr>
          <a:xfrm>
            <a:off x="609600" y="19526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C07066-C9F5-4073-9C85-F345FE2B3BB1}"/>
              </a:ext>
            </a:extLst>
          </p:cNvPr>
          <p:cNvSpPr>
            <a:spLocks noGrp="1"/>
          </p:cNvSpPr>
          <p:nvPr/>
        </p:nvSpPr>
        <p:spPr>
          <a:xfrm>
            <a:off x="1085850" y="19526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1. Exact audience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11C9B7-A934-4556-A787-08058468F04F}"/>
              </a:ext>
            </a:extLst>
          </p:cNvPr>
          <p:cNvSpPr>
            <a:spLocks noGrp="1"/>
          </p:cNvSpPr>
          <p:nvPr/>
        </p:nvSpPr>
        <p:spPr>
          <a:xfrm>
            <a:off x="609600" y="26765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C83092-A83A-4C1B-9174-373888286892}"/>
              </a:ext>
            </a:extLst>
          </p:cNvPr>
          <p:cNvSpPr>
            <a:spLocks noGrp="1"/>
          </p:cNvSpPr>
          <p:nvPr/>
        </p:nvSpPr>
        <p:spPr>
          <a:xfrm>
            <a:off x="1085850" y="26765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2. Moment fit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DCBB5E-3B0F-4166-90AC-F35C4C5E55CB}"/>
              </a:ext>
            </a:extLst>
          </p:cNvPr>
          <p:cNvSpPr>
            <a:spLocks noGrp="1"/>
          </p:cNvSpPr>
          <p:nvPr/>
        </p:nvSpPr>
        <p:spPr>
          <a:xfrm>
            <a:off x="609600" y="34004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EDEE2D-B50F-4900-B1D7-0764C2D9FB70}"/>
              </a:ext>
            </a:extLst>
          </p:cNvPr>
          <p:cNvSpPr>
            <a:spLocks noGrp="1"/>
          </p:cNvSpPr>
          <p:nvPr/>
        </p:nvSpPr>
        <p:spPr>
          <a:xfrm>
            <a:off x="1085850" y="34004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3. Real utility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CF50C6-BB81-473A-9A67-8A2729923839}"/>
              </a:ext>
            </a:extLst>
          </p:cNvPr>
          <p:cNvSpPr>
            <a:spLocks noGrp="1"/>
          </p:cNvSpPr>
          <p:nvPr/>
        </p:nvSpPr>
        <p:spPr>
          <a:xfrm>
            <a:off x="609600" y="41243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33C1B4-FBC2-402E-AEE6-3952573A3E55}"/>
              </a:ext>
            </a:extLst>
          </p:cNvPr>
          <p:cNvSpPr>
            <a:spLocks noGrp="1"/>
          </p:cNvSpPr>
          <p:nvPr/>
        </p:nvSpPr>
        <p:spPr>
          <a:xfrm>
            <a:off x="1085850" y="41243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4. Trustworthy quality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C2820C-1AF5-470E-8D38-CBD9BF81654E}"/>
              </a:ext>
            </a:extLst>
          </p:cNvPr>
          <p:cNvSpPr>
            <a:spLocks noGrp="1"/>
          </p:cNvSpPr>
          <p:nvPr/>
        </p:nvSpPr>
        <p:spPr>
          <a:xfrm>
            <a:off x="609600" y="48482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E791E0-67F1-4EA6-A5CA-B6A624B5AD86}"/>
              </a:ext>
            </a:extLst>
          </p:cNvPr>
          <p:cNvSpPr>
            <a:spLocks noGrp="1"/>
          </p:cNvSpPr>
          <p:nvPr/>
        </p:nvSpPr>
        <p:spPr>
          <a:xfrm>
            <a:off x="1085850" y="48482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5. Tasteful branding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DD0D4F-AD2F-423E-AF20-97F35C71DE88}"/>
              </a:ext>
            </a:extLst>
          </p:cNvPr>
          <p:cNvSpPr>
            <a:spLocks noGrp="1"/>
          </p:cNvSpPr>
          <p:nvPr/>
        </p:nvSpPr>
        <p:spPr>
          <a:xfrm>
            <a:off x="6229350" y="19526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1309B6-038F-4783-8BDB-734A22C3655B}"/>
              </a:ext>
            </a:extLst>
          </p:cNvPr>
          <p:cNvSpPr>
            <a:spLocks noGrp="1"/>
          </p:cNvSpPr>
          <p:nvPr/>
        </p:nvSpPr>
        <p:spPr>
          <a:xfrm>
            <a:off x="6705600" y="19526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6. One next step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272D73-66F4-44F5-AAC3-BC94AA7CE74E}"/>
              </a:ext>
            </a:extLst>
          </p:cNvPr>
          <p:cNvSpPr>
            <a:spLocks noGrp="1"/>
          </p:cNvSpPr>
          <p:nvPr/>
        </p:nvSpPr>
        <p:spPr>
          <a:xfrm>
            <a:off x="6229350" y="26765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21A2ED-40A7-4FFF-9E16-87F064220A9B}"/>
              </a:ext>
            </a:extLst>
          </p:cNvPr>
          <p:cNvSpPr>
            <a:spLocks noGrp="1"/>
          </p:cNvSpPr>
          <p:nvPr/>
        </p:nvSpPr>
        <p:spPr>
          <a:xfrm>
            <a:off x="6705600" y="26765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7. Distribution owner + script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DCF983-459C-4CA8-9AB8-8CFB4795320E}"/>
              </a:ext>
            </a:extLst>
          </p:cNvPr>
          <p:cNvSpPr>
            <a:spLocks noGrp="1"/>
          </p:cNvSpPr>
          <p:nvPr/>
        </p:nvSpPr>
        <p:spPr>
          <a:xfrm>
            <a:off x="6229350" y="34004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7ADECD-9491-456C-9D9C-CDAB0DD1531C}"/>
              </a:ext>
            </a:extLst>
          </p:cNvPr>
          <p:cNvSpPr>
            <a:spLocks noGrp="1"/>
          </p:cNvSpPr>
          <p:nvPr/>
        </p:nvSpPr>
        <p:spPr>
          <a:xfrm>
            <a:off x="6705600" y="34004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8. Follow-up owner + timing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A80B5F-FC2C-49C6-B3E2-42360F72A2B6}"/>
              </a:ext>
            </a:extLst>
          </p:cNvPr>
          <p:cNvSpPr>
            <a:spLocks noGrp="1"/>
          </p:cNvSpPr>
          <p:nvPr/>
        </p:nvSpPr>
        <p:spPr>
          <a:xfrm>
            <a:off x="6229350" y="41243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34219D7-3D47-45C2-8DED-B44B9548EC5B}"/>
              </a:ext>
            </a:extLst>
          </p:cNvPr>
          <p:cNvSpPr>
            <a:spLocks noGrp="1"/>
          </p:cNvSpPr>
          <p:nvPr/>
        </p:nvSpPr>
        <p:spPr>
          <a:xfrm>
            <a:off x="6705600" y="41243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9. All-in cost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86ED86-2879-450B-97DC-D29DFAA7C270}"/>
              </a:ext>
            </a:extLst>
          </p:cNvPr>
          <p:cNvSpPr>
            <a:spLocks noGrp="1"/>
          </p:cNvSpPr>
          <p:nvPr/>
        </p:nvSpPr>
        <p:spPr>
          <a:xfrm>
            <a:off x="6229350" y="4848225"/>
            <a:ext cx="381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☐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A2C53D-B82E-4C91-89C3-C9C6A46F55B3}"/>
              </a:ext>
            </a:extLst>
          </p:cNvPr>
          <p:cNvSpPr>
            <a:spLocks noGrp="1"/>
          </p:cNvSpPr>
          <p:nvPr/>
        </p:nvSpPr>
        <p:spPr>
          <a:xfrm>
            <a:off x="6705600" y="4848225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10. Review before reorder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851C898-EB4C-41CB-9947-0E67C0952E4F}"/>
              </a:ext>
            </a:extLst>
          </p:cNvPr>
          <p:cNvSpPr>
            <a:spLocks noGrp="1"/>
          </p:cNvSpPr>
          <p:nvPr/>
        </p:nvSpPr>
        <p:spPr>
          <a:xfrm>
            <a:off x="1143000" y="5734050"/>
            <a:ext cx="9906000" cy="400050"/>
          </a:xfrm>
          <a:prstGeom prst="roundRect">
            <a:avLst>
              <a:gd name="adj" fmla="val 33333"/>
            </a:avLst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045A7F-0235-4A71-9BE2-F33840C72557}"/>
              </a:ext>
            </a:extLst>
          </p:cNvPr>
          <p:cNvSpPr>
            <a:spLocks noGrp="1"/>
          </p:cNvSpPr>
          <p:nvPr/>
        </p:nvSpPr>
        <p:spPr>
          <a:xfrm>
            <a:off x="1428750" y="5791200"/>
            <a:ext cx="933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If you cannot check at least 8 of 10, do not order.</a:t>
            </a:r>
          </a:p>
        </p:txBody>
      </p:sp>
    </p:spTree>
    <p:extLst>
      <p:ext uri="{BB962C8B-B14F-4D97-AF65-F5344CB8AC3E}">
        <p14:creationId xmlns:p14="http://schemas.microsoft.com/office/powerpoint/2010/main" val="540833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E1B28972-F131-4D3D-8795-3B955A01DFB6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SPRINT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DAD342AA-6E20-4600-85AB-BC7971BDE4C7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Build your first smart SWAG campaign in 30 minutes.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25C4D9-F729-4C59-AACA-47BDD2690FB9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6BB94D-F7EB-4245-A825-7E5C8339C291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D6343D-FDF1-40AE-9BE9-5184F3F6D759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21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6A681B-0410-43F3-BC92-52B0AFF009C0}"/>
              </a:ext>
            </a:extLst>
          </p:cNvPr>
          <p:cNvSpPr>
            <a:spLocks noGrp="1"/>
          </p:cNvSpPr>
          <p:nvPr/>
        </p:nvSpPr>
        <p:spPr>
          <a:xfrm>
            <a:off x="552450" y="1952625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F723F1-035A-4E3C-8CF9-CB886B094CAD}"/>
              </a:ext>
            </a:extLst>
          </p:cNvPr>
          <p:cNvSpPr>
            <a:spLocks noGrp="1"/>
          </p:cNvSpPr>
          <p:nvPr/>
        </p:nvSpPr>
        <p:spPr>
          <a:xfrm>
            <a:off x="781050" y="2143125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CD1B69-81B6-4427-B892-64C0D6FA38D8}"/>
              </a:ext>
            </a:extLst>
          </p:cNvPr>
          <p:cNvSpPr>
            <a:spLocks noGrp="1"/>
          </p:cNvSpPr>
          <p:nvPr/>
        </p:nvSpPr>
        <p:spPr>
          <a:xfrm>
            <a:off x="809625" y="2638425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FFAF8E-09C0-40AE-9B0A-6E6A4BE66D83}"/>
              </a:ext>
            </a:extLst>
          </p:cNvPr>
          <p:cNvSpPr>
            <a:spLocks noGrp="1"/>
          </p:cNvSpPr>
          <p:nvPr/>
        </p:nvSpPr>
        <p:spPr>
          <a:xfrm>
            <a:off x="1619250" y="2190750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Pick one audience + real moment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506480-2B81-40A9-966A-5BD34D2DFC2D}"/>
              </a:ext>
            </a:extLst>
          </p:cNvPr>
          <p:cNvSpPr>
            <a:spLocks noGrp="1"/>
          </p:cNvSpPr>
          <p:nvPr/>
        </p:nvSpPr>
        <p:spPr>
          <a:xfrm>
            <a:off x="4410075" y="1952625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8F643E-0F62-4CA7-A2B4-E9635FD4FDEB}"/>
              </a:ext>
            </a:extLst>
          </p:cNvPr>
          <p:cNvSpPr>
            <a:spLocks noGrp="1"/>
          </p:cNvSpPr>
          <p:nvPr/>
        </p:nvSpPr>
        <p:spPr>
          <a:xfrm>
            <a:off x="4638675" y="2143125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843378-8488-4BC5-BB42-59AA9368C962}"/>
              </a:ext>
            </a:extLst>
          </p:cNvPr>
          <p:cNvSpPr>
            <a:spLocks noGrp="1"/>
          </p:cNvSpPr>
          <p:nvPr/>
        </p:nvSpPr>
        <p:spPr>
          <a:xfrm>
            <a:off x="4667250" y="2638425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72664F-B828-4100-96DE-11520A47A883}"/>
              </a:ext>
            </a:extLst>
          </p:cNvPr>
          <p:cNvSpPr>
            <a:spLocks noGrp="1"/>
          </p:cNvSpPr>
          <p:nvPr/>
        </p:nvSpPr>
        <p:spPr>
          <a:xfrm>
            <a:off x="5476875" y="2190750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Choose the single job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E3E3B04-E159-4D0E-B6AB-7FEF817FF298}"/>
              </a:ext>
            </a:extLst>
          </p:cNvPr>
          <p:cNvSpPr>
            <a:spLocks noGrp="1"/>
          </p:cNvSpPr>
          <p:nvPr/>
        </p:nvSpPr>
        <p:spPr>
          <a:xfrm>
            <a:off x="8267700" y="1952625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3B78B5-7265-4F1A-A93B-306C8E95CE37}"/>
              </a:ext>
            </a:extLst>
          </p:cNvPr>
          <p:cNvSpPr>
            <a:spLocks noGrp="1"/>
          </p:cNvSpPr>
          <p:nvPr/>
        </p:nvSpPr>
        <p:spPr>
          <a:xfrm>
            <a:off x="8496300" y="2143125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08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3892BF-59CF-4A56-A881-AC6AC9EE6606}"/>
              </a:ext>
            </a:extLst>
          </p:cNvPr>
          <p:cNvSpPr>
            <a:spLocks noGrp="1"/>
          </p:cNvSpPr>
          <p:nvPr/>
        </p:nvSpPr>
        <p:spPr>
          <a:xfrm>
            <a:off x="8524875" y="2638425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C041F9-B9CE-4434-8CF5-1EF2BA9BCFCB}"/>
              </a:ext>
            </a:extLst>
          </p:cNvPr>
          <p:cNvSpPr>
            <a:spLocks noGrp="1"/>
          </p:cNvSpPr>
          <p:nvPr/>
        </p:nvSpPr>
        <p:spPr>
          <a:xfrm>
            <a:off x="9334500" y="2190750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List three item ideas + score them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4264B7-A4DC-488D-B612-30AE054F5F26}"/>
              </a:ext>
            </a:extLst>
          </p:cNvPr>
          <p:cNvSpPr>
            <a:spLocks noGrp="1"/>
          </p:cNvSpPr>
          <p:nvPr/>
        </p:nvSpPr>
        <p:spPr>
          <a:xfrm>
            <a:off x="552450" y="3619500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D46820-BB4B-443C-8AD3-DD9DE1316126}"/>
              </a:ext>
            </a:extLst>
          </p:cNvPr>
          <p:cNvSpPr>
            <a:spLocks noGrp="1"/>
          </p:cNvSpPr>
          <p:nvPr/>
        </p:nvSpPr>
        <p:spPr>
          <a:xfrm>
            <a:off x="781050" y="3810000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DEFB7E-C42F-4508-99D0-013C633780A1}"/>
              </a:ext>
            </a:extLst>
          </p:cNvPr>
          <p:cNvSpPr>
            <a:spLocks noGrp="1"/>
          </p:cNvSpPr>
          <p:nvPr/>
        </p:nvSpPr>
        <p:spPr>
          <a:xfrm>
            <a:off x="809625" y="43053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EFF2CE-3947-4F15-982C-8FDC18451CC9}"/>
              </a:ext>
            </a:extLst>
          </p:cNvPr>
          <p:cNvSpPr>
            <a:spLocks noGrp="1"/>
          </p:cNvSpPr>
          <p:nvPr/>
        </p:nvSpPr>
        <p:spPr>
          <a:xfrm>
            <a:off x="1619250" y="3857625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Choose one CTA + one KPI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2CAA82E-27F4-49B7-9330-976E7F64B89A}"/>
              </a:ext>
            </a:extLst>
          </p:cNvPr>
          <p:cNvSpPr>
            <a:spLocks noGrp="1"/>
          </p:cNvSpPr>
          <p:nvPr/>
        </p:nvSpPr>
        <p:spPr>
          <a:xfrm>
            <a:off x="4410075" y="3619500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19FAF7E-5767-455A-B33D-B4B6A5DCE242}"/>
              </a:ext>
            </a:extLst>
          </p:cNvPr>
          <p:cNvSpPr>
            <a:spLocks noGrp="1"/>
          </p:cNvSpPr>
          <p:nvPr/>
        </p:nvSpPr>
        <p:spPr>
          <a:xfrm>
            <a:off x="4638675" y="3810000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EA498B-A79A-4BF6-87AC-1E176E0E0F1A}"/>
              </a:ext>
            </a:extLst>
          </p:cNvPr>
          <p:cNvSpPr>
            <a:spLocks noGrp="1"/>
          </p:cNvSpPr>
          <p:nvPr/>
        </p:nvSpPr>
        <p:spPr>
          <a:xfrm>
            <a:off x="4667250" y="43053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4B62D6-5FA4-41FA-913D-6082F2F772CE}"/>
              </a:ext>
            </a:extLst>
          </p:cNvPr>
          <p:cNvSpPr>
            <a:spLocks noGrp="1"/>
          </p:cNvSpPr>
          <p:nvPr/>
        </p:nvSpPr>
        <p:spPr>
          <a:xfrm>
            <a:off x="5476875" y="3857625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Set the hard budget cap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5557E91-4806-436D-B75D-566E5E02FBE8}"/>
              </a:ext>
            </a:extLst>
          </p:cNvPr>
          <p:cNvSpPr>
            <a:spLocks noGrp="1"/>
          </p:cNvSpPr>
          <p:nvPr/>
        </p:nvSpPr>
        <p:spPr>
          <a:xfrm>
            <a:off x="8267700" y="3619500"/>
            <a:ext cx="3476625" cy="1333500"/>
          </a:xfrm>
          <a:prstGeom prst="roundRect">
            <a:avLst>
              <a:gd name="adj" fmla="val 1285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1B40B1-4C40-4BE4-B764-FEB87B9A2148}"/>
              </a:ext>
            </a:extLst>
          </p:cNvPr>
          <p:cNvSpPr>
            <a:spLocks noGrp="1"/>
          </p:cNvSpPr>
          <p:nvPr/>
        </p:nvSpPr>
        <p:spPr>
          <a:xfrm>
            <a:off x="8496300" y="3810000"/>
            <a:ext cx="6667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03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3EA74B-4CB4-4C3A-A67D-FD2EBB9FDECA}"/>
              </a:ext>
            </a:extLst>
          </p:cNvPr>
          <p:cNvSpPr>
            <a:spLocks noGrp="1"/>
          </p:cNvSpPr>
          <p:nvPr/>
        </p:nvSpPr>
        <p:spPr>
          <a:xfrm>
            <a:off x="8524875" y="4305300"/>
            <a:ext cx="6096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825" b="1">
                <a:solidFill>
                  <a:srgbClr val="617386"/>
                </a:solidFill>
              </a:defRPr>
            </a:pPr>
            <a:r>
              <a:rPr sz="825" b="1">
                <a:solidFill>
                  <a:srgbClr val="617386"/>
                </a:solidFill>
              </a:rPr>
              <a:t>MIN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B1227C-6A47-4B2A-B94A-C187B4849479}"/>
              </a:ext>
            </a:extLst>
          </p:cNvPr>
          <p:cNvSpPr>
            <a:spLocks noGrp="1"/>
          </p:cNvSpPr>
          <p:nvPr/>
        </p:nvSpPr>
        <p:spPr>
          <a:xfrm>
            <a:off x="9334500" y="3857625"/>
            <a:ext cx="2143125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Request a physical sample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32F3C19-E7E1-4456-A2C0-BFDBCC1A23CA}"/>
              </a:ext>
            </a:extLst>
          </p:cNvPr>
          <p:cNvSpPr>
            <a:spLocks noGrp="1"/>
          </p:cNvSpPr>
          <p:nvPr/>
        </p:nvSpPr>
        <p:spPr>
          <a:xfrm>
            <a:off x="762000" y="5476875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The workbook turns the course into a real campaign—not another folder of “good ideas.”</a:t>
            </a:r>
          </a:p>
        </p:txBody>
      </p:sp>
    </p:spTree>
    <p:extLst>
      <p:ext uri="{BB962C8B-B14F-4D97-AF65-F5344CB8AC3E}">
        <p14:creationId xmlns:p14="http://schemas.microsoft.com/office/powerpoint/2010/main" val="1044069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67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CC046FE-BAC1-4526-9BEA-6E5F889E2BD5}"/>
              </a:ext>
            </a:extLst>
          </p:cNvPr>
          <p:cNvSpPr>
            <a:spLocks noGrp="1"/>
          </p:cNvSpPr>
          <p:nvPr/>
        </p:nvSpPr>
        <p:spPr>
          <a:xfrm>
            <a:off x="571500" y="6858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THE POINT IS NOT THE STUFF.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0207E-9055-443D-9F71-6DCD44B403E3}"/>
              </a:ext>
            </a:extLst>
          </p:cNvPr>
          <p:cNvSpPr>
            <a:spLocks noGrp="1"/>
          </p:cNvSpPr>
          <p:nvPr/>
        </p:nvSpPr>
        <p:spPr>
          <a:xfrm>
            <a:off x="571500" y="1352550"/>
            <a:ext cx="10287000" cy="1200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Good swag does not</a:t>
            </a:r>
          </a:p>
          <a:p>
            <a:pPr algn="l">
              <a:lnSpc>
                <a:spcPct val="100000"/>
              </a:lnSpc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replace a conversation.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919AAD-DF68-4896-B3E9-F122817E7E82}"/>
              </a:ext>
            </a:extLst>
          </p:cNvPr>
          <p:cNvSpPr>
            <a:spLocks noGrp="1"/>
          </p:cNvSpPr>
          <p:nvPr/>
        </p:nvSpPr>
        <p:spPr>
          <a:xfrm>
            <a:off x="571500" y="3067050"/>
            <a:ext cx="10287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175" b="1">
                <a:solidFill>
                  <a:srgbClr val="132A44"/>
                </a:solidFill>
              </a:defRPr>
            </a:pPr>
            <a:r>
              <a:rPr sz="2175" b="1">
                <a:solidFill>
                  <a:srgbClr val="132A44"/>
                </a:solidFill>
              </a:rPr>
              <a:t>It makes a conversation easier to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B5A6C9-BD43-4941-AD72-C8C22413E54E}"/>
              </a:ext>
            </a:extLst>
          </p:cNvPr>
          <p:cNvSpPr>
            <a:spLocks noGrp="1"/>
          </p:cNvSpPr>
          <p:nvPr/>
        </p:nvSpPr>
        <p:spPr>
          <a:xfrm>
            <a:off x="571500" y="3762375"/>
            <a:ext cx="2667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START.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5F0099-D6E7-48C2-8DD0-A67807C71AD4}"/>
              </a:ext>
            </a:extLst>
          </p:cNvPr>
          <p:cNvSpPr>
            <a:spLocks noGrp="1"/>
          </p:cNvSpPr>
          <p:nvPr/>
        </p:nvSpPr>
        <p:spPr>
          <a:xfrm>
            <a:off x="3390900" y="3762375"/>
            <a:ext cx="3714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REMEMBER.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4DC925-0E07-44C5-83FA-F407BCA99A07}"/>
              </a:ext>
            </a:extLst>
          </p:cNvPr>
          <p:cNvSpPr>
            <a:spLocks noGrp="1"/>
          </p:cNvSpPr>
          <p:nvPr/>
        </p:nvSpPr>
        <p:spPr>
          <a:xfrm>
            <a:off x="7296150" y="3762375"/>
            <a:ext cx="3714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CONTINUE.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26EC55-79E4-43C1-A49D-7F23474D772D}"/>
              </a:ext>
            </a:extLst>
          </p:cNvPr>
          <p:cNvSpPr>
            <a:spLocks noGrp="1"/>
          </p:cNvSpPr>
          <p:nvPr/>
        </p:nvSpPr>
        <p:spPr>
          <a:xfrm>
            <a:off x="571500" y="4905375"/>
            <a:ext cx="10477500" cy="57150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E3C018-D4CE-4F05-B19C-2ADDB6A7A7AF}"/>
              </a:ext>
            </a:extLst>
          </p:cNvPr>
          <p:cNvSpPr>
            <a:spLocks noGrp="1"/>
          </p:cNvSpPr>
          <p:nvPr/>
        </p:nvSpPr>
        <p:spPr>
          <a:xfrm>
            <a:off x="571500" y="5276850"/>
            <a:ext cx="1047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75" b="1">
                <a:solidFill>
                  <a:srgbClr val="132A44"/>
                </a:solidFill>
              </a:defRPr>
            </a:pPr>
            <a:r>
              <a:rPr sz="2475" b="1">
                <a:solidFill>
                  <a:srgbClr val="132A44"/>
                </a:solidFill>
              </a:rPr>
              <a:t>The item is not the strategy. The system is.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1BC3EA-3D20-4919-9113-392071C9F319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4AFB5E-91D3-4046-B75A-A11285048D89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78685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2D04C6-8A42-4718-98CC-C8F1A2ABD859}"/>
              </a:ext>
            </a:extLst>
          </p:cNvPr>
          <p:cNvSpPr>
            <a:spLocks noGrp="1"/>
          </p:cNvSpPr>
          <p:nvPr/>
        </p:nvSpPr>
        <p:spPr>
          <a:xfrm>
            <a:off x="666750" y="628650"/>
            <a:ext cx="10287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125" b="1">
                <a:solidFill>
                  <a:srgbClr val="D8A63B"/>
                </a:solidFill>
              </a:defRPr>
            </a:pPr>
            <a:r>
              <a:rPr sz="1125" b="1">
                <a:solidFill>
                  <a:srgbClr val="D8A63B"/>
                </a:solidFill>
              </a:rPr>
              <a:t>READY TO STOP BUYING RANDOM CRAP?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4EE513-C628-4C04-8D45-F0D7053D042A}"/>
              </a:ext>
            </a:extLst>
          </p:cNvPr>
          <p:cNvSpPr>
            <a:spLocks noGrp="1"/>
          </p:cNvSpPr>
          <p:nvPr/>
        </p:nvSpPr>
        <p:spPr>
          <a:xfrm>
            <a:off x="666750" y="1381125"/>
            <a:ext cx="10287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Take the WTF Test.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F7D14F-4AD5-4612-AE15-E51712F7B415}"/>
              </a:ext>
            </a:extLst>
          </p:cNvPr>
          <p:cNvSpPr>
            <a:spLocks noGrp="1"/>
          </p:cNvSpPr>
          <p:nvPr/>
        </p:nvSpPr>
        <p:spPr>
          <a:xfrm>
            <a:off x="1619250" y="2352675"/>
            <a:ext cx="8953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875" b="0">
                <a:solidFill>
                  <a:srgbClr val="F6F0E6"/>
                </a:solidFill>
              </a:defRPr>
            </a:pPr>
            <a:r>
              <a:rPr sz="1875" b="0">
                <a:solidFill>
                  <a:srgbClr val="F6F0E6"/>
                </a:solidFill>
              </a:rPr>
              <a:t>Use the companion Campaign Workbook to choose, budget, activate, follow up, and score your next SWAG campaign.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754BAD7-AC25-4141-B471-E4A4768D7205}"/>
              </a:ext>
            </a:extLst>
          </p:cNvPr>
          <p:cNvSpPr>
            <a:spLocks noGrp="1"/>
          </p:cNvSpPr>
          <p:nvPr/>
        </p:nvSpPr>
        <p:spPr>
          <a:xfrm>
            <a:off x="2857500" y="3714750"/>
            <a:ext cx="6477000" cy="876300"/>
          </a:xfrm>
          <a:prstGeom prst="roundRect">
            <a:avLst>
              <a:gd name="adj" fmla="val 26087"/>
            </a:avLst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9A0A13-B861-45F4-89B1-F807402FBF8D}"/>
              </a:ext>
            </a:extLst>
          </p:cNvPr>
          <p:cNvSpPr>
            <a:spLocks noGrp="1"/>
          </p:cNvSpPr>
          <p:nvPr/>
        </p:nvSpPr>
        <p:spPr>
          <a:xfrm>
            <a:off x="3190875" y="3914775"/>
            <a:ext cx="5810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BUILD YOUR FIRST SMART SWAG CAMPAIGN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384572-7FCF-4DA7-A776-D4D8B5E030E7}"/>
              </a:ext>
            </a:extLst>
          </p:cNvPr>
          <p:cNvSpPr>
            <a:spLocks noGrp="1"/>
          </p:cNvSpPr>
          <p:nvPr/>
        </p:nvSpPr>
        <p:spPr>
          <a:xfrm>
            <a:off x="1238250" y="5095875"/>
            <a:ext cx="9715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725" b="1">
                <a:solidFill>
                  <a:srgbClr val="F6F0E6"/>
                </a:solidFill>
              </a:defRPr>
            </a:pPr>
            <a:r>
              <a:rPr sz="1725" b="1">
                <a:solidFill>
                  <a:srgbClr val="F6F0E6"/>
                </a:solidFill>
              </a:rPr>
              <a:t>Then bring that same discipline to every event, sponsorship, partnership, and community campaign.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B4D6B6-DABA-4C29-8851-B3FCBB8C580E}"/>
              </a:ext>
            </a:extLst>
          </p:cNvPr>
          <p:cNvSpPr>
            <a:spLocks noGrp="1"/>
          </p:cNvSpPr>
          <p:nvPr/>
        </p:nvSpPr>
        <p:spPr>
          <a:xfrm>
            <a:off x="1333500" y="6115050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050" b="1">
                <a:solidFill>
                  <a:srgbClr val="D8A63B"/>
                </a:solidFill>
              </a:defRPr>
            </a:pPr>
            <a:r>
              <a:rPr sz="1050" b="1">
                <a:solidFill>
                  <a:srgbClr val="D8A63B"/>
                </a:solidFill>
              </a:rPr>
              <a:t>Agents in the Community OS™  •  Known. Trusted. Chosen.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9C759E-2E93-48EB-A53F-C58B1C1DF0DA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416854-A5DA-4E00-8B49-E8915BF61183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8206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56FE882D-1A31-41AD-819E-E04644B9E3BE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SWAG… WTF?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FE75F44-0732-4BC2-BCC5-F400D0F214A6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junk drawer is not a marketing channel.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BCFAA2-9167-4599-962C-16FE46810289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FBE7F1-46EA-470D-BEC3-B2A74DABC900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AECC2E-507B-4C80-90C9-EDA07CE56BE9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91B95C-FD9F-4B53-960E-F50B22495984}"/>
              </a:ext>
            </a:extLst>
          </p:cNvPr>
          <p:cNvSpPr>
            <a:spLocks noGrp="1"/>
          </p:cNvSpPr>
          <p:nvPr/>
        </p:nvSpPr>
        <p:spPr>
          <a:xfrm>
            <a:off x="590550" y="1981200"/>
            <a:ext cx="2571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A84736"/>
                </a:solidFill>
              </a:defRPr>
            </a:pPr>
            <a:r>
              <a:rPr sz="1875" b="1">
                <a:solidFill>
                  <a:srgbClr val="A84736"/>
                </a:solidFill>
              </a:rPr>
              <a:t>BAD SWAG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DACA6E-88BA-4E09-BC33-D30E4AE3CA74}"/>
              </a:ext>
            </a:extLst>
          </p:cNvPr>
          <p:cNvSpPr>
            <a:spLocks noGrp="1"/>
          </p:cNvSpPr>
          <p:nvPr/>
        </p:nvSpPr>
        <p:spPr>
          <a:xfrm>
            <a:off x="590550" y="24765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3FAD38-9C92-4EE5-B75F-F18AD39FE909}"/>
              </a:ext>
            </a:extLst>
          </p:cNvPr>
          <p:cNvSpPr>
            <a:spLocks noGrp="1"/>
          </p:cNvSpPr>
          <p:nvPr/>
        </p:nvSpPr>
        <p:spPr>
          <a:xfrm>
            <a:off x="895350" y="2476500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Item-first buying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2E2B3D-8C3D-467B-8BF9-DE0E1CD01857}"/>
              </a:ext>
            </a:extLst>
          </p:cNvPr>
          <p:cNvSpPr>
            <a:spLocks noGrp="1"/>
          </p:cNvSpPr>
          <p:nvPr/>
        </p:nvSpPr>
        <p:spPr>
          <a:xfrm>
            <a:off x="590550" y="29813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3FF775-4DD3-4EAD-AFAE-58FB28EB364A}"/>
              </a:ext>
            </a:extLst>
          </p:cNvPr>
          <p:cNvSpPr>
            <a:spLocks noGrp="1"/>
          </p:cNvSpPr>
          <p:nvPr/>
        </p:nvSpPr>
        <p:spPr>
          <a:xfrm>
            <a:off x="895350" y="2981325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Cheap = “good deal”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4B594F-3BDE-48FE-B625-962D788C26CB}"/>
              </a:ext>
            </a:extLst>
          </p:cNvPr>
          <p:cNvSpPr>
            <a:spLocks noGrp="1"/>
          </p:cNvSpPr>
          <p:nvPr/>
        </p:nvSpPr>
        <p:spPr>
          <a:xfrm>
            <a:off x="590550" y="34861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6E7E07-7178-4E8D-AA9F-77A7D7EDB3F0}"/>
              </a:ext>
            </a:extLst>
          </p:cNvPr>
          <p:cNvSpPr>
            <a:spLocks noGrp="1"/>
          </p:cNvSpPr>
          <p:nvPr/>
        </p:nvSpPr>
        <p:spPr>
          <a:xfrm>
            <a:off x="895350" y="3486150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No defined audience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706F9F-4373-4B8E-B453-92E7187AA366}"/>
              </a:ext>
            </a:extLst>
          </p:cNvPr>
          <p:cNvSpPr>
            <a:spLocks noGrp="1"/>
          </p:cNvSpPr>
          <p:nvPr/>
        </p:nvSpPr>
        <p:spPr>
          <a:xfrm>
            <a:off x="590550" y="39909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F265DA-81F7-411B-886E-FC1A4459037D}"/>
              </a:ext>
            </a:extLst>
          </p:cNvPr>
          <p:cNvSpPr>
            <a:spLocks noGrp="1"/>
          </p:cNvSpPr>
          <p:nvPr/>
        </p:nvSpPr>
        <p:spPr>
          <a:xfrm>
            <a:off x="895350" y="3990975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No reason to engage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574A5-D162-4893-9D16-62E3A88A3EB6}"/>
              </a:ext>
            </a:extLst>
          </p:cNvPr>
          <p:cNvSpPr>
            <a:spLocks noGrp="1"/>
          </p:cNvSpPr>
          <p:nvPr/>
        </p:nvSpPr>
        <p:spPr>
          <a:xfrm>
            <a:off x="590550" y="44958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78D22C-A4E2-47C3-82F3-6ED0BDB3B57F}"/>
              </a:ext>
            </a:extLst>
          </p:cNvPr>
          <p:cNvSpPr>
            <a:spLocks noGrp="1"/>
          </p:cNvSpPr>
          <p:nvPr/>
        </p:nvSpPr>
        <p:spPr>
          <a:xfrm>
            <a:off x="895350" y="4495800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No follow-up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4FB1C9-E87C-440C-BE67-E4A59B3D5F68}"/>
              </a:ext>
            </a:extLst>
          </p:cNvPr>
          <p:cNvSpPr>
            <a:spLocks noGrp="1"/>
          </p:cNvSpPr>
          <p:nvPr/>
        </p:nvSpPr>
        <p:spPr>
          <a:xfrm>
            <a:off x="590550" y="50006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16DBC3-DA4C-4961-936D-12395B264DF5}"/>
              </a:ext>
            </a:extLst>
          </p:cNvPr>
          <p:cNvSpPr>
            <a:spLocks noGrp="1"/>
          </p:cNvSpPr>
          <p:nvPr/>
        </p:nvSpPr>
        <p:spPr>
          <a:xfrm>
            <a:off x="895350" y="5000625"/>
            <a:ext cx="4267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No scorecard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84FC00-4233-4FB4-B14C-8D16D2BF1600}"/>
              </a:ext>
            </a:extLst>
          </p:cNvPr>
          <p:cNvSpPr>
            <a:spLocks noGrp="1"/>
          </p:cNvSpPr>
          <p:nvPr/>
        </p:nvSpPr>
        <p:spPr>
          <a:xfrm>
            <a:off x="6496050" y="1981200"/>
            <a:ext cx="304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75" b="1">
                <a:solidFill>
                  <a:srgbClr val="1D7A65"/>
                </a:solidFill>
              </a:defRPr>
            </a:pPr>
            <a:r>
              <a:rPr sz="1875" b="1">
                <a:solidFill>
                  <a:srgbClr val="1D7A65"/>
                </a:solidFill>
              </a:rPr>
              <a:t>SMART SWAG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D4AA4F-9344-4560-9EBC-96D77EEA805A}"/>
              </a:ext>
            </a:extLst>
          </p:cNvPr>
          <p:cNvSpPr>
            <a:spLocks noGrp="1"/>
          </p:cNvSpPr>
          <p:nvPr/>
        </p:nvSpPr>
        <p:spPr>
          <a:xfrm>
            <a:off x="6496050" y="24765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D1E5FE0-DFEB-4F79-8083-82D7F114F4D6}"/>
              </a:ext>
            </a:extLst>
          </p:cNvPr>
          <p:cNvSpPr>
            <a:spLocks noGrp="1"/>
          </p:cNvSpPr>
          <p:nvPr/>
        </p:nvSpPr>
        <p:spPr>
          <a:xfrm>
            <a:off x="6800850" y="2476500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Audience-first choice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FE2D23D-1D52-4B42-8DD7-47DF88634712}"/>
              </a:ext>
            </a:extLst>
          </p:cNvPr>
          <p:cNvSpPr>
            <a:spLocks noGrp="1"/>
          </p:cNvSpPr>
          <p:nvPr/>
        </p:nvSpPr>
        <p:spPr>
          <a:xfrm>
            <a:off x="6496050" y="29813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F467B8-4C39-43C1-BC7D-7108E4EEA1BC}"/>
              </a:ext>
            </a:extLst>
          </p:cNvPr>
          <p:cNvSpPr>
            <a:spLocks noGrp="1"/>
          </p:cNvSpPr>
          <p:nvPr/>
        </p:nvSpPr>
        <p:spPr>
          <a:xfrm>
            <a:off x="6800850" y="2981325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Quality appropriate to job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AB463C-0031-4129-8FA5-826FC02F8B80}"/>
              </a:ext>
            </a:extLst>
          </p:cNvPr>
          <p:cNvSpPr>
            <a:spLocks noGrp="1"/>
          </p:cNvSpPr>
          <p:nvPr/>
        </p:nvSpPr>
        <p:spPr>
          <a:xfrm>
            <a:off x="6496050" y="34861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78A8B6-6D8C-4E6D-B684-57D30C423D1C}"/>
              </a:ext>
            </a:extLst>
          </p:cNvPr>
          <p:cNvSpPr>
            <a:spLocks noGrp="1"/>
          </p:cNvSpPr>
          <p:nvPr/>
        </p:nvSpPr>
        <p:spPr>
          <a:xfrm>
            <a:off x="6800850" y="3486150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Useful in the moment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17790F-BE78-42AC-8FA8-0CA9790EE7EC}"/>
              </a:ext>
            </a:extLst>
          </p:cNvPr>
          <p:cNvSpPr>
            <a:spLocks noGrp="1"/>
          </p:cNvSpPr>
          <p:nvPr/>
        </p:nvSpPr>
        <p:spPr>
          <a:xfrm>
            <a:off x="6496050" y="39909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C2E8CF-A6E7-4D55-96A2-E7D0E2FECDE7}"/>
              </a:ext>
            </a:extLst>
          </p:cNvPr>
          <p:cNvSpPr>
            <a:spLocks noGrp="1"/>
          </p:cNvSpPr>
          <p:nvPr/>
        </p:nvSpPr>
        <p:spPr>
          <a:xfrm>
            <a:off x="6800850" y="3990975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Starts a conversation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A934806-B56C-44B9-AED1-5426B6537241}"/>
              </a:ext>
            </a:extLst>
          </p:cNvPr>
          <p:cNvSpPr>
            <a:spLocks noGrp="1"/>
          </p:cNvSpPr>
          <p:nvPr/>
        </p:nvSpPr>
        <p:spPr>
          <a:xfrm>
            <a:off x="6496050" y="44958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6CB6DA-E661-4D57-A298-3F2F9F2CFF69}"/>
              </a:ext>
            </a:extLst>
          </p:cNvPr>
          <p:cNvSpPr>
            <a:spLocks noGrp="1"/>
          </p:cNvSpPr>
          <p:nvPr/>
        </p:nvSpPr>
        <p:spPr>
          <a:xfrm>
            <a:off x="6800850" y="4495800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Triggers one next step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D2F4BB-509F-49E4-ADF0-15BB56BE0667}"/>
              </a:ext>
            </a:extLst>
          </p:cNvPr>
          <p:cNvSpPr>
            <a:spLocks noGrp="1"/>
          </p:cNvSpPr>
          <p:nvPr/>
        </p:nvSpPr>
        <p:spPr>
          <a:xfrm>
            <a:off x="6496050" y="50006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1ECE6F-8F04-47FC-9FE6-03B4691ED786}"/>
              </a:ext>
            </a:extLst>
          </p:cNvPr>
          <p:cNvSpPr>
            <a:spLocks noGrp="1"/>
          </p:cNvSpPr>
          <p:nvPr/>
        </p:nvSpPr>
        <p:spPr>
          <a:xfrm>
            <a:off x="6800850" y="5000625"/>
            <a:ext cx="4552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Repeat, revise, or retire</a:t>
            </a:r>
          </a:p>
        </p:txBody>
      </p:sp>
    </p:spTree>
    <p:extLst>
      <p:ext uri="{BB962C8B-B14F-4D97-AF65-F5344CB8AC3E}">
        <p14:creationId xmlns:p14="http://schemas.microsoft.com/office/powerpoint/2010/main" val="51996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1555607-B9C9-44FA-A671-8A88AA90E83A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DATA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E4245AA8-5CAF-4C3C-AD9E-BECD02B1FBAE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People keep swag when it earns the space.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3267D8-C828-423F-B093-79DED785AC7E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418605-8EF8-4A21-AEF7-CDFB7CDE285D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248E83-3237-4E28-963E-9FA98BE757AF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04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5B168A-524D-4F8A-8997-E8CD6F01D388}"/>
              </a:ext>
            </a:extLst>
          </p:cNvPr>
          <p:cNvSpPr>
            <a:spLocks noGrp="1"/>
          </p:cNvSpPr>
          <p:nvPr/>
        </p:nvSpPr>
        <p:spPr>
          <a:xfrm>
            <a:off x="552450" y="2000250"/>
            <a:ext cx="3429000" cy="2381250"/>
          </a:xfrm>
          <a:prstGeom prst="roundRect">
            <a:avLst>
              <a:gd name="adj" fmla="val 88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1E8D6B-C4DD-4E42-B58C-B4438CE0D4FD}"/>
              </a:ext>
            </a:extLst>
          </p:cNvPr>
          <p:cNvSpPr>
            <a:spLocks noGrp="1"/>
          </p:cNvSpPr>
          <p:nvPr/>
        </p:nvSpPr>
        <p:spPr>
          <a:xfrm>
            <a:off x="790575" y="2286000"/>
            <a:ext cx="2952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1E557A"/>
                </a:solidFill>
              </a:defRPr>
            </a:pPr>
            <a:r>
              <a:rPr sz="3600" b="1">
                <a:solidFill>
                  <a:srgbClr val="1E557A"/>
                </a:solidFill>
              </a:rPr>
              <a:t>96.1%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B14C28-1F45-4AD8-8106-D7AB40825412}"/>
              </a:ext>
            </a:extLst>
          </p:cNvPr>
          <p:cNvSpPr>
            <a:spLocks noGrp="1"/>
          </p:cNvSpPr>
          <p:nvPr/>
        </p:nvSpPr>
        <p:spPr>
          <a:xfrm>
            <a:off x="857250" y="3162300"/>
            <a:ext cx="28194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keep the promotional products they receive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FCBC202-0E3C-429E-A65A-7B0B10EB6A31}"/>
              </a:ext>
            </a:extLst>
          </p:cNvPr>
          <p:cNvSpPr>
            <a:spLocks noGrp="1"/>
          </p:cNvSpPr>
          <p:nvPr/>
        </p:nvSpPr>
        <p:spPr>
          <a:xfrm>
            <a:off x="4305300" y="2000250"/>
            <a:ext cx="3429000" cy="2381250"/>
          </a:xfrm>
          <a:prstGeom prst="roundRect">
            <a:avLst>
              <a:gd name="adj" fmla="val 88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A93759-EA35-4D62-A470-AF9A6417F292}"/>
              </a:ext>
            </a:extLst>
          </p:cNvPr>
          <p:cNvSpPr>
            <a:spLocks noGrp="1"/>
          </p:cNvSpPr>
          <p:nvPr/>
        </p:nvSpPr>
        <p:spPr>
          <a:xfrm>
            <a:off x="4543425" y="2286000"/>
            <a:ext cx="2952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1E557A"/>
                </a:solidFill>
              </a:defRPr>
            </a:pPr>
            <a:r>
              <a:rPr sz="3600" b="1">
                <a:solidFill>
                  <a:srgbClr val="1E557A"/>
                </a:solidFill>
              </a:rPr>
              <a:t>86.9%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23F6A-2DAC-4E36-AED2-7B4C60C0F275}"/>
              </a:ext>
            </a:extLst>
          </p:cNvPr>
          <p:cNvSpPr>
            <a:spLocks noGrp="1"/>
          </p:cNvSpPr>
          <p:nvPr/>
        </p:nvSpPr>
        <p:spPr>
          <a:xfrm>
            <a:off x="4610100" y="3162300"/>
            <a:ext cx="28194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use them regularly or occasionally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B5C656D-FF71-4B05-B0F6-E035FB9ADBCE}"/>
              </a:ext>
            </a:extLst>
          </p:cNvPr>
          <p:cNvSpPr>
            <a:spLocks noGrp="1"/>
          </p:cNvSpPr>
          <p:nvPr/>
        </p:nvSpPr>
        <p:spPr>
          <a:xfrm>
            <a:off x="8058150" y="2000250"/>
            <a:ext cx="3429000" cy="2381250"/>
          </a:xfrm>
          <a:prstGeom prst="roundRect">
            <a:avLst>
              <a:gd name="adj" fmla="val 880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465C84-3A34-40CD-B90C-53AE78C97B63}"/>
              </a:ext>
            </a:extLst>
          </p:cNvPr>
          <p:cNvSpPr>
            <a:spLocks noGrp="1"/>
          </p:cNvSpPr>
          <p:nvPr/>
        </p:nvSpPr>
        <p:spPr>
          <a:xfrm>
            <a:off x="8296275" y="2286000"/>
            <a:ext cx="29527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3600" b="1">
                <a:solidFill>
                  <a:srgbClr val="E7674C"/>
                </a:solidFill>
              </a:defRPr>
            </a:pPr>
            <a:r>
              <a:rPr sz="3600" b="1">
                <a:solidFill>
                  <a:srgbClr val="E7674C"/>
                </a:solidFill>
              </a:rPr>
              <a:t>2 in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DD37F3-F7E3-40A7-9EBC-12B7768BDB7D}"/>
              </a:ext>
            </a:extLst>
          </p:cNvPr>
          <p:cNvSpPr>
            <a:spLocks noGrp="1"/>
          </p:cNvSpPr>
          <p:nvPr/>
        </p:nvSpPr>
        <p:spPr>
          <a:xfrm>
            <a:off x="8362950" y="3162300"/>
            <a:ext cx="28194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425" b="1">
                <a:solidFill>
                  <a:srgbClr val="17212B"/>
                </a:solidFill>
              </a:defRPr>
            </a:pPr>
            <a:r>
              <a:rPr sz="1425" b="1">
                <a:solidFill>
                  <a:srgbClr val="17212B"/>
                </a:solidFill>
              </a:rPr>
              <a:t>name usefulness as the top reason to keep an item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6FE1CC-237F-4D74-AA7E-3A351C54553F}"/>
              </a:ext>
            </a:extLst>
          </p:cNvPr>
          <p:cNvSpPr>
            <a:spLocks noGrp="1"/>
          </p:cNvSpPr>
          <p:nvPr/>
        </p:nvSpPr>
        <p:spPr>
          <a:xfrm>
            <a:off x="857250" y="4857750"/>
            <a:ext cx="10477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Design matters too: nearly 90% say it affects whether they keep a product. 44% prefer subtle branding.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F30DDB-310F-442E-9CF5-7F72E3FED83D}"/>
              </a:ext>
            </a:extLst>
          </p:cNvPr>
          <p:cNvSpPr>
            <a:spLocks noGrp="1"/>
          </p:cNvSpPr>
          <p:nvPr/>
        </p:nvSpPr>
        <p:spPr>
          <a:xfrm>
            <a:off x="857250" y="5753100"/>
            <a:ext cx="10477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900" b="0">
                <a:solidFill>
                  <a:srgbClr val="617386"/>
                </a:solidFill>
              </a:defRPr>
            </a:pPr>
            <a:r>
              <a:rPr sz="900" b="0">
                <a:solidFill>
                  <a:srgbClr val="617386"/>
                </a:solidFill>
              </a:rPr>
              <a:t>Sources: PPAI consumer research, 2025 and July 2026.</a:t>
            </a:r>
          </a:p>
        </p:txBody>
      </p:sp>
    </p:spTree>
    <p:extLst>
      <p:ext uri="{BB962C8B-B14F-4D97-AF65-F5344CB8AC3E}">
        <p14:creationId xmlns:p14="http://schemas.microsoft.com/office/powerpoint/2010/main" val="96000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67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2D637A2-2092-4144-A4B7-36157849AEDB}"/>
              </a:ext>
            </a:extLst>
          </p:cNvPr>
          <p:cNvSpPr>
            <a:spLocks noGrp="1"/>
          </p:cNvSpPr>
          <p:nvPr/>
        </p:nvSpPr>
        <p:spPr>
          <a:xfrm>
            <a:off x="619125" y="647700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125" b="1">
                <a:solidFill>
                  <a:srgbClr val="F6F0E6"/>
                </a:solidFill>
              </a:defRPr>
            </a:pPr>
            <a:r>
              <a:rPr sz="1125" b="1">
                <a:solidFill>
                  <a:srgbClr val="F6F0E6"/>
                </a:solidFill>
              </a:rPr>
              <a:t>BEFORE YOU ASK WHAT TO BUY…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49CB3A-227C-4682-A007-17633FC12845}"/>
              </a:ext>
            </a:extLst>
          </p:cNvPr>
          <p:cNvSpPr>
            <a:spLocks noGrp="1"/>
          </p:cNvSpPr>
          <p:nvPr/>
        </p:nvSpPr>
        <p:spPr>
          <a:xfrm>
            <a:off x="619125" y="1352550"/>
            <a:ext cx="5334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8700" b="1">
                <a:solidFill>
                  <a:srgbClr val="FFFFFF"/>
                </a:solidFill>
              </a:defRPr>
            </a:pPr>
            <a:r>
              <a:rPr sz="8700" b="1">
                <a:solidFill>
                  <a:srgbClr val="FFFFFF"/>
                </a:solidFill>
              </a:rPr>
              <a:t>WTF?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84545E-1A61-4299-BDA0-8ECDFB9EE6FE}"/>
              </a:ext>
            </a:extLst>
          </p:cNvPr>
          <p:cNvSpPr>
            <a:spLocks noGrp="1"/>
          </p:cNvSpPr>
          <p:nvPr/>
        </p:nvSpPr>
        <p:spPr>
          <a:xfrm>
            <a:off x="685800" y="3095625"/>
            <a:ext cx="8096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3000" b="1">
                <a:solidFill>
                  <a:srgbClr val="132A44"/>
                </a:solidFill>
              </a:defRPr>
            </a:pPr>
            <a:r>
              <a:rPr sz="3000" b="1">
                <a:solidFill>
                  <a:srgbClr val="132A44"/>
                </a:solidFill>
              </a:rPr>
              <a:t>What’s The Function?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0C5EB2-2CE5-46D1-B88C-991F6711AF88}"/>
              </a:ext>
            </a:extLst>
          </p:cNvPr>
          <p:cNvSpPr>
            <a:spLocks noGrp="1"/>
          </p:cNvSpPr>
          <p:nvPr/>
        </p:nvSpPr>
        <p:spPr>
          <a:xfrm>
            <a:off x="685800" y="4114800"/>
            <a:ext cx="6096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Every item needs a job.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33F489-F4A1-4123-94A4-21B915F40092}"/>
              </a:ext>
            </a:extLst>
          </p:cNvPr>
          <p:cNvSpPr>
            <a:spLocks noGrp="1"/>
          </p:cNvSpPr>
          <p:nvPr/>
        </p:nvSpPr>
        <p:spPr>
          <a:xfrm>
            <a:off x="685800" y="4810125"/>
            <a:ext cx="10287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F6F0E6"/>
                </a:solidFill>
              </a:defRPr>
            </a:pPr>
            <a:r>
              <a:rPr sz="1725" b="1">
                <a:solidFill>
                  <a:srgbClr val="F6F0E6"/>
                </a:solidFill>
              </a:rPr>
              <a:t>Visibility  •  Conversation  •  Action  •  Relationship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4A8034-251B-4F1F-8170-3110361D02E0}"/>
              </a:ext>
            </a:extLst>
          </p:cNvPr>
          <p:cNvSpPr>
            <a:spLocks noGrp="1"/>
          </p:cNvSpPr>
          <p:nvPr/>
        </p:nvSpPr>
        <p:spPr>
          <a:xfrm>
            <a:off x="685800" y="5800725"/>
            <a:ext cx="1047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If you cannot name the job, you are not ready to order.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3B8291-057C-4C41-B5BE-B0997EA5173F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9CBD54-C708-41A0-A625-D3AA133D64D0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2128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CD1C87C-5A83-4A01-9DB0-FB475AADE793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FILTER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0961BDBA-B00D-4FE4-A644-6B6E6C9CF684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Run every purchase through the WTF Test.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686B05-B5ED-4FEF-8790-96CF97F34A35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D35AC5-BC79-4A39-B565-7D937747C5B1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80AEF6-2841-4110-A46D-54EF5026BF4E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DFCA2A-F4CA-46CB-A5EF-345906B827F7}"/>
              </a:ext>
            </a:extLst>
          </p:cNvPr>
          <p:cNvSpPr>
            <a:spLocks noGrp="1"/>
          </p:cNvSpPr>
          <p:nvPr/>
        </p:nvSpPr>
        <p:spPr>
          <a:xfrm>
            <a:off x="571500" y="1952625"/>
            <a:ext cx="666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4050" b="1">
                <a:solidFill>
                  <a:srgbClr val="E7674C"/>
                </a:solidFill>
              </a:defRPr>
            </a:pPr>
            <a:r>
              <a:rPr sz="4050" b="1">
                <a:solidFill>
                  <a:srgbClr val="E7674C"/>
                </a:solidFill>
              </a:rPr>
              <a:t>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E9FCBA-E166-48E6-A1C3-1F76E75653D2}"/>
              </a:ext>
            </a:extLst>
          </p:cNvPr>
          <p:cNvSpPr>
            <a:spLocks noGrp="1"/>
          </p:cNvSpPr>
          <p:nvPr/>
        </p:nvSpPr>
        <p:spPr>
          <a:xfrm>
            <a:off x="1504950" y="1952625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WHO is it for?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6F2DB6-9508-4925-85DA-A6BC30058BE1}"/>
              </a:ext>
            </a:extLst>
          </p:cNvPr>
          <p:cNvSpPr>
            <a:spLocks noGrp="1"/>
          </p:cNvSpPr>
          <p:nvPr/>
        </p:nvSpPr>
        <p:spPr>
          <a:xfrm>
            <a:off x="1504950" y="2371725"/>
            <a:ext cx="962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A parent, a contractor, a long-time customer, a referral partner, or your own staff?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814C74-68B1-4560-AD07-02DB51EFDCAD}"/>
              </a:ext>
            </a:extLst>
          </p:cNvPr>
          <p:cNvSpPr>
            <a:spLocks noGrp="1"/>
          </p:cNvSpPr>
          <p:nvPr/>
        </p:nvSpPr>
        <p:spPr>
          <a:xfrm>
            <a:off x="1504950" y="3095625"/>
            <a:ext cx="9620250" cy="1905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890A1-D516-4301-85F9-FEB8F94EB1CC}"/>
              </a:ext>
            </a:extLst>
          </p:cNvPr>
          <p:cNvSpPr>
            <a:spLocks noGrp="1"/>
          </p:cNvSpPr>
          <p:nvPr/>
        </p:nvSpPr>
        <p:spPr>
          <a:xfrm>
            <a:off x="571500" y="3305175"/>
            <a:ext cx="666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4050" b="1">
                <a:solidFill>
                  <a:srgbClr val="D8A63B"/>
                </a:solidFill>
              </a:defRPr>
            </a:pPr>
            <a:r>
              <a:rPr sz="4050" b="1">
                <a:solidFill>
                  <a:srgbClr val="D8A63B"/>
                </a:solidFill>
              </a:rPr>
              <a:t>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63BD9D-95B0-4D5E-95CF-503477F6878E}"/>
              </a:ext>
            </a:extLst>
          </p:cNvPr>
          <p:cNvSpPr>
            <a:spLocks noGrp="1"/>
          </p:cNvSpPr>
          <p:nvPr/>
        </p:nvSpPr>
        <p:spPr>
          <a:xfrm>
            <a:off x="1504950" y="3305175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WHAT should it TRIGGER?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D97BE5-1DAC-49D7-9791-48B6440B77A7}"/>
              </a:ext>
            </a:extLst>
          </p:cNvPr>
          <p:cNvSpPr>
            <a:spLocks noGrp="1"/>
          </p:cNvSpPr>
          <p:nvPr/>
        </p:nvSpPr>
        <p:spPr>
          <a:xfrm>
            <a:off x="1504950" y="3724275"/>
            <a:ext cx="962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A smile, conversation, scan, review, appointment, referral, or repeat use?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C9E3E6-8CF8-4141-85DC-9F6A44373378}"/>
              </a:ext>
            </a:extLst>
          </p:cNvPr>
          <p:cNvSpPr>
            <a:spLocks noGrp="1"/>
          </p:cNvSpPr>
          <p:nvPr/>
        </p:nvSpPr>
        <p:spPr>
          <a:xfrm>
            <a:off x="1504950" y="4448175"/>
            <a:ext cx="9620250" cy="19050"/>
          </a:xfrm>
          <a:prstGeom prst="rect">
            <a:avLst/>
          </a:prstGeom>
          <a:solidFill>
            <a:srgbClr val="EEF3F6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0CB281-3D4A-4D0D-BE56-E65C02A8D3E2}"/>
              </a:ext>
            </a:extLst>
          </p:cNvPr>
          <p:cNvSpPr>
            <a:spLocks noGrp="1"/>
          </p:cNvSpPr>
          <p:nvPr/>
        </p:nvSpPr>
        <p:spPr>
          <a:xfrm>
            <a:off x="571500" y="4657725"/>
            <a:ext cx="6667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4050" b="1">
                <a:solidFill>
                  <a:srgbClr val="1E557A"/>
                </a:solidFill>
              </a:defRPr>
            </a:pPr>
            <a:r>
              <a:rPr sz="4050" b="1">
                <a:solidFill>
                  <a:srgbClr val="1E557A"/>
                </a:solidFill>
              </a:rPr>
              <a:t>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154404-7040-4155-931F-F8EC43313B82}"/>
              </a:ext>
            </a:extLst>
          </p:cNvPr>
          <p:cNvSpPr>
            <a:spLocks noGrp="1"/>
          </p:cNvSpPr>
          <p:nvPr/>
        </p:nvSpPr>
        <p:spPr>
          <a:xfrm>
            <a:off x="1504950" y="4657725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HOW will we FOLLOW UP?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A4B3AF-26D0-441F-9C57-6D5BFABDB3FF}"/>
              </a:ext>
            </a:extLst>
          </p:cNvPr>
          <p:cNvSpPr>
            <a:spLocks noGrp="1"/>
          </p:cNvSpPr>
          <p:nvPr/>
        </p:nvSpPr>
        <p:spPr>
          <a:xfrm>
            <a:off x="1504950" y="5076825"/>
            <a:ext cx="9620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Who owns the next step, when does it happen, and how is the result recorded?</a:t>
            </a:r>
          </a:p>
        </p:txBody>
      </p:sp>
    </p:spTree>
    <p:extLst>
      <p:ext uri="{BB962C8B-B14F-4D97-AF65-F5344CB8AC3E}">
        <p14:creationId xmlns:p14="http://schemas.microsoft.com/office/powerpoint/2010/main" val="166134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434E5F93-3266-4C5E-80BC-A8F62B6D2B66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CAMPAIGN CHAIN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265D1E50-2D35-44A4-BB41-E4B8984FA0CD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Stop ordering item-first.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658344-6111-453D-9943-5C3470B0409B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81260A-6F80-4228-B13E-5A57581DC0B1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A5EFCC-A677-4450-BE78-9A5B7FF0DB12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07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2A42CC-7764-4CB4-8E67-12B045D64155}"/>
              </a:ext>
            </a:extLst>
          </p:cNvPr>
          <p:cNvSpPr>
            <a:spLocks noGrp="1"/>
          </p:cNvSpPr>
          <p:nvPr/>
        </p:nvSpPr>
        <p:spPr>
          <a:xfrm>
            <a:off x="428625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B7CD68-DD08-48DB-B949-729B9CDB04E2}"/>
              </a:ext>
            </a:extLst>
          </p:cNvPr>
          <p:cNvSpPr>
            <a:spLocks noGrp="1"/>
          </p:cNvSpPr>
          <p:nvPr/>
        </p:nvSpPr>
        <p:spPr>
          <a:xfrm>
            <a:off x="523875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AUDIENCE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B6E5A-797E-4538-AA55-2D23FEEB5D5F}"/>
              </a:ext>
            </a:extLst>
          </p:cNvPr>
          <p:cNvSpPr>
            <a:spLocks noGrp="1"/>
          </p:cNvSpPr>
          <p:nvPr/>
        </p:nvSpPr>
        <p:spPr>
          <a:xfrm>
            <a:off x="542925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Who?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638807-780E-47CD-BACB-A64F5B85271A}"/>
              </a:ext>
            </a:extLst>
          </p:cNvPr>
          <p:cNvSpPr>
            <a:spLocks noGrp="1"/>
          </p:cNvSpPr>
          <p:nvPr/>
        </p:nvSpPr>
        <p:spPr>
          <a:xfrm>
            <a:off x="2114550" y="2619375"/>
            <a:ext cx="266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00" b="1">
                <a:solidFill>
                  <a:srgbClr val="D8A63B"/>
                </a:solidFill>
              </a:defRPr>
            </a:pPr>
            <a:r>
              <a:rPr sz="2400" b="1">
                <a:solidFill>
                  <a:srgbClr val="D8A63B"/>
                </a:solidFill>
              </a:rPr>
              <a:t>›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0F3D12-8415-4000-A75C-252892C74175}"/>
              </a:ext>
            </a:extLst>
          </p:cNvPr>
          <p:cNvSpPr>
            <a:spLocks noGrp="1"/>
          </p:cNvSpPr>
          <p:nvPr/>
        </p:nvSpPr>
        <p:spPr>
          <a:xfrm>
            <a:off x="2381250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3C8A42-C2AB-4288-9ABB-337B7433902D}"/>
              </a:ext>
            </a:extLst>
          </p:cNvPr>
          <p:cNvSpPr>
            <a:spLocks noGrp="1"/>
          </p:cNvSpPr>
          <p:nvPr/>
        </p:nvSpPr>
        <p:spPr>
          <a:xfrm>
            <a:off x="2476500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MOMENT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03F573-32DF-4F26-973E-557BB164133C}"/>
              </a:ext>
            </a:extLst>
          </p:cNvPr>
          <p:cNvSpPr>
            <a:spLocks noGrp="1"/>
          </p:cNvSpPr>
          <p:nvPr/>
        </p:nvSpPr>
        <p:spPr>
          <a:xfrm>
            <a:off x="2495550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Where + when?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DC226F-18AE-4E1E-A101-2B4DE6329CE4}"/>
              </a:ext>
            </a:extLst>
          </p:cNvPr>
          <p:cNvSpPr>
            <a:spLocks noGrp="1"/>
          </p:cNvSpPr>
          <p:nvPr/>
        </p:nvSpPr>
        <p:spPr>
          <a:xfrm>
            <a:off x="4067175" y="2619375"/>
            <a:ext cx="266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00" b="1">
                <a:solidFill>
                  <a:srgbClr val="D8A63B"/>
                </a:solidFill>
              </a:defRPr>
            </a:pPr>
            <a:r>
              <a:rPr sz="2400" b="1">
                <a:solidFill>
                  <a:srgbClr val="D8A63B"/>
                </a:solidFill>
              </a:rPr>
              <a:t>›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40EF9A5-6C0D-4C98-8B92-ABB057A66E9A}"/>
              </a:ext>
            </a:extLst>
          </p:cNvPr>
          <p:cNvSpPr>
            <a:spLocks noGrp="1"/>
          </p:cNvSpPr>
          <p:nvPr/>
        </p:nvSpPr>
        <p:spPr>
          <a:xfrm>
            <a:off x="4333875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E7674C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AA3043-FDFC-4FC1-96BE-A89AB92C72B4}"/>
              </a:ext>
            </a:extLst>
          </p:cNvPr>
          <p:cNvSpPr>
            <a:spLocks noGrp="1"/>
          </p:cNvSpPr>
          <p:nvPr/>
        </p:nvSpPr>
        <p:spPr>
          <a:xfrm>
            <a:off x="4429125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ITEM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5B808E-2578-4D49-85BB-E16F7C22C6B6}"/>
              </a:ext>
            </a:extLst>
          </p:cNvPr>
          <p:cNvSpPr>
            <a:spLocks noGrp="1"/>
          </p:cNvSpPr>
          <p:nvPr/>
        </p:nvSpPr>
        <p:spPr>
          <a:xfrm>
            <a:off x="4448175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What fits?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B266BF-D457-4C9E-809A-A303AF297494}"/>
              </a:ext>
            </a:extLst>
          </p:cNvPr>
          <p:cNvSpPr>
            <a:spLocks noGrp="1"/>
          </p:cNvSpPr>
          <p:nvPr/>
        </p:nvSpPr>
        <p:spPr>
          <a:xfrm>
            <a:off x="6019800" y="2619375"/>
            <a:ext cx="266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00" b="1">
                <a:solidFill>
                  <a:srgbClr val="D8A63B"/>
                </a:solidFill>
              </a:defRPr>
            </a:pPr>
            <a:r>
              <a:rPr sz="2400" b="1">
                <a:solidFill>
                  <a:srgbClr val="D8A63B"/>
                </a:solidFill>
              </a:rPr>
              <a:t>›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4F0AF62-DA6C-44E2-9D5C-051DADF726D6}"/>
              </a:ext>
            </a:extLst>
          </p:cNvPr>
          <p:cNvSpPr>
            <a:spLocks noGrp="1"/>
          </p:cNvSpPr>
          <p:nvPr/>
        </p:nvSpPr>
        <p:spPr>
          <a:xfrm>
            <a:off x="6286500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552A4F-1FE0-4B16-9FEC-CAFB40CA1795}"/>
              </a:ext>
            </a:extLst>
          </p:cNvPr>
          <p:cNvSpPr>
            <a:spLocks noGrp="1"/>
          </p:cNvSpPr>
          <p:nvPr/>
        </p:nvSpPr>
        <p:spPr>
          <a:xfrm>
            <a:off x="6381750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DISTRIBUTION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1AE222-FE99-43B1-B57F-9D1B4634338A}"/>
              </a:ext>
            </a:extLst>
          </p:cNvPr>
          <p:cNvSpPr>
            <a:spLocks noGrp="1"/>
          </p:cNvSpPr>
          <p:nvPr/>
        </p:nvSpPr>
        <p:spPr>
          <a:xfrm>
            <a:off x="6400800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Who + what says?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2E8702-BB43-4B53-9BB5-035F4545C754}"/>
              </a:ext>
            </a:extLst>
          </p:cNvPr>
          <p:cNvSpPr>
            <a:spLocks noGrp="1"/>
          </p:cNvSpPr>
          <p:nvPr/>
        </p:nvSpPr>
        <p:spPr>
          <a:xfrm>
            <a:off x="7972425" y="2619375"/>
            <a:ext cx="266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00" b="1">
                <a:solidFill>
                  <a:srgbClr val="D8A63B"/>
                </a:solidFill>
              </a:defRPr>
            </a:pPr>
            <a:r>
              <a:rPr sz="2400" b="1">
                <a:solidFill>
                  <a:srgbClr val="D8A63B"/>
                </a:solidFill>
              </a:rPr>
              <a:t>›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D4C3CF8-4B13-4AC1-A49C-757DE8620FDB}"/>
              </a:ext>
            </a:extLst>
          </p:cNvPr>
          <p:cNvSpPr>
            <a:spLocks noGrp="1"/>
          </p:cNvSpPr>
          <p:nvPr/>
        </p:nvSpPr>
        <p:spPr>
          <a:xfrm>
            <a:off x="8239125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AC5819-B98C-4E35-99AF-2E957E4A721F}"/>
              </a:ext>
            </a:extLst>
          </p:cNvPr>
          <p:cNvSpPr>
            <a:spLocks noGrp="1"/>
          </p:cNvSpPr>
          <p:nvPr/>
        </p:nvSpPr>
        <p:spPr>
          <a:xfrm>
            <a:off x="8334375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NEXT STEP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AEC4B3-6C1A-47DF-B588-11E2CF7E2A00}"/>
              </a:ext>
            </a:extLst>
          </p:cNvPr>
          <p:cNvSpPr>
            <a:spLocks noGrp="1"/>
          </p:cNvSpPr>
          <p:nvPr/>
        </p:nvSpPr>
        <p:spPr>
          <a:xfrm>
            <a:off x="8353425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One action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DCE5C7-412C-4FFA-AFE7-08CBD4D8FFA0}"/>
              </a:ext>
            </a:extLst>
          </p:cNvPr>
          <p:cNvSpPr>
            <a:spLocks noGrp="1"/>
          </p:cNvSpPr>
          <p:nvPr/>
        </p:nvSpPr>
        <p:spPr>
          <a:xfrm>
            <a:off x="9925050" y="2619375"/>
            <a:ext cx="2667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400" b="1">
                <a:solidFill>
                  <a:srgbClr val="D8A63B"/>
                </a:solidFill>
              </a:defRPr>
            </a:pPr>
            <a:r>
              <a:rPr sz="2400" b="1">
                <a:solidFill>
                  <a:srgbClr val="D8A63B"/>
                </a:solidFill>
              </a:rPr>
              <a:t>›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89627B5-A643-4CC7-9AEA-F2510E238841}"/>
              </a:ext>
            </a:extLst>
          </p:cNvPr>
          <p:cNvSpPr>
            <a:spLocks noGrp="1"/>
          </p:cNvSpPr>
          <p:nvPr/>
        </p:nvSpPr>
        <p:spPr>
          <a:xfrm>
            <a:off x="10191750" y="2305050"/>
            <a:ext cx="1666875" cy="110490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D9DBB3-924B-406B-8A93-9C712417D9D1}"/>
              </a:ext>
            </a:extLst>
          </p:cNvPr>
          <p:cNvSpPr>
            <a:spLocks noGrp="1"/>
          </p:cNvSpPr>
          <p:nvPr/>
        </p:nvSpPr>
        <p:spPr>
          <a:xfrm>
            <a:off x="10287000" y="2495550"/>
            <a:ext cx="1476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TRACKING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73F6C-D81A-408C-993B-B0766A2837EA}"/>
              </a:ext>
            </a:extLst>
          </p:cNvPr>
          <p:cNvSpPr>
            <a:spLocks noGrp="1"/>
          </p:cNvSpPr>
          <p:nvPr/>
        </p:nvSpPr>
        <p:spPr>
          <a:xfrm>
            <a:off x="10306050" y="2952750"/>
            <a:ext cx="14382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What counts?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F69CF6-A34D-4E4C-86E4-BD2611E337F0}"/>
              </a:ext>
            </a:extLst>
          </p:cNvPr>
          <p:cNvSpPr>
            <a:spLocks noGrp="1"/>
          </p:cNvSpPr>
          <p:nvPr/>
        </p:nvSpPr>
        <p:spPr>
          <a:xfrm>
            <a:off x="714375" y="4286250"/>
            <a:ext cx="10763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2100" b="1">
                <a:solidFill>
                  <a:srgbClr val="132A44"/>
                </a:solidFill>
              </a:defRPr>
            </a:pPr>
            <a:r>
              <a:rPr sz="2100" b="1">
                <a:solidFill>
                  <a:srgbClr val="132A44"/>
                </a:solidFill>
              </a:rPr>
              <a:t>The product is only one link. A great item cannot rescue a broken campaign.</a:t>
            </a:r>
          </a:p>
        </p:txBody>
      </p:sp>
    </p:spTree>
    <p:extLst>
      <p:ext uri="{BB962C8B-B14F-4D97-AF65-F5344CB8AC3E}">
        <p14:creationId xmlns:p14="http://schemas.microsoft.com/office/powerpoint/2010/main" val="1746123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C50686E-5311-4743-8917-0D69633DE8D6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FOUR DIFFERENT JOBS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71068770-3DED-49FC-8F4C-814F446D4E64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The audience changes the answer.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69095D-EE3E-41C3-933C-FB67F38517DF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4B2AF-E16E-425F-A8EB-480447A37874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6845E9-867D-449A-88FA-2ACF1E228B76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08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0EC446-7105-4725-B4C3-F3A7F959B029}"/>
              </a:ext>
            </a:extLst>
          </p:cNvPr>
          <p:cNvSpPr>
            <a:spLocks noGrp="1"/>
          </p:cNvSpPr>
          <p:nvPr/>
        </p:nvSpPr>
        <p:spPr>
          <a:xfrm>
            <a:off x="571500" y="1905000"/>
            <a:ext cx="5095875" cy="1762125"/>
          </a:xfrm>
          <a:prstGeom prst="roundRect">
            <a:avLst>
              <a:gd name="adj" fmla="val 973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12AF7E-EF2C-490D-8266-3FC00B3E976F}"/>
              </a:ext>
            </a:extLst>
          </p:cNvPr>
          <p:cNvSpPr>
            <a:spLocks noGrp="1"/>
          </p:cNvSpPr>
          <p:nvPr/>
        </p:nvSpPr>
        <p:spPr>
          <a:xfrm>
            <a:off x="571500" y="1905000"/>
            <a:ext cx="95250" cy="1762125"/>
          </a:xfrm>
          <a:prstGeom prst="rect">
            <a:avLst/>
          </a:prstGeom>
          <a:solidFill>
            <a:srgbClr val="1E557A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F02BF0-7919-4466-8DCC-9FC83B79227C}"/>
              </a:ext>
            </a:extLst>
          </p:cNvPr>
          <p:cNvSpPr>
            <a:spLocks noGrp="1"/>
          </p:cNvSpPr>
          <p:nvPr/>
        </p:nvSpPr>
        <p:spPr>
          <a:xfrm>
            <a:off x="819150" y="2076450"/>
            <a:ext cx="4695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CUSTOMERS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DDF06E-4751-42D0-B1E9-E34D08257E70}"/>
              </a:ext>
            </a:extLst>
          </p:cNvPr>
          <p:cNvSpPr>
            <a:spLocks noGrp="1"/>
          </p:cNvSpPr>
          <p:nvPr/>
        </p:nvSpPr>
        <p:spPr>
          <a:xfrm>
            <a:off x="819150" y="2419350"/>
            <a:ext cx="4695825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Appreciation, annual reviews, renewals, reviews, household updates.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42DA2A4-F1DE-40EA-83AB-508A9F5C2E7C}"/>
              </a:ext>
            </a:extLst>
          </p:cNvPr>
          <p:cNvSpPr>
            <a:spLocks noGrp="1"/>
          </p:cNvSpPr>
          <p:nvPr/>
        </p:nvSpPr>
        <p:spPr>
          <a:xfrm>
            <a:off x="6524625" y="1905000"/>
            <a:ext cx="5095875" cy="1762125"/>
          </a:xfrm>
          <a:prstGeom prst="roundRect">
            <a:avLst>
              <a:gd name="adj" fmla="val 973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23297A-7AA7-4475-80ED-2496210FF3DE}"/>
              </a:ext>
            </a:extLst>
          </p:cNvPr>
          <p:cNvSpPr>
            <a:spLocks noGrp="1"/>
          </p:cNvSpPr>
          <p:nvPr/>
        </p:nvSpPr>
        <p:spPr>
          <a:xfrm>
            <a:off x="6524625" y="1905000"/>
            <a:ext cx="95250" cy="17621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636F82-A3A7-4B53-826E-8E36CD7565E1}"/>
              </a:ext>
            </a:extLst>
          </p:cNvPr>
          <p:cNvSpPr>
            <a:spLocks noGrp="1"/>
          </p:cNvSpPr>
          <p:nvPr/>
        </p:nvSpPr>
        <p:spPr>
          <a:xfrm>
            <a:off x="6772275" y="2076450"/>
            <a:ext cx="4695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STAFF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3542F4-CF93-40DE-BE36-04E3DC1335C8}"/>
              </a:ext>
            </a:extLst>
          </p:cNvPr>
          <p:cNvSpPr>
            <a:spLocks noGrp="1"/>
          </p:cNvSpPr>
          <p:nvPr/>
        </p:nvSpPr>
        <p:spPr>
          <a:xfrm>
            <a:off x="6772275" y="2419350"/>
            <a:ext cx="4695825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Daily visibility, event consistency, recognition, and pride.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35EE04-2715-4F3F-ADF7-64A2B4B0F7ED}"/>
              </a:ext>
            </a:extLst>
          </p:cNvPr>
          <p:cNvSpPr>
            <a:spLocks noGrp="1"/>
          </p:cNvSpPr>
          <p:nvPr/>
        </p:nvSpPr>
        <p:spPr>
          <a:xfrm>
            <a:off x="571500" y="4000500"/>
            <a:ext cx="5095875" cy="1762125"/>
          </a:xfrm>
          <a:prstGeom prst="roundRect">
            <a:avLst>
              <a:gd name="adj" fmla="val 973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5CE737-5958-4FC3-9398-FF7E448B9E20}"/>
              </a:ext>
            </a:extLst>
          </p:cNvPr>
          <p:cNvSpPr>
            <a:spLocks noGrp="1"/>
          </p:cNvSpPr>
          <p:nvPr/>
        </p:nvSpPr>
        <p:spPr>
          <a:xfrm>
            <a:off x="571500" y="4000500"/>
            <a:ext cx="95250" cy="1762125"/>
          </a:xfrm>
          <a:prstGeom prst="rect">
            <a:avLst/>
          </a:prstGeom>
          <a:solidFill>
            <a:srgbClr val="E7674C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D3D048-1A29-47DB-9C3F-EB4C54F2FE45}"/>
              </a:ext>
            </a:extLst>
          </p:cNvPr>
          <p:cNvSpPr>
            <a:spLocks noGrp="1"/>
          </p:cNvSpPr>
          <p:nvPr/>
        </p:nvSpPr>
        <p:spPr>
          <a:xfrm>
            <a:off x="819150" y="4171950"/>
            <a:ext cx="4695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EVENTS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66EA230-ADD7-4E0F-B4AC-650FB653A862}"/>
              </a:ext>
            </a:extLst>
          </p:cNvPr>
          <p:cNvSpPr>
            <a:spLocks noGrp="1"/>
          </p:cNvSpPr>
          <p:nvPr/>
        </p:nvSpPr>
        <p:spPr>
          <a:xfrm>
            <a:off x="819150" y="4514850"/>
            <a:ext cx="4695825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Stop traffic, start conversations, capture action, and create follow-up.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9F4B6AA-A3FA-4A7D-A059-C3C9BB4BB866}"/>
              </a:ext>
            </a:extLst>
          </p:cNvPr>
          <p:cNvSpPr>
            <a:spLocks noGrp="1"/>
          </p:cNvSpPr>
          <p:nvPr/>
        </p:nvSpPr>
        <p:spPr>
          <a:xfrm>
            <a:off x="6524625" y="4000500"/>
            <a:ext cx="5095875" cy="1762125"/>
          </a:xfrm>
          <a:prstGeom prst="roundRect">
            <a:avLst>
              <a:gd name="adj" fmla="val 9730"/>
            </a:avLst>
          </a:prstGeom>
          <a:solidFill>
            <a:srgbClr val="FFFFFF"/>
          </a:solidFill>
          <a:ln w="9525">
            <a:solidFill>
              <a:srgbClr val="EEF3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39B11D-2A6B-4EBA-A376-BC9722F9A1E7}"/>
              </a:ext>
            </a:extLst>
          </p:cNvPr>
          <p:cNvSpPr>
            <a:spLocks noGrp="1"/>
          </p:cNvSpPr>
          <p:nvPr/>
        </p:nvSpPr>
        <p:spPr>
          <a:xfrm>
            <a:off x="6524625" y="4000500"/>
            <a:ext cx="95250" cy="1762125"/>
          </a:xfrm>
          <a:prstGeom prst="rect">
            <a:avLst/>
          </a:prstGeom>
          <a:solidFill>
            <a:srgbClr val="1D7A65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615F20-98E1-492B-A91E-9D75A4B4656E}"/>
              </a:ext>
            </a:extLst>
          </p:cNvPr>
          <p:cNvSpPr>
            <a:spLocks noGrp="1"/>
          </p:cNvSpPr>
          <p:nvPr/>
        </p:nvSpPr>
        <p:spPr>
          <a:xfrm>
            <a:off x="6772275" y="4171950"/>
            <a:ext cx="4695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PARTNERS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CD0B75-6A53-432E-BB6E-C0825C303B51}"/>
              </a:ext>
            </a:extLst>
          </p:cNvPr>
          <p:cNvSpPr>
            <a:spLocks noGrp="1"/>
          </p:cNvSpPr>
          <p:nvPr/>
        </p:nvSpPr>
        <p:spPr>
          <a:xfrm>
            <a:off x="6772275" y="4514850"/>
            <a:ext cx="4695825" cy="1114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617386"/>
                </a:solidFill>
              </a:defRPr>
            </a:pPr>
            <a:r>
              <a:rPr sz="1200" b="0">
                <a:solidFill>
                  <a:srgbClr val="617386"/>
                </a:solidFill>
              </a:rPr>
              <a:t>Strengthen relationships and make warm introductions easier.</a:t>
            </a:r>
          </a:p>
        </p:txBody>
      </p:sp>
    </p:spTree>
    <p:extLst>
      <p:ext uri="{BB962C8B-B14F-4D97-AF65-F5344CB8AC3E}">
        <p14:creationId xmlns:p14="http://schemas.microsoft.com/office/powerpoint/2010/main" val="824379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BF55756-574F-4813-A513-B210283A14FE}"/>
              </a:ext>
            </a:extLst>
          </p:cNvPr>
          <p:cNvSpPr>
            <a:spLocks noGrp="1"/>
          </p:cNvSpPr>
          <p:nvPr/>
        </p:nvSpPr>
        <p:spPr>
          <a:xfrm>
            <a:off x="552450" y="381000"/>
            <a:ext cx="361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CUSTOMERS</a:t>
            </a:r>
          </a:p>
        </p:txBody>
      </p:sp>
      <p:sp>
        <p:nvSpPr>
          <p:cNvPr id="2" name="slide-title">
            <a:extLst>
              <a:ext uri="{FF2B5EF4-FFF2-40B4-BE49-F238E27FC236}">
                <a16:creationId xmlns:a16="http://schemas.microsoft.com/office/drawing/2014/main" id="{F13E4E01-3F51-4246-B970-B8C507EC6CFD}"/>
              </a:ext>
            </a:extLst>
          </p:cNvPr>
          <p:cNvSpPr>
            <a:spLocks noGrp="1"/>
          </p:cNvSpPr>
          <p:nvPr/>
        </p:nvSpPr>
        <p:spPr>
          <a:xfrm>
            <a:off x="552450" y="742950"/>
            <a:ext cx="11049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For customers, useful beats “thank you” clutter.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95E170-8CD5-4FC9-A53E-DE2BA023AE45}"/>
              </a:ext>
            </a:extLst>
          </p:cNvPr>
          <p:cNvSpPr>
            <a:spLocks noGrp="1"/>
          </p:cNvSpPr>
          <p:nvPr/>
        </p:nvSpPr>
        <p:spPr>
          <a:xfrm>
            <a:off x="552450" y="1466850"/>
            <a:ext cx="819150" cy="47625"/>
          </a:xfrm>
          <a:prstGeom prst="rect">
            <a:avLst/>
          </a:prstGeom>
          <a:solidFill>
            <a:srgbClr val="D8A63B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AFF8AE-14CC-4899-9CFD-3CA11E236040}"/>
              </a:ext>
            </a:extLst>
          </p:cNvPr>
          <p:cNvSpPr>
            <a:spLocks noGrp="1"/>
          </p:cNvSpPr>
          <p:nvPr/>
        </p:nvSpPr>
        <p:spPr>
          <a:xfrm>
            <a:off x="514350" y="647700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FREE AITC TRAINING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F95CA4-8766-4790-BF46-7C80692DD1B6}"/>
              </a:ext>
            </a:extLst>
          </p:cNvPr>
          <p:cNvSpPr>
            <a:spLocks noGrp="1"/>
          </p:cNvSpPr>
          <p:nvPr/>
        </p:nvSpPr>
        <p:spPr>
          <a:xfrm>
            <a:off x="11049000" y="6477000"/>
            <a:ext cx="571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BCBFD-D6A7-4469-914F-F8441DD7127D}"/>
              </a:ext>
            </a:extLst>
          </p:cNvPr>
          <p:cNvSpPr>
            <a:spLocks noGrp="1"/>
          </p:cNvSpPr>
          <p:nvPr/>
        </p:nvSpPr>
        <p:spPr>
          <a:xfrm>
            <a:off x="590550" y="1952625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E7674C"/>
                </a:solidFill>
              </a:defRPr>
            </a:pPr>
            <a:r>
              <a:rPr sz="1275" b="1">
                <a:solidFill>
                  <a:srgbClr val="E7674C"/>
                </a:solidFill>
              </a:rPr>
              <a:t>BEST JOBS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E5716F-3F84-4AD0-A8C7-7B362DCD26A7}"/>
              </a:ext>
            </a:extLst>
          </p:cNvPr>
          <p:cNvSpPr>
            <a:spLocks noGrp="1"/>
          </p:cNvSpPr>
          <p:nvPr/>
        </p:nvSpPr>
        <p:spPr>
          <a:xfrm>
            <a:off x="590550" y="23812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9846CC-395B-45D8-A6E7-78A38FDB846A}"/>
              </a:ext>
            </a:extLst>
          </p:cNvPr>
          <p:cNvSpPr>
            <a:spLocks noGrp="1"/>
          </p:cNvSpPr>
          <p:nvPr/>
        </p:nvSpPr>
        <p:spPr>
          <a:xfrm>
            <a:off x="895350" y="2381250"/>
            <a:ext cx="39338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Annual review opener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7E6D53-050E-4CCC-AAD5-7B01507D623F}"/>
              </a:ext>
            </a:extLst>
          </p:cNvPr>
          <p:cNvSpPr>
            <a:spLocks noGrp="1"/>
          </p:cNvSpPr>
          <p:nvPr/>
        </p:nvSpPr>
        <p:spPr>
          <a:xfrm>
            <a:off x="590550" y="29051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0507BB-C44E-4737-9977-B1686767F937}"/>
              </a:ext>
            </a:extLst>
          </p:cNvPr>
          <p:cNvSpPr>
            <a:spLocks noGrp="1"/>
          </p:cNvSpPr>
          <p:nvPr/>
        </p:nvSpPr>
        <p:spPr>
          <a:xfrm>
            <a:off x="895350" y="2905125"/>
            <a:ext cx="39338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Renewal / retention touch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9FA3F7-C13E-44F5-9124-019429E419B6}"/>
              </a:ext>
            </a:extLst>
          </p:cNvPr>
          <p:cNvSpPr>
            <a:spLocks noGrp="1"/>
          </p:cNvSpPr>
          <p:nvPr/>
        </p:nvSpPr>
        <p:spPr>
          <a:xfrm>
            <a:off x="590550" y="34290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41E51B-0E5C-4474-A3E3-3C301CD74F54}"/>
              </a:ext>
            </a:extLst>
          </p:cNvPr>
          <p:cNvSpPr>
            <a:spLocks noGrp="1"/>
          </p:cNvSpPr>
          <p:nvPr/>
        </p:nvSpPr>
        <p:spPr>
          <a:xfrm>
            <a:off x="895350" y="3429000"/>
            <a:ext cx="39338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Household update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822CC3-FDF0-4D63-86A5-92F5AC807693}"/>
              </a:ext>
            </a:extLst>
          </p:cNvPr>
          <p:cNvSpPr>
            <a:spLocks noGrp="1"/>
          </p:cNvSpPr>
          <p:nvPr/>
        </p:nvSpPr>
        <p:spPr>
          <a:xfrm>
            <a:off x="590550" y="39528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0AF85A-2FF6-4A92-A192-6FF90C6EBCB5}"/>
              </a:ext>
            </a:extLst>
          </p:cNvPr>
          <p:cNvSpPr>
            <a:spLocks noGrp="1"/>
          </p:cNvSpPr>
          <p:nvPr/>
        </p:nvSpPr>
        <p:spPr>
          <a:xfrm>
            <a:off x="895350" y="3952875"/>
            <a:ext cx="39338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Google review ask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2B2F9C-0F3C-4E29-B0AF-E2902784E2BF}"/>
              </a:ext>
            </a:extLst>
          </p:cNvPr>
          <p:cNvSpPr>
            <a:spLocks noGrp="1"/>
          </p:cNvSpPr>
          <p:nvPr/>
        </p:nvSpPr>
        <p:spPr>
          <a:xfrm>
            <a:off x="590550" y="44767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2950C-30FB-46F0-BDE4-47D52062125B}"/>
              </a:ext>
            </a:extLst>
          </p:cNvPr>
          <p:cNvSpPr>
            <a:spLocks noGrp="1"/>
          </p:cNvSpPr>
          <p:nvPr/>
        </p:nvSpPr>
        <p:spPr>
          <a:xfrm>
            <a:off x="895350" y="4476750"/>
            <a:ext cx="39338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Referral introduction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229943-BB38-480A-BF0E-4D2E9C5F7701}"/>
              </a:ext>
            </a:extLst>
          </p:cNvPr>
          <p:cNvSpPr>
            <a:spLocks noGrp="1"/>
          </p:cNvSpPr>
          <p:nvPr/>
        </p:nvSpPr>
        <p:spPr>
          <a:xfrm>
            <a:off x="6048375" y="1952625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275" b="1">
                <a:solidFill>
                  <a:srgbClr val="1E557A"/>
                </a:solidFill>
              </a:defRPr>
            </a:pPr>
            <a:r>
              <a:rPr sz="1275" b="1">
                <a:solidFill>
                  <a:srgbClr val="1E557A"/>
                </a:solidFill>
              </a:rPr>
              <a:t>SMART DIRECTIONS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875C9C-9092-4A91-B386-4C5F3F0017F3}"/>
              </a:ext>
            </a:extLst>
          </p:cNvPr>
          <p:cNvSpPr>
            <a:spLocks noGrp="1"/>
          </p:cNvSpPr>
          <p:nvPr/>
        </p:nvSpPr>
        <p:spPr>
          <a:xfrm>
            <a:off x="6048375" y="23812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2D7941-3C51-442E-AD91-7DEF6A735877}"/>
              </a:ext>
            </a:extLst>
          </p:cNvPr>
          <p:cNvSpPr>
            <a:spLocks noGrp="1"/>
          </p:cNvSpPr>
          <p:nvPr/>
        </p:nvSpPr>
        <p:spPr>
          <a:xfrm>
            <a:off x="6353175" y="2381250"/>
            <a:ext cx="48863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Compact auto-safety tool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61096C-5A6B-43AA-931F-3F942BEC434D}"/>
              </a:ext>
            </a:extLst>
          </p:cNvPr>
          <p:cNvSpPr>
            <a:spLocks noGrp="1"/>
          </p:cNvSpPr>
          <p:nvPr/>
        </p:nvSpPr>
        <p:spPr>
          <a:xfrm>
            <a:off x="6048375" y="290512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41B92E-471C-4E7F-AA36-594AA87B0701}"/>
              </a:ext>
            </a:extLst>
          </p:cNvPr>
          <p:cNvSpPr>
            <a:spLocks noGrp="1"/>
          </p:cNvSpPr>
          <p:nvPr/>
        </p:nvSpPr>
        <p:spPr>
          <a:xfrm>
            <a:off x="6353175" y="2905125"/>
            <a:ext cx="48863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Emergency / seasonal item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BA8B6-F631-4F1D-BCB0-91005E370E4A}"/>
              </a:ext>
            </a:extLst>
          </p:cNvPr>
          <p:cNvSpPr>
            <a:spLocks noGrp="1"/>
          </p:cNvSpPr>
          <p:nvPr/>
        </p:nvSpPr>
        <p:spPr>
          <a:xfrm>
            <a:off x="6048375" y="342900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E37055-5841-4FBD-A496-E021847AD406}"/>
              </a:ext>
            </a:extLst>
          </p:cNvPr>
          <p:cNvSpPr>
            <a:spLocks noGrp="1"/>
          </p:cNvSpPr>
          <p:nvPr/>
        </p:nvSpPr>
        <p:spPr>
          <a:xfrm>
            <a:off x="6353175" y="3429000"/>
            <a:ext cx="48863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Document organizer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82EB27-87C3-4C2E-82B5-F6E6DD6260E8}"/>
              </a:ext>
            </a:extLst>
          </p:cNvPr>
          <p:cNvSpPr>
            <a:spLocks noGrp="1"/>
          </p:cNvSpPr>
          <p:nvPr/>
        </p:nvSpPr>
        <p:spPr>
          <a:xfrm>
            <a:off x="6048375" y="3952875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DC3FBC-4612-4495-B624-FCD5C71E6654}"/>
              </a:ext>
            </a:extLst>
          </p:cNvPr>
          <p:cNvSpPr>
            <a:spLocks noGrp="1"/>
          </p:cNvSpPr>
          <p:nvPr/>
        </p:nvSpPr>
        <p:spPr>
          <a:xfrm>
            <a:off x="6353175" y="3952875"/>
            <a:ext cx="48863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Actually useful magnet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225145-1CCA-49B9-91FF-A30ED1001C5E}"/>
              </a:ext>
            </a:extLst>
          </p:cNvPr>
          <p:cNvSpPr>
            <a:spLocks noGrp="1"/>
          </p:cNvSpPr>
          <p:nvPr/>
        </p:nvSpPr>
        <p:spPr>
          <a:xfrm>
            <a:off x="6048375" y="4476750"/>
            <a:ext cx="228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E7674C"/>
                </a:solidFill>
              </a:defRPr>
            </a:pPr>
            <a:r>
              <a:rPr sz="157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970833-01F1-44A7-9A72-D4CD05508E6F}"/>
              </a:ext>
            </a:extLst>
          </p:cNvPr>
          <p:cNvSpPr>
            <a:spLocks noGrp="1"/>
          </p:cNvSpPr>
          <p:nvPr/>
        </p:nvSpPr>
        <p:spPr>
          <a:xfrm>
            <a:off x="6353175" y="4476750"/>
            <a:ext cx="4886325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lnSpc>
                <a:spcPct val="100000"/>
              </a:lnSpc>
              <a:buNone/>
              <a:defRPr sz="1575" b="0">
                <a:solidFill>
                  <a:srgbClr val="17212B"/>
                </a:solidFill>
              </a:defRPr>
            </a:pPr>
            <a:r>
              <a:rPr sz="1575" b="0">
                <a:solidFill>
                  <a:srgbClr val="17212B"/>
                </a:solidFill>
              </a:rPr>
              <a:t>Tasteful thank-you tied to service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1620593-64B3-49D8-8048-2079748D8B61}"/>
              </a:ext>
            </a:extLst>
          </p:cNvPr>
          <p:cNvSpPr>
            <a:spLocks noGrp="1"/>
          </p:cNvSpPr>
          <p:nvPr/>
        </p:nvSpPr>
        <p:spPr>
          <a:xfrm>
            <a:off x="762000" y="5572125"/>
            <a:ext cx="10668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0000"/>
              </a:lnSpc>
              <a:buNone/>
              <a:defRPr sz="1875" b="1">
                <a:solidFill>
                  <a:srgbClr val="132A44"/>
                </a:solidFill>
              </a:defRPr>
            </a:pPr>
            <a:r>
              <a:rPr sz="1875" b="1">
                <a:solidFill>
                  <a:srgbClr val="132A44"/>
                </a:solidFill>
              </a:rPr>
              <a:t>The item creates the reason to reach out. The conversation creates the value.</a:t>
            </a:r>
          </a:p>
        </p:txBody>
      </p:sp>
    </p:spTree>
    <p:extLst>
      <p:ext uri="{BB962C8B-B14F-4D97-AF65-F5344CB8AC3E}">
        <p14:creationId xmlns:p14="http://schemas.microsoft.com/office/powerpoint/2010/main" val="9904479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2170</Words>
  <Application>Microsoft Office PowerPoint</Application>
  <DocSecurity>0</DocSecurity>
  <PresentationFormat>Widescreen</PresentationFormat>
  <Paragraphs>400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Duane DiCola</cp:lastModifiedBy>
  <cp:revision>1</cp:revision>
  <dcterms:created xsi:type="dcterms:W3CDTF">2026-07-21T23:37:15Z</dcterms:created>
  <dcterms:modified xsi:type="dcterms:W3CDTF">2026-07-22T20:01:04Z</dcterms:modified>
</cp:coreProperties>
</file>