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42cb4a21ce124498" /><Relationship Type="http://schemas.openxmlformats.org/officeDocument/2006/relationships/extended-properties" Target="/docProps/app.xml" Id="R114fbafcb534429f" /><Relationship Type="http://schemas.openxmlformats.org/officeDocument/2006/relationships/officeDocument" Target="/ppt/presentation.xml" Id="Re9c816d2b3bb4a3f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b611e08df7254569"/>
  </p:sldMasterIdLst>
  <p:notesMasterIdLst>
    <p:notesMasterId xmlns:r="http://schemas.openxmlformats.org/officeDocument/2006/relationships" r:id="R0b1c32a30f304a45"/>
  </p:notesMasterIdLst>
  <p:sldIdLst>
    <p:sldId xmlns:r="http://schemas.openxmlformats.org/officeDocument/2006/relationships" id="256" r:id="R3f791a92502740a9"/>
    <p:sldId xmlns:r="http://schemas.openxmlformats.org/officeDocument/2006/relationships" id="257" r:id="R6f1e45f5a9eb43fc"/>
    <p:sldId xmlns:r="http://schemas.openxmlformats.org/officeDocument/2006/relationships" id="258" r:id="R361e45ea263e4b5c"/>
    <p:sldId xmlns:r="http://schemas.openxmlformats.org/officeDocument/2006/relationships" id="259" r:id="R8fa05a7c1f654ebb"/>
    <p:sldId xmlns:r="http://schemas.openxmlformats.org/officeDocument/2006/relationships" id="260" r:id="R92692188e608479f"/>
    <p:sldId xmlns:r="http://schemas.openxmlformats.org/officeDocument/2006/relationships" id="261" r:id="R522e198d92944b07"/>
    <p:sldId xmlns:r="http://schemas.openxmlformats.org/officeDocument/2006/relationships" id="262" r:id="R4f7a8df651554bdc"/>
    <p:sldId xmlns:r="http://schemas.openxmlformats.org/officeDocument/2006/relationships" id="263" r:id="R00e4be3665d440f1"/>
    <p:sldId xmlns:r="http://schemas.openxmlformats.org/officeDocument/2006/relationships" id="264" r:id="R63775436bdb94ce1"/>
    <p:sldId xmlns:r="http://schemas.openxmlformats.org/officeDocument/2006/relationships" id="265" r:id="R60797c45e2e349a9"/>
    <p:sldId xmlns:r="http://schemas.openxmlformats.org/officeDocument/2006/relationships" id="266" r:id="Rbbaf352735384410"/>
    <p:sldId xmlns:r="http://schemas.openxmlformats.org/officeDocument/2006/relationships" id="267" r:id="Rb87f1670f57c4836"/>
    <p:sldId xmlns:r="http://schemas.openxmlformats.org/officeDocument/2006/relationships" id="268" r:id="Re7f29e83a9754fcf"/>
    <p:sldId xmlns:r="http://schemas.openxmlformats.org/officeDocument/2006/relationships" id="269" r:id="R75df1d424ca94e23"/>
    <p:sldId xmlns:r="http://schemas.openxmlformats.org/officeDocument/2006/relationships" id="270" r:id="R55b475087e064fec"/>
    <p:sldId xmlns:r="http://schemas.openxmlformats.org/officeDocument/2006/relationships" id="271" r:id="R52b6edc0961b4238"/>
    <p:sldId xmlns:r="http://schemas.openxmlformats.org/officeDocument/2006/relationships" id="272" r:id="R4159577dfd464da3"/>
    <p:sldId xmlns:r="http://schemas.openxmlformats.org/officeDocument/2006/relationships" id="273" r:id="R338ca14036574929"/>
    <p:sldId xmlns:r="http://schemas.openxmlformats.org/officeDocument/2006/relationships" id="274" r:id="R8d464b6f10f44d22"/>
    <p:sldId xmlns:r="http://schemas.openxmlformats.org/officeDocument/2006/relationships" id="275" r:id="R51806c069bc54ba3"/>
  </p:sldIdLst>
  <p:sldSz cx="12192000" cy="6858000"/>
  <p:notesSz cx="6858000" cy="9144000"/>
  <p:defaultTextStyle>
    <a:defPPr xmlns:a="http://schemas.openxmlformats.org/drawingml/2006/main">
      <a:defRPr lang="en-US"/>
    </a:defPPr>
    <a:lvl1pPr xmlns:a="http://schemas.openxmlformats.org/drawingml/2006/main" marL="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1pPr>
    <a:lvl2pPr xmlns:a="http://schemas.openxmlformats.org/drawingml/2006/main" marL="457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2pPr>
    <a:lvl3pPr xmlns:a="http://schemas.openxmlformats.org/drawingml/2006/main" marL="914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3pPr>
    <a:lvl4pPr xmlns:a="http://schemas.openxmlformats.org/drawingml/2006/main" marL="1371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4pPr>
    <a:lvl5pPr xmlns:a="http://schemas.openxmlformats.org/drawingml/2006/main" marL="18288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5pPr>
    <a:lvl6pPr xmlns:a="http://schemas.openxmlformats.org/drawingml/2006/main" marL="22860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6pPr>
    <a:lvl7pPr xmlns:a="http://schemas.openxmlformats.org/drawingml/2006/main" marL="2743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7pPr>
    <a:lvl8pPr xmlns:a="http://schemas.openxmlformats.org/drawingml/2006/main" marL="3200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8pPr>
    <a:lvl9pPr xmlns:a="http://schemas.openxmlformats.org/drawingml/2006/main" marL="3657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c7e5eab1d0aa458c" /><Relationship Type="http://schemas.openxmlformats.org/officeDocument/2006/relationships/slideMaster" Target="/ppt/slideMasters/slideMaster1.xml" Id="Rb611e08df7254569" /><Relationship Type="http://schemas.openxmlformats.org/officeDocument/2006/relationships/notesMaster" Target="/ppt/notesMasters/notesMaster1.xml" Id="R0b1c32a30f304a45" /><Relationship Type="http://schemas.openxmlformats.org/officeDocument/2006/relationships/presProps" Target="/ppt/presProps.xml" Id="R688e41d12f524124" /><Relationship Type="http://schemas.openxmlformats.org/officeDocument/2006/relationships/tableStyles" Target="/ppt/tableStyles.xml" Id="R373ecd3a2a744a11" /><Relationship Type="http://schemas.openxmlformats.org/officeDocument/2006/relationships/slide" Target="/ppt/slides/slide1.xml" Id="R3f791a92502740a9" /><Relationship Type="http://schemas.openxmlformats.org/officeDocument/2006/relationships/slide" Target="/ppt/slides/slide2.xml" Id="R6f1e45f5a9eb43fc" /><Relationship Type="http://schemas.openxmlformats.org/officeDocument/2006/relationships/slide" Target="/ppt/slides/slide3.xml" Id="R361e45ea263e4b5c" /><Relationship Type="http://schemas.openxmlformats.org/officeDocument/2006/relationships/slide" Target="/ppt/slides/slide4.xml" Id="R8fa05a7c1f654ebb" /><Relationship Type="http://schemas.openxmlformats.org/officeDocument/2006/relationships/slide" Target="/ppt/slides/slide5.xml" Id="R92692188e608479f" /><Relationship Type="http://schemas.openxmlformats.org/officeDocument/2006/relationships/slide" Target="/ppt/slides/slide6.xml" Id="R522e198d92944b07" /><Relationship Type="http://schemas.openxmlformats.org/officeDocument/2006/relationships/slide" Target="/ppt/slides/slide7.xml" Id="R4f7a8df651554bdc" /><Relationship Type="http://schemas.openxmlformats.org/officeDocument/2006/relationships/slide" Target="/ppt/slides/slide8.xml" Id="R00e4be3665d440f1" /><Relationship Type="http://schemas.openxmlformats.org/officeDocument/2006/relationships/slide" Target="/ppt/slides/slide9.xml" Id="R63775436bdb94ce1" /><Relationship Type="http://schemas.openxmlformats.org/officeDocument/2006/relationships/slide" Target="/ppt/slides/slide10.xml" Id="R60797c45e2e349a9" /><Relationship Type="http://schemas.openxmlformats.org/officeDocument/2006/relationships/slide" Target="/ppt/slides/slide11.xml" Id="Rbbaf352735384410" /><Relationship Type="http://schemas.openxmlformats.org/officeDocument/2006/relationships/slide" Target="/ppt/slides/slide12.xml" Id="Rb87f1670f57c4836" /><Relationship Type="http://schemas.openxmlformats.org/officeDocument/2006/relationships/slide" Target="/ppt/slides/slide13.xml" Id="Re7f29e83a9754fcf" /><Relationship Type="http://schemas.openxmlformats.org/officeDocument/2006/relationships/slide" Target="/ppt/slides/slide14.xml" Id="R75df1d424ca94e23" /><Relationship Type="http://schemas.openxmlformats.org/officeDocument/2006/relationships/slide" Target="/ppt/slides/slide15.xml" Id="R55b475087e064fec" /><Relationship Type="http://schemas.openxmlformats.org/officeDocument/2006/relationships/slide" Target="/ppt/slides/slide16.xml" Id="R52b6edc0961b4238" /><Relationship Type="http://schemas.openxmlformats.org/officeDocument/2006/relationships/slide" Target="/ppt/slides/slide17.xml" Id="R4159577dfd464da3" /><Relationship Type="http://schemas.openxmlformats.org/officeDocument/2006/relationships/slide" Target="/ppt/slides/slide18.xml" Id="R338ca14036574929" /><Relationship Type="http://schemas.openxmlformats.org/officeDocument/2006/relationships/slide" Target="/ppt/slides/slide19.xml" Id="R8d464b6f10f44d22" /><Relationship Type="http://schemas.openxmlformats.org/officeDocument/2006/relationships/slide" Target="/ppt/slides/slide20.xml" Id="R51806c069bc54ba3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054f96aff42042ce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57ce43c7b1e44490" /><Relationship Type="http://schemas.openxmlformats.org/officeDocument/2006/relationships/notesMaster" Target="/ppt/notesMasters/notesMaster1.xml" Id="R6605d07852784d3b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9c9ffb23a3214263" /><Relationship Type="http://schemas.openxmlformats.org/officeDocument/2006/relationships/notesMaster" Target="/ppt/notesMasters/notesMaster1.xml" Id="Rb6ddca0deb134f2f" /></Relationships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9b6adc47437e4454" /><Relationship Type="http://schemas.openxmlformats.org/officeDocument/2006/relationships/notesMaster" Target="/ppt/notesMasters/notesMaster1.xml" Id="R3d569edabf5e493f" /></Relationships>
</file>

<file path=ppt/notesSlides/_rels/notesSlide12.xml.rels>&#65279;<?xml version="1.0" encoding="utf-8"?><Relationships xmlns="http://schemas.openxmlformats.org/package/2006/relationships"><Relationship Type="http://schemas.openxmlformats.org/officeDocument/2006/relationships/slide" Target="/ppt/slides/slide12.xml" Id="R66298f0be48c4552" /><Relationship Type="http://schemas.openxmlformats.org/officeDocument/2006/relationships/notesMaster" Target="/ppt/notesMasters/notesMaster1.xml" Id="R942ae1f01a324120" /></Relationships>
</file>

<file path=ppt/notesSlides/_rels/notesSlide13.xml.rels>&#65279;<?xml version="1.0" encoding="utf-8"?><Relationships xmlns="http://schemas.openxmlformats.org/package/2006/relationships"><Relationship Type="http://schemas.openxmlformats.org/officeDocument/2006/relationships/slide" Target="/ppt/slides/slide13.xml" Id="R491e850d260541f2" /><Relationship Type="http://schemas.openxmlformats.org/officeDocument/2006/relationships/notesMaster" Target="/ppt/notesMasters/notesMaster1.xml" Id="R26d1f72fe2c84841" /></Relationships>
</file>

<file path=ppt/notesSlides/_rels/notesSlide14.xml.rels>&#65279;<?xml version="1.0" encoding="utf-8"?><Relationships xmlns="http://schemas.openxmlformats.org/package/2006/relationships"><Relationship Type="http://schemas.openxmlformats.org/officeDocument/2006/relationships/slide" Target="/ppt/slides/slide14.xml" Id="Rd8078553cd424e7c" /><Relationship Type="http://schemas.openxmlformats.org/officeDocument/2006/relationships/notesMaster" Target="/ppt/notesMasters/notesMaster1.xml" Id="Rcb2dd05c722640cc" /></Relationships>
</file>

<file path=ppt/notesSlides/_rels/notesSlide15.xml.rels>&#65279;<?xml version="1.0" encoding="utf-8"?><Relationships xmlns="http://schemas.openxmlformats.org/package/2006/relationships"><Relationship Type="http://schemas.openxmlformats.org/officeDocument/2006/relationships/slide" Target="/ppt/slides/slide15.xml" Id="Re7a5d3e1a14b44e4" /><Relationship Type="http://schemas.openxmlformats.org/officeDocument/2006/relationships/notesMaster" Target="/ppt/notesMasters/notesMaster1.xml" Id="R81e2a6add5014530" /></Relationships>
</file>

<file path=ppt/notesSlides/_rels/notesSlide16.xml.rels>&#65279;<?xml version="1.0" encoding="utf-8"?><Relationships xmlns="http://schemas.openxmlformats.org/package/2006/relationships"><Relationship Type="http://schemas.openxmlformats.org/officeDocument/2006/relationships/slide" Target="/ppt/slides/slide16.xml" Id="Rc709b07b377a4aae" /><Relationship Type="http://schemas.openxmlformats.org/officeDocument/2006/relationships/notesMaster" Target="/ppt/notesMasters/notesMaster1.xml" Id="R26412900be4d4c20" /></Relationships>
</file>

<file path=ppt/notesSlides/_rels/notesSlide17.xml.rels>&#65279;<?xml version="1.0" encoding="utf-8"?><Relationships xmlns="http://schemas.openxmlformats.org/package/2006/relationships"><Relationship Type="http://schemas.openxmlformats.org/officeDocument/2006/relationships/slide" Target="/ppt/slides/slide17.xml" Id="R6273525fc81149d0" /><Relationship Type="http://schemas.openxmlformats.org/officeDocument/2006/relationships/notesMaster" Target="/ppt/notesMasters/notesMaster1.xml" Id="Ree7da8546c37471a" /></Relationships>
</file>

<file path=ppt/notesSlides/_rels/notesSlide18.xml.rels>&#65279;<?xml version="1.0" encoding="utf-8"?><Relationships xmlns="http://schemas.openxmlformats.org/package/2006/relationships"><Relationship Type="http://schemas.openxmlformats.org/officeDocument/2006/relationships/slide" Target="/ppt/slides/slide18.xml" Id="R9799de93a2dd4a23" /><Relationship Type="http://schemas.openxmlformats.org/officeDocument/2006/relationships/notesMaster" Target="/ppt/notesMasters/notesMaster1.xml" Id="Rc6355657b07f43f4" /></Relationships>
</file>

<file path=ppt/notesSlides/_rels/notesSlide19.xml.rels>&#65279;<?xml version="1.0" encoding="utf-8"?><Relationships xmlns="http://schemas.openxmlformats.org/package/2006/relationships"><Relationship Type="http://schemas.openxmlformats.org/officeDocument/2006/relationships/slide" Target="/ppt/slides/slide19.xml" Id="Ra806ae7ceb3540ba" /><Relationship Type="http://schemas.openxmlformats.org/officeDocument/2006/relationships/notesMaster" Target="/ppt/notesMasters/notesMaster1.xml" Id="R8b93722eb99b402b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54151bbd539e4981" /><Relationship Type="http://schemas.openxmlformats.org/officeDocument/2006/relationships/notesMaster" Target="/ppt/notesMasters/notesMaster1.xml" Id="R82cfc70880ea46cf" /></Relationships>
</file>

<file path=ppt/notesSlides/_rels/notesSlide20.xml.rels>&#65279;<?xml version="1.0" encoding="utf-8"?><Relationships xmlns="http://schemas.openxmlformats.org/package/2006/relationships"><Relationship Type="http://schemas.openxmlformats.org/officeDocument/2006/relationships/slide" Target="/ppt/slides/slide20.xml" Id="R3b5067e17bd248de" /><Relationship Type="http://schemas.openxmlformats.org/officeDocument/2006/relationships/notesMaster" Target="/ppt/notesMasters/notesMaster1.xml" Id="R0c4f44e507a44275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ba81dc50df254ce6" /><Relationship Type="http://schemas.openxmlformats.org/officeDocument/2006/relationships/notesMaster" Target="/ppt/notesMasters/notesMaster1.xml" Id="R42855183bf194204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2ba35193d20e4718" /><Relationship Type="http://schemas.openxmlformats.org/officeDocument/2006/relationships/notesMaster" Target="/ppt/notesMasters/notesMaster1.xml" Id="R711380a78abe4a4c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75ec73ab3bd14bac" /><Relationship Type="http://schemas.openxmlformats.org/officeDocument/2006/relationships/notesMaster" Target="/ppt/notesMasters/notesMaster1.xml" Id="R9d09c722050a44ad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27ea49d1f6264697" /><Relationship Type="http://schemas.openxmlformats.org/officeDocument/2006/relationships/notesMaster" Target="/ppt/notesMasters/notesMaster1.xml" Id="Rb5c4d6db50944769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4e593e2973e1447d" /><Relationship Type="http://schemas.openxmlformats.org/officeDocument/2006/relationships/notesMaster" Target="/ppt/notesMasters/notesMaster1.xml" Id="R63213b745cf54b0b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2eb5586ac1eb4e89" /><Relationship Type="http://schemas.openxmlformats.org/officeDocument/2006/relationships/notesMaster" Target="/ppt/notesMasters/notesMaster1.xml" Id="R64ccf97b13aa4c8d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02401240d0964fa2" /><Relationship Type="http://schemas.openxmlformats.org/officeDocument/2006/relationships/notesMaster" Target="/ppt/notesMasters/notesMaster1.xml" Id="Re1b6f04f0dab4972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Welcome the family. This course is designed to create better conversations—not replace a licensed agent or the policy itself.</a:t>
            </a:r>
          </a:p>
          <a:p xmlns:a="http://schemas.openxmlformats.org/drawingml/2006/main">
            <a:r>
              <a:t>Invite participants to keep a declarations page and the companion workbook nearby if they have them.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This is not an argument against affordability. It is an argument for informed tradeoffs.</a:t>
            </a:r>
          </a:p>
          <a:p xmlns:a="http://schemas.openxmlformats.org/drawingml/2006/main">
            <a:r>
              <a:t>A quote comparison should compare the same risks and the same assumptions.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NHTSA describes parents as a major influence on teen driving behavior and recommends knowing state GDL rules.</a:t>
            </a:r>
          </a:p>
          <a:p xmlns:a="http://schemas.openxmlformats.org/drawingml/2006/main">
            <a:r>
              <a:t>This course is for adult household decision-makers. Do not export or contact minors.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Have the household write the answers in the companion workbook.</a:t>
            </a:r>
          </a:p>
          <a:p xmlns:a="http://schemas.openxmlformats.org/drawingml/2006/main">
            <a:r>
              <a:t>The goal is consistency, not a lecture after something goes wrong.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A renters policy is not “just for stuff.” Liability and living-expense protection can matter too.</a:t>
            </a:r>
          </a:p>
          <a:p xmlns:a="http://schemas.openxmlformats.org/drawingml/2006/main">
            <a:r>
              <a:t>The exact covered causes, limits, and exclusions come from the contract.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A basic inventory can help a household remember and document property after a loss.</a:t>
            </a:r>
          </a:p>
          <a:p xmlns:a="http://schemas.openxmlformats.org/drawingml/2006/main">
            <a:r>
              <a:t>Avoid storing the only copy on a device that could be damaged or stolen with the property.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Keep the explanation conceptual. Exact settlement rules vary by policy, property type, and loss.</a:t>
            </a:r>
          </a:p>
          <a:p xmlns:a="http://schemas.openxmlformats.org/drawingml/2006/main">
            <a:r>
              <a:t>Have the family ask what proof and deadlines apply if replacement-cost coverage exists.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Do not imply every policy excludes every item listed. These are questions to test.</a:t>
            </a:r>
          </a:p>
          <a:p xmlns:a="http://schemas.openxmlformats.org/drawingml/2006/main">
            <a:r>
              <a:t>Endorsements or separate policies may address some risks, depending on availability.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Safety comes first. Avoid admitting fault, speculating, or making repairs beyond what is needed to protect people and property unless directed.</a:t>
            </a:r>
          </a:p>
          <a:p xmlns:a="http://schemas.openxmlformats.org/drawingml/2006/main">
            <a:r>
              <a:t>Policy duties and claim instructions control.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A complete file does not guarantee coverage. It helps the process by organizing facts and proof.</a:t>
            </a:r>
          </a:p>
          <a:p xmlns:a="http://schemas.openxmlformats.org/drawingml/2006/main">
            <a:r>
              <a:t>Follow the insurer’s instructions and keep originals or secure copies.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An annual review is useful, but material life changes should not wait for the anniversary.</a:t>
            </a:r>
          </a:p>
          <a:p xmlns:a="http://schemas.openxmlformats.org/drawingml/2006/main">
            <a:r>
              <a:t>Ask the household to write one change the agency may not know about.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Set the boundary clearly. Examples are generic and may not match a particular carrier, state, or household.</a:t>
            </a:r>
          </a:p>
          <a:p xmlns:a="http://schemas.openxmlformats.org/drawingml/2006/main">
            <a:r>
              <a:t>The useful outcome is a list of questions to take to the agent.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Close by resolving the opening promise: better questions create fewer avoidable surprises.</a:t>
            </a:r>
          </a:p>
          <a:p xmlns:a="http://schemas.openxmlformats.org/drawingml/2006/main">
            <a:r>
              <a:t>The call to action is a review or conversation—not a generic “visit our homepage.”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Ask the household to name the risks that would be hardest to absorb with savings alone.</a:t>
            </a:r>
          </a:p>
          <a:p xmlns:a="http://schemas.openxmlformats.org/drawingml/2006/main">
            <a:r>
              <a:t>Avoid starting with a product list. Products only make sense after the risk is clear.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Insurance does not erase risk. It decides which losses the insurer agrees to pay and which costs stay with the household.</a:t>
            </a:r>
          </a:p>
          <a:p xmlns:a="http://schemas.openxmlformats.org/drawingml/2006/main">
            <a:r>
              <a:t>That is why price alone cannot describe the quality of the fit.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Use the workbook to write one word the family wants explained using their own policy.</a:t>
            </a:r>
          </a:p>
          <a:p xmlns:a="http://schemas.openxmlformats.org/drawingml/2006/main">
            <a:r>
              <a:t>Policy language controls; these are conversation starters, not contract definitions.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The dashboard tells you what the policy says was selected. It does not tell the entire story; forms and endorsements matter too.</a:t>
            </a:r>
          </a:p>
          <a:p xmlns:a="http://schemas.openxmlformats.org/drawingml/2006/main">
            <a:r>
              <a:t>Never ask participants to display personal information in a group setting.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Price is a real constraint. The point is not “buy everything.” The point is to understand what changes when the price changes.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Do not recommend a number in a generic course. Ask what a serious injury, damaged vehicle, or lawsuit could mean for this household.</a:t>
            </a:r>
          </a:p>
          <a:p xmlns:a="http://schemas.openxmlformats.org/drawingml/2006/main">
            <a:r>
              <a:t>Coverage names and availability vary by state.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A deductible only saves money if the household can absorb it at claim time.</a:t>
            </a:r>
          </a:p>
          <a:p xmlns:a="http://schemas.openxmlformats.org/drawingml/2006/main">
            <a:r>
              <a:t>Use the workbook to write the current deductible and whether emergency savings match it.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a030d38322be4c20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614f8ba760404be7" /><Relationship Type="http://schemas.openxmlformats.org/officeDocument/2006/relationships/slideLayout" Target="/ppt/slideLayouts/slideLayout1.xml" Id="R22ca1c6b0fc9454f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22ca1c6b0fc9454f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71e9236f2fc4328" /><Relationship Type="http://schemas.openxmlformats.org/officeDocument/2006/relationships/notesSlide" Target="/ppt/notesSlides/notesSlide1.xml" Id="R0c77bfa685444dfb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1b61887efe3471f" /><Relationship Type="http://schemas.openxmlformats.org/officeDocument/2006/relationships/notesSlide" Target="/ppt/notesSlides/notesSlide10.xml" Id="R5a84cff39b4446ab" /></Relationships>
</file>

<file path=ppt/slides/_rels/slide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7c0b50292d046c1" /><Relationship Type="http://schemas.openxmlformats.org/officeDocument/2006/relationships/notesSlide" Target="/ppt/notesSlides/notesSlide11.xml" Id="R952ecdd1aca04756" /></Relationships>
</file>

<file path=ppt/slides/_rels/slide1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bab27dcb80e4201" /><Relationship Type="http://schemas.openxmlformats.org/officeDocument/2006/relationships/notesSlide" Target="/ppt/notesSlides/notesSlide12.xml" Id="Re8d1b5bbf0db4daa" /></Relationships>
</file>

<file path=ppt/slides/_rels/slide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92091f71bd048cb" /><Relationship Type="http://schemas.openxmlformats.org/officeDocument/2006/relationships/notesSlide" Target="/ppt/notesSlides/notesSlide13.xml" Id="Rad76a734fe0d4c93" /></Relationships>
</file>

<file path=ppt/slides/_rels/slide1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2b9c24279a54736" /><Relationship Type="http://schemas.openxmlformats.org/officeDocument/2006/relationships/notesSlide" Target="/ppt/notesSlides/notesSlide14.xml" Id="R3801767c67d54f7c" /></Relationships>
</file>

<file path=ppt/slides/_rels/slide1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d4b22ed3eae4de5" /><Relationship Type="http://schemas.openxmlformats.org/officeDocument/2006/relationships/notesSlide" Target="/ppt/notesSlides/notesSlide15.xml" Id="R57708790370d4fa6" /></Relationships>
</file>

<file path=ppt/slides/_rels/slide1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90ae443c3204565" /><Relationship Type="http://schemas.openxmlformats.org/officeDocument/2006/relationships/notesSlide" Target="/ppt/notesSlides/notesSlide16.xml" Id="R1084acc7a0fd4740" /></Relationships>
</file>

<file path=ppt/slides/_rels/slide1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20177eb1d4c4d38" /><Relationship Type="http://schemas.openxmlformats.org/officeDocument/2006/relationships/notesSlide" Target="/ppt/notesSlides/notesSlide17.xml" Id="R41e9b80c6c7447f2" /></Relationships>
</file>

<file path=ppt/slides/_rels/slide1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721f4540a2e400a" /><Relationship Type="http://schemas.openxmlformats.org/officeDocument/2006/relationships/notesSlide" Target="/ppt/notesSlides/notesSlide18.xml" Id="R9a8a3ce9ef544cb8" /></Relationships>
</file>

<file path=ppt/slides/_rels/slide1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642f9d184ba491b" /><Relationship Type="http://schemas.openxmlformats.org/officeDocument/2006/relationships/notesSlide" Target="/ppt/notesSlides/notesSlide19.xml" Id="R3588dbb788d146c9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067b0f84c9646be" /><Relationship Type="http://schemas.openxmlformats.org/officeDocument/2006/relationships/notesSlide" Target="/ppt/notesSlides/notesSlide2.xml" Id="R0e50bde6866f45a0" /></Relationships>
</file>

<file path=ppt/slides/_rels/slide2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0a7e683a76944c0" /><Relationship Type="http://schemas.openxmlformats.org/officeDocument/2006/relationships/notesSlide" Target="/ppt/notesSlides/notesSlide20.xml" Id="R16b2f789cfd04118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d96776e8ab6410d" /><Relationship Type="http://schemas.openxmlformats.org/officeDocument/2006/relationships/notesSlide" Target="/ppt/notesSlides/notesSlide3.xml" Id="Ra0a2f51f81d44df7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601912d8aab4e67" /><Relationship Type="http://schemas.openxmlformats.org/officeDocument/2006/relationships/notesSlide" Target="/ppt/notesSlides/notesSlide4.xml" Id="R5994c02380aa4bf6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8f8223d07eb4e9f" /><Relationship Type="http://schemas.openxmlformats.org/officeDocument/2006/relationships/notesSlide" Target="/ppt/notesSlides/notesSlide5.xml" Id="Rd8335381a9a847c8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f4ea0d747d248fd" /><Relationship Type="http://schemas.openxmlformats.org/officeDocument/2006/relationships/notesSlide" Target="/ppt/notesSlides/notesSlide6.xml" Id="R9fd0d506d29c4ce5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6e2209f45c44f45" /><Relationship Type="http://schemas.openxmlformats.org/officeDocument/2006/relationships/notesSlide" Target="/ppt/notesSlides/notesSlide7.xml" Id="R28672acf50bc4bf7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9253e0c719a4bf6" /><Relationship Type="http://schemas.openxmlformats.org/officeDocument/2006/relationships/notesSlide" Target="/ppt/notesSlides/notesSlide8.xml" Id="R87abe15587e743df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0331795b4884da7" /><Relationship Type="http://schemas.openxmlformats.org/officeDocument/2006/relationships/notesSlide" Target="/ppt/notesSlides/notesSlide9.xml" Id="Rca5ec16cef4b4edc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132A4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BDF60901-2EE2-4D06-A88A-957B95C8B3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7700"/>
            <a:ext cx="43815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050" b="1">
                <a:solidFill>
                  <a:srgbClr val="D8A63B"/>
                </a:solidFill>
              </a:defRPr>
            </a:pPr>
            <a:r>
              <a:rPr sz="1050" b="1">
                <a:solidFill>
                  <a:srgbClr val="D8A63B"/>
                </a:solidFill>
              </a:rPr>
              <a:t>FREE CUSTOMER MINI-COURSE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E637A0C-94B0-4D19-AB68-564022B676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352550"/>
            <a:ext cx="78105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4800" b="1">
                <a:solidFill>
                  <a:srgbClr val="FFFFFF"/>
                </a:solidFill>
              </a:defRPr>
            </a:pPr>
            <a:r>
              <a:rPr sz="4800" b="1">
                <a:solidFill>
                  <a:srgbClr val="FFFFFF"/>
                </a:solidFill>
              </a:rPr>
              <a:t>Insurance 101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C6C413B-9C97-4B51-B5BC-8FEE19717C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62200"/>
            <a:ext cx="8572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2550" b="1">
                <a:solidFill>
                  <a:srgbClr val="E7674C"/>
                </a:solidFill>
              </a:defRPr>
            </a:pPr>
            <a:r>
              <a:rPr sz="2550" b="1">
                <a:solidFill>
                  <a:srgbClr val="E7674C"/>
                </a:solidFill>
              </a:rPr>
              <a:t>Better questions. Fewer surprises.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2D3F2C8-7A3B-453F-8BAA-C678E8CE84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133725"/>
            <a:ext cx="99060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A6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3F76C6E-5DC3-4B50-9A45-6A5785BE53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552825"/>
            <a:ext cx="7524750" cy="1104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875" b="0">
                <a:solidFill>
                  <a:srgbClr val="F6F0E6"/>
                </a:solidFill>
              </a:defRPr>
            </a:pPr>
            <a:r>
              <a:rPr sz="1875" b="0">
                <a:solidFill>
                  <a:srgbClr val="F6F0E6"/>
                </a:solidFill>
              </a:rPr>
              <a:t>A plain-English guide to risk, policies, deductibles, claims, and the life changes that should trigger a review.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5B1EAE4C-BCB4-442C-8C05-E967B6E970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15400" y="1200150"/>
            <a:ext cx="2381250" cy="3714750"/>
          </a:xfrm>
          <a:prstGeom xmlns:a="http://schemas.openxmlformats.org/drawingml/2006/main" prst="roundRect">
            <a:avLst>
              <a:gd name="adj" fmla="val 12000"/>
            </a:avLst>
          </a:prstGeom>
          <a:solidFill xmlns:a="http://schemas.openxmlformats.org/drawingml/2006/main">
            <a:srgbClr val="E7674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2D1B02E-4B38-4FEA-B84D-7EDE7E9373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20200" y="1809750"/>
            <a:ext cx="17716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2175" b="1">
                <a:solidFill>
                  <a:srgbClr val="FFFFFF"/>
                </a:solidFill>
              </a:defRPr>
            </a:pPr>
            <a:r>
              <a:rPr sz="2175" b="1">
                <a:solidFill>
                  <a:srgbClr val="FFFFFF"/>
                </a:solidFill>
              </a:rPr>
              <a:t>KNOWN.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F440AAF-60B5-442A-A58D-6E23F997C4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20200" y="2619375"/>
            <a:ext cx="17716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2175" b="1">
                <a:solidFill>
                  <a:srgbClr val="FFFFFF"/>
                </a:solidFill>
              </a:defRPr>
            </a:pPr>
            <a:r>
              <a:rPr sz="2175" b="1">
                <a:solidFill>
                  <a:srgbClr val="FFFFFF"/>
                </a:solidFill>
              </a:rPr>
              <a:t>TRUSTED.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DE56BA5-DE6B-4688-BDA0-20E968EF00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220200" y="3429000"/>
            <a:ext cx="17716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2175" b="1">
                <a:solidFill>
                  <a:srgbClr val="FFFFFF"/>
                </a:solidFill>
              </a:defRPr>
            </a:pPr>
            <a:r>
              <a:rPr sz="2175" b="1">
                <a:solidFill>
                  <a:srgbClr val="FFFFFF"/>
                </a:solidFill>
              </a:rPr>
              <a:t>CHOSEN.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6297331-ABCC-4EE9-89DF-F7B69120B8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972175"/>
            <a:ext cx="76200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050" b="1">
                <a:solidFill>
                  <a:srgbClr val="EAF0F3"/>
                </a:solidFill>
              </a:defRPr>
            </a:pPr>
            <a:r>
              <a:rPr sz="1050" b="1">
                <a:solidFill>
                  <a:srgbClr val="EAF0F3"/>
                </a:solidFill>
              </a:rPr>
              <a:t>Customize with your licensed insurance professional.</a:t>
            </a:r>
          </a:p>
        </p:txBody>
      </p:sp>
    </p:spTree>
    <p:extLst>
      <p:ext uri="{BB962C8B-B14F-4D97-AF65-F5344CB8AC3E}">
        <p14:creationId xmlns:p14="http://schemas.microsoft.com/office/powerpoint/2010/main" val="572837109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E7674C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72D83449-8837-4A0A-A471-CEF688413A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590550"/>
            <a:ext cx="110490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050" b="1">
                <a:solidFill>
                  <a:srgbClr val="F6F0E6"/>
                </a:solidFill>
              </a:defRPr>
            </a:pPr>
            <a:r>
              <a:rPr sz="1050" b="1">
                <a:solidFill>
                  <a:srgbClr val="F6F0E6"/>
                </a:solidFill>
              </a:rPr>
              <a:t>THE CHEAPEST CHOICE CAN BE THE MOST EXPENSIVE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8BFD60F-2854-4407-BE95-E8E3394700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1381125"/>
            <a:ext cx="57150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4200" b="1">
                <a:solidFill>
                  <a:srgbClr val="FFFFFF"/>
                </a:solidFill>
              </a:defRPr>
            </a:pPr>
            <a:r>
              <a:rPr sz="4200" b="1">
                <a:solidFill>
                  <a:srgbClr val="FFFFFF"/>
                </a:solidFill>
              </a:rPr>
              <a:t>A low price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AAB34E9B-D185-4B82-A068-59625F5C1E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2238375"/>
            <a:ext cx="78105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4200" b="1">
                <a:solidFill>
                  <a:srgbClr val="132A44"/>
                </a:solidFill>
              </a:defRPr>
            </a:pPr>
            <a:r>
              <a:rPr sz="4200" b="1">
                <a:solidFill>
                  <a:srgbClr val="132A44"/>
                </a:solidFill>
              </a:rPr>
              <a:t>does not explain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FB159A6E-23AA-4E54-9470-8948D97367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3190875"/>
            <a:ext cx="10382250" cy="1285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3300" b="1">
                <a:solidFill>
                  <a:srgbClr val="FFFFFF"/>
                </a:solidFill>
              </a:defRPr>
            </a:pPr>
            <a:r>
              <a:rPr sz="3300" b="1">
                <a:solidFill>
                  <a:srgbClr val="FFFFFF"/>
                </a:solidFill>
              </a:rPr>
              <a:t>a denied loss, a low limit, or a missing protection.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FC44D5C2-D9E8-47D8-9DDE-10080DB981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4953000"/>
            <a:ext cx="1047750" cy="6667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A6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236DC6DE-1D77-4E5B-B378-0647FD4D89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286375"/>
            <a:ext cx="93345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2175" b="1">
                <a:solidFill>
                  <a:srgbClr val="132A44"/>
                </a:solidFill>
              </a:defRPr>
            </a:pPr>
            <a:r>
              <a:rPr sz="2175" b="1">
                <a:solidFill>
                  <a:srgbClr val="132A44"/>
                </a:solidFill>
              </a:rPr>
              <a:t>Ask what changed—not only what it saved.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D5E0D57-EEA9-4AB6-9747-17620465F9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6486525"/>
            <a:ext cx="3238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750" b="1">
                <a:solidFill>
                  <a:srgbClr val="617386"/>
                </a:solidFill>
              </a:defRPr>
            </a:pPr>
            <a:r>
              <a:rPr sz="750" b="1">
                <a:solidFill>
                  <a:srgbClr val="617386"/>
                </a:solidFill>
              </a:rPr>
              <a:t>INSURANCE 101 • FAMILY EDITION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15E2ABC-107E-4026-920B-7C783F0487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86525"/>
            <a:ext cx="55245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750" b="1">
                <a:solidFill>
                  <a:srgbClr val="617386"/>
                </a:solidFill>
              </a:defRPr>
            </a:pPr>
            <a:r>
              <a:rPr sz="750" b="1">
                <a:solidFill>
                  <a:srgbClr val="617386"/>
                </a:solidFill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1485321063"/>
      </p:ext>
    </p:extLst>
  </p:cSld>
</p:sld>
</file>

<file path=ppt/slides/slide11.xml><?xml version="1.0" encoding="utf-8"?>
<p:sld xmlns:p="http://schemas.openxmlformats.org/presentationml/2006/main">
  <p:cSld>
    <p:bg>
      <p:bgPr>
        <a:solidFill xmlns:a="http://schemas.openxmlformats.org/drawingml/2006/main">
          <a:srgbClr val="F6F0E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4A7AACC3-7A86-4466-98E5-99B90E0A16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361950"/>
            <a:ext cx="61912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900" b="1">
                <a:solidFill>
                  <a:srgbClr val="E7674C"/>
                </a:solidFill>
              </a:defRPr>
            </a:pPr>
            <a:r>
              <a:rPr sz="900" b="1">
                <a:solidFill>
                  <a:srgbClr val="E7674C"/>
                </a:solidFill>
              </a:rPr>
              <a:t>TEEN + NEW DRIVER</a:t>
            </a:r>
          </a:p>
        </p:txBody>
      </p:sp>
      <p:sp>
        <p:nvSpPr>
          <p:cNvPr id="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0AEBAF14-A870-4E57-8580-DC95884A6E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723900"/>
            <a:ext cx="110490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2850" b="1">
                <a:solidFill>
                  <a:srgbClr val="132A44"/>
                </a:solidFill>
              </a:defRPr>
            </a:pPr>
            <a:r>
              <a:rPr sz="2850" b="1">
                <a:solidFill>
                  <a:srgbClr val="132A44"/>
                </a:solidFill>
              </a:rPr>
              <a:t>A new driver changes the household risk.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FCE7382-0C49-40F8-81C5-E24022D949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1457325"/>
            <a:ext cx="81915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A6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B17A1AB-75F9-4B9D-B0B9-2207E3A0D2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6486525"/>
            <a:ext cx="3238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750" b="1">
                <a:solidFill>
                  <a:srgbClr val="617386"/>
                </a:solidFill>
              </a:defRPr>
            </a:pPr>
            <a:r>
              <a:rPr sz="750" b="1">
                <a:solidFill>
                  <a:srgbClr val="617386"/>
                </a:solidFill>
              </a:rPr>
              <a:t>INSURANCE 101 • FAMILY EDITION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92115542-826A-4A21-A204-3F76831CBE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6486525"/>
            <a:ext cx="7048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675" b="0">
                <a:solidFill>
                  <a:srgbClr val="617386"/>
                </a:solidFill>
              </a:defRPr>
            </a:pPr>
            <a:r>
              <a:rPr sz="675" b="0">
                <a:solidFill>
                  <a:srgbClr val="617386"/>
                </a:solidFill>
              </a:rPr>
              <a:t>Source: NHTSA Teen Driving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EAB5213-7A8D-4D48-9B6E-A4584BBFD1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86525"/>
            <a:ext cx="55245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750" b="1">
                <a:solidFill>
                  <a:srgbClr val="617386"/>
                </a:solidFill>
              </a:defRPr>
            </a:pPr>
            <a:r>
              <a:rPr sz="750" b="1">
                <a:solidFill>
                  <a:srgbClr val="617386"/>
                </a:solidFill>
              </a:rPr>
              <a:t>11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3320B1E-932C-47C3-B152-FD9B790959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1905000"/>
            <a:ext cx="2286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425" b="1">
                <a:solidFill>
                  <a:srgbClr val="E7674C"/>
                </a:solidFill>
              </a:defRPr>
            </a:pPr>
            <a:r>
              <a:rPr sz="1425" b="1">
                <a:solidFill>
                  <a:srgbClr val="E7674C"/>
                </a:solidFill>
              </a:rPr>
              <a:t>•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3EB4F2F6-A0D3-451F-BFFB-281BB99097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1905000"/>
            <a:ext cx="65532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425" b="0">
                <a:solidFill>
                  <a:srgbClr val="17212B"/>
                </a:solidFill>
              </a:defRPr>
            </a:pPr>
            <a:r>
              <a:rPr sz="1425" b="0">
                <a:solidFill>
                  <a:srgbClr val="17212B"/>
                </a:solidFill>
              </a:rPr>
              <a:t>Confirm when and how the driver must be added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A456DE0-570F-488C-A623-1CFEFD5C69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2447925"/>
            <a:ext cx="2286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425" b="1">
                <a:solidFill>
                  <a:srgbClr val="E7674C"/>
                </a:solidFill>
              </a:defRPr>
            </a:pPr>
            <a:r>
              <a:rPr sz="1425" b="1">
                <a:solidFill>
                  <a:srgbClr val="E7674C"/>
                </a:solidFill>
              </a:rPr>
              <a:t>•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F00D7975-3EFA-4AB0-AD96-AF10BE2A58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2447925"/>
            <a:ext cx="65532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425" b="0">
                <a:solidFill>
                  <a:srgbClr val="17212B"/>
                </a:solidFill>
              </a:defRPr>
            </a:pPr>
            <a:r>
              <a:rPr sz="1425" b="0">
                <a:solidFill>
                  <a:srgbClr val="17212B"/>
                </a:solidFill>
              </a:rPr>
              <a:t>Review state graduated-driver rules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B5A51EB-2A9E-4B48-94CC-2A7C4535C4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2990850"/>
            <a:ext cx="2286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425" b="1">
                <a:solidFill>
                  <a:srgbClr val="E7674C"/>
                </a:solidFill>
              </a:defRPr>
            </a:pPr>
            <a:r>
              <a:rPr sz="1425" b="1">
                <a:solidFill>
                  <a:srgbClr val="E7674C"/>
                </a:solidFill>
              </a:rPr>
              <a:t>•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8B457FB-F897-4356-B412-4450FCE1AA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2990850"/>
            <a:ext cx="65532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425" b="0">
                <a:solidFill>
                  <a:srgbClr val="17212B"/>
                </a:solidFill>
              </a:defRPr>
            </a:pPr>
            <a:r>
              <a:rPr sz="1425" b="0">
                <a:solidFill>
                  <a:srgbClr val="17212B"/>
                </a:solidFill>
              </a:rPr>
              <a:t>Agree on seat belts, passengers, speed, phone use, and nighttime driving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43349B0-A4DE-4D72-9EC8-D2DA90E5E9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3533775"/>
            <a:ext cx="2286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425" b="1">
                <a:solidFill>
                  <a:srgbClr val="E7674C"/>
                </a:solidFill>
              </a:defRPr>
            </a:pPr>
            <a:r>
              <a:rPr sz="1425" b="1">
                <a:solidFill>
                  <a:srgbClr val="E7674C"/>
                </a:solidFill>
              </a:rPr>
              <a:t>•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545D1B8-B1AB-48F9-BDA7-32CEEEC692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3533775"/>
            <a:ext cx="65532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425" b="0">
                <a:solidFill>
                  <a:srgbClr val="17212B"/>
                </a:solidFill>
              </a:defRPr>
            </a:pPr>
            <a:r>
              <a:rPr sz="1425" b="0">
                <a:solidFill>
                  <a:srgbClr val="17212B"/>
                </a:solidFill>
              </a:rPr>
              <a:t>Decide which vehicle the driver may use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82144972-91C0-49E2-BA89-D1B4253F61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4076700"/>
            <a:ext cx="2286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425" b="1">
                <a:solidFill>
                  <a:srgbClr val="E7674C"/>
                </a:solidFill>
              </a:defRPr>
            </a:pPr>
            <a:r>
              <a:rPr sz="1425" b="1">
                <a:solidFill>
                  <a:srgbClr val="E7674C"/>
                </a:solidFill>
              </a:rPr>
              <a:t>•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6667F5D6-96BF-4F09-AA36-573EC1CB1E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4076700"/>
            <a:ext cx="65532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425" b="0">
                <a:solidFill>
                  <a:srgbClr val="17212B"/>
                </a:solidFill>
              </a:defRPr>
            </a:pPr>
            <a:r>
              <a:rPr sz="1425" b="0">
                <a:solidFill>
                  <a:srgbClr val="17212B"/>
                </a:solidFill>
              </a:rPr>
              <a:t>Discuss deductibles and claim consequences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1B9980E2-22A2-479B-889D-676A2478C6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4619625"/>
            <a:ext cx="2286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425" b="1">
                <a:solidFill>
                  <a:srgbClr val="E7674C"/>
                </a:solidFill>
              </a:defRPr>
            </a:pPr>
            <a:r>
              <a:rPr sz="1425" b="1">
                <a:solidFill>
                  <a:srgbClr val="E7674C"/>
                </a:solidFill>
              </a:rPr>
              <a:t>•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0F8EFD30-8F66-4D17-8AA1-A1F0C3F703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4619625"/>
            <a:ext cx="65532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425" b="0">
                <a:solidFill>
                  <a:srgbClr val="17212B"/>
                </a:solidFill>
              </a:defRPr>
            </a:pPr>
            <a:r>
              <a:rPr sz="1425" b="0">
                <a:solidFill>
                  <a:srgbClr val="17212B"/>
                </a:solidFill>
              </a:rPr>
              <a:t>Ask about training, good-student, telematics, or other available programs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3CC9F63F-E36B-4AA3-8793-17D8069648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39125" y="2000250"/>
            <a:ext cx="2857500" cy="2952750"/>
          </a:xfrm>
          <a:prstGeom xmlns:a="http://schemas.openxmlformats.org/drawingml/2006/main" prst="roundRect">
            <a:avLst>
              <a:gd name="adj" fmla="val 9333"/>
            </a:avLst>
          </a:prstGeom>
          <a:solidFill xmlns:a="http://schemas.openxmlformats.org/drawingml/2006/main">
            <a:srgbClr val="132A4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63CB9582-46BD-4692-BE56-558DFFF657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2476500"/>
            <a:ext cx="2000250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2700" b="1">
                <a:solidFill>
                  <a:srgbClr val="FFFFFF"/>
                </a:solidFill>
              </a:defRPr>
            </a:pPr>
            <a:r>
              <a:rPr sz="2700" b="1">
                <a:solidFill>
                  <a:srgbClr val="FFFFFF"/>
                </a:solidFill>
              </a:rPr>
              <a:t>PARENTS</a:t>
            </a:r>
          </a:p>
          <a:p xmlns:a="http://schemas.openxmlformats.org/drawingml/2006/main">
            <a:pPr algn="ctr">
              <a:lnSpc>
                <a:spcPct val="100000"/>
              </a:lnSpc>
              <a:buNone/>
              <a:defRPr sz="2700" b="1">
                <a:solidFill>
                  <a:srgbClr val="FFFFFF"/>
                </a:solidFill>
              </a:defRPr>
            </a:pPr>
            <a:r>
              <a:rPr sz="2700" b="1">
                <a:solidFill>
                  <a:srgbClr val="FFFFFF"/>
                </a:solidFill>
              </a:rPr>
              <a:t>MATTER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5358DD75-3584-4438-8037-C06FA3EA1B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810625" y="3543300"/>
            <a:ext cx="17145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A6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ACA6DABC-910A-4763-9C97-784183E420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67750" y="3857625"/>
            <a:ext cx="200025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1575" b="1">
                <a:solidFill>
                  <a:srgbClr val="F6F0E6"/>
                </a:solidFill>
              </a:defRPr>
            </a:pPr>
            <a:r>
              <a:rPr sz="1575" b="1">
                <a:solidFill>
                  <a:srgbClr val="F6F0E6"/>
                </a:solidFill>
              </a:rPr>
              <a:t>Set expectations</a:t>
            </a:r>
          </a:p>
          <a:p xmlns:a="http://schemas.openxmlformats.org/drawingml/2006/main">
            <a:pPr algn="ctr">
              <a:lnSpc>
                <a:spcPct val="100000"/>
              </a:lnSpc>
              <a:buNone/>
              <a:defRPr sz="1575" b="1">
                <a:solidFill>
                  <a:srgbClr val="F6F0E6"/>
                </a:solidFill>
              </a:defRPr>
            </a:pPr>
            <a:r>
              <a:rPr sz="1575" b="1">
                <a:solidFill>
                  <a:srgbClr val="F6F0E6"/>
                </a:solidFill>
              </a:rPr>
              <a:t>before the keys</a:t>
            </a:r>
          </a:p>
          <a:p xmlns:a="http://schemas.openxmlformats.org/drawingml/2006/main">
            <a:pPr algn="ctr">
              <a:lnSpc>
                <a:spcPct val="100000"/>
              </a:lnSpc>
              <a:buNone/>
              <a:defRPr sz="1575" b="1">
                <a:solidFill>
                  <a:srgbClr val="F6F0E6"/>
                </a:solidFill>
              </a:defRPr>
            </a:pPr>
            <a:r>
              <a:rPr sz="1575" b="1">
                <a:solidFill>
                  <a:srgbClr val="F6F0E6"/>
                </a:solidFill>
              </a:rPr>
              <a:t>change hands.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BC15552B-0F27-4D3F-82CB-D3F3883AA1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5553075"/>
            <a:ext cx="101917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1725" b="1">
                <a:solidFill>
                  <a:srgbClr val="E7674C"/>
                </a:solidFill>
              </a:defRPr>
            </a:pPr>
            <a:r>
              <a:rPr sz="1725" b="1">
                <a:solidFill>
                  <a:srgbClr val="E7674C"/>
                </a:solidFill>
              </a:rPr>
              <a:t>Send education to the adult policyholder or parent—not directly to a minor.</a:t>
            </a:r>
          </a:p>
        </p:txBody>
      </p:sp>
    </p:spTree>
    <p:extLst>
      <p:ext uri="{BB962C8B-B14F-4D97-AF65-F5344CB8AC3E}">
        <p14:creationId xmlns:p14="http://schemas.microsoft.com/office/powerpoint/2010/main" val="1904965393"/>
      </p:ext>
    </p:extLst>
  </p:cSld>
</p:sld>
</file>

<file path=ppt/slides/slide12.xml><?xml version="1.0" encoding="utf-8"?>
<p:sld xmlns:p="http://schemas.openxmlformats.org/presentationml/2006/main">
  <p:cSld>
    <p:bg>
      <p:bgPr>
        <a:solidFill xmlns:a="http://schemas.openxmlformats.org/drawingml/2006/main">
          <a:srgbClr val="F6F0E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0C9A1F10-F5BB-4868-B1EC-05518F01A1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361950"/>
            <a:ext cx="61912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900" b="1">
                <a:solidFill>
                  <a:srgbClr val="E7674C"/>
                </a:solidFill>
              </a:defRPr>
            </a:pPr>
            <a:r>
              <a:rPr sz="900" b="1">
                <a:solidFill>
                  <a:srgbClr val="E7674C"/>
                </a:solidFill>
              </a:rPr>
              <a:t>THE CONVERSATION</a:t>
            </a:r>
          </a:p>
        </p:txBody>
      </p:sp>
      <p:sp>
        <p:nvSpPr>
          <p:cNvPr id="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2EDE708A-E50F-41BC-88CC-78D65835BD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723900"/>
            <a:ext cx="110490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2850" b="1">
                <a:solidFill>
                  <a:srgbClr val="132A44"/>
                </a:solidFill>
              </a:defRPr>
            </a:pPr>
            <a:r>
              <a:rPr sz="2850" b="1">
                <a:solidFill>
                  <a:srgbClr val="132A44"/>
                </a:solidFill>
              </a:rPr>
              <a:t>Build the family driving plan before the first solo trip.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3EC5857-04CF-494B-9926-D3C8D12F1F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1457325"/>
            <a:ext cx="81915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A6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CE08687-90AA-446F-9FAF-9981E7625B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6486525"/>
            <a:ext cx="3238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750" b="1">
                <a:solidFill>
                  <a:srgbClr val="617386"/>
                </a:solidFill>
              </a:defRPr>
            </a:pPr>
            <a:r>
              <a:rPr sz="750" b="1">
                <a:solidFill>
                  <a:srgbClr val="617386"/>
                </a:solidFill>
              </a:rPr>
              <a:t>INSURANCE 101 • FAMILY EDITION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C331D17-CE9A-4742-ADBB-EE3D33E302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86525"/>
            <a:ext cx="55245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750" b="1">
                <a:solidFill>
                  <a:srgbClr val="617386"/>
                </a:solidFill>
              </a:defRPr>
            </a:pPr>
            <a:r>
              <a:rPr sz="750" b="1">
                <a:solidFill>
                  <a:srgbClr val="617386"/>
                </a:solidFill>
              </a:rPr>
              <a:t>12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29BF61D-822F-46D0-AF42-59D90CB7C8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924050"/>
            <a:ext cx="5524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2850" b="1">
                <a:solidFill>
                  <a:srgbClr val="1E557A"/>
                </a:solidFill>
              </a:defRPr>
            </a:pPr>
            <a:r>
              <a:rPr sz="2850" b="1">
                <a:solidFill>
                  <a:srgbClr val="1E557A"/>
                </a:solidFill>
              </a:rPr>
              <a:t>1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3FB4E33E-1B24-46E5-8B53-06D401597C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52575" y="1924050"/>
            <a:ext cx="42291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575" b="1">
                <a:solidFill>
                  <a:srgbClr val="132A44"/>
                </a:solidFill>
              </a:defRPr>
            </a:pPr>
            <a:r>
              <a:rPr sz="1575" b="1">
                <a:solidFill>
                  <a:srgbClr val="132A44"/>
                </a:solidFill>
              </a:rPr>
              <a:t>When is the car available?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48D8BF8A-92BB-4543-A5F7-7573547E85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52575" y="2609850"/>
            <a:ext cx="4181475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0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3D92E70-6F93-4E3A-A8AD-1FF7DD234D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29375" y="1924050"/>
            <a:ext cx="5524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2850" b="1">
                <a:solidFill>
                  <a:srgbClr val="1E557A"/>
                </a:solidFill>
              </a:defRPr>
            </a:pPr>
            <a:r>
              <a:rPr sz="2850" b="1">
                <a:solidFill>
                  <a:srgbClr val="1E557A"/>
                </a:solidFill>
              </a:rPr>
              <a:t>2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3FE9D6AB-EFAE-4C1F-9288-B2961D6F0D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62825" y="1924050"/>
            <a:ext cx="42291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575" b="1">
                <a:solidFill>
                  <a:srgbClr val="132A44"/>
                </a:solidFill>
              </a:defRPr>
            </a:pPr>
            <a:r>
              <a:rPr sz="1575" b="1">
                <a:solidFill>
                  <a:srgbClr val="132A44"/>
                </a:solidFill>
              </a:rPr>
              <a:t>Who may ride along?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2A37258-A614-422D-B4EF-06B76C2CA7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62825" y="2609850"/>
            <a:ext cx="4181475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0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59B65403-A257-4872-B071-B1CF69C920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067050"/>
            <a:ext cx="5524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2850" b="1">
                <a:solidFill>
                  <a:srgbClr val="E7674C"/>
                </a:solidFill>
              </a:defRPr>
            </a:pPr>
            <a:r>
              <a:rPr sz="2850" b="1">
                <a:solidFill>
                  <a:srgbClr val="E7674C"/>
                </a:solidFill>
              </a:rPr>
              <a:t>3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7F692678-F86D-4351-BB91-B47B7DCA36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52575" y="3067050"/>
            <a:ext cx="42291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575" b="1">
                <a:solidFill>
                  <a:srgbClr val="132A44"/>
                </a:solidFill>
              </a:defRPr>
            </a:pPr>
            <a:r>
              <a:rPr sz="1575" b="1">
                <a:solidFill>
                  <a:srgbClr val="132A44"/>
                </a:solidFill>
              </a:rPr>
              <a:t>What happens after a ticket or crash?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B21798E6-A0A1-438A-BC66-F6B221A686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52575" y="3752850"/>
            <a:ext cx="4181475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0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37F3FEE-4F41-4531-ABEC-966ECA8AAC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29375" y="3067050"/>
            <a:ext cx="5524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2850" b="1">
                <a:solidFill>
                  <a:srgbClr val="E7674C"/>
                </a:solidFill>
              </a:defRPr>
            </a:pPr>
            <a:r>
              <a:rPr sz="2850" b="1">
                <a:solidFill>
                  <a:srgbClr val="E7674C"/>
                </a:solidFill>
              </a:rPr>
              <a:t>4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7784895B-DDDD-4293-ACDD-BA26474523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62825" y="3067050"/>
            <a:ext cx="42291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575" b="1">
                <a:solidFill>
                  <a:srgbClr val="132A44"/>
                </a:solidFill>
              </a:defRPr>
            </a:pPr>
            <a:r>
              <a:rPr sz="1575" b="1">
                <a:solidFill>
                  <a:srgbClr val="132A44"/>
                </a:solidFill>
              </a:rPr>
              <a:t>Where does the phone go?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0CE5D13F-AC5A-4821-96D4-204B4DDF3C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62825" y="3752850"/>
            <a:ext cx="4181475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0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E53C5CCD-0725-418F-A240-1079EA20C0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4210050"/>
            <a:ext cx="5524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2850" b="1">
                <a:solidFill>
                  <a:srgbClr val="D8A63B"/>
                </a:solidFill>
              </a:defRPr>
            </a:pPr>
            <a:r>
              <a:rPr sz="2850" b="1">
                <a:solidFill>
                  <a:srgbClr val="D8A63B"/>
                </a:solidFill>
              </a:rPr>
              <a:t>5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F8023128-85BB-4B65-9540-57423721DC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52575" y="4210050"/>
            <a:ext cx="42291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575" b="1">
                <a:solidFill>
                  <a:srgbClr val="132A44"/>
                </a:solidFill>
              </a:defRPr>
            </a:pPr>
            <a:r>
              <a:rPr sz="1575" b="1">
                <a:solidFill>
                  <a:srgbClr val="132A44"/>
                </a:solidFill>
              </a:rPr>
              <a:t>Who pays the deductible?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E1C78003-4CB4-4FAA-9FCF-3B608DBA36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52575" y="4895850"/>
            <a:ext cx="4181475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0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B43A5126-46C6-4219-9E14-BB8C27DF20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29375" y="4210050"/>
            <a:ext cx="5524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2850" b="1">
                <a:solidFill>
                  <a:srgbClr val="D8A63B"/>
                </a:solidFill>
              </a:defRPr>
            </a:pPr>
            <a:r>
              <a:rPr sz="2850" b="1">
                <a:solidFill>
                  <a:srgbClr val="D8A63B"/>
                </a:solidFill>
              </a:rPr>
              <a:t>6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8410E318-CF16-4A42-8357-364B38DEBA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62825" y="4210050"/>
            <a:ext cx="42291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575" b="1">
                <a:solidFill>
                  <a:srgbClr val="132A44"/>
                </a:solidFill>
              </a:defRPr>
            </a:pPr>
            <a:r>
              <a:rPr sz="1575" b="1">
                <a:solidFill>
                  <a:srgbClr val="132A44"/>
                </a:solidFill>
              </a:rPr>
              <a:t>When do we call the agent?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A7D4E31C-1B55-4EA7-91FB-4208E82ACF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62825" y="4895850"/>
            <a:ext cx="4181475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0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31DF79E6-2C62-4F07-86CB-CC89BDBA64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5381625"/>
            <a:ext cx="9144000" cy="552450"/>
          </a:xfrm>
          <a:prstGeom xmlns:a="http://schemas.openxmlformats.org/drawingml/2006/main" prst="roundRect">
            <a:avLst>
              <a:gd name="adj" fmla="val 27586"/>
            </a:avLst>
          </a:prstGeom>
          <a:solidFill xmlns:a="http://schemas.openxmlformats.org/drawingml/2006/main">
            <a:srgbClr val="132A4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24E020D0-9C99-4429-A9DB-D4A11821A6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00250" y="5476875"/>
            <a:ext cx="81915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1800" b="1">
                <a:solidFill>
                  <a:srgbClr val="FFFFFF"/>
                </a:solidFill>
              </a:defRPr>
            </a:pPr>
            <a:r>
              <a:rPr sz="1800" b="1">
                <a:solidFill>
                  <a:srgbClr val="FFFFFF"/>
                </a:solidFill>
              </a:rPr>
              <a:t>Clear rules are a risk-control tool.</a:t>
            </a:r>
          </a:p>
        </p:txBody>
      </p:sp>
    </p:spTree>
    <p:extLst>
      <p:ext uri="{BB962C8B-B14F-4D97-AF65-F5344CB8AC3E}">
        <p14:creationId xmlns:p14="http://schemas.microsoft.com/office/powerpoint/2010/main" val="752092939"/>
      </p:ext>
    </p:extLst>
  </p:cSld>
</p:sld>
</file>

<file path=ppt/slides/slide13.xml><?xml version="1.0" encoding="utf-8"?>
<p:sld xmlns:p="http://schemas.openxmlformats.org/presentationml/2006/main">
  <p:cSld>
    <p:bg>
      <p:bgPr>
        <a:solidFill xmlns:a="http://schemas.openxmlformats.org/drawingml/2006/main">
          <a:srgbClr val="F6F0E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44237725-8587-4437-A53F-199BDC94C9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361950"/>
            <a:ext cx="61912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900" b="1">
                <a:solidFill>
                  <a:srgbClr val="E7674C"/>
                </a:solidFill>
              </a:defRPr>
            </a:pPr>
            <a:r>
              <a:rPr sz="900" b="1">
                <a:solidFill>
                  <a:srgbClr val="E7674C"/>
                </a:solidFill>
              </a:rPr>
              <a:t>HOME + RENTERS</a:t>
            </a:r>
          </a:p>
        </p:txBody>
      </p:sp>
      <p:sp>
        <p:nvSpPr>
          <p:cNvPr id="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1A51F6E2-1027-4F6E-BC4B-CD87C69745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723900"/>
            <a:ext cx="110490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2850" b="1">
                <a:solidFill>
                  <a:srgbClr val="132A44"/>
                </a:solidFill>
              </a:defRPr>
            </a:pPr>
            <a:r>
              <a:rPr sz="2850" b="1">
                <a:solidFill>
                  <a:srgbClr val="132A44"/>
                </a:solidFill>
              </a:rPr>
              <a:t>Home and renters insurance protect more than stuff.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FBD9705-FCA4-4ACE-A999-6B457C6249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1457325"/>
            <a:ext cx="81915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A6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722E34E-32C9-4C19-8148-9D7DA86C52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6486525"/>
            <a:ext cx="3238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750" b="1">
                <a:solidFill>
                  <a:srgbClr val="617386"/>
                </a:solidFill>
              </a:defRPr>
            </a:pPr>
            <a:r>
              <a:rPr sz="750" b="1">
                <a:solidFill>
                  <a:srgbClr val="617386"/>
                </a:solidFill>
              </a:rPr>
              <a:t>INSURANCE 101 • FAMILY EDITION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6976D63-2806-4446-92B0-140CD89CEF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86525"/>
            <a:ext cx="55245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750" b="1">
                <a:solidFill>
                  <a:srgbClr val="617386"/>
                </a:solidFill>
              </a:defRPr>
            </a:pPr>
            <a:r>
              <a:rPr sz="750" b="1">
                <a:solidFill>
                  <a:srgbClr val="617386"/>
                </a:solidFill>
              </a:rPr>
              <a:t>13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C8DAE69-D9BA-4093-A7F7-B571EEEADE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1952625"/>
            <a:ext cx="5095875" cy="1714500"/>
          </a:xfrm>
          <a:prstGeom xmlns:a="http://schemas.openxmlformats.org/drawingml/2006/main" prst="roundRect">
            <a:avLst>
              <a:gd name="adj" fmla="val 1000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EAF0F3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985EEC8C-B734-468B-A469-D2B96BA9D0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1952625"/>
            <a:ext cx="85725" cy="1714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E557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7AC0470-E16E-4002-B9E5-202A5FC71C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2124075"/>
            <a:ext cx="4638675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500" b="1">
                <a:solidFill>
                  <a:srgbClr val="132A44"/>
                </a:solidFill>
              </a:defRPr>
            </a:pPr>
            <a:r>
              <a:rPr sz="1500" b="1">
                <a:solidFill>
                  <a:srgbClr val="132A44"/>
                </a:solidFill>
              </a:rPr>
              <a:t>PROPERTY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04B5A37B-EC28-44AB-9902-E23D6F545AE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2524125"/>
            <a:ext cx="4638675" cy="990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275" b="0">
                <a:solidFill>
                  <a:srgbClr val="617386"/>
                </a:solidFill>
              </a:defRPr>
            </a:pPr>
            <a:r>
              <a:rPr sz="1275" b="0">
                <a:solidFill>
                  <a:srgbClr val="617386"/>
                </a:solidFill>
              </a:rPr>
              <a:t>The home, belongings, or both—subject to covered causes, limits, valuation, and exclusions.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1713922-60F0-4759-8867-C3D68534E5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24625" y="1952625"/>
            <a:ext cx="5095875" cy="1714500"/>
          </a:xfrm>
          <a:prstGeom xmlns:a="http://schemas.openxmlformats.org/drawingml/2006/main" prst="roundRect">
            <a:avLst>
              <a:gd name="adj" fmla="val 1000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EAF0F3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8148DE8-12B6-4166-B1CE-C17A4458C3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24625" y="1952625"/>
            <a:ext cx="85725" cy="1714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674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753C21BA-CEF1-45DF-A844-6D993BFA7F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91325" y="2124075"/>
            <a:ext cx="4638675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500" b="1">
                <a:solidFill>
                  <a:srgbClr val="132A44"/>
                </a:solidFill>
              </a:defRPr>
            </a:pPr>
            <a:r>
              <a:rPr sz="1500" b="1">
                <a:solidFill>
                  <a:srgbClr val="132A44"/>
                </a:solidFill>
              </a:rPr>
              <a:t>LIABILITY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99954E0B-2453-4C74-84E9-F9013A96BA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91325" y="2524125"/>
            <a:ext cx="4638675" cy="990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275" b="0">
                <a:solidFill>
                  <a:srgbClr val="617386"/>
                </a:solidFill>
              </a:defRPr>
            </a:pPr>
            <a:r>
              <a:rPr sz="1275" b="0">
                <a:solidFill>
                  <a:srgbClr val="617386"/>
                </a:solidFill>
              </a:rPr>
              <a:t>Injury or damage involving other people may create costs beyond replacing property.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4357041-76D3-4B74-9F07-7DD59954FE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4048125"/>
            <a:ext cx="5095875" cy="1524000"/>
          </a:xfrm>
          <a:prstGeom xmlns:a="http://schemas.openxmlformats.org/drawingml/2006/main" prst="roundRect">
            <a:avLst>
              <a:gd name="adj" fmla="val 112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EAF0F3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2670D412-9198-4482-B0F9-9E842D03A1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4048125"/>
            <a:ext cx="85725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A6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40B944E9-B507-4F3D-97E8-3A4179F36E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4219575"/>
            <a:ext cx="4638675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500" b="1">
                <a:solidFill>
                  <a:srgbClr val="132A44"/>
                </a:solidFill>
              </a:defRPr>
            </a:pPr>
            <a:r>
              <a:rPr sz="1500" b="1">
                <a:solidFill>
                  <a:srgbClr val="132A44"/>
                </a:solidFill>
              </a:rPr>
              <a:t>LIVING EXPENSE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9768DE0D-97EB-4226-925B-3CF3CB67D3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4619625"/>
            <a:ext cx="4638675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275" b="0">
                <a:solidFill>
                  <a:srgbClr val="617386"/>
                </a:solidFill>
              </a:defRPr>
            </a:pPr>
            <a:r>
              <a:rPr sz="1275" b="0">
                <a:solidFill>
                  <a:srgbClr val="617386"/>
                </a:solidFill>
              </a:rPr>
              <a:t>Some policies address extra living costs after a covered loss. Ask how and for how long.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42A99D5D-799F-4F72-BF1D-DCBD038606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24625" y="4048125"/>
            <a:ext cx="5095875" cy="1524000"/>
          </a:xfrm>
          <a:prstGeom xmlns:a="http://schemas.openxmlformats.org/drawingml/2006/main" prst="roundRect">
            <a:avLst>
              <a:gd name="adj" fmla="val 1125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EAF0F3"/>
            </a:solidFill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5BCC9BB9-1572-45B4-AAEA-95D6F9AED0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24625" y="4048125"/>
            <a:ext cx="85725" cy="1524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D7A6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9FBAA800-D078-4C8A-AD94-80E94809E8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91325" y="4219575"/>
            <a:ext cx="4638675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500" b="1">
                <a:solidFill>
                  <a:srgbClr val="132A44"/>
                </a:solidFill>
              </a:defRPr>
            </a:pPr>
            <a:r>
              <a:rPr sz="1500" b="1">
                <a:solidFill>
                  <a:srgbClr val="132A44"/>
                </a:solidFill>
              </a:rPr>
              <a:t>SPECIAL LIMITS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E7C5C50A-E032-4B61-A21A-17A5A43230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91325" y="4619625"/>
            <a:ext cx="4638675" cy="800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275" b="0">
                <a:solidFill>
                  <a:srgbClr val="617386"/>
                </a:solidFill>
              </a:defRPr>
            </a:pPr>
            <a:r>
              <a:rPr sz="1275" b="0">
                <a:solidFill>
                  <a:srgbClr val="617386"/>
                </a:solidFill>
              </a:rPr>
              <a:t>Certain property categories may have lower limits or special rules. Ask before assuming.</a:t>
            </a:r>
          </a:p>
        </p:txBody>
      </p:sp>
    </p:spTree>
    <p:extLst>
      <p:ext uri="{BB962C8B-B14F-4D97-AF65-F5344CB8AC3E}">
        <p14:creationId xmlns:p14="http://schemas.microsoft.com/office/powerpoint/2010/main" val="1817836897"/>
      </p:ext>
    </p:extLst>
  </p:cSld>
</p:sld>
</file>

<file path=ppt/slides/slide14.xml><?xml version="1.0" encoding="utf-8"?>
<p:sld xmlns:p="http://schemas.openxmlformats.org/presentationml/2006/main">
  <p:cSld>
    <p:bg>
      <p:bgPr>
        <a:solidFill xmlns:a="http://schemas.openxmlformats.org/drawingml/2006/main">
          <a:srgbClr val="F6F0E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CDE40CC9-73E2-45D6-893F-B04FAEACB7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361950"/>
            <a:ext cx="61912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900" b="1">
                <a:solidFill>
                  <a:srgbClr val="E7674C"/>
                </a:solidFill>
              </a:defRPr>
            </a:pPr>
            <a:r>
              <a:rPr sz="900" b="1">
                <a:solidFill>
                  <a:srgbClr val="E7674C"/>
                </a:solidFill>
              </a:rPr>
              <a:t>DO THIS BEFORE A LOSS</a:t>
            </a:r>
          </a:p>
        </p:txBody>
      </p:sp>
      <p:sp>
        <p:nvSpPr>
          <p:cNvPr id="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CB91D58C-DEC9-4128-827C-934829613DE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723900"/>
            <a:ext cx="110490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2850" b="1">
                <a:solidFill>
                  <a:srgbClr val="132A44"/>
                </a:solidFill>
              </a:defRPr>
            </a:pPr>
            <a:r>
              <a:rPr sz="2850" b="1">
                <a:solidFill>
                  <a:srgbClr val="132A44"/>
                </a:solidFill>
              </a:rPr>
              <a:t>A home inventory turns memory into evidence.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E3BA3F2B-1036-4B4F-B929-A182C2279B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1457325"/>
            <a:ext cx="81915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A6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D526B70-2344-46DF-8EDC-B0EB80CFD0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6486525"/>
            <a:ext cx="3238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750" b="1">
                <a:solidFill>
                  <a:srgbClr val="617386"/>
                </a:solidFill>
              </a:defRPr>
            </a:pPr>
            <a:r>
              <a:rPr sz="750" b="1">
                <a:solidFill>
                  <a:srgbClr val="617386"/>
                </a:solidFill>
              </a:rPr>
              <a:t>INSURANCE 101 • FAMILY EDITION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00FCCB0-6F4D-455D-A645-7A500F5201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86525"/>
            <a:ext cx="55245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750" b="1">
                <a:solidFill>
                  <a:srgbClr val="617386"/>
                </a:solidFill>
              </a:defRPr>
            </a:pPr>
            <a:r>
              <a:rPr sz="750" b="1">
                <a:solidFill>
                  <a:srgbClr val="617386"/>
                </a:solidFill>
              </a:rPr>
              <a:t>14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6155645-3383-424C-BF94-E52B2865F3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23875" y="2209800"/>
            <a:ext cx="2038350" cy="2095500"/>
          </a:xfrm>
          <a:prstGeom xmlns:a="http://schemas.openxmlformats.org/drawingml/2006/main" prst="roundRect">
            <a:avLst>
              <a:gd name="adj" fmla="val 1028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EAF0F3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24CD0D73-6B11-4668-9B2D-64E6B4F40C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" y="2400300"/>
            <a:ext cx="666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3300" b="1">
                <a:solidFill>
                  <a:srgbClr val="E7674C"/>
                </a:solidFill>
              </a:defRPr>
            </a:pPr>
            <a:r>
              <a:rPr sz="3300" b="1">
                <a:solidFill>
                  <a:srgbClr val="E7674C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3F286D1-6435-44B7-8EC5-ECAC0862B8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2475" y="3143250"/>
            <a:ext cx="15811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1425" b="1">
                <a:solidFill>
                  <a:srgbClr val="132A44"/>
                </a:solidFill>
              </a:defRPr>
            </a:pPr>
            <a:r>
              <a:rPr sz="1425" b="1">
                <a:solidFill>
                  <a:srgbClr val="132A44"/>
                </a:solidFill>
              </a:rPr>
              <a:t>Walk room by room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5CB152D9-CAF2-495E-A7CF-1538329C92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838450" y="2209800"/>
            <a:ext cx="2038350" cy="2095500"/>
          </a:xfrm>
          <a:prstGeom xmlns:a="http://schemas.openxmlformats.org/drawingml/2006/main" prst="roundRect">
            <a:avLst>
              <a:gd name="adj" fmla="val 1028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EAF0F3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ED5E63D-4F6E-44FE-8226-5E3D0281CA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33775" y="2400300"/>
            <a:ext cx="666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3300" b="1">
                <a:solidFill>
                  <a:srgbClr val="E7674C"/>
                </a:solidFill>
              </a:defRPr>
            </a:pPr>
            <a:r>
              <a:rPr sz="3300" b="1">
                <a:solidFill>
                  <a:srgbClr val="E7674C"/>
                </a:solidFill>
              </a:rPr>
              <a:t>2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F52E4C7-1487-4338-8AF4-7876C2AD6A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67050" y="3143250"/>
            <a:ext cx="15811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1425" b="1">
                <a:solidFill>
                  <a:srgbClr val="132A44"/>
                </a:solidFill>
              </a:defRPr>
            </a:pPr>
            <a:r>
              <a:rPr sz="1425" b="1">
                <a:solidFill>
                  <a:srgbClr val="132A44"/>
                </a:solidFill>
              </a:rPr>
              <a:t>Photograph important items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9BB1970-9F30-4765-A59E-7C06EA0F2E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153025" y="2209800"/>
            <a:ext cx="2038350" cy="2095500"/>
          </a:xfrm>
          <a:prstGeom xmlns:a="http://schemas.openxmlformats.org/drawingml/2006/main" prst="roundRect">
            <a:avLst>
              <a:gd name="adj" fmla="val 1028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EAF0F3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9F0659D-D207-431F-9B01-9792EDDA74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848350" y="2400300"/>
            <a:ext cx="666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3300" b="1">
                <a:solidFill>
                  <a:srgbClr val="E7674C"/>
                </a:solidFill>
              </a:defRPr>
            </a:pPr>
            <a:r>
              <a:rPr sz="3300" b="1">
                <a:solidFill>
                  <a:srgbClr val="E7674C"/>
                </a:solidFill>
              </a:rPr>
              <a:t>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C869F048-E035-4A0B-A5C3-47811946D7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81625" y="3143250"/>
            <a:ext cx="15811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1425" b="1">
                <a:solidFill>
                  <a:srgbClr val="132A44"/>
                </a:solidFill>
              </a:defRPr>
            </a:pPr>
            <a:r>
              <a:rPr sz="1425" b="1">
                <a:solidFill>
                  <a:srgbClr val="132A44"/>
                </a:solidFill>
              </a:rPr>
              <a:t>Capture models + serial numbers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E4498FAA-7565-4F72-B449-D7F495B4E9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67600" y="2209800"/>
            <a:ext cx="2038350" cy="2095500"/>
          </a:xfrm>
          <a:prstGeom xmlns:a="http://schemas.openxmlformats.org/drawingml/2006/main" prst="roundRect">
            <a:avLst>
              <a:gd name="adj" fmla="val 10280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EAF0F3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7BE6C656-9B83-48DE-B9A5-4A11D14DEB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2400300"/>
            <a:ext cx="666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3300" b="1">
                <a:solidFill>
                  <a:srgbClr val="E7674C"/>
                </a:solidFill>
              </a:defRPr>
            </a:pPr>
            <a:r>
              <a:rPr sz="3300" b="1">
                <a:solidFill>
                  <a:srgbClr val="E7674C"/>
                </a:solidFill>
              </a:rPr>
              <a:t>4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88637107-D7BB-431E-9C00-DDFEC8EEF1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96200" y="3143250"/>
            <a:ext cx="15811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1425" b="1">
                <a:solidFill>
                  <a:srgbClr val="132A44"/>
                </a:solidFill>
              </a:defRPr>
            </a:pPr>
            <a:r>
              <a:rPr sz="1425" b="1">
                <a:solidFill>
                  <a:srgbClr val="132A44"/>
                </a:solidFill>
              </a:rPr>
              <a:t>Save receipts when available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72C1C51A-7919-42CE-96A5-7580BF0A46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82175" y="2209800"/>
            <a:ext cx="2038350" cy="2095500"/>
          </a:xfrm>
          <a:prstGeom xmlns:a="http://schemas.openxmlformats.org/drawingml/2006/main" prst="roundRect">
            <a:avLst>
              <a:gd name="adj" fmla="val 10280"/>
            </a:avLst>
          </a:prstGeom>
          <a:solidFill xmlns:a="http://schemas.openxmlformats.org/drawingml/2006/main">
            <a:srgbClr val="132A44"/>
          </a:solidFill>
          <a:ln xmlns:a="http://schemas.openxmlformats.org/drawingml/2006/main" w="9525">
            <a:solidFill>
              <a:srgbClr val="EAF0F3"/>
            </a:solidFill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C72E9296-F69F-490E-A516-6A02513DEE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0" y="2400300"/>
            <a:ext cx="6667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3300" b="1">
                <a:solidFill>
                  <a:srgbClr val="D8A63B"/>
                </a:solidFill>
              </a:defRPr>
            </a:pPr>
            <a:r>
              <a:rPr sz="3300" b="1">
                <a:solidFill>
                  <a:srgbClr val="D8A63B"/>
                </a:solidFill>
              </a:rPr>
              <a:t>5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EEEF31AB-1A63-436C-AC08-5D7EF1D804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10775" y="3143250"/>
            <a:ext cx="15811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1425" b="1">
                <a:solidFill>
                  <a:srgbClr val="FFFFFF"/>
                </a:solidFill>
              </a:defRPr>
            </a:pPr>
            <a:r>
              <a:rPr sz="1425" b="1">
                <a:solidFill>
                  <a:srgbClr val="FFFFFF"/>
                </a:solidFill>
              </a:rPr>
              <a:t>Store a copy away from home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242EBC8D-373E-4014-8606-28F2DA7FB3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4953000"/>
            <a:ext cx="101917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2250" b="1">
                <a:solidFill>
                  <a:srgbClr val="132A44"/>
                </a:solidFill>
              </a:defRPr>
            </a:pPr>
            <a:r>
              <a:rPr sz="2250" b="1">
                <a:solidFill>
                  <a:srgbClr val="132A44"/>
                </a:solidFill>
              </a:rPr>
              <a:t>Start with one room. “Done enough” beats “someday.”</a:t>
            </a:r>
          </a:p>
        </p:txBody>
      </p:sp>
    </p:spTree>
    <p:extLst>
      <p:ext uri="{BB962C8B-B14F-4D97-AF65-F5344CB8AC3E}">
        <p14:creationId xmlns:p14="http://schemas.microsoft.com/office/powerpoint/2010/main" val="505388220"/>
      </p:ext>
    </p:extLst>
  </p:cSld>
</p:sld>
</file>

<file path=ppt/slides/slide15.xml><?xml version="1.0" encoding="utf-8"?>
<p:sld xmlns:p="http://schemas.openxmlformats.org/presentationml/2006/main">
  <p:cSld>
    <p:bg>
      <p:bgPr>
        <a:solidFill xmlns:a="http://schemas.openxmlformats.org/drawingml/2006/main">
          <a:srgbClr val="F6F0E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6B6A54EF-1F39-46E3-AD43-11653CD3C6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361950"/>
            <a:ext cx="61912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900" b="1">
                <a:solidFill>
                  <a:srgbClr val="E7674C"/>
                </a:solidFill>
              </a:defRPr>
            </a:pPr>
            <a:r>
              <a:rPr sz="900" b="1">
                <a:solidFill>
                  <a:srgbClr val="E7674C"/>
                </a:solidFill>
              </a:rPr>
              <a:t>ACV + REPLACEMENT COST</a:t>
            </a:r>
          </a:p>
        </p:txBody>
      </p:sp>
      <p:sp>
        <p:nvSpPr>
          <p:cNvPr id="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E9886295-5F33-4616-A7F6-D8345FA30E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723900"/>
            <a:ext cx="110490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2850" b="1">
                <a:solidFill>
                  <a:srgbClr val="132A44"/>
                </a:solidFill>
              </a:defRPr>
            </a:pPr>
            <a:r>
              <a:rPr sz="2850" b="1">
                <a:solidFill>
                  <a:srgbClr val="132A44"/>
                </a:solidFill>
              </a:rPr>
              <a:t>“Value” can mean different things.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83AFB745-24D5-4DD1-8E32-9A8E34F532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1457325"/>
            <a:ext cx="81915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A6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48D3CEC-FA9E-435F-88ED-70A6188665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6486525"/>
            <a:ext cx="3238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750" b="1">
                <a:solidFill>
                  <a:srgbClr val="617386"/>
                </a:solidFill>
              </a:defRPr>
            </a:pPr>
            <a:r>
              <a:rPr sz="750" b="1">
                <a:solidFill>
                  <a:srgbClr val="617386"/>
                </a:solidFill>
              </a:rPr>
              <a:t>INSURANCE 101 • FAMILY EDITION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745D05E-8518-47C5-A3DC-D54E6AD8B3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6486525"/>
            <a:ext cx="7048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675" b="0">
                <a:solidFill>
                  <a:srgbClr val="617386"/>
                </a:solidFill>
              </a:defRPr>
            </a:pPr>
            <a:r>
              <a:rPr sz="675" b="0">
                <a:solidFill>
                  <a:srgbClr val="617386"/>
                </a:solidFill>
              </a:rPr>
              <a:t>Source: NAIC — ACV vs. Replacement Cost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712DD49-4309-46FB-B83D-8AEDB4D605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86525"/>
            <a:ext cx="55245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750" b="1">
                <a:solidFill>
                  <a:srgbClr val="617386"/>
                </a:solidFill>
              </a:defRPr>
            </a:pPr>
            <a:r>
              <a:rPr sz="750" b="1">
                <a:solidFill>
                  <a:srgbClr val="617386"/>
                </a:solidFill>
              </a:rPr>
              <a:t>15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275DA29-40D5-413F-95B1-8FBC8D6EA5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095500"/>
            <a:ext cx="4762500" cy="247650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EAF0F3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64E44F3-6E57-44FB-9E39-212E1653A9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00125" y="2381250"/>
            <a:ext cx="4095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1875" b="1">
                <a:solidFill>
                  <a:srgbClr val="1E557A"/>
                </a:solidFill>
              </a:defRPr>
            </a:pPr>
            <a:r>
              <a:rPr sz="1875" b="1">
                <a:solidFill>
                  <a:srgbClr val="1E557A"/>
                </a:solidFill>
              </a:rPr>
              <a:t>ACTUAL CASH VALUE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4C5CCEC-0AB9-4754-AC62-5C91B99830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95375" y="3095625"/>
            <a:ext cx="39052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1800" b="1">
                <a:solidFill>
                  <a:srgbClr val="17212B"/>
                </a:solidFill>
              </a:defRPr>
            </a:pPr>
            <a:r>
              <a:rPr sz="1800" b="1">
                <a:solidFill>
                  <a:srgbClr val="17212B"/>
                </a:solidFill>
              </a:rPr>
              <a:t>Often reflects depreciation.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306AC5E-5E58-4F99-B685-2FD9A0904C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3686175"/>
            <a:ext cx="3810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1350" b="0">
                <a:solidFill>
                  <a:srgbClr val="617386"/>
                </a:solidFill>
              </a:defRPr>
            </a:pPr>
            <a:r>
              <a:rPr sz="1350" b="0">
                <a:solidFill>
                  <a:srgbClr val="617386"/>
                </a:solidFill>
              </a:rPr>
              <a:t>The settlement may be less than the cost to buy a new equivalent item.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6771A57C-01CE-4ED2-B6ED-0127F99D69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0" y="2095500"/>
            <a:ext cx="4762500" cy="2476500"/>
          </a:xfrm>
          <a:prstGeom xmlns:a="http://schemas.openxmlformats.org/drawingml/2006/main" prst="roundRect">
            <a:avLst>
              <a:gd name="adj" fmla="val 9231"/>
            </a:avLst>
          </a:prstGeom>
          <a:solidFill xmlns:a="http://schemas.openxmlformats.org/drawingml/2006/main">
            <a:srgbClr val="132A4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8C2567C3-3D74-4C1C-8677-7E257EC4FB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96125" y="2381250"/>
            <a:ext cx="40957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1875" b="1">
                <a:solidFill>
                  <a:srgbClr val="D8A63B"/>
                </a:solidFill>
              </a:defRPr>
            </a:pPr>
            <a:r>
              <a:rPr sz="1875" b="1">
                <a:solidFill>
                  <a:srgbClr val="D8A63B"/>
                </a:solidFill>
              </a:rPr>
              <a:t>REPLACEMENT COST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5621E208-AAFB-4DD0-9FAC-4A1DA0FE14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91375" y="3095625"/>
            <a:ext cx="39052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1800" b="1">
                <a:solidFill>
                  <a:srgbClr val="FFFFFF"/>
                </a:solidFill>
              </a:defRPr>
            </a:pPr>
            <a:r>
              <a:rPr sz="1800" b="1">
                <a:solidFill>
                  <a:srgbClr val="FFFFFF"/>
                </a:solidFill>
              </a:rPr>
              <a:t>Aims toward replacement.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0F59AD3-89D9-437D-AF21-B74DB55350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3686175"/>
            <a:ext cx="381000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1350" b="0">
                <a:solidFill>
                  <a:srgbClr val="F6F0E6"/>
                </a:solidFill>
              </a:defRPr>
            </a:pPr>
            <a:r>
              <a:rPr sz="1350" b="0">
                <a:solidFill>
                  <a:srgbClr val="F6F0E6"/>
                </a:solidFill>
              </a:rPr>
              <a:t>Terms, limits, timing, and proof requirements still matter.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4B6D358A-FEF5-4B53-99ED-D32C7BD790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5219700"/>
            <a:ext cx="99060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1875" b="1">
                <a:solidFill>
                  <a:srgbClr val="E7674C"/>
                </a:solidFill>
              </a:defRPr>
            </a:pPr>
            <a:r>
              <a:rPr sz="1875" b="1">
                <a:solidFill>
                  <a:srgbClr val="E7674C"/>
                </a:solidFill>
              </a:rPr>
              <a:t>Ask which valuation applies to the property you care about.</a:t>
            </a:r>
          </a:p>
        </p:txBody>
      </p:sp>
    </p:spTree>
    <p:extLst>
      <p:ext uri="{BB962C8B-B14F-4D97-AF65-F5344CB8AC3E}">
        <p14:creationId xmlns:p14="http://schemas.microsoft.com/office/powerpoint/2010/main" val="516616408"/>
      </p:ext>
    </p:extLst>
  </p:cSld>
</p:sld>
</file>

<file path=ppt/slides/slide16.xml><?xml version="1.0" encoding="utf-8"?>
<p:sld xmlns:p="http://schemas.openxmlformats.org/presentationml/2006/main">
  <p:cSld>
    <p:bg>
      <p:bgPr>
        <a:solidFill xmlns:a="http://schemas.openxmlformats.org/drawingml/2006/main">
          <a:srgbClr val="F6F0E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8ADD5500-2798-436E-B3A3-DA529B6B71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361950"/>
            <a:ext cx="61912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900" b="1">
                <a:solidFill>
                  <a:srgbClr val="E7674C"/>
                </a:solidFill>
              </a:defRPr>
            </a:pPr>
            <a:r>
              <a:rPr sz="900" b="1">
                <a:solidFill>
                  <a:srgbClr val="E7674C"/>
                </a:solidFill>
              </a:rPr>
              <a:t>READ THE BOUNDARIES</a:t>
            </a:r>
          </a:p>
        </p:txBody>
      </p:sp>
      <p:sp>
        <p:nvSpPr>
          <p:cNvPr id="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16DCADBE-DA26-4CD5-8A1F-03F9E80E9F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723900"/>
            <a:ext cx="110490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2850" b="1">
                <a:solidFill>
                  <a:srgbClr val="132A44"/>
                </a:solidFill>
              </a:defRPr>
            </a:pPr>
            <a:r>
              <a:rPr sz="2850" b="1">
                <a:solidFill>
                  <a:srgbClr val="132A44"/>
                </a:solidFill>
              </a:rPr>
              <a:t>Exclusions and special limits are where assumptions break.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61CBD8F-D9C2-48C3-9A6E-1457FDF20F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1457325"/>
            <a:ext cx="81915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A6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D2F1D1F-9D24-490B-AA3A-C03B1D4D62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6486525"/>
            <a:ext cx="3238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750" b="1">
                <a:solidFill>
                  <a:srgbClr val="617386"/>
                </a:solidFill>
              </a:defRPr>
            </a:pPr>
            <a:r>
              <a:rPr sz="750" b="1">
                <a:solidFill>
                  <a:srgbClr val="617386"/>
                </a:solidFill>
              </a:rPr>
              <a:t>INSURANCE 101 • FAMILY EDITION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92F3DDA-AF82-4E64-B1D2-A5FD64F1B2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6486525"/>
            <a:ext cx="7048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675" b="0">
                <a:solidFill>
                  <a:srgbClr val="617386"/>
                </a:solidFill>
              </a:defRPr>
            </a:pPr>
            <a:r>
              <a:rPr sz="675" b="0">
                <a:solidFill>
                  <a:srgbClr val="617386"/>
                </a:solidFill>
              </a:rPr>
              <a:t>Source: NAIC — Understanding Your Homeowners or Renters Policy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4C54CF0-186C-42ED-B9F6-8165C6CA1C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86525"/>
            <a:ext cx="55245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750" b="1">
                <a:solidFill>
                  <a:srgbClr val="617386"/>
                </a:solidFill>
              </a:defRPr>
            </a:pPr>
            <a:r>
              <a:rPr sz="750" b="1">
                <a:solidFill>
                  <a:srgbClr val="617386"/>
                </a:solidFill>
              </a:rPr>
              <a:t>16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112074E-8297-4F94-8D1D-CDE0C9FBB3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1952625"/>
            <a:ext cx="21907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350" b="1">
                <a:solidFill>
                  <a:srgbClr val="E7674C"/>
                </a:solidFill>
              </a:defRPr>
            </a:pPr>
            <a:r>
              <a:rPr sz="1350" b="1">
                <a:solidFill>
                  <a:srgbClr val="E7674C"/>
                </a:solidFill>
              </a:rPr>
              <a:t>ASK ABOUT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D4A227FF-8698-4F39-89B0-5C1D270821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2381250"/>
            <a:ext cx="2286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500" b="1">
                <a:solidFill>
                  <a:srgbClr val="E7674C"/>
                </a:solidFill>
              </a:defRPr>
            </a:pPr>
            <a:r>
              <a:rPr sz="1500" b="1">
                <a:solidFill>
                  <a:srgbClr val="E7674C"/>
                </a:solidFill>
              </a:rPr>
              <a:t>•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37D5F4F-C2F9-4CD2-836E-9CD8536799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2381250"/>
            <a:ext cx="56007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500" b="0">
                <a:solidFill>
                  <a:srgbClr val="17212B"/>
                </a:solidFill>
              </a:defRPr>
            </a:pPr>
            <a:r>
              <a:rPr sz="1500" b="0">
                <a:solidFill>
                  <a:srgbClr val="17212B"/>
                </a:solidFill>
              </a:rPr>
              <a:t>Flood or earth movement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726BBF6-8593-4B3C-AF67-1A55F690DF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2924175"/>
            <a:ext cx="2286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500" b="1">
                <a:solidFill>
                  <a:srgbClr val="E7674C"/>
                </a:solidFill>
              </a:defRPr>
            </a:pPr>
            <a:r>
              <a:rPr sz="1500" b="1">
                <a:solidFill>
                  <a:srgbClr val="E7674C"/>
                </a:solidFill>
              </a:rPr>
              <a:t>•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EF7E7E1-EE53-4E08-81D5-D24C112A3C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2924175"/>
            <a:ext cx="56007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500" b="0">
                <a:solidFill>
                  <a:srgbClr val="17212B"/>
                </a:solidFill>
              </a:defRPr>
            </a:pPr>
            <a:r>
              <a:rPr sz="1500" b="0">
                <a:solidFill>
                  <a:srgbClr val="17212B"/>
                </a:solidFill>
              </a:rPr>
              <a:t>Sewer or drain backup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44D57F9-1074-4291-B2DC-0C9D96AD7A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3467100"/>
            <a:ext cx="2286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500" b="1">
                <a:solidFill>
                  <a:srgbClr val="E7674C"/>
                </a:solidFill>
              </a:defRPr>
            </a:pPr>
            <a:r>
              <a:rPr sz="1500" b="1">
                <a:solidFill>
                  <a:srgbClr val="E7674C"/>
                </a:solidFill>
              </a:rPr>
              <a:t>•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D52B6F9-7386-4413-A17D-B5337D0AE3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3467100"/>
            <a:ext cx="56007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500" b="0">
                <a:solidFill>
                  <a:srgbClr val="17212B"/>
                </a:solidFill>
              </a:defRPr>
            </a:pPr>
            <a:r>
              <a:rPr sz="1500" b="0">
                <a:solidFill>
                  <a:srgbClr val="17212B"/>
                </a:solidFill>
              </a:rPr>
              <a:t>Business property or home-based work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0F25199-4320-4858-AAD7-33DD3F34B4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4010025"/>
            <a:ext cx="2286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500" b="1">
                <a:solidFill>
                  <a:srgbClr val="E7674C"/>
                </a:solidFill>
              </a:defRPr>
            </a:pPr>
            <a:r>
              <a:rPr sz="1500" b="1">
                <a:solidFill>
                  <a:srgbClr val="E7674C"/>
                </a:solidFill>
              </a:rPr>
              <a:t>•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E92037B-708C-48C3-9DBD-6B9B67BB45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4010025"/>
            <a:ext cx="56007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500" b="0">
                <a:solidFill>
                  <a:srgbClr val="17212B"/>
                </a:solidFill>
              </a:defRPr>
            </a:pPr>
            <a:r>
              <a:rPr sz="1500" b="0">
                <a:solidFill>
                  <a:srgbClr val="17212B"/>
                </a:solidFill>
              </a:rPr>
              <a:t>Jewelry, collectibles, firearms, or other special categories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7170DB2C-B0BB-4EB6-92A4-59EE8ACA13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4552950"/>
            <a:ext cx="2286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500" b="1">
                <a:solidFill>
                  <a:srgbClr val="E7674C"/>
                </a:solidFill>
              </a:defRPr>
            </a:pPr>
            <a:r>
              <a:rPr sz="1500" b="1">
                <a:solidFill>
                  <a:srgbClr val="E7674C"/>
                </a:solidFill>
              </a:rPr>
              <a:t>•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BA7ABE31-F8FB-43BA-999F-E0048355A9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4552950"/>
            <a:ext cx="56007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500" b="0">
                <a:solidFill>
                  <a:srgbClr val="17212B"/>
                </a:solidFill>
              </a:defRPr>
            </a:pPr>
            <a:r>
              <a:rPr sz="1500" b="0">
                <a:solidFill>
                  <a:srgbClr val="17212B"/>
                </a:solidFill>
              </a:rPr>
              <a:t>Vacant property or extended absence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BA67511C-A943-4AA4-9402-131DF73B4F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5095875"/>
            <a:ext cx="2286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500" b="1">
                <a:solidFill>
                  <a:srgbClr val="E7674C"/>
                </a:solidFill>
              </a:defRPr>
            </a:pPr>
            <a:r>
              <a:rPr sz="1500" b="1">
                <a:solidFill>
                  <a:srgbClr val="E7674C"/>
                </a:solidFill>
              </a:rPr>
              <a:t>•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AAB62D00-C7D0-4C28-9590-1AED65F2E1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5095875"/>
            <a:ext cx="56007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500" b="0">
                <a:solidFill>
                  <a:srgbClr val="17212B"/>
                </a:solidFill>
              </a:defRPr>
            </a:pPr>
            <a:r>
              <a:rPr sz="1500" b="0">
                <a:solidFill>
                  <a:srgbClr val="17212B"/>
                </a:solidFill>
              </a:rPr>
              <a:t>Pets, pools, trampolines, or other liability exposures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B26D38DA-4D5A-4A6A-8EB6-35DF102A51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2038350"/>
            <a:ext cx="4000500" cy="2952750"/>
          </a:xfrm>
          <a:prstGeom xmlns:a="http://schemas.openxmlformats.org/drawingml/2006/main" prst="roundRect">
            <a:avLst>
              <a:gd name="adj" fmla="val 8387"/>
            </a:avLst>
          </a:prstGeom>
          <a:solidFill xmlns:a="http://schemas.openxmlformats.org/drawingml/2006/main">
            <a:srgbClr val="132A4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8FA4E6D8-4CCC-43E5-87B7-BC070C2E9C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67625" y="2419350"/>
            <a:ext cx="314325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1800" b="1">
                <a:solidFill>
                  <a:srgbClr val="D8A63B"/>
                </a:solidFill>
              </a:defRPr>
            </a:pPr>
            <a:r>
              <a:rPr sz="1800" b="1">
                <a:solidFill>
                  <a:srgbClr val="D8A63B"/>
                </a:solidFill>
              </a:rPr>
              <a:t>NOT COVERED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6F7E69BE-EE21-4496-9BBA-BB9C398743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715250" y="3105150"/>
            <a:ext cx="30480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1500" b="0">
                <a:solidFill>
                  <a:srgbClr val="F6F0E6"/>
                </a:solidFill>
              </a:defRPr>
            </a:pPr>
            <a:r>
              <a:rPr sz="1500" b="0">
                <a:solidFill>
                  <a:srgbClr val="F6F0E6"/>
                </a:solidFill>
              </a:rPr>
              <a:t>is not the same as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6ED99BB3-B110-4277-ADB9-2714A39F2F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67625" y="3638550"/>
            <a:ext cx="31432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2250" b="1">
                <a:solidFill>
                  <a:srgbClr val="FFFFFF"/>
                </a:solidFill>
              </a:defRPr>
            </a:pPr>
            <a:r>
              <a:rPr sz="2250" b="1">
                <a:solidFill>
                  <a:srgbClr val="FFFFFF"/>
                </a:solidFill>
              </a:rPr>
              <a:t>NOT IMPORTANT.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5C96CBE1-2632-42D6-8915-3CE10E9111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39125" y="4352925"/>
            <a:ext cx="200025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674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28B8713C-255F-464E-8DFA-E7CC32BDAD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5495925"/>
            <a:ext cx="9906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1800" b="1">
                <a:solidFill>
                  <a:srgbClr val="132A44"/>
                </a:solidFill>
              </a:defRPr>
            </a:pPr>
            <a:r>
              <a:rPr sz="1800" b="1">
                <a:solidFill>
                  <a:srgbClr val="132A44"/>
                </a:solidFill>
              </a:rPr>
              <a:t>Ask early—before the loss tests the assumption.</a:t>
            </a:r>
          </a:p>
        </p:txBody>
      </p:sp>
    </p:spTree>
    <p:extLst>
      <p:ext uri="{BB962C8B-B14F-4D97-AF65-F5344CB8AC3E}">
        <p14:creationId xmlns:p14="http://schemas.microsoft.com/office/powerpoint/2010/main" val="90642391"/>
      </p:ext>
    </p:extLst>
  </p:cSld>
</p:sld>
</file>

<file path=ppt/slides/slide17.xml><?xml version="1.0" encoding="utf-8"?>
<p:sld xmlns:p="http://schemas.openxmlformats.org/presentationml/2006/main">
  <p:cSld>
    <p:bg>
      <p:bgPr>
        <a:solidFill xmlns:a="http://schemas.openxmlformats.org/drawingml/2006/main">
          <a:srgbClr val="F6F0E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A4D8C068-67CA-4C40-8B0C-5200DD9855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361950"/>
            <a:ext cx="61912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900" b="1">
                <a:solidFill>
                  <a:srgbClr val="E7674C"/>
                </a:solidFill>
              </a:defRPr>
            </a:pPr>
            <a:r>
              <a:rPr sz="900" b="1">
                <a:solidFill>
                  <a:srgbClr val="E7674C"/>
                </a:solidFill>
              </a:rPr>
              <a:t>AFTER A LOSS</a:t>
            </a:r>
          </a:p>
        </p:txBody>
      </p:sp>
      <p:sp>
        <p:nvSpPr>
          <p:cNvPr id="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2FE83D74-6572-4E9B-AF14-662BAAAEDB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723900"/>
            <a:ext cx="110490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2850" b="1">
                <a:solidFill>
                  <a:srgbClr val="132A44"/>
                </a:solidFill>
              </a:defRPr>
            </a:pPr>
            <a:r>
              <a:rPr sz="2850" b="1">
                <a:solidFill>
                  <a:srgbClr val="132A44"/>
                </a:solidFill>
              </a:rPr>
              <a:t>A claim is a process—not only a phone call.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3A8C32E-118E-46D8-90E4-934018306C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1457325"/>
            <a:ext cx="81915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A6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4BC0F66-E298-473B-AEDB-E1464E1C5E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6486525"/>
            <a:ext cx="3238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750" b="1">
                <a:solidFill>
                  <a:srgbClr val="617386"/>
                </a:solidFill>
              </a:defRPr>
            </a:pPr>
            <a:r>
              <a:rPr sz="750" b="1">
                <a:solidFill>
                  <a:srgbClr val="617386"/>
                </a:solidFill>
              </a:rPr>
              <a:t>INSURANCE 101 • FAMILY EDITION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38C9D4A-7721-4DC6-BA6D-E879095C45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86525"/>
            <a:ext cx="55245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750" b="1">
                <a:solidFill>
                  <a:srgbClr val="617386"/>
                </a:solidFill>
              </a:defRPr>
            </a:pPr>
            <a:r>
              <a:rPr sz="750" b="1">
                <a:solidFill>
                  <a:srgbClr val="617386"/>
                </a:solidFill>
              </a:rPr>
              <a:t>17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19942CE2-FCE3-498E-A581-DAABF0B12F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1828800"/>
            <a:ext cx="11001375" cy="685800"/>
          </a:xfrm>
          <a:prstGeom xmlns:a="http://schemas.openxmlformats.org/drawingml/2006/main" prst="roundRect">
            <a:avLst>
              <a:gd name="adj" fmla="val 19444"/>
            </a:avLst>
          </a:prstGeom>
          <a:solidFill xmlns:a="http://schemas.openxmlformats.org/drawingml/2006/main">
            <a:srgbClr val="EAF0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642C314-ADF7-40C0-B197-7170CBF97F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1905000"/>
            <a:ext cx="4572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2250" b="1">
                <a:solidFill>
                  <a:srgbClr val="1E557A"/>
                </a:solidFill>
              </a:defRPr>
            </a:pPr>
            <a:r>
              <a:rPr sz="2250" b="1">
                <a:solidFill>
                  <a:srgbClr val="1E557A"/>
                </a:solidFill>
              </a:rPr>
              <a:t>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69C786A-244F-4937-BC60-22C6E4F898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1905000"/>
            <a:ext cx="1524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275" b="1">
                <a:solidFill>
                  <a:srgbClr val="132A44"/>
                </a:solidFill>
              </a:defRPr>
            </a:pPr>
            <a:r>
              <a:rPr sz="1275" b="1">
                <a:solidFill>
                  <a:srgbClr val="132A44"/>
                </a:solidFill>
              </a:rPr>
              <a:t>SAFE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3DC8E4CD-F637-4E65-83E6-20790DBF52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95625" y="1905000"/>
            <a:ext cx="8239125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275" b="0">
                <a:solidFill>
                  <a:srgbClr val="17212B"/>
                </a:solidFill>
              </a:defRPr>
            </a:pPr>
            <a:r>
              <a:rPr sz="1275" b="0">
                <a:solidFill>
                  <a:srgbClr val="17212B"/>
                </a:solidFill>
              </a:rPr>
              <a:t>Protect people and call emergency services when needed.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09BDD29-6E91-4070-8E53-4146998967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2667000"/>
            <a:ext cx="11001375" cy="685800"/>
          </a:xfrm>
          <a:prstGeom xmlns:a="http://schemas.openxmlformats.org/drawingml/2006/main" prst="roundRect">
            <a:avLst>
              <a:gd name="adj" fmla="val 19444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D52424F-A205-452A-B55B-406372252F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2743200"/>
            <a:ext cx="4572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2250" b="1">
                <a:solidFill>
                  <a:srgbClr val="E7674C"/>
                </a:solidFill>
              </a:defRPr>
            </a:pPr>
            <a:r>
              <a:rPr sz="2250" b="1">
                <a:solidFill>
                  <a:srgbClr val="E7674C"/>
                </a:solidFill>
              </a:rPr>
              <a:t>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380CEE56-EA0C-495C-98A1-B3E95503BF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2743200"/>
            <a:ext cx="1524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275" b="1">
                <a:solidFill>
                  <a:srgbClr val="132A44"/>
                </a:solidFill>
              </a:defRPr>
            </a:pPr>
            <a:r>
              <a:rPr sz="1275" b="1">
                <a:solidFill>
                  <a:srgbClr val="132A44"/>
                </a:solidFill>
              </a:rPr>
              <a:t>REPORT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7C7F769-80BB-4630-A337-C066BB99E8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95625" y="2743200"/>
            <a:ext cx="8239125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275" b="0">
                <a:solidFill>
                  <a:srgbClr val="17212B"/>
                </a:solidFill>
              </a:defRPr>
            </a:pPr>
            <a:r>
              <a:rPr sz="1275" b="0">
                <a:solidFill>
                  <a:srgbClr val="17212B"/>
                </a:solidFill>
              </a:rPr>
              <a:t>Notify the proper authorities, insurer, agent, property owner, or other responsible party.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C3ADD7D-C406-473B-BC1D-98259B7EB5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3505200"/>
            <a:ext cx="11001375" cy="685800"/>
          </a:xfrm>
          <a:prstGeom xmlns:a="http://schemas.openxmlformats.org/drawingml/2006/main" prst="roundRect">
            <a:avLst>
              <a:gd name="adj" fmla="val 19444"/>
            </a:avLst>
          </a:prstGeom>
          <a:solidFill xmlns:a="http://schemas.openxmlformats.org/drawingml/2006/main">
            <a:srgbClr val="EAF0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9FB12F20-7FDF-4397-B5EE-8891654CA8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581400"/>
            <a:ext cx="4572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2250" b="1">
                <a:solidFill>
                  <a:srgbClr val="D8A63B"/>
                </a:solidFill>
              </a:defRPr>
            </a:pPr>
            <a:r>
              <a:rPr sz="2250" b="1">
                <a:solidFill>
                  <a:srgbClr val="D8A63B"/>
                </a:solidFill>
              </a:rPr>
              <a:t>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ED692D22-0E41-412F-8655-C85CD393FF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3581400"/>
            <a:ext cx="1524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275" b="1">
                <a:solidFill>
                  <a:srgbClr val="132A44"/>
                </a:solidFill>
              </a:defRPr>
            </a:pPr>
            <a:r>
              <a:rPr sz="1275" b="1">
                <a:solidFill>
                  <a:srgbClr val="132A44"/>
                </a:solidFill>
              </a:rPr>
              <a:t>DOCUMENT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7C74DBAC-9369-408C-B8B2-EAB59BE438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95625" y="3581400"/>
            <a:ext cx="8239125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275" b="0">
                <a:solidFill>
                  <a:srgbClr val="17212B"/>
                </a:solidFill>
              </a:defRPr>
            </a:pPr>
            <a:r>
              <a:rPr sz="1275" b="0">
                <a:solidFill>
                  <a:srgbClr val="17212B"/>
                </a:solidFill>
              </a:rPr>
              <a:t>Record what happened, when, where, damage, and evidence.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FD630FAB-6ECE-4666-83D9-6D2AD5E3D2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4343400"/>
            <a:ext cx="11001375" cy="685800"/>
          </a:xfrm>
          <a:prstGeom xmlns:a="http://schemas.openxmlformats.org/drawingml/2006/main" prst="roundRect">
            <a:avLst>
              <a:gd name="adj" fmla="val 19444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5A9C8BFF-48AB-4C84-A12E-FADC6BC4A9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4419600"/>
            <a:ext cx="4572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2250" b="1">
                <a:solidFill>
                  <a:srgbClr val="1D7A65"/>
                </a:solidFill>
              </a:defRPr>
            </a:pPr>
            <a:r>
              <a:rPr sz="2250" b="1">
                <a:solidFill>
                  <a:srgbClr val="1D7A65"/>
                </a:solidFill>
              </a:rPr>
              <a:t>4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A753A5E6-41D6-4776-9AC7-1227F2D687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4419600"/>
            <a:ext cx="1524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275" b="1">
                <a:solidFill>
                  <a:srgbClr val="132A44"/>
                </a:solidFill>
              </a:defRPr>
            </a:pPr>
            <a:r>
              <a:rPr sz="1275" b="1">
                <a:solidFill>
                  <a:srgbClr val="132A44"/>
                </a:solidFill>
              </a:rPr>
              <a:t>MITIGATE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39DC4430-E0EE-4B6E-A413-FB8CD6AFFB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95625" y="4419600"/>
            <a:ext cx="8239125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275" b="0">
                <a:solidFill>
                  <a:srgbClr val="17212B"/>
                </a:solidFill>
              </a:defRPr>
            </a:pPr>
            <a:r>
              <a:rPr sz="1275" b="0">
                <a:solidFill>
                  <a:srgbClr val="17212B"/>
                </a:solidFill>
              </a:rPr>
              <a:t>Take reasonable steps to prevent additional damage when safe and permitted.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0FDA055F-44FF-42F7-B2DB-59CF8E076A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5181600"/>
            <a:ext cx="11001375" cy="685800"/>
          </a:xfrm>
          <a:prstGeom xmlns:a="http://schemas.openxmlformats.org/drawingml/2006/main" prst="roundRect">
            <a:avLst>
              <a:gd name="adj" fmla="val 19444"/>
            </a:avLst>
          </a:prstGeom>
          <a:solidFill xmlns:a="http://schemas.openxmlformats.org/drawingml/2006/main">
            <a:srgbClr val="EAF0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3CA7FC7A-1EA8-4A3E-81F7-F8E63181EC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5257800"/>
            <a:ext cx="4572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2250" b="1">
                <a:solidFill>
                  <a:srgbClr val="1E557A"/>
                </a:solidFill>
              </a:defRPr>
            </a:pPr>
            <a:r>
              <a:rPr sz="2250" b="1">
                <a:solidFill>
                  <a:srgbClr val="1E557A"/>
                </a:solidFill>
              </a:rPr>
              <a:t>5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2B577786-A417-4768-A6E8-46F3F5C8B4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81125" y="5257800"/>
            <a:ext cx="15240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275" b="1">
                <a:solidFill>
                  <a:srgbClr val="132A44"/>
                </a:solidFill>
              </a:defRPr>
            </a:pPr>
            <a:r>
              <a:rPr sz="1275" b="1">
                <a:solidFill>
                  <a:srgbClr val="132A44"/>
                </a:solidFill>
              </a:rPr>
              <a:t>RECORD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14D022A7-8C8A-45E9-AC9D-B451B5657B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95625" y="5257800"/>
            <a:ext cx="8239125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275" b="0">
                <a:solidFill>
                  <a:srgbClr val="17212B"/>
                </a:solidFill>
              </a:defRPr>
            </a:pPr>
            <a:r>
              <a:rPr sz="1275" b="0">
                <a:solidFill>
                  <a:srgbClr val="17212B"/>
                </a:solidFill>
              </a:rPr>
              <a:t>Keep receipts, estimates, communications, and claim information together.</a:t>
            </a:r>
          </a:p>
        </p:txBody>
      </p:sp>
    </p:spTree>
    <p:extLst>
      <p:ext uri="{BB962C8B-B14F-4D97-AF65-F5344CB8AC3E}">
        <p14:creationId xmlns:p14="http://schemas.microsoft.com/office/powerpoint/2010/main" val="1628845870"/>
      </p:ext>
    </p:extLst>
  </p:cSld>
</p:sld>
</file>

<file path=ppt/slides/slide18.xml><?xml version="1.0" encoding="utf-8"?>
<p:sld xmlns:p="http://schemas.openxmlformats.org/presentationml/2006/main">
  <p:cSld>
    <p:bg>
      <p:bgPr>
        <a:solidFill xmlns:a="http://schemas.openxmlformats.org/drawingml/2006/main">
          <a:srgbClr val="F6F0E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8C36A336-EA6F-47EA-8295-7EAA404E5E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361950"/>
            <a:ext cx="61912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900" b="1">
                <a:solidFill>
                  <a:srgbClr val="E7674C"/>
                </a:solidFill>
              </a:defRPr>
            </a:pPr>
            <a:r>
              <a:rPr sz="900" b="1">
                <a:solidFill>
                  <a:srgbClr val="E7674C"/>
                </a:solidFill>
              </a:rPr>
              <a:t>MAKE IT EASIER</a:t>
            </a:r>
          </a:p>
        </p:txBody>
      </p:sp>
      <p:sp>
        <p:nvSpPr>
          <p:cNvPr id="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18DA86A9-829F-4699-93D1-BB973270FA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723900"/>
            <a:ext cx="110490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2850" b="1">
                <a:solidFill>
                  <a:srgbClr val="132A44"/>
                </a:solidFill>
              </a:defRPr>
            </a:pPr>
            <a:r>
              <a:rPr sz="2850" b="1">
                <a:solidFill>
                  <a:srgbClr val="132A44"/>
                </a:solidFill>
              </a:rPr>
              <a:t>Five questions build a strong claim file.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618EAE6-1E4C-4825-A60C-DF8B4894C2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1457325"/>
            <a:ext cx="81915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A6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8F2BAB6-4155-4CF9-B4DF-EA8F46FA3F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6486525"/>
            <a:ext cx="3238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750" b="1">
                <a:solidFill>
                  <a:srgbClr val="617386"/>
                </a:solidFill>
              </a:defRPr>
            </a:pPr>
            <a:r>
              <a:rPr sz="750" b="1">
                <a:solidFill>
                  <a:srgbClr val="617386"/>
                </a:solidFill>
              </a:rPr>
              <a:t>INSURANCE 101 • FAMILY EDITION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FAF6AFE-6C72-44A8-9C4A-B0C46EE5BA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86525"/>
            <a:ext cx="55245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750" b="1">
                <a:solidFill>
                  <a:srgbClr val="617386"/>
                </a:solidFill>
              </a:defRPr>
            </a:pPr>
            <a:r>
              <a:rPr sz="750" b="1">
                <a:solidFill>
                  <a:srgbClr val="617386"/>
                </a:solidFill>
              </a:rPr>
              <a:t>18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B0BDB37-9C60-44C0-BEBF-DAC1B34A16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1885950"/>
            <a:ext cx="5286375" cy="933450"/>
          </a:xfrm>
          <a:prstGeom xmlns:a="http://schemas.openxmlformats.org/drawingml/2006/main" prst="roundRect">
            <a:avLst>
              <a:gd name="adj" fmla="val 18367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EAF0F3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CA7BE70F-6025-4BBA-B3BC-7EBEFE8F0A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2019300"/>
            <a:ext cx="4829175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425" b="1">
                <a:solidFill>
                  <a:srgbClr val="132A44"/>
                </a:solidFill>
              </a:defRPr>
            </a:pPr>
            <a:r>
              <a:rPr sz="1425" b="1">
                <a:solidFill>
                  <a:srgbClr val="132A44"/>
                </a:solidFill>
              </a:rPr>
              <a:t>WHAT happened?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0F019FB-C675-439D-A457-43815BC27E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2381250"/>
            <a:ext cx="4829175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275" b="0">
                <a:solidFill>
                  <a:srgbClr val="617386"/>
                </a:solidFill>
              </a:defRPr>
            </a:pPr>
            <a:r>
              <a:rPr sz="1275" b="0">
                <a:solidFill>
                  <a:srgbClr val="617386"/>
                </a:solidFill>
              </a:rPr>
              <a:t>Timeline + description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8EE789AF-D0DE-4794-9775-ADC19528D1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62700" y="1885950"/>
            <a:ext cx="5286375" cy="933450"/>
          </a:xfrm>
          <a:prstGeom xmlns:a="http://schemas.openxmlformats.org/drawingml/2006/main" prst="roundRect">
            <a:avLst>
              <a:gd name="adj" fmla="val 18367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EAF0F3"/>
            </a:solidFill>
            <a:prstDash val="solid"/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472394C7-97F0-4DFB-8C24-7A329DB810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91300" y="2019300"/>
            <a:ext cx="4829175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425" b="1">
                <a:solidFill>
                  <a:srgbClr val="132A44"/>
                </a:solidFill>
              </a:defRPr>
            </a:pPr>
            <a:r>
              <a:rPr sz="1425" b="1">
                <a:solidFill>
                  <a:srgbClr val="132A44"/>
                </a:solidFill>
              </a:rPr>
              <a:t>WHEN and WHERE?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8053F1B-64A9-4662-AA4E-10BB59083D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91300" y="2381250"/>
            <a:ext cx="4829175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275" b="0">
                <a:solidFill>
                  <a:srgbClr val="617386"/>
                </a:solidFill>
              </a:defRPr>
            </a:pPr>
            <a:r>
              <a:rPr sz="1275" b="0">
                <a:solidFill>
                  <a:srgbClr val="617386"/>
                </a:solidFill>
              </a:rPr>
              <a:t>Dates + locations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DCF12CFE-4BCB-4F1C-A88F-E5AD3A5C70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3067050"/>
            <a:ext cx="5286375" cy="933450"/>
          </a:xfrm>
          <a:prstGeom xmlns:a="http://schemas.openxmlformats.org/drawingml/2006/main" prst="roundRect">
            <a:avLst>
              <a:gd name="adj" fmla="val 18367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EAF0F3"/>
            </a:solidFill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4475CC1-64CF-4B4B-A936-8443C3C60A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3200400"/>
            <a:ext cx="4829175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425" b="1">
                <a:solidFill>
                  <a:srgbClr val="132A44"/>
                </a:solidFill>
              </a:defRPr>
            </a:pPr>
            <a:r>
              <a:rPr sz="1425" b="1">
                <a:solidFill>
                  <a:srgbClr val="132A44"/>
                </a:solidFill>
              </a:rPr>
              <a:t>WHO was involved?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00A81F6D-EB3D-4A27-B5DB-8CA4ADFC0D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3562350"/>
            <a:ext cx="4829175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275" b="0">
                <a:solidFill>
                  <a:srgbClr val="617386"/>
                </a:solidFill>
              </a:defRPr>
            </a:pPr>
            <a:r>
              <a:rPr sz="1275" b="0">
                <a:solidFill>
                  <a:srgbClr val="617386"/>
                </a:solidFill>
              </a:rPr>
              <a:t>Contacts + witnesses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DFF38688-2047-4B29-966E-2843297BF0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62700" y="3067050"/>
            <a:ext cx="5286375" cy="933450"/>
          </a:xfrm>
          <a:prstGeom xmlns:a="http://schemas.openxmlformats.org/drawingml/2006/main" prst="roundRect">
            <a:avLst>
              <a:gd name="adj" fmla="val 18367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EAF0F3"/>
            </a:solidFill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888739B8-46EC-412D-A44F-22F358289E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91300" y="3200400"/>
            <a:ext cx="4829175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425" b="1">
                <a:solidFill>
                  <a:srgbClr val="132A44"/>
                </a:solidFill>
              </a:defRPr>
            </a:pPr>
            <a:r>
              <a:rPr sz="1425" b="1">
                <a:solidFill>
                  <a:srgbClr val="132A44"/>
                </a:solidFill>
              </a:rPr>
              <a:t>WHAT was damaged?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A5A77411-6409-4467-8D7D-0F34743D4D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91300" y="3562350"/>
            <a:ext cx="4829175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275" b="0">
                <a:solidFill>
                  <a:srgbClr val="617386"/>
                </a:solidFill>
              </a:defRPr>
            </a:pPr>
            <a:r>
              <a:rPr sz="1275" b="0">
                <a:solidFill>
                  <a:srgbClr val="617386"/>
                </a:solidFill>
              </a:rPr>
              <a:t>Photos + inventory + estimates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CD6FB143-8EE6-4B97-9217-86DA585096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4248150"/>
            <a:ext cx="5286375" cy="933450"/>
          </a:xfrm>
          <a:prstGeom xmlns:a="http://schemas.openxmlformats.org/drawingml/2006/main" prst="roundRect">
            <a:avLst>
              <a:gd name="adj" fmla="val 18367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EAF0F3"/>
            </a:solidFill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BD68B3D4-6A55-401A-BFA5-8F8D1D0A8A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4381500"/>
            <a:ext cx="4829175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425" b="1">
                <a:solidFill>
                  <a:srgbClr val="132A44"/>
                </a:solidFill>
              </a:defRPr>
            </a:pPr>
            <a:r>
              <a:rPr sz="1425" b="1">
                <a:solidFill>
                  <a:srgbClr val="132A44"/>
                </a:solidFill>
              </a:rPr>
              <a:t>WHAT did it cost?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4B7185A9-DAA0-4DDD-B442-78BED90554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4743450"/>
            <a:ext cx="4829175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275" b="0">
                <a:solidFill>
                  <a:srgbClr val="617386"/>
                </a:solidFill>
              </a:defRPr>
            </a:pPr>
            <a:r>
              <a:rPr sz="1275" b="0">
                <a:solidFill>
                  <a:srgbClr val="617386"/>
                </a:solidFill>
              </a:rPr>
              <a:t>Receipts + invoices + records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F5E4E47C-1420-47DA-A466-38BF010E7C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62700" y="4248150"/>
            <a:ext cx="5191125" cy="933450"/>
          </a:xfrm>
          <a:prstGeom xmlns:a="http://schemas.openxmlformats.org/drawingml/2006/main" prst="roundRect">
            <a:avLst>
              <a:gd name="adj" fmla="val 18367"/>
            </a:avLst>
          </a:prstGeom>
          <a:solidFill xmlns:a="http://schemas.openxmlformats.org/drawingml/2006/main">
            <a:srgbClr val="132A4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FAC9DA5E-D492-4B6F-8F3F-1DD5527C75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4429125"/>
            <a:ext cx="45720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1575" b="1">
                <a:solidFill>
                  <a:srgbClr val="FFFFFF"/>
                </a:solidFill>
              </a:defRPr>
            </a:pPr>
            <a:r>
              <a:rPr sz="1575" b="1">
                <a:solidFill>
                  <a:srgbClr val="FFFFFF"/>
                </a:solidFill>
              </a:rPr>
              <a:t>Keep the claim number and contact information together.</a:t>
            </a:r>
          </a:p>
        </p:txBody>
      </p:sp>
    </p:spTree>
    <p:extLst>
      <p:ext uri="{BB962C8B-B14F-4D97-AF65-F5344CB8AC3E}">
        <p14:creationId xmlns:p14="http://schemas.microsoft.com/office/powerpoint/2010/main" val="530277111"/>
      </p:ext>
    </p:extLst>
  </p:cSld>
</p:sld>
</file>

<file path=ppt/slides/slide19.xml><?xml version="1.0" encoding="utf-8"?>
<p:sld xmlns:p="http://schemas.openxmlformats.org/presentationml/2006/main">
  <p:cSld>
    <p:bg>
      <p:bgPr>
        <a:solidFill xmlns:a="http://schemas.openxmlformats.org/drawingml/2006/main">
          <a:srgbClr val="F6F0E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5B4AA511-C02E-477C-9A70-C2085B0B71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361950"/>
            <a:ext cx="61912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900" b="1">
                <a:solidFill>
                  <a:srgbClr val="E7674C"/>
                </a:solidFill>
              </a:defRPr>
            </a:pPr>
            <a:r>
              <a:rPr sz="900" b="1">
                <a:solidFill>
                  <a:srgbClr val="E7674C"/>
                </a:solidFill>
              </a:rPr>
              <a:t>REVIEW BEFORE THE SURPRISE</a:t>
            </a:r>
          </a:p>
        </p:txBody>
      </p:sp>
      <p:sp>
        <p:nvSpPr>
          <p:cNvPr id="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E1729C51-A821-4BFF-818F-957783F09A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723900"/>
            <a:ext cx="110490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2850" b="1">
                <a:solidFill>
                  <a:srgbClr val="132A44"/>
                </a:solidFill>
              </a:defRPr>
            </a:pPr>
            <a:r>
              <a:rPr sz="2850" b="1">
                <a:solidFill>
                  <a:srgbClr val="132A44"/>
                </a:solidFill>
              </a:rPr>
              <a:t>Life changes should trigger an insurance review.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E227E5A-54ED-402C-A84D-72523AB56D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1457325"/>
            <a:ext cx="81915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A6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D5897A0-84E7-4CB9-9CDB-156C67934F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6486525"/>
            <a:ext cx="3238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750" b="1">
                <a:solidFill>
                  <a:srgbClr val="617386"/>
                </a:solidFill>
              </a:defRPr>
            </a:pPr>
            <a:r>
              <a:rPr sz="750" b="1">
                <a:solidFill>
                  <a:srgbClr val="617386"/>
                </a:solidFill>
              </a:rPr>
              <a:t>INSURANCE 101 • FAMILY EDITION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D95D061C-CBEE-4A06-912A-45109B5BF8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86525"/>
            <a:ext cx="55245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750" b="1">
                <a:solidFill>
                  <a:srgbClr val="617386"/>
                </a:solidFill>
              </a:defRPr>
            </a:pPr>
            <a:r>
              <a:rPr sz="750" b="1">
                <a:solidFill>
                  <a:srgbClr val="617386"/>
                </a:solidFill>
              </a:rPr>
              <a:t>19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EF90C3D5-CE40-4029-841F-7A3B0BE19F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1924050"/>
            <a:ext cx="30480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350" b="1">
                <a:solidFill>
                  <a:srgbClr val="1E557A"/>
                </a:solidFill>
              </a:defRPr>
            </a:pPr>
            <a:r>
              <a:rPr sz="1350" b="1">
                <a:solidFill>
                  <a:srgbClr val="1E557A"/>
                </a:solidFill>
              </a:rPr>
              <a:t>HOUSEHOLD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F8B3F74-5F75-4F34-B499-20A10398F4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2343150"/>
            <a:ext cx="2286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425" b="1">
                <a:solidFill>
                  <a:srgbClr val="E7674C"/>
                </a:solidFill>
              </a:defRPr>
            </a:pPr>
            <a:r>
              <a:rPr sz="1425" b="1">
                <a:solidFill>
                  <a:srgbClr val="E7674C"/>
                </a:solidFill>
              </a:rPr>
              <a:t>•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B63FEB7-0CC6-4C32-85E5-C1EFD5C007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2343150"/>
            <a:ext cx="46482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425" b="0">
                <a:solidFill>
                  <a:srgbClr val="17212B"/>
                </a:solidFill>
              </a:defRPr>
            </a:pPr>
            <a:r>
              <a:rPr sz="1425" b="0">
                <a:solidFill>
                  <a:srgbClr val="17212B"/>
                </a:solidFill>
              </a:rPr>
              <a:t>New driver or vehicle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BEFD0DAE-7954-4430-9C0D-E3BE6A25A8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2981325"/>
            <a:ext cx="2286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425" b="1">
                <a:solidFill>
                  <a:srgbClr val="E7674C"/>
                </a:solidFill>
              </a:defRPr>
            </a:pPr>
            <a:r>
              <a:rPr sz="1425" b="1">
                <a:solidFill>
                  <a:srgbClr val="E7674C"/>
                </a:solidFill>
              </a:rPr>
              <a:t>•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72E4D20-B350-41C0-ACB6-96BF5837DD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2981325"/>
            <a:ext cx="46482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425" b="0">
                <a:solidFill>
                  <a:srgbClr val="17212B"/>
                </a:solidFill>
              </a:defRPr>
            </a:pPr>
            <a:r>
              <a:rPr sz="1425" b="0">
                <a:solidFill>
                  <a:srgbClr val="17212B"/>
                </a:solidFill>
              </a:rPr>
              <a:t>Moving, renting, or buying a home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85C8BA7F-7439-40EB-BF9F-0DD2ACA1E2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3619500"/>
            <a:ext cx="2286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425" b="1">
                <a:solidFill>
                  <a:srgbClr val="E7674C"/>
                </a:solidFill>
              </a:defRPr>
            </a:pPr>
            <a:r>
              <a:rPr sz="1425" b="1">
                <a:solidFill>
                  <a:srgbClr val="E7674C"/>
                </a:solidFill>
              </a:rPr>
              <a:t>•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AA635519-DFC0-45CB-AF8D-4A7EE71690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3619500"/>
            <a:ext cx="46482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425" b="0">
                <a:solidFill>
                  <a:srgbClr val="17212B"/>
                </a:solidFill>
              </a:defRPr>
            </a:pPr>
            <a:r>
              <a:rPr sz="1425" b="0">
                <a:solidFill>
                  <a:srgbClr val="17212B"/>
                </a:solidFill>
              </a:rPr>
              <a:t>Marriage, divorce, birth, or household change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DE7DB547-077A-4622-9BA3-CD655AD993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4257675"/>
            <a:ext cx="2286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425" b="1">
                <a:solidFill>
                  <a:srgbClr val="E7674C"/>
                </a:solidFill>
              </a:defRPr>
            </a:pPr>
            <a:r>
              <a:rPr sz="1425" b="1">
                <a:solidFill>
                  <a:srgbClr val="E7674C"/>
                </a:solidFill>
              </a:rPr>
              <a:t>•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71F199C-9829-45BB-99DB-E0996ACB6C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4257675"/>
            <a:ext cx="46482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425" b="0">
                <a:solidFill>
                  <a:srgbClr val="17212B"/>
                </a:solidFill>
              </a:defRPr>
            </a:pPr>
            <a:r>
              <a:rPr sz="1425" b="0">
                <a:solidFill>
                  <a:srgbClr val="17212B"/>
                </a:solidFill>
              </a:rPr>
              <a:t>Renovation or major purchase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A613917-6A24-4094-B4AF-8C1C374CA4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81750" y="1924050"/>
            <a:ext cx="34290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350" b="1">
                <a:solidFill>
                  <a:srgbClr val="E7674C"/>
                </a:solidFill>
              </a:defRPr>
            </a:pPr>
            <a:r>
              <a:rPr sz="1350" b="1">
                <a:solidFill>
                  <a:srgbClr val="E7674C"/>
                </a:solidFill>
              </a:rPr>
              <a:t>MONEY + PROPERTY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22F08792-F4CF-4335-9405-95D280DCBD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81750" y="2343150"/>
            <a:ext cx="2286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425" b="1">
                <a:solidFill>
                  <a:srgbClr val="E7674C"/>
                </a:solidFill>
              </a:defRPr>
            </a:pPr>
            <a:r>
              <a:rPr sz="1425" b="1">
                <a:solidFill>
                  <a:srgbClr val="E7674C"/>
                </a:solidFill>
              </a:rPr>
              <a:t>•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88A2810-752B-482E-80AD-D3F15C4DB8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86550" y="2343150"/>
            <a:ext cx="46482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425" b="0">
                <a:solidFill>
                  <a:srgbClr val="17212B"/>
                </a:solidFill>
              </a:defRPr>
            </a:pPr>
            <a:r>
              <a:rPr sz="1425" b="0">
                <a:solidFill>
                  <a:srgbClr val="17212B"/>
                </a:solidFill>
              </a:rPr>
              <a:t>New job, income change, or home-based business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1D3A51CE-AF16-4A4A-867D-27C96D8BDF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81750" y="2981325"/>
            <a:ext cx="2286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425" b="1">
                <a:solidFill>
                  <a:srgbClr val="E7674C"/>
                </a:solidFill>
              </a:defRPr>
            </a:pPr>
            <a:r>
              <a:rPr sz="1425" b="1">
                <a:solidFill>
                  <a:srgbClr val="E7674C"/>
                </a:solidFill>
              </a:rPr>
              <a:t>•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CBD2F3EB-CBCE-42DC-BADC-E24845858A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86550" y="2981325"/>
            <a:ext cx="46482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425" b="0">
                <a:solidFill>
                  <a:srgbClr val="17212B"/>
                </a:solidFill>
              </a:defRPr>
            </a:pPr>
            <a:r>
              <a:rPr sz="1425" b="0">
                <a:solidFill>
                  <a:srgbClr val="17212B"/>
                </a:solidFill>
              </a:rPr>
              <a:t>Rental property or short-term rental activity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C878518E-6921-4442-87D7-0BB71B1BBD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81750" y="3619500"/>
            <a:ext cx="2286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425" b="1">
                <a:solidFill>
                  <a:srgbClr val="E7674C"/>
                </a:solidFill>
              </a:defRPr>
            </a:pPr>
            <a:r>
              <a:rPr sz="1425" b="1">
                <a:solidFill>
                  <a:srgbClr val="E7674C"/>
                </a:solidFill>
              </a:rPr>
              <a:t>•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36460CD0-C5A3-4D4C-A7C7-BCB2DCA6CC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86550" y="3619500"/>
            <a:ext cx="46482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425" b="0">
                <a:solidFill>
                  <a:srgbClr val="17212B"/>
                </a:solidFill>
              </a:defRPr>
            </a:pPr>
            <a:r>
              <a:rPr sz="1425" b="0">
                <a:solidFill>
                  <a:srgbClr val="17212B"/>
                </a:solidFill>
              </a:rPr>
              <a:t>Pool, trampoline, pet, recreational vehicle, or sharing exposure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010E3C79-A83C-4C4C-80F1-8EF682B858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81750" y="4257675"/>
            <a:ext cx="2286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425" b="1">
                <a:solidFill>
                  <a:srgbClr val="E7674C"/>
                </a:solidFill>
              </a:defRPr>
            </a:pPr>
            <a:r>
              <a:rPr sz="1425" b="1">
                <a:solidFill>
                  <a:srgbClr val="E7674C"/>
                </a:solidFill>
              </a:rPr>
              <a:t>•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F80145DB-707B-49CF-8194-7DDCE27295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86550" y="4257675"/>
            <a:ext cx="46482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425" b="0">
                <a:solidFill>
                  <a:srgbClr val="17212B"/>
                </a:solidFill>
              </a:defRPr>
            </a:pPr>
            <a:r>
              <a:rPr sz="1425" b="0">
                <a:solidFill>
                  <a:srgbClr val="17212B"/>
                </a:solidFill>
              </a:rPr>
              <a:t>Inheritance, valuable property, or growing assets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0BEBC4A8-DAF2-45BC-92DC-C09DA6F919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619250" y="5334000"/>
            <a:ext cx="8953500" cy="552450"/>
          </a:xfrm>
          <a:prstGeom xmlns:a="http://schemas.openxmlformats.org/drawingml/2006/main" prst="roundRect">
            <a:avLst>
              <a:gd name="adj" fmla="val 27586"/>
            </a:avLst>
          </a:prstGeom>
          <a:solidFill xmlns:a="http://schemas.openxmlformats.org/drawingml/2006/main">
            <a:srgbClr val="132A4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18BD5534-D25D-4B54-A299-B51A69A13D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000250" y="5429250"/>
            <a:ext cx="819150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1725" b="1">
                <a:solidFill>
                  <a:srgbClr val="FFFFFF"/>
                </a:solidFill>
              </a:defRPr>
            </a:pPr>
            <a:r>
              <a:rPr sz="1725" b="1">
                <a:solidFill>
                  <a:srgbClr val="FFFFFF"/>
                </a:solidFill>
              </a:rPr>
              <a:t>A calendar reminder is cheaper than a coverage surprise.</a:t>
            </a:r>
          </a:p>
        </p:txBody>
      </p:sp>
    </p:spTree>
    <p:extLst>
      <p:ext uri="{BB962C8B-B14F-4D97-AF65-F5344CB8AC3E}">
        <p14:creationId xmlns:p14="http://schemas.microsoft.com/office/powerpoint/2010/main" val="461722313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6F0E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81D31ED2-4456-4975-8734-0647E93570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361950"/>
            <a:ext cx="61912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900" b="1">
                <a:solidFill>
                  <a:srgbClr val="E7674C"/>
                </a:solidFill>
              </a:defRPr>
            </a:pPr>
            <a:r>
              <a:rPr sz="900" b="1">
                <a:solidFill>
                  <a:srgbClr val="E7674C"/>
                </a:solidFill>
              </a:rPr>
              <a:t>START HERE</a:t>
            </a:r>
          </a:p>
        </p:txBody>
      </p:sp>
      <p:sp>
        <p:nvSpPr>
          <p:cNvPr id="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EB3ADA37-F477-4C3C-A12E-C34F2B4ADF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723900"/>
            <a:ext cx="110490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2850" b="1">
                <a:solidFill>
                  <a:srgbClr val="132A44"/>
                </a:solidFill>
              </a:defRPr>
            </a:pPr>
            <a:r>
              <a:rPr sz="2850" b="1">
                <a:solidFill>
                  <a:srgbClr val="132A44"/>
                </a:solidFill>
              </a:rPr>
              <a:t>This is education—not a coverage promise.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CA7FA5E-52DD-460C-A710-FE35585E7D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1457325"/>
            <a:ext cx="81915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A6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0D0E6D31-FA5E-474D-9B1C-A7B1DBE8B7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6486525"/>
            <a:ext cx="3238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750" b="1">
                <a:solidFill>
                  <a:srgbClr val="617386"/>
                </a:solidFill>
              </a:defRPr>
            </a:pPr>
            <a:r>
              <a:rPr sz="750" b="1">
                <a:solidFill>
                  <a:srgbClr val="617386"/>
                </a:solidFill>
              </a:rPr>
              <a:t>INSURANCE 101 • FAMILY EDITION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CD17AEE-A4F4-4F97-84DB-6CC915E674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86525"/>
            <a:ext cx="55245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750" b="1">
                <a:solidFill>
                  <a:srgbClr val="617386"/>
                </a:solidFill>
              </a:defRPr>
            </a:pPr>
            <a:r>
              <a:rPr sz="750" b="1">
                <a:solidFill>
                  <a:srgbClr val="617386"/>
                </a:solidFill>
              </a:rPr>
              <a:t>02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896262F-1CC3-41B0-BC14-13C1CDE4DD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1962150"/>
            <a:ext cx="5095875" cy="2000250"/>
          </a:xfrm>
          <a:prstGeom xmlns:a="http://schemas.openxmlformats.org/drawingml/2006/main" prst="roundRect">
            <a:avLst>
              <a:gd name="adj" fmla="val 857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EAF0F3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8B05059-2A83-4285-B250-DFDE196F91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1962150"/>
            <a:ext cx="85725" cy="2000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E557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B20B743C-749B-4D84-AC2C-29DB02EFB7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2133600"/>
            <a:ext cx="4638675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500" b="1">
                <a:solidFill>
                  <a:srgbClr val="132A44"/>
                </a:solidFill>
              </a:defRPr>
            </a:pPr>
            <a:r>
              <a:rPr sz="1500" b="1">
                <a:solidFill>
                  <a:srgbClr val="132A44"/>
                </a:solidFill>
              </a:rPr>
              <a:t>WHAT THIS COURSE DOES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0FFEC0F-58D4-44AA-9F48-95A86E5FAA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2533650"/>
            <a:ext cx="4638675" cy="1276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275" b="0">
                <a:solidFill>
                  <a:srgbClr val="617386"/>
                </a:solidFill>
              </a:defRPr>
            </a:pPr>
            <a:r>
              <a:rPr sz="1275" b="0">
                <a:solidFill>
                  <a:srgbClr val="617386"/>
                </a:solidFill>
              </a:rPr>
              <a:t>Explains common insurance concepts, helps you spot questions, and makes policy conversations easier.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125379C-8662-4349-B44B-9210B5F8E4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24625" y="1962150"/>
            <a:ext cx="5095875" cy="2000250"/>
          </a:xfrm>
          <a:prstGeom xmlns:a="http://schemas.openxmlformats.org/drawingml/2006/main" prst="roundRect">
            <a:avLst>
              <a:gd name="adj" fmla="val 8571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EAF0F3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0146D15-7CA6-4E3F-877F-9A6C3C3755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24625" y="1962150"/>
            <a:ext cx="85725" cy="20002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674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EF589DD-28AD-458C-8DB1-3D46DEAC67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91325" y="2133600"/>
            <a:ext cx="4638675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500" b="1">
                <a:solidFill>
                  <a:srgbClr val="132A44"/>
                </a:solidFill>
              </a:defRPr>
            </a:pPr>
            <a:r>
              <a:rPr sz="1500" b="1">
                <a:solidFill>
                  <a:srgbClr val="132A44"/>
                </a:solidFill>
              </a:rPr>
              <a:t>WHAT IT DOES NOT DO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F74721A-86FC-4CAD-8281-4B13558FD4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91325" y="2533650"/>
            <a:ext cx="4638675" cy="1276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275" b="0">
                <a:solidFill>
                  <a:srgbClr val="617386"/>
                </a:solidFill>
              </a:defRPr>
            </a:pPr>
            <a:r>
              <a:rPr sz="1275" b="0">
                <a:solidFill>
                  <a:srgbClr val="617386"/>
                </a:solidFill>
              </a:rPr>
              <a:t>Recommend limits, interpret your contract, or replace state-specific advice from a licensed professional.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A658974E-B79B-469E-BACA-DD89A9B29B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4572000"/>
            <a:ext cx="9144000" cy="914400"/>
          </a:xfrm>
          <a:prstGeom xmlns:a="http://schemas.openxmlformats.org/drawingml/2006/main" prst="roundRect">
            <a:avLst>
              <a:gd name="adj" fmla="val 22917"/>
            </a:avLst>
          </a:prstGeom>
          <a:solidFill xmlns:a="http://schemas.openxmlformats.org/drawingml/2006/main">
            <a:srgbClr val="132A4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214D7053-7A86-4808-85FD-A2070E2D38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905000" y="4762500"/>
            <a:ext cx="83820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2025" b="1">
                <a:solidFill>
                  <a:srgbClr val="FFFFFF"/>
                </a:solidFill>
              </a:defRPr>
            </a:pPr>
            <a:r>
              <a:rPr sz="2025" b="1">
                <a:solidFill>
                  <a:srgbClr val="FFFFFF"/>
                </a:solidFill>
              </a:rPr>
              <a:t>Your policy language, endorsements, exclusions, and state rules control.</a:t>
            </a:r>
          </a:p>
        </p:txBody>
      </p:sp>
    </p:spTree>
    <p:extLst>
      <p:ext uri="{BB962C8B-B14F-4D97-AF65-F5344CB8AC3E}">
        <p14:creationId xmlns:p14="http://schemas.microsoft.com/office/powerpoint/2010/main" val="311901017"/>
      </p:ext>
    </p:extLst>
  </p:cSld>
</p:sld>
</file>

<file path=ppt/slides/slide20.xml><?xml version="1.0" encoding="utf-8"?>
<p:sld xmlns:p="http://schemas.openxmlformats.org/presentationml/2006/main">
  <p:cSld>
    <p:bg>
      <p:bgPr>
        <a:solidFill xmlns:a="http://schemas.openxmlformats.org/drawingml/2006/main">
          <a:srgbClr val="132A44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553ECB0C-3556-4CC3-9F30-6A4BA022AA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571500"/>
            <a:ext cx="74295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050" b="1">
                <a:solidFill>
                  <a:srgbClr val="D8A63B"/>
                </a:solidFill>
              </a:defRPr>
            </a:pPr>
            <a:r>
              <a:rPr sz="1050" b="1">
                <a:solidFill>
                  <a:srgbClr val="D8A63B"/>
                </a:solidFill>
              </a:rPr>
              <a:t>LEAVE WITH THREE BETTER QUESTIONS</a:t>
            </a:r>
          </a:p>
        </p:txBody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FCEDD07B-3A39-4EBB-A9D5-3670869D2F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1428750"/>
            <a:ext cx="6667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3450" b="1">
                <a:solidFill>
                  <a:srgbClr val="E7674C"/>
                </a:solidFill>
              </a:defRPr>
            </a:pPr>
            <a:r>
              <a:rPr sz="3450" b="1">
                <a:solidFill>
                  <a:srgbClr val="E7674C"/>
                </a:solidFill>
              </a:rPr>
              <a:t>1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A94BE09-A152-4E8E-88B8-62F916ADC2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71625" y="1428750"/>
            <a:ext cx="9239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2475" b="1">
                <a:solidFill>
                  <a:srgbClr val="FFFFFF"/>
                </a:solidFill>
              </a:defRPr>
            </a:pPr>
            <a:r>
              <a:rPr sz="2475" b="1">
                <a:solidFill>
                  <a:srgbClr val="FFFFFF"/>
                </a:solidFill>
              </a:rPr>
              <a:t>What do I need to protect?</a:t>
            </a:r>
          </a:p>
        </p:txBody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9AEF5434-5394-4ABA-83AE-32E41F29FF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2628900"/>
            <a:ext cx="6667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3450" b="1">
                <a:solidFill>
                  <a:srgbClr val="D8A63B"/>
                </a:solidFill>
              </a:defRPr>
            </a:pPr>
            <a:r>
              <a:rPr sz="3450" b="1">
                <a:solidFill>
                  <a:srgbClr val="D8A63B"/>
                </a:solidFill>
              </a:rPr>
              <a:t>2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31214B90-4B32-4E55-9B4D-B34676DE17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71625" y="2628900"/>
            <a:ext cx="9239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2475" b="1">
                <a:solidFill>
                  <a:srgbClr val="FFFFFF"/>
                </a:solidFill>
              </a:defRPr>
            </a:pPr>
            <a:r>
              <a:rPr sz="2475" b="1">
                <a:solidFill>
                  <a:srgbClr val="FFFFFF"/>
                </a:solidFill>
              </a:rPr>
              <a:t>What is covered—and excluded?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4FF5E55-E291-4BC4-9E2E-207EE99C8D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" y="3829050"/>
            <a:ext cx="6667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3450" b="1">
                <a:solidFill>
                  <a:srgbClr val="1E557A"/>
                </a:solidFill>
              </a:defRPr>
            </a:pPr>
            <a:r>
              <a:rPr sz="3450" b="1">
                <a:solidFill>
                  <a:srgbClr val="1E557A"/>
                </a:solidFill>
              </a:rPr>
              <a:t>3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ABF8076-EE4F-4BFF-B009-37BA902B6B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71625" y="3829050"/>
            <a:ext cx="9239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2475" b="1">
                <a:solidFill>
                  <a:srgbClr val="FFFFFF"/>
                </a:solidFill>
              </a:defRPr>
            </a:pPr>
            <a:r>
              <a:rPr sz="2475" b="1">
                <a:solidFill>
                  <a:srgbClr val="FFFFFF"/>
                </a:solidFill>
              </a:rPr>
              <a:t>What could I afford after a loss?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1A65863-1034-4BAD-8B93-50F9D13F51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305425"/>
            <a:ext cx="1000125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674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1697C3E4-04B5-41E3-B8DA-90796D6DC2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619750"/>
            <a:ext cx="2857500" cy="238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050" b="1">
                <a:solidFill>
                  <a:srgbClr val="D8A63B"/>
                </a:solidFill>
              </a:defRPr>
            </a:pPr>
            <a:r>
              <a:rPr sz="1050" b="1">
                <a:solidFill>
                  <a:srgbClr val="D8A63B"/>
                </a:solidFill>
              </a:rPr>
              <a:t>YOUR NEXT STEP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C6420E41-E1F6-4D4C-A3CC-1BF8DC7002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81375" y="5429250"/>
            <a:ext cx="79057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650" b="1">
                <a:solidFill>
                  <a:srgbClr val="F6F0E6"/>
                </a:solidFill>
              </a:defRPr>
            </a:pPr>
            <a:r>
              <a:rPr sz="1650" b="1">
                <a:solidFill>
                  <a:srgbClr val="F6F0E6"/>
                </a:solidFill>
              </a:rPr>
              <a:t>Write the three questions in the workbook. Then book a conversation with a licensed insurance professional.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65C0476-8510-4299-BFAE-F4CD8957DB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6486525"/>
            <a:ext cx="3238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750" b="1">
                <a:solidFill>
                  <a:srgbClr val="617386"/>
                </a:solidFill>
              </a:defRPr>
            </a:pPr>
            <a:r>
              <a:rPr sz="750" b="1">
                <a:solidFill>
                  <a:srgbClr val="617386"/>
                </a:solidFill>
              </a:rPr>
              <a:t>INSURANCE 101 • FAMILY EDITION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B933110F-4AB5-49D8-A14A-6BBE0CF04C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6486525"/>
            <a:ext cx="7048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675" b="0">
                <a:solidFill>
                  <a:srgbClr val="617386"/>
                </a:solidFill>
              </a:defRPr>
            </a:pPr>
            <a:r>
              <a:rPr sz="675" b="0">
                <a:solidFill>
                  <a:srgbClr val="617386"/>
                </a:solidFill>
              </a:rPr>
              <a:t>Sources: NAIC consumer resources • NHTSA Teen Driving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844343A-F838-43F3-B4BD-E54A16D69F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86525"/>
            <a:ext cx="55245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750" b="1">
                <a:solidFill>
                  <a:srgbClr val="617386"/>
                </a:solidFill>
              </a:defRPr>
            </a:pPr>
            <a:r>
              <a:rPr sz="750" b="1">
                <a:solidFill>
                  <a:srgbClr val="617386"/>
                </a:solidFill>
              </a:rPr>
              <a:t>20</a:t>
            </a:r>
          </a:p>
        </p:txBody>
      </p:sp>
    </p:spTree>
    <p:extLst>
      <p:ext uri="{BB962C8B-B14F-4D97-AF65-F5344CB8AC3E}">
        <p14:creationId xmlns:p14="http://schemas.microsoft.com/office/powerpoint/2010/main" val="186383645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6F0E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5B0EEE37-2157-4573-95DF-49E21CC525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361950"/>
            <a:ext cx="61912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900" b="1">
                <a:solidFill>
                  <a:srgbClr val="E7674C"/>
                </a:solidFill>
              </a:defRPr>
            </a:pPr>
            <a:r>
              <a:rPr sz="900" b="1">
                <a:solidFill>
                  <a:srgbClr val="E7674C"/>
                </a:solidFill>
              </a:rPr>
              <a:t>RISK COMES FIRST</a:t>
            </a:r>
          </a:p>
        </p:txBody>
      </p:sp>
      <p:sp>
        <p:nvSpPr>
          <p:cNvPr id="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590EAD18-6FEF-4D88-86EB-EF956A33A2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723900"/>
            <a:ext cx="110490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2850" b="1">
                <a:solidFill>
                  <a:srgbClr val="132A44"/>
                </a:solidFill>
              </a:defRPr>
            </a:pPr>
            <a:r>
              <a:rPr sz="2850" b="1">
                <a:solidFill>
                  <a:srgbClr val="132A44"/>
                </a:solidFill>
              </a:rPr>
              <a:t>Start with what could happen—not with products.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ED8D80D-C8C1-4B54-9DB0-2EF8C09FD2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1457325"/>
            <a:ext cx="81915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A6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E67F767-3856-4D54-B9EA-D25BE6B5FF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6486525"/>
            <a:ext cx="3238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750" b="1">
                <a:solidFill>
                  <a:srgbClr val="617386"/>
                </a:solidFill>
              </a:defRPr>
            </a:pPr>
            <a:r>
              <a:rPr sz="750" b="1">
                <a:solidFill>
                  <a:srgbClr val="617386"/>
                </a:solidFill>
              </a:rPr>
              <a:t>INSURANCE 101 • FAMILY EDITION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49BB3394-B599-43C8-9F13-E100D2C8A5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86525"/>
            <a:ext cx="55245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750" b="1">
                <a:solidFill>
                  <a:srgbClr val="617386"/>
                </a:solidFill>
              </a:defRPr>
            </a:pPr>
            <a:r>
              <a:rPr sz="750" b="1">
                <a:solidFill>
                  <a:srgbClr val="617386"/>
                </a:solidFill>
              </a:rPr>
              <a:t>03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ADCD5FF-7A8F-485E-A434-F12A80B287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1952625"/>
            <a:ext cx="5286375" cy="1381125"/>
          </a:xfrm>
          <a:prstGeom xmlns:a="http://schemas.openxmlformats.org/drawingml/2006/main" prst="roundRect">
            <a:avLst>
              <a:gd name="adj" fmla="val 12414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EAF0F3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AF478ED7-989B-4246-85C0-91BA222AC5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1952625"/>
            <a:ext cx="85725" cy="1381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E557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0A07151-BDAF-4B44-A183-52CBB80CE7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" y="2124075"/>
            <a:ext cx="4829175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500" b="1">
                <a:solidFill>
                  <a:srgbClr val="132A44"/>
                </a:solidFill>
              </a:defRPr>
            </a:pPr>
            <a:r>
              <a:rPr sz="1500" b="1">
                <a:solidFill>
                  <a:srgbClr val="132A44"/>
                </a:solidFill>
              </a:rPr>
              <a:t>DRIVING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51E9CED-638A-45CC-AF12-FA4B07CF24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" y="2524125"/>
            <a:ext cx="4829175" cy="6572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275" b="0">
                <a:solidFill>
                  <a:srgbClr val="617386"/>
                </a:solidFill>
              </a:defRPr>
            </a:pPr>
            <a:r>
              <a:rPr sz="1275" b="0">
                <a:solidFill>
                  <a:srgbClr val="617386"/>
                </a:solidFill>
              </a:rPr>
              <a:t>Injury • vehicle damage • lawsuit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FB41D59-36D1-4E5A-B6CA-AE0E380E52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62700" y="1952625"/>
            <a:ext cx="5286375" cy="1381125"/>
          </a:xfrm>
          <a:prstGeom xmlns:a="http://schemas.openxmlformats.org/drawingml/2006/main" prst="roundRect">
            <a:avLst>
              <a:gd name="adj" fmla="val 12414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EAF0F3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CC87936-132E-4FB3-865F-685E0F3199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62700" y="1952625"/>
            <a:ext cx="85725" cy="1381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674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8E1950D5-3587-4BC0-9384-B692054790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29400" y="2124075"/>
            <a:ext cx="4829175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500" b="1">
                <a:solidFill>
                  <a:srgbClr val="132A44"/>
                </a:solidFill>
              </a:defRPr>
            </a:pPr>
            <a:r>
              <a:rPr sz="1500" b="1">
                <a:solidFill>
                  <a:srgbClr val="132A44"/>
                </a:solidFill>
              </a:rPr>
              <a:t>HOME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EB707AC-4A60-489B-9005-50A2EFB328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29400" y="2524125"/>
            <a:ext cx="4829175" cy="6572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275" b="0">
                <a:solidFill>
                  <a:srgbClr val="617386"/>
                </a:solidFill>
              </a:defRPr>
            </a:pPr>
            <a:r>
              <a:rPr sz="1275" b="0">
                <a:solidFill>
                  <a:srgbClr val="617386"/>
                </a:solidFill>
              </a:rPr>
              <a:t>Fire • theft • water • liability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71A42304-9F36-4E93-9128-1061EB48E1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3667125"/>
            <a:ext cx="5286375" cy="1381125"/>
          </a:xfrm>
          <a:prstGeom xmlns:a="http://schemas.openxmlformats.org/drawingml/2006/main" prst="roundRect">
            <a:avLst>
              <a:gd name="adj" fmla="val 12414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EAF0F3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EB5F5C5-33BB-471E-B2DB-BC8CA32478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3667125"/>
            <a:ext cx="85725" cy="1381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A6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5CDF8163-A056-4AD0-9BC2-E5B25AB6BF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" y="3838575"/>
            <a:ext cx="4829175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500" b="1">
                <a:solidFill>
                  <a:srgbClr val="132A44"/>
                </a:solidFill>
              </a:defRPr>
            </a:pPr>
            <a:r>
              <a:rPr sz="1500" b="1">
                <a:solidFill>
                  <a:srgbClr val="132A44"/>
                </a:solidFill>
              </a:rPr>
              <a:t>INCOME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749E5B88-321B-4B77-8F0B-7E0F6DA5D1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9150" y="4238625"/>
            <a:ext cx="4829175" cy="6572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275" b="0">
                <a:solidFill>
                  <a:srgbClr val="617386"/>
                </a:solidFill>
              </a:defRPr>
            </a:pPr>
            <a:r>
              <a:rPr sz="1275" b="0">
                <a:solidFill>
                  <a:srgbClr val="617386"/>
                </a:solidFill>
              </a:rPr>
              <a:t>Illness • disability • death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D2F3E752-AFCE-4ED8-88FC-50C276CC0C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62700" y="3667125"/>
            <a:ext cx="5286375" cy="1381125"/>
          </a:xfrm>
          <a:prstGeom xmlns:a="http://schemas.openxmlformats.org/drawingml/2006/main" prst="roundRect">
            <a:avLst>
              <a:gd name="adj" fmla="val 12414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EAF0F3"/>
            </a:solidFill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F4A7B13A-EF2E-4EF2-9B22-598EC8366C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62700" y="3667125"/>
            <a:ext cx="85725" cy="13811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D7A6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A92ABA3E-D43A-49CE-9945-D1091C3D6F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29400" y="3838575"/>
            <a:ext cx="4829175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500" b="1">
                <a:solidFill>
                  <a:srgbClr val="132A44"/>
                </a:solidFill>
              </a:defRPr>
            </a:pPr>
            <a:r>
              <a:rPr sz="1500" b="1">
                <a:solidFill>
                  <a:srgbClr val="132A44"/>
                </a:solidFill>
              </a:rPr>
              <a:t>IDENTITY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FBF4B94F-698C-4EB4-84E9-ABBECE512C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29400" y="4238625"/>
            <a:ext cx="4829175" cy="6572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275" b="0">
                <a:solidFill>
                  <a:srgbClr val="617386"/>
                </a:solidFill>
              </a:defRPr>
            </a:pPr>
            <a:r>
              <a:rPr sz="1275" b="0">
                <a:solidFill>
                  <a:srgbClr val="617386"/>
                </a:solidFill>
              </a:rPr>
              <a:t>Fraud • cyber loss • recovery costs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C1A99522-D99D-4EC0-A854-F0DA9F4DEC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5572125"/>
            <a:ext cx="10477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2100" b="1">
                <a:solidFill>
                  <a:srgbClr val="132A44"/>
                </a:solidFill>
              </a:defRPr>
            </a:pPr>
            <a:r>
              <a:rPr sz="2100" b="1">
                <a:solidFill>
                  <a:srgbClr val="132A44"/>
                </a:solidFill>
              </a:rPr>
              <a:t>Insurance is one tool inside a larger risk plan.</a:t>
            </a:r>
          </a:p>
        </p:txBody>
      </p:sp>
    </p:spTree>
    <p:extLst>
      <p:ext uri="{BB962C8B-B14F-4D97-AF65-F5344CB8AC3E}">
        <p14:creationId xmlns:p14="http://schemas.microsoft.com/office/powerpoint/2010/main" val="861698055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6F0E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199D7719-400A-4CEC-9544-EF0FBAAFDF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361950"/>
            <a:ext cx="61912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900" b="1">
                <a:solidFill>
                  <a:srgbClr val="E7674C"/>
                </a:solidFill>
              </a:defRPr>
            </a:pPr>
            <a:r>
              <a:rPr sz="900" b="1">
                <a:solidFill>
                  <a:srgbClr val="E7674C"/>
                </a:solidFill>
              </a:rPr>
              <a:t>THE BASIC IDEA</a:t>
            </a:r>
          </a:p>
        </p:txBody>
      </p:sp>
      <p:sp>
        <p:nvSpPr>
          <p:cNvPr id="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5480AB38-C07E-48D5-B0FB-2855DA6266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723900"/>
            <a:ext cx="110490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2850" b="1">
                <a:solidFill>
                  <a:srgbClr val="132A44"/>
                </a:solidFill>
              </a:defRPr>
            </a:pPr>
            <a:r>
              <a:rPr sz="2850" b="1">
                <a:solidFill>
                  <a:srgbClr val="132A44"/>
                </a:solidFill>
              </a:rPr>
              <a:t>Every policy is a shared financial plan.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26248A1A-FCAA-4B0F-8709-0E79A6C4A1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1457325"/>
            <a:ext cx="81915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A6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13ED21A3-9AD4-43D6-BBA0-B90E1BB9BE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6486525"/>
            <a:ext cx="3238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750" b="1">
                <a:solidFill>
                  <a:srgbClr val="617386"/>
                </a:solidFill>
              </a:defRPr>
            </a:pPr>
            <a:r>
              <a:rPr sz="750" b="1">
                <a:solidFill>
                  <a:srgbClr val="617386"/>
                </a:solidFill>
              </a:rPr>
              <a:t>INSURANCE 101 • FAMILY EDITION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D7E23C0-381A-4A14-B3AF-DA365F4499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86525"/>
            <a:ext cx="55245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750" b="1">
                <a:solidFill>
                  <a:srgbClr val="617386"/>
                </a:solidFill>
              </a:defRPr>
            </a:pPr>
            <a:r>
              <a:rPr sz="750" b="1">
                <a:solidFill>
                  <a:srgbClr val="617386"/>
                </a:solidFill>
              </a:rPr>
              <a:t>04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9D9B555-B946-46FA-94A6-DF09EE74FD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266950"/>
            <a:ext cx="247650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3150" b="1">
                <a:solidFill>
                  <a:srgbClr val="1E557A"/>
                </a:solidFill>
              </a:defRPr>
            </a:pPr>
            <a:r>
              <a:rPr sz="3150" b="1">
                <a:solidFill>
                  <a:srgbClr val="1E557A"/>
                </a:solidFill>
              </a:rPr>
              <a:t>YOU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B6C3BCC1-68C3-4355-954C-CF103EC949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3048000"/>
            <a:ext cx="2400300" cy="1381125"/>
          </a:xfrm>
          <a:prstGeom xmlns:a="http://schemas.openxmlformats.org/drawingml/2006/main" prst="roundRect">
            <a:avLst>
              <a:gd name="adj" fmla="val 1517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EAF0F3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D28DA26-C786-44EC-A451-D9F576A878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0600" y="3219450"/>
            <a:ext cx="1828800" cy="1028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1650" b="1">
                <a:solidFill>
                  <a:srgbClr val="17212B"/>
                </a:solidFill>
              </a:defRPr>
            </a:pPr>
            <a:r>
              <a:rPr sz="1650" b="1">
                <a:solidFill>
                  <a:srgbClr val="17212B"/>
                </a:solidFill>
              </a:rPr>
              <a:t>Premiums</a:t>
            </a:r>
          </a:p>
          <a:p xmlns:a="http://schemas.openxmlformats.org/drawingml/2006/main">
            <a:pPr algn="ctr">
              <a:lnSpc>
                <a:spcPct val="100000"/>
              </a:lnSpc>
              <a:buNone/>
              <a:defRPr sz="1650" b="1">
                <a:solidFill>
                  <a:srgbClr val="17212B"/>
                </a:solidFill>
              </a:defRPr>
            </a:pPr>
            <a:r>
              <a:rPr sz="1650" b="1">
                <a:solidFill>
                  <a:srgbClr val="17212B"/>
                </a:solidFill>
              </a:rPr>
              <a:t>+ deductibles</a:t>
            </a:r>
          </a:p>
          <a:p xmlns:a="http://schemas.openxmlformats.org/drawingml/2006/main">
            <a:pPr algn="ctr">
              <a:lnSpc>
                <a:spcPct val="100000"/>
              </a:lnSpc>
              <a:buNone/>
              <a:defRPr sz="1650" b="1">
                <a:solidFill>
                  <a:srgbClr val="17212B"/>
                </a:solidFill>
              </a:defRPr>
            </a:pPr>
            <a:r>
              <a:rPr sz="1650" b="1">
                <a:solidFill>
                  <a:srgbClr val="17212B"/>
                </a:solidFill>
              </a:rPr>
              <a:t>+ uncovered loss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434B99A-6D01-4718-9680-F8ECC2EB10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86150" y="3209925"/>
            <a:ext cx="6667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3600" b="1">
                <a:solidFill>
                  <a:srgbClr val="D8A63B"/>
                </a:solidFill>
              </a:defRPr>
            </a:pPr>
            <a:r>
              <a:rPr sz="3600" b="1">
                <a:solidFill>
                  <a:srgbClr val="D8A63B"/>
                </a:solidFill>
              </a:rPr>
              <a:t>+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867D3E0-F123-4BDB-8C8D-18703494B1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62450" y="2266950"/>
            <a:ext cx="3143250" cy="552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3150" b="1">
                <a:solidFill>
                  <a:srgbClr val="E7674C"/>
                </a:solidFill>
              </a:defRPr>
            </a:pPr>
            <a:r>
              <a:rPr sz="3150" b="1">
                <a:solidFill>
                  <a:srgbClr val="E7674C"/>
                </a:solidFill>
              </a:rPr>
              <a:t>INSURER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0689BB9-DB1D-4C68-9B7F-2D4398F41F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57700" y="3048000"/>
            <a:ext cx="2952750" cy="1381125"/>
          </a:xfrm>
          <a:prstGeom xmlns:a="http://schemas.openxmlformats.org/drawingml/2006/main" prst="roundRect">
            <a:avLst>
              <a:gd name="adj" fmla="val 1517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EAF0F3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890F5FB2-82F1-405E-9CA0-8A28E05886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791075" y="3381375"/>
            <a:ext cx="228600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1650" b="1">
                <a:solidFill>
                  <a:srgbClr val="17212B"/>
                </a:solidFill>
              </a:defRPr>
            </a:pPr>
            <a:r>
              <a:rPr sz="1650" b="1">
                <a:solidFill>
                  <a:srgbClr val="17212B"/>
                </a:solidFill>
              </a:rPr>
              <a:t>Covered losses</a:t>
            </a:r>
          </a:p>
          <a:p xmlns:a="http://schemas.openxmlformats.org/drawingml/2006/main">
            <a:pPr algn="ctr">
              <a:lnSpc>
                <a:spcPct val="100000"/>
              </a:lnSpc>
              <a:buNone/>
              <a:defRPr sz="1650" b="1">
                <a:solidFill>
                  <a:srgbClr val="17212B"/>
                </a:solidFill>
              </a:defRPr>
            </a:pPr>
            <a:r>
              <a:rPr sz="1650" b="1">
                <a:solidFill>
                  <a:srgbClr val="17212B"/>
                </a:solidFill>
              </a:rPr>
              <a:t>subject to the contract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4502BA8-2EB8-4A91-91AD-09E6F0B8C0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0" y="3209925"/>
            <a:ext cx="6667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3600" b="1">
                <a:solidFill>
                  <a:srgbClr val="D8A63B"/>
                </a:solidFill>
              </a:defRPr>
            </a:pPr>
            <a:r>
              <a:rPr sz="3600" b="1">
                <a:solidFill>
                  <a:srgbClr val="D8A63B"/>
                </a:solidFill>
              </a:rPr>
              <a:t>=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FC99153C-9A2B-4B45-91F1-B3A011F178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48700" y="2476500"/>
            <a:ext cx="2857500" cy="1952625"/>
          </a:xfrm>
          <a:prstGeom xmlns:a="http://schemas.openxmlformats.org/drawingml/2006/main" prst="roundRect">
            <a:avLst>
              <a:gd name="adj" fmla="val 11707"/>
            </a:avLst>
          </a:prstGeom>
          <a:solidFill xmlns:a="http://schemas.openxmlformats.org/drawingml/2006/main">
            <a:srgbClr val="132A4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2F17B861-8885-487F-86B2-05B5F72234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96375" y="2819400"/>
            <a:ext cx="196215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2625" b="1">
                <a:solidFill>
                  <a:srgbClr val="FFFFFF"/>
                </a:solidFill>
              </a:defRPr>
            </a:pPr>
            <a:r>
              <a:rPr sz="2625" b="1">
                <a:solidFill>
                  <a:srgbClr val="FFFFFF"/>
                </a:solidFill>
              </a:rPr>
              <a:t>YOUR</a:t>
            </a:r>
          </a:p>
          <a:p xmlns:a="http://schemas.openxmlformats.org/drawingml/2006/main">
            <a:pPr algn="ctr">
              <a:lnSpc>
                <a:spcPct val="100000"/>
              </a:lnSpc>
              <a:buNone/>
              <a:defRPr sz="2625" b="1">
                <a:solidFill>
                  <a:srgbClr val="FFFFFF"/>
                </a:solidFill>
              </a:defRPr>
            </a:pPr>
            <a:r>
              <a:rPr sz="2625" b="1">
                <a:solidFill>
                  <a:srgbClr val="FFFFFF"/>
                </a:solidFill>
              </a:rPr>
              <a:t>RISK PLAN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9686840F-B541-416E-82BB-C4FEB74844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048750" y="3810000"/>
            <a:ext cx="2047875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1275" b="0">
                <a:solidFill>
                  <a:srgbClr val="F6F0E6"/>
                </a:solidFill>
              </a:defRPr>
            </a:pPr>
            <a:r>
              <a:rPr sz="1275" b="0">
                <a:solidFill>
                  <a:srgbClr val="F6F0E6"/>
                </a:solidFill>
              </a:rPr>
              <a:t>Built from tradeoffs—not magic.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BB276BF-8C38-457A-8B3C-0F5BFCC440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5219700"/>
            <a:ext cx="971550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1875" b="1">
                <a:solidFill>
                  <a:srgbClr val="E7674C"/>
                </a:solidFill>
              </a:defRPr>
            </a:pPr>
            <a:r>
              <a:rPr sz="1875" b="1">
                <a:solidFill>
                  <a:srgbClr val="E7674C"/>
                </a:solidFill>
              </a:rPr>
              <a:t>The cheapest policy may transfer less risk back to the insurer.</a:t>
            </a:r>
          </a:p>
        </p:txBody>
      </p:sp>
    </p:spTree>
    <p:extLst>
      <p:ext uri="{BB962C8B-B14F-4D97-AF65-F5344CB8AC3E}">
        <p14:creationId xmlns:p14="http://schemas.microsoft.com/office/powerpoint/2010/main" val="1031798584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6F0E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E877A638-B1CF-45CA-A597-2B67F593DE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361950"/>
            <a:ext cx="61912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900" b="1">
                <a:solidFill>
                  <a:srgbClr val="E7674C"/>
                </a:solidFill>
              </a:defRPr>
            </a:pPr>
            <a:r>
              <a:rPr sz="900" b="1">
                <a:solidFill>
                  <a:srgbClr val="E7674C"/>
                </a:solidFill>
              </a:rPr>
              <a:t>PLAIN ENGLISH</a:t>
            </a:r>
          </a:p>
        </p:txBody>
      </p:sp>
      <p:sp>
        <p:nvSpPr>
          <p:cNvPr id="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C672D4CF-D187-44ED-9402-DF36FCF0BF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723900"/>
            <a:ext cx="110490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2850" b="1">
                <a:solidFill>
                  <a:srgbClr val="132A44"/>
                </a:solidFill>
              </a:defRPr>
            </a:pPr>
            <a:r>
              <a:rPr sz="2850" b="1">
                <a:solidFill>
                  <a:srgbClr val="132A44"/>
                </a:solidFill>
              </a:rPr>
              <a:t>Eight words unlock most insurance conversations.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4CA0F9B-096E-4C53-B560-F42C44869A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1457325"/>
            <a:ext cx="81915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A6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EE27E312-F83E-48F9-B3D2-2DA74ACC7B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6486525"/>
            <a:ext cx="3238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750" b="1">
                <a:solidFill>
                  <a:srgbClr val="617386"/>
                </a:solidFill>
              </a:defRPr>
            </a:pPr>
            <a:r>
              <a:rPr sz="750" b="1">
                <a:solidFill>
                  <a:srgbClr val="617386"/>
                </a:solidFill>
              </a:rPr>
              <a:t>INSURANCE 101 • FAMILY EDITION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45BF1FD-663B-4EAC-A10A-E902A37DE5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6486525"/>
            <a:ext cx="7048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675" b="0">
                <a:solidFill>
                  <a:srgbClr val="617386"/>
                </a:solidFill>
              </a:defRPr>
            </a:pPr>
            <a:r>
              <a:rPr sz="675" b="0">
                <a:solidFill>
                  <a:srgbClr val="617386"/>
                </a:solidFill>
              </a:rPr>
              <a:t>Source: NAIC Glossary of Insurance Terms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5A0FF27-8C6C-47D7-AA24-CA7AA1D2AE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86525"/>
            <a:ext cx="55245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750" b="1">
                <a:solidFill>
                  <a:srgbClr val="617386"/>
                </a:solidFill>
              </a:defRPr>
            </a:pPr>
            <a:r>
              <a:rPr sz="750" b="1">
                <a:solidFill>
                  <a:srgbClr val="617386"/>
                </a:solidFill>
              </a:rPr>
              <a:t>05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C87DA26-7ECA-45C5-9744-6C651122CD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1885950"/>
            <a:ext cx="5286375" cy="685800"/>
          </a:xfrm>
          <a:prstGeom xmlns:a="http://schemas.openxmlformats.org/drawingml/2006/main" prst="roundRect">
            <a:avLst>
              <a:gd name="adj" fmla="val 19444"/>
            </a:avLst>
          </a:prstGeom>
          <a:solidFill xmlns:a="http://schemas.openxmlformats.org/drawingml/2006/main">
            <a:srgbClr val="EAF0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72339235-396D-40A4-A943-9D9403FB0D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1981200"/>
            <a:ext cx="16192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425" b="1">
                <a:solidFill>
                  <a:srgbClr val="132A44"/>
                </a:solidFill>
              </a:defRPr>
            </a:pPr>
            <a:r>
              <a:rPr sz="1425" b="1">
                <a:solidFill>
                  <a:srgbClr val="132A44"/>
                </a:solidFill>
              </a:rPr>
              <a:t>Premium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7FF9CA0-94AB-4600-8635-849EEC7F4C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33650" y="1981200"/>
            <a:ext cx="30670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350" b="0">
                <a:solidFill>
                  <a:srgbClr val="17212B"/>
                </a:solidFill>
              </a:defRPr>
            </a:pPr>
            <a:r>
              <a:rPr sz="1350" b="0">
                <a:solidFill>
                  <a:srgbClr val="17212B"/>
                </a:solidFill>
              </a:rPr>
              <a:t>What coverage costs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A7137AAD-B3EE-41B2-AD62-AAB66758C2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81750" y="1885950"/>
            <a:ext cx="5286375" cy="685800"/>
          </a:xfrm>
          <a:prstGeom xmlns:a="http://schemas.openxmlformats.org/drawingml/2006/main" prst="roundRect">
            <a:avLst>
              <a:gd name="adj" fmla="val 19444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2DF28B5-0AB4-4ABC-8E65-2686A72134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91300" y="1981200"/>
            <a:ext cx="16192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425" b="1">
                <a:solidFill>
                  <a:srgbClr val="132A44"/>
                </a:solidFill>
              </a:defRPr>
            </a:pPr>
            <a:r>
              <a:rPr sz="1425" b="1">
                <a:solidFill>
                  <a:srgbClr val="132A44"/>
                </a:solidFill>
              </a:rPr>
              <a:t>Deductible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899313E-3C46-4816-82DF-136CC7672A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43900" y="1981200"/>
            <a:ext cx="30670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350" b="0">
                <a:solidFill>
                  <a:srgbClr val="17212B"/>
                </a:solidFill>
              </a:defRPr>
            </a:pPr>
            <a:r>
              <a:rPr sz="1350" b="0">
                <a:solidFill>
                  <a:srgbClr val="17212B"/>
                </a:solidFill>
              </a:rPr>
              <a:t>What you pay first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CB9CDA6A-E03F-4884-92C6-056E1D0C59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2752725"/>
            <a:ext cx="5286375" cy="685800"/>
          </a:xfrm>
          <a:prstGeom xmlns:a="http://schemas.openxmlformats.org/drawingml/2006/main" prst="roundRect">
            <a:avLst>
              <a:gd name="adj" fmla="val 19444"/>
            </a:avLst>
          </a:prstGeom>
          <a:solidFill xmlns:a="http://schemas.openxmlformats.org/drawingml/2006/main">
            <a:srgbClr val="EAF0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5B8C98A-DC8E-43D3-B026-0F4461E845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2847975"/>
            <a:ext cx="16192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425" b="1">
                <a:solidFill>
                  <a:srgbClr val="132A44"/>
                </a:solidFill>
              </a:defRPr>
            </a:pPr>
            <a:r>
              <a:rPr sz="1425" b="1">
                <a:solidFill>
                  <a:srgbClr val="132A44"/>
                </a:solidFill>
              </a:rPr>
              <a:t>Limit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1F00F35-022F-4ACA-BB2C-4B698864EB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33650" y="2847975"/>
            <a:ext cx="30670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350" b="0">
                <a:solidFill>
                  <a:srgbClr val="17212B"/>
                </a:solidFill>
              </a:defRPr>
            </a:pPr>
            <a:r>
              <a:rPr sz="1350" b="0">
                <a:solidFill>
                  <a:srgbClr val="17212B"/>
                </a:solidFill>
              </a:rPr>
              <a:t>The most the policy may pay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D3A32330-AFDD-4AC8-B7C8-3FD100C84D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81750" y="2752725"/>
            <a:ext cx="5286375" cy="685800"/>
          </a:xfrm>
          <a:prstGeom xmlns:a="http://schemas.openxmlformats.org/drawingml/2006/main" prst="roundRect">
            <a:avLst>
              <a:gd name="adj" fmla="val 19444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3BB8D46D-A8EF-4C3B-BF32-7AB06CCD75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91300" y="2847975"/>
            <a:ext cx="16192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425" b="1">
                <a:solidFill>
                  <a:srgbClr val="132A44"/>
                </a:solidFill>
              </a:defRPr>
            </a:pPr>
            <a:r>
              <a:rPr sz="1425" b="1">
                <a:solidFill>
                  <a:srgbClr val="132A44"/>
                </a:solidFill>
              </a:rPr>
              <a:t>Exclusion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9A895859-EAAA-41EC-80DA-C5F9233D2B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43900" y="2847975"/>
            <a:ext cx="30670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350" b="0">
                <a:solidFill>
                  <a:srgbClr val="17212B"/>
                </a:solidFill>
              </a:defRPr>
            </a:pPr>
            <a:r>
              <a:rPr sz="1350" b="0">
                <a:solidFill>
                  <a:srgbClr val="17212B"/>
                </a:solidFill>
              </a:rPr>
              <a:t>What is not covered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7A2DA0B4-510A-403B-85B4-946D210A7A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3619500"/>
            <a:ext cx="5286375" cy="685800"/>
          </a:xfrm>
          <a:prstGeom xmlns:a="http://schemas.openxmlformats.org/drawingml/2006/main" prst="roundRect">
            <a:avLst>
              <a:gd name="adj" fmla="val 19444"/>
            </a:avLst>
          </a:prstGeom>
          <a:solidFill xmlns:a="http://schemas.openxmlformats.org/drawingml/2006/main">
            <a:srgbClr val="EAF0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2A38A33F-F418-46F1-AEFF-EAFA4E50A2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3714750"/>
            <a:ext cx="16192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425" b="1">
                <a:solidFill>
                  <a:srgbClr val="132A44"/>
                </a:solidFill>
              </a:defRPr>
            </a:pPr>
            <a:r>
              <a:rPr sz="1425" b="1">
                <a:solidFill>
                  <a:srgbClr val="132A44"/>
                </a:solidFill>
              </a:rPr>
              <a:t>Liability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A80B155A-FB7C-4018-81DD-C98818C8CE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33650" y="3714750"/>
            <a:ext cx="30670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350" b="0">
                <a:solidFill>
                  <a:srgbClr val="17212B"/>
                </a:solidFill>
              </a:defRPr>
            </a:pPr>
            <a:r>
              <a:rPr sz="1350" b="0">
                <a:solidFill>
                  <a:srgbClr val="17212B"/>
                </a:solidFill>
              </a:rPr>
              <a:t>What you may owe others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6B354A66-D873-4444-BEE3-A93DF5933A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81750" y="3619500"/>
            <a:ext cx="5286375" cy="685800"/>
          </a:xfrm>
          <a:prstGeom xmlns:a="http://schemas.openxmlformats.org/drawingml/2006/main" prst="roundRect">
            <a:avLst>
              <a:gd name="adj" fmla="val 19444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6A930603-65DE-4025-8D5A-6BE17D186E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91300" y="3714750"/>
            <a:ext cx="16192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425" b="1">
                <a:solidFill>
                  <a:srgbClr val="132A44"/>
                </a:solidFill>
              </a:defRPr>
            </a:pPr>
            <a:r>
              <a:rPr sz="1425" b="1">
                <a:solidFill>
                  <a:srgbClr val="132A44"/>
                </a:solidFill>
              </a:rPr>
              <a:t>Coverage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0BDFCA29-72F8-4AA8-9020-140517AF9D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43900" y="3714750"/>
            <a:ext cx="30670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350" b="0">
                <a:solidFill>
                  <a:srgbClr val="17212B"/>
                </a:solidFill>
              </a:defRPr>
            </a:pPr>
            <a:r>
              <a:rPr sz="1350" b="0">
                <a:solidFill>
                  <a:srgbClr val="17212B"/>
                </a:solidFill>
              </a:rPr>
              <a:t>The protection provided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06874763-97DA-4B16-86A7-85D1AA9663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4486275"/>
            <a:ext cx="5286375" cy="685800"/>
          </a:xfrm>
          <a:prstGeom xmlns:a="http://schemas.openxmlformats.org/drawingml/2006/main" prst="roundRect">
            <a:avLst>
              <a:gd name="adj" fmla="val 19444"/>
            </a:avLst>
          </a:prstGeom>
          <a:solidFill xmlns:a="http://schemas.openxmlformats.org/drawingml/2006/main">
            <a:srgbClr val="EAF0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F2C1F1CA-FA5A-48D5-9E3A-CF87BD4A05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81050" y="4581525"/>
            <a:ext cx="16192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425" b="1">
                <a:solidFill>
                  <a:srgbClr val="132A44"/>
                </a:solidFill>
              </a:defRPr>
            </a:pPr>
            <a:r>
              <a:rPr sz="1425" b="1">
                <a:solidFill>
                  <a:srgbClr val="132A44"/>
                </a:solidFill>
              </a:rPr>
              <a:t>Claim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83616ECB-D183-4EE5-8640-6A9C6438B5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533650" y="4581525"/>
            <a:ext cx="30670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350" b="0">
                <a:solidFill>
                  <a:srgbClr val="17212B"/>
                </a:solidFill>
              </a:defRPr>
            </a:pPr>
            <a:r>
              <a:rPr sz="1350" b="0">
                <a:solidFill>
                  <a:srgbClr val="17212B"/>
                </a:solidFill>
              </a:rPr>
              <a:t>A request after a loss</a:t>
            </a:r>
          </a:p>
        </p:txBody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93729877-7CFD-4B6B-AA49-97FECF4F86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381750" y="4486275"/>
            <a:ext cx="5286375" cy="685800"/>
          </a:xfrm>
          <a:prstGeom xmlns:a="http://schemas.openxmlformats.org/drawingml/2006/main" prst="roundRect">
            <a:avLst>
              <a:gd name="adj" fmla="val 19444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F3CF7B11-CD51-41A3-B605-71E3601A04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91300" y="4581525"/>
            <a:ext cx="16192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425" b="1">
                <a:solidFill>
                  <a:srgbClr val="132A44"/>
                </a:solidFill>
              </a:defRPr>
            </a:pPr>
            <a:r>
              <a:rPr sz="1425" b="1">
                <a:solidFill>
                  <a:srgbClr val="132A44"/>
                </a:solidFill>
              </a:rPr>
              <a:t>Endorsement</a:t>
            </a:r>
          </a:p>
        </p:txBody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4195DC03-6266-429D-82A5-16D1E2CAC9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43900" y="4581525"/>
            <a:ext cx="30670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350" b="0">
                <a:solidFill>
                  <a:srgbClr val="17212B"/>
                </a:solidFill>
              </a:defRPr>
            </a:pPr>
            <a:r>
              <a:rPr sz="1350" b="0">
                <a:solidFill>
                  <a:srgbClr val="17212B"/>
                </a:solidFill>
              </a:rPr>
              <a:t>A change to the policy</a:t>
            </a:r>
          </a:p>
        </p:txBody>
      </p:sp>
    </p:spTree>
    <p:extLst>
      <p:ext uri="{BB962C8B-B14F-4D97-AF65-F5344CB8AC3E}">
        <p14:creationId xmlns:p14="http://schemas.microsoft.com/office/powerpoint/2010/main" val="1429531829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6F0E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067258AD-139A-45AC-8115-420ABB535A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361950"/>
            <a:ext cx="61912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900" b="1">
                <a:solidFill>
                  <a:srgbClr val="E7674C"/>
                </a:solidFill>
              </a:defRPr>
            </a:pPr>
            <a:r>
              <a:rPr sz="900" b="1">
                <a:solidFill>
                  <a:srgbClr val="E7674C"/>
                </a:solidFill>
              </a:rPr>
              <a:t>FIND THE STORY</a:t>
            </a:r>
          </a:p>
        </p:txBody>
      </p:sp>
      <p:sp>
        <p:nvSpPr>
          <p:cNvPr id="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5BEF0EC0-F7D3-4B9A-9C90-8139E7872E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723900"/>
            <a:ext cx="110490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2850" b="1">
                <a:solidFill>
                  <a:srgbClr val="132A44"/>
                </a:solidFill>
              </a:defRPr>
            </a:pPr>
            <a:r>
              <a:rPr sz="2850" b="1">
                <a:solidFill>
                  <a:srgbClr val="132A44"/>
                </a:solidFill>
              </a:rPr>
              <a:t>The declarations page is your policy dashboard.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C4BECA13-A462-44FD-BFB9-706B0C994E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1457325"/>
            <a:ext cx="81915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A6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9244900-685C-44FD-9D33-346E0FB76C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6486525"/>
            <a:ext cx="3238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750" b="1">
                <a:solidFill>
                  <a:srgbClr val="617386"/>
                </a:solidFill>
              </a:defRPr>
            </a:pPr>
            <a:r>
              <a:rPr sz="750" b="1">
                <a:solidFill>
                  <a:srgbClr val="617386"/>
                </a:solidFill>
              </a:rPr>
              <a:t>INSURANCE 101 • FAMILY EDITION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E1412756-D346-41CD-A899-C704988900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86525"/>
            <a:ext cx="55245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750" b="1">
                <a:solidFill>
                  <a:srgbClr val="617386"/>
                </a:solidFill>
              </a:defRPr>
            </a:pPr>
            <a:r>
              <a:rPr sz="750" b="1">
                <a:solidFill>
                  <a:srgbClr val="617386"/>
                </a:solidFill>
              </a:rPr>
              <a:t>06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D63F779D-5259-4B5B-AB91-4CF493565E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1952625"/>
            <a:ext cx="2286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500" b="1">
                <a:solidFill>
                  <a:srgbClr val="E7674C"/>
                </a:solidFill>
              </a:defRPr>
            </a:pPr>
            <a:r>
              <a:rPr sz="1500" b="1">
                <a:solidFill>
                  <a:srgbClr val="E7674C"/>
                </a:solidFill>
              </a:rPr>
              <a:t>•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7A3792EB-3DBA-4B05-BDD7-A9614AE368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1952625"/>
            <a:ext cx="46482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500" b="0">
                <a:solidFill>
                  <a:srgbClr val="17212B"/>
                </a:solidFill>
              </a:defRPr>
            </a:pPr>
            <a:r>
              <a:rPr sz="1500" b="0">
                <a:solidFill>
                  <a:srgbClr val="17212B"/>
                </a:solidFill>
              </a:rPr>
              <a:t>Named insureds and insured location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57436149-97E3-41E1-9346-A44399FFE6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2466975"/>
            <a:ext cx="2286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500" b="1">
                <a:solidFill>
                  <a:srgbClr val="E7674C"/>
                </a:solidFill>
              </a:defRPr>
            </a:pPr>
            <a:r>
              <a:rPr sz="1500" b="1">
                <a:solidFill>
                  <a:srgbClr val="E7674C"/>
                </a:solidFill>
              </a:rPr>
              <a:t>•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CBEF79D-556C-40CD-86CF-9A86F22979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2466975"/>
            <a:ext cx="46482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500" b="0">
                <a:solidFill>
                  <a:srgbClr val="17212B"/>
                </a:solidFill>
              </a:defRPr>
            </a:pPr>
            <a:r>
              <a:rPr sz="1500" b="0">
                <a:solidFill>
                  <a:srgbClr val="17212B"/>
                </a:solidFill>
              </a:rPr>
              <a:t>Policy period and policy number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5857734-C91F-4129-8EF6-E07A08C188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2981325"/>
            <a:ext cx="2286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500" b="1">
                <a:solidFill>
                  <a:srgbClr val="E7674C"/>
                </a:solidFill>
              </a:defRPr>
            </a:pPr>
            <a:r>
              <a:rPr sz="1500" b="1">
                <a:solidFill>
                  <a:srgbClr val="E7674C"/>
                </a:solidFill>
              </a:rPr>
              <a:t>•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C24657A0-E238-4687-8975-8F98B02397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2981325"/>
            <a:ext cx="46482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500" b="0">
                <a:solidFill>
                  <a:srgbClr val="17212B"/>
                </a:solidFill>
              </a:defRPr>
            </a:pPr>
            <a:r>
              <a:rPr sz="1500" b="0">
                <a:solidFill>
                  <a:srgbClr val="17212B"/>
                </a:solidFill>
              </a:rPr>
              <a:t>Drivers, vehicles, or covered property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F69F28C-056B-468F-B648-7A57058C9E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3495675"/>
            <a:ext cx="2286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500" b="1">
                <a:solidFill>
                  <a:srgbClr val="E7674C"/>
                </a:solidFill>
              </a:defRPr>
            </a:pPr>
            <a:r>
              <a:rPr sz="1500" b="1">
                <a:solidFill>
                  <a:srgbClr val="E7674C"/>
                </a:solidFill>
              </a:rPr>
              <a:t>•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D48725F8-A552-489F-B670-DCE42247F8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3495675"/>
            <a:ext cx="46482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500" b="0">
                <a:solidFill>
                  <a:srgbClr val="17212B"/>
                </a:solidFill>
              </a:defRPr>
            </a:pPr>
            <a:r>
              <a:rPr sz="1500" b="0">
                <a:solidFill>
                  <a:srgbClr val="17212B"/>
                </a:solidFill>
              </a:rPr>
              <a:t>Coverage types and limits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AAB963F-FA62-4EC0-990F-312CEA603F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4010025"/>
            <a:ext cx="2286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500" b="1">
                <a:solidFill>
                  <a:srgbClr val="E7674C"/>
                </a:solidFill>
              </a:defRPr>
            </a:pPr>
            <a:r>
              <a:rPr sz="1500" b="1">
                <a:solidFill>
                  <a:srgbClr val="E7674C"/>
                </a:solidFill>
              </a:rPr>
              <a:t>•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3891CA7E-EFF1-4FD0-A657-2060152C82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4010025"/>
            <a:ext cx="46482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500" b="0">
                <a:solidFill>
                  <a:srgbClr val="17212B"/>
                </a:solidFill>
              </a:defRPr>
            </a:pPr>
            <a:r>
              <a:rPr sz="1500" b="0">
                <a:solidFill>
                  <a:srgbClr val="17212B"/>
                </a:solidFill>
              </a:rPr>
              <a:t>Deductibles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E6D50EAC-9372-49E0-9E2D-1FB360901E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4524375"/>
            <a:ext cx="2286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500" b="1">
                <a:solidFill>
                  <a:srgbClr val="E7674C"/>
                </a:solidFill>
              </a:defRPr>
            </a:pPr>
            <a:r>
              <a:rPr sz="1500" b="1">
                <a:solidFill>
                  <a:srgbClr val="E7674C"/>
                </a:solidFill>
              </a:rPr>
              <a:t>•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178DC6E7-A04F-4AF4-92AC-F965B4543A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4524375"/>
            <a:ext cx="46482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500" b="0">
                <a:solidFill>
                  <a:srgbClr val="17212B"/>
                </a:solidFill>
              </a:defRPr>
            </a:pPr>
            <a:r>
              <a:rPr sz="1500" b="0">
                <a:solidFill>
                  <a:srgbClr val="17212B"/>
                </a:solidFill>
              </a:rPr>
              <a:t>Endorsements or forms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412B2E72-4105-4BD5-88D0-5FB30501FD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0550" y="5038725"/>
            <a:ext cx="2286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500" b="1">
                <a:solidFill>
                  <a:srgbClr val="E7674C"/>
                </a:solidFill>
              </a:defRPr>
            </a:pPr>
            <a:r>
              <a:rPr sz="1500" b="1">
                <a:solidFill>
                  <a:srgbClr val="E7674C"/>
                </a:solidFill>
              </a:rPr>
              <a:t>•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9715B9D4-2081-4896-A9D8-8CDDE7459D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" y="5038725"/>
            <a:ext cx="46482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500" b="0">
                <a:solidFill>
                  <a:srgbClr val="17212B"/>
                </a:solidFill>
              </a:defRPr>
            </a:pPr>
            <a:r>
              <a:rPr sz="1500" b="0">
                <a:solidFill>
                  <a:srgbClr val="17212B"/>
                </a:solidFill>
              </a:rPr>
              <a:t>Mortgagee or lienholder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1F8B6D2A-785D-468A-A71D-E5BA686C55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286500" y="1952625"/>
            <a:ext cx="4762500" cy="3181350"/>
          </a:xfrm>
          <a:prstGeom xmlns:a="http://schemas.openxmlformats.org/drawingml/2006/main" prst="roundRect">
            <a:avLst>
              <a:gd name="adj" fmla="val 7186"/>
            </a:avLst>
          </a:prstGeom>
          <a:solidFill xmlns:a="http://schemas.openxmlformats.org/drawingml/2006/main">
            <a:srgbClr val="132A4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0C31938E-616F-407A-A521-4CF7308255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10375" y="2333625"/>
            <a:ext cx="371475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1350" b="1">
                <a:solidFill>
                  <a:srgbClr val="D8A63B"/>
                </a:solidFill>
              </a:defRPr>
            </a:pPr>
            <a:r>
              <a:rPr sz="1350" b="1">
                <a:solidFill>
                  <a:srgbClr val="D8A63B"/>
                </a:solidFill>
              </a:rPr>
              <a:t>PRIVATE DOCUMENT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FE0645A3-BAB6-4729-BF64-357E57E271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2933700"/>
            <a:ext cx="361950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1875" b="1">
                <a:solidFill>
                  <a:srgbClr val="FFFFFF"/>
                </a:solidFill>
              </a:defRPr>
            </a:pPr>
            <a:r>
              <a:rPr sz="1875" b="1">
                <a:solidFill>
                  <a:srgbClr val="FFFFFF"/>
                </a:solidFill>
              </a:rPr>
              <a:t>It may contain personal information.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F643A6CB-5036-48E3-AF43-F0B08BF124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77125" y="3714750"/>
            <a:ext cx="238125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674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3B583A86-2D3F-4F6E-A44D-92249A2F40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96125" y="4029075"/>
            <a:ext cx="3143250" cy="704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1500" b="1">
                <a:solidFill>
                  <a:srgbClr val="F6F0E6"/>
                </a:solidFill>
              </a:defRPr>
            </a:pPr>
            <a:r>
              <a:rPr sz="1500" b="1">
                <a:solidFill>
                  <a:srgbClr val="F6F0E6"/>
                </a:solidFill>
              </a:rPr>
              <a:t>Review it privately.</a:t>
            </a:r>
          </a:p>
          <a:p xmlns:a="http://schemas.openxmlformats.org/drawingml/2006/main">
            <a:pPr algn="ctr">
              <a:lnSpc>
                <a:spcPct val="100000"/>
              </a:lnSpc>
              <a:buNone/>
              <a:defRPr sz="1500" b="1">
                <a:solidFill>
                  <a:srgbClr val="F6F0E6"/>
                </a:solidFill>
              </a:defRPr>
            </a:pPr>
            <a:r>
              <a:rPr sz="1500" b="1">
                <a:solidFill>
                  <a:srgbClr val="F6F0E6"/>
                </a:solidFill>
              </a:rPr>
              <a:t>Do not post or share it publicly.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D495A9FF-3929-4C66-876A-383451DEB3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5476875"/>
            <a:ext cx="106680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1800" b="1">
                <a:solidFill>
                  <a:srgbClr val="132A44"/>
                </a:solidFill>
              </a:defRPr>
            </a:pPr>
            <a:r>
              <a:rPr sz="1800" b="1">
                <a:solidFill>
                  <a:srgbClr val="132A44"/>
                </a:solidFill>
              </a:rPr>
              <a:t>Circle one item to confirm or correct with your agent.</a:t>
            </a:r>
          </a:p>
        </p:txBody>
      </p:sp>
    </p:spTree>
    <p:extLst>
      <p:ext uri="{BB962C8B-B14F-4D97-AF65-F5344CB8AC3E}">
        <p14:creationId xmlns:p14="http://schemas.microsoft.com/office/powerpoint/2010/main" val="65254871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6F0E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8A0FC13F-B1C5-4A59-BFC3-7119B66886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361950"/>
            <a:ext cx="61912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900" b="1">
                <a:solidFill>
                  <a:srgbClr val="E7674C"/>
                </a:solidFill>
              </a:defRPr>
            </a:pPr>
            <a:r>
              <a:rPr sz="900" b="1">
                <a:solidFill>
                  <a:srgbClr val="E7674C"/>
                </a:solidFill>
              </a:rPr>
              <a:t>THE POLICY TRADEOFF</a:t>
            </a:r>
          </a:p>
        </p:txBody>
      </p:sp>
      <p:sp>
        <p:nvSpPr>
          <p:cNvPr id="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58EE80E4-FBBA-4865-9DA8-BF85FA4D81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723900"/>
            <a:ext cx="110490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2850" b="1">
                <a:solidFill>
                  <a:srgbClr val="132A44"/>
                </a:solidFill>
              </a:defRPr>
            </a:pPr>
            <a:r>
              <a:rPr sz="2850" b="1">
                <a:solidFill>
                  <a:srgbClr val="132A44"/>
                </a:solidFill>
              </a:rPr>
              <a:t>Every choice trades cost for protection.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7D070325-AB6D-485E-9AF9-813ECDF5E1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1457325"/>
            <a:ext cx="81915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A6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33B06B2-8387-465F-BB4D-E0654DA587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6486525"/>
            <a:ext cx="3238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750" b="1">
                <a:solidFill>
                  <a:srgbClr val="617386"/>
                </a:solidFill>
              </a:defRPr>
            </a:pPr>
            <a:r>
              <a:rPr sz="750" b="1">
                <a:solidFill>
                  <a:srgbClr val="617386"/>
                </a:solidFill>
              </a:rPr>
              <a:t>INSURANCE 101 • FAMILY EDITION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5BA8379F-A770-4E4F-A5EE-29D32EE15B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86525"/>
            <a:ext cx="55245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750" b="1">
                <a:solidFill>
                  <a:srgbClr val="617386"/>
                </a:solidFill>
              </a:defRPr>
            </a:pPr>
            <a:r>
              <a:rPr sz="750" b="1">
                <a:solidFill>
                  <a:srgbClr val="617386"/>
                </a:solidFill>
              </a:rPr>
              <a:t>07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AAD057C-44E1-4B13-9920-24759C4CCE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1952625"/>
            <a:ext cx="2800350" cy="457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A4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6C9D900E-A491-41BA-9085-779A75AABFB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038350"/>
            <a:ext cx="2571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125" b="1">
                <a:solidFill>
                  <a:srgbClr val="FFFFFF"/>
                </a:solidFill>
              </a:defRPr>
            </a:pPr>
            <a:r>
              <a:rPr sz="1125" b="1">
                <a:solidFill>
                  <a:srgbClr val="FFFFFF"/>
                </a:solidFill>
              </a:rPr>
              <a:t>DECISION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B5504D2-ED3C-452A-9121-FA8B1B2AA4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29000" y="1952625"/>
            <a:ext cx="3590925" cy="457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A4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A4E7F5F3-7F1B-4457-82FD-20143D458B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43300" y="2038350"/>
            <a:ext cx="3362325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125" b="1">
                <a:solidFill>
                  <a:srgbClr val="FFFFFF"/>
                </a:solidFill>
              </a:defRPr>
            </a:pPr>
            <a:r>
              <a:rPr sz="1125" b="1">
                <a:solidFill>
                  <a:srgbClr val="FFFFFF"/>
                </a:solidFill>
              </a:rPr>
              <a:t>MAY LOWER PRICE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50926B1D-5519-4D93-96DC-0928EBAEC2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96125" y="1952625"/>
            <a:ext cx="4448175" cy="4572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32A4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E44591A-4143-46C0-8525-61352F8CD7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10425" y="2038350"/>
            <a:ext cx="4219575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125" b="1">
                <a:solidFill>
                  <a:srgbClr val="FFFFFF"/>
                </a:solidFill>
              </a:defRPr>
            </a:pPr>
            <a:r>
              <a:rPr sz="1125" b="1">
                <a:solidFill>
                  <a:srgbClr val="FFFFFF"/>
                </a:solidFill>
              </a:rPr>
              <a:t>MAY STRENGTHEN PROTECTION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9395E9FC-851A-4115-A047-9C96CD69AB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2457450"/>
            <a:ext cx="10991850" cy="5810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0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08860A1-D210-4EA6-8C9D-26C67ECD24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533650"/>
            <a:ext cx="2590800" cy="409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200" b="1">
                <a:solidFill>
                  <a:srgbClr val="132A44"/>
                </a:solidFill>
              </a:defRPr>
            </a:pPr>
            <a:r>
              <a:rPr sz="1200" b="1">
                <a:solidFill>
                  <a:srgbClr val="132A44"/>
                </a:solidFill>
              </a:rPr>
              <a:t>Deductible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E20E88D2-18C7-4B2E-ABC8-EA8C363998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43300" y="2533650"/>
            <a:ext cx="3381375" cy="409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125" b="0">
                <a:solidFill>
                  <a:srgbClr val="17212B"/>
                </a:solidFill>
              </a:defRPr>
            </a:pPr>
            <a:r>
              <a:rPr sz="1125" b="0">
                <a:solidFill>
                  <a:srgbClr val="17212B"/>
                </a:solidFill>
              </a:rPr>
              <a:t>Higher deductible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70DD54D3-130A-45C9-9352-995523C3B1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19950" y="2533650"/>
            <a:ext cx="4171950" cy="409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125" b="0">
                <a:solidFill>
                  <a:srgbClr val="17212B"/>
                </a:solidFill>
              </a:defRPr>
            </a:pPr>
            <a:r>
              <a:rPr sz="1125" b="0">
                <a:solidFill>
                  <a:srgbClr val="17212B"/>
                </a:solidFill>
              </a:rPr>
              <a:t>Lower deductible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9081E415-C7B3-4F21-9E4C-650040DF18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3114675"/>
            <a:ext cx="10991850" cy="5810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89E5114F-36B2-488A-AD2F-74474DA7A8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190875"/>
            <a:ext cx="2590800" cy="409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200" b="1">
                <a:solidFill>
                  <a:srgbClr val="132A44"/>
                </a:solidFill>
              </a:defRPr>
            </a:pPr>
            <a:r>
              <a:rPr sz="1200" b="1">
                <a:solidFill>
                  <a:srgbClr val="132A44"/>
                </a:solidFill>
              </a:rPr>
              <a:t>Limits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C02D4481-CB91-4CEB-A89F-8EA1AC4331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43300" y="3190875"/>
            <a:ext cx="3381375" cy="409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125" b="0">
                <a:solidFill>
                  <a:srgbClr val="17212B"/>
                </a:solidFill>
              </a:defRPr>
            </a:pPr>
            <a:r>
              <a:rPr sz="1125" b="0">
                <a:solidFill>
                  <a:srgbClr val="17212B"/>
                </a:solidFill>
              </a:rPr>
              <a:t>Lower limits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FC33896A-255E-4BC1-8FAF-E1C5BE7BEC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19950" y="3190875"/>
            <a:ext cx="4171950" cy="409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125" b="0">
                <a:solidFill>
                  <a:srgbClr val="17212B"/>
                </a:solidFill>
              </a:defRPr>
            </a:pPr>
            <a:r>
              <a:rPr sz="1125" b="0">
                <a:solidFill>
                  <a:srgbClr val="17212B"/>
                </a:solidFill>
              </a:rPr>
              <a:t>Higher limits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7CB2C030-263A-4D85-997B-7C950CB332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3771900"/>
            <a:ext cx="10991850" cy="5810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0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05783FFB-BBBA-4F0D-9425-A82EDBB53C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848100"/>
            <a:ext cx="2590800" cy="409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200" b="1">
                <a:solidFill>
                  <a:srgbClr val="132A44"/>
                </a:solidFill>
              </a:defRPr>
            </a:pPr>
            <a:r>
              <a:rPr sz="1200" b="1">
                <a:solidFill>
                  <a:srgbClr val="132A44"/>
                </a:solidFill>
              </a:rPr>
              <a:t>Covered situations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C2B50064-294E-4935-9F2D-5ED6D311D8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43300" y="3848100"/>
            <a:ext cx="3381375" cy="409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125" b="0">
                <a:solidFill>
                  <a:srgbClr val="17212B"/>
                </a:solidFill>
              </a:defRPr>
            </a:pPr>
            <a:r>
              <a:rPr sz="1125" b="0">
                <a:solidFill>
                  <a:srgbClr val="17212B"/>
                </a:solidFill>
              </a:rPr>
              <a:t>Narrower protection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CA603F88-9B74-4761-BF53-DA067EB822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19950" y="3848100"/>
            <a:ext cx="4171950" cy="409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125" b="0">
                <a:solidFill>
                  <a:srgbClr val="17212B"/>
                </a:solidFill>
              </a:defRPr>
            </a:pPr>
            <a:r>
              <a:rPr sz="1125" b="0">
                <a:solidFill>
                  <a:srgbClr val="17212B"/>
                </a:solidFill>
              </a:rPr>
              <a:t>Broader protection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E8165451-653C-4D70-A90E-1FD6641CE9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4429125"/>
            <a:ext cx="10991850" cy="5810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13B6CAF1-75CB-416B-8779-0661C8338E3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505325"/>
            <a:ext cx="2590800" cy="409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200" b="1">
                <a:solidFill>
                  <a:srgbClr val="132A44"/>
                </a:solidFill>
              </a:defRPr>
            </a:pPr>
            <a:r>
              <a:rPr sz="1200" b="1">
                <a:solidFill>
                  <a:srgbClr val="132A44"/>
                </a:solidFill>
              </a:rPr>
              <a:t>Valuation</a:t>
            </a:r>
          </a:p>
        </p:txBody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EC523695-CDAD-4048-921C-E72FDDC81D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43300" y="4505325"/>
            <a:ext cx="3381375" cy="409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125" b="0">
                <a:solidFill>
                  <a:srgbClr val="17212B"/>
                </a:solidFill>
              </a:defRPr>
            </a:pPr>
            <a:r>
              <a:rPr sz="1125" b="0">
                <a:solidFill>
                  <a:srgbClr val="17212B"/>
                </a:solidFill>
              </a:rPr>
              <a:t>Actual cash value may cost less</a:t>
            </a:r>
          </a:p>
        </p:txBody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831B0B81-89A5-436F-A998-ABB909B94D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19950" y="4505325"/>
            <a:ext cx="4171950" cy="409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125" b="0">
                <a:solidFill>
                  <a:srgbClr val="17212B"/>
                </a:solidFill>
              </a:defRPr>
            </a:pPr>
            <a:r>
              <a:rPr sz="1125" b="0">
                <a:solidFill>
                  <a:srgbClr val="17212B"/>
                </a:solidFill>
              </a:rPr>
              <a:t>Replacement-cost options may protect more</a:t>
            </a:r>
          </a:p>
        </p:txBody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8BD4A290-8274-427B-ABE2-6ED2750288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5086350"/>
            <a:ext cx="10991850" cy="5810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AF0F3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0794D1DD-5025-4022-BEB9-754950643D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162550"/>
            <a:ext cx="2590800" cy="409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200" b="1">
                <a:solidFill>
                  <a:srgbClr val="132A44"/>
                </a:solidFill>
              </a:defRPr>
            </a:pPr>
            <a:r>
              <a:rPr sz="1200" b="1">
                <a:solidFill>
                  <a:srgbClr val="132A44"/>
                </a:solidFill>
              </a:rPr>
              <a:t>Optional coverage</a:t>
            </a:r>
          </a:p>
        </p:txBody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B8ED4008-8958-4A45-BEAC-B3098C9C43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543300" y="5162550"/>
            <a:ext cx="3381375" cy="409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125" b="0">
                <a:solidFill>
                  <a:srgbClr val="17212B"/>
                </a:solidFill>
              </a:defRPr>
            </a:pPr>
            <a:r>
              <a:rPr sz="1125" b="0">
                <a:solidFill>
                  <a:srgbClr val="17212B"/>
                </a:solidFill>
              </a:rPr>
              <a:t>Fewer additions</a:t>
            </a:r>
          </a:p>
        </p:txBody>
      </p:sp>
      <p:sp>
        <p:nvSpPr>
          <p:cNvPr id="31" name="">
            <a:extLst xmlns:a="http://schemas.openxmlformats.org/drawingml/2006/main">
              <a:ext uri="{FF2B5EF4-FFF2-40B4-BE49-F238E27FC236}">
                <a16:creationId xmlns:a16="http://schemas.microsoft.com/office/drawing/2014/main" id="{AF51680B-4B98-4658-A1E6-938630AC01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19950" y="5162550"/>
            <a:ext cx="4171950" cy="409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125" b="0">
                <a:solidFill>
                  <a:srgbClr val="17212B"/>
                </a:solidFill>
              </a:defRPr>
            </a:pPr>
            <a:r>
              <a:rPr sz="1125" b="0">
                <a:solidFill>
                  <a:srgbClr val="17212B"/>
                </a:solidFill>
              </a:rPr>
              <a:t>Selected additions for known risks</a:t>
            </a:r>
          </a:p>
        </p:txBody>
      </p:sp>
      <p:sp>
        <p:nvSpPr>
          <p:cNvPr id="32" name="">
            <a:extLst xmlns:a="http://schemas.openxmlformats.org/drawingml/2006/main">
              <a:ext uri="{FF2B5EF4-FFF2-40B4-BE49-F238E27FC236}">
                <a16:creationId xmlns:a16="http://schemas.microsoft.com/office/drawing/2014/main" id="{31A88569-58FB-4493-B6EE-3EDBD0B59C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7250" y="5867400"/>
            <a:ext cx="1047750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1650" b="1">
                <a:solidFill>
                  <a:srgbClr val="E7674C"/>
                </a:solidFill>
              </a:defRPr>
            </a:pPr>
            <a:r>
              <a:rPr sz="1650" b="1">
                <a:solidFill>
                  <a:srgbClr val="E7674C"/>
                </a:solidFill>
              </a:rPr>
              <a:t>Ask: “What is cheaper?” AND “What loss could I not afford?”</a:t>
            </a:r>
          </a:p>
        </p:txBody>
      </p:sp>
    </p:spTree>
    <p:extLst>
      <p:ext uri="{BB962C8B-B14F-4D97-AF65-F5344CB8AC3E}">
        <p14:creationId xmlns:p14="http://schemas.microsoft.com/office/powerpoint/2010/main" val="907565249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6F0E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0B051F9F-5C80-466D-B263-028D64160F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361950"/>
            <a:ext cx="61912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900" b="1">
                <a:solidFill>
                  <a:srgbClr val="E7674C"/>
                </a:solidFill>
              </a:defRPr>
            </a:pPr>
            <a:r>
              <a:rPr sz="900" b="1">
                <a:solidFill>
                  <a:srgbClr val="E7674C"/>
                </a:solidFill>
              </a:rPr>
              <a:t>AUTO</a:t>
            </a:r>
          </a:p>
        </p:txBody>
      </p:sp>
      <p:sp>
        <p:nvSpPr>
          <p:cNvPr id="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F47DA7E9-FA62-4FB6-9459-663769909D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723900"/>
            <a:ext cx="110490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2850" b="1">
                <a:solidFill>
                  <a:srgbClr val="132A44"/>
                </a:solidFill>
              </a:defRPr>
            </a:pPr>
            <a:r>
              <a:rPr sz="2850" b="1">
                <a:solidFill>
                  <a:srgbClr val="132A44"/>
                </a:solidFill>
              </a:rPr>
              <a:t>Auto insurance should protect people first.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F67B72FC-EF85-4E6B-804F-9C08045DFD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1457325"/>
            <a:ext cx="81915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A6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95660A4-54ED-4E1D-9006-3222F2E07F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6486525"/>
            <a:ext cx="3238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750" b="1">
                <a:solidFill>
                  <a:srgbClr val="617386"/>
                </a:solidFill>
              </a:defRPr>
            </a:pPr>
            <a:r>
              <a:rPr sz="750" b="1">
                <a:solidFill>
                  <a:srgbClr val="617386"/>
                </a:solidFill>
              </a:rPr>
              <a:t>INSURANCE 101 • FAMILY EDITION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2A06E912-1E10-45B4-A62B-0E633DA721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86525"/>
            <a:ext cx="55245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750" b="1">
                <a:solidFill>
                  <a:srgbClr val="617386"/>
                </a:solidFill>
              </a:defRPr>
            </a:pPr>
            <a:r>
              <a:rPr sz="750" b="1">
                <a:solidFill>
                  <a:srgbClr val="617386"/>
                </a:solidFill>
              </a:rPr>
              <a:t>08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BFCE40A7-4E72-4AA9-935C-5F0FBE28AA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1952625"/>
            <a:ext cx="3333750" cy="2095500"/>
          </a:xfrm>
          <a:prstGeom xmlns:a="http://schemas.openxmlformats.org/drawingml/2006/main" prst="roundRect">
            <a:avLst>
              <a:gd name="adj" fmla="val 818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EAF0F3"/>
            </a:solidFill>
            <a:prstDash val="solid"/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D46C218-EB27-4FEC-B46B-0822F8B94E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1500" y="1952625"/>
            <a:ext cx="85725" cy="2095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E7674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5C44E3C-456E-4844-842A-3C68DE0E53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2124075"/>
            <a:ext cx="28765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500" b="1">
                <a:solidFill>
                  <a:srgbClr val="132A44"/>
                </a:solidFill>
              </a:defRPr>
            </a:pPr>
            <a:r>
              <a:rPr sz="1500" b="1">
                <a:solidFill>
                  <a:srgbClr val="132A44"/>
                </a:solidFill>
              </a:rPr>
              <a:t>LIABILITY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9B951E0F-062B-4FD4-B6FA-1A15248427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" y="2524125"/>
            <a:ext cx="2876550" cy="1371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275" b="0">
                <a:solidFill>
                  <a:srgbClr val="617386"/>
                </a:solidFill>
              </a:defRPr>
            </a:pPr>
            <a:r>
              <a:rPr sz="1275" b="0">
                <a:solidFill>
                  <a:srgbClr val="617386"/>
                </a:solidFill>
              </a:rPr>
              <a:t>Injury or damage you may cause to other people. Ask what assets and income are at risk.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1B427F06-070A-46CC-AB49-C4C456D805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29125" y="1952625"/>
            <a:ext cx="3333750" cy="2095500"/>
          </a:xfrm>
          <a:prstGeom xmlns:a="http://schemas.openxmlformats.org/drawingml/2006/main" prst="roundRect">
            <a:avLst>
              <a:gd name="adj" fmla="val 818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EAF0F3"/>
            </a:solidFill>
            <a:prstDash val="solid"/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A9E53ADE-5A40-4175-BDC3-55B883578B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29125" y="1952625"/>
            <a:ext cx="85725" cy="2095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E557A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0C13D82-6A6A-410A-B4C9-3CA9686F08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95825" y="2124075"/>
            <a:ext cx="28765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500" b="1">
                <a:solidFill>
                  <a:srgbClr val="132A44"/>
                </a:solidFill>
              </a:defRPr>
            </a:pPr>
            <a:r>
              <a:rPr sz="1500" b="1">
                <a:solidFill>
                  <a:srgbClr val="132A44"/>
                </a:solidFill>
              </a:rPr>
              <a:t>YOUR VEHICLE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A4CAB9F1-AD8D-4B0F-A066-0DA1688A40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695825" y="2524125"/>
            <a:ext cx="2876550" cy="1371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275" b="0">
                <a:solidFill>
                  <a:srgbClr val="617386"/>
                </a:solidFill>
              </a:defRPr>
            </a:pPr>
            <a:r>
              <a:rPr sz="1275" b="0">
                <a:solidFill>
                  <a:srgbClr val="617386"/>
                </a:solidFill>
              </a:rPr>
              <a:t>Collision and other-than-collision losses may be addressed differently. Ask what the car is worth to you.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1474B02F-4211-4076-AB61-436A9DF8ED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86750" y="1952625"/>
            <a:ext cx="3333750" cy="2095500"/>
          </a:xfrm>
          <a:prstGeom xmlns:a="http://schemas.openxmlformats.org/drawingml/2006/main" prst="roundRect">
            <a:avLst>
              <a:gd name="adj" fmla="val 8182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EAF0F3"/>
            </a:solidFill>
            <a:prstDash val="solid"/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A7284539-8060-42AA-9F34-B32CA6C581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286750" y="1952625"/>
            <a:ext cx="85725" cy="2095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A6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0F8BB07C-086D-4CAD-AC59-DD7A25C90E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53450" y="2124075"/>
            <a:ext cx="28765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500" b="1">
                <a:solidFill>
                  <a:srgbClr val="132A44"/>
                </a:solidFill>
              </a:defRPr>
            </a:pPr>
            <a:r>
              <a:rPr sz="1500" b="1">
                <a:solidFill>
                  <a:srgbClr val="132A44"/>
                </a:solidFill>
              </a:rPr>
              <a:t>YOU + PASSENGERS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F328148E-4F6B-4BAD-B31C-C0BB3CC7C6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553450" y="2524125"/>
            <a:ext cx="2876550" cy="1371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1275" b="0">
                <a:solidFill>
                  <a:srgbClr val="617386"/>
                </a:solidFill>
              </a:defRPr>
            </a:pPr>
            <a:r>
              <a:rPr sz="1275" b="0">
                <a:solidFill>
                  <a:srgbClr val="617386"/>
                </a:solidFill>
              </a:rPr>
              <a:t>Medical, injury, and uninsured/underinsured protections vary by state and policy.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AEA2ECBF-0B11-413E-91DA-4032160D80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28750" y="4610100"/>
            <a:ext cx="9334500" cy="876300"/>
          </a:xfrm>
          <a:prstGeom xmlns:a="http://schemas.openxmlformats.org/drawingml/2006/main" prst="roundRect">
            <a:avLst>
              <a:gd name="adj" fmla="val 23913"/>
            </a:avLst>
          </a:prstGeom>
          <a:solidFill xmlns:a="http://schemas.openxmlformats.org/drawingml/2006/main">
            <a:srgbClr val="132A44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2A4C891F-5D3C-4407-99EC-503F214A68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57375" y="4781550"/>
            <a:ext cx="8477250" cy="5143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1875" b="1">
                <a:solidFill>
                  <a:srgbClr val="FFFFFF"/>
                </a:solidFill>
              </a:defRPr>
            </a:pPr>
            <a:r>
              <a:rPr sz="1875" b="1">
                <a:solidFill>
                  <a:srgbClr val="FFFFFF"/>
                </a:solidFill>
              </a:rPr>
              <a:t>Minimum legal limits answer “Can I drive?”—not “Is my household well protected?”</a:t>
            </a:r>
          </a:p>
        </p:txBody>
      </p:sp>
    </p:spTree>
    <p:extLst>
      <p:ext uri="{BB962C8B-B14F-4D97-AF65-F5344CB8AC3E}">
        <p14:creationId xmlns:p14="http://schemas.microsoft.com/office/powerpoint/2010/main" val="1297997296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6F0E6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8986AF19-5C0D-4CC7-9051-0A947D9F6C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361950"/>
            <a:ext cx="61912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900" b="1">
                <a:solidFill>
                  <a:srgbClr val="E7674C"/>
                </a:solidFill>
              </a:defRPr>
            </a:pPr>
            <a:r>
              <a:rPr sz="900" b="1">
                <a:solidFill>
                  <a:srgbClr val="E7674C"/>
                </a:solidFill>
              </a:rPr>
              <a:t>THE CASH QUESTION</a:t>
            </a:r>
          </a:p>
        </p:txBody>
      </p:sp>
      <p:sp>
        <p:nvSpPr>
          <p:cNvPr id="2" name="slide-title">
            <a:extLst xmlns:a="http://schemas.openxmlformats.org/drawingml/2006/main">
              <a:ext uri="{FF2B5EF4-FFF2-40B4-BE49-F238E27FC236}">
                <a16:creationId xmlns:a16="http://schemas.microsoft.com/office/drawing/2014/main" id="{D360C1C2-1FA5-4C2B-9F7F-D9FE8CAE08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723900"/>
            <a:ext cx="11049000" cy="647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2850" b="1">
                <a:solidFill>
                  <a:srgbClr val="132A44"/>
                </a:solidFill>
              </a:defRPr>
            </a:pPr>
            <a:r>
              <a:rPr sz="2850" b="1">
                <a:solidFill>
                  <a:srgbClr val="132A44"/>
                </a:solidFill>
              </a:rPr>
              <a:t>A deductible is a decision made before the loss.</a:t>
            </a:r>
          </a:p>
        </p:txBody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07F6D268-861B-4A83-9856-BFFEB60FA26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1457325"/>
            <a:ext cx="81915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8A63B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C9CB368E-517A-4144-94E2-5E0265731E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52450" y="6486525"/>
            <a:ext cx="323850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l">
              <a:lnSpc>
                <a:spcPct val="100000"/>
              </a:lnSpc>
              <a:buNone/>
              <a:defRPr sz="750" b="1">
                <a:solidFill>
                  <a:srgbClr val="617386"/>
                </a:solidFill>
              </a:defRPr>
            </a:pPr>
            <a:r>
              <a:rPr sz="750" b="1">
                <a:solidFill>
                  <a:srgbClr val="617386"/>
                </a:solidFill>
              </a:rPr>
              <a:t>INSURANCE 101 • FAMILY EDITION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C9509CA1-C1D0-4BA2-9828-DFA528FF81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86525"/>
            <a:ext cx="552450" cy="152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r">
              <a:lnSpc>
                <a:spcPct val="100000"/>
              </a:lnSpc>
              <a:buNone/>
              <a:defRPr sz="750" b="1">
                <a:solidFill>
                  <a:srgbClr val="617386"/>
                </a:solidFill>
              </a:defRPr>
            </a:pPr>
            <a:r>
              <a:rPr sz="750" b="1">
                <a:solidFill>
                  <a:srgbClr val="617386"/>
                </a:solidFill>
              </a:rPr>
              <a:t>09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2BE29B1-038B-4FE0-97BD-8E71B53C5D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000250"/>
            <a:ext cx="46672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1800" b="1">
                <a:solidFill>
                  <a:srgbClr val="1E557A"/>
                </a:solidFill>
              </a:defRPr>
            </a:pPr>
            <a:r>
              <a:rPr sz="1800" b="1">
                <a:solidFill>
                  <a:srgbClr val="1E557A"/>
                </a:solidFill>
              </a:rPr>
              <a:t>LOWER DEDUCTIBLE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448B16B0-30EE-4FCA-BBFF-81B0493D3A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14375" y="2571750"/>
            <a:ext cx="4572000" cy="1809750"/>
          </a:xfrm>
          <a:prstGeom xmlns:a="http://schemas.openxmlformats.org/drawingml/2006/main" prst="roundRect">
            <a:avLst>
              <a:gd name="adj" fmla="val 11579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EAF0F3"/>
            </a:solidFill>
            <a:prstDash val="solid"/>
          </a:ln>
        </p:spPr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82FD775D-E9FC-4D53-94A9-1B9CA3AC8C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47750" y="2857500"/>
            <a:ext cx="39052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1725" b="1">
                <a:solidFill>
                  <a:srgbClr val="17212B"/>
                </a:solidFill>
              </a:defRPr>
            </a:pPr>
            <a:r>
              <a:rPr sz="1725" b="1">
                <a:solidFill>
                  <a:srgbClr val="17212B"/>
                </a:solidFill>
              </a:rPr>
              <a:t>Usually higher premium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7DA95B6-3419-4B4D-A984-C74F77E880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3476625"/>
            <a:ext cx="37147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1500" b="0">
                <a:solidFill>
                  <a:srgbClr val="617386"/>
                </a:solidFill>
              </a:defRPr>
            </a:pPr>
            <a:r>
              <a:rPr sz="1500" b="0">
                <a:solidFill>
                  <a:srgbClr val="617386"/>
                </a:solidFill>
              </a:rPr>
              <a:t>Less cash needed when a covered loss occurs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F8E19B5-5A4B-455A-A535-5A273C2BE7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2000250"/>
            <a:ext cx="46672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1800" b="1">
                <a:solidFill>
                  <a:srgbClr val="E7674C"/>
                </a:solidFill>
              </a:defRPr>
            </a:pPr>
            <a:r>
              <a:rPr sz="1800" b="1">
                <a:solidFill>
                  <a:srgbClr val="E7674C"/>
                </a:solidFill>
              </a:rPr>
              <a:t>HIGHER DEDUCTIBLE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1BC5AD2D-BA9D-4DAA-8FE5-B779DE95E6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05625" y="2571750"/>
            <a:ext cx="4572000" cy="1809750"/>
          </a:xfrm>
          <a:prstGeom xmlns:a="http://schemas.openxmlformats.org/drawingml/2006/main" prst="roundRect">
            <a:avLst>
              <a:gd name="adj" fmla="val 11579"/>
            </a:avLst>
          </a:prstGeom>
          <a:solidFill xmlns:a="http://schemas.openxmlformats.org/drawingml/2006/main">
            <a:srgbClr val="FFFFFF"/>
          </a:solidFill>
          <a:ln xmlns:a="http://schemas.openxmlformats.org/drawingml/2006/main" w="9525">
            <a:solidFill>
              <a:srgbClr val="EAF0F3"/>
            </a:solidFill>
            <a:prstDash val="solid"/>
          </a:ln>
        </p:spPr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E5FB08C-3705-4FEC-A743-B8D50D7B21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2857500"/>
            <a:ext cx="39052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1725" b="1">
                <a:solidFill>
                  <a:srgbClr val="17212B"/>
                </a:solidFill>
              </a:defRPr>
            </a:pPr>
            <a:r>
              <a:rPr sz="1725" b="1">
                <a:solidFill>
                  <a:srgbClr val="17212B"/>
                </a:solidFill>
              </a:rPr>
              <a:t>Usually lower premium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02D9704-0191-44B6-A493-7BCD895582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3476625"/>
            <a:ext cx="3714750" cy="523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1500" b="0">
                <a:solidFill>
                  <a:srgbClr val="617386"/>
                </a:solidFill>
              </a:defRPr>
            </a:pPr>
            <a:r>
              <a:rPr sz="1500" b="0">
                <a:solidFill>
                  <a:srgbClr val="617386"/>
                </a:solidFill>
              </a:rPr>
              <a:t>More cash needed when a covered loss occurs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DF404AE4-94A5-494B-B983-38713CE8D1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" y="5067300"/>
            <a:ext cx="971550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lnSpc>
                <a:spcPct val="100000"/>
              </a:lnSpc>
              <a:buNone/>
              <a:defRPr sz="2550" b="1">
                <a:solidFill>
                  <a:srgbClr val="132A44"/>
                </a:solidFill>
              </a:defRPr>
            </a:pPr>
            <a:r>
              <a:rPr sz="2550" b="1">
                <a:solidFill>
                  <a:srgbClr val="132A44"/>
                </a:solidFill>
              </a:rPr>
              <a:t>Could you comfortably pay it tomorrow?</a:t>
            </a:r>
          </a:p>
        </p:txBody>
      </p:sp>
    </p:spTree>
    <p:extLst>
      <p:ext uri="{BB962C8B-B14F-4D97-AF65-F5344CB8AC3E}">
        <p14:creationId xmlns:p14="http://schemas.microsoft.com/office/powerpoint/2010/main" val="569664437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2026-07-22T20:06:00.5220000Z</dcterms:created>
  <dcterms:modified xsi:type="dcterms:W3CDTF">2026-07-22T20:06:00.5220000Z</dcterms:modified>
</coreProperties>
</file>