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2cb4a21ce124498" /><Relationship Type="http://schemas.openxmlformats.org/officeDocument/2006/relationships/extended-properties" Target="/docProps/app.xml" Id="R114fbafcb534429f" /><Relationship Type="http://schemas.openxmlformats.org/officeDocument/2006/relationships/officeDocument" Target="/ppt/presentation.xml" Id="Re9c816d2b3bb4a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1e08df7254569"/>
  </p:sldMasterIdLst>
  <p:notesMasterIdLst>
    <p:notesMasterId xmlns:r="http://schemas.openxmlformats.org/officeDocument/2006/relationships" r:id="R0b1c32a30f304a45"/>
  </p:notesMasterIdLst>
  <p:sldIdLst>
    <p:sldId xmlns:r="http://schemas.openxmlformats.org/officeDocument/2006/relationships" id="256" r:id="R3f791a92502740a9"/>
    <p:sldId xmlns:r="http://schemas.openxmlformats.org/officeDocument/2006/relationships" id="257" r:id="R6f1e45f5a9eb43fc"/>
    <p:sldId xmlns:r="http://schemas.openxmlformats.org/officeDocument/2006/relationships" id="258" r:id="R361e45ea263e4b5c"/>
    <p:sldId xmlns:r="http://schemas.openxmlformats.org/officeDocument/2006/relationships" id="259" r:id="R8fa05a7c1f654ebb"/>
    <p:sldId xmlns:r="http://schemas.openxmlformats.org/officeDocument/2006/relationships" id="260" r:id="R92692188e608479f"/>
    <p:sldId xmlns:r="http://schemas.openxmlformats.org/officeDocument/2006/relationships" id="261" r:id="R522e198d92944b07"/>
    <p:sldId xmlns:r="http://schemas.openxmlformats.org/officeDocument/2006/relationships" id="262" r:id="R4f7a8df651554bdc"/>
    <p:sldId xmlns:r="http://schemas.openxmlformats.org/officeDocument/2006/relationships" id="263" r:id="R00e4be3665d440f1"/>
    <p:sldId xmlns:r="http://schemas.openxmlformats.org/officeDocument/2006/relationships" id="264" r:id="R63775436bdb94ce1"/>
    <p:sldId xmlns:r="http://schemas.openxmlformats.org/officeDocument/2006/relationships" id="265" r:id="R60797c45e2e349a9"/>
    <p:sldId xmlns:r="http://schemas.openxmlformats.org/officeDocument/2006/relationships" id="266" r:id="Rbbaf352735384410"/>
    <p:sldId xmlns:r="http://schemas.openxmlformats.org/officeDocument/2006/relationships" id="267" r:id="Rb87f1670f57c4836"/>
    <p:sldId xmlns:r="http://schemas.openxmlformats.org/officeDocument/2006/relationships" id="268" r:id="Re7f29e83a9754fcf"/>
    <p:sldId xmlns:r="http://schemas.openxmlformats.org/officeDocument/2006/relationships" id="269" r:id="R75df1d424ca94e23"/>
    <p:sldId xmlns:r="http://schemas.openxmlformats.org/officeDocument/2006/relationships" id="270" r:id="R55b475087e064fec"/>
    <p:sldId xmlns:r="http://schemas.openxmlformats.org/officeDocument/2006/relationships" id="271" r:id="R52b6edc0961b4238"/>
    <p:sldId xmlns:r="http://schemas.openxmlformats.org/officeDocument/2006/relationships" id="272" r:id="R4159577dfd464da3"/>
    <p:sldId xmlns:r="http://schemas.openxmlformats.org/officeDocument/2006/relationships" id="273" r:id="R338ca14036574929"/>
    <p:sldId xmlns:r="http://schemas.openxmlformats.org/officeDocument/2006/relationships" id="274" r:id="R8d464b6f10f44d22"/>
    <p:sldId xmlns:r="http://schemas.openxmlformats.org/officeDocument/2006/relationships" id="275" r:id="R51806c069bc54ba3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7e5eab1d0aa458c" /><Relationship Type="http://schemas.openxmlformats.org/officeDocument/2006/relationships/slideMaster" Target="/ppt/slideMasters/slideMaster1.xml" Id="Rb611e08df7254569" /><Relationship Type="http://schemas.openxmlformats.org/officeDocument/2006/relationships/notesMaster" Target="/ppt/notesMasters/notesMaster1.xml" Id="R0b1c32a30f304a45" /><Relationship Type="http://schemas.openxmlformats.org/officeDocument/2006/relationships/presProps" Target="/ppt/presProps.xml" Id="R688e41d12f524124" /><Relationship Type="http://schemas.openxmlformats.org/officeDocument/2006/relationships/tableStyles" Target="/ppt/tableStyles.xml" Id="R373ecd3a2a744a11" /><Relationship Type="http://schemas.openxmlformats.org/officeDocument/2006/relationships/slide" Target="/ppt/slides/slide1.xml" Id="R3f791a92502740a9" /><Relationship Type="http://schemas.openxmlformats.org/officeDocument/2006/relationships/slide" Target="/ppt/slides/slide2.xml" Id="R6f1e45f5a9eb43fc" /><Relationship Type="http://schemas.openxmlformats.org/officeDocument/2006/relationships/slide" Target="/ppt/slides/slide3.xml" Id="R361e45ea263e4b5c" /><Relationship Type="http://schemas.openxmlformats.org/officeDocument/2006/relationships/slide" Target="/ppt/slides/slide4.xml" Id="R8fa05a7c1f654ebb" /><Relationship Type="http://schemas.openxmlformats.org/officeDocument/2006/relationships/slide" Target="/ppt/slides/slide5.xml" Id="R92692188e608479f" /><Relationship Type="http://schemas.openxmlformats.org/officeDocument/2006/relationships/slide" Target="/ppt/slides/slide6.xml" Id="R522e198d92944b07" /><Relationship Type="http://schemas.openxmlformats.org/officeDocument/2006/relationships/slide" Target="/ppt/slides/slide7.xml" Id="R4f7a8df651554bdc" /><Relationship Type="http://schemas.openxmlformats.org/officeDocument/2006/relationships/slide" Target="/ppt/slides/slide8.xml" Id="R00e4be3665d440f1" /><Relationship Type="http://schemas.openxmlformats.org/officeDocument/2006/relationships/slide" Target="/ppt/slides/slide9.xml" Id="R63775436bdb94ce1" /><Relationship Type="http://schemas.openxmlformats.org/officeDocument/2006/relationships/slide" Target="/ppt/slides/slide10.xml" Id="R60797c45e2e349a9" /><Relationship Type="http://schemas.openxmlformats.org/officeDocument/2006/relationships/slide" Target="/ppt/slides/slide11.xml" Id="Rbbaf352735384410" /><Relationship Type="http://schemas.openxmlformats.org/officeDocument/2006/relationships/slide" Target="/ppt/slides/slide12.xml" Id="Rb87f1670f57c4836" /><Relationship Type="http://schemas.openxmlformats.org/officeDocument/2006/relationships/slide" Target="/ppt/slides/slide13.xml" Id="Re7f29e83a9754fcf" /><Relationship Type="http://schemas.openxmlformats.org/officeDocument/2006/relationships/slide" Target="/ppt/slides/slide14.xml" Id="R75df1d424ca94e23" /><Relationship Type="http://schemas.openxmlformats.org/officeDocument/2006/relationships/slide" Target="/ppt/slides/slide15.xml" Id="R55b475087e064fec" /><Relationship Type="http://schemas.openxmlformats.org/officeDocument/2006/relationships/slide" Target="/ppt/slides/slide16.xml" Id="R52b6edc0961b4238" /><Relationship Type="http://schemas.openxmlformats.org/officeDocument/2006/relationships/slide" Target="/ppt/slides/slide17.xml" Id="R4159577dfd464da3" /><Relationship Type="http://schemas.openxmlformats.org/officeDocument/2006/relationships/slide" Target="/ppt/slides/slide18.xml" Id="R338ca14036574929" /><Relationship Type="http://schemas.openxmlformats.org/officeDocument/2006/relationships/slide" Target="/ppt/slides/slide19.xml" Id="R8d464b6f10f44d22" /><Relationship Type="http://schemas.openxmlformats.org/officeDocument/2006/relationships/slide" Target="/ppt/slides/slide20.xml" Id="R51806c069bc54ba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54f96aff42042c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7ce43c7b1e44490" /><Relationship Type="http://schemas.openxmlformats.org/officeDocument/2006/relationships/notesMaster" Target="/ppt/notesMasters/notesMaster1.xml" Id="R6605d07852784d3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c9ffb23a3214263" /><Relationship Type="http://schemas.openxmlformats.org/officeDocument/2006/relationships/notesMaster" Target="/ppt/notesMasters/notesMaster1.xml" Id="Rb6ddca0deb134f2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b6adc47437e4454" /><Relationship Type="http://schemas.openxmlformats.org/officeDocument/2006/relationships/notesMaster" Target="/ppt/notesMasters/notesMaster1.xml" Id="R3d569edabf5e493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6298f0be48c4552" /><Relationship Type="http://schemas.openxmlformats.org/officeDocument/2006/relationships/notesMaster" Target="/ppt/notesMasters/notesMaster1.xml" Id="R942ae1f01a32412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91e850d260541f2" /><Relationship Type="http://schemas.openxmlformats.org/officeDocument/2006/relationships/notesMaster" Target="/ppt/notesMasters/notesMaster1.xml" Id="R26d1f72fe2c8484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8078553cd424e7c" /><Relationship Type="http://schemas.openxmlformats.org/officeDocument/2006/relationships/notesMaster" Target="/ppt/notesMasters/notesMaster1.xml" Id="Rcb2dd05c722640c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7a5d3e1a14b44e4" /><Relationship Type="http://schemas.openxmlformats.org/officeDocument/2006/relationships/notesMaster" Target="/ppt/notesMasters/notesMaster1.xml" Id="R81e2a6add5014530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709b07b377a4aae" /><Relationship Type="http://schemas.openxmlformats.org/officeDocument/2006/relationships/notesMaster" Target="/ppt/notesMasters/notesMaster1.xml" Id="R26412900be4d4c2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273525fc81149d0" /><Relationship Type="http://schemas.openxmlformats.org/officeDocument/2006/relationships/notesMaster" Target="/ppt/notesMasters/notesMaster1.xml" Id="Ree7da8546c37471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799de93a2dd4a23" /><Relationship Type="http://schemas.openxmlformats.org/officeDocument/2006/relationships/notesMaster" Target="/ppt/notesMasters/notesMaster1.xml" Id="Rc6355657b07f43f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806ae7ceb3540ba" /><Relationship Type="http://schemas.openxmlformats.org/officeDocument/2006/relationships/notesMaster" Target="/ppt/notesMasters/notesMaster1.xml" Id="R8b93722eb99b402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4151bbd539e4981" /><Relationship Type="http://schemas.openxmlformats.org/officeDocument/2006/relationships/notesMaster" Target="/ppt/notesMasters/notesMaster1.xml" Id="R82cfc70880ea46c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3b5067e17bd248de" /><Relationship Type="http://schemas.openxmlformats.org/officeDocument/2006/relationships/notesMaster" Target="/ppt/notesMasters/notesMaster1.xml" Id="R0c4f44e507a4427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a81dc50df254ce6" /><Relationship Type="http://schemas.openxmlformats.org/officeDocument/2006/relationships/notesMaster" Target="/ppt/notesMasters/notesMaster1.xml" Id="R42855183bf19420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ba35193d20e4718" /><Relationship Type="http://schemas.openxmlformats.org/officeDocument/2006/relationships/notesMaster" Target="/ppt/notesMasters/notesMaster1.xml" Id="R711380a78abe4a4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5ec73ab3bd14bac" /><Relationship Type="http://schemas.openxmlformats.org/officeDocument/2006/relationships/notesMaster" Target="/ppt/notesMasters/notesMaster1.xml" Id="R9d09c722050a44a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7ea49d1f6264697" /><Relationship Type="http://schemas.openxmlformats.org/officeDocument/2006/relationships/notesMaster" Target="/ppt/notesMasters/notesMaster1.xml" Id="Rb5c4d6db5094476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e593e2973e1447d" /><Relationship Type="http://schemas.openxmlformats.org/officeDocument/2006/relationships/notesMaster" Target="/ppt/notesMasters/notesMaster1.xml" Id="R63213b745cf54b0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eb5586ac1eb4e89" /><Relationship Type="http://schemas.openxmlformats.org/officeDocument/2006/relationships/notesMaster" Target="/ppt/notesMasters/notesMaster1.xml" Id="R64ccf97b13aa4c8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2401240d0964fa2" /><Relationship Type="http://schemas.openxmlformats.org/officeDocument/2006/relationships/notesMaster" Target="/ppt/notesMasters/notesMaster1.xml" Id="Re1b6f04f0dab497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Welcome the family. This course is designed to create better conversations—not replace a licensed agent or the policy itself.</a:t>
            </a:r>
          </a:p>
          <a:p xmlns:a="http://schemas.openxmlformats.org/drawingml/2006/main">
            <a:r>
              <a:t>Invite participants to keep a declarations page and the companion workbook nearby if they have them.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not an argument against affordability. It is an argument for informed tradeoffs.</a:t>
            </a:r>
          </a:p>
          <a:p xmlns:a="http://schemas.openxmlformats.org/drawingml/2006/main">
            <a:r>
              <a:t>A quote comparison should compare the same risks and the same assumptions.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NHTSA describes parents as a major influence on teen driving behavior and recommends knowing state GDL rules.</a:t>
            </a:r>
          </a:p>
          <a:p xmlns:a="http://schemas.openxmlformats.org/drawingml/2006/main">
            <a:r>
              <a:t>This course is for adult household decision-makers. Do not export or contact minors.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Have the household write the answers in the companion workbook.</a:t>
            </a:r>
          </a:p>
          <a:p xmlns:a="http://schemas.openxmlformats.org/drawingml/2006/main">
            <a:r>
              <a:t>The goal is consistency, not a lecture after something goes wrong.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renters policy is not “just for stuff.” Liability and living-expense protection can matter too.</a:t>
            </a:r>
          </a:p>
          <a:p xmlns:a="http://schemas.openxmlformats.org/drawingml/2006/main">
            <a:r>
              <a:t>The exact covered causes, limits, and exclusions come from the contract.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basic inventory can help a household remember and document property after a loss.</a:t>
            </a:r>
          </a:p>
          <a:p xmlns:a="http://schemas.openxmlformats.org/drawingml/2006/main">
            <a:r>
              <a:t>Avoid storing the only copy on a device that could be damaged or stolen with the property.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explanation conceptual. Exact settlement rules vary by policy, property type, and loss.</a:t>
            </a:r>
          </a:p>
          <a:p xmlns:a="http://schemas.openxmlformats.org/drawingml/2006/main">
            <a:r>
              <a:t>Have the family ask what proof and deadlines apply if replacement-cost coverage exists.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imply every policy excludes every item listed. These are questions to test.</a:t>
            </a:r>
          </a:p>
          <a:p xmlns:a="http://schemas.openxmlformats.org/drawingml/2006/main">
            <a:r>
              <a:t>Endorsements or separate policies may address some risks, depending on availability.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Safety comes first. Avoid admitting fault, speculating, or making repairs beyond what is needed to protect people and property unless directed.</a:t>
            </a:r>
          </a:p>
          <a:p xmlns:a="http://schemas.openxmlformats.org/drawingml/2006/main">
            <a:r>
              <a:t>Policy duties and claim instructions control.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complete file does not guarantee coverage. It helps the process by organizing facts and proof.</a:t>
            </a:r>
          </a:p>
          <a:p xmlns:a="http://schemas.openxmlformats.org/drawingml/2006/main">
            <a:r>
              <a:t>Follow the insurer’s instructions and keep originals or secure copies.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An annual review is useful, but material life changes should not wait for the anniversary.</a:t>
            </a:r>
          </a:p>
          <a:p xmlns:a="http://schemas.openxmlformats.org/drawingml/2006/main">
            <a:r>
              <a:t>Ask the household to write one change the agency may not know about.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Set the boundary clearly. Examples are generic and may not match a particular carrier, state, or household.</a:t>
            </a:r>
          </a:p>
          <a:p xmlns:a="http://schemas.openxmlformats.org/drawingml/2006/main">
            <a:r>
              <a:t>The useful outcome is a list of questions to take to the agent.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resolving the opening promise: better questions create fewer avoidable surprises.</a:t>
            </a:r>
          </a:p>
          <a:p xmlns:a="http://schemas.openxmlformats.org/drawingml/2006/main">
            <a:r>
              <a:t>The call to action is a review or conversation—not a generic “visit our homepage.”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the household to name the risks that would be hardest to absorb with savings alone.</a:t>
            </a:r>
          </a:p>
          <a:p xmlns:a="http://schemas.openxmlformats.org/drawingml/2006/main">
            <a:r>
              <a:t>Avoid starting with a product list. Products only make sense after the risk is clear.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Insurance does not erase risk. It decides which losses the insurer agrees to pay and which costs stay with the household.</a:t>
            </a:r>
          </a:p>
          <a:p xmlns:a="http://schemas.openxmlformats.org/drawingml/2006/main">
            <a:r>
              <a:t>That is why price alone cannot describe the quality of the fit.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workbook to write one word the family wants explained using their own policy.</a:t>
            </a:r>
          </a:p>
          <a:p xmlns:a="http://schemas.openxmlformats.org/drawingml/2006/main">
            <a:r>
              <a:t>Policy language controls; these are conversation starters, not contract definitions.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dashboard tells you what the policy says was selected. It does not tell the entire story; forms and endorsements matter too.</a:t>
            </a:r>
          </a:p>
          <a:p xmlns:a="http://schemas.openxmlformats.org/drawingml/2006/main">
            <a:r>
              <a:t>Never ask participants to display personal information in a group setting.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Price is a real constraint. The point is not “buy everything.” The point is to understand what changes when the price changes.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recommend a number in a generic course. Ask what a serious injury, damaged vehicle, or lawsuit could mean for this household.</a:t>
            </a:r>
          </a:p>
          <a:p xmlns:a="http://schemas.openxmlformats.org/drawingml/2006/main">
            <a:r>
              <a:t>Coverage names and availability vary by state.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deductible only saves money if the household can absorb it at claim time.</a:t>
            </a:r>
          </a:p>
          <a:p xmlns:a="http://schemas.openxmlformats.org/drawingml/2006/main">
            <a:r>
              <a:t>Use the workbook to write the current deductible and whether emergency savings match it.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0d38322be4c2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14f8ba760404be7" /><Relationship Type="http://schemas.openxmlformats.org/officeDocument/2006/relationships/slideLayout" Target="/ppt/slideLayouts/slideLayout1.xml" Id="R22ca1c6b0fc9454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a1c6b0fc9454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e9236f2fc4328" /><Relationship Type="http://schemas.openxmlformats.org/officeDocument/2006/relationships/notesSlide" Target="/ppt/notesSlides/notesSlide1.xml" Id="R0c77bfa685444df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61887efe3471f" /><Relationship Type="http://schemas.openxmlformats.org/officeDocument/2006/relationships/notesSlide" Target="/ppt/notesSlides/notesSlide10.xml" Id="R5a84cff39b4446a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0b50292d046c1" /><Relationship Type="http://schemas.openxmlformats.org/officeDocument/2006/relationships/notesSlide" Target="/ppt/notesSlides/notesSlide11.xml" Id="R952ecdd1aca0475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b27dcb80e4201" /><Relationship Type="http://schemas.openxmlformats.org/officeDocument/2006/relationships/notesSlide" Target="/ppt/notesSlides/notesSlide12.xml" Id="Re8d1b5bbf0db4da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091f71bd048cb" /><Relationship Type="http://schemas.openxmlformats.org/officeDocument/2006/relationships/notesSlide" Target="/ppt/notesSlides/notesSlide13.xml" Id="Rad76a734fe0d4c9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9c24279a54736" /><Relationship Type="http://schemas.openxmlformats.org/officeDocument/2006/relationships/notesSlide" Target="/ppt/notesSlides/notesSlide14.xml" Id="R3801767c67d54f7c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b22ed3eae4de5" /><Relationship Type="http://schemas.openxmlformats.org/officeDocument/2006/relationships/notesSlide" Target="/ppt/notesSlides/notesSlide15.xml" Id="R57708790370d4fa6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ae443c3204565" /><Relationship Type="http://schemas.openxmlformats.org/officeDocument/2006/relationships/notesSlide" Target="/ppt/notesSlides/notesSlide16.xml" Id="R1084acc7a0fd474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177eb1d4c4d38" /><Relationship Type="http://schemas.openxmlformats.org/officeDocument/2006/relationships/notesSlide" Target="/ppt/notesSlides/notesSlide17.xml" Id="R41e9b80c6c7447f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1f4540a2e400a" /><Relationship Type="http://schemas.openxmlformats.org/officeDocument/2006/relationships/notesSlide" Target="/ppt/notesSlides/notesSlide18.xml" Id="R9a8a3ce9ef544cb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2f9d184ba491b" /><Relationship Type="http://schemas.openxmlformats.org/officeDocument/2006/relationships/notesSlide" Target="/ppt/notesSlides/notesSlide19.xml" Id="R3588dbb788d1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7b0f84c9646be" /><Relationship Type="http://schemas.openxmlformats.org/officeDocument/2006/relationships/notesSlide" Target="/ppt/notesSlides/notesSlide2.xml" Id="R0e50bde6866f45a0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7e683a76944c0" /><Relationship Type="http://schemas.openxmlformats.org/officeDocument/2006/relationships/notesSlide" Target="/ppt/notesSlides/notesSlide20.xml" Id="R16b2f789cfd0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6776e8ab6410d" /><Relationship Type="http://schemas.openxmlformats.org/officeDocument/2006/relationships/notesSlide" Target="/ppt/notesSlides/notesSlide3.xml" Id="Ra0a2f51f81d4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912d8aab4e67" /><Relationship Type="http://schemas.openxmlformats.org/officeDocument/2006/relationships/notesSlide" Target="/ppt/notesSlides/notesSlide4.xml" Id="R5994c02380aa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8223d07eb4e9f" /><Relationship Type="http://schemas.openxmlformats.org/officeDocument/2006/relationships/notesSlide" Target="/ppt/notesSlides/notesSlide5.xml" Id="Rd8335381a9a847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ea0d747d248fd" /><Relationship Type="http://schemas.openxmlformats.org/officeDocument/2006/relationships/notesSlide" Target="/ppt/notesSlides/notesSlide6.xml" Id="R9fd0d506d29c4c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2209f45c44f45" /><Relationship Type="http://schemas.openxmlformats.org/officeDocument/2006/relationships/notesSlide" Target="/ppt/notesSlides/notesSlide7.xml" Id="R28672acf50bc4bf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53e0c719a4bf6" /><Relationship Type="http://schemas.openxmlformats.org/officeDocument/2006/relationships/notesSlide" Target="/ppt/notesSlides/notesSlide8.xml" Id="R87abe15587e743d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31795b4884da7" /><Relationship Type="http://schemas.openxmlformats.org/officeDocument/2006/relationships/notesSlide" Target="/ppt/notesSlides/notesSlide9.xml" Id="Rca5ec16cef4b4ed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32A4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DF60901-2EE2-4D06-A88A-957B95C8B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"/>
            <a:ext cx="438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>
                <a:solidFill>
                  <a:srgbClr val="D8A63B"/>
                </a:solidFill>
              </a:defRPr>
            </a:pPr>
            <a:r>
              <a:rPr sz="1050" b="1">
                <a:solidFill>
                  <a:srgbClr val="D8A63B"/>
                </a:solidFill>
              </a:rPr>
              <a:t>FREE CUSTOMER MINI-COURSE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637A0C-94B0-4D19-AB68-564022B67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52550"/>
            <a:ext cx="7810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800" b="1">
                <a:solidFill>
                  <a:srgbClr val="FFFFFF"/>
                </a:solidFill>
              </a:defRPr>
            </a:pPr>
            <a:r>
              <a:rPr sz="4800" b="1">
                <a:solidFill>
                  <a:srgbClr val="FFFFFF"/>
                </a:solidFill>
              </a:rPr>
              <a:t>Insurance 101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6C413B-9C97-4B51-B5BC-8FEE19717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62200"/>
            <a:ext cx="8572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550" b="1">
                <a:solidFill>
                  <a:srgbClr val="E7674C"/>
                </a:solidFill>
              </a:defRPr>
            </a:pPr>
            <a:r>
              <a:rPr sz="2550" b="1">
                <a:solidFill>
                  <a:srgbClr val="E7674C"/>
                </a:solidFill>
              </a:rPr>
              <a:t>Better questions. Fewer surprises.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D3F2C8-7A3B-453F-8BAA-C678E8CE8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33725"/>
            <a:ext cx="9906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F76C6E-5DC3-4B50-9A45-6A5785BE5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52825"/>
            <a:ext cx="75247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875" b="0">
                <a:solidFill>
                  <a:srgbClr val="F6F0E6"/>
                </a:solidFill>
              </a:defRPr>
            </a:pPr>
            <a:r>
              <a:rPr sz="1875" b="0">
                <a:solidFill>
                  <a:srgbClr val="F6F0E6"/>
                </a:solidFill>
              </a:rPr>
              <a:t>A plain-English guide to risk, policies, deductibles, claims, and the life changes that should trigger a review.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1EAE4C-BCB4-442C-8C05-E967B6E97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200150"/>
            <a:ext cx="2381250" cy="371475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767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2D1B02E-4B38-4FEA-B84D-7EDE7E937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809750"/>
            <a:ext cx="17716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KNOWN.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440AAF-60B5-442A-A58D-6E23F997C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619375"/>
            <a:ext cx="17716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TRUSTED.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E56BA5-DE6B-4688-BDA0-20E968EF0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429000"/>
            <a:ext cx="17716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CHOSEN.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297331-ABCC-4EE9-89DF-F7B69120B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972175"/>
            <a:ext cx="762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>
                <a:solidFill>
                  <a:srgbClr val="EAF0F3"/>
                </a:solidFill>
              </a:defRPr>
            </a:pPr>
            <a:r>
              <a:rPr sz="1050" b="1">
                <a:solidFill>
                  <a:srgbClr val="EAF0F3"/>
                </a:solidFill>
              </a:rPr>
              <a:t>Customize with your licensed insurance professional.</a:t>
            </a:r>
          </a:p>
        </p:txBody>
      </p:sp>
    </p:spTree>
    <p:extLst>
      <p:ext uri="{BB962C8B-B14F-4D97-AF65-F5344CB8AC3E}">
        <p14:creationId xmlns:p14="http://schemas.microsoft.com/office/powerpoint/2010/main" val="5728371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E7674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2D83449-8837-4A0A-A471-CEF688413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90550"/>
            <a:ext cx="11049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>
                <a:solidFill>
                  <a:srgbClr val="F6F0E6"/>
                </a:solidFill>
              </a:defRPr>
            </a:pPr>
            <a:r>
              <a:rPr sz="1050" b="1">
                <a:solidFill>
                  <a:srgbClr val="F6F0E6"/>
                </a:solidFill>
              </a:rPr>
              <a:t>THE CHEAPEST CHOICE CAN BE THE MOST EXPENSIVE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BFD60F-2854-4407-BE95-E8E339470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81125"/>
            <a:ext cx="5715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200" b="1">
                <a:solidFill>
                  <a:srgbClr val="FFFFFF"/>
                </a:solidFill>
              </a:defRPr>
            </a:pPr>
            <a:r>
              <a:rPr sz="4200" b="1">
                <a:solidFill>
                  <a:srgbClr val="FFFFFF"/>
                </a:solidFill>
              </a:rPr>
              <a:t>A low price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B34E9B-D185-4B82-A068-59625F5C1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238375"/>
            <a:ext cx="7810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4200" b="1">
                <a:solidFill>
                  <a:srgbClr val="132A44"/>
                </a:solidFill>
              </a:defRPr>
            </a:pPr>
            <a:r>
              <a:rPr sz="4200" b="1">
                <a:solidFill>
                  <a:srgbClr val="132A44"/>
                </a:solidFill>
              </a:rPr>
              <a:t>does not explain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159A6E-23AA-4E54-9470-8948D9736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90875"/>
            <a:ext cx="103822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a denied loss, a low limit, or a missing protection.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44D5C2-D9E8-47D8-9DDE-10080DB98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1047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6DC6DE-1D77-4E5B-B378-0647FD4D8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86375"/>
            <a:ext cx="9334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175" b="1">
                <a:solidFill>
                  <a:srgbClr val="132A44"/>
                </a:solidFill>
              </a:defRPr>
            </a:pPr>
            <a:r>
              <a:rPr sz="2175" b="1">
                <a:solidFill>
                  <a:srgbClr val="132A44"/>
                </a:solidFill>
              </a:rPr>
              <a:t>Ask what changed—not only what it saved.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D5E0D57-EEA9-4AB6-9747-17620465F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5E2ABC-107E-4026-920B-7C783F048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8532106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A7AACC3-7A86-4466-98E5-99B90E0A1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TEEN + NEW DRIVER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AEBAF14-A870-4E57-8580-DC95884A6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A new driver changes the household risk.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CE7382-0C49-40F8-81C5-E24022D94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17A1AB-75F9-4B9D-B0B9-2207E3A0D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115542-826A-4A21-A204-3F76831CB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6486525"/>
            <a:ext cx="704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0">
                <a:solidFill>
                  <a:srgbClr val="617386"/>
                </a:solidFill>
              </a:defRPr>
            </a:pPr>
            <a:r>
              <a:rPr sz="675" b="0">
                <a:solidFill>
                  <a:srgbClr val="617386"/>
                </a:solidFill>
              </a:rPr>
              <a:t>Source: NHTSA Teen Driving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AB5213-7A8D-4D48-9B6E-A4584BBFD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320B1E-932C-47C3-B152-FD9B79095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905000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B4F2F6-A0D3-451F-BFFB-281BB9909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05000"/>
            <a:ext cx="655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Confirm when and how the driver must be added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456DE0-570F-488C-A623-1CFEFD5C6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4792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0D7975-3EFA-4AB0-AD96-AF10BE2A5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47925"/>
            <a:ext cx="655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Review state graduated-driver rules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5A51EB-2A9E-4B48-94CC-2A7C4535C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990850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B457FB-F897-4356-B412-4450FCE1A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90850"/>
            <a:ext cx="655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Agree on seat belts, passengers, speed, phone use, and nighttime driving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3349B0-A4DE-4D72-9EC8-D2DA90E5E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53377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45D1B8-B1AB-48F9-BDA7-32CEEEC69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33775"/>
            <a:ext cx="655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Decide which vehicle the driver may use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2144972-91C0-49E2-BA89-D1B4253F6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76700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67F5D6-96BF-4F09-AA36-573EC1CB1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76700"/>
            <a:ext cx="655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Discuss deductibles and claim consequences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9980E2-22A2-479B-889D-676A2478C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61962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8EFD30-8F66-4D17-8AA1-A1F0C3F70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619625"/>
            <a:ext cx="6553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Ask about training, good-student, telematics, or other available programs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C9F63F-E36B-4AA3-8793-17D806964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000250"/>
            <a:ext cx="2857500" cy="2952750"/>
          </a:xfrm>
          <a:prstGeom xmlns:a="http://schemas.openxmlformats.org/drawingml/2006/main" prst="roundRect">
            <a:avLst>
              <a:gd name="adj" fmla="val 9333"/>
            </a:avLst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CB9582-46BD-4692-BE56-558DFFF65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476500"/>
            <a:ext cx="2000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PARENTS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MATTER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358DD75-3584-4438-8037-C06FA3EA1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543300"/>
            <a:ext cx="17145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A6DABC-910A-4763-9C97-784183E42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857625"/>
            <a:ext cx="2000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6F0E6"/>
                </a:solidFill>
              </a:defRPr>
            </a:pPr>
            <a:r>
              <a:rPr sz="1575" b="1">
                <a:solidFill>
                  <a:srgbClr val="F6F0E6"/>
                </a:solidFill>
              </a:rPr>
              <a:t>Set expectations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6F0E6"/>
                </a:solidFill>
              </a:defRPr>
            </a:pPr>
            <a:r>
              <a:rPr sz="1575" b="1">
                <a:solidFill>
                  <a:srgbClr val="F6F0E6"/>
                </a:solidFill>
              </a:rPr>
              <a:t>before the keys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6F0E6"/>
                </a:solidFill>
              </a:defRPr>
            </a:pPr>
            <a:r>
              <a:rPr sz="1575" b="1">
                <a:solidFill>
                  <a:srgbClr val="F6F0E6"/>
                </a:solidFill>
              </a:rPr>
              <a:t>change hands.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C15552B-0F27-4D3F-82CB-D3F3883AA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5553075"/>
            <a:ext cx="1019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E7674C"/>
                </a:solidFill>
              </a:defRPr>
            </a:pPr>
            <a:r>
              <a:rPr sz="1725" b="1">
                <a:solidFill>
                  <a:srgbClr val="E7674C"/>
                </a:solidFill>
              </a:rPr>
              <a:t>Send education to the adult policyholder or parent—not directly to a minor.</a:t>
            </a:r>
          </a:p>
        </p:txBody>
      </p:sp>
    </p:spTree>
    <p:extLst>
      <p:ext uri="{BB962C8B-B14F-4D97-AF65-F5344CB8AC3E}">
        <p14:creationId xmlns:p14="http://schemas.microsoft.com/office/powerpoint/2010/main" val="190496539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C9A1F10-F5BB-4868-B1EC-05518F01A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THE CONVERSATION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EDE708A-E50F-41BC-88CC-78D65835B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Build the family driving plan before the first solo trip.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EC5857-04CF-494B-9926-D3C8D12F1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E08687-90AA-446F-9FAF-9981E7625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331D17-CE9A-4742-ADBB-EE3D33E30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9BF61D-822F-46D0-AF42-59D90CB7C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9240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1E557A"/>
                </a:solidFill>
              </a:defRPr>
            </a:pPr>
            <a:r>
              <a:rPr sz="2850" b="1">
                <a:solidFill>
                  <a:srgbClr val="1E557A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B4E33E-1B24-46E5-8B53-06D401597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1924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When is the car available?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D8BF8A-92BB-4543-A5F7-7573547E8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2609850"/>
            <a:ext cx="41814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3D92E70-6F93-4E3A-A8AD-1FF7DD234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9240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1E557A"/>
                </a:solidFill>
              </a:defRPr>
            </a:pPr>
            <a:r>
              <a:rPr sz="2850" b="1">
                <a:solidFill>
                  <a:srgbClr val="1E557A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E9D6AB-EFAE-4C1F-9288-B2961D6F0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1924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Who may ride along?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A37258-A614-422D-B4EF-06B76C2CA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2609850"/>
            <a:ext cx="41814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B65403-A257-4872-B071-B1CF69C92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0670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E7674C"/>
                </a:solidFill>
              </a:defRPr>
            </a:pPr>
            <a:r>
              <a:rPr sz="2850" b="1">
                <a:solidFill>
                  <a:srgbClr val="E7674C"/>
                </a:solidFill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692678-F86D-4351-BB91-B47B7DCA3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3067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What happens after a ticket or crash?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1798E6-A0A1-438A-BC66-F6B221A68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3752850"/>
            <a:ext cx="41814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7F3FEE-4F41-4531-ABEC-966ECA8AA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0670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E7674C"/>
                </a:solidFill>
              </a:defRPr>
            </a:pPr>
            <a:r>
              <a:rPr sz="2850" b="1">
                <a:solidFill>
                  <a:srgbClr val="E7674C"/>
                </a:solidFill>
              </a:rPr>
              <a:t>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84895B-DDDD-4293-ACDD-BA2647452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067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Where does the phone go?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E5D13F-AC5A-4821-96D4-204B4DDF3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3752850"/>
            <a:ext cx="41814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3C5CCD-0725-418F-A240-1079EA20C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2100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D8A63B"/>
                </a:solidFill>
              </a:defRPr>
            </a:pPr>
            <a:r>
              <a:rPr sz="2850" b="1">
                <a:solidFill>
                  <a:srgbClr val="D8A63B"/>
                </a:solidFill>
              </a:rPr>
              <a:t>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023128-85BB-4B65-9540-57423721D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Who pays the deductible?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1C78003-4CB4-4FAA-9FCF-3B608DBA3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4895850"/>
            <a:ext cx="41814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43A5126-46C6-4219-9E14-BB8C27DF2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210050"/>
            <a:ext cx="5524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850" b="1">
                <a:solidFill>
                  <a:srgbClr val="D8A63B"/>
                </a:solidFill>
              </a:defRPr>
            </a:pPr>
            <a:r>
              <a:rPr sz="2850" b="1">
                <a:solidFill>
                  <a:srgbClr val="D8A63B"/>
                </a:solidFill>
              </a:rPr>
              <a:t>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410E318-CF16-4A42-8357-364B38DEB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75" b="1">
                <a:solidFill>
                  <a:srgbClr val="132A44"/>
                </a:solidFill>
              </a:defRPr>
            </a:pPr>
            <a:r>
              <a:rPr sz="1575" b="1">
                <a:solidFill>
                  <a:srgbClr val="132A44"/>
                </a:solidFill>
              </a:rPr>
              <a:t>When do we call the agent?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7D4E31C-1B55-4EA7-91FB-4208E82AC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2825" y="4895850"/>
            <a:ext cx="4181475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1DF79E6-2C62-4F07-86CB-CC89BDBA6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381625"/>
            <a:ext cx="914400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4E020D0-9C99-4429-A9DB-D4A11821A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476875"/>
            <a:ext cx="819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Clear rules are a risk-control tool.</a:t>
            </a:r>
          </a:p>
        </p:txBody>
      </p:sp>
    </p:spTree>
    <p:extLst>
      <p:ext uri="{BB962C8B-B14F-4D97-AF65-F5344CB8AC3E}">
        <p14:creationId xmlns:p14="http://schemas.microsoft.com/office/powerpoint/2010/main" val="75209293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4237725-8587-4437-A53F-199BDC94C9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HOME + RENTERS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A51F6E2-1027-4F6E-BC4B-CD87C6974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Home and renters insurance protect more than stuff.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BD9705-FCA4-4ACE-A999-6B457C624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722E34E-32C9-4C19-8148-9D7DA86C5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976D63-2806-4446-92B0-140CD89CE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8DAE69-D9BA-4093-A7F7-B571EEEAD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52625"/>
            <a:ext cx="5095875" cy="17145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85EEC8C-B734-468B-A469-D2B96BA9D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52625"/>
            <a:ext cx="85725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5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AC0470-E16E-4002-B9E5-202A5FC71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24075"/>
            <a:ext cx="46386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PROPERTY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B5A37B-EC28-44AB-9902-E23D6F545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24125"/>
            <a:ext cx="46386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The home, belongings, or both—subject to covered causes, limits, valuation, and exclusions.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713922-60F0-4759-8867-C3D68534E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952625"/>
            <a:ext cx="5095875" cy="17145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148DE8-12B6-4166-B1CE-C17A4458C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952625"/>
            <a:ext cx="85725" cy="1714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67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3C21BA-CEF1-45DF-A844-6D993BFA7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124075"/>
            <a:ext cx="46386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LIABILITY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9954E0B-2453-4C74-84E9-F9013A96B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524125"/>
            <a:ext cx="4638675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Injury or damage involving other people may create costs beyond replacing property.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4357041-76D3-4B74-9F07-7DD59954F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048125"/>
            <a:ext cx="5095875" cy="1524000"/>
          </a:xfrm>
          <a:prstGeom xmlns:a="http://schemas.openxmlformats.org/drawingml/2006/main" prst="roundRect">
            <a:avLst>
              <a:gd name="adj" fmla="val 11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70D412-9198-4482-B0F9-9E842D03A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048125"/>
            <a:ext cx="8572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B944E9-B507-4F3D-97E8-3A4179F36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19575"/>
            <a:ext cx="46386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LIVING EXPENSE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768DE0D-97EB-4226-925B-3CF3CB67D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19625"/>
            <a:ext cx="46386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Some policies address extra living costs after a covered loss. Ask how and for how long.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A99D5D-799F-4F72-BF1D-DCBD03860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048125"/>
            <a:ext cx="5095875" cy="1524000"/>
          </a:xfrm>
          <a:prstGeom xmlns:a="http://schemas.openxmlformats.org/drawingml/2006/main" prst="roundRect">
            <a:avLst>
              <a:gd name="adj" fmla="val 112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BCC9BB9-1572-45B4-AAEA-95D6F9AED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048125"/>
            <a:ext cx="8572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FBAA800-D078-4C8A-AD94-80E94809E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219575"/>
            <a:ext cx="46386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SPECIAL LIMITS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C5C50A-E032-4B61-A21A-17A5A4323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4619625"/>
            <a:ext cx="4638675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Certain property categories may have lower limits or special rules. Ask before assuming.</a:t>
            </a:r>
          </a:p>
        </p:txBody>
      </p:sp>
    </p:spTree>
    <p:extLst>
      <p:ext uri="{BB962C8B-B14F-4D97-AF65-F5344CB8AC3E}">
        <p14:creationId xmlns:p14="http://schemas.microsoft.com/office/powerpoint/2010/main" val="181783689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DE40CC9-73E2-45D6-893F-B04FAEACB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DO THIS BEFORE A LOSS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B91D58C-DEC9-4128-827C-934829613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A home inventory turns memory into evidence.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BA3F2B-1036-4B4F-B929-A182C2279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526B70-2344-46DF-8EDC-B0EB80CFD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0FCCB0-6F4D-455D-A645-7A500F520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155645-3383-424C-BF94-E52B2865F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209800"/>
            <a:ext cx="2038350" cy="2095500"/>
          </a:xfrm>
          <a:prstGeom xmlns:a="http://schemas.openxmlformats.org/drawingml/2006/main" prst="roundRect">
            <a:avLst>
              <a:gd name="adj" fmla="val 102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CD0D73-6B11-4668-9B2D-64E6B4F40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400300"/>
            <a:ext cx="66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00" b="1">
                <a:solidFill>
                  <a:srgbClr val="E7674C"/>
                </a:solidFill>
              </a:defRPr>
            </a:pPr>
            <a:r>
              <a:rPr sz="3300" b="1">
                <a:solidFill>
                  <a:srgbClr val="E7674C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F286D1-6435-44B7-8EC5-ECAC0862B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" y="3143250"/>
            <a:ext cx="1581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Walk room by room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B152D9-CAF2-495E-A7CF-1538329C9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209800"/>
            <a:ext cx="2038350" cy="2095500"/>
          </a:xfrm>
          <a:prstGeom xmlns:a="http://schemas.openxmlformats.org/drawingml/2006/main" prst="roundRect">
            <a:avLst>
              <a:gd name="adj" fmla="val 102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D5E63D-4F6E-44FE-8226-5E3D0281C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2400300"/>
            <a:ext cx="66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00" b="1">
                <a:solidFill>
                  <a:srgbClr val="E7674C"/>
                </a:solidFill>
              </a:defRPr>
            </a:pPr>
            <a:r>
              <a:rPr sz="3300" b="1">
                <a:solidFill>
                  <a:srgbClr val="E7674C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52E4C7-1487-4338-8AF4-7876C2AD6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143250"/>
            <a:ext cx="1581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Photograph important items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BB1970-9F30-4765-A59E-7C06EA0F2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3025" y="2209800"/>
            <a:ext cx="2038350" cy="2095500"/>
          </a:xfrm>
          <a:prstGeom xmlns:a="http://schemas.openxmlformats.org/drawingml/2006/main" prst="roundRect">
            <a:avLst>
              <a:gd name="adj" fmla="val 102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9F0659D-D207-431F-9B01-9792EDDA7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400300"/>
            <a:ext cx="66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00" b="1">
                <a:solidFill>
                  <a:srgbClr val="E7674C"/>
                </a:solidFill>
              </a:defRPr>
            </a:pPr>
            <a:r>
              <a:rPr sz="3300" b="1">
                <a:solidFill>
                  <a:srgbClr val="E7674C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69F048-E035-4A0B-A5C3-47811946D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3143250"/>
            <a:ext cx="1581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Capture models + serial numbers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498FAA-7565-4F72-B449-D7F495B4E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67600" y="2209800"/>
            <a:ext cx="2038350" cy="2095500"/>
          </a:xfrm>
          <a:prstGeom xmlns:a="http://schemas.openxmlformats.org/drawingml/2006/main" prst="roundRect">
            <a:avLst>
              <a:gd name="adj" fmla="val 1028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BE6C656-9B83-48DE-B9A5-4A11D14DE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2400300"/>
            <a:ext cx="66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00" b="1">
                <a:solidFill>
                  <a:srgbClr val="E7674C"/>
                </a:solidFill>
              </a:defRPr>
            </a:pPr>
            <a:r>
              <a:rPr sz="3300" b="1">
                <a:solidFill>
                  <a:srgbClr val="E7674C"/>
                </a:solidFill>
              </a:rPr>
              <a:t>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637107-D7BB-431E-9C00-DDFEC8EEF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143250"/>
            <a:ext cx="1581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Save receipts when available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C1C51A-7919-42CE-96A5-7580BF0A4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82175" y="2209800"/>
            <a:ext cx="2038350" cy="2095500"/>
          </a:xfrm>
          <a:prstGeom xmlns:a="http://schemas.openxmlformats.org/drawingml/2006/main" prst="roundRect">
            <a:avLst>
              <a:gd name="adj" fmla="val 10280"/>
            </a:avLst>
          </a:prstGeom>
          <a:solidFill xmlns:a="http://schemas.openxmlformats.org/drawingml/2006/main">
            <a:srgbClr val="132A44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2E9296-F69F-490E-A516-6A02513DE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2400300"/>
            <a:ext cx="666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300" b="1">
                <a:solidFill>
                  <a:srgbClr val="D8A63B"/>
                </a:solidFill>
              </a:defRPr>
            </a:pPr>
            <a:r>
              <a:rPr sz="3300" b="1">
                <a:solidFill>
                  <a:srgbClr val="D8A63B"/>
                </a:solidFill>
              </a:rPr>
              <a:t>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EEF31AB-1A63-436C-AC08-5D7EF1D80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10775" y="3143250"/>
            <a:ext cx="15811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Store a copy away from home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42EBC8D-373E-4014-8606-28F2DA7FB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953000"/>
            <a:ext cx="10191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>
                <a:solidFill>
                  <a:srgbClr val="132A44"/>
                </a:solidFill>
              </a:defRPr>
            </a:pPr>
            <a:r>
              <a:rPr sz="2250" b="1">
                <a:solidFill>
                  <a:srgbClr val="132A44"/>
                </a:solidFill>
              </a:rPr>
              <a:t>Start with one room. “Done enough” beats “someday.”</a:t>
            </a:r>
          </a:p>
        </p:txBody>
      </p:sp>
    </p:spTree>
    <p:extLst>
      <p:ext uri="{BB962C8B-B14F-4D97-AF65-F5344CB8AC3E}">
        <p14:creationId xmlns:p14="http://schemas.microsoft.com/office/powerpoint/2010/main" val="50538822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B6A54EF-1F39-46E3-AD43-11653CD3C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ACV + REPLACEMENT COST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9886295-5F33-4616-A7F6-D8345FA30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“Value” can mean different things.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AFB745-24D5-4DD1-8E32-9A8E34F53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48D3CEC-FA9E-435F-88ED-70A618866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745D05E-8518-47C5-A3DC-D54E6AD8B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6486525"/>
            <a:ext cx="704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0">
                <a:solidFill>
                  <a:srgbClr val="617386"/>
                </a:solidFill>
              </a:defRPr>
            </a:pPr>
            <a:r>
              <a:rPr sz="675" b="0">
                <a:solidFill>
                  <a:srgbClr val="617386"/>
                </a:solidFill>
              </a:rPr>
              <a:t>Source: NAIC — ACV vs. Replacement Cost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712DD49-4309-46FB-B83D-8AEDB4D60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75DA29-40D5-413F-95B1-8FBC8D6EA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95500"/>
            <a:ext cx="4762500" cy="247650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4E44F3-6E57-44FB-9E39-212E1653A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812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>
                <a:solidFill>
                  <a:srgbClr val="1E557A"/>
                </a:solidFill>
              </a:defRPr>
            </a:pPr>
            <a:r>
              <a:rPr sz="1875" b="1">
                <a:solidFill>
                  <a:srgbClr val="1E557A"/>
                </a:solidFill>
              </a:rPr>
              <a:t>ACTUAL CASH VALUE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C5CCEC-0AB9-4754-AC62-5C91B9983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3095625"/>
            <a:ext cx="3905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17212B"/>
                </a:solidFill>
              </a:defRPr>
            </a:pPr>
            <a:r>
              <a:rPr sz="1800" b="1">
                <a:solidFill>
                  <a:srgbClr val="17212B"/>
                </a:solidFill>
              </a:rPr>
              <a:t>Often reflects depreciation.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06AC5E-5E58-4F99-B685-2FD9A0904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686175"/>
            <a:ext cx="381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0">
                <a:solidFill>
                  <a:srgbClr val="617386"/>
                </a:solidFill>
              </a:defRPr>
            </a:pPr>
            <a:r>
              <a:rPr sz="1350" b="0">
                <a:solidFill>
                  <a:srgbClr val="617386"/>
                </a:solidFill>
              </a:rPr>
              <a:t>The settlement may be less than the cost to buy a new equivalent item.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71A57C-01CE-4ED2-B6ED-0127F99D6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095500"/>
            <a:ext cx="4762500" cy="2476500"/>
          </a:xfrm>
          <a:prstGeom xmlns:a="http://schemas.openxmlformats.org/drawingml/2006/main" prst="roundRect">
            <a:avLst>
              <a:gd name="adj" fmla="val 9231"/>
            </a:avLst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2567C3-3D74-4C1C-8677-7E257EC4F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3812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>
                <a:solidFill>
                  <a:srgbClr val="D8A63B"/>
                </a:solidFill>
              </a:defRPr>
            </a:pPr>
            <a:r>
              <a:rPr sz="1875" b="1">
                <a:solidFill>
                  <a:srgbClr val="D8A63B"/>
                </a:solidFill>
              </a:rPr>
              <a:t>REPLACEMENT COST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21E208-AAFB-4DD0-9FAC-4A1DA0FE1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3095625"/>
            <a:ext cx="3905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Aims toward replacement.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0F59AD3-89D9-437D-AF21-B74DB5535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86175"/>
            <a:ext cx="381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0">
                <a:solidFill>
                  <a:srgbClr val="F6F0E6"/>
                </a:solidFill>
              </a:defRPr>
            </a:pPr>
            <a:r>
              <a:rPr sz="1350" b="0">
                <a:solidFill>
                  <a:srgbClr val="F6F0E6"/>
                </a:solidFill>
              </a:rPr>
              <a:t>Terms, limits, timing, and proof requirements still matter.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6D358A-FEF5-4B53-99ED-D32C7BD79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219700"/>
            <a:ext cx="9906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Ask which valuation applies to the property you care about.</a:t>
            </a:r>
          </a:p>
        </p:txBody>
      </p:sp>
    </p:spTree>
    <p:extLst>
      <p:ext uri="{BB962C8B-B14F-4D97-AF65-F5344CB8AC3E}">
        <p14:creationId xmlns:p14="http://schemas.microsoft.com/office/powerpoint/2010/main" val="51661640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ADD5500-2798-436E-B3A3-DA529B6B7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READ THE BOUNDARIES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6DCADBE-DA26-4CD5-8A1F-03F9E80E9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Exclusions and special limits are where assumptions break.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61CBD8F-D9C2-48C3-9A6E-1457FDF20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2F1D1F-9D24-490B-AA3A-C03B1D4D6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2F3DDA-AF82-4E64-B1D2-A5FD64F1B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6486525"/>
            <a:ext cx="704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0">
                <a:solidFill>
                  <a:srgbClr val="617386"/>
                </a:solidFill>
              </a:defRPr>
            </a:pPr>
            <a:r>
              <a:rPr sz="675" b="0">
                <a:solidFill>
                  <a:srgbClr val="617386"/>
                </a:solidFill>
              </a:rPr>
              <a:t>Source: NAIC — Understanding Your Homeowners or Renters Policy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4C54CF0-186C-42ED-B9F6-8165C6CA1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112074E-8297-4F94-8D1D-CDE0C9FBB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52625"/>
            <a:ext cx="2190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E7674C"/>
                </a:solidFill>
              </a:defRPr>
            </a:pPr>
            <a:r>
              <a:rPr sz="1350" b="1">
                <a:solidFill>
                  <a:srgbClr val="E7674C"/>
                </a:solidFill>
              </a:rPr>
              <a:t>ASK ABOUT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A227FF-8698-4F39-89B0-5C1D27082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381250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7D5F4F-C2F9-4CD2-836E-9CD853679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81250"/>
            <a:ext cx="560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Flood or earth movement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26BBF6-8593-4B3C-AF67-1A55F690D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92417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F7E7E1-EE53-4E08-81D5-D24C112A3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24175"/>
            <a:ext cx="560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Sewer or drain backup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4D57F9-1074-4291-B2DC-0C9D96AD7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67100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52B6F9-7386-4413-A17D-B5337D0AE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67100"/>
            <a:ext cx="560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Business property or home-based work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F25199-4320-4858-AAD7-33DD3F34B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1002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92037B-708C-48C3-9DBD-6B9B67BB4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10025"/>
            <a:ext cx="560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Jewelry, collectibles, firearms, or other special categories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70DB2C-B0BB-4EB6-92A4-59EE8ACA1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52950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7ABE31-F8FB-43BA-999F-E0048355A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52950"/>
            <a:ext cx="560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Vacant property or extended absence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67511C-A943-4AA4-9402-131DF73B4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09587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B62D00-C7D0-4C28-9590-1AED65F2E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095875"/>
            <a:ext cx="56007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Pets, pools, trampolines, or other liability exposures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26D38DA-4D5A-4A6A-8EB6-35DF102A5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038350"/>
            <a:ext cx="4000500" cy="2952750"/>
          </a:xfrm>
          <a:prstGeom xmlns:a="http://schemas.openxmlformats.org/drawingml/2006/main" prst="roundRect">
            <a:avLst>
              <a:gd name="adj" fmla="val 8387"/>
            </a:avLst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FA4E6D8-4CCC-43E5-87B7-BC070C2E9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41935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D8A63B"/>
                </a:solidFill>
              </a:defRPr>
            </a:pPr>
            <a:r>
              <a:rPr sz="1800" b="1">
                <a:solidFill>
                  <a:srgbClr val="D8A63B"/>
                </a:solidFill>
              </a:rPr>
              <a:t>NOT COVERED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7E69BE-EE21-4496-9BBA-BB9C39874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1051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0">
                <a:solidFill>
                  <a:srgbClr val="F6F0E6"/>
                </a:solidFill>
              </a:defRPr>
            </a:pPr>
            <a:r>
              <a:rPr sz="1500" b="0">
                <a:solidFill>
                  <a:srgbClr val="F6F0E6"/>
                </a:solidFill>
              </a:rPr>
              <a:t>is not the same as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ED99BB3-B110-4277-ADB9-2714A39F2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3638550"/>
            <a:ext cx="3143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NOT IMPORTANT.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C96CBE1-2632-42D6-8915-3CE10E911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352925"/>
            <a:ext cx="2000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67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8B8713C-255F-464E-8DFA-E7CC32BDA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495925"/>
            <a:ext cx="9906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132A44"/>
                </a:solidFill>
              </a:defRPr>
            </a:pPr>
            <a:r>
              <a:rPr sz="1800" b="1">
                <a:solidFill>
                  <a:srgbClr val="132A44"/>
                </a:solidFill>
              </a:rPr>
              <a:t>Ask early—before the loss tests the assumption.</a:t>
            </a:r>
          </a:p>
        </p:txBody>
      </p:sp>
    </p:spTree>
    <p:extLst>
      <p:ext uri="{BB962C8B-B14F-4D97-AF65-F5344CB8AC3E}">
        <p14:creationId xmlns:p14="http://schemas.microsoft.com/office/powerpoint/2010/main" val="9064239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4D8C068-67CA-4C40-8B0C-5200DD985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AFTER A LOSS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FE83D74-6572-4E9B-AF14-662BAAAED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A claim is a process—not only a phone call.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A8C32E-118E-46D8-90E4-934018306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4BC0F66-E298-473B-AEDB-E1464E1C5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8C9D4A-7721-4DC6-BA6D-E879095C4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9942CE2-FCE3-498E-A581-DAABF0B12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28800"/>
            <a:ext cx="11001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42C314-ADF7-40C0-B197-7170CBF97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050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>
                <a:solidFill>
                  <a:srgbClr val="1E557A"/>
                </a:solidFill>
              </a:defRPr>
            </a:pPr>
            <a:r>
              <a:rPr sz="2250" b="1">
                <a:solidFill>
                  <a:srgbClr val="1E557A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69C786A-244F-4937-BC60-22C6E4F89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905000"/>
            <a:ext cx="152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132A44"/>
                </a:solidFill>
              </a:defRPr>
            </a:pPr>
            <a:r>
              <a:rPr sz="1275" b="1">
                <a:solidFill>
                  <a:srgbClr val="132A44"/>
                </a:solidFill>
              </a:rPr>
              <a:t>SAFE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DC8E4CD-F637-4E65-83E6-20790DBF5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1905000"/>
            <a:ext cx="8239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Protect people and call emergency services when needed.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9BDD29-6E91-4070-8E53-414699896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67000"/>
            <a:ext cx="11001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D52424F-A205-452A-B55B-406372252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432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>
                <a:solidFill>
                  <a:srgbClr val="E7674C"/>
                </a:solidFill>
              </a:defRPr>
            </a:pPr>
            <a:r>
              <a:rPr sz="2250" b="1">
                <a:solidFill>
                  <a:srgbClr val="E7674C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0CEE56-EA0C-495C-98A1-B3E95503B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2743200"/>
            <a:ext cx="152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132A44"/>
                </a:solidFill>
              </a:defRPr>
            </a:pPr>
            <a:r>
              <a:rPr sz="1275" b="1">
                <a:solidFill>
                  <a:srgbClr val="132A44"/>
                </a:solidFill>
              </a:rPr>
              <a:t>REPORT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C7F769-80BB-4630-A337-C066BB99E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2743200"/>
            <a:ext cx="8239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Notify the proper authorities, insurer, agent, property owner, or other responsible party.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3ADD7D-C406-473B-BC1D-98259B7EB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505200"/>
            <a:ext cx="11001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B12F20-7FDF-4397-B5EE-8891654CA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814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>
                <a:solidFill>
                  <a:srgbClr val="D8A63B"/>
                </a:solidFill>
              </a:defRPr>
            </a:pPr>
            <a:r>
              <a:rPr sz="2250" b="1">
                <a:solidFill>
                  <a:srgbClr val="D8A63B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692D22-0E41-412F-8655-C85CD393F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3581400"/>
            <a:ext cx="152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132A44"/>
                </a:solidFill>
              </a:defRPr>
            </a:pPr>
            <a:r>
              <a:rPr sz="1275" b="1">
                <a:solidFill>
                  <a:srgbClr val="132A44"/>
                </a:solidFill>
              </a:rPr>
              <a:t>DOCUMENT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74DBAC-9369-408C-B8B2-EAB59BE43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3581400"/>
            <a:ext cx="8239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Record what happened, when, where, damage, and evidence.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630FAB-6ECE-4666-83D9-6D2AD5E3D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343400"/>
            <a:ext cx="11001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A9C8BFF-48AB-4C84-A12E-FADC6BC4A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196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>
                <a:solidFill>
                  <a:srgbClr val="1D7A65"/>
                </a:solidFill>
              </a:defRPr>
            </a:pPr>
            <a:r>
              <a:rPr sz="2250" b="1">
                <a:solidFill>
                  <a:srgbClr val="1D7A65"/>
                </a:solidFill>
              </a:rPr>
              <a:t>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53A5E6-41D6-4776-9AC7-1227F2D68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4419600"/>
            <a:ext cx="152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132A44"/>
                </a:solidFill>
              </a:defRPr>
            </a:pPr>
            <a:r>
              <a:rPr sz="1275" b="1">
                <a:solidFill>
                  <a:srgbClr val="132A44"/>
                </a:solidFill>
              </a:rPr>
              <a:t>MITIGATE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9DC4430-E0EE-4B6E-A413-FB8CD6AFF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4419600"/>
            <a:ext cx="8239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Take reasonable steps to prevent additional damage when safe and permitted.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FDA055F-44FF-42F7-B2DB-59CF8E076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181600"/>
            <a:ext cx="11001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CA7FC7A-1EA8-4A3E-81F7-F8E63181E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57800"/>
            <a:ext cx="457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250" b="1">
                <a:solidFill>
                  <a:srgbClr val="1E557A"/>
                </a:solidFill>
              </a:defRPr>
            </a:pPr>
            <a:r>
              <a:rPr sz="2250" b="1">
                <a:solidFill>
                  <a:srgbClr val="1E557A"/>
                </a:solidFill>
              </a:rPr>
              <a:t>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B577786-A417-4768-A6E8-46F3F5C8B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5257800"/>
            <a:ext cx="152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1">
                <a:solidFill>
                  <a:srgbClr val="132A44"/>
                </a:solidFill>
              </a:defRPr>
            </a:pPr>
            <a:r>
              <a:rPr sz="1275" b="1">
                <a:solidFill>
                  <a:srgbClr val="132A44"/>
                </a:solidFill>
              </a:rPr>
              <a:t>RECORD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4D022A7-8C8A-45E9-AC9D-B451B5657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5257800"/>
            <a:ext cx="8239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17212B"/>
                </a:solidFill>
              </a:defRPr>
            </a:pPr>
            <a:r>
              <a:rPr sz="1275" b="0">
                <a:solidFill>
                  <a:srgbClr val="17212B"/>
                </a:solidFill>
              </a:rPr>
              <a:t>Keep receipts, estimates, communications, and claim information together.</a:t>
            </a:r>
          </a:p>
        </p:txBody>
      </p:sp>
    </p:spTree>
    <p:extLst>
      <p:ext uri="{BB962C8B-B14F-4D97-AF65-F5344CB8AC3E}">
        <p14:creationId xmlns:p14="http://schemas.microsoft.com/office/powerpoint/2010/main" val="162884587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C36A336-EA6F-47EA-8295-7EAA404E5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MAKE IT EASIER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8DA86A9-829F-4699-93D1-BB973270F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Five questions build a strong claim file.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18EAE6-1E4C-4825-A60C-DF8B4894C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F2BAB6-4155-4CF9-B4DF-EA8F46FA3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FAF6AFE-6C72-44A8-9C4A-B0C46EE5B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0BDB37-9C60-44C0-BEBF-DAC1B34A1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5286375" cy="933450"/>
          </a:xfrm>
          <a:prstGeom xmlns:a="http://schemas.openxmlformats.org/drawingml/2006/main" prst="roundRect">
            <a:avLst>
              <a:gd name="adj" fmla="val 183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7BE70F-6025-4BBA-B3BC-7EBEFE8F0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19300"/>
            <a:ext cx="48291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WHAT happened?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F019FB-C675-439D-A457-43815BC27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81250"/>
            <a:ext cx="48291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Timeline + description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E789AF-D0DE-4794-9775-ADC19528D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885950"/>
            <a:ext cx="5286375" cy="933450"/>
          </a:xfrm>
          <a:prstGeom xmlns:a="http://schemas.openxmlformats.org/drawingml/2006/main" prst="roundRect">
            <a:avLst>
              <a:gd name="adj" fmla="val 183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72394C7-97F0-4DFB-8C24-7A329DB81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019300"/>
            <a:ext cx="48291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WHEN and WHERE?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053F1B-64A9-4662-AA4E-10BB59083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381250"/>
            <a:ext cx="48291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Dates + locations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F12CFE-4BCB-4F1C-A88F-E5AD3A5C7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067050"/>
            <a:ext cx="5286375" cy="933450"/>
          </a:xfrm>
          <a:prstGeom xmlns:a="http://schemas.openxmlformats.org/drawingml/2006/main" prst="roundRect">
            <a:avLst>
              <a:gd name="adj" fmla="val 183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475CC1-64CF-4B4B-A936-8443C3C60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00400"/>
            <a:ext cx="48291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WHO was involved?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0A81F6D-EB3D-4A27-B5DB-8CA4ADFC0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62350"/>
            <a:ext cx="48291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Contacts + witnesses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F38688-2047-4B29-966E-2843297BF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067050"/>
            <a:ext cx="5286375" cy="933450"/>
          </a:xfrm>
          <a:prstGeom xmlns:a="http://schemas.openxmlformats.org/drawingml/2006/main" prst="roundRect">
            <a:avLst>
              <a:gd name="adj" fmla="val 183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88739B8-46EC-412D-A44F-22F358289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200400"/>
            <a:ext cx="48291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WHAT was damaged?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5A77411-6409-4467-8D7D-0F34743D4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562350"/>
            <a:ext cx="48291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Photos + inventory + estimates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6FB143-8EE6-4B97-9217-86DA58509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248150"/>
            <a:ext cx="5286375" cy="933450"/>
          </a:xfrm>
          <a:prstGeom xmlns:a="http://schemas.openxmlformats.org/drawingml/2006/main" prst="roundRect">
            <a:avLst>
              <a:gd name="adj" fmla="val 183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68B3D4-6A55-401A-BFA5-8F8D1D0A8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81500"/>
            <a:ext cx="482917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WHAT did it cost?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B7185A9-DAA0-4DDD-B442-78BED9055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43450"/>
            <a:ext cx="48291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Receipts + invoices + records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E4E47C-1420-47DA-A466-38BF010E7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248150"/>
            <a:ext cx="5191125" cy="933450"/>
          </a:xfrm>
          <a:prstGeom xmlns:a="http://schemas.openxmlformats.org/drawingml/2006/main" prst="roundRect">
            <a:avLst>
              <a:gd name="adj" fmla="val 18367"/>
            </a:avLst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AC9DA5E-D492-4B6F-8F3F-1DD5527C7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29125"/>
            <a:ext cx="457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Keep the claim number and contact information together.</a:t>
            </a:r>
          </a:p>
        </p:txBody>
      </p:sp>
    </p:spTree>
    <p:extLst>
      <p:ext uri="{BB962C8B-B14F-4D97-AF65-F5344CB8AC3E}">
        <p14:creationId xmlns:p14="http://schemas.microsoft.com/office/powerpoint/2010/main" val="53027711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B4AA511-C02E-477C-9A70-C2085B0B7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REVIEW BEFORE THE SURPRISE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1729C51-A821-4BFF-818F-957783F09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Life changes should trigger an insurance review.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E227E5A-54ED-402C-A84D-72523AB56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5897A0-84E7-4CB9-9CDB-156C67934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5D061C-CBEE-4A06-912A-45109B5BF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19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90C3D5-CE40-4029-841F-7A3B0BE19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92405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1E557A"/>
                </a:solidFill>
              </a:defRPr>
            </a:pPr>
            <a:r>
              <a:rPr sz="1350" b="1">
                <a:solidFill>
                  <a:srgbClr val="1E557A"/>
                </a:solidFill>
              </a:rPr>
              <a:t>HOUSEHOLD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8B3F74-5F75-4F34-B499-20A10398F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343150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63FEB7-0CC6-4C32-85E5-C1EFD5C00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43150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New driver or vehicle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FD0DAE-7954-4430-9C0D-E3BE6A25A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98132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2E4D20-B350-41C0-ACB6-96BF5837D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81325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Moving, renting, or buying a home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C8BA7F-7439-40EB-BF9F-0DD2ACA1E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19500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A635519-DFC0-45CB-AF8D-4A7EE7169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619500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Marriage, divorce, birth, or household change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E7DB547-077A-4622-9BA3-CD655AD99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25767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1F199C-9829-45BB-99DB-E0996ACB6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257675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Renovation or major purchase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613917-6A24-4094-B4AF-8C1C374CA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92405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1">
                <a:solidFill>
                  <a:srgbClr val="E7674C"/>
                </a:solidFill>
              </a:defRPr>
            </a:pPr>
            <a:r>
              <a:rPr sz="1350" b="1">
                <a:solidFill>
                  <a:srgbClr val="E7674C"/>
                </a:solidFill>
              </a:rPr>
              <a:t>MONEY + PROPERTY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F08792-F4CF-4335-9405-95D280DCB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343150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8A2810-752B-482E-80AD-D3F15C4DB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343150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New job, income change, or home-based business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3A51CE-AF16-4A4A-867D-27C96D8BD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98132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D2F3EB-CBCE-42DC-BADC-E24845858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981325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Rental property or short-term rental activity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78518E-6921-4442-87D7-0BB71B1BB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619500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460CD0-C5A3-4D4C-A7C7-BCB2DCA6C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619500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Pool, trampoline, pet, recreational vehicle, or sharing exposure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0E3C79-A83C-4C4C-80F1-8EF682B85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25767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E7674C"/>
                </a:solidFill>
              </a:defRPr>
            </a:pPr>
            <a:r>
              <a:rPr sz="1425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80145DB-707B-49CF-8194-7DDCE2729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257675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0">
                <a:solidFill>
                  <a:srgbClr val="17212B"/>
                </a:solidFill>
              </a:defRPr>
            </a:pPr>
            <a:r>
              <a:rPr sz="1425" b="0">
                <a:solidFill>
                  <a:srgbClr val="17212B"/>
                </a:solidFill>
              </a:rPr>
              <a:t>Inheritance, valuable property, or growing assets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BEBC4A8-DAF2-45BC-92DC-C09DA6F91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334000"/>
            <a:ext cx="8953500" cy="552450"/>
          </a:xfrm>
          <a:prstGeom xmlns:a="http://schemas.openxmlformats.org/drawingml/2006/main" prst="roundRect">
            <a:avLst>
              <a:gd name="adj" fmla="val 27586"/>
            </a:avLst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8BD5534-D25D-4B54-A299-B51A69A13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429250"/>
            <a:ext cx="819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A calendar reminder is cheaper than a coverage surprise.</a:t>
            </a:r>
          </a:p>
        </p:txBody>
      </p:sp>
    </p:spTree>
    <p:extLst>
      <p:ext uri="{BB962C8B-B14F-4D97-AF65-F5344CB8AC3E}">
        <p14:creationId xmlns:p14="http://schemas.microsoft.com/office/powerpoint/2010/main" val="46172231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1D31ED2-4456-4975-8734-0647E9357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START HERE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B3ADA37-F477-4C3C-A12E-C34F2B4AD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This is education—not a coverage promise.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A7FA5E-52DD-460C-A710-FE35585E7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D0E6D31-FA5E-474D-9B1C-A7B1DBE8B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CD17AEE-A4F4-4F97-84DB-6CC915E67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96262F-1CC3-41B0-BC14-13C1CDE4D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62150"/>
            <a:ext cx="5095875" cy="200025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B05059-2A83-4285-B250-DFDE196F9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62150"/>
            <a:ext cx="8572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5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0B743C-749B-4D84-AC2C-29DB02EFB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33600"/>
            <a:ext cx="46386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WHAT THIS COURSE DOES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FFEC0F-58D4-44AA-9F48-95A86E5FA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33650"/>
            <a:ext cx="4638675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Explains common insurance concepts, helps you spot questions, and makes policy conversations easier.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25379C-8662-4349-B44B-9210B5F8E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962150"/>
            <a:ext cx="5095875" cy="2000250"/>
          </a:xfrm>
          <a:prstGeom xmlns:a="http://schemas.openxmlformats.org/drawingml/2006/main" prst="roundRect">
            <a:avLst>
              <a:gd name="adj" fmla="val 85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146D15-7CA6-4E3F-877F-9A6C3C375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1962150"/>
            <a:ext cx="85725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67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F589DD-28AD-458C-8DB1-3D46DEAC6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133600"/>
            <a:ext cx="46386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WHAT IT DOES NOT DO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74721A-86FC-4CAD-8281-4B13558FD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2533650"/>
            <a:ext cx="4638675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Recommend limits, interpret your contract, or replace state-specific advice from a licensed professional.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58974E-B79B-469E-BACA-DD89A9B29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572000"/>
            <a:ext cx="9144000" cy="914400"/>
          </a:xfrm>
          <a:prstGeom xmlns:a="http://schemas.openxmlformats.org/drawingml/2006/main" prst="roundRect">
            <a:avLst>
              <a:gd name="adj" fmla="val 22917"/>
            </a:avLst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4D7053-7A86-4808-85FD-A2070E2D3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4762500"/>
            <a:ext cx="8382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Your policy language, endorsements, exclusions, and state rules control.</a:t>
            </a:r>
          </a:p>
        </p:txBody>
      </p:sp>
    </p:spTree>
    <p:extLst>
      <p:ext uri="{BB962C8B-B14F-4D97-AF65-F5344CB8AC3E}">
        <p14:creationId xmlns:p14="http://schemas.microsoft.com/office/powerpoint/2010/main" val="31190101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32A4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53ECB0C-3556-4CC3-9F30-6A4BA022A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>
                <a:solidFill>
                  <a:srgbClr val="D8A63B"/>
                </a:solidFill>
              </a:defRPr>
            </a:pPr>
            <a:r>
              <a:rPr sz="1050" b="1">
                <a:solidFill>
                  <a:srgbClr val="D8A63B"/>
                </a:solidFill>
              </a:rPr>
              <a:t>LEAVE WITH THREE BETTER QUESTIONS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EDD07B-3A39-4EBB-A9D5-3670869D2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4287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E7674C"/>
                </a:solidFill>
              </a:defRPr>
            </a:pPr>
            <a:r>
              <a:rPr sz="3450" b="1">
                <a:solidFill>
                  <a:srgbClr val="E7674C"/>
                </a:solidFill>
              </a:rPr>
              <a:t>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94BE09-A152-4E8E-88B8-62F916ADC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1428750"/>
            <a:ext cx="923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What do I need to protect?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EF5434-5394-4ABA-83AE-32E41F29F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2890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D8A63B"/>
                </a:solidFill>
              </a:defRPr>
            </a:pPr>
            <a:r>
              <a:rPr sz="3450" b="1">
                <a:solidFill>
                  <a:srgbClr val="D8A63B"/>
                </a:solidFill>
              </a:rPr>
              <a:t>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214B90-4B32-4E55-9B4D-B34676DE1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2628900"/>
            <a:ext cx="923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What is covered—and excluded?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FF5E55-E291-4BC4-9E2E-207EE99C8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829050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450" b="1">
                <a:solidFill>
                  <a:srgbClr val="1E557A"/>
                </a:solidFill>
              </a:defRPr>
            </a:pPr>
            <a:r>
              <a:rPr sz="3450" b="1">
                <a:solidFill>
                  <a:srgbClr val="1E557A"/>
                </a:solidFill>
              </a:rPr>
              <a:t>3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BF8076-EE4F-4BFF-B009-37BA902B6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71625" y="3829050"/>
            <a:ext cx="923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What could I afford after a loss?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A65863-1034-4BAD-8B93-50F9D13F5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305425"/>
            <a:ext cx="1000125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67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97C3E4-04B5-41E3-B8DA-90796D6DC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619750"/>
            <a:ext cx="2857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050" b="1">
                <a:solidFill>
                  <a:srgbClr val="D8A63B"/>
                </a:solidFill>
              </a:defRPr>
            </a:pPr>
            <a:r>
              <a:rPr sz="1050" b="1">
                <a:solidFill>
                  <a:srgbClr val="D8A63B"/>
                </a:solidFill>
              </a:rPr>
              <a:t>YOUR NEXT STEP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420E41-E1F6-4D4C-A3CC-1BF8DC700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375" y="5429250"/>
            <a:ext cx="790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6F0E6"/>
                </a:solidFill>
              </a:defRPr>
            </a:pPr>
            <a:r>
              <a:rPr sz="1650" b="1">
                <a:solidFill>
                  <a:srgbClr val="F6F0E6"/>
                </a:solidFill>
              </a:rPr>
              <a:t>Write the three questions in the workbook. Then book a conversation with a licensed insurance professional.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5C0476-8510-4299-BFAE-F4CD8957D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33110F-4AB5-49D8-A14A-6BBE0CF04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6486525"/>
            <a:ext cx="704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0">
                <a:solidFill>
                  <a:srgbClr val="617386"/>
                </a:solidFill>
              </a:defRPr>
            </a:pPr>
            <a:r>
              <a:rPr sz="675" b="0">
                <a:solidFill>
                  <a:srgbClr val="617386"/>
                </a:solidFill>
              </a:rPr>
              <a:t>Sources: NAIC consumer resources • NHTSA Teen Driving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44343A-F838-43F3-B4BD-E54A16D69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8638364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B0EEE37-2157-4573-95DF-49E21CC52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RISK COMES FIRST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90EAD18-6FEF-4D88-86EB-EF956A33A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Start with what could happen—not with products.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D8D80D-C8C1-4B54-9DB0-2EF8C09FD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67F767-3856-4D54-B9EA-D25BE6B5F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BB3394-B599-43C8-9F13-E100D2C8A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DCD5FF-7A8F-485E-A434-F12A80B28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52625"/>
            <a:ext cx="5286375" cy="1381125"/>
          </a:xfrm>
          <a:prstGeom xmlns:a="http://schemas.openxmlformats.org/drawingml/2006/main" prst="roundRect">
            <a:avLst>
              <a:gd name="adj" fmla="val 124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F478ED7-989B-4246-85C0-91BA222AC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52625"/>
            <a:ext cx="857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5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A07151-BDAF-4B44-A183-52CBB80CE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24075"/>
            <a:ext cx="48291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DRIVING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51E9CED-638A-45CC-AF12-FA4B07CF2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24125"/>
            <a:ext cx="4829175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Injury • vehicle damage • lawsuit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B41D59-36D1-4E5A-B6CA-AE0E380E5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952625"/>
            <a:ext cx="5286375" cy="1381125"/>
          </a:xfrm>
          <a:prstGeom xmlns:a="http://schemas.openxmlformats.org/drawingml/2006/main" prst="roundRect">
            <a:avLst>
              <a:gd name="adj" fmla="val 124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C87936-132E-4FB3-865F-685E0F319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952625"/>
            <a:ext cx="857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67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1950D5-3587-4BC0-9384-B69205479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124075"/>
            <a:ext cx="48291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HOME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B707AC-4A60-489B-9005-50A2EFB32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524125"/>
            <a:ext cx="4829175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Fire • theft • water • liability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A42304-9F36-4E93-9128-1061EB48E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67125"/>
            <a:ext cx="5286375" cy="1381125"/>
          </a:xfrm>
          <a:prstGeom xmlns:a="http://schemas.openxmlformats.org/drawingml/2006/main" prst="roundRect">
            <a:avLst>
              <a:gd name="adj" fmla="val 124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B5F5C5-33BB-471E-B2DB-BC8CA3247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67125"/>
            <a:ext cx="857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CDF8163-A056-4AD0-9BC2-E5B25AB6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38575"/>
            <a:ext cx="48291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INCOME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9E5B88-321B-4B77-8F0B-7E0F6DA5D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238625"/>
            <a:ext cx="4829175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Illness • disability • death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F3E752-AFCE-4ED8-88FC-50C276CC0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667125"/>
            <a:ext cx="5286375" cy="1381125"/>
          </a:xfrm>
          <a:prstGeom xmlns:a="http://schemas.openxmlformats.org/drawingml/2006/main" prst="roundRect">
            <a:avLst>
              <a:gd name="adj" fmla="val 124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A7B13A-EF2E-4EF2-9B22-598EC8366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667125"/>
            <a:ext cx="8572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D7A6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2ABA3E-D43A-49CE-9945-D1091C3D6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838575"/>
            <a:ext cx="48291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IDENTITY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BF4B94F-698C-4EB4-84E9-ABBECE512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238625"/>
            <a:ext cx="4829175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Fraud • cyber loss • recovery costs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1A99522-D99D-4EC0-A854-F0DA9F4DE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572125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100" b="1">
                <a:solidFill>
                  <a:srgbClr val="132A44"/>
                </a:solidFill>
              </a:defRPr>
            </a:pPr>
            <a:r>
              <a:rPr sz="2100" b="1">
                <a:solidFill>
                  <a:srgbClr val="132A44"/>
                </a:solidFill>
              </a:rPr>
              <a:t>Insurance is one tool inside a larger risk plan.</a:t>
            </a:r>
          </a:p>
        </p:txBody>
      </p:sp>
    </p:spTree>
    <p:extLst>
      <p:ext uri="{BB962C8B-B14F-4D97-AF65-F5344CB8AC3E}">
        <p14:creationId xmlns:p14="http://schemas.microsoft.com/office/powerpoint/2010/main" val="86169805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99D7719-400A-4CEC-9544-EF0FBAAFD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THE BASIC IDEA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480AB38-C07E-48D5-B0FB-2855DA626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Every policy is a shared financial plan.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248A1A-FCAA-4B0F-8709-0E79A6C4A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3ED21A3-9AD4-43D6-BBA0-B90E1BB9B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7E23C0-381A-4A14-B3AF-DA365F449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9D9B555-B946-46FA-94A6-DF09EE74F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2476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1E557A"/>
                </a:solidFill>
              </a:defRPr>
            </a:pPr>
            <a:r>
              <a:rPr sz="3150" b="1">
                <a:solidFill>
                  <a:srgbClr val="1E557A"/>
                </a:solidFill>
              </a:rPr>
              <a:t>YOU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6C3BCC1-68C3-4355-954C-CF103EC94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048000"/>
            <a:ext cx="2400300" cy="1381125"/>
          </a:xfrm>
          <a:prstGeom xmlns:a="http://schemas.openxmlformats.org/drawingml/2006/main" prst="roundRect">
            <a:avLst>
              <a:gd name="adj" fmla="val 1517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28DA26-C786-44EC-A451-D9F576A87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3219450"/>
            <a:ext cx="18288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17212B"/>
                </a:solidFill>
              </a:defRPr>
            </a:pPr>
            <a:r>
              <a:rPr sz="1650" b="1">
                <a:solidFill>
                  <a:srgbClr val="17212B"/>
                </a:solidFill>
              </a:rPr>
              <a:t>Premiums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17212B"/>
                </a:solidFill>
              </a:defRPr>
            </a:pPr>
            <a:r>
              <a:rPr sz="1650" b="1">
                <a:solidFill>
                  <a:srgbClr val="17212B"/>
                </a:solidFill>
              </a:rPr>
              <a:t>+ deductibles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17212B"/>
                </a:solidFill>
              </a:defRPr>
            </a:pPr>
            <a:r>
              <a:rPr sz="1650" b="1">
                <a:solidFill>
                  <a:srgbClr val="17212B"/>
                </a:solidFill>
              </a:rPr>
              <a:t>+ uncovered loss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34B99A-6D01-4718-9680-F8ECC2EB1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20992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600" b="1">
                <a:solidFill>
                  <a:srgbClr val="D8A63B"/>
                </a:solidFill>
              </a:defRPr>
            </a:pPr>
            <a:r>
              <a:rPr sz="3600" b="1">
                <a:solidFill>
                  <a:srgbClr val="D8A63B"/>
                </a:solidFill>
              </a:rPr>
              <a:t>+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67D3E0-F123-4BDB-8C8D-18703494B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266950"/>
            <a:ext cx="314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150" b="1">
                <a:solidFill>
                  <a:srgbClr val="E7674C"/>
                </a:solidFill>
              </a:defRPr>
            </a:pPr>
            <a:r>
              <a:rPr sz="3150" b="1">
                <a:solidFill>
                  <a:srgbClr val="E7674C"/>
                </a:solidFill>
              </a:rPr>
              <a:t>INSURER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689BB9-DB1D-4C68-9B7F-2D4398F41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048000"/>
            <a:ext cx="2952750" cy="1381125"/>
          </a:xfrm>
          <a:prstGeom xmlns:a="http://schemas.openxmlformats.org/drawingml/2006/main" prst="roundRect">
            <a:avLst>
              <a:gd name="adj" fmla="val 1517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0F5FB2-82F1-405E-9CA0-8A28E0588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3381375"/>
            <a:ext cx="2286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17212B"/>
                </a:solidFill>
              </a:defRPr>
            </a:pPr>
            <a:r>
              <a:rPr sz="1650" b="1">
                <a:solidFill>
                  <a:srgbClr val="17212B"/>
                </a:solidFill>
              </a:rPr>
              <a:t>Covered losses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17212B"/>
                </a:solidFill>
              </a:defRPr>
            </a:pPr>
            <a:r>
              <a:rPr sz="1650" b="1">
                <a:solidFill>
                  <a:srgbClr val="17212B"/>
                </a:solidFill>
              </a:rPr>
              <a:t>subject to the contract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502BA8-2EB8-4A91-91AD-09E6F0B8C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209925"/>
            <a:ext cx="66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3600" b="1">
                <a:solidFill>
                  <a:srgbClr val="D8A63B"/>
                </a:solidFill>
              </a:defRPr>
            </a:pPr>
            <a:r>
              <a:rPr sz="3600" b="1">
                <a:solidFill>
                  <a:srgbClr val="D8A63B"/>
                </a:solidFill>
              </a:rPr>
              <a:t>=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99153C-9A2B-4B45-91F1-B3A011F17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476500"/>
            <a:ext cx="2857500" cy="1952625"/>
          </a:xfrm>
          <a:prstGeom xmlns:a="http://schemas.openxmlformats.org/drawingml/2006/main" prst="roundRect">
            <a:avLst>
              <a:gd name="adj" fmla="val 11707"/>
            </a:avLst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F17B861-8885-487F-86B2-05B5F7223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819400"/>
            <a:ext cx="19621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625" b="1">
                <a:solidFill>
                  <a:srgbClr val="FFFFFF"/>
                </a:solidFill>
              </a:defRPr>
            </a:pPr>
            <a:r>
              <a:rPr sz="2625" b="1">
                <a:solidFill>
                  <a:srgbClr val="FFFFFF"/>
                </a:solidFill>
              </a:rPr>
              <a:t>YOUR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2625" b="1">
                <a:solidFill>
                  <a:srgbClr val="FFFFFF"/>
                </a:solidFill>
              </a:defRPr>
            </a:pPr>
            <a:r>
              <a:rPr sz="2625" b="1">
                <a:solidFill>
                  <a:srgbClr val="FFFFFF"/>
                </a:solidFill>
              </a:rPr>
              <a:t>RISK PLAN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686840F-B541-416E-82BB-C4FEB7484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810000"/>
            <a:ext cx="2047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275" b="0">
                <a:solidFill>
                  <a:srgbClr val="F6F0E6"/>
                </a:solidFill>
              </a:defRPr>
            </a:pPr>
            <a:r>
              <a:rPr sz="1275" b="0">
                <a:solidFill>
                  <a:srgbClr val="F6F0E6"/>
                </a:solidFill>
              </a:rPr>
              <a:t>Built from tradeoffs—not magic.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B276BF-8C38-457A-8B3C-0F5BFCC44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19700"/>
            <a:ext cx="9715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>
                <a:solidFill>
                  <a:srgbClr val="E7674C"/>
                </a:solidFill>
              </a:defRPr>
            </a:pPr>
            <a:r>
              <a:rPr sz="1875" b="1">
                <a:solidFill>
                  <a:srgbClr val="E7674C"/>
                </a:solidFill>
              </a:rPr>
              <a:t>The cheapest policy may transfer less risk back to the insurer.</a:t>
            </a:r>
          </a:p>
        </p:txBody>
      </p:sp>
    </p:spTree>
    <p:extLst>
      <p:ext uri="{BB962C8B-B14F-4D97-AF65-F5344CB8AC3E}">
        <p14:creationId xmlns:p14="http://schemas.microsoft.com/office/powerpoint/2010/main" val="10317985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877A638-B1CF-45CA-A597-2B67F593D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PLAIN ENGLISH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672D4CF-D187-44ED-9402-DF36FCF0B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Eight words unlock most insurance conversations.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CA0F9B-096E-4C53-B560-F42C44869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27E312-F83E-48F9-B3D2-2DA74ACC7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5BF1FD-663B-4EAC-A10A-E902A37DE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6486525"/>
            <a:ext cx="704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675" b="0">
                <a:solidFill>
                  <a:srgbClr val="617386"/>
                </a:solidFill>
              </a:defRPr>
            </a:pPr>
            <a:r>
              <a:rPr sz="675" b="0">
                <a:solidFill>
                  <a:srgbClr val="617386"/>
                </a:solidFill>
              </a:rPr>
              <a:t>Source: NAIC Glossary of Insurance Terms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A0FF27-8C6C-47D7-AA24-CA7AA1D2A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05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87DA26-7ECA-45C5-9744-6C651122CD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85950"/>
            <a:ext cx="5286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339235-396D-40A4-A943-9D9403FB0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8120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Premium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FF9CA0-94AB-4600-8635-849EEC7F4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1981200"/>
            <a:ext cx="3067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7212B"/>
                </a:solidFill>
              </a:defRPr>
            </a:pPr>
            <a:r>
              <a:rPr sz="1350" b="0">
                <a:solidFill>
                  <a:srgbClr val="17212B"/>
                </a:solidFill>
              </a:rPr>
              <a:t>What coverage costs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137AAD-B3EE-41B2-AD62-AAB66758C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885950"/>
            <a:ext cx="5286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DF28B5-0AB4-4ABC-8E65-2686A7213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198120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Deductible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99313E-3C46-4816-82DF-136CC7672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981200"/>
            <a:ext cx="3067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7212B"/>
                </a:solidFill>
              </a:defRPr>
            </a:pPr>
            <a:r>
              <a:rPr sz="1350" b="0">
                <a:solidFill>
                  <a:srgbClr val="17212B"/>
                </a:solidFill>
              </a:rPr>
              <a:t>What you pay first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9CDA6A-E03F-4884-92C6-056E1D0C5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52725"/>
            <a:ext cx="5286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B8C98A-DC8E-43D3-B026-0F4461E84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47975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Limit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F00F35-022F-4ACA-BB2C-4B698864E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847975"/>
            <a:ext cx="3067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7212B"/>
                </a:solidFill>
              </a:defRPr>
            </a:pPr>
            <a:r>
              <a:rPr sz="1350" b="0">
                <a:solidFill>
                  <a:srgbClr val="17212B"/>
                </a:solidFill>
              </a:rPr>
              <a:t>The most the policy may pay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A32330-AFDD-4AC8-B7C8-3FD100C84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752725"/>
            <a:ext cx="5286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BB8D46D-A8EF-4C3B-BF32-7AB06CCD7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2847975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Exclusion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895859-EAAA-41EC-80DA-C5F9233D2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847975"/>
            <a:ext cx="3067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7212B"/>
                </a:solidFill>
              </a:defRPr>
            </a:pPr>
            <a:r>
              <a:rPr sz="1350" b="0">
                <a:solidFill>
                  <a:srgbClr val="17212B"/>
                </a:solidFill>
              </a:rPr>
              <a:t>What is not covered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A2DA0B4-510A-403B-85B4-946D210A7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0"/>
            <a:ext cx="5286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A38A33F-F418-46F1-AEFF-EAFA4E50A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Liability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80B155A-FB7C-4018-81DD-C98818C8C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714750"/>
            <a:ext cx="3067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7212B"/>
                </a:solidFill>
              </a:defRPr>
            </a:pPr>
            <a:r>
              <a:rPr sz="1350" b="0">
                <a:solidFill>
                  <a:srgbClr val="17212B"/>
                </a:solidFill>
              </a:rPr>
              <a:t>What you may owe others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354A66-D873-4444-BEE3-A93DF5933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619500"/>
            <a:ext cx="5286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A930603-65DE-4025-8D5A-6BE17D186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71475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Coverage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BDFCA29-72F8-4AA8-9020-140517AF9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714750"/>
            <a:ext cx="3067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7212B"/>
                </a:solidFill>
              </a:defRPr>
            </a:pPr>
            <a:r>
              <a:rPr sz="1350" b="0">
                <a:solidFill>
                  <a:srgbClr val="17212B"/>
                </a:solidFill>
              </a:rPr>
              <a:t>The protection provided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6874763-97DA-4B16-86A7-85D1AA966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86275"/>
            <a:ext cx="5286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2C1F1CA-FA5A-48D5-9E3A-CF87BD4A0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581525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Claim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3616ECB-D183-4EE5-8640-6A9C6438B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4581525"/>
            <a:ext cx="3067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7212B"/>
                </a:solidFill>
              </a:defRPr>
            </a:pPr>
            <a:r>
              <a:rPr sz="1350" b="0">
                <a:solidFill>
                  <a:srgbClr val="17212B"/>
                </a:solidFill>
              </a:rPr>
              <a:t>A request after a loss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3729877-7CFD-4B6B-AA49-97FECF4F8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486275"/>
            <a:ext cx="5286375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3CF7B11-CD51-41A3-B605-71E3601A0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4581525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425" b="1">
                <a:solidFill>
                  <a:srgbClr val="132A44"/>
                </a:solidFill>
              </a:defRPr>
            </a:pPr>
            <a:r>
              <a:rPr sz="1425" b="1">
                <a:solidFill>
                  <a:srgbClr val="132A44"/>
                </a:solidFill>
              </a:rPr>
              <a:t>Endorsement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195DC03-6266-429D-82A5-16D1E2CAC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581525"/>
            <a:ext cx="3067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350" b="0">
                <a:solidFill>
                  <a:srgbClr val="17212B"/>
                </a:solidFill>
              </a:defRPr>
            </a:pPr>
            <a:r>
              <a:rPr sz="1350" b="0">
                <a:solidFill>
                  <a:srgbClr val="17212B"/>
                </a:solidFill>
              </a:rPr>
              <a:t>A change to the policy</a:t>
            </a:r>
          </a:p>
        </p:txBody>
      </p:sp>
    </p:spTree>
    <p:extLst>
      <p:ext uri="{BB962C8B-B14F-4D97-AF65-F5344CB8AC3E}">
        <p14:creationId xmlns:p14="http://schemas.microsoft.com/office/powerpoint/2010/main" val="142953182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67258AD-139A-45AC-8115-420ABB535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FIND THE STORY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BEF0EC0-F7D3-4B9A-9C90-8139E7872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The declarations page is your policy dashboard.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BECA13-A462-44FD-BFB9-706B0C994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244900-685C-44FD-9D33-346E0FB76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412756-D346-41CD-A899-C70498890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3F779D-5259-4B5B-AB91-4CF493565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95262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3792EB-3DBA-4B05-BDD7-A9614AE36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952625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Named insureds and insured location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436149-97E3-41E1-9346-A44399FFE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6697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BEF79D-556C-40CD-86CF-9A86F2297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66975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Policy period and policy number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857734-C91F-4129-8EF6-E07A08C18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98132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24657A0-E238-4687-8975-8F98B0239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81325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Drivers, vehicles, or covered property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69F28C-056B-468F-B648-7A57058C9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9567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48725F8-A552-489F-B670-DCE42247F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95675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Coverage types and limits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AB963F-FA62-4EC0-990F-312CEA603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1002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91CA7E-EFF1-4FD0-A657-2060152C8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10025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Deductibles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D50EAC-9372-49E0-9E2D-1FB360901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52437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8DC6E7-A04F-4AF4-92AC-F965B4543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24375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Endorsements or forms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2B2E72-4105-4BD5-88D0-5FB30501F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038725"/>
            <a:ext cx="228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E7674C"/>
                </a:solidFill>
              </a:defRPr>
            </a:pPr>
            <a:r>
              <a:rPr sz="1500" b="1">
                <a:solidFill>
                  <a:srgbClr val="E7674C"/>
                </a:solidFill>
              </a:rPr>
              <a:t>•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715B9D4-2081-4896-A9D8-8CDDE7459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038725"/>
            <a:ext cx="4648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0">
                <a:solidFill>
                  <a:srgbClr val="17212B"/>
                </a:solidFill>
              </a:defRPr>
            </a:pPr>
            <a:r>
              <a:rPr sz="1500" b="0">
                <a:solidFill>
                  <a:srgbClr val="17212B"/>
                </a:solidFill>
              </a:rPr>
              <a:t>Mortgagee or lienholder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8B6D2A-785D-468A-A71D-E5BA686C5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952625"/>
            <a:ext cx="4762500" cy="3181350"/>
          </a:xfrm>
          <a:prstGeom xmlns:a="http://schemas.openxmlformats.org/drawingml/2006/main" prst="roundRect">
            <a:avLst>
              <a:gd name="adj" fmla="val 7186"/>
            </a:avLst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C31938E-616F-407A-A521-4CF730825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2333625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350" b="1">
                <a:solidFill>
                  <a:srgbClr val="D8A63B"/>
                </a:solidFill>
              </a:defRPr>
            </a:pPr>
            <a:r>
              <a:rPr sz="1350" b="1">
                <a:solidFill>
                  <a:srgbClr val="D8A63B"/>
                </a:solidFill>
              </a:rPr>
              <a:t>PRIVATE DOCUMENT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E0645A3-BAB6-4729-BF64-357E57E27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933700"/>
            <a:ext cx="3619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It may contain personal information.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643A6CB-5036-48E3-AF43-F0B08BF12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714750"/>
            <a:ext cx="2381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67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B583A86-2D3F-4F6E-A44D-92249A2F4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4029075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F6F0E6"/>
                </a:solidFill>
              </a:defRPr>
            </a:pPr>
            <a:r>
              <a:rPr sz="1500" b="1">
                <a:solidFill>
                  <a:srgbClr val="F6F0E6"/>
                </a:solidFill>
              </a:rPr>
              <a:t>Review it privately.</a:t>
            </a:r>
          </a:p>
          <a:p xmlns:a="http://schemas.openxmlformats.org/drawingml/2006/main">
            <a:pPr algn="ctr">
              <a:lnSpc>
                <a:spcPct val="100000"/>
              </a:lnSpc>
              <a:buNone/>
              <a:defRPr sz="1500" b="1">
                <a:solidFill>
                  <a:srgbClr val="F6F0E6"/>
                </a:solidFill>
              </a:defRPr>
            </a:pPr>
            <a:r>
              <a:rPr sz="1500" b="1">
                <a:solidFill>
                  <a:srgbClr val="F6F0E6"/>
                </a:solidFill>
              </a:rPr>
              <a:t>Do not post or share it publicly.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495A9FF-3929-4C66-876A-383451DEB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76875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132A44"/>
                </a:solidFill>
              </a:defRPr>
            </a:pPr>
            <a:r>
              <a:rPr sz="1800" b="1">
                <a:solidFill>
                  <a:srgbClr val="132A44"/>
                </a:solidFill>
              </a:rPr>
              <a:t>Circle one item to confirm or correct with your agent.</a:t>
            </a:r>
          </a:p>
        </p:txBody>
      </p:sp>
    </p:spTree>
    <p:extLst>
      <p:ext uri="{BB962C8B-B14F-4D97-AF65-F5344CB8AC3E}">
        <p14:creationId xmlns:p14="http://schemas.microsoft.com/office/powerpoint/2010/main" val="6525487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A0FC13F-B1C5-4A59-BFC3-7119B6688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THE POLICY TRADEOFF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8EE80E4-FBBA-4865-9DA8-BF85FA4D8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Every choice trades cost for protection.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070325-AB6D-485E-9AF9-813ECDF5E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33B06B2-8387-465F-BB4D-E0654DA58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A8379F-A770-4E4F-A5EE-29D32EE15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AAD057C-44E1-4B13-9920-24759C4CC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52625"/>
            <a:ext cx="28003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C9D900E-A491-41BA-9085-779A75AAB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38350"/>
            <a:ext cx="2571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DECISION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5504D2-ED3C-452A-9121-FA8B1B2AA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952625"/>
            <a:ext cx="359092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E7F5F3-7F1B-4457-82FD-20143D458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038350"/>
            <a:ext cx="33623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MAY LOWER PRICE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926B1D-5519-4D93-96DC-0928EBAEC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1952625"/>
            <a:ext cx="444817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44591A-4143-46C0-8525-61352F8CD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0425" y="2038350"/>
            <a:ext cx="42195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MAY STRENGTHEN PROTECTION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95E9FC-851A-4115-A047-9C96CD69A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57450"/>
            <a:ext cx="109918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8860A1-D210-4EA6-8C9D-26C67ECD2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33650"/>
            <a:ext cx="25908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Deductible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0E88D2-18C7-4B2E-ABC8-EA8C36399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533650"/>
            <a:ext cx="33813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Higher deductible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0DD54D3-130A-45C9-9352-995523C3B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533650"/>
            <a:ext cx="4171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Lower deductible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081E415-C7B3-4F21-9E4C-650040DF1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14675"/>
            <a:ext cx="109918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9E5114F-36B2-488A-AD2F-74474DA7A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90875"/>
            <a:ext cx="25908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Limits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02D4481-CB91-4CEB-A89F-8EA1AC433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190875"/>
            <a:ext cx="33813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Lower limits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33896A-255E-4BC1-8FAF-E1C5BE7BE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190875"/>
            <a:ext cx="4171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Higher limits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CB2C030-263A-4D85-997B-7C950CB33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71900"/>
            <a:ext cx="109918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783FFB-BBBA-4F0D-9425-A82EDBB53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25908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Covered situations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2B50064-294E-4935-9F2D-5ED6D311D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848100"/>
            <a:ext cx="33813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Narrower protection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A603F88-9B74-4761-BF53-DA067EB82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848100"/>
            <a:ext cx="4171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Broader protection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165451-653C-4D70-A90E-1FD6641CE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429125"/>
            <a:ext cx="109918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3B6CAF1-75CB-416B-8779-0661C8338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05325"/>
            <a:ext cx="25908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Valuation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C523695-CDAD-4048-921C-E72FDDC81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505325"/>
            <a:ext cx="33813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Actual cash value may cost less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31B0B81-89A5-436F-A998-ABB909B94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505325"/>
            <a:ext cx="4171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Replacement-cost options may protect more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BD4A290-8274-427B-ABE2-6ED275028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086350"/>
            <a:ext cx="10991850" cy="581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794D1DD-5025-4022-BEB9-754950643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62550"/>
            <a:ext cx="25908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00" b="1">
                <a:solidFill>
                  <a:srgbClr val="132A44"/>
                </a:solidFill>
              </a:defRPr>
            </a:pPr>
            <a:r>
              <a:rPr sz="1200" b="1">
                <a:solidFill>
                  <a:srgbClr val="132A44"/>
                </a:solidFill>
              </a:rPr>
              <a:t>Optional coverage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8ED4008-8958-4A45-BEAC-B3098C9C4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62550"/>
            <a:ext cx="33813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Fewer additions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F51680B-4B98-4658-A1E6-938630AC0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5162550"/>
            <a:ext cx="41719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125" b="0">
                <a:solidFill>
                  <a:srgbClr val="17212B"/>
                </a:solidFill>
              </a:defRPr>
            </a:pPr>
            <a:r>
              <a:rPr sz="1125" b="0">
                <a:solidFill>
                  <a:srgbClr val="17212B"/>
                </a:solidFill>
              </a:rPr>
              <a:t>Selected additions for known risks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1A88569-58FB-4493-B6EE-3EDBD0B59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86740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650" b="1">
                <a:solidFill>
                  <a:srgbClr val="E7674C"/>
                </a:solidFill>
              </a:defRPr>
            </a:pPr>
            <a:r>
              <a:rPr sz="1650" b="1">
                <a:solidFill>
                  <a:srgbClr val="E7674C"/>
                </a:solidFill>
              </a:rPr>
              <a:t>Ask: “What is cheaper?” AND “What loss could I not afford?”</a:t>
            </a:r>
          </a:p>
        </p:txBody>
      </p:sp>
    </p:spTree>
    <p:extLst>
      <p:ext uri="{BB962C8B-B14F-4D97-AF65-F5344CB8AC3E}">
        <p14:creationId xmlns:p14="http://schemas.microsoft.com/office/powerpoint/2010/main" val="90756524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B051F9F-5C80-466D-B263-028D64160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AUTO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7DA7E9-FA62-4FB6-9459-663769909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Auto insurance should protect people first.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7B72FC-EF85-4E6B-804F-9C08045DF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5660A4-54ED-4E1D-9006-3222F2E07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06E912-1E10-45B4-A62B-0E633DA72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CE40A7-4E72-4AA9-935C-5F0FBE28A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52625"/>
            <a:ext cx="3333750" cy="2095500"/>
          </a:xfrm>
          <a:prstGeom xmlns:a="http://schemas.openxmlformats.org/drawingml/2006/main" prst="roundRect">
            <a:avLst>
              <a:gd name="adj" fmla="val 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46C218-EB27-4FEC-B46B-0822F8B94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952625"/>
            <a:ext cx="8572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674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5C44E3C-456E-4844-842A-3C68DE0E5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24075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LIABILITY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B951E0F-062B-4FD4-B6FA-1A1524842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24125"/>
            <a:ext cx="28765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Injury or damage you may cause to other people. Ask what assets and income are at risk.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427F06-070A-46CC-AB49-C4C456D80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952625"/>
            <a:ext cx="3333750" cy="2095500"/>
          </a:xfrm>
          <a:prstGeom xmlns:a="http://schemas.openxmlformats.org/drawingml/2006/main" prst="roundRect">
            <a:avLst>
              <a:gd name="adj" fmla="val 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9E53ADE-5A40-4175-BDC3-55B883578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952625"/>
            <a:ext cx="8572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55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C13D82-6A6A-410A-B4C9-3CA9686F0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2124075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YOUR VEHICLE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CAB9F1-AD8D-4B0F-A066-0DA1688A4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2524125"/>
            <a:ext cx="28765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Collision and other-than-collision losses may be addressed differently. Ask what the car is worth to you.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74B02F-4211-4076-AB61-436A9DF8E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952625"/>
            <a:ext cx="3333750" cy="2095500"/>
          </a:xfrm>
          <a:prstGeom xmlns:a="http://schemas.openxmlformats.org/drawingml/2006/main" prst="roundRect">
            <a:avLst>
              <a:gd name="adj" fmla="val 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284539-8060-42AA-9F34-B32CA6C58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1952625"/>
            <a:ext cx="85725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8BB07C-086D-4CAD-AC59-DD7A25C90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124075"/>
            <a:ext cx="287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500" b="1">
                <a:solidFill>
                  <a:srgbClr val="132A44"/>
                </a:solidFill>
              </a:defRPr>
            </a:pPr>
            <a:r>
              <a:rPr sz="1500" b="1">
                <a:solidFill>
                  <a:srgbClr val="132A44"/>
                </a:solidFill>
              </a:rPr>
              <a:t>YOU + PASSENGERS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28148E-4F6B-4BAD-B31C-C0BB3CC7C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524125"/>
            <a:ext cx="28765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275" b="0">
                <a:solidFill>
                  <a:srgbClr val="617386"/>
                </a:solidFill>
              </a:defRPr>
            </a:pPr>
            <a:r>
              <a:rPr sz="1275" b="0">
                <a:solidFill>
                  <a:srgbClr val="617386"/>
                </a:solidFill>
              </a:rPr>
              <a:t>Medical, injury, and uninsured/underinsured protections vary by state and policy.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EA2ECBF-0B11-413E-91DA-4032160D8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10100"/>
            <a:ext cx="9334500" cy="876300"/>
          </a:xfrm>
          <a:prstGeom xmlns:a="http://schemas.openxmlformats.org/drawingml/2006/main" prst="roundRect">
            <a:avLst>
              <a:gd name="adj" fmla="val 23913"/>
            </a:avLst>
          </a:prstGeom>
          <a:solidFill xmlns:a="http://schemas.openxmlformats.org/drawingml/2006/main">
            <a:srgbClr val="132A4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4C891F-5D3C-4407-99EC-503F214A6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4781550"/>
            <a:ext cx="8477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Minimum legal limits answer “Can I drive?”—not “Is my household well protected?”</a:t>
            </a:r>
          </a:p>
        </p:txBody>
      </p:sp>
    </p:spTree>
    <p:extLst>
      <p:ext uri="{BB962C8B-B14F-4D97-AF65-F5344CB8AC3E}">
        <p14:creationId xmlns:p14="http://schemas.microsoft.com/office/powerpoint/2010/main" val="129799729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6F0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986AF19-5C0D-4CC7-9051-0A947D9F6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"/>
            <a:ext cx="6191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900" b="1">
                <a:solidFill>
                  <a:srgbClr val="E7674C"/>
                </a:solidFill>
              </a:defRPr>
            </a:pPr>
            <a:r>
              <a:rPr sz="900" b="1">
                <a:solidFill>
                  <a:srgbClr val="E7674C"/>
                </a:solidFill>
              </a:rPr>
              <a:t>THE CASH QUESTION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360C1C2-1FA5-4C2B-9F7F-D9FE8CAE0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723900"/>
            <a:ext cx="11049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2850" b="1">
                <a:solidFill>
                  <a:srgbClr val="132A44"/>
                </a:solidFill>
              </a:defRPr>
            </a:pPr>
            <a:r>
              <a:rPr sz="2850" b="1">
                <a:solidFill>
                  <a:srgbClr val="132A44"/>
                </a:solidFill>
              </a:rPr>
              <a:t>A deductible is a decision made before the loss.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F6D268-861B-4A83-9856-BFFEB60FA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57325"/>
            <a:ext cx="8191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3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CB368E-517A-4144-94E2-5E0265731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486525"/>
            <a:ext cx="3238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INSURANCE 101 • FAMILY EDITION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509CA1-C1D0-4BA2-9828-DFA528FF8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86525"/>
            <a:ext cx="5524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lnSpc>
                <a:spcPct val="100000"/>
              </a:lnSpc>
              <a:buNone/>
              <a:defRPr sz="750" b="1">
                <a:solidFill>
                  <a:srgbClr val="617386"/>
                </a:solidFill>
              </a:defRPr>
            </a:pPr>
            <a:r>
              <a:rPr sz="750" b="1">
                <a:solidFill>
                  <a:srgbClr val="617386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BE29B1-038B-4FE0-97BD-8E71B53C5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1E557A"/>
                </a:solidFill>
              </a:defRPr>
            </a:pPr>
            <a:r>
              <a:rPr sz="1800" b="1">
                <a:solidFill>
                  <a:srgbClr val="1E557A"/>
                </a:solidFill>
              </a:rPr>
              <a:t>LOWER DEDUCTIBLE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8B16B0-30EE-4FCA-BBFF-81B0493D3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571750"/>
            <a:ext cx="4572000" cy="1809750"/>
          </a:xfrm>
          <a:prstGeom xmlns:a="http://schemas.openxmlformats.org/drawingml/2006/main" prst="roundRect">
            <a:avLst>
              <a:gd name="adj" fmla="val 115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FD775D-E9FC-4D53-94A9-1B9CA3AC8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857500"/>
            <a:ext cx="3905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17212B"/>
                </a:solidFill>
              </a:defRPr>
            </a:pPr>
            <a:r>
              <a:rPr sz="1725" b="1">
                <a:solidFill>
                  <a:srgbClr val="17212B"/>
                </a:solidFill>
              </a:rPr>
              <a:t>Usually higher premium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DA95B6-3419-4B4D-A984-C74F77E88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476625"/>
            <a:ext cx="371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0">
                <a:solidFill>
                  <a:srgbClr val="617386"/>
                </a:solidFill>
              </a:defRPr>
            </a:pPr>
            <a:r>
              <a:rPr sz="1500" b="0">
                <a:solidFill>
                  <a:srgbClr val="617386"/>
                </a:solidFill>
              </a:rPr>
              <a:t>Less cash needed when a covered loss occurs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8E19B5-5A4B-455A-A535-5A273C2BE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00025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800" b="1">
                <a:solidFill>
                  <a:srgbClr val="E7674C"/>
                </a:solidFill>
              </a:defRPr>
            </a:pPr>
            <a:r>
              <a:rPr sz="1800" b="1">
                <a:solidFill>
                  <a:srgbClr val="E7674C"/>
                </a:solidFill>
              </a:rPr>
              <a:t>HIGHER DEDUCTIBLE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C5AD2D-BA9D-4DAA-8FE5-B779DE95E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2571750"/>
            <a:ext cx="4572000" cy="1809750"/>
          </a:xfrm>
          <a:prstGeom xmlns:a="http://schemas.openxmlformats.org/drawingml/2006/main" prst="roundRect">
            <a:avLst>
              <a:gd name="adj" fmla="val 115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AF0F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E5FB08C-3705-4FEC-A743-B8D50D7B2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857500"/>
            <a:ext cx="3905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725" b="1">
                <a:solidFill>
                  <a:srgbClr val="17212B"/>
                </a:solidFill>
              </a:defRPr>
            </a:pPr>
            <a:r>
              <a:rPr sz="1725" b="1">
                <a:solidFill>
                  <a:srgbClr val="17212B"/>
                </a:solidFill>
              </a:rPr>
              <a:t>Usually lower premium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02D9704-0191-44B6-A493-7BCD89558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476625"/>
            <a:ext cx="3714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1500" b="0">
                <a:solidFill>
                  <a:srgbClr val="617386"/>
                </a:solidFill>
              </a:defRPr>
            </a:pPr>
            <a:r>
              <a:rPr sz="1500" b="0">
                <a:solidFill>
                  <a:srgbClr val="617386"/>
                </a:solidFill>
              </a:rPr>
              <a:t>More cash needed when a covered loss occurs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404AE4-94A5-494B-B983-38713CE8D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067300"/>
            <a:ext cx="9715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  <a:defRPr sz="2550" b="1">
                <a:solidFill>
                  <a:srgbClr val="132A44"/>
                </a:solidFill>
              </a:defRPr>
            </a:pPr>
            <a:r>
              <a:rPr sz="2550" b="1">
                <a:solidFill>
                  <a:srgbClr val="132A44"/>
                </a:solidFill>
              </a:rPr>
              <a:t>Could you comfortably pay it tomorrow?</a:t>
            </a:r>
          </a:p>
        </p:txBody>
      </p:sp>
    </p:spTree>
    <p:extLst>
      <p:ext uri="{BB962C8B-B14F-4D97-AF65-F5344CB8AC3E}">
        <p14:creationId xmlns:p14="http://schemas.microsoft.com/office/powerpoint/2010/main" val="56966443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2026-07-22T20:06:00.5220000Z</dcterms:created>
  <dcterms:modified xsi:type="dcterms:W3CDTF">2026-07-22T20:06:00.5220000Z</dcterms:modified>
</coreProperties>
</file>