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4E02B-2BFB-4026-AC35-54C390BD61C1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FB83C-0856-4D17-8966-3F1A31847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95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AFD7-A33D-4D4D-9D6D-39F77BEDB660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F1A-A9E5-4162-861D-363D56B61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10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AFD7-A33D-4D4D-9D6D-39F77BEDB660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F1A-A9E5-4162-861D-363D56B61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656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AFD7-A33D-4D4D-9D6D-39F77BEDB660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F1A-A9E5-4162-861D-363D56B61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AFD7-A33D-4D4D-9D6D-39F77BEDB660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F1A-A9E5-4162-861D-363D56B61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6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AFD7-A33D-4D4D-9D6D-39F77BEDB660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F1A-A9E5-4162-861D-363D56B61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3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AFD7-A33D-4D4D-9D6D-39F77BEDB660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F1A-A9E5-4162-861D-363D56B61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18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AFD7-A33D-4D4D-9D6D-39F77BEDB660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F1A-A9E5-4162-861D-363D56B61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22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AFD7-A33D-4D4D-9D6D-39F77BEDB660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F1A-A9E5-4162-861D-363D56B61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71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AFD7-A33D-4D4D-9D6D-39F77BEDB660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F1A-A9E5-4162-861D-363D56B61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AFD7-A33D-4D4D-9D6D-39F77BEDB660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F1A-A9E5-4162-861D-363D56B61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1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AFD7-A33D-4D4D-9D6D-39F77BEDB660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F1A-A9E5-4162-861D-363D56B61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8AFD7-A33D-4D4D-9D6D-39F77BEDB660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73F1A-A9E5-4162-861D-363D56B61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7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106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Gestalt Therapy:  Fritz </a:t>
            </a:r>
            <a:r>
              <a:rPr lang="en-US" b="1" dirty="0" err="1"/>
              <a:t>Perls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2424" y="635330"/>
            <a:ext cx="11987151" cy="6222670"/>
          </a:xfrm>
        </p:spPr>
        <p:txBody>
          <a:bodyPr>
            <a:normAutofit fontScale="62500" lnSpcReduction="20000"/>
          </a:bodyPr>
          <a:lstStyle/>
          <a:p>
            <a:r>
              <a:rPr lang="en-US" sz="4000" dirty="0"/>
              <a:t>After WWII he worked in a Psychiatric hospital for brain damaged soldiers and began </a:t>
            </a:r>
            <a:r>
              <a:rPr lang="en-US" sz="4000" dirty="0" smtClean="0"/>
              <a:t>to publish </a:t>
            </a:r>
            <a:r>
              <a:rPr lang="en-US" sz="4000" dirty="0"/>
              <a:t>his works on mental health.</a:t>
            </a:r>
          </a:p>
          <a:p>
            <a:pPr marL="0" indent="0">
              <a:buNone/>
            </a:pPr>
            <a:r>
              <a:rPr lang="en-US" sz="4000" dirty="0" smtClean="0"/>
              <a:t> </a:t>
            </a:r>
            <a:endParaRPr lang="en-US" sz="4000" dirty="0"/>
          </a:p>
          <a:p>
            <a:r>
              <a:rPr lang="en-US" sz="4000" dirty="0"/>
              <a:t>The Gestalt institute was established in 1952 and became popular in the nineteen sixties. Fritz </a:t>
            </a:r>
            <a:r>
              <a:rPr lang="en-US" sz="4000" dirty="0" err="1"/>
              <a:t>Perls</a:t>
            </a:r>
            <a:r>
              <a:rPr lang="en-US" sz="4000" dirty="0"/>
              <a:t> became a Guru for the Cultural Revolution in America</a:t>
            </a:r>
            <a:r>
              <a:rPr lang="en-US" sz="4000" dirty="0" smtClean="0"/>
              <a:t>.</a:t>
            </a:r>
          </a:p>
          <a:p>
            <a:endParaRPr lang="en-US" sz="4000" dirty="0" smtClean="0"/>
          </a:p>
          <a:p>
            <a:r>
              <a:rPr lang="en-US" sz="4000" dirty="0"/>
              <a:t>Gestalt Therapy is a process based wellness model </a:t>
            </a:r>
            <a:r>
              <a:rPr lang="en-US" sz="4000" dirty="0" smtClean="0"/>
              <a:t>:   </a:t>
            </a:r>
            <a:r>
              <a:rPr lang="en-US" sz="4000" b="1" dirty="0" smtClean="0"/>
              <a:t>The </a:t>
            </a:r>
            <a:r>
              <a:rPr lang="en-US" sz="4000" b="1" dirty="0"/>
              <a:t>Here and Now</a:t>
            </a:r>
            <a:r>
              <a:rPr lang="en-US" sz="4000" dirty="0" smtClean="0"/>
              <a:t>.</a:t>
            </a:r>
          </a:p>
          <a:p>
            <a:endParaRPr lang="en-US" sz="4000" dirty="0"/>
          </a:p>
          <a:p>
            <a:r>
              <a:rPr lang="en-US" sz="4000" b="1" dirty="0"/>
              <a:t>The foundation of Gestalt is grounded in two major ideas</a:t>
            </a:r>
            <a:r>
              <a:rPr lang="en-US" sz="4000" b="1" dirty="0" smtClean="0"/>
              <a:t>.</a:t>
            </a:r>
            <a:r>
              <a:rPr lang="en-US" sz="4000" dirty="0" smtClean="0"/>
              <a:t>			</a:t>
            </a:r>
            <a:endParaRPr lang="en-US" sz="4000" dirty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      1. The </a:t>
            </a:r>
            <a:r>
              <a:rPr lang="en-US" sz="4000" dirty="0"/>
              <a:t>past did happen but </a:t>
            </a:r>
            <a:r>
              <a:rPr lang="en-US" sz="4000" b="1" dirty="0"/>
              <a:t>it is not happening NOW</a:t>
            </a:r>
            <a:r>
              <a:rPr lang="en-US" sz="4000" dirty="0"/>
              <a:t>. 			</a:t>
            </a:r>
            <a:r>
              <a:rPr lang="en-US" sz="4000" dirty="0" smtClean="0"/>
              <a:t>   </a:t>
            </a:r>
          </a:p>
          <a:p>
            <a:pPr marL="0" indent="0">
              <a:buNone/>
            </a:pPr>
            <a:r>
              <a:rPr lang="en-US" sz="4000" dirty="0" smtClean="0"/>
              <a:t>      2</a:t>
            </a:r>
            <a:r>
              <a:rPr lang="en-US" sz="4000" dirty="0"/>
              <a:t>. Reality is subjective and that the </a:t>
            </a:r>
            <a:r>
              <a:rPr lang="en-US" sz="4000" b="1" dirty="0"/>
              <a:t>individual assigns meaning </a:t>
            </a:r>
            <a:r>
              <a:rPr lang="en-US" sz="4000" dirty="0" smtClean="0"/>
              <a:t>to reality</a:t>
            </a:r>
            <a:r>
              <a:rPr lang="en-US" sz="4000" dirty="0"/>
              <a:t>. </a:t>
            </a:r>
            <a:r>
              <a:rPr lang="en-US" sz="4000" dirty="0" smtClean="0"/>
              <a:t>	</a:t>
            </a: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  	</a:t>
            </a:r>
            <a:r>
              <a:rPr lang="en-US" sz="4000" dirty="0"/>
              <a:t>The word </a:t>
            </a:r>
            <a:r>
              <a:rPr lang="en-US" sz="4000" b="1" dirty="0"/>
              <a:t>‘should</a:t>
            </a:r>
            <a:r>
              <a:rPr lang="en-US" sz="4000" dirty="0"/>
              <a:t>’, is a </a:t>
            </a:r>
            <a:r>
              <a:rPr lang="en-US" sz="4000" u="sng" dirty="0"/>
              <a:t>societal imposition </a:t>
            </a:r>
            <a:r>
              <a:rPr lang="en-US" sz="4000" dirty="0"/>
              <a:t>onto the individual</a:t>
            </a:r>
          </a:p>
          <a:p>
            <a:pPr marL="0" indent="0">
              <a:buNone/>
            </a:pPr>
            <a:r>
              <a:rPr lang="en-US" sz="4000" dirty="0" smtClean="0"/>
              <a:t>		</a:t>
            </a:r>
          </a:p>
          <a:p>
            <a:pPr marL="0" indent="0">
              <a:buNone/>
            </a:pPr>
            <a:r>
              <a:rPr lang="en-US" dirty="0" smtClean="0"/>
              <a:t>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761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650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 </a:t>
            </a:r>
            <a:r>
              <a:rPr lang="en-US" b="1" dirty="0" smtClean="0"/>
              <a:t>Gestalt:   It’s </a:t>
            </a:r>
            <a:r>
              <a:rPr lang="en-US" b="1" dirty="0"/>
              <a:t>what’s inside that counts.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879" y="771896"/>
            <a:ext cx="11970326" cy="5913912"/>
          </a:xfrm>
        </p:spPr>
        <p:txBody>
          <a:bodyPr/>
          <a:lstStyle/>
          <a:p>
            <a:r>
              <a:rPr lang="en-US" dirty="0"/>
              <a:t>The goal of Gestalt Therapy is to peel away the layers of the inauthentic </a:t>
            </a:r>
            <a:r>
              <a:rPr lang="en-US" dirty="0" smtClean="0"/>
              <a:t>self.. </a:t>
            </a:r>
            <a:r>
              <a:rPr lang="en-US" u="sng" dirty="0" smtClean="0"/>
              <a:t>the pretend-self </a:t>
            </a:r>
            <a:r>
              <a:rPr lang="en-US" dirty="0" smtClean="0"/>
              <a:t>that the </a:t>
            </a:r>
            <a:r>
              <a:rPr lang="en-US" dirty="0"/>
              <a:t>client has actually constructed </a:t>
            </a:r>
            <a:r>
              <a:rPr lang="en-US" b="1" dirty="0"/>
              <a:t>to avoid awareness </a:t>
            </a:r>
            <a:r>
              <a:rPr lang="en-US" dirty="0"/>
              <a:t>of one’s real </a:t>
            </a:r>
            <a:r>
              <a:rPr lang="en-US" dirty="0" smtClean="0"/>
              <a:t>authentic</a:t>
            </a:r>
            <a:r>
              <a:rPr lang="en-US" dirty="0"/>
              <a:t> </a:t>
            </a:r>
            <a:r>
              <a:rPr lang="en-US" dirty="0" smtClean="0"/>
              <a:t>self : See Freud’s Iceberg model. 				1.Consious  											2.Sub-conscious  									3.Unconscious</a:t>
            </a:r>
          </a:p>
          <a:p>
            <a:r>
              <a:rPr lang="en-US" dirty="0" smtClean="0"/>
              <a:t>Fritz </a:t>
            </a:r>
            <a:r>
              <a:rPr lang="en-US" dirty="0" err="1" smtClean="0"/>
              <a:t>Perls</a:t>
            </a:r>
            <a:r>
              <a:rPr lang="en-US" dirty="0" smtClean="0"/>
              <a:t> believed that human beings have a </a:t>
            </a:r>
            <a:r>
              <a:rPr lang="en-US" u="sng" dirty="0" smtClean="0"/>
              <a:t>predictable </a:t>
            </a:r>
            <a:r>
              <a:rPr lang="en-US" u="sng" dirty="0"/>
              <a:t>manner </a:t>
            </a:r>
            <a:r>
              <a:rPr lang="en-US" dirty="0"/>
              <a:t>in which a </a:t>
            </a:r>
            <a:r>
              <a:rPr lang="en-US" dirty="0" smtClean="0"/>
              <a:t>person </a:t>
            </a:r>
            <a:r>
              <a:rPr lang="en-US" dirty="0"/>
              <a:t>unravels his world </a:t>
            </a:r>
            <a:r>
              <a:rPr lang="en-US" u="sng" dirty="0"/>
              <a:t>to achieve authenticity</a:t>
            </a:r>
            <a:r>
              <a:rPr lang="en-US" dirty="0" smtClean="0"/>
              <a:t>. (not the pretend-self)</a:t>
            </a:r>
            <a:endParaRPr lang="en-US" dirty="0"/>
          </a:p>
          <a:p>
            <a:r>
              <a:rPr lang="en-US" dirty="0" smtClean="0"/>
              <a:t>Human beings are </a:t>
            </a:r>
            <a:r>
              <a:rPr lang="en-US" b="1" dirty="0" smtClean="0"/>
              <a:t>naturally ‘whole and complete</a:t>
            </a:r>
            <a:r>
              <a:rPr lang="en-US" dirty="0" smtClean="0"/>
              <a:t>’…..but we get lost and we no longer know how to live with ourselves. We lose the connection to ourselves and an unexpressed life can </a:t>
            </a:r>
            <a:r>
              <a:rPr lang="en-US" dirty="0"/>
              <a:t>result in anxiety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Choosing freedom: We all have the keys to the kingdom….but you must be willing and courageous to afford the price of admission.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90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756" y="319087"/>
            <a:ext cx="6536266" cy="621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220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88901"/>
            <a:ext cx="11988800" cy="4444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Peeling away the layers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73100"/>
            <a:ext cx="12090400" cy="61849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The cliché layer</a:t>
            </a:r>
            <a:r>
              <a:rPr lang="en-US" dirty="0"/>
              <a:t> is our first line of defense. Our authentic self is protected most profoundly at this layer. </a:t>
            </a:r>
            <a:r>
              <a:rPr lang="en-US" u="sng" dirty="0"/>
              <a:t>It is superficial.</a:t>
            </a:r>
          </a:p>
          <a:p>
            <a:r>
              <a:rPr lang="en-US" b="1" dirty="0"/>
              <a:t>The phony layer</a:t>
            </a:r>
            <a:r>
              <a:rPr lang="en-US" dirty="0"/>
              <a:t> is our next line of defense when we find ourselves engaged socially </a:t>
            </a:r>
            <a:r>
              <a:rPr lang="en-US" u="sng" dirty="0"/>
              <a:t>but we choose to pretend </a:t>
            </a:r>
            <a:r>
              <a:rPr lang="en-US" dirty="0"/>
              <a:t>and present only </a:t>
            </a:r>
            <a:r>
              <a:rPr lang="en-US" dirty="0" smtClean="0"/>
              <a:t>‘the face’ that </a:t>
            </a:r>
            <a:r>
              <a:rPr lang="en-US" u="sng" dirty="0"/>
              <a:t>hides our authentic self from others and usually ourselves as well.</a:t>
            </a:r>
          </a:p>
          <a:p>
            <a:r>
              <a:rPr lang="en-US" b="1" dirty="0"/>
              <a:t>The Impasse</a:t>
            </a:r>
            <a:r>
              <a:rPr lang="en-US" dirty="0"/>
              <a:t> layer is present once </a:t>
            </a:r>
            <a:r>
              <a:rPr lang="en-US" u="sng" dirty="0"/>
              <a:t>we gain awareness </a:t>
            </a:r>
            <a:r>
              <a:rPr lang="en-US" dirty="0"/>
              <a:t>that </a:t>
            </a:r>
            <a:r>
              <a:rPr lang="en-US" dirty="0" smtClean="0"/>
              <a:t>we </a:t>
            </a:r>
            <a:r>
              <a:rPr lang="en-US" dirty="0"/>
              <a:t>have been living a pretend life. At this point we don’t know what to do about </a:t>
            </a:r>
            <a:r>
              <a:rPr lang="en-US" dirty="0" smtClean="0"/>
              <a:t>it. </a:t>
            </a:r>
            <a:r>
              <a:rPr lang="en-US" b="1" dirty="0" smtClean="0"/>
              <a:t>BUT</a:t>
            </a:r>
            <a:r>
              <a:rPr lang="en-US" dirty="0" smtClean="0"/>
              <a:t> we </a:t>
            </a:r>
            <a:r>
              <a:rPr lang="en-US" dirty="0"/>
              <a:t>have no idea how to access our authentic self. </a:t>
            </a:r>
            <a:r>
              <a:rPr lang="en-US" u="sng" dirty="0"/>
              <a:t>We are </a:t>
            </a:r>
            <a:r>
              <a:rPr lang="en-US" u="sng" dirty="0" smtClean="0"/>
              <a:t>blocked</a:t>
            </a:r>
            <a:endParaRPr lang="en-US" u="sng" dirty="0"/>
          </a:p>
          <a:p>
            <a:r>
              <a:rPr lang="en-US" b="1" dirty="0"/>
              <a:t>Implosive Layer</a:t>
            </a:r>
            <a:r>
              <a:rPr lang="en-US" dirty="0"/>
              <a:t> is the point at which we are faced with the reality of </a:t>
            </a:r>
            <a:r>
              <a:rPr lang="en-US" dirty="0" smtClean="0"/>
              <a:t>‘what is blocking us’. </a:t>
            </a:r>
            <a:r>
              <a:rPr lang="en-US" u="sng" dirty="0"/>
              <a:t>We can’t go back to being phony and we are </a:t>
            </a:r>
            <a:r>
              <a:rPr lang="en-US" b="1" u="sng" dirty="0"/>
              <a:t>keenly aware </a:t>
            </a:r>
            <a:r>
              <a:rPr lang="en-US" u="sng" dirty="0"/>
              <a:t>that if our authentic self is exposed we could be unacceptable and unloved</a:t>
            </a:r>
            <a:r>
              <a:rPr lang="en-US" dirty="0"/>
              <a:t>. The pressure can cause us to implode or shut down. </a:t>
            </a:r>
            <a:r>
              <a:rPr lang="en-US" b="1" dirty="0"/>
              <a:t>Until we are willing to take this risk, we will be stuck in this layer. </a:t>
            </a:r>
          </a:p>
          <a:p>
            <a:r>
              <a:rPr lang="en-US" b="1" dirty="0"/>
              <a:t>Explosive Layer</a:t>
            </a:r>
            <a:r>
              <a:rPr lang="en-US" dirty="0"/>
              <a:t> is the place when </a:t>
            </a:r>
            <a:r>
              <a:rPr lang="en-US" u="sng" dirty="0"/>
              <a:t>we finally decide let go of the false self and embrace our authentic self. </a:t>
            </a:r>
            <a:r>
              <a:rPr lang="en-US" b="1" dirty="0"/>
              <a:t>We accept who we are and who we are not</a:t>
            </a:r>
            <a:r>
              <a:rPr lang="en-US" dirty="0"/>
              <a:t>. We will have achieved the ability to feel the full range of our human experience. We are real and committed to expressing ourselves directly and honestly with others.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41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04" y="103031"/>
            <a:ext cx="11861442" cy="65682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The Gestalt Cycle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335" y="978794"/>
            <a:ext cx="11616743" cy="5705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Continuous Cycling in </a:t>
            </a:r>
            <a:r>
              <a:rPr lang="en-US" sz="4800" dirty="0"/>
              <a:t>waking state</a:t>
            </a:r>
          </a:p>
          <a:p>
            <a:pPr lvl="0"/>
            <a:r>
              <a:rPr lang="en-US" sz="3600" b="1" dirty="0"/>
              <a:t>Sensation</a:t>
            </a:r>
            <a:r>
              <a:rPr lang="en-US" sz="3600" dirty="0"/>
              <a:t> : Physical </a:t>
            </a:r>
            <a:r>
              <a:rPr lang="en-US" sz="3600" dirty="0" smtClean="0"/>
              <a:t>body/emotion sensing a NEED</a:t>
            </a:r>
            <a:endParaRPr lang="en-US" sz="3600" dirty="0"/>
          </a:p>
          <a:p>
            <a:pPr lvl="0"/>
            <a:r>
              <a:rPr lang="en-US" sz="3600" b="1" dirty="0"/>
              <a:t>Awareness</a:t>
            </a:r>
            <a:r>
              <a:rPr lang="en-US" sz="3600" dirty="0"/>
              <a:t>: the realization that something has to be done</a:t>
            </a:r>
          </a:p>
          <a:p>
            <a:pPr lvl="0"/>
            <a:r>
              <a:rPr lang="en-US" sz="3600" b="1" dirty="0"/>
              <a:t>Mobilization</a:t>
            </a:r>
            <a:r>
              <a:rPr lang="en-US" sz="3600" dirty="0"/>
              <a:t>: Commit to taking care of the need by taking an action</a:t>
            </a:r>
          </a:p>
          <a:p>
            <a:pPr lvl="0"/>
            <a:r>
              <a:rPr lang="en-US" sz="3600" b="1" dirty="0" smtClean="0"/>
              <a:t>Action</a:t>
            </a:r>
            <a:r>
              <a:rPr lang="en-US" sz="3600" dirty="0" smtClean="0"/>
              <a:t>: Taking action to get it done</a:t>
            </a:r>
            <a:endParaRPr lang="en-US" sz="3600" dirty="0"/>
          </a:p>
          <a:p>
            <a:pPr lvl="0"/>
            <a:r>
              <a:rPr lang="en-US" sz="3600" b="1" dirty="0"/>
              <a:t>Final </a:t>
            </a:r>
            <a:r>
              <a:rPr lang="en-US" sz="3600" b="1" dirty="0" smtClean="0"/>
              <a:t>Contact</a:t>
            </a:r>
            <a:r>
              <a:rPr lang="en-US" sz="3600" dirty="0" smtClean="0"/>
              <a:t>: The action itself</a:t>
            </a:r>
            <a:endParaRPr lang="en-US" sz="3600" dirty="0"/>
          </a:p>
          <a:p>
            <a:pPr lvl="0"/>
            <a:r>
              <a:rPr lang="en-US" sz="3600" b="1" dirty="0" smtClean="0"/>
              <a:t>Satisfaction</a:t>
            </a:r>
            <a:r>
              <a:rPr lang="en-US" sz="3600" dirty="0" smtClean="0"/>
              <a:t>: Experience of completing the action</a:t>
            </a:r>
            <a:endParaRPr lang="en-US" sz="3600" dirty="0"/>
          </a:p>
          <a:p>
            <a:pPr lvl="0"/>
            <a:r>
              <a:rPr lang="en-US" sz="3600" b="1" dirty="0"/>
              <a:t>Withdrawal</a:t>
            </a:r>
            <a:r>
              <a:rPr lang="en-US" sz="3600" dirty="0"/>
              <a:t> : Letting go to allow for a new sensation</a:t>
            </a:r>
          </a:p>
        </p:txBody>
      </p:sp>
    </p:spTree>
    <p:extLst>
      <p:ext uri="{BB962C8B-B14F-4D97-AF65-F5344CB8AC3E}">
        <p14:creationId xmlns:p14="http://schemas.microsoft.com/office/powerpoint/2010/main" val="2271358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52" y="1"/>
            <a:ext cx="11951594" cy="708338"/>
          </a:xfrm>
        </p:spPr>
        <p:txBody>
          <a:bodyPr/>
          <a:lstStyle/>
          <a:p>
            <a:pPr algn="ctr"/>
            <a:r>
              <a:rPr lang="en-US" b="1" dirty="0"/>
              <a:t>Blocks</a:t>
            </a:r>
            <a:r>
              <a:rPr lang="en-US" dirty="0"/>
              <a:t> stop the fulfillment of a </a:t>
            </a:r>
            <a:r>
              <a:rPr lang="en-US" dirty="0" smtClean="0"/>
              <a:t>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" y="708339"/>
            <a:ext cx="11951594" cy="5937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Multiple Sensations can cause one cycle to interrupt another (prioritization)</a:t>
            </a:r>
          </a:p>
          <a:p>
            <a:pPr lvl="0"/>
            <a:r>
              <a:rPr lang="en-US" b="1" dirty="0" smtClean="0"/>
              <a:t>Desensitization</a:t>
            </a:r>
            <a:r>
              <a:rPr lang="en-US" dirty="0" smtClean="0"/>
              <a:t> </a:t>
            </a:r>
            <a:r>
              <a:rPr lang="en-US" dirty="0"/>
              <a:t>occurs </a:t>
            </a:r>
            <a:r>
              <a:rPr lang="en-US" b="1" dirty="0"/>
              <a:t>to block </a:t>
            </a:r>
            <a:r>
              <a:rPr lang="en-US" dirty="0"/>
              <a:t>a sensation from awareness</a:t>
            </a:r>
            <a:r>
              <a:rPr lang="en-US" dirty="0" smtClean="0"/>
              <a:t>. The </a:t>
            </a:r>
            <a:r>
              <a:rPr lang="en-US" u="sng" dirty="0" smtClean="0"/>
              <a:t>Need </a:t>
            </a:r>
            <a:r>
              <a:rPr lang="en-US" u="sng" dirty="0"/>
              <a:t>never reaches awareness.</a:t>
            </a:r>
            <a:r>
              <a:rPr lang="en-US" dirty="0"/>
              <a:t> </a:t>
            </a:r>
            <a:r>
              <a:rPr lang="en-US" dirty="0" smtClean="0"/>
              <a:t>The need can </a:t>
            </a:r>
            <a:r>
              <a:rPr lang="en-US" dirty="0"/>
              <a:t>be caused by past abuse. Sensation of abuse </a:t>
            </a:r>
            <a:r>
              <a:rPr lang="en-US" dirty="0" smtClean="0"/>
              <a:t>‘in </a:t>
            </a:r>
            <a:r>
              <a:rPr lang="en-US" dirty="0"/>
              <a:t>the </a:t>
            </a:r>
            <a:r>
              <a:rPr lang="en-US" dirty="0" smtClean="0"/>
              <a:t>now’ </a:t>
            </a:r>
            <a:r>
              <a:rPr lang="en-US" dirty="0"/>
              <a:t>is blocked out </a:t>
            </a:r>
          </a:p>
          <a:p>
            <a:pPr lvl="0"/>
            <a:r>
              <a:rPr lang="en-US" b="1" dirty="0"/>
              <a:t>Deflection</a:t>
            </a:r>
            <a:r>
              <a:rPr lang="en-US" dirty="0"/>
              <a:t>: Occurs in awareness </a:t>
            </a:r>
            <a:r>
              <a:rPr lang="en-US" b="1" dirty="0"/>
              <a:t>to block </a:t>
            </a:r>
            <a:r>
              <a:rPr lang="en-US" dirty="0"/>
              <a:t>any further experience. Nervous laughter to block </a:t>
            </a:r>
            <a:r>
              <a:rPr lang="en-US" dirty="0" smtClean="0"/>
              <a:t>shame which is identified with the need. </a:t>
            </a:r>
            <a:endParaRPr lang="en-US" dirty="0"/>
          </a:p>
          <a:p>
            <a:pPr lvl="0"/>
            <a:r>
              <a:rPr lang="en-US" b="1" dirty="0"/>
              <a:t>Introjection</a:t>
            </a:r>
            <a:r>
              <a:rPr lang="en-US" dirty="0"/>
              <a:t>: </a:t>
            </a:r>
            <a:r>
              <a:rPr lang="en-US" b="1" dirty="0"/>
              <a:t>Blocks</a:t>
            </a:r>
            <a:r>
              <a:rPr lang="en-US" dirty="0"/>
              <a:t> </a:t>
            </a:r>
            <a:r>
              <a:rPr lang="en-US" dirty="0" smtClean="0"/>
              <a:t>using </a:t>
            </a:r>
            <a:r>
              <a:rPr lang="en-US" dirty="0" err="1" smtClean="0"/>
              <a:t>Shoulds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err="1"/>
              <a:t>S</a:t>
            </a:r>
            <a:r>
              <a:rPr lang="en-US" dirty="0" err="1" smtClean="0"/>
              <a:t>houldn’ts</a:t>
            </a:r>
            <a:r>
              <a:rPr lang="en-US" dirty="0" smtClean="0"/>
              <a:t> to </a:t>
            </a:r>
            <a:r>
              <a:rPr lang="en-US" dirty="0"/>
              <a:t>dominate fulfillment of need</a:t>
            </a:r>
          </a:p>
          <a:p>
            <a:pPr lvl="0"/>
            <a:r>
              <a:rPr lang="en-US" b="1" dirty="0"/>
              <a:t>Projection</a:t>
            </a:r>
            <a:r>
              <a:rPr lang="en-US" dirty="0"/>
              <a:t>: Projection of fears or apprehensions onto the intentions (thoughts and feelings) of others. </a:t>
            </a:r>
            <a:r>
              <a:rPr lang="en-US" b="1" dirty="0"/>
              <a:t>Blocking</a:t>
            </a:r>
            <a:r>
              <a:rPr lang="en-US" dirty="0"/>
              <a:t> final </a:t>
            </a:r>
            <a:r>
              <a:rPr lang="en-US" dirty="0" smtClean="0"/>
              <a:t>contact with the need.</a:t>
            </a:r>
            <a:endParaRPr lang="en-US" dirty="0"/>
          </a:p>
          <a:p>
            <a:pPr lvl="0"/>
            <a:r>
              <a:rPr lang="en-US" b="1" dirty="0"/>
              <a:t>Retroflection</a:t>
            </a:r>
            <a:r>
              <a:rPr lang="en-US" dirty="0"/>
              <a:t>: fear of </a:t>
            </a:r>
            <a:r>
              <a:rPr lang="en-US" dirty="0" smtClean="0"/>
              <a:t>failure </a:t>
            </a:r>
            <a:r>
              <a:rPr lang="en-US" b="1" dirty="0" smtClean="0"/>
              <a:t>blocks</a:t>
            </a:r>
            <a:r>
              <a:rPr lang="en-US" dirty="0" smtClean="0"/>
              <a:t> and  </a:t>
            </a:r>
            <a:r>
              <a:rPr lang="en-US" dirty="0"/>
              <a:t>works against need to succeed.</a:t>
            </a:r>
          </a:p>
          <a:p>
            <a:pPr lvl="0"/>
            <a:r>
              <a:rPr lang="en-US" b="1" dirty="0"/>
              <a:t>Confluence</a:t>
            </a:r>
            <a:r>
              <a:rPr lang="en-US" dirty="0"/>
              <a:t>: Someone else’s need </a:t>
            </a:r>
            <a:r>
              <a:rPr lang="en-US" b="1" dirty="0" smtClean="0"/>
              <a:t>blocks </a:t>
            </a:r>
            <a:r>
              <a:rPr lang="en-US" dirty="0" smtClean="0"/>
              <a:t>and dominates one’s own </a:t>
            </a:r>
            <a:r>
              <a:rPr lang="en-US" dirty="0"/>
              <a:t>need</a:t>
            </a:r>
          </a:p>
          <a:p>
            <a:pPr lvl="0"/>
            <a:r>
              <a:rPr lang="en-US" b="1" dirty="0"/>
              <a:t>Egotism</a:t>
            </a:r>
            <a:r>
              <a:rPr lang="en-US" dirty="0"/>
              <a:t>: </a:t>
            </a:r>
            <a:r>
              <a:rPr lang="en-US" dirty="0" smtClean="0"/>
              <a:t>Blocks </a:t>
            </a:r>
            <a:r>
              <a:rPr lang="en-US" dirty="0"/>
              <a:t>satisfaction with </a:t>
            </a:r>
            <a:r>
              <a:rPr lang="en-US" dirty="0" smtClean="0"/>
              <a:t>self-recriminations for the </a:t>
            </a:r>
            <a:r>
              <a:rPr lang="en-US" smtClean="0"/>
              <a:t>need itself.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59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581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Gestalt Therapy:  Fritz Perls. </vt:lpstr>
      <vt:lpstr> Gestalt:   It’s what’s inside that counts.</vt:lpstr>
      <vt:lpstr>PowerPoint Presentation</vt:lpstr>
      <vt:lpstr>Peeling away the layers</vt:lpstr>
      <vt:lpstr>The Gestalt Cycle  </vt:lpstr>
      <vt:lpstr>Blocks stop the fulfillment of a need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Gestalt Therapy:  Fritz Perls.</dc:title>
  <dc:creator>Dan Harris</dc:creator>
  <cp:lastModifiedBy>Dan Harris</cp:lastModifiedBy>
  <cp:revision>12</cp:revision>
  <cp:lastPrinted>2018-09-17T21:11:01Z</cp:lastPrinted>
  <dcterms:created xsi:type="dcterms:W3CDTF">2018-08-08T03:04:32Z</dcterms:created>
  <dcterms:modified xsi:type="dcterms:W3CDTF">2019-02-07T02:00:32Z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