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5.xml" ContentType="application/vnd.openxmlformats-officedocument.presentationml.notesSlide+xml"/>
  <Override PartName="/ppt/charts/chart30.xml" ContentType="application/vnd.openxmlformats-officedocument.drawingml.chart+xml"/>
  <Override PartName="/ppt/notesSlides/notesSlide36.xml" ContentType="application/vnd.openxmlformats-officedocument.presentationml.notesSlid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7.xml" ContentType="application/vnd.openxmlformats-officedocument.presentationml.notesSl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9.xml" ContentType="application/vnd.openxmlformats-officedocument.presentationml.notesSlid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0.xml" ContentType="application/vnd.openxmlformats-officedocument.presentationml.notesSlid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1.xml" ContentType="application/vnd.openxmlformats-officedocument.presentationml.notesSlid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2.xml" ContentType="application/vnd.openxmlformats-officedocument.presentationml.notesSlid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3.xml" ContentType="application/vnd.openxmlformats-officedocument.presentationml.notesSlid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4.xml" ContentType="application/vnd.openxmlformats-officedocument.presentationml.notesSlide+xml"/>
  <Override PartName="/ppt/charts/chart3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5.xml" ContentType="application/vnd.openxmlformats-officedocument.presentationml.notesSlide+xml"/>
  <Override PartName="/ppt/charts/chart4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6.xml" ContentType="application/vnd.openxmlformats-officedocument.presentationml.notesSlide+xml"/>
  <Override PartName="/ppt/charts/chart4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7.xml" ContentType="application/vnd.openxmlformats-officedocument.presentationml.notesSlide+xml"/>
  <Override PartName="/ppt/charts/chart4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48.xml" ContentType="application/vnd.openxmlformats-officedocument.presentationml.notesSlid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9.xml" ContentType="application/vnd.openxmlformats-officedocument.presentationml.notesSlide+xml"/>
  <Override PartName="/ppt/charts/chart4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4"/>
    <p:sldMasterId id="2147483700" r:id="rId5"/>
    <p:sldMasterId id="2147483785" r:id="rId6"/>
  </p:sldMasterIdLst>
  <p:notesMasterIdLst>
    <p:notesMasterId r:id="rId57"/>
  </p:notesMasterIdLst>
  <p:handoutMasterIdLst>
    <p:handoutMasterId r:id="rId58"/>
  </p:handoutMasterIdLst>
  <p:sldIdLst>
    <p:sldId id="257" r:id="rId7"/>
    <p:sldId id="991" r:id="rId8"/>
    <p:sldId id="930" r:id="rId9"/>
    <p:sldId id="1066" r:id="rId10"/>
    <p:sldId id="929" r:id="rId11"/>
    <p:sldId id="931" r:id="rId12"/>
    <p:sldId id="927" r:id="rId13"/>
    <p:sldId id="934" r:id="rId14"/>
    <p:sldId id="935" r:id="rId15"/>
    <p:sldId id="928" r:id="rId16"/>
    <p:sldId id="999" r:id="rId17"/>
    <p:sldId id="1051" r:id="rId18"/>
    <p:sldId id="1003" r:id="rId19"/>
    <p:sldId id="1062" r:id="rId20"/>
    <p:sldId id="1063" r:id="rId21"/>
    <p:sldId id="993" r:id="rId22"/>
    <p:sldId id="1004" r:id="rId23"/>
    <p:sldId id="994" r:id="rId24"/>
    <p:sldId id="1005" r:id="rId25"/>
    <p:sldId id="996" r:id="rId26"/>
    <p:sldId id="1007" r:id="rId27"/>
    <p:sldId id="997" r:id="rId28"/>
    <p:sldId id="1008" r:id="rId29"/>
    <p:sldId id="1058" r:id="rId30"/>
    <p:sldId id="1059" r:id="rId31"/>
    <p:sldId id="1060" r:id="rId32"/>
    <p:sldId id="1061" r:id="rId33"/>
    <p:sldId id="998" r:id="rId34"/>
    <p:sldId id="1009" r:id="rId35"/>
    <p:sldId id="1010" r:id="rId36"/>
    <p:sldId id="1011" r:id="rId37"/>
    <p:sldId id="1017" r:id="rId38"/>
    <p:sldId id="1064" r:id="rId39"/>
    <p:sldId id="1065" r:id="rId40"/>
    <p:sldId id="1069" r:id="rId41"/>
    <p:sldId id="1072" r:id="rId42"/>
    <p:sldId id="1020" r:id="rId43"/>
    <p:sldId id="1021" r:id="rId44"/>
    <p:sldId id="1070" r:id="rId45"/>
    <p:sldId id="1071" r:id="rId46"/>
    <p:sldId id="971" r:id="rId47"/>
    <p:sldId id="972" r:id="rId48"/>
    <p:sldId id="974" r:id="rId49"/>
    <p:sldId id="975" r:id="rId50"/>
    <p:sldId id="980" r:id="rId51"/>
    <p:sldId id="985" r:id="rId52"/>
    <p:sldId id="1057" r:id="rId53"/>
    <p:sldId id="981" r:id="rId54"/>
    <p:sldId id="1053" r:id="rId55"/>
    <p:sldId id="990" r:id="rId56"/>
  </p:sldIdLst>
  <p:sldSz cx="9144000" cy="6858000" type="screen4x3"/>
  <p:notesSz cx="7077075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  <a:srgbClr val="00FF00"/>
    <a:srgbClr val="FF6600"/>
    <a:srgbClr val="1200B0"/>
    <a:srgbClr val="00FFFF"/>
    <a:srgbClr val="00CC99"/>
    <a:srgbClr val="DBBB45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EAB15-E5D8-451B-971B-5B7FC1457C15}" v="7292" dt="2020-04-16T18:17:35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3089" autoAdjust="0"/>
  </p:normalViewPr>
  <p:slideViewPr>
    <p:cSldViewPr>
      <p:cViewPr varScale="1">
        <p:scale>
          <a:sx n="171" d="100"/>
          <a:sy n="171" d="100"/>
        </p:scale>
        <p:origin x="176" y="67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1440" y="344"/>
      </p:cViewPr>
      <p:guideLst>
        <p:guide orient="horz" pos="2956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https://mcvay-my.sharepoint.com/personal/david_mcvay_mcvayandassociates_com/Documents/Shared%20with%20Everyone/Commercial%20Market%20Share%20.xlsm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https://mcvay-my.sharepoint.com/personal/david_mcvay_mcvayandassociates_com/Documents/Shared%20with%20Everyone/Commercial%20Market%20Share%20.xlsm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Deposits</a:t>
            </a:r>
          </a:p>
          <a:p>
            <a:pPr>
              <a:defRPr/>
            </a:pPr>
            <a:r>
              <a:rPr lang="en-CA" dirty="0"/>
              <a:t>January 2020</a:t>
            </a:r>
            <a:endParaRPr lang="en-US" dirty="0"/>
          </a:p>
        </c:rich>
      </c:tx>
      <c:layout>
        <c:manualLayout>
          <c:xMode val="edge"/>
          <c:yMode val="edge"/>
          <c:x val="0.34446718259511133"/>
          <c:y val="1.48809523809523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Deposits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170-FA45-AB0C-EF4F061E69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170-FA45-AB0C-EF4F061E696B}"/>
              </c:ext>
            </c:extLst>
          </c:dPt>
          <c:cat>
            <c:strRef>
              <c:f>Sheet1!$A$2:$A$3</c:f>
              <c:strCache>
                <c:ptCount val="2"/>
                <c:pt idx="0">
                  <c:v>Demand</c:v>
                </c:pt>
                <c:pt idx="1">
                  <c:v>Term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679465.66474505002</c:v>
                </c:pt>
                <c:pt idx="1">
                  <c:v>410717.25541813998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70-FA45-AB0C-EF4F061E6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0.29847868778872999"/>
          <c:y val="0.91546288339792703"/>
          <c:w val="0.33799608176453799"/>
          <c:h val="5.959364454443189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solidFill>
            <a:srgbClr val="7F7F7F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BMO Bank of Montreal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Changes'!$BL$3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Changes'!$BL$4:$BL$28</c:f>
              <c:numCache>
                <c:formatCode>0.0%</c:formatCode>
                <c:ptCount val="25"/>
                <c:pt idx="0">
                  <c:v>0</c:v>
                </c:pt>
                <c:pt idx="1">
                  <c:v>5.0114537283158112E-3</c:v>
                </c:pt>
                <c:pt idx="2">
                  <c:v>-2.1060990651253976E-2</c:v>
                </c:pt>
                <c:pt idx="3">
                  <c:v>1.5735022384206817E-2</c:v>
                </c:pt>
                <c:pt idx="4">
                  <c:v>-9.5060641681709473E-4</c:v>
                </c:pt>
                <c:pt idx="5">
                  <c:v>7.2426953321429836E-3</c:v>
                </c:pt>
                <c:pt idx="6">
                  <c:v>-5.3891265102702604E-5</c:v>
                </c:pt>
                <c:pt idx="7">
                  <c:v>-4.7749415979924962E-3</c:v>
                </c:pt>
                <c:pt idx="8">
                  <c:v>8.9969698923901206E-3</c:v>
                </c:pt>
                <c:pt idx="9">
                  <c:v>5.9812632238045406E-3</c:v>
                </c:pt>
                <c:pt idx="10">
                  <c:v>6.1759236960468606E-3</c:v>
                </c:pt>
                <c:pt idx="11">
                  <c:v>3.9799793066415221E-2</c:v>
                </c:pt>
                <c:pt idx="12">
                  <c:v>3.4003370565509013E-2</c:v>
                </c:pt>
                <c:pt idx="13">
                  <c:v>1.726840626572386E-2</c:v>
                </c:pt>
                <c:pt idx="14">
                  <c:v>3.5403289239032888E-2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3E-0343-A9E8-CCFBEFC5706B}"/>
            </c:ext>
          </c:extLst>
        </c:ser>
        <c:ser>
          <c:idx val="1"/>
          <c:order val="1"/>
          <c:tx>
            <c:strRef>
              <c:f>'5. Tot Mkt BP Changes'!$BM$3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Changes'!$BM$4:$BM$28</c:f>
              <c:numCache>
                <c:formatCode>0.0%</c:formatCode>
                <c:ptCount val="25"/>
                <c:pt idx="0">
                  <c:v>0</c:v>
                </c:pt>
                <c:pt idx="1">
                  <c:v>1.3042935936178052E-2</c:v>
                </c:pt>
                <c:pt idx="2">
                  <c:v>2.9268733855993129E-2</c:v>
                </c:pt>
                <c:pt idx="3">
                  <c:v>4.6514610070948252E-2</c:v>
                </c:pt>
                <c:pt idx="4">
                  <c:v>4.861626581709412E-2</c:v>
                </c:pt>
                <c:pt idx="5">
                  <c:v>2.8105485118228989E-2</c:v>
                </c:pt>
                <c:pt idx="6">
                  <c:v>1.5513029841830494E-2</c:v>
                </c:pt>
                <c:pt idx="7">
                  <c:v>6.0161614517369962E-2</c:v>
                </c:pt>
                <c:pt idx="8">
                  <c:v>6.7071785658797539E-2</c:v>
                </c:pt>
                <c:pt idx="9">
                  <c:v>4.7781435715037061E-2</c:v>
                </c:pt>
                <c:pt idx="10">
                  <c:v>6.050944357583702E-2</c:v>
                </c:pt>
                <c:pt idx="11">
                  <c:v>8.5223646963808145E-2</c:v>
                </c:pt>
                <c:pt idx="12">
                  <c:v>6.6364319643620079E-2</c:v>
                </c:pt>
                <c:pt idx="13">
                  <c:v>0.11042179779703025</c:v>
                </c:pt>
                <c:pt idx="14">
                  <c:v>0.10409781461372392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3E-0343-A9E8-CCFBEFC5706B}"/>
            </c:ext>
          </c:extLst>
        </c:ser>
        <c:ser>
          <c:idx val="2"/>
          <c:order val="2"/>
          <c:tx>
            <c:strRef>
              <c:f>'5. Tot Mkt BP Changes'!$BN$3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Changes'!$BN$4:$BN$28</c:f>
              <c:numCache>
                <c:formatCode>0.0%</c:formatCode>
                <c:ptCount val="25"/>
                <c:pt idx="0">
                  <c:v>0</c:v>
                </c:pt>
                <c:pt idx="1">
                  <c:v>8.3768331905407882E-3</c:v>
                </c:pt>
                <c:pt idx="2">
                  <c:v>-7.8064850614650773E-4</c:v>
                </c:pt>
                <c:pt idx="3">
                  <c:v>2.8438462845788982E-2</c:v>
                </c:pt>
                <c:pt idx="4">
                  <c:v>1.856871369809383E-2</c:v>
                </c:pt>
                <c:pt idx="5">
                  <c:v>1.5375327550483797E-2</c:v>
                </c:pt>
                <c:pt idx="6">
                  <c:v>5.8778702355893227E-3</c:v>
                </c:pt>
                <c:pt idx="7">
                  <c:v>1.9951630900011424E-2</c:v>
                </c:pt>
                <c:pt idx="8">
                  <c:v>3.0828308389444153E-2</c:v>
                </c:pt>
                <c:pt idx="9">
                  <c:v>2.1640368487544141E-2</c:v>
                </c:pt>
                <c:pt idx="10">
                  <c:v>2.1640368487544141E-2</c:v>
                </c:pt>
                <c:pt idx="11">
                  <c:v>2.1640368487544141E-2</c:v>
                </c:pt>
                <c:pt idx="12">
                  <c:v>2.1640368487544141E-2</c:v>
                </c:pt>
                <c:pt idx="13">
                  <c:v>2.1640368487544141E-2</c:v>
                </c:pt>
                <c:pt idx="14">
                  <c:v>2.6665332691354512E-2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3E-0343-A9E8-CCFBEFC5706B}"/>
            </c:ext>
          </c:extLst>
        </c:ser>
        <c:ser>
          <c:idx val="3"/>
          <c:order val="3"/>
          <c:tx>
            <c:strRef>
              <c:f>'5. Tot Mkt BP Changes'!$BO$3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Changes'!$BO$4:$BO$28</c:f>
              <c:numCache>
                <c:formatCode>0.0%</c:formatCode>
                <c:ptCount val="25"/>
                <c:pt idx="0">
                  <c:v>0</c:v>
                </c:pt>
                <c:pt idx="1">
                  <c:v>-7.5599002761016177E-3</c:v>
                </c:pt>
                <c:pt idx="2">
                  <c:v>-2.0276296552087507E-2</c:v>
                </c:pt>
                <c:pt idx="3">
                  <c:v>-2.8575966986005143E-2</c:v>
                </c:pt>
                <c:pt idx="4">
                  <c:v>-3.6282611699646007E-2</c:v>
                </c:pt>
                <c:pt idx="5">
                  <c:v>-4.2728298763337544E-2</c:v>
                </c:pt>
                <c:pt idx="6">
                  <c:v>-4.8771584478776837E-2</c:v>
                </c:pt>
                <c:pt idx="7">
                  <c:v>-5.4571061105382374E-2</c:v>
                </c:pt>
                <c:pt idx="8">
                  <c:v>-6.0006258132463547E-2</c:v>
                </c:pt>
                <c:pt idx="9">
                  <c:v>-6.9614571158915339E-2</c:v>
                </c:pt>
                <c:pt idx="10">
                  <c:v>-7.2597317978817161E-2</c:v>
                </c:pt>
                <c:pt idx="11">
                  <c:v>-8.093845836352169E-2</c:v>
                </c:pt>
                <c:pt idx="12">
                  <c:v>-8.0249570332287093E-2</c:v>
                </c:pt>
                <c:pt idx="13">
                  <c:v>-8.5556200177336603E-2</c:v>
                </c:pt>
                <c:pt idx="14">
                  <c:v>-0.10107199276750521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3E-0343-A9E8-CCFBEFC5706B}"/>
            </c:ext>
          </c:extLst>
        </c:ser>
        <c:ser>
          <c:idx val="4"/>
          <c:order val="4"/>
          <c:tx>
            <c:strRef>
              <c:f>'5. Tot Mkt BP Changes'!$BP$3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Changes'!$BP$4:$BP$28</c:f>
              <c:numCache>
                <c:formatCode>0.0%</c:formatCode>
                <c:ptCount val="25"/>
                <c:pt idx="0">
                  <c:v>0</c:v>
                </c:pt>
                <c:pt idx="1">
                  <c:v>-3.8360067916656269E-2</c:v>
                </c:pt>
                <c:pt idx="2">
                  <c:v>-3.395944792192078E-2</c:v>
                </c:pt>
                <c:pt idx="3">
                  <c:v>-1.9639854158003851E-2</c:v>
                </c:pt>
                <c:pt idx="4">
                  <c:v>-6.7611723011793958E-3</c:v>
                </c:pt>
                <c:pt idx="5">
                  <c:v>-3.1563518935974977E-2</c:v>
                </c:pt>
                <c:pt idx="6">
                  <c:v>-8.4990831993191941E-3</c:v>
                </c:pt>
                <c:pt idx="7">
                  <c:v>-5.3090989834006057E-2</c:v>
                </c:pt>
                <c:pt idx="8">
                  <c:v>-4.8239872424048279E-2</c:v>
                </c:pt>
                <c:pt idx="9">
                  <c:v>-2.8365866814298243E-2</c:v>
                </c:pt>
                <c:pt idx="10">
                  <c:v>-2.5345111087102107E-2</c:v>
                </c:pt>
                <c:pt idx="11">
                  <c:v>-2.1725305152305668E-2</c:v>
                </c:pt>
                <c:pt idx="12">
                  <c:v>-1.7571707622593136E-2</c:v>
                </c:pt>
                <c:pt idx="13">
                  <c:v>-2.2066925609268775E-2</c:v>
                </c:pt>
                <c:pt idx="14">
                  <c:v>1.9367449119533899E-2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3E-0343-A9E8-CCFBEFC5706B}"/>
            </c:ext>
          </c:extLst>
        </c:ser>
        <c:ser>
          <c:idx val="5"/>
          <c:order val="5"/>
          <c:tx>
            <c:strRef>
              <c:f>'5. Tot Mkt BP Changes'!$BQ$3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Changes'!$BQ$4:$BQ$28</c:f>
              <c:numCache>
                <c:formatCode>0.0%</c:formatCode>
                <c:ptCount val="25"/>
                <c:pt idx="0">
                  <c:v>0</c:v>
                </c:pt>
                <c:pt idx="1">
                  <c:v>-3.8232368799933532E-2</c:v>
                </c:pt>
                <c:pt idx="2">
                  <c:v>-3.7049093470373634E-2</c:v>
                </c:pt>
                <c:pt idx="3">
                  <c:v>-2.1490180319735368E-2</c:v>
                </c:pt>
                <c:pt idx="4">
                  <c:v>-9.0381394126672638E-3</c:v>
                </c:pt>
                <c:pt idx="5">
                  <c:v>-3.045923118294382E-2</c:v>
                </c:pt>
                <c:pt idx="6">
                  <c:v>-9.00815665447861E-3</c:v>
                </c:pt>
                <c:pt idx="7">
                  <c:v>-4.6938796127934966E-2</c:v>
                </c:pt>
                <c:pt idx="8">
                  <c:v>-4.5436316610309259E-2</c:v>
                </c:pt>
                <c:pt idx="9">
                  <c:v>-2.7858456834845051E-2</c:v>
                </c:pt>
                <c:pt idx="10">
                  <c:v>-2.5433178579111749E-2</c:v>
                </c:pt>
                <c:pt idx="11">
                  <c:v>-2.3029662053991477E-2</c:v>
                </c:pt>
                <c:pt idx="12">
                  <c:v>-1.7473077626410864E-2</c:v>
                </c:pt>
                <c:pt idx="13">
                  <c:v>-2.5027512621189924E-2</c:v>
                </c:pt>
                <c:pt idx="14">
                  <c:v>1.1291890287046765E-2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3E-0343-A9E8-CCFBEFC57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619296"/>
        <c:axId val="627622048"/>
      </c:lineChart>
      <c:catAx>
        <c:axId val="6276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22048"/>
        <c:crosses val="autoZero"/>
        <c:auto val="1"/>
        <c:lblAlgn val="ctr"/>
        <c:lblOffset val="100"/>
        <c:noMultiLvlLbl val="0"/>
      </c:catAx>
      <c:valAx>
        <c:axId val="627622048"/>
        <c:scaling>
          <c:orientation val="minMax"/>
          <c:max val="0.15000000000000002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1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BMO Bank of Montreal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Change'!$BA$3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Change'!$BA$4:$BA$9</c:f>
              <c:numCache>
                <c:formatCode>0.0%</c:formatCode>
                <c:ptCount val="6"/>
                <c:pt idx="0">
                  <c:v>0</c:v>
                </c:pt>
                <c:pt idx="1">
                  <c:v>-2.1841503198854632E-2</c:v>
                </c:pt>
                <c:pt idx="2">
                  <c:v>-5.9409595846375861E-2</c:v>
                </c:pt>
                <c:pt idx="3">
                  <c:v>-2.9610288745665216E-2</c:v>
                </c:pt>
                <c:pt idx="4">
                  <c:v>-6.1718768848191108E-2</c:v>
                </c:pt>
                <c:pt idx="5">
                  <c:v>-2.6748574528551186E-2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18-C345-A8CA-5F6E5DF0CEBD}"/>
            </c:ext>
          </c:extLst>
        </c:ser>
        <c:ser>
          <c:idx val="1"/>
          <c:order val="1"/>
          <c:tx>
            <c:strRef>
              <c:f>'7. 5 Yr Change'!$BB$3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Change'!$BB$4:$BB$9</c:f>
              <c:numCache>
                <c:formatCode>0.0%</c:formatCode>
                <c:ptCount val="6"/>
                <c:pt idx="0">
                  <c:v>0</c:v>
                </c:pt>
                <c:pt idx="1">
                  <c:v>-6.539935879869796E-2</c:v>
                </c:pt>
                <c:pt idx="2">
                  <c:v>-6.0602660945225297E-2</c:v>
                </c:pt>
                <c:pt idx="3">
                  <c:v>-0.2990497737742297</c:v>
                </c:pt>
                <c:pt idx="4">
                  <c:v>-0.23024217159067348</c:v>
                </c:pt>
                <c:pt idx="5">
                  <c:v>-0.19140355054228386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18-C345-A8CA-5F6E5DF0CEBD}"/>
            </c:ext>
          </c:extLst>
        </c:ser>
        <c:ser>
          <c:idx val="2"/>
          <c:order val="2"/>
          <c:tx>
            <c:strRef>
              <c:f>'7. 5 Yr Change'!$BC$3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Change'!$BC$4:$BC$9</c:f>
              <c:numCache>
                <c:formatCode>0.0%</c:formatCode>
                <c:ptCount val="6"/>
                <c:pt idx="0">
                  <c:v>0</c:v>
                </c:pt>
                <c:pt idx="1">
                  <c:v>-4.2603117685768646E-2</c:v>
                </c:pt>
                <c:pt idx="2">
                  <c:v>-6.480640364718826E-2</c:v>
                </c:pt>
                <c:pt idx="3">
                  <c:v>-0.15404324198108099</c:v>
                </c:pt>
                <c:pt idx="4">
                  <c:v>-0.14237034881564647</c:v>
                </c:pt>
                <c:pt idx="5">
                  <c:v>-0.10620567618150777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18-C345-A8CA-5F6E5DF0CEBD}"/>
            </c:ext>
          </c:extLst>
        </c:ser>
        <c:ser>
          <c:idx val="4"/>
          <c:order val="3"/>
          <c:tx>
            <c:strRef>
              <c:f>'7. 5 Yr Change'!$BD$3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Change'!$BD$4:$BD$9</c:f>
              <c:numCache>
                <c:formatCode>0.0%</c:formatCode>
                <c:ptCount val="6"/>
                <c:pt idx="0">
                  <c:v>0</c:v>
                </c:pt>
                <c:pt idx="1">
                  <c:v>-4.3588301462823997E-2</c:v>
                </c:pt>
                <c:pt idx="2">
                  <c:v>-9.5372554724136124E-2</c:v>
                </c:pt>
                <c:pt idx="3">
                  <c:v>-0.17487873686082225</c:v>
                </c:pt>
                <c:pt idx="4">
                  <c:v>-0.25648836333775221</c:v>
                </c:pt>
                <c:pt idx="5">
                  <c:v>-0.32253044186363145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18-C345-A8CA-5F6E5DF0CEBD}"/>
            </c:ext>
          </c:extLst>
        </c:ser>
        <c:ser>
          <c:idx val="5"/>
          <c:order val="4"/>
          <c:tx>
            <c:strRef>
              <c:f>'7. 5 Yr Change'!$BE$3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Change'!$BE$4:$BE$9</c:f>
              <c:numCache>
                <c:formatCode>0.0%</c:formatCode>
                <c:ptCount val="6"/>
                <c:pt idx="0">
                  <c:v>0</c:v>
                </c:pt>
                <c:pt idx="1">
                  <c:v>4.2925654499397121E-2</c:v>
                </c:pt>
                <c:pt idx="2">
                  <c:v>2.0132682656851055E-2</c:v>
                </c:pt>
                <c:pt idx="3">
                  <c:v>4.7429654712568235E-3</c:v>
                </c:pt>
                <c:pt idx="4">
                  <c:v>2.6510021539673308E-2</c:v>
                </c:pt>
                <c:pt idx="5">
                  <c:v>8.326719350739524E-3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18-C345-A8CA-5F6E5DF0CEBD}"/>
            </c:ext>
          </c:extLst>
        </c:ser>
        <c:ser>
          <c:idx val="6"/>
          <c:order val="5"/>
          <c:tx>
            <c:strRef>
              <c:f>'7. 5 Yr Change'!$BF$3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Change'!$BF$4:$BF$9</c:f>
              <c:numCache>
                <c:formatCode>0.0%</c:formatCode>
                <c:ptCount val="6"/>
                <c:pt idx="0">
                  <c:v>0</c:v>
                </c:pt>
                <c:pt idx="1">
                  <c:v>3.685729511451407E-2</c:v>
                </c:pt>
                <c:pt idx="2">
                  <c:v>1.584263106765138E-2</c:v>
                </c:pt>
                <c:pt idx="3">
                  <c:v>4.0461871706529829E-4</c:v>
                </c:pt>
                <c:pt idx="4">
                  <c:v>1.6045146375776073E-2</c:v>
                </c:pt>
                <c:pt idx="5">
                  <c:v>-4.1485541704601161E-3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18-C345-A8CA-5F6E5DF0CEBD}"/>
            </c:ext>
          </c:extLst>
        </c:ser>
        <c:ser>
          <c:idx val="3"/>
          <c:order val="6"/>
          <c:tx>
            <c:strRef>
              <c:f>'7. 5 Yr Change'!$BG$3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Change'!$BG$4:$BG$9</c:f>
              <c:numCache>
                <c:formatCode>0.0%</c:formatCode>
                <c:ptCount val="6"/>
                <c:pt idx="0">
                  <c:v>0</c:v>
                </c:pt>
                <c:pt idx="1">
                  <c:v>-1.6986137562125816E-2</c:v>
                </c:pt>
                <c:pt idx="2">
                  <c:v>-3.7621105828406352E-2</c:v>
                </c:pt>
                <c:pt idx="3">
                  <c:v>-0.10436007026768226</c:v>
                </c:pt>
                <c:pt idx="4">
                  <c:v>-9.1922617572017862E-2</c:v>
                </c:pt>
                <c:pt idx="5">
                  <c:v>-7.5273035760746301E-2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18-C345-A8CA-5F6E5DF0C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Scotiabank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Changes'!$BS$3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Changes'!$BS$4:$BS$28</c:f>
              <c:numCache>
                <c:formatCode>0.0%</c:formatCode>
                <c:ptCount val="25"/>
                <c:pt idx="0">
                  <c:v>0</c:v>
                </c:pt>
                <c:pt idx="1">
                  <c:v>-3.3659173548953432E-2</c:v>
                </c:pt>
                <c:pt idx="2">
                  <c:v>-3.1887551980318653E-2</c:v>
                </c:pt>
                <c:pt idx="3">
                  <c:v>-6.4340131736925557E-3</c:v>
                </c:pt>
                <c:pt idx="4">
                  <c:v>-2.1085529012816875E-2</c:v>
                </c:pt>
                <c:pt idx="5">
                  <c:v>-1.0589676754394367E-2</c:v>
                </c:pt>
                <c:pt idx="6">
                  <c:v>-5.8365004720041967E-3</c:v>
                </c:pt>
                <c:pt idx="7">
                  <c:v>8.6405561944248397E-3</c:v>
                </c:pt>
                <c:pt idx="8">
                  <c:v>3.3483901719499255E-2</c:v>
                </c:pt>
                <c:pt idx="9">
                  <c:v>4.0117952209630048E-2</c:v>
                </c:pt>
                <c:pt idx="10">
                  <c:v>2.2725931202364269E-2</c:v>
                </c:pt>
                <c:pt idx="11">
                  <c:v>-1.9158429816635992E-3</c:v>
                </c:pt>
                <c:pt idx="12">
                  <c:v>-3.4729769505176529E-3</c:v>
                </c:pt>
                <c:pt idx="13">
                  <c:v>1.4654810011467055E-2</c:v>
                </c:pt>
                <c:pt idx="14">
                  <c:v>1.2334742006648905E-2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CE-454E-817B-427E2AB4706F}"/>
            </c:ext>
          </c:extLst>
        </c:ser>
        <c:ser>
          <c:idx val="1"/>
          <c:order val="1"/>
          <c:tx>
            <c:strRef>
              <c:f>'5. Tot Mkt BP Changes'!$BT$3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Changes'!$BT$4:$BT$28</c:f>
              <c:numCache>
                <c:formatCode>0.0%</c:formatCode>
                <c:ptCount val="25"/>
                <c:pt idx="0">
                  <c:v>0</c:v>
                </c:pt>
                <c:pt idx="1">
                  <c:v>-7.7338271370116854E-3</c:v>
                </c:pt>
                <c:pt idx="2">
                  <c:v>2.8490002136054113E-2</c:v>
                </c:pt>
                <c:pt idx="3">
                  <c:v>4.9945603402796294E-3</c:v>
                </c:pt>
                <c:pt idx="4">
                  <c:v>1.6066264636203743E-2</c:v>
                </c:pt>
                <c:pt idx="5">
                  <c:v>-2.8680427429909616E-2</c:v>
                </c:pt>
                <c:pt idx="6">
                  <c:v>-3.3738380667017245E-2</c:v>
                </c:pt>
                <c:pt idx="7">
                  <c:v>-3.6743395278562831E-2</c:v>
                </c:pt>
                <c:pt idx="8">
                  <c:v>-6.9948259976848018E-2</c:v>
                </c:pt>
                <c:pt idx="9">
                  <c:v>-2.7628905912405837E-2</c:v>
                </c:pt>
                <c:pt idx="10">
                  <c:v>-4.1829427862649531E-2</c:v>
                </c:pt>
                <c:pt idx="11">
                  <c:v>-7.0375383661756219E-2</c:v>
                </c:pt>
                <c:pt idx="12">
                  <c:v>-8.3573409134399812E-2</c:v>
                </c:pt>
                <c:pt idx="13">
                  <c:v>-4.9122444756528487E-2</c:v>
                </c:pt>
                <c:pt idx="14">
                  <c:v>-3.3013843842906211E-2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CE-454E-817B-427E2AB4706F}"/>
            </c:ext>
          </c:extLst>
        </c:ser>
        <c:ser>
          <c:idx val="2"/>
          <c:order val="2"/>
          <c:tx>
            <c:strRef>
              <c:f>'5. Tot Mkt BP Changes'!$BU$3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Changes'!$BU$4:$BU$28</c:f>
              <c:numCache>
                <c:formatCode>0.0%</c:formatCode>
                <c:ptCount val="25"/>
                <c:pt idx="0">
                  <c:v>0</c:v>
                </c:pt>
                <c:pt idx="1">
                  <c:v>-2.1027481907769079E-2</c:v>
                </c:pt>
                <c:pt idx="2">
                  <c:v>-4.4953759849498103E-3</c:v>
                </c:pt>
                <c:pt idx="3">
                  <c:v>7.8634438667207459E-4</c:v>
                </c:pt>
                <c:pt idx="4">
                  <c:v>-4.8584695233767784E-3</c:v>
                </c:pt>
                <c:pt idx="5">
                  <c:v>-1.7975498786117351E-2</c:v>
                </c:pt>
                <c:pt idx="6">
                  <c:v>-1.7802937372080902E-2</c:v>
                </c:pt>
                <c:pt idx="7">
                  <c:v>-1.0701809056777097E-2</c:v>
                </c:pt>
                <c:pt idx="8">
                  <c:v>-9.7165077710224621E-3</c:v>
                </c:pt>
                <c:pt idx="9">
                  <c:v>1.1340626368072586E-2</c:v>
                </c:pt>
                <c:pt idx="10">
                  <c:v>1.1340626368072586E-2</c:v>
                </c:pt>
                <c:pt idx="11">
                  <c:v>1.1340626368072586E-2</c:v>
                </c:pt>
                <c:pt idx="12">
                  <c:v>1.1340626368072586E-2</c:v>
                </c:pt>
                <c:pt idx="13">
                  <c:v>1.1340626368072586E-2</c:v>
                </c:pt>
                <c:pt idx="14">
                  <c:v>-4.6466499442005182E-3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CE-454E-817B-427E2AB4706F}"/>
            </c:ext>
          </c:extLst>
        </c:ser>
        <c:ser>
          <c:idx val="3"/>
          <c:order val="3"/>
          <c:tx>
            <c:strRef>
              <c:f>'5. Tot Mkt BP Changes'!$BV$3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Changes'!$BV$4:$BV$28</c:f>
              <c:numCache>
                <c:formatCode>0.0%</c:formatCode>
                <c:ptCount val="25"/>
                <c:pt idx="0">
                  <c:v>0</c:v>
                </c:pt>
                <c:pt idx="1">
                  <c:v>-1.7731600230505851E-2</c:v>
                </c:pt>
                <c:pt idx="2">
                  <c:v>-1.0744199675573912E-2</c:v>
                </c:pt>
                <c:pt idx="3">
                  <c:v>-3.3102981080888265E-2</c:v>
                </c:pt>
                <c:pt idx="4">
                  <c:v>-2.6962068313959878E-2</c:v>
                </c:pt>
                <c:pt idx="5">
                  <c:v>-1.0620619227491421E-2</c:v>
                </c:pt>
                <c:pt idx="6">
                  <c:v>-1.5274634969166022E-2</c:v>
                </c:pt>
                <c:pt idx="7">
                  <c:v>2.506415425982262E-2</c:v>
                </c:pt>
                <c:pt idx="8">
                  <c:v>2.7627345270880638E-2</c:v>
                </c:pt>
                <c:pt idx="9">
                  <c:v>6.0602648619309647E-2</c:v>
                </c:pt>
                <c:pt idx="10">
                  <c:v>8.8770799726433675E-2</c:v>
                </c:pt>
                <c:pt idx="11">
                  <c:v>0.15145557127091655</c:v>
                </c:pt>
                <c:pt idx="12">
                  <c:v>0.16438830220616196</c:v>
                </c:pt>
                <c:pt idx="13">
                  <c:v>0.17037554817134493</c:v>
                </c:pt>
                <c:pt idx="14">
                  <c:v>0.19267892550119731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CE-454E-817B-427E2AB4706F}"/>
            </c:ext>
          </c:extLst>
        </c:ser>
        <c:ser>
          <c:idx val="4"/>
          <c:order val="4"/>
          <c:tx>
            <c:strRef>
              <c:f>'5. Tot Mkt BP Changes'!$BW$3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Changes'!$BW$4:$BW$28</c:f>
              <c:numCache>
                <c:formatCode>0.0%</c:formatCode>
                <c:ptCount val="25"/>
                <c:pt idx="0">
                  <c:v>0</c:v>
                </c:pt>
                <c:pt idx="1">
                  <c:v>-7.676006922073271E-2</c:v>
                </c:pt>
                <c:pt idx="2">
                  <c:v>-3.3468512445733269E-2</c:v>
                </c:pt>
                <c:pt idx="3">
                  <c:v>-1.7587701654476359E-2</c:v>
                </c:pt>
                <c:pt idx="4">
                  <c:v>8.9691070212237434E-2</c:v>
                </c:pt>
                <c:pt idx="5">
                  <c:v>5.1959858962705385E-2</c:v>
                </c:pt>
                <c:pt idx="6">
                  <c:v>8.6752793262434805E-2</c:v>
                </c:pt>
                <c:pt idx="7">
                  <c:v>9.7098672353178053E-2</c:v>
                </c:pt>
                <c:pt idx="8">
                  <c:v>0.10863141977430321</c:v>
                </c:pt>
                <c:pt idx="9">
                  <c:v>0.10909556935191457</c:v>
                </c:pt>
                <c:pt idx="10">
                  <c:v>9.6862685469682408E-2</c:v>
                </c:pt>
                <c:pt idx="11">
                  <c:v>0.109979899871057</c:v>
                </c:pt>
                <c:pt idx="12">
                  <c:v>9.5060402443133463E-2</c:v>
                </c:pt>
                <c:pt idx="13">
                  <c:v>-2.7265936166049994E-2</c:v>
                </c:pt>
                <c:pt idx="14">
                  <c:v>0.15473953615754099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CE-454E-817B-427E2AB4706F}"/>
            </c:ext>
          </c:extLst>
        </c:ser>
        <c:ser>
          <c:idx val="5"/>
          <c:order val="5"/>
          <c:tx>
            <c:strRef>
              <c:f>'5. Tot Mkt BP Changes'!$BX$3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Changes'!$BX$4:$BX$28</c:f>
              <c:numCache>
                <c:formatCode>0.0%</c:formatCode>
                <c:ptCount val="25"/>
                <c:pt idx="0">
                  <c:v>0</c:v>
                </c:pt>
                <c:pt idx="1">
                  <c:v>-7.6884114975775575E-2</c:v>
                </c:pt>
                <c:pt idx="2">
                  <c:v>-3.7602995821490709E-2</c:v>
                </c:pt>
                <c:pt idx="3">
                  <c:v>-1.965979984127619E-2</c:v>
                </c:pt>
                <c:pt idx="4">
                  <c:v>8.4440601084320721E-2</c:v>
                </c:pt>
                <c:pt idx="5">
                  <c:v>5.1714380522961963E-2</c:v>
                </c:pt>
                <c:pt idx="6">
                  <c:v>8.5810784492390949E-2</c:v>
                </c:pt>
                <c:pt idx="7">
                  <c:v>0.10263941731792753</c:v>
                </c:pt>
                <c:pt idx="8">
                  <c:v>0.11022228118530319</c:v>
                </c:pt>
                <c:pt idx="9">
                  <c:v>0.11237012439567379</c:v>
                </c:pt>
                <c:pt idx="10">
                  <c:v>0.10183984959477449</c:v>
                </c:pt>
                <c:pt idx="11">
                  <c:v>0.11705543197178386</c:v>
                </c:pt>
                <c:pt idx="12">
                  <c:v>0.10559237697860481</c:v>
                </c:pt>
                <c:pt idx="13">
                  <c:v>-1.4942153256646773E-2</c:v>
                </c:pt>
                <c:pt idx="14">
                  <c:v>0.159528410784573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CE-454E-817B-427E2AB4706F}"/>
            </c:ext>
          </c:extLst>
        </c:ser>
        <c:ser>
          <c:idx val="6"/>
          <c:order val="6"/>
          <c:tx>
            <c:strRef>
              <c:f>'5. Tot Mkt BP Changes'!$BY$3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Changes'!$BY$4:$BY$28</c:f>
              <c:numCache>
                <c:formatCode>0.0%</c:formatCode>
                <c:ptCount val="25"/>
                <c:pt idx="0">
                  <c:v>0</c:v>
                </c:pt>
                <c:pt idx="1">
                  <c:v>-3.6996778993984146E-2</c:v>
                </c:pt>
                <c:pt idx="2">
                  <c:v>-1.366012841427904E-2</c:v>
                </c:pt>
                <c:pt idx="3">
                  <c:v>-7.4575225377022623E-3</c:v>
                </c:pt>
                <c:pt idx="4">
                  <c:v>1.5122091725896037E-2</c:v>
                </c:pt>
                <c:pt idx="5">
                  <c:v>-4.8050198192768527E-3</c:v>
                </c:pt>
                <c:pt idx="6">
                  <c:v>2.9120987905212978E-3</c:v>
                </c:pt>
                <c:pt idx="7">
                  <c:v>1.1585815852215605E-2</c:v>
                </c:pt>
                <c:pt idx="8">
                  <c:v>1.5608812425986966E-2</c:v>
                </c:pt>
                <c:pt idx="9">
                  <c:v>3.327042718094414E-2</c:v>
                </c:pt>
                <c:pt idx="10">
                  <c:v>3.0081917463815673E-2</c:v>
                </c:pt>
                <c:pt idx="11">
                  <c:v>3.3057793603508814E-2</c:v>
                </c:pt>
                <c:pt idx="12">
                  <c:v>2.825352739679567E-2</c:v>
                </c:pt>
                <c:pt idx="13">
                  <c:v>-5.4206862369052288E-4</c:v>
                </c:pt>
                <c:pt idx="14">
                  <c:v>3.0374887124420123E-2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4CE-454E-817B-427E2AB47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670576"/>
        <c:axId val="121673328"/>
      </c:lineChart>
      <c:catAx>
        <c:axId val="1216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3328"/>
        <c:crosses val="autoZero"/>
        <c:auto val="1"/>
        <c:lblAlgn val="ctr"/>
        <c:lblOffset val="100"/>
        <c:noMultiLvlLbl val="0"/>
      </c:catAx>
      <c:valAx>
        <c:axId val="121673328"/>
        <c:scaling>
          <c:orientation val="minMax"/>
          <c:max val="0.2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Bank of Nova Scotia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6396257224195221"/>
          <c:w val="0.85836329833770775"/>
          <c:h val="0.61786435175046894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Change'!$BH$3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Change'!$BH$4:$BH$9</c:f>
              <c:numCache>
                <c:formatCode>0.0%</c:formatCode>
                <c:ptCount val="6"/>
                <c:pt idx="0">
                  <c:v>0</c:v>
                </c:pt>
                <c:pt idx="1">
                  <c:v>-3.1327082580879191E-2</c:v>
                </c:pt>
                <c:pt idx="2">
                  <c:v>-5.2864313604065911E-2</c:v>
                </c:pt>
                <c:pt idx="3">
                  <c:v>-5.14139437014932E-2</c:v>
                </c:pt>
                <c:pt idx="4">
                  <c:v>-3.3589891130319481E-2</c:v>
                </c:pt>
                <c:pt idx="5">
                  <c:v>-3.3903276552358121E-2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62-FC49-8468-6096D97C02EA}"/>
            </c:ext>
          </c:extLst>
        </c:ser>
        <c:ser>
          <c:idx val="1"/>
          <c:order val="1"/>
          <c:tx>
            <c:strRef>
              <c:f>'7. 5 Yr Change'!$BI$3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Change'!$BI$4:$BI$9</c:f>
              <c:numCache>
                <c:formatCode>0.0%</c:formatCode>
                <c:ptCount val="6"/>
                <c:pt idx="0">
                  <c:v>0</c:v>
                </c:pt>
                <c:pt idx="1">
                  <c:v>-0.11264096853758021</c:v>
                </c:pt>
                <c:pt idx="2">
                  <c:v>-0.1283808600250822</c:v>
                </c:pt>
                <c:pt idx="3">
                  <c:v>-6.0639595888363887E-2</c:v>
                </c:pt>
                <c:pt idx="4">
                  <c:v>-4.5113520807751904E-2</c:v>
                </c:pt>
                <c:pt idx="5">
                  <c:v>-0.13797167472472005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62-FC49-8468-6096D97C02EA}"/>
            </c:ext>
          </c:extLst>
        </c:ser>
        <c:ser>
          <c:idx val="2"/>
          <c:order val="2"/>
          <c:tx>
            <c:strRef>
              <c:f>'7. 5 Yr Change'!$BJ$3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Change'!$BJ$4:$BJ$9</c:f>
              <c:numCache>
                <c:formatCode>0.0%</c:formatCode>
                <c:ptCount val="6"/>
                <c:pt idx="0">
                  <c:v>0</c:v>
                </c:pt>
                <c:pt idx="1">
                  <c:v>-6.861805526153883E-2</c:v>
                </c:pt>
                <c:pt idx="2">
                  <c:v>-8.8750811793655515E-2</c:v>
                </c:pt>
                <c:pt idx="3">
                  <c:v>-6.0617545495400042E-2</c:v>
                </c:pt>
                <c:pt idx="4">
                  <c:v>-4.3724834981395268E-2</c:v>
                </c:pt>
                <c:pt idx="5">
                  <c:v>-8.2747695153754131E-2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62-FC49-8468-6096D97C02EA}"/>
            </c:ext>
          </c:extLst>
        </c:ser>
        <c:ser>
          <c:idx val="4"/>
          <c:order val="3"/>
          <c:tx>
            <c:strRef>
              <c:f>'7. 5 Yr Change'!$BK$3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Change'!$BK$4:$BK$9</c:f>
              <c:numCache>
                <c:formatCode>0.0%</c:formatCode>
                <c:ptCount val="6"/>
                <c:pt idx="0">
                  <c:v>0</c:v>
                </c:pt>
                <c:pt idx="1">
                  <c:v>0.24551397376446446</c:v>
                </c:pt>
                <c:pt idx="2">
                  <c:v>0.14656678296540454</c:v>
                </c:pt>
                <c:pt idx="3">
                  <c:v>0.11846233696603629</c:v>
                </c:pt>
                <c:pt idx="4">
                  <c:v>8.668611114677249E-7</c:v>
                </c:pt>
                <c:pt idx="5">
                  <c:v>0.15353353831861635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62-FC49-8468-6096D97C02EA}"/>
            </c:ext>
          </c:extLst>
        </c:ser>
        <c:ser>
          <c:idx val="5"/>
          <c:order val="4"/>
          <c:tx>
            <c:strRef>
              <c:f>'7. 5 Yr Change'!$BL$3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Change'!$BL$4:$BL$9</c:f>
              <c:numCache>
                <c:formatCode>0.0%</c:formatCode>
                <c:ptCount val="6"/>
                <c:pt idx="0">
                  <c:v>0</c:v>
                </c:pt>
                <c:pt idx="1">
                  <c:v>2.7744744113470176E-2</c:v>
                </c:pt>
                <c:pt idx="2">
                  <c:v>8.0549661681212054E-2</c:v>
                </c:pt>
                <c:pt idx="3">
                  <c:v>0.1576352255332242</c:v>
                </c:pt>
                <c:pt idx="4">
                  <c:v>0.12331152042819331</c:v>
                </c:pt>
                <c:pt idx="5">
                  <c:v>0.22991616344956381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62-FC49-8468-6096D97C02EA}"/>
            </c:ext>
          </c:extLst>
        </c:ser>
        <c:ser>
          <c:idx val="6"/>
          <c:order val="5"/>
          <c:tx>
            <c:strRef>
              <c:f>'7. 5 Yr Change'!$BM$3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Change'!$BM$4:$BM$9</c:f>
              <c:numCache>
                <c:formatCode>0.0%</c:formatCode>
                <c:ptCount val="6"/>
                <c:pt idx="0">
                  <c:v>0</c:v>
                </c:pt>
                <c:pt idx="1">
                  <c:v>4.7978390001574174E-2</c:v>
                </c:pt>
                <c:pt idx="2">
                  <c:v>9.9937406962730568E-2</c:v>
                </c:pt>
                <c:pt idx="3">
                  <c:v>0.18421640111909873</c:v>
                </c:pt>
                <c:pt idx="4">
                  <c:v>0.15248857142782257</c:v>
                </c:pt>
                <c:pt idx="5">
                  <c:v>0.27106791544182612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62-FC49-8468-6096D97C02EA}"/>
            </c:ext>
          </c:extLst>
        </c:ser>
        <c:ser>
          <c:idx val="3"/>
          <c:order val="6"/>
          <c:tx>
            <c:strRef>
              <c:f>'7. 5 Yr Change'!$BN$3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Change'!$BN$4:$BN$9</c:f>
              <c:numCache>
                <c:formatCode>0.0%</c:formatCode>
                <c:ptCount val="6"/>
                <c:pt idx="0">
                  <c:v>0</c:v>
                </c:pt>
                <c:pt idx="1">
                  <c:v>-4.4605124522502974E-2</c:v>
                </c:pt>
                <c:pt idx="2">
                  <c:v>-4.5615194733759294E-2</c:v>
                </c:pt>
                <c:pt idx="3">
                  <c:v>-1.0589623565934212E-2</c:v>
                </c:pt>
                <c:pt idx="4">
                  <c:v>-8.1320412423915075E-3</c:v>
                </c:pt>
                <c:pt idx="5">
                  <c:v>-1.8030512405383024E-2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62-FC49-8468-6096D97C0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CIBC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Changes'!$BZ$3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Changes'!$BZ$4:$BZ$28</c:f>
              <c:numCache>
                <c:formatCode>0.0%</c:formatCode>
                <c:ptCount val="25"/>
                <c:pt idx="0">
                  <c:v>0</c:v>
                </c:pt>
                <c:pt idx="1">
                  <c:v>1.2673310078136107E-2</c:v>
                </c:pt>
                <c:pt idx="2">
                  <c:v>-2.0587967464654675E-3</c:v>
                </c:pt>
                <c:pt idx="3">
                  <c:v>-5.083548325065571E-3</c:v>
                </c:pt>
                <c:pt idx="4">
                  <c:v>4.1377264861739427E-3</c:v>
                </c:pt>
                <c:pt idx="5">
                  <c:v>1.9195443642598047E-2</c:v>
                </c:pt>
                <c:pt idx="6">
                  <c:v>8.9270196553711528E-3</c:v>
                </c:pt>
                <c:pt idx="7">
                  <c:v>1.3918436942444589E-2</c:v>
                </c:pt>
                <c:pt idx="8">
                  <c:v>8.0227921538607409E-3</c:v>
                </c:pt>
                <c:pt idx="9">
                  <c:v>1.2086798089961439E-2</c:v>
                </c:pt>
                <c:pt idx="10">
                  <c:v>4.1791122899949462E-2</c:v>
                </c:pt>
                <c:pt idx="11">
                  <c:v>5.7182166134775898E-2</c:v>
                </c:pt>
                <c:pt idx="12">
                  <c:v>3.087829512926207E-2</c:v>
                </c:pt>
                <c:pt idx="13">
                  <c:v>3.897495389438576E-2</c:v>
                </c:pt>
                <c:pt idx="14">
                  <c:v>2.0849317873007426E-2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7E-4041-AD1C-30750577A285}"/>
            </c:ext>
          </c:extLst>
        </c:ser>
        <c:ser>
          <c:idx val="1"/>
          <c:order val="1"/>
          <c:tx>
            <c:strRef>
              <c:f>'5. Tot Mkt BP Changes'!$CA$3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Changes'!$CA$4:$CA$28</c:f>
              <c:numCache>
                <c:formatCode>0.0%</c:formatCode>
                <c:ptCount val="25"/>
                <c:pt idx="0">
                  <c:v>0</c:v>
                </c:pt>
                <c:pt idx="1">
                  <c:v>3.2611218223023888E-2</c:v>
                </c:pt>
                <c:pt idx="2">
                  <c:v>2.2749158314262208E-2</c:v>
                </c:pt>
                <c:pt idx="3">
                  <c:v>1.4514294002383261E-2</c:v>
                </c:pt>
                <c:pt idx="4">
                  <c:v>7.3273663925999821E-2</c:v>
                </c:pt>
                <c:pt idx="5">
                  <c:v>2.9323697118424745E-2</c:v>
                </c:pt>
                <c:pt idx="6">
                  <c:v>1.1378096080152235E-2</c:v>
                </c:pt>
                <c:pt idx="7">
                  <c:v>-3.7929024043680717E-2</c:v>
                </c:pt>
                <c:pt idx="8">
                  <c:v>-2.7446939069473719E-2</c:v>
                </c:pt>
                <c:pt idx="9">
                  <c:v>-4.667512884039942E-2</c:v>
                </c:pt>
                <c:pt idx="10">
                  <c:v>-3.3006567868261533E-2</c:v>
                </c:pt>
                <c:pt idx="11">
                  <c:v>-6.2203539214393914E-2</c:v>
                </c:pt>
                <c:pt idx="12">
                  <c:v>-2.2291856721018515E-2</c:v>
                </c:pt>
                <c:pt idx="13">
                  <c:v>-7.4704723153092303E-2</c:v>
                </c:pt>
                <c:pt idx="14">
                  <c:v>-3.5125313486309408E-2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7E-4041-AD1C-30750577A285}"/>
            </c:ext>
          </c:extLst>
        </c:ser>
        <c:ser>
          <c:idx val="2"/>
          <c:order val="2"/>
          <c:tx>
            <c:strRef>
              <c:f>'5. Tot Mkt BP Changes'!$CB$3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Changes'!$CB$4:$CB$28</c:f>
              <c:numCache>
                <c:formatCode>0.0%</c:formatCode>
                <c:ptCount val="25"/>
                <c:pt idx="0">
                  <c:v>0</c:v>
                </c:pt>
                <c:pt idx="1">
                  <c:v>1.9105856307709636E-2</c:v>
                </c:pt>
                <c:pt idx="2">
                  <c:v>6.2234422402637638E-3</c:v>
                </c:pt>
                <c:pt idx="3">
                  <c:v>8.760670709285932E-4</c:v>
                </c:pt>
                <c:pt idx="4">
                  <c:v>2.9231430693291937E-2</c:v>
                </c:pt>
                <c:pt idx="5">
                  <c:v>2.2790799937921935E-2</c:v>
                </c:pt>
                <c:pt idx="6">
                  <c:v>1.0139713764009434E-2</c:v>
                </c:pt>
                <c:pt idx="7">
                  <c:v>-4.1688115849373803E-3</c:v>
                </c:pt>
                <c:pt idx="8">
                  <c:v>-3.7258591822202816E-3</c:v>
                </c:pt>
                <c:pt idx="9">
                  <c:v>-7.8785871491329935E-3</c:v>
                </c:pt>
                <c:pt idx="10">
                  <c:v>-7.8785871491329935E-3</c:v>
                </c:pt>
                <c:pt idx="11">
                  <c:v>-7.8785871491329935E-3</c:v>
                </c:pt>
                <c:pt idx="12">
                  <c:v>-7.8785871491329935E-3</c:v>
                </c:pt>
                <c:pt idx="13">
                  <c:v>-7.8785871491329935E-3</c:v>
                </c:pt>
                <c:pt idx="14">
                  <c:v>1.5929692397182383E-2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7E-4041-AD1C-30750577A285}"/>
            </c:ext>
          </c:extLst>
        </c:ser>
        <c:ser>
          <c:idx val="3"/>
          <c:order val="3"/>
          <c:tx>
            <c:strRef>
              <c:f>'5. Tot Mkt BP Changes'!$CC$3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Changes'!$CC$4:$CC$28</c:f>
              <c:numCache>
                <c:formatCode>0.0%</c:formatCode>
                <c:ptCount val="25"/>
                <c:pt idx="0">
                  <c:v>0</c:v>
                </c:pt>
                <c:pt idx="1">
                  <c:v>-1.6157173313179309E-2</c:v>
                </c:pt>
                <c:pt idx="2">
                  <c:v>-3.1743289373254401E-2</c:v>
                </c:pt>
                <c:pt idx="3">
                  <c:v>-4.056056020753411E-2</c:v>
                </c:pt>
                <c:pt idx="4">
                  <c:v>-4.7664334363776616E-2</c:v>
                </c:pt>
                <c:pt idx="5">
                  <c:v>-5.3578793194940987E-2</c:v>
                </c:pt>
                <c:pt idx="6">
                  <c:v>-6.0240862006446891E-2</c:v>
                </c:pt>
                <c:pt idx="7">
                  <c:v>-6.8091140186490359E-2</c:v>
                </c:pt>
                <c:pt idx="8">
                  <c:v>-7.590101220285439E-2</c:v>
                </c:pt>
                <c:pt idx="9">
                  <c:v>-8.7501821776530139E-2</c:v>
                </c:pt>
                <c:pt idx="10">
                  <c:v>-9.7222557826762743E-2</c:v>
                </c:pt>
                <c:pt idx="11">
                  <c:v>-0.10537458801263033</c:v>
                </c:pt>
                <c:pt idx="12">
                  <c:v>-0.11404740231569467</c:v>
                </c:pt>
                <c:pt idx="13">
                  <c:v>-0.12006962341237305</c:v>
                </c:pt>
                <c:pt idx="14">
                  <c:v>-0.13178150542250217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7E-4041-AD1C-30750577A285}"/>
            </c:ext>
          </c:extLst>
        </c:ser>
        <c:ser>
          <c:idx val="4"/>
          <c:order val="4"/>
          <c:tx>
            <c:strRef>
              <c:f>'5. Tot Mkt BP Changes'!$CD$3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Changes'!$CD$4:$CD$28</c:f>
              <c:numCache>
                <c:formatCode>0.0%</c:formatCode>
                <c:ptCount val="25"/>
                <c:pt idx="0">
                  <c:v>0</c:v>
                </c:pt>
                <c:pt idx="1">
                  <c:v>-6.3991929158866007E-3</c:v>
                </c:pt>
                <c:pt idx="2">
                  <c:v>1.9342416714716746E-4</c:v>
                </c:pt>
                <c:pt idx="3">
                  <c:v>4.0226615173916166E-2</c:v>
                </c:pt>
                <c:pt idx="4">
                  <c:v>2.1435006799603081E-2</c:v>
                </c:pt>
                <c:pt idx="5">
                  <c:v>1.4301058265807149E-2</c:v>
                </c:pt>
                <c:pt idx="6">
                  <c:v>3.7436695160835316E-2</c:v>
                </c:pt>
                <c:pt idx="7">
                  <c:v>-3.5022105723560933E-4</c:v>
                </c:pt>
                <c:pt idx="8">
                  <c:v>-1.1976240328038871E-2</c:v>
                </c:pt>
                <c:pt idx="9">
                  <c:v>1.2750928705515384E-2</c:v>
                </c:pt>
                <c:pt idx="10">
                  <c:v>2.9001586094057012E-3</c:v>
                </c:pt>
                <c:pt idx="11">
                  <c:v>1.0765063204425697E-3</c:v>
                </c:pt>
                <c:pt idx="12">
                  <c:v>1.3103687990083195E-2</c:v>
                </c:pt>
                <c:pt idx="13">
                  <c:v>1.048720298905243E-2</c:v>
                </c:pt>
                <c:pt idx="14">
                  <c:v>1.0718158326977761E-2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7E-4041-AD1C-30750577A285}"/>
            </c:ext>
          </c:extLst>
        </c:ser>
        <c:ser>
          <c:idx val="5"/>
          <c:order val="5"/>
          <c:tx>
            <c:strRef>
              <c:f>'5. Tot Mkt BP Changes'!$CE$3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Changes'!$CE$4:$CE$28</c:f>
              <c:numCache>
                <c:formatCode>0.0%</c:formatCode>
                <c:ptCount val="25"/>
                <c:pt idx="0">
                  <c:v>0</c:v>
                </c:pt>
                <c:pt idx="1">
                  <c:v>-9.6585443324593637E-3</c:v>
                </c:pt>
                <c:pt idx="2">
                  <c:v>-7.2769090300043573E-3</c:v>
                </c:pt>
                <c:pt idx="3">
                  <c:v>2.9287422698635011E-2</c:v>
                </c:pt>
                <c:pt idx="4">
                  <c:v>1.3089833316538936E-2</c:v>
                </c:pt>
                <c:pt idx="5">
                  <c:v>7.6415608768339357E-3</c:v>
                </c:pt>
                <c:pt idx="6">
                  <c:v>2.7850379336170392E-2</c:v>
                </c:pt>
                <c:pt idx="7">
                  <c:v>-3.3579073170926085E-3</c:v>
                </c:pt>
                <c:pt idx="8">
                  <c:v>-1.6698679203549706E-2</c:v>
                </c:pt>
                <c:pt idx="9">
                  <c:v>3.7780754497880034E-3</c:v>
                </c:pt>
                <c:pt idx="10">
                  <c:v>-6.17397462641595E-3</c:v>
                </c:pt>
                <c:pt idx="11">
                  <c:v>-8.9590295049645566E-3</c:v>
                </c:pt>
                <c:pt idx="12">
                  <c:v>2.0094166877400281E-3</c:v>
                </c:pt>
                <c:pt idx="13">
                  <c:v>-3.5595252455116705E-3</c:v>
                </c:pt>
                <c:pt idx="14">
                  <c:v>-5.104290048591518E-3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7E-4041-AD1C-30750577A285}"/>
            </c:ext>
          </c:extLst>
        </c:ser>
        <c:ser>
          <c:idx val="6"/>
          <c:order val="6"/>
          <c:tx>
            <c:strRef>
              <c:f>'5. Tot Mkt BP Changes'!$CF$3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Changes'!$CF$4:$CF$28</c:f>
              <c:numCache>
                <c:formatCode>0.0%</c:formatCode>
                <c:ptCount val="25"/>
                <c:pt idx="0">
                  <c:v>0</c:v>
                </c:pt>
                <c:pt idx="1">
                  <c:v>8.9373730826338427E-3</c:v>
                </c:pt>
                <c:pt idx="2">
                  <c:v>1.4732409541923634E-3</c:v>
                </c:pt>
                <c:pt idx="3">
                  <c:v>7.6384355639357443E-3</c:v>
                </c:pt>
                <c:pt idx="4">
                  <c:v>2.3292271612170529E-2</c:v>
                </c:pt>
                <c:pt idx="5">
                  <c:v>1.5754740172014503E-2</c:v>
                </c:pt>
                <c:pt idx="6">
                  <c:v>1.2672782088254651E-2</c:v>
                </c:pt>
                <c:pt idx="7">
                  <c:v>-7.3100470256922574E-3</c:v>
                </c:pt>
                <c:pt idx="8">
                  <c:v>-1.0137551882266185E-2</c:v>
                </c:pt>
                <c:pt idx="9">
                  <c:v>-5.9066933978707955E-3</c:v>
                </c:pt>
                <c:pt idx="10">
                  <c:v>-9.3229208907787617E-3</c:v>
                </c:pt>
                <c:pt idx="11">
                  <c:v>-1.0656834954353198E-2</c:v>
                </c:pt>
                <c:pt idx="12">
                  <c:v>-8.5360025987543161E-3</c:v>
                </c:pt>
                <c:pt idx="13">
                  <c:v>-9.6490072243279861E-3</c:v>
                </c:pt>
                <c:pt idx="14">
                  <c:v>6.1341745103445835E-3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7E-4041-AD1C-30750577A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23824"/>
        <c:axId val="121726576"/>
      </c:lineChart>
      <c:catAx>
        <c:axId val="1217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26576"/>
        <c:crosses val="autoZero"/>
        <c:auto val="1"/>
        <c:lblAlgn val="ctr"/>
        <c:lblOffset val="100"/>
        <c:noMultiLvlLbl val="0"/>
      </c:catAx>
      <c:valAx>
        <c:axId val="121726576"/>
        <c:scaling>
          <c:orientation val="minMax"/>
          <c:max val="0.12000000000000001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2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CIBC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Change'!$BO$3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Change'!$BO$4:$BO$9</c:f>
              <c:numCache>
                <c:formatCode>0.0%</c:formatCode>
                <c:ptCount val="6"/>
                <c:pt idx="0">
                  <c:v>0</c:v>
                </c:pt>
                <c:pt idx="1">
                  <c:v>1.565862587543498E-2</c:v>
                </c:pt>
                <c:pt idx="2">
                  <c:v>0.12464222797904863</c:v>
                </c:pt>
                <c:pt idx="3">
                  <c:v>3.0002742904345396E-2</c:v>
                </c:pt>
                <c:pt idx="4">
                  <c:v>4.0766742414413568E-2</c:v>
                </c:pt>
                <c:pt idx="5">
                  <c:v>7.629386986430943E-2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9-3842-9EFB-945060BF7212}"/>
            </c:ext>
          </c:extLst>
        </c:ser>
        <c:ser>
          <c:idx val="1"/>
          <c:order val="1"/>
          <c:tx>
            <c:strRef>
              <c:f>'7. 5 Yr Change'!$BP$3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Change'!$BP$4:$BP$9</c:f>
              <c:numCache>
                <c:formatCode>0.0%</c:formatCode>
                <c:ptCount val="6"/>
                <c:pt idx="0">
                  <c:v>0</c:v>
                </c:pt>
                <c:pt idx="1">
                  <c:v>6.5898231857823689E-2</c:v>
                </c:pt>
                <c:pt idx="2">
                  <c:v>7.0454244293800344E-2</c:v>
                </c:pt>
                <c:pt idx="3">
                  <c:v>-2.7986791358675895E-2</c:v>
                </c:pt>
                <c:pt idx="4">
                  <c:v>-0.11105742373874067</c:v>
                </c:pt>
                <c:pt idx="5">
                  <c:v>-0.14383977010241425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9-3842-9EFB-945060BF7212}"/>
            </c:ext>
          </c:extLst>
        </c:ser>
        <c:ser>
          <c:idx val="2"/>
          <c:order val="2"/>
          <c:tx>
            <c:strRef>
              <c:f>'7. 5 Yr Change'!$BQ$3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Change'!$BQ$4:$BQ$9</c:f>
              <c:numCache>
                <c:formatCode>0.0%</c:formatCode>
                <c:ptCount val="6"/>
                <c:pt idx="0">
                  <c:v>0</c:v>
                </c:pt>
                <c:pt idx="1">
                  <c:v>3.7810507655684951E-2</c:v>
                </c:pt>
                <c:pt idx="2">
                  <c:v>0.10017076787164045</c:v>
                </c:pt>
                <c:pt idx="3">
                  <c:v>3.9149602855563358E-3</c:v>
                </c:pt>
                <c:pt idx="4">
                  <c:v>-2.292411557953538E-2</c:v>
                </c:pt>
                <c:pt idx="5">
                  <c:v>-1.3595005148950415E-2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89-3842-9EFB-945060BF7212}"/>
            </c:ext>
          </c:extLst>
        </c:ser>
        <c:ser>
          <c:idx val="4"/>
          <c:order val="3"/>
          <c:tx>
            <c:strRef>
              <c:f>'7. 5 Yr Change'!$BR$3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Change'!$BR$4:$BR$9</c:f>
              <c:numCache>
                <c:formatCode>0.0%</c:formatCode>
                <c:ptCount val="6"/>
                <c:pt idx="0">
                  <c:v>0</c:v>
                </c:pt>
                <c:pt idx="1">
                  <c:v>-4.330495467300241E-2</c:v>
                </c:pt>
                <c:pt idx="2">
                  <c:v>-0.14017658296614641</c:v>
                </c:pt>
                <c:pt idx="3">
                  <c:v>-0.19371008368009371</c:v>
                </c:pt>
                <c:pt idx="4">
                  <c:v>-0.25620255587231611</c:v>
                </c:pt>
                <c:pt idx="5">
                  <c:v>-0.34717438997124406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89-3842-9EFB-945060BF7212}"/>
            </c:ext>
          </c:extLst>
        </c:ser>
        <c:ser>
          <c:idx val="5"/>
          <c:order val="4"/>
          <c:tx>
            <c:strRef>
              <c:f>'7. 5 Yr Change'!$BS$3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Change'!$BS$4:$BS$9</c:f>
              <c:numCache>
                <c:formatCode>0.0%</c:formatCode>
                <c:ptCount val="6"/>
                <c:pt idx="0">
                  <c:v>0</c:v>
                </c:pt>
                <c:pt idx="1">
                  <c:v>0.13354413405028254</c:v>
                </c:pt>
                <c:pt idx="2">
                  <c:v>0.31075143993189291</c:v>
                </c:pt>
                <c:pt idx="3">
                  <c:v>0.37387226844266291</c:v>
                </c:pt>
                <c:pt idx="4">
                  <c:v>0.44366555704411853</c:v>
                </c:pt>
                <c:pt idx="5">
                  <c:v>0.46237149310435016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89-3842-9EFB-945060BF7212}"/>
            </c:ext>
          </c:extLst>
        </c:ser>
        <c:ser>
          <c:idx val="6"/>
          <c:order val="5"/>
          <c:tx>
            <c:strRef>
              <c:f>'7. 5 Yr Change'!$BT$3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Change'!$BT$4:$BT$9</c:f>
              <c:numCache>
                <c:formatCode>0.0%</c:formatCode>
                <c:ptCount val="6"/>
                <c:pt idx="0">
                  <c:v>0</c:v>
                </c:pt>
                <c:pt idx="1">
                  <c:v>9.3306374871307121E-2</c:v>
                </c:pt>
                <c:pt idx="2">
                  <c:v>0.21052434069162071</c:v>
                </c:pt>
                <c:pt idx="3">
                  <c:v>0.25437469866898788</c:v>
                </c:pt>
                <c:pt idx="4">
                  <c:v>0.30099733452877159</c:v>
                </c:pt>
                <c:pt idx="5">
                  <c:v>0.30042497915321209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89-3842-9EFB-945060BF7212}"/>
            </c:ext>
          </c:extLst>
        </c:ser>
        <c:ser>
          <c:idx val="3"/>
          <c:order val="6"/>
          <c:tx>
            <c:strRef>
              <c:f>'7. 5 Yr Change'!$BU$3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Change'!$BU$4:$BU$9</c:f>
              <c:numCache>
                <c:formatCode>0.0%</c:formatCode>
                <c:ptCount val="6"/>
                <c:pt idx="0">
                  <c:v>0</c:v>
                </c:pt>
                <c:pt idx="1">
                  <c:v>5.127443215273722E-2</c:v>
                </c:pt>
                <c:pt idx="2">
                  <c:v>0.13124108204283813</c:v>
                </c:pt>
                <c:pt idx="3">
                  <c:v>6.3722837176346428E-2</c:v>
                </c:pt>
                <c:pt idx="4">
                  <c:v>5.156118172666202E-2</c:v>
                </c:pt>
                <c:pt idx="5">
                  <c:v>5.5420563585147409E-2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89-3842-9EFB-945060BF7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National Bank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Changes'!$CG$3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Changes'!$CG$4:$CG$28</c:f>
              <c:numCache>
                <c:formatCode>0.0%</c:formatCode>
                <c:ptCount val="25"/>
                <c:pt idx="0">
                  <c:v>0</c:v>
                </c:pt>
                <c:pt idx="1">
                  <c:v>2.2515113206509233E-2</c:v>
                </c:pt>
                <c:pt idx="2">
                  <c:v>2.5314127354216735E-2</c:v>
                </c:pt>
                <c:pt idx="3">
                  <c:v>3.3422741628683604E-2</c:v>
                </c:pt>
                <c:pt idx="4">
                  <c:v>-3.5297998102838798E-4</c:v>
                </c:pt>
                <c:pt idx="5">
                  <c:v>3.4472577072570634E-2</c:v>
                </c:pt>
                <c:pt idx="6">
                  <c:v>2.2738564478402733E-2</c:v>
                </c:pt>
                <c:pt idx="7">
                  <c:v>3.6956204226025413E-2</c:v>
                </c:pt>
                <c:pt idx="8">
                  <c:v>5.9586261880577439E-2</c:v>
                </c:pt>
                <c:pt idx="9">
                  <c:v>5.1937304655226613E-2</c:v>
                </c:pt>
                <c:pt idx="10">
                  <c:v>3.2180331608155047E-2</c:v>
                </c:pt>
                <c:pt idx="11">
                  <c:v>1.844765114557885E-2</c:v>
                </c:pt>
                <c:pt idx="12">
                  <c:v>2.2342866565478577E-2</c:v>
                </c:pt>
                <c:pt idx="13">
                  <c:v>1.9885162885269276E-2</c:v>
                </c:pt>
                <c:pt idx="14">
                  <c:v>4.0089452111350198E-2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3D-9E4C-900C-2B72C2E0D93E}"/>
            </c:ext>
          </c:extLst>
        </c:ser>
        <c:ser>
          <c:idx val="1"/>
          <c:order val="1"/>
          <c:tx>
            <c:strRef>
              <c:f>'5. Tot Mkt BP Changes'!$CH$3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Changes'!$CH$4:$CH$28</c:f>
              <c:numCache>
                <c:formatCode>0.0%</c:formatCode>
                <c:ptCount val="25"/>
                <c:pt idx="0">
                  <c:v>0</c:v>
                </c:pt>
                <c:pt idx="1">
                  <c:v>-5.3814482460398876E-2</c:v>
                </c:pt>
                <c:pt idx="2">
                  <c:v>-5.9823381887892872E-2</c:v>
                </c:pt>
                <c:pt idx="3">
                  <c:v>-3.0773887081676884E-2</c:v>
                </c:pt>
                <c:pt idx="4">
                  <c:v>-4.3942019235239535E-2</c:v>
                </c:pt>
                <c:pt idx="5">
                  <c:v>-2.2066808458375144E-2</c:v>
                </c:pt>
                <c:pt idx="6">
                  <c:v>3.8423253173191403E-2</c:v>
                </c:pt>
                <c:pt idx="7">
                  <c:v>3.3246285242861037E-2</c:v>
                </c:pt>
                <c:pt idx="8">
                  <c:v>4.2417134808093823E-2</c:v>
                </c:pt>
                <c:pt idx="9">
                  <c:v>-2.6511906385971468E-2</c:v>
                </c:pt>
                <c:pt idx="10">
                  <c:v>-6.7744770007896346E-2</c:v>
                </c:pt>
                <c:pt idx="11">
                  <c:v>-3.3316514514643333E-2</c:v>
                </c:pt>
                <c:pt idx="12">
                  <c:v>6.7944435572309999E-3</c:v>
                </c:pt>
                <c:pt idx="13">
                  <c:v>2.8985757669380385E-2</c:v>
                </c:pt>
                <c:pt idx="14">
                  <c:v>1.2670799846507151E-3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3D-9E4C-900C-2B72C2E0D93E}"/>
            </c:ext>
          </c:extLst>
        </c:ser>
        <c:ser>
          <c:idx val="2"/>
          <c:order val="2"/>
          <c:tx>
            <c:strRef>
              <c:f>'5. Tot Mkt BP Changes'!$CI$3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Changes'!$CI$4:$CI$28</c:f>
              <c:numCache>
                <c:formatCode>0.0%</c:formatCode>
                <c:ptCount val="25"/>
                <c:pt idx="0">
                  <c:v>0</c:v>
                </c:pt>
                <c:pt idx="1">
                  <c:v>-4.3731679444568069E-3</c:v>
                </c:pt>
                <c:pt idx="2">
                  <c:v>-3.8769686731041806E-3</c:v>
                </c:pt>
                <c:pt idx="3">
                  <c:v>6.3787766973494916E-3</c:v>
                </c:pt>
                <c:pt idx="4">
                  <c:v>-1.419931849369409E-2</c:v>
                </c:pt>
                <c:pt idx="5">
                  <c:v>1.9304211782300049E-2</c:v>
                </c:pt>
                <c:pt idx="6">
                  <c:v>2.8809306235735067E-2</c:v>
                </c:pt>
                <c:pt idx="7">
                  <c:v>3.9373383292157636E-2</c:v>
                </c:pt>
                <c:pt idx="8">
                  <c:v>6.0969223225273109E-2</c:v>
                </c:pt>
                <c:pt idx="9">
                  <c:v>3.8264513716253466E-2</c:v>
                </c:pt>
                <c:pt idx="10">
                  <c:v>3.8264513716253466E-2</c:v>
                </c:pt>
                <c:pt idx="11">
                  <c:v>3.8264513716253466E-2</c:v>
                </c:pt>
                <c:pt idx="12">
                  <c:v>3.8264513716253466E-2</c:v>
                </c:pt>
                <c:pt idx="13">
                  <c:v>3.8264513716253466E-2</c:v>
                </c:pt>
                <c:pt idx="14">
                  <c:v>1.2150000201431727E-2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3D-9E4C-900C-2B72C2E0D93E}"/>
            </c:ext>
          </c:extLst>
        </c:ser>
        <c:ser>
          <c:idx val="3"/>
          <c:order val="3"/>
          <c:tx>
            <c:strRef>
              <c:f>'5. Tot Mkt BP Changes'!$CJ$3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Changes'!$CJ$4:$CJ$28</c:f>
              <c:numCache>
                <c:formatCode>0.0%</c:formatCode>
                <c:ptCount val="25"/>
                <c:pt idx="0">
                  <c:v>0</c:v>
                </c:pt>
                <c:pt idx="1">
                  <c:v>-5.5417565893216766E-2</c:v>
                </c:pt>
                <c:pt idx="2">
                  <c:v>-7.0946166253490442E-2</c:v>
                </c:pt>
                <c:pt idx="3">
                  <c:v>-7.8606398395363805E-2</c:v>
                </c:pt>
                <c:pt idx="4">
                  <c:v>-0.10492113425052522</c:v>
                </c:pt>
                <c:pt idx="5">
                  <c:v>-0.11386390202555922</c:v>
                </c:pt>
                <c:pt idx="6">
                  <c:v>-0.12006663970519084</c:v>
                </c:pt>
                <c:pt idx="7">
                  <c:v>-0.14280984541700004</c:v>
                </c:pt>
                <c:pt idx="8">
                  <c:v>-0.17270556522605829</c:v>
                </c:pt>
                <c:pt idx="9">
                  <c:v>-0.17250773017695395</c:v>
                </c:pt>
                <c:pt idx="10">
                  <c:v>-0.19959909659715022</c:v>
                </c:pt>
                <c:pt idx="11">
                  <c:v>-0.21363371679852178</c:v>
                </c:pt>
                <c:pt idx="12">
                  <c:v>-0.25785638989757975</c:v>
                </c:pt>
                <c:pt idx="13">
                  <c:v>-0.22936028798671504</c:v>
                </c:pt>
                <c:pt idx="14">
                  <c:v>-0.24214129241383175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3D-9E4C-900C-2B72C2E0D93E}"/>
            </c:ext>
          </c:extLst>
        </c:ser>
        <c:ser>
          <c:idx val="4"/>
          <c:order val="4"/>
          <c:tx>
            <c:strRef>
              <c:f>'5. Tot Mkt BP Changes'!$CK$3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Changes'!$CK$4:$CK$28</c:f>
              <c:numCache>
                <c:formatCode>0.0%</c:formatCode>
                <c:ptCount val="25"/>
                <c:pt idx="0">
                  <c:v>0</c:v>
                </c:pt>
                <c:pt idx="1">
                  <c:v>-3.5483503772952862E-3</c:v>
                </c:pt>
                <c:pt idx="2">
                  <c:v>1.6058006249066281E-2</c:v>
                </c:pt>
                <c:pt idx="3">
                  <c:v>2.8737406599826265E-2</c:v>
                </c:pt>
                <c:pt idx="4">
                  <c:v>-1.0149801085163723E-2</c:v>
                </c:pt>
                <c:pt idx="5">
                  <c:v>3.0295593354692004E-3</c:v>
                </c:pt>
                <c:pt idx="6">
                  <c:v>2.6126466902670661E-2</c:v>
                </c:pt>
                <c:pt idx="7">
                  <c:v>-1.591110626641714E-2</c:v>
                </c:pt>
                <c:pt idx="8">
                  <c:v>5.5905098088542887E-3</c:v>
                </c:pt>
                <c:pt idx="9">
                  <c:v>1.497298200346721E-2</c:v>
                </c:pt>
                <c:pt idx="10">
                  <c:v>3.0821975690092668E-3</c:v>
                </c:pt>
                <c:pt idx="11">
                  <c:v>7.56129488207327E-3</c:v>
                </c:pt>
                <c:pt idx="12">
                  <c:v>9.7402218939862291E-3</c:v>
                </c:pt>
                <c:pt idx="13">
                  <c:v>-6.0407559528817944E-3</c:v>
                </c:pt>
                <c:pt idx="14">
                  <c:v>1.1376863906443224E-2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3D-9E4C-900C-2B72C2E0D93E}"/>
            </c:ext>
          </c:extLst>
        </c:ser>
        <c:ser>
          <c:idx val="5"/>
          <c:order val="5"/>
          <c:tx>
            <c:strRef>
              <c:f>'5. Tot Mkt BP Changes'!$CL$3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Changes'!$CL$4:$CL$28</c:f>
              <c:numCache>
                <c:formatCode>0.0%</c:formatCode>
                <c:ptCount val="25"/>
                <c:pt idx="0">
                  <c:v>0</c:v>
                </c:pt>
                <c:pt idx="1">
                  <c:v>-9.1030800750559922E-3</c:v>
                </c:pt>
                <c:pt idx="2">
                  <c:v>6.6033270920837122E-3</c:v>
                </c:pt>
                <c:pt idx="3">
                  <c:v>2.2688767474215943E-2</c:v>
                </c:pt>
                <c:pt idx="4">
                  <c:v>-1.3897377755054044E-2</c:v>
                </c:pt>
                <c:pt idx="5">
                  <c:v>7.2527577350258582E-4</c:v>
                </c:pt>
                <c:pt idx="6">
                  <c:v>2.3695325907899065E-2</c:v>
                </c:pt>
                <c:pt idx="7">
                  <c:v>-1.302389747804822E-2</c:v>
                </c:pt>
                <c:pt idx="8">
                  <c:v>3.0994375313204816E-3</c:v>
                </c:pt>
                <c:pt idx="9">
                  <c:v>1.2284817676785581E-2</c:v>
                </c:pt>
                <c:pt idx="10">
                  <c:v>-4.4104511425740144E-4</c:v>
                </c:pt>
                <c:pt idx="11">
                  <c:v>2.9891177734373878E-3</c:v>
                </c:pt>
                <c:pt idx="12">
                  <c:v>5.4172138352051574E-3</c:v>
                </c:pt>
                <c:pt idx="13">
                  <c:v>-1.2430561161084897E-2</c:v>
                </c:pt>
                <c:pt idx="14">
                  <c:v>3.2804630595679174E-3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3D-9E4C-900C-2B72C2E0D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7680"/>
        <c:axId val="121770432"/>
      </c:lineChart>
      <c:catAx>
        <c:axId val="1217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0432"/>
        <c:crosses val="autoZero"/>
        <c:auto val="1"/>
        <c:lblAlgn val="ctr"/>
        <c:lblOffset val="100"/>
        <c:noMultiLvlLbl val="0"/>
      </c:catAx>
      <c:valAx>
        <c:axId val="121770432"/>
        <c:scaling>
          <c:orientation val="minMax"/>
          <c:max val="0.1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National Bank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41447944006998"/>
          <c:y val="0.14329430815985852"/>
          <c:w val="0.85836329833770775"/>
          <c:h val="0.63251756772213907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Change'!$BV$3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Change'!$BV$4:$BV$9</c:f>
              <c:numCache>
                <c:formatCode>0.0%</c:formatCode>
                <c:ptCount val="6"/>
                <c:pt idx="0">
                  <c:v>0</c:v>
                </c:pt>
                <c:pt idx="1">
                  <c:v>-8.048655746523195E-2</c:v>
                </c:pt>
                <c:pt idx="2">
                  <c:v>8.1363156980957564E-3</c:v>
                </c:pt>
                <c:pt idx="3">
                  <c:v>0.10826060588166812</c:v>
                </c:pt>
                <c:pt idx="4">
                  <c:v>0.21120694430890463</c:v>
                </c:pt>
                <c:pt idx="5">
                  <c:v>0.24218130330793472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0-504E-948B-2AB8193323FF}"/>
            </c:ext>
          </c:extLst>
        </c:ser>
        <c:ser>
          <c:idx val="1"/>
          <c:order val="1"/>
          <c:tx>
            <c:strRef>
              <c:f>'7. 5 Yr Change'!$BW$3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Change'!$BW$4:$BW$9</c:f>
              <c:numCache>
                <c:formatCode>0.0%</c:formatCode>
                <c:ptCount val="6"/>
                <c:pt idx="0">
                  <c:v>0</c:v>
                </c:pt>
                <c:pt idx="1">
                  <c:v>8.3493657848467143E-2</c:v>
                </c:pt>
                <c:pt idx="2">
                  <c:v>2.5362481717550716E-2</c:v>
                </c:pt>
                <c:pt idx="3">
                  <c:v>-4.1925289568817421E-2</c:v>
                </c:pt>
                <c:pt idx="4">
                  <c:v>-0.10025775096318784</c:v>
                </c:pt>
                <c:pt idx="5">
                  <c:v>-0.10765861633517859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F0-504E-948B-2AB8193323FF}"/>
            </c:ext>
          </c:extLst>
        </c:ser>
        <c:ser>
          <c:idx val="2"/>
          <c:order val="2"/>
          <c:tx>
            <c:strRef>
              <c:f>'7. 5 Yr Change'!$BX$3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Change'!$BX$4:$BX$9</c:f>
              <c:numCache>
                <c:formatCode>0.0%</c:formatCode>
                <c:ptCount val="6"/>
                <c:pt idx="0">
                  <c:v>0</c:v>
                </c:pt>
                <c:pt idx="1">
                  <c:v>-2.2762063937935773E-2</c:v>
                </c:pt>
                <c:pt idx="2">
                  <c:v>2.1076464876441051E-2</c:v>
                </c:pt>
                <c:pt idx="3">
                  <c:v>7.3561583456609236E-2</c:v>
                </c:pt>
                <c:pt idx="4">
                  <c:v>0.12573495836718224</c:v>
                </c:pt>
                <c:pt idx="5">
                  <c:v>0.15022772825337016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F0-504E-948B-2AB8193323FF}"/>
            </c:ext>
          </c:extLst>
        </c:ser>
        <c:ser>
          <c:idx val="4"/>
          <c:order val="3"/>
          <c:tx>
            <c:strRef>
              <c:f>'7. 5 Yr Change'!$BY$3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Change'!$BY$4:$BY$9</c:f>
              <c:numCache>
                <c:formatCode>0.0%</c:formatCode>
                <c:ptCount val="6"/>
                <c:pt idx="0">
                  <c:v>0</c:v>
                </c:pt>
                <c:pt idx="1">
                  <c:v>-4.0111835212726255E-3</c:v>
                </c:pt>
                <c:pt idx="2">
                  <c:v>-7.546893218688526E-2</c:v>
                </c:pt>
                <c:pt idx="3">
                  <c:v>-0.1448168447025904</c:v>
                </c:pt>
                <c:pt idx="4">
                  <c:v>-0.26041901395088674</c:v>
                </c:pt>
                <c:pt idx="5">
                  <c:v>-0.45624194243595384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F0-504E-948B-2AB8193323FF}"/>
            </c:ext>
          </c:extLst>
        </c:ser>
        <c:ser>
          <c:idx val="5"/>
          <c:order val="4"/>
          <c:tx>
            <c:strRef>
              <c:f>'7. 5 Yr Change'!$BZ$3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Change'!$BZ$4:$BZ$9</c:f>
              <c:numCache>
                <c:formatCode>0.0%</c:formatCode>
                <c:ptCount val="6"/>
                <c:pt idx="0">
                  <c:v>0</c:v>
                </c:pt>
                <c:pt idx="1">
                  <c:v>-1.2480647177694169E-2</c:v>
                </c:pt>
                <c:pt idx="2">
                  <c:v>2.5940532609548653E-2</c:v>
                </c:pt>
                <c:pt idx="3">
                  <c:v>8.9467952733683728E-2</c:v>
                </c:pt>
                <c:pt idx="4">
                  <c:v>7.6485651909554128E-2</c:v>
                </c:pt>
                <c:pt idx="5">
                  <c:v>8.6813746370527189E-2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F0-504E-948B-2AB8193323FF}"/>
            </c:ext>
          </c:extLst>
        </c:ser>
        <c:ser>
          <c:idx val="6"/>
          <c:order val="5"/>
          <c:tx>
            <c:strRef>
              <c:f>'7. 5 Yr Change'!$CA$3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Change'!$CA$4:$CA$9</c:f>
              <c:numCache>
                <c:formatCode>0.0%</c:formatCode>
                <c:ptCount val="6"/>
                <c:pt idx="0">
                  <c:v>0</c:v>
                </c:pt>
                <c:pt idx="1">
                  <c:v>-5.3313607055097039E-3</c:v>
                </c:pt>
                <c:pt idx="2">
                  <c:v>3.3275578436753717E-2</c:v>
                </c:pt>
                <c:pt idx="3">
                  <c:v>0.10033370006913649</c:v>
                </c:pt>
                <c:pt idx="4">
                  <c:v>8.8346972907821036E-2</c:v>
                </c:pt>
                <c:pt idx="5">
                  <c:v>9.1567969658699941E-2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F0-504E-948B-2AB8193323FF}"/>
            </c:ext>
          </c:extLst>
        </c:ser>
        <c:ser>
          <c:idx val="3"/>
          <c:order val="6"/>
          <c:tx>
            <c:strRef>
              <c:f>'7. 5 Yr Change'!$CB$3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Change'!$CB$4:$CB$9</c:f>
              <c:numCache>
                <c:formatCode>0.0%</c:formatCode>
                <c:ptCount val="6"/>
                <c:pt idx="0">
                  <c:v>0</c:v>
                </c:pt>
                <c:pt idx="1">
                  <c:v>-1.6849391251184381E-2</c:v>
                </c:pt>
                <c:pt idx="2">
                  <c:v>2.6564732994939347E-2</c:v>
                </c:pt>
                <c:pt idx="3">
                  <c:v>8.25856812408019E-2</c:v>
                </c:pt>
                <c:pt idx="4">
                  <c:v>0.11148946860081628</c:v>
                </c:pt>
                <c:pt idx="5">
                  <c:v>0.12666196824069575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9F0-504E-948B-2AB819332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HSBC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Changes'!$CN$3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Changes'!$CN$4:$CN$28</c:f>
              <c:numCache>
                <c:formatCode>0.0%</c:formatCode>
                <c:ptCount val="25"/>
                <c:pt idx="0">
                  <c:v>0</c:v>
                </c:pt>
                <c:pt idx="1">
                  <c:v>-1.5988368431839414E-2</c:v>
                </c:pt>
                <c:pt idx="2">
                  <c:v>-9.3751153935336062E-2</c:v>
                </c:pt>
                <c:pt idx="3">
                  <c:v>-7.0145319922418334E-2</c:v>
                </c:pt>
                <c:pt idx="4">
                  <c:v>-9.4944483443615835E-2</c:v>
                </c:pt>
                <c:pt idx="5">
                  <c:v>-0.1223355599994408</c:v>
                </c:pt>
                <c:pt idx="6">
                  <c:v>-0.10343228009634048</c:v>
                </c:pt>
                <c:pt idx="7">
                  <c:v>-0.11170729807420965</c:v>
                </c:pt>
                <c:pt idx="8">
                  <c:v>-0.10855615401817127</c:v>
                </c:pt>
                <c:pt idx="9">
                  <c:v>-0.13039367958329373</c:v>
                </c:pt>
                <c:pt idx="10">
                  <c:v>-0.14364496779004782</c:v>
                </c:pt>
                <c:pt idx="11">
                  <c:v>-0.12123200907218316</c:v>
                </c:pt>
                <c:pt idx="12">
                  <c:v>-9.3443089019568132E-2</c:v>
                </c:pt>
                <c:pt idx="13">
                  <c:v>-0.12190980328742243</c:v>
                </c:pt>
                <c:pt idx="14">
                  <c:v>-0.14038645315752185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2A-9B41-8456-298B62ED38C8}"/>
            </c:ext>
          </c:extLst>
        </c:ser>
        <c:ser>
          <c:idx val="1"/>
          <c:order val="1"/>
          <c:tx>
            <c:strRef>
              <c:f>'5. Tot Mkt BP Changes'!$CO$3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Changes'!$CO$4:$CO$28</c:f>
              <c:numCache>
                <c:formatCode>0.0%</c:formatCode>
                <c:ptCount val="25"/>
                <c:pt idx="0">
                  <c:v>0</c:v>
                </c:pt>
                <c:pt idx="1">
                  <c:v>-2.0662941120107585E-3</c:v>
                </c:pt>
                <c:pt idx="2">
                  <c:v>5.5358464358400215E-2</c:v>
                </c:pt>
                <c:pt idx="3">
                  <c:v>6.8104794161509691E-2</c:v>
                </c:pt>
                <c:pt idx="4">
                  <c:v>6.1933356071413113E-2</c:v>
                </c:pt>
                <c:pt idx="5">
                  <c:v>-3.661644684950352E-3</c:v>
                </c:pt>
                <c:pt idx="6">
                  <c:v>0.1386536514284786</c:v>
                </c:pt>
                <c:pt idx="7">
                  <c:v>3.4004170823580239E-2</c:v>
                </c:pt>
                <c:pt idx="8">
                  <c:v>4.5289013500131176E-2</c:v>
                </c:pt>
                <c:pt idx="9">
                  <c:v>3.8916274729690226E-2</c:v>
                </c:pt>
                <c:pt idx="10">
                  <c:v>3.9744172539805313E-2</c:v>
                </c:pt>
                <c:pt idx="11">
                  <c:v>4.5406449003617969E-2</c:v>
                </c:pt>
                <c:pt idx="12">
                  <c:v>-1.4778276468391771E-2</c:v>
                </c:pt>
                <c:pt idx="13">
                  <c:v>1.1875255159573028E-2</c:v>
                </c:pt>
                <c:pt idx="14">
                  <c:v>-1.6427591982852579E-2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2A-9B41-8456-298B62ED38C8}"/>
            </c:ext>
          </c:extLst>
        </c:ser>
        <c:ser>
          <c:idx val="2"/>
          <c:order val="2"/>
          <c:tx>
            <c:strRef>
              <c:f>'5. Tot Mkt BP Changes'!$CP$3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Changes'!$CP$4:$CP$28</c:f>
              <c:numCache>
                <c:formatCode>0.0%</c:formatCode>
                <c:ptCount val="25"/>
                <c:pt idx="0">
                  <c:v>0</c:v>
                </c:pt>
                <c:pt idx="1">
                  <c:v>-1.1756981491362782E-2</c:v>
                </c:pt>
                <c:pt idx="2">
                  <c:v>-3.8561331439776934E-2</c:v>
                </c:pt>
                <c:pt idx="3">
                  <c:v>-1.8780639789067917E-2</c:v>
                </c:pt>
                <c:pt idx="4">
                  <c:v>-3.736095848922677E-2</c:v>
                </c:pt>
                <c:pt idx="5">
                  <c:v>-7.8986312389321009E-2</c:v>
                </c:pt>
                <c:pt idx="6">
                  <c:v>-1.567627652245485E-2</c:v>
                </c:pt>
                <c:pt idx="7">
                  <c:v>-5.891104636860596E-2</c:v>
                </c:pt>
                <c:pt idx="8">
                  <c:v>-5.3107197847503E-2</c:v>
                </c:pt>
                <c:pt idx="9">
                  <c:v>-6.9494962383064116E-2</c:v>
                </c:pt>
                <c:pt idx="10">
                  <c:v>-6.9494962383064116E-2</c:v>
                </c:pt>
                <c:pt idx="11">
                  <c:v>-6.9494962383064116E-2</c:v>
                </c:pt>
                <c:pt idx="12">
                  <c:v>-6.9494962383064116E-2</c:v>
                </c:pt>
                <c:pt idx="13">
                  <c:v>-6.9494962383064116E-2</c:v>
                </c:pt>
                <c:pt idx="14">
                  <c:v>-7.7609109044812344E-2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2A-9B41-8456-298B62ED38C8}"/>
            </c:ext>
          </c:extLst>
        </c:ser>
        <c:ser>
          <c:idx val="3"/>
          <c:order val="3"/>
          <c:tx>
            <c:strRef>
              <c:f>'5. Tot Mkt BP Changes'!$CQ$3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Changes'!$CQ$4:$CQ$28</c:f>
              <c:numCache>
                <c:formatCode>0.0%</c:formatCode>
                <c:ptCount val="25"/>
                <c:pt idx="0">
                  <c:v>0</c:v>
                </c:pt>
                <c:pt idx="1">
                  <c:v>-0.5199397893298644</c:v>
                </c:pt>
                <c:pt idx="2">
                  <c:v>-0.38278567143063869</c:v>
                </c:pt>
                <c:pt idx="3">
                  <c:v>-0.30739078877694515</c:v>
                </c:pt>
                <c:pt idx="4">
                  <c:v>-0.29483718730735209</c:v>
                </c:pt>
                <c:pt idx="5">
                  <c:v>-0.28851450034614301</c:v>
                </c:pt>
                <c:pt idx="6">
                  <c:v>-0.36630067599896682</c:v>
                </c:pt>
                <c:pt idx="7">
                  <c:v>-0.46703873082672137</c:v>
                </c:pt>
                <c:pt idx="8">
                  <c:v>-0.52618200062297316</c:v>
                </c:pt>
                <c:pt idx="9">
                  <c:v>-0.52910426587504766</c:v>
                </c:pt>
                <c:pt idx="10">
                  <c:v>-0.50080755474405481</c:v>
                </c:pt>
                <c:pt idx="11">
                  <c:v>-0.49970669922606537</c:v>
                </c:pt>
                <c:pt idx="12">
                  <c:v>-0.28469841751751129</c:v>
                </c:pt>
                <c:pt idx="13">
                  <c:v>-0.25122912535554193</c:v>
                </c:pt>
                <c:pt idx="14">
                  <c:v>-0.29140728495159263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2A-9B41-8456-298B62ED38C8}"/>
            </c:ext>
          </c:extLst>
        </c:ser>
        <c:ser>
          <c:idx val="4"/>
          <c:order val="4"/>
          <c:tx>
            <c:strRef>
              <c:f>'5. Tot Mkt BP Changes'!$CR$3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Changes'!$CR$4:$CR$28</c:f>
              <c:numCache>
                <c:formatCode>0.0%</c:formatCode>
                <c:ptCount val="25"/>
                <c:pt idx="0">
                  <c:v>0</c:v>
                </c:pt>
                <c:pt idx="1">
                  <c:v>-7.8098436919629199E-2</c:v>
                </c:pt>
                <c:pt idx="2">
                  <c:v>-6.0729717367737183E-2</c:v>
                </c:pt>
                <c:pt idx="3">
                  <c:v>-7.5955984241053862E-2</c:v>
                </c:pt>
                <c:pt idx="4">
                  <c:v>-5.4490190059597807E-2</c:v>
                </c:pt>
                <c:pt idx="5">
                  <c:v>-0.10204614624405424</c:v>
                </c:pt>
                <c:pt idx="6">
                  <c:v>-9.0026995820568417E-2</c:v>
                </c:pt>
                <c:pt idx="7">
                  <c:v>-9.0370499951959185E-2</c:v>
                </c:pt>
                <c:pt idx="8">
                  <c:v>-7.8192815927554726E-2</c:v>
                </c:pt>
                <c:pt idx="9">
                  <c:v>-9.1909062206571759E-2</c:v>
                </c:pt>
                <c:pt idx="10">
                  <c:v>-8.1223251529299365E-2</c:v>
                </c:pt>
                <c:pt idx="11">
                  <c:v>-8.6754092054541238E-2</c:v>
                </c:pt>
                <c:pt idx="12">
                  <c:v>3.6113727022845897E-2</c:v>
                </c:pt>
                <c:pt idx="13">
                  <c:v>1.5939081747124682E-2</c:v>
                </c:pt>
                <c:pt idx="14">
                  <c:v>2.3428149007518058E-2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2A-9B41-8456-298B62ED38C8}"/>
            </c:ext>
          </c:extLst>
        </c:ser>
        <c:ser>
          <c:idx val="5"/>
          <c:order val="5"/>
          <c:tx>
            <c:strRef>
              <c:f>'5. Tot Mkt BP Changes'!$CS$3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Changes'!$CS$4:$CS$28</c:f>
              <c:numCache>
                <c:formatCode>0.0%</c:formatCode>
                <c:ptCount val="25"/>
                <c:pt idx="0">
                  <c:v>0</c:v>
                </c:pt>
                <c:pt idx="1">
                  <c:v>-8.1824505445047629E-2</c:v>
                </c:pt>
                <c:pt idx="2">
                  <c:v>-6.7044401843189994E-2</c:v>
                </c:pt>
                <c:pt idx="3">
                  <c:v>-7.7517292276825467E-2</c:v>
                </c:pt>
                <c:pt idx="4">
                  <c:v>-5.4158261077279772E-2</c:v>
                </c:pt>
                <c:pt idx="5">
                  <c:v>-9.9201770371291076E-2</c:v>
                </c:pt>
                <c:pt idx="6">
                  <c:v>-8.6051756516385705E-2</c:v>
                </c:pt>
                <c:pt idx="7">
                  <c:v>-8.1335177934080766E-2</c:v>
                </c:pt>
                <c:pt idx="8">
                  <c:v>-7.2710080288569734E-2</c:v>
                </c:pt>
                <c:pt idx="9">
                  <c:v>-8.635762645376259E-2</c:v>
                </c:pt>
                <c:pt idx="10">
                  <c:v>-7.574659522668864E-2</c:v>
                </c:pt>
                <c:pt idx="11">
                  <c:v>-8.161678992057779E-2</c:v>
                </c:pt>
                <c:pt idx="12">
                  <c:v>4.4564547232009345E-2</c:v>
                </c:pt>
                <c:pt idx="13">
                  <c:v>1.9699682751849901E-2</c:v>
                </c:pt>
                <c:pt idx="14">
                  <c:v>2.6649538081084966E-2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2A-9B41-8456-298B62ED3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459632"/>
        <c:axId val="511098160"/>
      </c:lineChart>
      <c:catAx>
        <c:axId val="51145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98160"/>
        <c:crosses val="autoZero"/>
        <c:auto val="1"/>
        <c:lblAlgn val="ctr"/>
        <c:lblOffset val="100"/>
        <c:noMultiLvlLbl val="0"/>
      </c:catAx>
      <c:valAx>
        <c:axId val="511098160"/>
        <c:scaling>
          <c:orientation val="minMax"/>
          <c:max val="0.25"/>
          <c:min val="-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45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HSBC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Change'!$CD$4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Change'!$CD$5:$CD$10</c:f>
              <c:numCache>
                <c:formatCode>0.0%</c:formatCode>
                <c:ptCount val="6"/>
                <c:pt idx="0">
                  <c:v>0</c:v>
                </c:pt>
                <c:pt idx="1">
                  <c:v>0.10950390212051107</c:v>
                </c:pt>
                <c:pt idx="2">
                  <c:v>-0.10041572066203035</c:v>
                </c:pt>
                <c:pt idx="3">
                  <c:v>-9.5916651695199751E-2</c:v>
                </c:pt>
                <c:pt idx="4">
                  <c:v>-0.18927692876697186</c:v>
                </c:pt>
                <c:pt idx="5">
                  <c:v>-0.28811201890156529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23-F947-BF52-C090FCD616D3}"/>
            </c:ext>
          </c:extLst>
        </c:ser>
        <c:ser>
          <c:idx val="1"/>
          <c:order val="1"/>
          <c:tx>
            <c:strRef>
              <c:f>'7. 5 Yr Change'!$CE$4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Change'!$CE$5:$CE$10</c:f>
              <c:numCache>
                <c:formatCode>0.0%</c:formatCode>
                <c:ptCount val="6"/>
                <c:pt idx="0">
                  <c:v>0</c:v>
                </c:pt>
                <c:pt idx="1">
                  <c:v>7.5324317115226219E-2</c:v>
                </c:pt>
                <c:pt idx="2">
                  <c:v>-5.9096730262078415E-2</c:v>
                </c:pt>
                <c:pt idx="3">
                  <c:v>-5.8460457430066684E-2</c:v>
                </c:pt>
                <c:pt idx="4">
                  <c:v>2.0098345689117319E-2</c:v>
                </c:pt>
                <c:pt idx="5">
                  <c:v>3.2212273832033921E-2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3-F947-BF52-C090FCD616D3}"/>
            </c:ext>
          </c:extLst>
        </c:ser>
        <c:ser>
          <c:idx val="2"/>
          <c:order val="2"/>
          <c:tx>
            <c:strRef>
              <c:f>'7. 5 Yr Change'!$CF$4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Change'!$CF$5:$CF$10</c:f>
              <c:numCache>
                <c:formatCode>0.0%</c:formatCode>
                <c:ptCount val="6"/>
                <c:pt idx="0">
                  <c:v>0</c:v>
                </c:pt>
                <c:pt idx="1">
                  <c:v>9.7614135872986646E-2</c:v>
                </c:pt>
                <c:pt idx="2">
                  <c:v>-8.0138999123527302E-2</c:v>
                </c:pt>
                <c:pt idx="3">
                  <c:v>-7.2983011801979719E-2</c:v>
                </c:pt>
                <c:pt idx="4">
                  <c:v>-0.11316785095467052</c:v>
                </c:pt>
                <c:pt idx="5">
                  <c:v>-0.17836993983961147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23-F947-BF52-C090FCD616D3}"/>
            </c:ext>
          </c:extLst>
        </c:ser>
        <c:ser>
          <c:idx val="4"/>
          <c:order val="3"/>
          <c:tx>
            <c:strRef>
              <c:f>'7. 5 Yr Change'!$CG$4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Change'!$CG$5:$CG$10</c:f>
              <c:numCache>
                <c:formatCode>0.0%</c:formatCode>
                <c:ptCount val="6"/>
                <c:pt idx="0">
                  <c:v>0</c:v>
                </c:pt>
                <c:pt idx="1">
                  <c:v>-0.23819111216277722</c:v>
                </c:pt>
                <c:pt idx="2">
                  <c:v>-0.50511431980450616</c:v>
                </c:pt>
                <c:pt idx="3">
                  <c:v>-0.65679338211466165</c:v>
                </c:pt>
                <c:pt idx="4">
                  <c:v>-0.75575203470063224</c:v>
                </c:pt>
                <c:pt idx="5">
                  <c:v>-0.81995466246414728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23-F947-BF52-C090FCD616D3}"/>
            </c:ext>
          </c:extLst>
        </c:ser>
        <c:ser>
          <c:idx val="5"/>
          <c:order val="4"/>
          <c:tx>
            <c:strRef>
              <c:f>'7. 5 Yr Change'!$CH$4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Change'!$CH$5:$CH$10</c:f>
              <c:numCache>
                <c:formatCode>0.0%</c:formatCode>
                <c:ptCount val="6"/>
                <c:pt idx="0">
                  <c:v>0</c:v>
                </c:pt>
                <c:pt idx="1">
                  <c:v>0.10292775273254745</c:v>
                </c:pt>
                <c:pt idx="2">
                  <c:v>-3.9266130192950707E-2</c:v>
                </c:pt>
                <c:pt idx="3">
                  <c:v>-8.2629037971144584E-2</c:v>
                </c:pt>
                <c:pt idx="4">
                  <c:v>-1.7409635357399983E-3</c:v>
                </c:pt>
                <c:pt idx="5">
                  <c:v>1.4275783037944342E-2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23-F947-BF52-C090FCD616D3}"/>
            </c:ext>
          </c:extLst>
        </c:ser>
        <c:ser>
          <c:idx val="6"/>
          <c:order val="5"/>
          <c:tx>
            <c:strRef>
              <c:f>'7. 5 Yr Change'!$CI$4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Change'!$CI$5:$CI$10</c:f>
              <c:numCache>
                <c:formatCode>0.0%</c:formatCode>
                <c:ptCount val="6"/>
                <c:pt idx="0">
                  <c:v>0</c:v>
                </c:pt>
                <c:pt idx="1">
                  <c:v>0.11246815451929552</c:v>
                </c:pt>
                <c:pt idx="2">
                  <c:v>-2.1947108817277738E-2</c:v>
                </c:pt>
                <c:pt idx="3">
                  <c:v>-5.3843390170111971E-2</c:v>
                </c:pt>
                <c:pt idx="4">
                  <c:v>3.8635015677460423E-2</c:v>
                </c:pt>
                <c:pt idx="5">
                  <c:v>5.4980821254629261E-2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23-F947-BF52-C090FCD616D3}"/>
            </c:ext>
          </c:extLst>
        </c:ser>
        <c:ser>
          <c:idx val="3"/>
          <c:order val="6"/>
          <c:tx>
            <c:strRef>
              <c:f>'7. 5 Yr Change'!$CJ$4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Change'!$CJ$5:$CJ$10</c:f>
              <c:numCache>
                <c:formatCode>0.0%</c:formatCode>
                <c:ptCount val="6"/>
                <c:pt idx="0">
                  <c:v>0</c:v>
                </c:pt>
                <c:pt idx="1">
                  <c:v>0.10252147040164006</c:v>
                </c:pt>
                <c:pt idx="2">
                  <c:v>-5.9990342928993218E-2</c:v>
                </c:pt>
                <c:pt idx="3">
                  <c:v>-6.6735651216867281E-2</c:v>
                </c:pt>
                <c:pt idx="4">
                  <c:v>-6.451568655375102E-2</c:v>
                </c:pt>
                <c:pt idx="5">
                  <c:v>-0.10260123250376429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23-F947-BF52-C090FCD61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7F7F7F"/>
                </a:solidFill>
              </a:defRPr>
            </a:pPr>
            <a:r>
              <a:rPr lang="en-US" sz="1400" dirty="0">
                <a:solidFill>
                  <a:srgbClr val="7F7F7F"/>
                </a:solidFill>
              </a:rPr>
              <a:t>Business Loans</a:t>
            </a:r>
          </a:p>
          <a:p>
            <a:pPr>
              <a:defRPr sz="1400" b="0">
                <a:solidFill>
                  <a:srgbClr val="7F7F7F"/>
                </a:solidFill>
              </a:defRPr>
            </a:pPr>
            <a:r>
              <a:rPr lang="en-US" sz="1400" dirty="0">
                <a:solidFill>
                  <a:srgbClr val="7F7F7F"/>
                </a:solidFill>
              </a:rPr>
              <a:t>January 2020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Loans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A68-1A4F-9885-DF2E3D7660D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DA68-1A4F-9885-DF2E3D7660D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DA68-1A4F-9885-DF2E3D7660D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DA68-1A4F-9885-DF2E3D7660D6}"/>
              </c:ext>
            </c:extLst>
          </c:dPt>
          <c:dLbls>
            <c:dLbl>
              <c:idx val="0"/>
              <c:layout>
                <c:manualLayout>
                  <c:x val="-0.20560944545399865"/>
                  <c:y val="-0.18367196287964005"/>
                </c:manualLayout>
              </c:layout>
              <c:spPr>
                <a:noFill/>
                <a:ln w="2536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8-1A4F-9885-DF2E3D7660D6}"/>
                </c:ext>
              </c:extLst>
            </c:dLbl>
            <c:dLbl>
              <c:idx val="2"/>
              <c:spPr>
                <a:noFill/>
                <a:ln w="2536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DA68-1A4F-9885-DF2E3D7660D6}"/>
                </c:ext>
              </c:extLst>
            </c:dLbl>
            <c:dLbl>
              <c:idx val="3"/>
              <c:spPr>
                <a:noFill/>
                <a:ln w="25365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DA68-1A4F-9885-DF2E3D7660D6}"/>
                </c:ext>
              </c:extLst>
            </c:dLbl>
            <c:spPr>
              <a:noFill/>
              <a:ln w="253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Banks</c:v>
                </c:pt>
                <c:pt idx="1">
                  <c:v>Credit Unions</c:v>
                </c:pt>
                <c:pt idx="2">
                  <c:v>Other Non-Banks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369852</c:v>
                </c:pt>
                <c:pt idx="1">
                  <c:v>34702.56592539035</c:v>
                </c:pt>
                <c:pt idx="2">
                  <c:v>114969.43407460966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68-1A4F-9885-DF2E3D7660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5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Laurentian Bank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Changes'!$CU$3</c:f>
              <c:strCache>
                <c:ptCount val="1"/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Changes'!$CU$4:$CU$28</c:f>
              <c:numCache>
                <c:formatCode>0.0%</c:formatCode>
                <c:ptCount val="25"/>
                <c:pt idx="0">
                  <c:v>0</c:v>
                </c:pt>
                <c:pt idx="1">
                  <c:v>1.4521073664322428E-2</c:v>
                </c:pt>
                <c:pt idx="2">
                  <c:v>-1.9666382646039642E-2</c:v>
                </c:pt>
                <c:pt idx="3">
                  <c:v>-6.0559936282086502E-2</c:v>
                </c:pt>
                <c:pt idx="4">
                  <c:v>-8.7791461485950545E-2</c:v>
                </c:pt>
                <c:pt idx="5">
                  <c:v>-0.12663084046867984</c:v>
                </c:pt>
                <c:pt idx="6">
                  <c:v>-6.2183087712624881E-2</c:v>
                </c:pt>
                <c:pt idx="7">
                  <c:v>-0.15888102822404468</c:v>
                </c:pt>
                <c:pt idx="8">
                  <c:v>-0.15000963449325488</c:v>
                </c:pt>
                <c:pt idx="9">
                  <c:v>-0.17301419011601793</c:v>
                </c:pt>
                <c:pt idx="10">
                  <c:v>-0.24558922475918823</c:v>
                </c:pt>
                <c:pt idx="11">
                  <c:v>-0.23935013245434239</c:v>
                </c:pt>
                <c:pt idx="12">
                  <c:v>-0.25817659463540837</c:v>
                </c:pt>
                <c:pt idx="13">
                  <c:v>-0.24938739182340072</c:v>
                </c:pt>
                <c:pt idx="14">
                  <c:v>-0.33487468165683015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F8-D847-8C06-B031CAE258C5}"/>
            </c:ext>
          </c:extLst>
        </c:ser>
        <c:ser>
          <c:idx val="1"/>
          <c:order val="1"/>
          <c:tx>
            <c:strRef>
              <c:f>'5. Tot Mkt BP Changes'!$CV$3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Changes'!$CV$4:$CV$28</c:f>
              <c:numCache>
                <c:formatCode>0.0%</c:formatCode>
                <c:ptCount val="25"/>
                <c:pt idx="0">
                  <c:v>0</c:v>
                </c:pt>
                <c:pt idx="1">
                  <c:v>3.4818670778727669E-3</c:v>
                </c:pt>
                <c:pt idx="2">
                  <c:v>4.1973402364263453E-2</c:v>
                </c:pt>
                <c:pt idx="3">
                  <c:v>-5.6559026275379419E-2</c:v>
                </c:pt>
                <c:pt idx="4">
                  <c:v>-3.7441154922611589E-2</c:v>
                </c:pt>
                <c:pt idx="5">
                  <c:v>3.2045991069783369E-2</c:v>
                </c:pt>
                <c:pt idx="6">
                  <c:v>-2.0612074917288697E-2</c:v>
                </c:pt>
                <c:pt idx="7">
                  <c:v>2.2828114311834995E-3</c:v>
                </c:pt>
                <c:pt idx="8">
                  <c:v>-1.1780835352214677E-2</c:v>
                </c:pt>
                <c:pt idx="9">
                  <c:v>-2.5550235814933073E-2</c:v>
                </c:pt>
                <c:pt idx="10">
                  <c:v>-0.13238698773045748</c:v>
                </c:pt>
                <c:pt idx="11">
                  <c:v>-0.14304597519321072</c:v>
                </c:pt>
                <c:pt idx="12">
                  <c:v>-0.12222394805646611</c:v>
                </c:pt>
                <c:pt idx="13">
                  <c:v>-0.30031798544818317</c:v>
                </c:pt>
                <c:pt idx="14">
                  <c:v>-0.32006794488605922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F8-D847-8C06-B031CAE258C5}"/>
            </c:ext>
          </c:extLst>
        </c:ser>
        <c:ser>
          <c:idx val="2"/>
          <c:order val="2"/>
          <c:tx>
            <c:strRef>
              <c:f>'5. Tot Mkt BP Changes'!$CW$3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Changes'!$CW$4:$CW$28</c:f>
              <c:numCache>
                <c:formatCode>0.0%</c:formatCode>
                <c:ptCount val="25"/>
                <c:pt idx="0">
                  <c:v>0</c:v>
                </c:pt>
                <c:pt idx="1">
                  <c:v>2.3732562194648796E-2</c:v>
                </c:pt>
                <c:pt idx="2">
                  <c:v>4.2843854968948748E-2</c:v>
                </c:pt>
                <c:pt idx="3">
                  <c:v>-3.426450974172715E-2</c:v>
                </c:pt>
                <c:pt idx="4">
                  <c:v>-4.5008734761613822E-2</c:v>
                </c:pt>
                <c:pt idx="5">
                  <c:v>-1.0532830169583309E-2</c:v>
                </c:pt>
                <c:pt idx="6">
                  <c:v>-3.7538999895202235E-2</c:v>
                </c:pt>
                <c:pt idx="7">
                  <c:v>-5.1658991816093118E-2</c:v>
                </c:pt>
                <c:pt idx="8">
                  <c:v>-6.4742526929502928E-2</c:v>
                </c:pt>
                <c:pt idx="9">
                  <c:v>-8.1485416182414366E-2</c:v>
                </c:pt>
                <c:pt idx="10">
                  <c:v>-8.1485416182414366E-2</c:v>
                </c:pt>
                <c:pt idx="11">
                  <c:v>-8.1485416182414366E-2</c:v>
                </c:pt>
                <c:pt idx="12">
                  <c:v>-8.1485416182414366E-2</c:v>
                </c:pt>
                <c:pt idx="13">
                  <c:v>-8.1485416182414366E-2</c:v>
                </c:pt>
                <c:pt idx="14">
                  <c:v>-0.17519485568610385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F8-D847-8C06-B031CAE258C5}"/>
            </c:ext>
          </c:extLst>
        </c:ser>
        <c:ser>
          <c:idx val="3"/>
          <c:order val="3"/>
          <c:tx>
            <c:strRef>
              <c:f>'5. Tot Mkt BP Changes'!$CX$3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Changes'!$CX$4:$CX$28</c:f>
              <c:numCache>
                <c:formatCode>0.0%</c:formatCode>
                <c:ptCount val="25"/>
                <c:pt idx="0">
                  <c:v>0</c:v>
                </c:pt>
                <c:pt idx="1">
                  <c:v>-1.2599348542151979E-2</c:v>
                </c:pt>
                <c:pt idx="2">
                  <c:v>-2.0395834692023263E-2</c:v>
                </c:pt>
                <c:pt idx="3">
                  <c:v>1.7270899587675578E-3</c:v>
                </c:pt>
                <c:pt idx="4">
                  <c:v>-9.6349951209680207E-3</c:v>
                </c:pt>
                <c:pt idx="5">
                  <c:v>2.1567466926663996E-2</c:v>
                </c:pt>
                <c:pt idx="6">
                  <c:v>-2.3325222656108394E-3</c:v>
                </c:pt>
                <c:pt idx="7">
                  <c:v>9.1024025093726334E-3</c:v>
                </c:pt>
                <c:pt idx="8">
                  <c:v>9.9327954313442512E-5</c:v>
                </c:pt>
                <c:pt idx="9">
                  <c:v>2.2136472815425831E-3</c:v>
                </c:pt>
                <c:pt idx="10">
                  <c:v>-2.4273479776003488E-2</c:v>
                </c:pt>
                <c:pt idx="11">
                  <c:v>-3.8320876088436505E-2</c:v>
                </c:pt>
                <c:pt idx="12">
                  <c:v>-4.7911132385232633E-2</c:v>
                </c:pt>
                <c:pt idx="13">
                  <c:v>-4.6944010049799006E-2</c:v>
                </c:pt>
                <c:pt idx="14">
                  <c:v>-4.1064756415113174E-2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F8-D847-8C06-B031CAE258C5}"/>
            </c:ext>
          </c:extLst>
        </c:ser>
        <c:ser>
          <c:idx val="4"/>
          <c:order val="4"/>
          <c:tx>
            <c:strRef>
              <c:f>'5. Tot Mkt BP Changes'!$CY$3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Changes'!$CY$4:$CY$28</c:f>
              <c:numCache>
                <c:formatCode>0.0%</c:formatCode>
                <c:ptCount val="25"/>
                <c:pt idx="0">
                  <c:v>0</c:v>
                </c:pt>
                <c:pt idx="1">
                  <c:v>2.2173791937822533E-2</c:v>
                </c:pt>
                <c:pt idx="2">
                  <c:v>5.2085525087045524E-2</c:v>
                </c:pt>
                <c:pt idx="3">
                  <c:v>1.7067127520144349E-2</c:v>
                </c:pt>
                <c:pt idx="4">
                  <c:v>-4.584916142544148E-3</c:v>
                </c:pt>
                <c:pt idx="5">
                  <c:v>-2.7449718853760696E-2</c:v>
                </c:pt>
                <c:pt idx="6">
                  <c:v>9.1542742685452158E-4</c:v>
                </c:pt>
                <c:pt idx="7">
                  <c:v>-5.8750130549316319E-2</c:v>
                </c:pt>
                <c:pt idx="8">
                  <c:v>-5.1773469906543412E-2</c:v>
                </c:pt>
                <c:pt idx="9">
                  <c:v>-8.6548050494746273E-2</c:v>
                </c:pt>
                <c:pt idx="10">
                  <c:v>-0.10920896015399283</c:v>
                </c:pt>
                <c:pt idx="11">
                  <c:v>-0.11200788051904557</c:v>
                </c:pt>
                <c:pt idx="12">
                  <c:v>-0.15619529397812099</c:v>
                </c:pt>
                <c:pt idx="13">
                  <c:v>-0.16618499058095468</c:v>
                </c:pt>
                <c:pt idx="14">
                  <c:v>-0.1637702045694483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F8-D847-8C06-B031CAE258C5}"/>
            </c:ext>
          </c:extLst>
        </c:ser>
        <c:ser>
          <c:idx val="5"/>
          <c:order val="5"/>
          <c:tx>
            <c:strRef>
              <c:f>'5. Tot Mkt BP Changes'!$CZ$3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Changes'!$CZ$4:$CZ$28</c:f>
              <c:numCache>
                <c:formatCode>0.0%</c:formatCode>
                <c:ptCount val="25"/>
                <c:pt idx="0">
                  <c:v>0</c:v>
                </c:pt>
                <c:pt idx="1">
                  <c:v>7.4834568516173221E-3</c:v>
                </c:pt>
                <c:pt idx="2">
                  <c:v>1.9442246260962179E-2</c:v>
                </c:pt>
                <c:pt idx="3">
                  <c:v>1.0517313393466362E-2</c:v>
                </c:pt>
                <c:pt idx="4">
                  <c:v>-7.8183225959547759E-3</c:v>
                </c:pt>
                <c:pt idx="5">
                  <c:v>-4.2274271139683987E-3</c:v>
                </c:pt>
                <c:pt idx="6">
                  <c:v>-6.0132301636811976E-3</c:v>
                </c:pt>
                <c:pt idx="7">
                  <c:v>-3.3310496507745625E-2</c:v>
                </c:pt>
                <c:pt idx="8">
                  <c:v>-3.0250970559759154E-2</c:v>
                </c:pt>
                <c:pt idx="9">
                  <c:v>-4.4940039159326511E-2</c:v>
                </c:pt>
                <c:pt idx="10">
                  <c:v>-6.9331946195888894E-2</c:v>
                </c:pt>
                <c:pt idx="11">
                  <c:v>-7.783318270348899E-2</c:v>
                </c:pt>
                <c:pt idx="12">
                  <c:v>-0.10583395281742104</c:v>
                </c:pt>
                <c:pt idx="13">
                  <c:v>-0.10460515858885422</c:v>
                </c:pt>
                <c:pt idx="14">
                  <c:v>-9.9660562048131632E-2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F8-D847-8C06-B031CAE25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665312"/>
        <c:axId val="511667360"/>
      </c:lineChart>
      <c:catAx>
        <c:axId val="5116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667360"/>
        <c:crosses val="autoZero"/>
        <c:auto val="1"/>
        <c:lblAlgn val="ctr"/>
        <c:lblOffset val="100"/>
        <c:noMultiLvlLbl val="0"/>
      </c:catAx>
      <c:valAx>
        <c:axId val="511667360"/>
        <c:scaling>
          <c:orientation val="minMax"/>
          <c:max val="0.1"/>
          <c:min val="-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66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Laurentian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841408712799792"/>
          <c:w val="0.85836329833770775"/>
          <c:h val="0.63341295301050327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Change'!$CJ$3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Change'!$CJ$4:$CJ$9</c:f>
              <c:numCache>
                <c:formatCode>0.0%</c:formatCode>
                <c:ptCount val="6"/>
                <c:pt idx="0">
                  <c:v>0</c:v>
                </c:pt>
                <c:pt idx="1">
                  <c:v>-9.1299567354740832E-2</c:v>
                </c:pt>
                <c:pt idx="2">
                  <c:v>-0.23511174374021152</c:v>
                </c:pt>
                <c:pt idx="3">
                  <c:v>-0.32744091589054491</c:v>
                </c:pt>
                <c:pt idx="4">
                  <c:v>-0.43733154948619024</c:v>
                </c:pt>
                <c:pt idx="5">
                  <c:v>-0.58128052465245172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1-134A-8077-4167C32A34B9}"/>
            </c:ext>
          </c:extLst>
        </c:ser>
        <c:ser>
          <c:idx val="1"/>
          <c:order val="1"/>
          <c:tx>
            <c:strRef>
              <c:f>'7. 5 Yr Change'!$CK$3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Change'!$CK$4:$CK$9</c:f>
              <c:numCache>
                <c:formatCode>0.0%</c:formatCode>
                <c:ptCount val="6"/>
                <c:pt idx="0">
                  <c:v>0</c:v>
                </c:pt>
                <c:pt idx="1">
                  <c:v>8.0150250479769675E-2</c:v>
                </c:pt>
                <c:pt idx="2">
                  <c:v>6.1579854484006026E-2</c:v>
                </c:pt>
                <c:pt idx="3">
                  <c:v>0.39894375540761456</c:v>
                </c:pt>
                <c:pt idx="4">
                  <c:v>0.15817636291288734</c:v>
                </c:pt>
                <c:pt idx="5">
                  <c:v>1.4529163681474388E-3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1-134A-8077-4167C32A34B9}"/>
            </c:ext>
          </c:extLst>
        </c:ser>
        <c:ser>
          <c:idx val="2"/>
          <c:order val="2"/>
          <c:tx>
            <c:strRef>
              <c:f>'7. 5 Yr Change'!$CL$3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Change'!$CL$4:$CL$9</c:f>
              <c:numCache>
                <c:formatCode>0.0%</c:formatCode>
                <c:ptCount val="6"/>
                <c:pt idx="0">
                  <c:v>0</c:v>
                </c:pt>
                <c:pt idx="1">
                  <c:v>1.0583498877185018E-2</c:v>
                </c:pt>
                <c:pt idx="2">
                  <c:v>-8.1661478562951681E-2</c:v>
                </c:pt>
                <c:pt idx="3">
                  <c:v>4.4944813790913904E-2</c:v>
                </c:pt>
                <c:pt idx="4">
                  <c:v>-0.13113210779184967</c:v>
                </c:pt>
                <c:pt idx="5">
                  <c:v>-0.28718958987557858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C1-134A-8077-4167C32A34B9}"/>
            </c:ext>
          </c:extLst>
        </c:ser>
        <c:ser>
          <c:idx val="4"/>
          <c:order val="3"/>
          <c:tx>
            <c:strRef>
              <c:f>'7. 5 Yr Change'!$CM$3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Change'!$CM$4:$CM$9</c:f>
              <c:numCache>
                <c:formatCode>0.0%</c:formatCode>
                <c:ptCount val="6"/>
                <c:pt idx="0">
                  <c:v>0</c:v>
                </c:pt>
                <c:pt idx="1">
                  <c:v>6.5092289617076596E-2</c:v>
                </c:pt>
                <c:pt idx="2">
                  <c:v>9.234226337096467E-2</c:v>
                </c:pt>
                <c:pt idx="3">
                  <c:v>0.20704840679215258</c:v>
                </c:pt>
                <c:pt idx="4">
                  <c:v>0.29328159201997722</c:v>
                </c:pt>
                <c:pt idx="5">
                  <c:v>0.21983923778810358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C1-134A-8077-4167C32A34B9}"/>
            </c:ext>
          </c:extLst>
        </c:ser>
        <c:ser>
          <c:idx val="5"/>
          <c:order val="4"/>
          <c:tx>
            <c:strRef>
              <c:f>'7. 5 Yr Change'!$CN$3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Change'!$CN$4:$CN$9</c:f>
              <c:numCache>
                <c:formatCode>0.0%</c:formatCode>
                <c:ptCount val="6"/>
                <c:pt idx="0">
                  <c:v>0</c:v>
                </c:pt>
                <c:pt idx="1">
                  <c:v>6.1216693704744155E-2</c:v>
                </c:pt>
                <c:pt idx="2">
                  <c:v>0.24784355435719629</c:v>
                </c:pt>
                <c:pt idx="3">
                  <c:v>0.20154126959393545</c:v>
                </c:pt>
                <c:pt idx="4">
                  <c:v>-7.3512285393618482E-2</c:v>
                </c:pt>
                <c:pt idx="5">
                  <c:v>-0.21833830685284933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C1-134A-8077-4167C32A34B9}"/>
            </c:ext>
          </c:extLst>
        </c:ser>
        <c:ser>
          <c:idx val="6"/>
          <c:order val="5"/>
          <c:tx>
            <c:strRef>
              <c:f>'7. 5 Yr Change'!$CO$3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Change'!$CO$4:$CO$9</c:f>
              <c:numCache>
                <c:formatCode>0.0%</c:formatCode>
                <c:ptCount val="6"/>
                <c:pt idx="0">
                  <c:v>0</c:v>
                </c:pt>
                <c:pt idx="1">
                  <c:v>5.5786585758070786E-2</c:v>
                </c:pt>
                <c:pt idx="2">
                  <c:v>0.15471870131737478</c:v>
                </c:pt>
                <c:pt idx="3">
                  <c:v>0.17419391099705847</c:v>
                </c:pt>
                <c:pt idx="4">
                  <c:v>6.3590368485356291E-2</c:v>
                </c:pt>
                <c:pt idx="5">
                  <c:v>-5.1298331964518606E-2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C1-134A-8077-4167C32A34B9}"/>
            </c:ext>
          </c:extLst>
        </c:ser>
        <c:ser>
          <c:idx val="3"/>
          <c:order val="6"/>
          <c:tx>
            <c:strRef>
              <c:f>'7. 5 Yr Change'!$CP$3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Change'!$CP$4:$CP$9</c:f>
              <c:numCache>
                <c:formatCode>0.0%</c:formatCode>
                <c:ptCount val="6"/>
                <c:pt idx="0">
                  <c:v>0</c:v>
                </c:pt>
                <c:pt idx="1">
                  <c:v>3.2260930302560401E-2</c:v>
                </c:pt>
                <c:pt idx="2">
                  <c:v>2.6865854015861418E-2</c:v>
                </c:pt>
                <c:pt idx="3">
                  <c:v>0.10737296058152188</c:v>
                </c:pt>
                <c:pt idx="4">
                  <c:v>-3.2106338515418734E-2</c:v>
                </c:pt>
                <c:pt idx="5">
                  <c:v>-0.16341620631267231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C1-134A-8077-4167C32A3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Other Banks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Changes'!$DB$3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Changes'!$DB$4:$DB$28</c:f>
              <c:numCache>
                <c:formatCode>0.0%</c:formatCode>
                <c:ptCount val="25"/>
                <c:pt idx="0">
                  <c:v>0</c:v>
                </c:pt>
                <c:pt idx="1">
                  <c:v>-1.8956974645303121E-2</c:v>
                </c:pt>
                <c:pt idx="2">
                  <c:v>-3.0357105245378165E-2</c:v>
                </c:pt>
                <c:pt idx="3">
                  <c:v>-5.2222533713528529E-2</c:v>
                </c:pt>
                <c:pt idx="4">
                  <c:v>-2.4339002846279038E-2</c:v>
                </c:pt>
                <c:pt idx="5">
                  <c:v>-5.3547265123834807E-2</c:v>
                </c:pt>
                <c:pt idx="6">
                  <c:v>-6.1831137676289727E-2</c:v>
                </c:pt>
                <c:pt idx="7">
                  <c:v>-3.2702002923048694E-2</c:v>
                </c:pt>
                <c:pt idx="8">
                  <c:v>-4.6574339315174677E-2</c:v>
                </c:pt>
                <c:pt idx="9">
                  <c:v>-6.680156771138486E-2</c:v>
                </c:pt>
                <c:pt idx="10">
                  <c:v>-1.2572125482598498E-2</c:v>
                </c:pt>
                <c:pt idx="11">
                  <c:v>-6.6244291553591614E-2</c:v>
                </c:pt>
                <c:pt idx="12">
                  <c:v>1.5999926587728506E-2</c:v>
                </c:pt>
                <c:pt idx="13">
                  <c:v>-2.0804020525292392E-2</c:v>
                </c:pt>
                <c:pt idx="14">
                  <c:v>-4.3446247521276946E-2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A-AD4E-AF54-8C59B6B2D0D9}"/>
            </c:ext>
          </c:extLst>
        </c:ser>
        <c:ser>
          <c:idx val="1"/>
          <c:order val="1"/>
          <c:tx>
            <c:strRef>
              <c:f>'5. Tot Mkt BP Changes'!$DC$3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Changes'!$DC$4:$DC$28</c:f>
              <c:numCache>
                <c:formatCode>0.0%</c:formatCode>
                <c:ptCount val="25"/>
                <c:pt idx="0">
                  <c:v>0</c:v>
                </c:pt>
                <c:pt idx="1">
                  <c:v>1.8490659347049011E-2</c:v>
                </c:pt>
                <c:pt idx="2">
                  <c:v>-4.2141808303416711E-2</c:v>
                </c:pt>
                <c:pt idx="3">
                  <c:v>-2.028112116435269E-2</c:v>
                </c:pt>
                <c:pt idx="4">
                  <c:v>-0.13374835271875213</c:v>
                </c:pt>
                <c:pt idx="5">
                  <c:v>-6.2132826800565082E-3</c:v>
                </c:pt>
                <c:pt idx="6">
                  <c:v>3.7334985924654777E-2</c:v>
                </c:pt>
                <c:pt idx="7">
                  <c:v>4.9335158839548407E-2</c:v>
                </c:pt>
                <c:pt idx="8">
                  <c:v>1.4801004186388085E-2</c:v>
                </c:pt>
                <c:pt idx="9">
                  <c:v>1.6395974107555798E-2</c:v>
                </c:pt>
                <c:pt idx="10">
                  <c:v>2.6849004316028874E-4</c:v>
                </c:pt>
                <c:pt idx="11">
                  <c:v>2.6411958525549676E-2</c:v>
                </c:pt>
                <c:pt idx="12">
                  <c:v>-8.6969273863599109E-2</c:v>
                </c:pt>
                <c:pt idx="13">
                  <c:v>7.142797546257941E-2</c:v>
                </c:pt>
                <c:pt idx="14">
                  <c:v>9.7103007877276618E-2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AA-AD4E-AF54-8C59B6B2D0D9}"/>
            </c:ext>
          </c:extLst>
        </c:ser>
        <c:ser>
          <c:idx val="2"/>
          <c:order val="2"/>
          <c:tx>
            <c:strRef>
              <c:f>'5. Tot Mkt BP Changes'!$DD$3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Changes'!$DD$4:$DD$28</c:f>
              <c:numCache>
                <c:formatCode>0.0%</c:formatCode>
                <c:ptCount val="25"/>
                <c:pt idx="0">
                  <c:v>0</c:v>
                </c:pt>
                <c:pt idx="1">
                  <c:v>9.8632375328463161E-3</c:v>
                </c:pt>
                <c:pt idx="2">
                  <c:v>-2.9182904050370023E-2</c:v>
                </c:pt>
                <c:pt idx="3">
                  <c:v>-2.3118739131530747E-2</c:v>
                </c:pt>
                <c:pt idx="4">
                  <c:v>-8.1300338341160142E-2</c:v>
                </c:pt>
                <c:pt idx="5">
                  <c:v>-2.7053013240125733E-2</c:v>
                </c:pt>
                <c:pt idx="6">
                  <c:v>-1.0959299611112342E-2</c:v>
                </c:pt>
                <c:pt idx="7">
                  <c:v>7.2865850868802755E-3</c:v>
                </c:pt>
                <c:pt idx="8">
                  <c:v>-2.0321171725999634E-2</c:v>
                </c:pt>
                <c:pt idx="9">
                  <c:v>-2.9164715870993906E-2</c:v>
                </c:pt>
                <c:pt idx="10">
                  <c:v>-2.9164715870993906E-2</c:v>
                </c:pt>
                <c:pt idx="11">
                  <c:v>-2.9164715870993906E-2</c:v>
                </c:pt>
                <c:pt idx="12">
                  <c:v>-2.9164715870993906E-2</c:v>
                </c:pt>
                <c:pt idx="13">
                  <c:v>-2.9164715870993906E-2</c:v>
                </c:pt>
                <c:pt idx="14">
                  <c:v>-1.1452580532855949E-2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AA-AD4E-AF54-8C59B6B2D0D9}"/>
            </c:ext>
          </c:extLst>
        </c:ser>
        <c:ser>
          <c:idx val="3"/>
          <c:order val="3"/>
          <c:tx>
            <c:strRef>
              <c:f>'5. Tot Mkt BP Changes'!$DE$3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Changes'!$DE$4:$DE$28</c:f>
              <c:numCache>
                <c:formatCode>0.0%</c:formatCode>
                <c:ptCount val="25"/>
                <c:pt idx="0">
                  <c:v>0</c:v>
                </c:pt>
                <c:pt idx="1">
                  <c:v>-3.7358794588131876E-3</c:v>
                </c:pt>
                <c:pt idx="2">
                  <c:v>-5.3236183747798087E-2</c:v>
                </c:pt>
                <c:pt idx="3">
                  <c:v>-1.4104591392418193E-2</c:v>
                </c:pt>
                <c:pt idx="4">
                  <c:v>-2.3027274607314699E-2</c:v>
                </c:pt>
                <c:pt idx="5">
                  <c:v>-3.7293502752550597E-2</c:v>
                </c:pt>
                <c:pt idx="6">
                  <c:v>-3.7986086955952257E-2</c:v>
                </c:pt>
                <c:pt idx="7">
                  <c:v>-2.7818863275606905E-2</c:v>
                </c:pt>
                <c:pt idx="8">
                  <c:v>-3.3547292227410971E-2</c:v>
                </c:pt>
                <c:pt idx="9">
                  <c:v>-3.3517553545279688E-2</c:v>
                </c:pt>
                <c:pt idx="10">
                  <c:v>-4.1175148815075086E-2</c:v>
                </c:pt>
                <c:pt idx="11">
                  <c:v>-3.5563155125282755E-2</c:v>
                </c:pt>
                <c:pt idx="12">
                  <c:v>-4.0105830509547774E-2</c:v>
                </c:pt>
                <c:pt idx="13">
                  <c:v>-4.6213854277907293E-2</c:v>
                </c:pt>
                <c:pt idx="14">
                  <c:v>-5.0430896148382864E-2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AA-AD4E-AF54-8C59B6B2D0D9}"/>
            </c:ext>
          </c:extLst>
        </c:ser>
        <c:ser>
          <c:idx val="4"/>
          <c:order val="4"/>
          <c:tx>
            <c:strRef>
              <c:f>'5. Tot Mkt BP Changes'!$DF$3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Changes'!$DF$4:$DF$28</c:f>
              <c:numCache>
                <c:formatCode>0.0%</c:formatCode>
                <c:ptCount val="25"/>
                <c:pt idx="0">
                  <c:v>0</c:v>
                </c:pt>
                <c:pt idx="1">
                  <c:v>-5.0723414339869183E-2</c:v>
                </c:pt>
                <c:pt idx="2">
                  <c:v>-3.3420883961117719E-2</c:v>
                </c:pt>
                <c:pt idx="3">
                  <c:v>-3.5762127070899506E-2</c:v>
                </c:pt>
                <c:pt idx="4">
                  <c:v>-4.3783532198516488E-2</c:v>
                </c:pt>
                <c:pt idx="5">
                  <c:v>-5.4178122869394614E-2</c:v>
                </c:pt>
                <c:pt idx="6">
                  <c:v>6.0619653228156821E-3</c:v>
                </c:pt>
                <c:pt idx="7">
                  <c:v>-1.0787297035895763E-2</c:v>
                </c:pt>
                <c:pt idx="8">
                  <c:v>-8.9205008084121493E-3</c:v>
                </c:pt>
                <c:pt idx="9">
                  <c:v>-2.5367084948880424E-3</c:v>
                </c:pt>
                <c:pt idx="10">
                  <c:v>-1.5816621403987867E-2</c:v>
                </c:pt>
                <c:pt idx="11">
                  <c:v>-1.4422664097411648E-2</c:v>
                </c:pt>
                <c:pt idx="12">
                  <c:v>-5.2096515694861088E-2</c:v>
                </c:pt>
                <c:pt idx="13">
                  <c:v>-3.6927052827236594E-2</c:v>
                </c:pt>
                <c:pt idx="14">
                  <c:v>-4.674531716005819E-2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AA-AD4E-AF54-8C59B6B2D0D9}"/>
            </c:ext>
          </c:extLst>
        </c:ser>
        <c:ser>
          <c:idx val="5"/>
          <c:order val="5"/>
          <c:tx>
            <c:strRef>
              <c:f>'5. Tot Mkt BP Changes'!$DG$3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Changes'!$DG$4:$DG$28</c:f>
              <c:numCache>
                <c:formatCode>0.0%</c:formatCode>
                <c:ptCount val="25"/>
                <c:pt idx="0">
                  <c:v>0</c:v>
                </c:pt>
                <c:pt idx="1">
                  <c:v>-3.2690520364093027E-2</c:v>
                </c:pt>
                <c:pt idx="2">
                  <c:v>-3.8084136075113732E-2</c:v>
                </c:pt>
                <c:pt idx="3">
                  <c:v>-2.7555006565463634E-2</c:v>
                </c:pt>
                <c:pt idx="4">
                  <c:v>-3.6667544543239748E-2</c:v>
                </c:pt>
                <c:pt idx="5">
                  <c:v>-4.9450942439754023E-2</c:v>
                </c:pt>
                <c:pt idx="6">
                  <c:v>-1.0794428028134967E-2</c:v>
                </c:pt>
                <c:pt idx="7">
                  <c:v>-2.0243737051621816E-2</c:v>
                </c:pt>
                <c:pt idx="8">
                  <c:v>-1.9596849380660742E-2</c:v>
                </c:pt>
                <c:pt idx="9">
                  <c:v>-1.5466681864008283E-2</c:v>
                </c:pt>
                <c:pt idx="10">
                  <c:v>-2.673226070611831E-2</c:v>
                </c:pt>
                <c:pt idx="11">
                  <c:v>-2.3776131759655546E-2</c:v>
                </c:pt>
                <c:pt idx="12">
                  <c:v>-5.0892232299856247E-2</c:v>
                </c:pt>
                <c:pt idx="13">
                  <c:v>-4.1477174827773286E-2</c:v>
                </c:pt>
                <c:pt idx="14">
                  <c:v>-4.9151584117162209E-2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AA-AD4E-AF54-8C59B6B2D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00640"/>
        <c:axId val="647003120"/>
      </c:lineChart>
      <c:catAx>
        <c:axId val="6470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003120"/>
        <c:crosses val="autoZero"/>
        <c:auto val="1"/>
        <c:lblAlgn val="ctr"/>
        <c:lblOffset val="100"/>
        <c:noMultiLvlLbl val="0"/>
      </c:catAx>
      <c:valAx>
        <c:axId val="647003120"/>
        <c:scaling>
          <c:orientation val="minMax"/>
          <c:max val="0.1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0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Other Banks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Change'!$CR$4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Change'!$CR$5:$CR$10</c:f>
              <c:numCache>
                <c:formatCode>0.0%</c:formatCode>
                <c:ptCount val="6"/>
                <c:pt idx="0">
                  <c:v>0</c:v>
                </c:pt>
                <c:pt idx="1">
                  <c:v>2.1715445992041608E-2</c:v>
                </c:pt>
                <c:pt idx="2">
                  <c:v>-3.8437977329331824E-2</c:v>
                </c:pt>
                <c:pt idx="3">
                  <c:v>2.398454489228289E-2</c:v>
                </c:pt>
                <c:pt idx="4">
                  <c:v>0.10845179332136994</c:v>
                </c:pt>
                <c:pt idx="5">
                  <c:v>8.5391539461814991E-2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5B-914B-A4F7-6BDA3284E18A}"/>
            </c:ext>
          </c:extLst>
        </c:ser>
        <c:ser>
          <c:idx val="1"/>
          <c:order val="1"/>
          <c:tx>
            <c:strRef>
              <c:f>'7. 5 Yr Change'!$CS$4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Change'!$CS$5:$CS$10</c:f>
              <c:numCache>
                <c:formatCode>0.0%</c:formatCode>
                <c:ptCount val="6"/>
                <c:pt idx="0">
                  <c:v>0</c:v>
                </c:pt>
                <c:pt idx="1">
                  <c:v>2.2658864304170367E-2</c:v>
                </c:pt>
                <c:pt idx="2">
                  <c:v>6.2088483938436752E-2</c:v>
                </c:pt>
                <c:pt idx="3">
                  <c:v>0.50477380589856236</c:v>
                </c:pt>
                <c:pt idx="4">
                  <c:v>0.59889327394726188</c:v>
                </c:pt>
                <c:pt idx="5">
                  <c:v>0.71309898348605016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5B-914B-A4F7-6BDA3284E18A}"/>
            </c:ext>
          </c:extLst>
        </c:ser>
        <c:ser>
          <c:idx val="2"/>
          <c:order val="2"/>
          <c:tx>
            <c:strRef>
              <c:f>'7. 5 Yr Change'!$CT$4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Change'!$CT$5:$CT$10</c:f>
              <c:numCache>
                <c:formatCode>0.0%</c:formatCode>
                <c:ptCount val="6"/>
                <c:pt idx="0">
                  <c:v>0</c:v>
                </c:pt>
                <c:pt idx="1">
                  <c:v>2.2136097294716928E-2</c:v>
                </c:pt>
                <c:pt idx="2">
                  <c:v>1.70332769203566E-3</c:v>
                </c:pt>
                <c:pt idx="3">
                  <c:v>0.22644591735015154</c:v>
                </c:pt>
                <c:pt idx="4">
                  <c:v>0.31514316231389128</c:v>
                </c:pt>
                <c:pt idx="5">
                  <c:v>0.34515355781136869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5B-914B-A4F7-6BDA3284E18A}"/>
            </c:ext>
          </c:extLst>
        </c:ser>
        <c:ser>
          <c:idx val="4"/>
          <c:order val="3"/>
          <c:tx>
            <c:strRef>
              <c:f>'7. 5 Yr Change'!$CU$4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Change'!$CU$5:$CU$10</c:f>
              <c:numCache>
                <c:formatCode>0.0%</c:formatCode>
                <c:ptCount val="6"/>
                <c:pt idx="0">
                  <c:v>0</c:v>
                </c:pt>
                <c:pt idx="1">
                  <c:v>5.4180161111623812E-2</c:v>
                </c:pt>
                <c:pt idx="2">
                  <c:v>0.14875016699336732</c:v>
                </c:pt>
                <c:pt idx="3">
                  <c:v>0.29413625209625255</c:v>
                </c:pt>
                <c:pt idx="4">
                  <c:v>0.73180241537463786</c:v>
                </c:pt>
                <c:pt idx="5">
                  <c:v>0.6261152867642571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5B-914B-A4F7-6BDA3284E18A}"/>
            </c:ext>
          </c:extLst>
        </c:ser>
        <c:ser>
          <c:idx val="5"/>
          <c:order val="4"/>
          <c:tx>
            <c:strRef>
              <c:f>'7. 5 Yr Change'!$CV$4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Change'!$CV$5:$CV$10</c:f>
              <c:numCache>
                <c:formatCode>0.0%</c:formatCode>
                <c:ptCount val="6"/>
                <c:pt idx="0">
                  <c:v>0</c:v>
                </c:pt>
                <c:pt idx="1">
                  <c:v>9.1352261484792772E-3</c:v>
                </c:pt>
                <c:pt idx="2">
                  <c:v>-7.5845177140604824E-3</c:v>
                </c:pt>
                <c:pt idx="3">
                  <c:v>-6.5554196927520278E-2</c:v>
                </c:pt>
                <c:pt idx="4">
                  <c:v>-8.471470190728983E-2</c:v>
                </c:pt>
                <c:pt idx="5">
                  <c:v>-0.1184218676081186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5B-914B-A4F7-6BDA3284E18A}"/>
            </c:ext>
          </c:extLst>
        </c:ser>
        <c:ser>
          <c:idx val="6"/>
          <c:order val="5"/>
          <c:tx>
            <c:strRef>
              <c:f>'7. 5 Yr Change'!$CW$4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Change'!$CW$5:$CW$10</c:f>
              <c:numCache>
                <c:formatCode>0.0%</c:formatCode>
                <c:ptCount val="6"/>
                <c:pt idx="0">
                  <c:v>0</c:v>
                </c:pt>
                <c:pt idx="1">
                  <c:v>2.1195478491529807E-2</c:v>
                </c:pt>
                <c:pt idx="2">
                  <c:v>3.1721077193798998E-2</c:v>
                </c:pt>
                <c:pt idx="3">
                  <c:v>2.0311875450214383E-2</c:v>
                </c:pt>
                <c:pt idx="4">
                  <c:v>0.1017325630569783</c:v>
                </c:pt>
                <c:pt idx="5">
                  <c:v>5.1932723368438204E-2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5B-914B-A4F7-6BDA3284E18A}"/>
            </c:ext>
          </c:extLst>
        </c:ser>
        <c:ser>
          <c:idx val="3"/>
          <c:order val="6"/>
          <c:tx>
            <c:strRef>
              <c:f>'7. 5 Yr Change'!$CX$4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Change'!$CX$5:$CX$10</c:f>
              <c:numCache>
                <c:formatCode>0.0%</c:formatCode>
                <c:ptCount val="6"/>
                <c:pt idx="0">
                  <c:v>0</c:v>
                </c:pt>
                <c:pt idx="1">
                  <c:v>2.1467346366589521E-2</c:v>
                </c:pt>
                <c:pt idx="2">
                  <c:v>1.2117136214452673E-2</c:v>
                </c:pt>
                <c:pt idx="3">
                  <c:v>0.12477438377186653</c:v>
                </c:pt>
                <c:pt idx="4">
                  <c:v>0.21267128786024064</c:v>
                </c:pt>
                <c:pt idx="5">
                  <c:v>0.2043093224985594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5B-914B-A4F7-6BDA3284E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Desjardins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Changes'!$DI$3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J'20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Changes'!$DI$4:$DI$28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-4.6719720002158689E-3</c:v>
                </c:pt>
                <c:pt idx="4">
                  <c:v>-4.6719720002158689E-3</c:v>
                </c:pt>
                <c:pt idx="5">
                  <c:v>-4.6719720002158689E-3</c:v>
                </c:pt>
                <c:pt idx="6">
                  <c:v>-8.5687744037155015E-3</c:v>
                </c:pt>
                <c:pt idx="7">
                  <c:v>-8.5687744037155015E-3</c:v>
                </c:pt>
                <c:pt idx="8">
                  <c:v>-8.5687744037155015E-3</c:v>
                </c:pt>
                <c:pt idx="9">
                  <c:v>-5.2541719732446873E-3</c:v>
                </c:pt>
                <c:pt idx="10">
                  <c:v>-5.2541719732446873E-3</c:v>
                </c:pt>
                <c:pt idx="11">
                  <c:v>-5.2541719732446873E-3</c:v>
                </c:pt>
                <c:pt idx="12">
                  <c:v>-3.045944772137538E-3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E4-1B42-83A4-BF971CDDBA19}"/>
            </c:ext>
          </c:extLst>
        </c:ser>
        <c:ser>
          <c:idx val="1"/>
          <c:order val="1"/>
          <c:tx>
            <c:strRef>
              <c:f>'5. Tot Mkt BP Changes'!$DJ$3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J'20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Changes'!$DJ$4:$DJ$28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-3.627508863778417E-2</c:v>
                </c:pt>
                <c:pt idx="4">
                  <c:v>-3.627508863778417E-2</c:v>
                </c:pt>
                <c:pt idx="5">
                  <c:v>-3.627508863778417E-2</c:v>
                </c:pt>
                <c:pt idx="6">
                  <c:v>1.0264477125111382E-2</c:v>
                </c:pt>
                <c:pt idx="7">
                  <c:v>1.0264477125111382E-2</c:v>
                </c:pt>
                <c:pt idx="8">
                  <c:v>1.0264477125111382E-2</c:v>
                </c:pt>
                <c:pt idx="9">
                  <c:v>2.8786319288216515E-3</c:v>
                </c:pt>
                <c:pt idx="10">
                  <c:v>2.8786319288216515E-3</c:v>
                </c:pt>
                <c:pt idx="11">
                  <c:v>2.8786319288216515E-3</c:v>
                </c:pt>
                <c:pt idx="12">
                  <c:v>-8.919768258067064E-3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E4-1B42-83A4-BF971CDDBA19}"/>
            </c:ext>
          </c:extLst>
        </c:ser>
        <c:ser>
          <c:idx val="2"/>
          <c:order val="2"/>
          <c:tx>
            <c:strRef>
              <c:f>'5. Tot Mkt BP Changes'!$DK$3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J'20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Changes'!$DK$4:$DK$28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2.8593494562423893E-2</c:v>
                </c:pt>
                <c:pt idx="4">
                  <c:v>2.8593494562423893E-2</c:v>
                </c:pt>
                <c:pt idx="5">
                  <c:v>2.8593494562423893E-2</c:v>
                </c:pt>
                <c:pt idx="6">
                  <c:v>6.8843473190190935E-2</c:v>
                </c:pt>
                <c:pt idx="7">
                  <c:v>6.8843473190190935E-2</c:v>
                </c:pt>
                <c:pt idx="8">
                  <c:v>6.8843473190190935E-2</c:v>
                </c:pt>
                <c:pt idx="9">
                  <c:v>3.0837854796596866E-2</c:v>
                </c:pt>
                <c:pt idx="10">
                  <c:v>3.0837854796596866E-2</c:v>
                </c:pt>
                <c:pt idx="11">
                  <c:v>3.0837854796596866E-2</c:v>
                </c:pt>
                <c:pt idx="12">
                  <c:v>3.0837854796596866E-2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E4-1B42-83A4-BF971CDDBA19}"/>
            </c:ext>
          </c:extLst>
        </c:ser>
        <c:ser>
          <c:idx val="3"/>
          <c:order val="3"/>
          <c:tx>
            <c:strRef>
              <c:f>'5. Tot Mkt BP Changes'!$DL$3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J'20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Changes'!$DL$4:$DL$28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E4-1B42-83A4-BF971CDDBA19}"/>
            </c:ext>
          </c:extLst>
        </c:ser>
        <c:ser>
          <c:idx val="4"/>
          <c:order val="4"/>
          <c:tx>
            <c:strRef>
              <c:f>'5. Tot Mkt BP Changes'!$DM$3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J'20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Changes'!$DM$4:$DM$28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1.3576210264844395E-2</c:v>
                </c:pt>
                <c:pt idx="4">
                  <c:v>1.3576210264844395E-2</c:v>
                </c:pt>
                <c:pt idx="5">
                  <c:v>1.3576210264844395E-2</c:v>
                </c:pt>
                <c:pt idx="6">
                  <c:v>6.7152713699158333E-3</c:v>
                </c:pt>
                <c:pt idx="7">
                  <c:v>6.7152713699158333E-3</c:v>
                </c:pt>
                <c:pt idx="8">
                  <c:v>6.7152713699158333E-3</c:v>
                </c:pt>
                <c:pt idx="9">
                  <c:v>1.2609659965093539E-2</c:v>
                </c:pt>
                <c:pt idx="10">
                  <c:v>1.2609659965093539E-2</c:v>
                </c:pt>
                <c:pt idx="11">
                  <c:v>1.2609659965093539E-2</c:v>
                </c:pt>
                <c:pt idx="12">
                  <c:v>1.4624865150686638E-2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E4-1B42-83A4-BF971CDDBA19}"/>
            </c:ext>
          </c:extLst>
        </c:ser>
        <c:ser>
          <c:idx val="5"/>
          <c:order val="5"/>
          <c:tx>
            <c:strRef>
              <c:f>'5. Tot Mkt BP Changes'!$DN$3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J'20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Changes'!$DN$4:$DN$28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1.1880712791208524E-2</c:v>
                </c:pt>
                <c:pt idx="4">
                  <c:v>1.1880712791208524E-2</c:v>
                </c:pt>
                <c:pt idx="5">
                  <c:v>1.1880712791208524E-2</c:v>
                </c:pt>
                <c:pt idx="6">
                  <c:v>1.1263444616562762E-2</c:v>
                </c:pt>
                <c:pt idx="7">
                  <c:v>1.1263444616562762E-2</c:v>
                </c:pt>
                <c:pt idx="8">
                  <c:v>1.1263444616562762E-2</c:v>
                </c:pt>
                <c:pt idx="9">
                  <c:v>1.9285710931471405E-2</c:v>
                </c:pt>
                <c:pt idx="10">
                  <c:v>1.9285710931471405E-2</c:v>
                </c:pt>
                <c:pt idx="11">
                  <c:v>1.9285710931471405E-2</c:v>
                </c:pt>
                <c:pt idx="12">
                  <c:v>1.8916136959875349E-2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E4-1B42-83A4-BF971CDDB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45824"/>
        <c:axId val="647048576"/>
      </c:lineChart>
      <c:catAx>
        <c:axId val="6470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048576"/>
        <c:crosses val="autoZero"/>
        <c:auto val="1"/>
        <c:lblAlgn val="ctr"/>
        <c:lblOffset val="100"/>
        <c:noMultiLvlLbl val="0"/>
      </c:catAx>
      <c:valAx>
        <c:axId val="647048576"/>
        <c:scaling>
          <c:orientation val="minMax"/>
          <c:max val="0.1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0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Desjardins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161408949136417"/>
          <c:w val="0.85836329833770775"/>
          <c:h val="0.64021300502652045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Change'!$CY$4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Change'!$CY$5:$CY$10</c:f>
              <c:numCache>
                <c:formatCode>0.0%</c:formatCode>
                <c:ptCount val="6"/>
                <c:pt idx="0">
                  <c:v>0</c:v>
                </c:pt>
                <c:pt idx="1">
                  <c:v>3.0846543691879218E-2</c:v>
                </c:pt>
                <c:pt idx="2">
                  <c:v>4.5574013580368437E-2</c:v>
                </c:pt>
                <c:pt idx="3">
                  <c:v>8.947419709648663E-2</c:v>
                </c:pt>
                <c:pt idx="4">
                  <c:v>8.3214813092980344E-2</c:v>
                </c:pt>
                <c:pt idx="5">
                  <c:v>0.15087128204265818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A7-4F49-9C03-C53399AD3F01}"/>
            </c:ext>
          </c:extLst>
        </c:ser>
        <c:ser>
          <c:idx val="1"/>
          <c:order val="1"/>
          <c:tx>
            <c:strRef>
              <c:f>'7. 5 Yr Change'!$CZ$4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Change'!$CZ$5:$CZ$10</c:f>
              <c:numCache>
                <c:formatCode>0.0%</c:formatCode>
                <c:ptCount val="6"/>
                <c:pt idx="0">
                  <c:v>0</c:v>
                </c:pt>
                <c:pt idx="1">
                  <c:v>5.6861004262901825E-2</c:v>
                </c:pt>
                <c:pt idx="2">
                  <c:v>-5.4856362946484355E-2</c:v>
                </c:pt>
                <c:pt idx="3">
                  <c:v>2.6896352474155592E-2</c:v>
                </c:pt>
                <c:pt idx="4">
                  <c:v>7.3911614741239764E-2</c:v>
                </c:pt>
                <c:pt idx="5">
                  <c:v>4.5141769330718333E-2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A7-4F49-9C03-C53399AD3F01}"/>
            </c:ext>
          </c:extLst>
        </c:ser>
        <c:ser>
          <c:idx val="2"/>
          <c:order val="2"/>
          <c:tx>
            <c:strRef>
              <c:f>'7. 5 Yr Change'!$DA$4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Change'!$DA$5:$DA$10</c:f>
              <c:numCache>
                <c:formatCode>0.0%</c:formatCode>
                <c:ptCount val="6"/>
                <c:pt idx="0">
                  <c:v>0</c:v>
                </c:pt>
                <c:pt idx="1">
                  <c:v>4.834539181965785E-2</c:v>
                </c:pt>
                <c:pt idx="2">
                  <c:v>-4.5226868067551572E-2</c:v>
                </c:pt>
                <c:pt idx="3">
                  <c:v>5.3041719101441301E-3</c:v>
                </c:pt>
                <c:pt idx="4">
                  <c:v>3.3177204645456038E-2</c:v>
                </c:pt>
                <c:pt idx="5">
                  <c:v>3.0198130725410048E-2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A7-4F49-9C03-C53399AD3F01}"/>
            </c:ext>
          </c:extLst>
        </c:ser>
        <c:ser>
          <c:idx val="5"/>
          <c:order val="3"/>
          <c:tx>
            <c:strRef>
              <c:f>'7. 5 Yr Change'!$DC$4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Change'!$DC$5:$DC$10</c:f>
              <c:numCache>
                <c:formatCode>0.0%</c:formatCode>
                <c:ptCount val="6"/>
                <c:pt idx="0">
                  <c:v>0</c:v>
                </c:pt>
                <c:pt idx="1">
                  <c:v>9.0358125867746955E-3</c:v>
                </c:pt>
                <c:pt idx="2">
                  <c:v>-2.3422002194907622E-2</c:v>
                </c:pt>
                <c:pt idx="3">
                  <c:v>-3.8817989788430568E-2</c:v>
                </c:pt>
                <c:pt idx="4">
                  <c:v>-4.3357109723500799E-2</c:v>
                </c:pt>
                <c:pt idx="5">
                  <c:v>-1.786499901469038E-2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A7-4F49-9C03-C53399AD3F01}"/>
            </c:ext>
          </c:extLst>
        </c:ser>
        <c:ser>
          <c:idx val="6"/>
          <c:order val="4"/>
          <c:tx>
            <c:strRef>
              <c:f>'7. 5 Yr Change'!$DD$4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Change'!$DD$5:$DD$10</c:f>
              <c:numCache>
                <c:formatCode>0.0%</c:formatCode>
                <c:ptCount val="6"/>
                <c:pt idx="0">
                  <c:v>0</c:v>
                </c:pt>
                <c:pt idx="1">
                  <c:v>1.7953780464687274E-2</c:v>
                </c:pt>
                <c:pt idx="2">
                  <c:v>-5.5271863536639314E-3</c:v>
                </c:pt>
                <c:pt idx="3">
                  <c:v>-8.284987023023823E-3</c:v>
                </c:pt>
                <c:pt idx="4">
                  <c:v>-4.2212719460365047E-3</c:v>
                </c:pt>
                <c:pt idx="5">
                  <c:v>2.2038186290249034E-2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A7-4F49-9C03-C53399AD3F01}"/>
            </c:ext>
          </c:extLst>
        </c:ser>
        <c:ser>
          <c:idx val="3"/>
          <c:order val="5"/>
          <c:tx>
            <c:strRef>
              <c:f>'7. 5 Yr Change'!$DE$4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Change'!$DE$5:$DE$10</c:f>
              <c:numCache>
                <c:formatCode>0.0%</c:formatCode>
                <c:ptCount val="6"/>
                <c:pt idx="0">
                  <c:v>0</c:v>
                </c:pt>
                <c:pt idx="1">
                  <c:v>3.7191071223492612E-2</c:v>
                </c:pt>
                <c:pt idx="2">
                  <c:v>-3.063298263948153E-2</c:v>
                </c:pt>
                <c:pt idx="3">
                  <c:v>3.1687054498549501E-4</c:v>
                </c:pt>
                <c:pt idx="4">
                  <c:v>1.8855599048248049E-2</c:v>
                </c:pt>
                <c:pt idx="5">
                  <c:v>2.6568257396819943E-2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A7-4F49-9C03-C53399AD3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0.16000000000000003"/>
          <c:min val="-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Desjardins</a:t>
            </a:r>
          </a:p>
          <a:p>
            <a:pPr>
              <a:defRPr/>
            </a:pPr>
            <a:r>
              <a:rPr lang="en-US" sz="1200" b="0"/>
              <a:t>% Change in Share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'11. BP Change'!$AD$2</c:f>
              <c:strCache>
                <c:ptCount val="1"/>
                <c:pt idx="0">
                  <c:v>Demand Deposits</c:v>
                </c:pt>
              </c:strCache>
            </c:strRef>
          </c:tx>
          <c:spPr>
            <a:ln w="25400">
              <a:solidFill>
                <a:srgbClr val="00FA00"/>
              </a:solidFill>
            </a:ln>
          </c:spPr>
          <c:marker>
            <c:symbol val="none"/>
          </c:marker>
          <c:cat>
            <c:strRef>
              <c:f>'11. BP Change'!$AC$3:$AC$23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Change'!$AD$3:$AD$23</c:f>
              <c:numCache>
                <c:formatCode>0.0%</c:formatCode>
                <c:ptCount val="21"/>
                <c:pt idx="0">
                  <c:v>0</c:v>
                </c:pt>
                <c:pt idx="1">
                  <c:v>6.630147466130018E-2</c:v>
                </c:pt>
                <c:pt idx="2">
                  <c:v>0.14326953199547862</c:v>
                </c:pt>
                <c:pt idx="3">
                  <c:v>0.18837568530735366</c:v>
                </c:pt>
                <c:pt idx="4">
                  <c:v>-0.29505796938007534</c:v>
                </c:pt>
                <c:pt idx="5">
                  <c:v>-0.26757301587555471</c:v>
                </c:pt>
                <c:pt idx="6">
                  <c:v>-0.1747149832815261</c:v>
                </c:pt>
                <c:pt idx="7">
                  <c:v>-0.21387324321140908</c:v>
                </c:pt>
                <c:pt idx="8">
                  <c:v>-0.27399068764100026</c:v>
                </c:pt>
                <c:pt idx="9">
                  <c:v>-0.22260598241910531</c:v>
                </c:pt>
                <c:pt idx="10">
                  <c:v>-0.1013681210765771</c:v>
                </c:pt>
                <c:pt idx="11">
                  <c:v>-9.7142422106579737E-2</c:v>
                </c:pt>
                <c:pt idx="12">
                  <c:v>-0.20100634763927877</c:v>
                </c:pt>
                <c:pt idx="13">
                  <c:v>-0.21052501901993534</c:v>
                </c:pt>
                <c:pt idx="14">
                  <c:v>-0.14492937313695506</c:v>
                </c:pt>
                <c:pt idx="15">
                  <c:v>-0.17253410808879585</c:v>
                </c:pt>
                <c:pt idx="16">
                  <c:v>-0.22593786297688362</c:v>
                </c:pt>
                <c:pt idx="17">
                  <c:v>-0.16669730228304799</c:v>
                </c:pt>
                <c:pt idx="18">
                  <c:v>-0.10443579703289074</c:v>
                </c:pt>
                <c:pt idx="19">
                  <c:v>-0.15628574419255578</c:v>
                </c:pt>
                <c:pt idx="20">
                  <c:v>-0.20281181860697103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A-AF4C-8CF1-D02AA39838B3}"/>
            </c:ext>
          </c:extLst>
        </c:ser>
        <c:ser>
          <c:idx val="1"/>
          <c:order val="1"/>
          <c:tx>
            <c:strRef>
              <c:f>'11. BP Change'!$AE$2</c:f>
              <c:strCache>
                <c:ptCount val="1"/>
                <c:pt idx="0">
                  <c:v>Term Deposits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'11. BP Change'!$AC$3:$AC$23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Change'!$AE$3:$AE$23</c:f>
              <c:numCache>
                <c:formatCode>0.0%</c:formatCode>
                <c:ptCount val="21"/>
                <c:pt idx="0">
                  <c:v>0</c:v>
                </c:pt>
                <c:pt idx="1">
                  <c:v>-1.8186318260822208E-2</c:v>
                </c:pt>
                <c:pt idx="2">
                  <c:v>-0.26485989193968318</c:v>
                </c:pt>
                <c:pt idx="3">
                  <c:v>-8.4521791651054626E-2</c:v>
                </c:pt>
                <c:pt idx="4">
                  <c:v>-0.13859987993583631</c:v>
                </c:pt>
                <c:pt idx="5">
                  <c:v>-0.10872679143129922</c:v>
                </c:pt>
                <c:pt idx="6">
                  <c:v>-8.3794560916632674E-4</c:v>
                </c:pt>
                <c:pt idx="7">
                  <c:v>-0.150183003644147</c:v>
                </c:pt>
                <c:pt idx="8">
                  <c:v>-0.18810948362125743</c:v>
                </c:pt>
                <c:pt idx="9">
                  <c:v>-0.11373753877167782</c:v>
                </c:pt>
                <c:pt idx="10">
                  <c:v>-0.15202214006816225</c:v>
                </c:pt>
                <c:pt idx="11">
                  <c:v>-0.10259233601958999</c:v>
                </c:pt>
                <c:pt idx="12">
                  <c:v>-4.6322873653138481E-2</c:v>
                </c:pt>
                <c:pt idx="13">
                  <c:v>-2.9713511912345315E-2</c:v>
                </c:pt>
                <c:pt idx="14">
                  <c:v>4.940683115818678E-3</c:v>
                </c:pt>
                <c:pt idx="15">
                  <c:v>1.8884748730281412E-2</c:v>
                </c:pt>
                <c:pt idx="16">
                  <c:v>1.2682981026553831E-2</c:v>
                </c:pt>
                <c:pt idx="17">
                  <c:v>-0.10611760221062813</c:v>
                </c:pt>
                <c:pt idx="18">
                  <c:v>-0.11271877995070173</c:v>
                </c:pt>
                <c:pt idx="19">
                  <c:v>-0.11776827451059629</c:v>
                </c:pt>
                <c:pt idx="20">
                  <c:v>-0.14166570208857432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6A-AF4C-8CF1-D02AA39838B3}"/>
            </c:ext>
          </c:extLst>
        </c:ser>
        <c:ser>
          <c:idx val="2"/>
          <c:order val="2"/>
          <c:tx>
            <c:strRef>
              <c:f>'11. BP Change'!$AF$2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5400">
              <a:solidFill>
                <a:srgbClr val="0432FF"/>
              </a:solidFill>
              <a:prstDash val="sysDot"/>
            </a:ln>
          </c:spPr>
          <c:marker>
            <c:symbol val="none"/>
          </c:marker>
          <c:cat>
            <c:strRef>
              <c:f>'11. BP Change'!$AC$3:$AC$23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Change'!$AF$3:$AF$23</c:f>
              <c:numCache>
                <c:formatCode>0.0%</c:formatCode>
                <c:ptCount val="21"/>
                <c:pt idx="0">
                  <c:v>0</c:v>
                </c:pt>
                <c:pt idx="1">
                  <c:v>2.605128475251443E-2</c:v>
                </c:pt>
                <c:pt idx="2">
                  <c:v>-9.3980132870111768E-2</c:v>
                </c:pt>
                <c:pt idx="3">
                  <c:v>3.3141942278409962E-2</c:v>
                </c:pt>
                <c:pt idx="4">
                  <c:v>-0.22933156812307265</c:v>
                </c:pt>
                <c:pt idx="5">
                  <c:v>-0.20568254924610349</c:v>
                </c:pt>
                <c:pt idx="6">
                  <c:v>-0.14363791150783195</c:v>
                </c:pt>
                <c:pt idx="7">
                  <c:v>-0.23167966485528418</c:v>
                </c:pt>
                <c:pt idx="8">
                  <c:v>-0.27996960914393959</c:v>
                </c:pt>
                <c:pt idx="9">
                  <c:v>-0.21071266382202267</c:v>
                </c:pt>
                <c:pt idx="10">
                  <c:v>-0.16297657307823452</c:v>
                </c:pt>
                <c:pt idx="11">
                  <c:v>-0.14630254266236586</c:v>
                </c:pt>
                <c:pt idx="12">
                  <c:v>-0.19505880422639552</c:v>
                </c:pt>
                <c:pt idx="13">
                  <c:v>-0.1993152152031713</c:v>
                </c:pt>
                <c:pt idx="14">
                  <c:v>-0.15194970575115518</c:v>
                </c:pt>
                <c:pt idx="15">
                  <c:v>-0.14716047090385906</c:v>
                </c:pt>
                <c:pt idx="16">
                  <c:v>-0.18257335994389934</c:v>
                </c:pt>
                <c:pt idx="17">
                  <c:v>-0.19169190854440468</c:v>
                </c:pt>
                <c:pt idx="18">
                  <c:v>-0.18075482172594809</c:v>
                </c:pt>
                <c:pt idx="19">
                  <c:v>-0.20738990953172781</c:v>
                </c:pt>
                <c:pt idx="20">
                  <c:v>-0.23914275853834802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6A-AF4C-8CF1-D02AA39838B3}"/>
            </c:ext>
          </c:extLst>
        </c:ser>
        <c:ser>
          <c:idx val="5"/>
          <c:order val="3"/>
          <c:tx>
            <c:strRef>
              <c:f>'11. BP Change'!$AH$2</c:f>
              <c:strCache>
                <c:ptCount val="1"/>
                <c:pt idx="0">
                  <c:v>Commercial Loans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'11. BP Change'!$AC$3:$AC$23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Change'!$AH$3:$AH$23</c:f>
              <c:numCache>
                <c:formatCode>0.0%</c:formatCode>
                <c:ptCount val="21"/>
                <c:pt idx="0">
                  <c:v>0</c:v>
                </c:pt>
                <c:pt idx="1">
                  <c:v>9.6574552947699388E-4</c:v>
                </c:pt>
                <c:pt idx="2">
                  <c:v>3.1763392653552734E-2</c:v>
                </c:pt>
                <c:pt idx="3">
                  <c:v>-2.9397085543667201E-2</c:v>
                </c:pt>
                <c:pt idx="4">
                  <c:v>-2.0272957451148966E-3</c:v>
                </c:pt>
                <c:pt idx="5">
                  <c:v>-0.11946925783524168</c:v>
                </c:pt>
                <c:pt idx="6">
                  <c:v>-0.22424579010106258</c:v>
                </c:pt>
                <c:pt idx="7">
                  <c:v>-0.26635239619888135</c:v>
                </c:pt>
                <c:pt idx="8">
                  <c:v>-0.32856067519746068</c:v>
                </c:pt>
                <c:pt idx="9">
                  <c:v>-0.31561455163512475</c:v>
                </c:pt>
                <c:pt idx="10">
                  <c:v>-0.29786807046520963</c:v>
                </c:pt>
                <c:pt idx="11">
                  <c:v>-0.31173942824592027</c:v>
                </c:pt>
                <c:pt idx="12">
                  <c:v>-0.35849773295790488</c:v>
                </c:pt>
                <c:pt idx="13">
                  <c:v>-0.35308444251360094</c:v>
                </c:pt>
                <c:pt idx="14">
                  <c:v>-0.37492096867851415</c:v>
                </c:pt>
                <c:pt idx="15">
                  <c:v>-0.33573984977535487</c:v>
                </c:pt>
                <c:pt idx="16">
                  <c:v>-0.32977141349470929</c:v>
                </c:pt>
                <c:pt idx="17">
                  <c:v>-0.3495318389601319</c:v>
                </c:pt>
                <c:pt idx="18">
                  <c:v>-0.33838231743783198</c:v>
                </c:pt>
                <c:pt idx="19">
                  <c:v>-0.3404759890837229</c:v>
                </c:pt>
                <c:pt idx="20">
                  <c:v>-0.32292785302647437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6A-AF4C-8CF1-D02AA39838B3}"/>
            </c:ext>
          </c:extLst>
        </c:ser>
        <c:ser>
          <c:idx val="6"/>
          <c:order val="4"/>
          <c:tx>
            <c:strRef>
              <c:f>'11. BP Change'!$AI$2</c:f>
              <c:strCache>
                <c:ptCount val="1"/>
                <c:pt idx="0">
                  <c:v>Total Loans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'11. BP Change'!$AC$3:$AC$23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Change'!$AI$3:$AI$23</c:f>
              <c:numCache>
                <c:formatCode>0.0%</c:formatCode>
                <c:ptCount val="21"/>
                <c:pt idx="0">
                  <c:v>0</c:v>
                </c:pt>
                <c:pt idx="1">
                  <c:v>9.138143654006961E-3</c:v>
                </c:pt>
                <c:pt idx="2">
                  <c:v>4.0425067861327929E-3</c:v>
                </c:pt>
                <c:pt idx="3">
                  <c:v>2.5495607184420063E-2</c:v>
                </c:pt>
                <c:pt idx="4">
                  <c:v>5.991961039779984E-2</c:v>
                </c:pt>
                <c:pt idx="5">
                  <c:v>-3.662010300137393E-2</c:v>
                </c:pt>
                <c:pt idx="6">
                  <c:v>-0.13076748595486168</c:v>
                </c:pt>
                <c:pt idx="7">
                  <c:v>-0.16979606765822614</c:v>
                </c:pt>
                <c:pt idx="8">
                  <c:v>-0.22940274031152677</c:v>
                </c:pt>
                <c:pt idx="9">
                  <c:v>-0.21551871416403795</c:v>
                </c:pt>
                <c:pt idx="10">
                  <c:v>-0.19862257114871462</c:v>
                </c:pt>
                <c:pt idx="11">
                  <c:v>-0.20982611856461386</c:v>
                </c:pt>
                <c:pt idx="12">
                  <c:v>-0.25271418168647031</c:v>
                </c:pt>
                <c:pt idx="13">
                  <c:v>-0.24982270846292307</c:v>
                </c:pt>
                <c:pt idx="14">
                  <c:v>-0.26695044546511121</c:v>
                </c:pt>
                <c:pt idx="15">
                  <c:v>-0.22900957842851721</c:v>
                </c:pt>
                <c:pt idx="16">
                  <c:v>-0.21964478695455428</c:v>
                </c:pt>
                <c:pt idx="17">
                  <c:v>-0.24384431965047942</c:v>
                </c:pt>
                <c:pt idx="18">
                  <c:v>-0.23166420019298264</c:v>
                </c:pt>
                <c:pt idx="19">
                  <c:v>-0.23106276515702923</c:v>
                </c:pt>
                <c:pt idx="20">
                  <c:v>-0.20785844904750139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6A-AF4C-8CF1-D02AA39838B3}"/>
            </c:ext>
          </c:extLst>
        </c:ser>
        <c:ser>
          <c:idx val="3"/>
          <c:order val="5"/>
          <c:tx>
            <c:strRef>
              <c:f>'11. BP Change'!$AJ$2</c:f>
              <c:strCache>
                <c:ptCount val="1"/>
                <c:pt idx="0">
                  <c:v>Total Commercial Products 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'11. BP Change'!$AC$3:$AC$23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Change'!$AJ$3:$AJ$23</c:f>
              <c:numCache>
                <c:formatCode>0.0%</c:formatCode>
                <c:ptCount val="21"/>
                <c:pt idx="0">
                  <c:v>0</c:v>
                </c:pt>
                <c:pt idx="1">
                  <c:v>2.0181235833819578E-2</c:v>
                </c:pt>
                <c:pt idx="2">
                  <c:v>-3.3748385105905152E-2</c:v>
                </c:pt>
                <c:pt idx="3">
                  <c:v>4.4536170655968182E-2</c:v>
                </c:pt>
                <c:pt idx="4">
                  <c:v>-9.2300794257331439E-2</c:v>
                </c:pt>
                <c:pt idx="5">
                  <c:v>-0.1174254014381544</c:v>
                </c:pt>
                <c:pt idx="6">
                  <c:v>-0.12047693504030525</c:v>
                </c:pt>
                <c:pt idx="7">
                  <c:v>-0.19446623158814472</c:v>
                </c:pt>
                <c:pt idx="8">
                  <c:v>-0.25398612086060091</c:v>
                </c:pt>
                <c:pt idx="9">
                  <c:v>-0.20048198975465154</c:v>
                </c:pt>
                <c:pt idx="10">
                  <c:v>-0.17192523014546379</c:v>
                </c:pt>
                <c:pt idx="11">
                  <c:v>-0.17132554013341522</c:v>
                </c:pt>
                <c:pt idx="12">
                  <c:v>-0.22527042057474261</c:v>
                </c:pt>
                <c:pt idx="13">
                  <c:v>-0.22089906185711641</c:v>
                </c:pt>
                <c:pt idx="14">
                  <c:v>-0.2079258983959392</c:v>
                </c:pt>
                <c:pt idx="15">
                  <c:v>-0.18603517429671898</c:v>
                </c:pt>
                <c:pt idx="16">
                  <c:v>-0.20229086914991021</c:v>
                </c:pt>
                <c:pt idx="17">
                  <c:v>-0.22097303494916296</c:v>
                </c:pt>
                <c:pt idx="18">
                  <c:v>-0.20501346174957277</c:v>
                </c:pt>
                <c:pt idx="19">
                  <c:v>-0.22063512768615037</c:v>
                </c:pt>
                <c:pt idx="20">
                  <c:v>-0.22854896493378954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6A-AF4C-8CF1-D02AA3983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686288"/>
        <c:axId val="627689040"/>
      </c:lineChart>
      <c:catAx>
        <c:axId val="62768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27689040"/>
        <c:crosses val="autoZero"/>
        <c:auto val="1"/>
        <c:lblAlgn val="ctr"/>
        <c:lblOffset val="100"/>
        <c:noMultiLvlLbl val="0"/>
      </c:catAx>
      <c:valAx>
        <c:axId val="627689040"/>
        <c:scaling>
          <c:orientation val="minMax"/>
          <c:max val="0.2"/>
          <c:min val="-0.4"/>
        </c:scaling>
        <c:delete val="0"/>
        <c:axPos val="l"/>
        <c:numFmt formatCode="0.0%" sourceLinked="1"/>
        <c:majorTickMark val="none"/>
        <c:minorTickMark val="none"/>
        <c:tickLblPos val="nextTo"/>
        <c:crossAx val="627686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Vancity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6"/>
          <c:order val="0"/>
          <c:tx>
            <c:strRef>
              <c:f>'7. 5 Yr Change'!$DQ$3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0.0%</c:formatCode>
                <c:ptCount val="6"/>
                <c:pt idx="1">
                  <c:v>0</c:v>
                </c:pt>
                <c:pt idx="2">
                  <c:v>3.3421199960584308E-3</c:v>
                </c:pt>
                <c:pt idx="3">
                  <c:v>0.12412782450308676</c:v>
                </c:pt>
                <c:pt idx="4">
                  <c:v>0.1283690804484281</c:v>
                </c:pt>
                <c:pt idx="5">
                  <c:v>0.23984918549041398</c:v>
                </c:pt>
              </c:numCache>
            </c:numRef>
          </c:cat>
          <c:val>
            <c:numRef>
              <c:f>'7. 5 Yr Change'!$DQ$4:$DQ$9</c:f>
              <c:numCache>
                <c:formatCode>0.0%</c:formatCode>
                <c:ptCount val="6"/>
                <c:pt idx="0" formatCode="General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81-144C-A502-6B339E718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Vancity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85836329833770775"/>
          <c:h val="0.73882185608301854"/>
        </c:manualLayout>
      </c:layout>
      <c:lineChart>
        <c:grouping val="standard"/>
        <c:varyColors val="0"/>
        <c:ser>
          <c:idx val="5"/>
          <c:order val="0"/>
          <c:tx>
            <c:strRef>
              <c:f>'11 5 Yr Prov Chg'!$AW$3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'11 5 Yr Prov Chg'!$AW$4:$AW$9</c:f>
              <c:numCache>
                <c:formatCode>0.0%</c:formatCode>
                <c:ptCount val="6"/>
                <c:pt idx="0">
                  <c:v>0</c:v>
                </c:pt>
                <c:pt idx="1">
                  <c:v>1.093297630931285E-2</c:v>
                </c:pt>
                <c:pt idx="2">
                  <c:v>0.11575833274963132</c:v>
                </c:pt>
                <c:pt idx="3">
                  <c:v>-1.0128903608324191E-2</c:v>
                </c:pt>
                <c:pt idx="4">
                  <c:v>7.6767391660963122E-2</c:v>
                </c:pt>
                <c:pt idx="5">
                  <c:v>0.19571741192111805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67-D64D-94A0-6ED4B7312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0.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88801399825035E-2"/>
          <c:y val="0.92518501661280772"/>
          <c:w val="0.24449674292106244"/>
          <c:h val="4.8772017659642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</a:t>
            </a:r>
            <a:r>
              <a:rPr lang="en-US" baseline="0"/>
              <a:t> Capital</a:t>
            </a:r>
            <a:endParaRPr lang="en-US"/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Changes'!$DW$3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Changes'!$DW$4:$DW$28</c:f>
              <c:numCache>
                <c:formatCode>0.0%</c:formatCode>
                <c:ptCount val="25"/>
                <c:pt idx="0">
                  <c:v>0</c:v>
                </c:pt>
                <c:pt idx="1">
                  <c:v>4.1148629122737257E-2</c:v>
                </c:pt>
                <c:pt idx="2">
                  <c:v>-3.3420915719031604E-3</c:v>
                </c:pt>
                <c:pt idx="3">
                  <c:v>-1.8332473127174828E-2</c:v>
                </c:pt>
                <c:pt idx="4">
                  <c:v>-1.4118508629042917E-2</c:v>
                </c:pt>
                <c:pt idx="5">
                  <c:v>-4.6147695283423797E-3</c:v>
                </c:pt>
                <c:pt idx="6">
                  <c:v>-5.5537465598130463E-2</c:v>
                </c:pt>
                <c:pt idx="7">
                  <c:v>3.1456751898853247E-2</c:v>
                </c:pt>
                <c:pt idx="8">
                  <c:v>-7.7662221858018743E-2</c:v>
                </c:pt>
                <c:pt idx="9">
                  <c:v>-4.3965977933608361E-2</c:v>
                </c:pt>
                <c:pt idx="10">
                  <c:v>-4.7842160844600717E-2</c:v>
                </c:pt>
                <c:pt idx="11">
                  <c:v>-2.9474516607648427E-2</c:v>
                </c:pt>
                <c:pt idx="12">
                  <c:v>-4.7249613376282452E-2</c:v>
                </c:pt>
                <c:pt idx="13">
                  <c:v>-9.138990007356013E-3</c:v>
                </c:pt>
                <c:pt idx="14">
                  <c:v>-7.7098420790139982E-2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9-6241-BF73-396842C132CC}"/>
            </c:ext>
          </c:extLst>
        </c:ser>
        <c:ser>
          <c:idx val="1"/>
          <c:order val="1"/>
          <c:tx>
            <c:strRef>
              <c:f>'5. Tot Mkt BP Changes'!$DX$3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Changes'!$DX$4:$DX$28</c:f>
              <c:numCache>
                <c:formatCode>0.0%</c:formatCode>
                <c:ptCount val="25"/>
                <c:pt idx="0">
                  <c:v>0</c:v>
                </c:pt>
                <c:pt idx="1">
                  <c:v>3.3973673123664172E-2</c:v>
                </c:pt>
                <c:pt idx="2">
                  <c:v>1.6389381469366363E-2</c:v>
                </c:pt>
                <c:pt idx="3">
                  <c:v>1.3836894075386097E-2</c:v>
                </c:pt>
                <c:pt idx="4">
                  <c:v>6.2511632714739827E-3</c:v>
                </c:pt>
                <c:pt idx="5">
                  <c:v>1.0740569675458125E-2</c:v>
                </c:pt>
                <c:pt idx="6">
                  <c:v>1.8029527501057969E-2</c:v>
                </c:pt>
                <c:pt idx="7">
                  <c:v>6.6937874183367382E-3</c:v>
                </c:pt>
                <c:pt idx="8">
                  <c:v>1.4416522177827759E-2</c:v>
                </c:pt>
                <c:pt idx="9">
                  <c:v>1.414738923397328E-2</c:v>
                </c:pt>
                <c:pt idx="10">
                  <c:v>-2.9217786829153415E-2</c:v>
                </c:pt>
                <c:pt idx="11">
                  <c:v>-7.4943507032341388E-3</c:v>
                </c:pt>
                <c:pt idx="12">
                  <c:v>-6.3105196739516086E-3</c:v>
                </c:pt>
                <c:pt idx="13">
                  <c:v>-7.8323995905016167E-3</c:v>
                </c:pt>
                <c:pt idx="14">
                  <c:v>-2.4265794101242838E-3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E9-6241-BF73-396842C132CC}"/>
            </c:ext>
          </c:extLst>
        </c:ser>
        <c:ser>
          <c:idx val="2"/>
          <c:order val="2"/>
          <c:tx>
            <c:strRef>
              <c:f>'5. Tot Mkt BP Changes'!$DY$3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Changes'!$DY$4:$DY$28</c:f>
              <c:numCache>
                <c:formatCode>0.0%</c:formatCode>
                <c:ptCount val="25"/>
                <c:pt idx="0">
                  <c:v>0</c:v>
                </c:pt>
                <c:pt idx="1">
                  <c:v>5.2925673201661853E-2</c:v>
                </c:pt>
                <c:pt idx="2">
                  <c:v>2.7151655441759803E-2</c:v>
                </c:pt>
                <c:pt idx="3">
                  <c:v>2.8450658272111948E-2</c:v>
                </c:pt>
                <c:pt idx="4">
                  <c:v>6.6410213066171488E-3</c:v>
                </c:pt>
                <c:pt idx="5">
                  <c:v>7.8486114847493241E-3</c:v>
                </c:pt>
                <c:pt idx="6">
                  <c:v>-9.077948762827805E-3</c:v>
                </c:pt>
                <c:pt idx="7">
                  <c:v>6.1208375245796805E-3</c:v>
                </c:pt>
                <c:pt idx="8">
                  <c:v>-2.663320500395016E-2</c:v>
                </c:pt>
                <c:pt idx="9">
                  <c:v>-1.7178806273261175E-2</c:v>
                </c:pt>
                <c:pt idx="10">
                  <c:v>-1.7178806273261175E-2</c:v>
                </c:pt>
                <c:pt idx="11">
                  <c:v>-1.7178806273261175E-2</c:v>
                </c:pt>
                <c:pt idx="12">
                  <c:v>-1.7178806273261175E-2</c:v>
                </c:pt>
                <c:pt idx="13">
                  <c:v>-1.7178806273261175E-2</c:v>
                </c:pt>
                <c:pt idx="14">
                  <c:v>-4.6151851677376489E-2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E9-6241-BF73-396842C132CC}"/>
            </c:ext>
          </c:extLst>
        </c:ser>
        <c:ser>
          <c:idx val="4"/>
          <c:order val="3"/>
          <c:tx>
            <c:strRef>
              <c:f>'5. Tot Mkt BP Changes'!$DZ$3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CC66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Changes'!$DZ$4:$DZ$28</c:f>
              <c:numCache>
                <c:formatCode>0.0%</c:formatCode>
                <c:ptCount val="25"/>
                <c:pt idx="0">
                  <c:v>0</c:v>
                </c:pt>
                <c:pt idx="1">
                  <c:v>2.4568911111382419E-3</c:v>
                </c:pt>
                <c:pt idx="2">
                  <c:v>1.2916760922577241E-2</c:v>
                </c:pt>
                <c:pt idx="3">
                  <c:v>3.2806869036231603E-2</c:v>
                </c:pt>
                <c:pt idx="4">
                  <c:v>2.8084439982285232E-2</c:v>
                </c:pt>
                <c:pt idx="5">
                  <c:v>6.9241881819314408E-3</c:v>
                </c:pt>
                <c:pt idx="6">
                  <c:v>1.8513210427261829E-2</c:v>
                </c:pt>
                <c:pt idx="7">
                  <c:v>4.9755610377737944E-2</c:v>
                </c:pt>
                <c:pt idx="8">
                  <c:v>5.3277038772432068E-2</c:v>
                </c:pt>
                <c:pt idx="9">
                  <c:v>3.10926797067126E-2</c:v>
                </c:pt>
                <c:pt idx="10">
                  <c:v>3.1731395247184775E-2</c:v>
                </c:pt>
                <c:pt idx="11">
                  <c:v>1.8231526703957921E-2</c:v>
                </c:pt>
                <c:pt idx="12">
                  <c:v>2.3120317814819605E-2</c:v>
                </c:pt>
                <c:pt idx="13">
                  <c:v>5.098914241649914E-3</c:v>
                </c:pt>
                <c:pt idx="14">
                  <c:v>-2.6859344410999331E-3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E9-6241-BF73-396842C132CC}"/>
            </c:ext>
          </c:extLst>
        </c:ser>
        <c:ser>
          <c:idx val="5"/>
          <c:order val="4"/>
          <c:tx>
            <c:strRef>
              <c:f>'5. Tot Mkt BP Changes'!$EA$3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Changes'!$EA$4:$EA$28</c:f>
              <c:numCache>
                <c:formatCode>0.0%</c:formatCode>
                <c:ptCount val="25"/>
                <c:pt idx="0">
                  <c:v>0</c:v>
                </c:pt>
                <c:pt idx="1">
                  <c:v>-1.1182048812823924E-2</c:v>
                </c:pt>
                <c:pt idx="2">
                  <c:v>-4.1939254357008279E-2</c:v>
                </c:pt>
                <c:pt idx="3">
                  <c:v>-7.1604303495301738E-2</c:v>
                </c:pt>
                <c:pt idx="4">
                  <c:v>-5.193793131939993E-2</c:v>
                </c:pt>
                <c:pt idx="5">
                  <c:v>-8.7548470823160085E-2</c:v>
                </c:pt>
                <c:pt idx="6">
                  <c:v>-9.6845821902413032E-2</c:v>
                </c:pt>
                <c:pt idx="7">
                  <c:v>-9.646490673025801E-2</c:v>
                </c:pt>
                <c:pt idx="8">
                  <c:v>-0.12899534251046618</c:v>
                </c:pt>
                <c:pt idx="9">
                  <c:v>-0.12678547999728784</c:v>
                </c:pt>
                <c:pt idx="10">
                  <c:v>-0.13004083589468038</c:v>
                </c:pt>
                <c:pt idx="11">
                  <c:v>-0.10029721002022143</c:v>
                </c:pt>
                <c:pt idx="12">
                  <c:v>-5.662460747126246E-2</c:v>
                </c:pt>
                <c:pt idx="13">
                  <c:v>-1.1126930951159363E-2</c:v>
                </c:pt>
                <c:pt idx="14">
                  <c:v>1.1041565633551083E-2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E9-6241-BF73-396842C132CC}"/>
            </c:ext>
          </c:extLst>
        </c:ser>
        <c:ser>
          <c:idx val="3"/>
          <c:order val="5"/>
          <c:tx>
            <c:strRef>
              <c:f>'5. Tot Mkt BP Changes'!$EB$3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Changes'!$EB$4:$EB$28</c:f>
              <c:numCache>
                <c:formatCode>0.0%</c:formatCode>
                <c:ptCount val="25"/>
                <c:pt idx="0">
                  <c:v>0</c:v>
                </c:pt>
                <c:pt idx="1">
                  <c:v>9.0642847917510698E-3</c:v>
                </c:pt>
                <c:pt idx="2">
                  <c:v>1.866039148557367E-2</c:v>
                </c:pt>
                <c:pt idx="3">
                  <c:v>1.859165389299965E-2</c:v>
                </c:pt>
                <c:pt idx="4">
                  <c:v>1.3334127937240091E-2</c:v>
                </c:pt>
                <c:pt idx="5">
                  <c:v>-1.670930664351911E-2</c:v>
                </c:pt>
                <c:pt idx="6">
                  <c:v>-1.1628049983020836E-2</c:v>
                </c:pt>
                <c:pt idx="7">
                  <c:v>6.5817934102274189E-4</c:v>
                </c:pt>
                <c:pt idx="8">
                  <c:v>7.3141656384153528E-3</c:v>
                </c:pt>
                <c:pt idx="9">
                  <c:v>-1.070519565303916E-2</c:v>
                </c:pt>
                <c:pt idx="10">
                  <c:v>-1.0390210974336673E-2</c:v>
                </c:pt>
                <c:pt idx="11">
                  <c:v>-1.5395516992239082E-2</c:v>
                </c:pt>
                <c:pt idx="12">
                  <c:v>-9.6167035543042161E-3</c:v>
                </c:pt>
                <c:pt idx="13">
                  <c:v>-6.1406523762915872E-3</c:v>
                </c:pt>
                <c:pt idx="14">
                  <c:v>-7.4244682517765797E-3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E9-6241-BF73-396842C132CC}"/>
            </c:ext>
          </c:extLst>
        </c:ser>
        <c:ser>
          <c:idx val="6"/>
          <c:order val="6"/>
          <c:tx>
            <c:strRef>
              <c:f>'5. Tot Mkt BP Changes'!$EC$3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Changes'!$EC$4:$EC$28</c:f>
              <c:numCache>
                <c:formatCode>0.0%</c:formatCode>
                <c:ptCount val="25"/>
                <c:pt idx="0">
                  <c:v>0</c:v>
                </c:pt>
                <c:pt idx="1">
                  <c:v>3.6137482898182909E-2</c:v>
                </c:pt>
                <c:pt idx="2">
                  <c:v>2.3874881138297166E-2</c:v>
                </c:pt>
                <c:pt idx="3">
                  <c:v>2.4485643364229426E-2</c:v>
                </c:pt>
                <c:pt idx="4">
                  <c:v>9.0578112682475186E-3</c:v>
                </c:pt>
                <c:pt idx="5">
                  <c:v>-1.7845383350164929E-3</c:v>
                </c:pt>
                <c:pt idx="6">
                  <c:v>-1.036846285744782E-2</c:v>
                </c:pt>
                <c:pt idx="7">
                  <c:v>3.6429437997891785E-3</c:v>
                </c:pt>
                <c:pt idx="8">
                  <c:v>-1.3930460934617365E-2</c:v>
                </c:pt>
                <c:pt idx="9">
                  <c:v>-1.4893384072964547E-2</c:v>
                </c:pt>
                <c:pt idx="10">
                  <c:v>-1.480910164079551E-2</c:v>
                </c:pt>
                <c:pt idx="11">
                  <c:v>-1.6764570613114749E-2</c:v>
                </c:pt>
                <c:pt idx="12">
                  <c:v>-1.4668538110168699E-2</c:v>
                </c:pt>
                <c:pt idx="13">
                  <c:v>-1.328052282740509E-2</c:v>
                </c:pt>
                <c:pt idx="14">
                  <c:v>-3.1616789037818817E-2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AE9-6241-BF73-396842C13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146304"/>
        <c:axId val="625148080"/>
      </c:lineChart>
      <c:catAx>
        <c:axId val="6251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148080"/>
        <c:crosses val="autoZero"/>
        <c:auto val="1"/>
        <c:lblAlgn val="ctr"/>
        <c:lblOffset val="100"/>
        <c:noMultiLvlLbl val="0"/>
      </c:catAx>
      <c:valAx>
        <c:axId val="625148080"/>
        <c:scaling>
          <c:orientation val="minMax"/>
          <c:max val="6.0000000000000012E-2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1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7F7F7F"/>
                </a:solidFill>
              </a:defRPr>
            </a:pPr>
            <a:r>
              <a:rPr lang="en-US" sz="1399" dirty="0">
                <a:solidFill>
                  <a:srgbClr val="7F7F7F"/>
                </a:solidFill>
              </a:rPr>
              <a:t>Business Loans</a:t>
            </a:r>
          </a:p>
          <a:p>
            <a:pPr>
              <a:defRPr>
                <a:solidFill>
                  <a:srgbClr val="7F7F7F"/>
                </a:solidFill>
              </a:defRPr>
            </a:pPr>
            <a:r>
              <a:rPr lang="en-US" sz="1199" b="0" dirty="0">
                <a:solidFill>
                  <a:srgbClr val="7F7F7F"/>
                </a:solidFill>
              </a:rPr>
              <a:t>Mix by Segment</a:t>
            </a:r>
            <a:endParaRPr lang="en-US" sz="1200" b="0" dirty="0">
              <a:solidFill>
                <a:srgbClr val="7F7F7F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473425463889346"/>
          <c:y val="0.20881233595800525"/>
          <c:w val="0.76406684343489617"/>
          <c:h val="0.703521278590176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Loans</c:v>
                </c:pt>
              </c:strCache>
            </c:strRef>
          </c:tx>
          <c:dPt>
            <c:idx val="0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1D2E-144A-9366-8CE632933DAB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1D2E-144A-9366-8CE632933DA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D2E-144A-9366-8CE632933DAB}"/>
              </c:ext>
            </c:extLst>
          </c:dPt>
          <c:dLbls>
            <c:dLbl>
              <c:idx val="2"/>
              <c:layout>
                <c:manualLayout>
                  <c:x val="0.22387073555978501"/>
                  <c:y val="-6.2757077240345002E-2"/>
                </c:manualLayout>
              </c:layout>
              <c:spPr/>
              <c:txPr>
                <a:bodyPr/>
                <a:lstStyle/>
                <a:p>
                  <a:pPr>
                    <a:defRPr sz="999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2E-144A-9366-8CE632933DAB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999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Business Loans &lt;$500K</c:v>
                </c:pt>
                <c:pt idx="1">
                  <c:v>Business Loans $500K&gt;&lt;$5MM</c:v>
                </c:pt>
                <c:pt idx="2">
                  <c:v>Business Loans &gt;$5MM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50827.597092130061</c:v>
                </c:pt>
                <c:pt idx="1">
                  <c:v>103399.58494116156</c:v>
                </c:pt>
                <c:pt idx="2">
                  <c:v>365296.81796670833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2E-144A-9366-8CE632933DA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Coast Capital Savings Credit Union</a:t>
            </a:r>
          </a:p>
          <a:p>
            <a:pPr>
              <a:defRPr/>
            </a:pPr>
            <a:r>
              <a:rPr lang="en-US" sz="1200" b="0"/>
              <a:t>% Change in Share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'11. BP Change'!$CA$2</c:f>
              <c:strCache>
                <c:ptCount val="1"/>
                <c:pt idx="0">
                  <c:v>Demand Deposits</c:v>
                </c:pt>
              </c:strCache>
            </c:strRef>
          </c:tx>
          <c:spPr>
            <a:ln>
              <a:solidFill>
                <a:srgbClr val="00FA00"/>
              </a:solidFill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Change'!$CA$3:$CA$23</c:f>
              <c:numCache>
                <c:formatCode>0.0%</c:formatCode>
                <c:ptCount val="21"/>
                <c:pt idx="0">
                  <c:v>0</c:v>
                </c:pt>
                <c:pt idx="1">
                  <c:v>3.8936578154491364E-2</c:v>
                </c:pt>
                <c:pt idx="2">
                  <c:v>8.4583033642583405E-2</c:v>
                </c:pt>
                <c:pt idx="3">
                  <c:v>0.11030330775145328</c:v>
                </c:pt>
                <c:pt idx="4">
                  <c:v>-0.29452021558762537</c:v>
                </c:pt>
                <c:pt idx="5">
                  <c:v>-0.26295630865631725</c:v>
                </c:pt>
                <c:pt idx="6">
                  <c:v>-0.22958221452601632</c:v>
                </c:pt>
                <c:pt idx="7">
                  <c:v>-0.23318949552314797</c:v>
                </c:pt>
                <c:pt idx="8">
                  <c:v>-0.31892097303904343</c:v>
                </c:pt>
                <c:pt idx="9">
                  <c:v>-0.26774246642222987</c:v>
                </c:pt>
                <c:pt idx="10">
                  <c:v>-0.27790844450007918</c:v>
                </c:pt>
                <c:pt idx="11">
                  <c:v>-0.33336297351627403</c:v>
                </c:pt>
                <c:pt idx="12">
                  <c:v>-0.34266601924231027</c:v>
                </c:pt>
                <c:pt idx="13">
                  <c:v>-0.36410697899468664</c:v>
                </c:pt>
                <c:pt idx="14">
                  <c:v>-0.37672253693420915</c:v>
                </c:pt>
                <c:pt idx="15">
                  <c:v>-0.38043546011040746</c:v>
                </c:pt>
                <c:pt idx="16">
                  <c:v>-0.37582361953457877</c:v>
                </c:pt>
                <c:pt idx="17">
                  <c:v>-0.37244108664326325</c:v>
                </c:pt>
                <c:pt idx="18">
                  <c:v>-0.38892623936091753</c:v>
                </c:pt>
                <c:pt idx="19">
                  <c:v>-0.39050018328953418</c:v>
                </c:pt>
                <c:pt idx="20">
                  <c:v>-0.41527545430686946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6-45FD-828C-68C48E2EC54D}"/>
            </c:ext>
          </c:extLst>
        </c:ser>
        <c:ser>
          <c:idx val="1"/>
          <c:order val="1"/>
          <c:tx>
            <c:strRef>
              <c:f>'11. BP Change'!$CB$2</c:f>
              <c:strCache>
                <c:ptCount val="1"/>
                <c:pt idx="0">
                  <c:v>Term Deposits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Change'!$CB$3:$CB$23</c:f>
              <c:numCache>
                <c:formatCode>0.0%</c:formatCode>
                <c:ptCount val="21"/>
                <c:pt idx="0">
                  <c:v>0</c:v>
                </c:pt>
                <c:pt idx="1">
                  <c:v>-2.3015386488539302E-2</c:v>
                </c:pt>
                <c:pt idx="2">
                  <c:v>-5.3308304388195754E-2</c:v>
                </c:pt>
                <c:pt idx="3">
                  <c:v>-0.13913448609727314</c:v>
                </c:pt>
                <c:pt idx="4">
                  <c:v>-0.23329450829965795</c:v>
                </c:pt>
                <c:pt idx="5">
                  <c:v>-0.11050198104864017</c:v>
                </c:pt>
                <c:pt idx="6">
                  <c:v>-6.8594371883239108E-2</c:v>
                </c:pt>
                <c:pt idx="7">
                  <c:v>-0.10422364623700257</c:v>
                </c:pt>
                <c:pt idx="8">
                  <c:v>-0.12034813643527387</c:v>
                </c:pt>
                <c:pt idx="9">
                  <c:v>-0.11041458610851579</c:v>
                </c:pt>
                <c:pt idx="10">
                  <c:v>-8.9809518115378448E-2</c:v>
                </c:pt>
                <c:pt idx="11">
                  <c:v>2.4612145851276189E-3</c:v>
                </c:pt>
                <c:pt idx="12">
                  <c:v>0.12809620153134244</c:v>
                </c:pt>
                <c:pt idx="13">
                  <c:v>0.37030329948685853</c:v>
                </c:pt>
                <c:pt idx="14">
                  <c:v>0.28571882342547983</c:v>
                </c:pt>
                <c:pt idx="15">
                  <c:v>0.25948065769148893</c:v>
                </c:pt>
                <c:pt idx="16">
                  <c:v>7.4547661957754724E-2</c:v>
                </c:pt>
                <c:pt idx="17">
                  <c:v>0.23945161956945046</c:v>
                </c:pt>
                <c:pt idx="18">
                  <c:v>0.14400255810569432</c:v>
                </c:pt>
                <c:pt idx="19">
                  <c:v>0.10237020548330202</c:v>
                </c:pt>
                <c:pt idx="20">
                  <c:v>9.2792166698161496E-2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F6-45FD-828C-68C48E2EC54D}"/>
            </c:ext>
          </c:extLst>
        </c:ser>
        <c:ser>
          <c:idx val="2"/>
          <c:order val="2"/>
          <c:tx>
            <c:strRef>
              <c:f>'11. BP Change'!$CC$2</c:f>
              <c:strCache>
                <c:ptCount val="1"/>
                <c:pt idx="0">
                  <c:v>Total Deposits</c:v>
                </c:pt>
              </c:strCache>
            </c:strRef>
          </c:tx>
          <c:spPr>
            <a:ln>
              <a:solidFill>
                <a:srgbClr val="0432FF"/>
              </a:solidFill>
              <a:prstDash val="sysDot"/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Change'!$CC$3:$CC$23</c:f>
              <c:numCache>
                <c:formatCode>0.0%</c:formatCode>
                <c:ptCount val="21"/>
                <c:pt idx="0">
                  <c:v>0</c:v>
                </c:pt>
                <c:pt idx="1">
                  <c:v>2.9810211990607356E-2</c:v>
                </c:pt>
                <c:pt idx="2">
                  <c:v>0.11229429275872238</c:v>
                </c:pt>
                <c:pt idx="3">
                  <c:v>8.6010995536063728E-2</c:v>
                </c:pt>
                <c:pt idx="4">
                  <c:v>-0.27508186659281975</c:v>
                </c:pt>
                <c:pt idx="5">
                  <c:v>-0.23410925508577626</c:v>
                </c:pt>
                <c:pt idx="6">
                  <c:v>-0.21030695822614393</c:v>
                </c:pt>
                <c:pt idx="7">
                  <c:v>-0.20732195349513072</c:v>
                </c:pt>
                <c:pt idx="8">
                  <c:v>-0.26090777787498021</c:v>
                </c:pt>
                <c:pt idx="9">
                  <c:v>-0.21965903726530164</c:v>
                </c:pt>
                <c:pt idx="10">
                  <c:v>-0.27170587405123292</c:v>
                </c:pt>
                <c:pt idx="11">
                  <c:v>-0.26676759531870153</c:v>
                </c:pt>
                <c:pt idx="12">
                  <c:v>-0.19933307307670203</c:v>
                </c:pt>
                <c:pt idx="13">
                  <c:v>-0.12243801828407892</c:v>
                </c:pt>
                <c:pt idx="14">
                  <c:v>-0.13415228472189575</c:v>
                </c:pt>
                <c:pt idx="15">
                  <c:v>-0.13934923601725635</c:v>
                </c:pt>
                <c:pt idx="16">
                  <c:v>-0.17388032017051702</c:v>
                </c:pt>
                <c:pt idx="17">
                  <c:v>-9.9984758251399353E-2</c:v>
                </c:pt>
                <c:pt idx="18">
                  <c:v>-0.15340540145729031</c:v>
                </c:pt>
                <c:pt idx="19">
                  <c:v>-0.17998665491334598</c:v>
                </c:pt>
                <c:pt idx="20">
                  <c:v>-0.2027918778735554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F6-45FD-828C-68C48E2EC54D}"/>
            </c:ext>
          </c:extLst>
        </c:ser>
        <c:ser>
          <c:idx val="5"/>
          <c:order val="3"/>
          <c:tx>
            <c:strRef>
              <c:f>'11. BP Change'!$CD$2</c:f>
              <c:strCache>
                <c:ptCount val="1"/>
                <c:pt idx="0">
                  <c:v>Commercial Mortgages</c:v>
                </c:pt>
              </c:strCache>
            </c:strRef>
          </c:tx>
          <c:spPr>
            <a:ln>
              <a:solidFill>
                <a:srgbClr val="AB7942"/>
              </a:solidFill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Change'!$CD$3:$CD$23</c:f>
              <c:numCache>
                <c:formatCode>0.0%</c:formatCode>
                <c:ptCount val="21"/>
                <c:pt idx="0">
                  <c:v>0</c:v>
                </c:pt>
                <c:pt idx="1">
                  <c:v>4.1587951087603992E-2</c:v>
                </c:pt>
                <c:pt idx="2">
                  <c:v>7.7346808080105259E-2</c:v>
                </c:pt>
                <c:pt idx="3">
                  <c:v>0.37605911107609369</c:v>
                </c:pt>
                <c:pt idx="4">
                  <c:v>0.36182941202498553</c:v>
                </c:pt>
                <c:pt idx="5">
                  <c:v>0.34860832273198356</c:v>
                </c:pt>
                <c:pt idx="6">
                  <c:v>0.3367903473576998</c:v>
                </c:pt>
                <c:pt idx="7">
                  <c:v>0.35493481643905705</c:v>
                </c:pt>
                <c:pt idx="8">
                  <c:v>0.11140904592466225</c:v>
                </c:pt>
                <c:pt idx="9">
                  <c:v>0.10228787409146919</c:v>
                </c:pt>
                <c:pt idx="10">
                  <c:v>0.14435818801297612</c:v>
                </c:pt>
                <c:pt idx="11">
                  <c:v>0.1802807809261236</c:v>
                </c:pt>
                <c:pt idx="12">
                  <c:v>0.27215254866644639</c:v>
                </c:pt>
                <c:pt idx="13">
                  <c:v>0.28449253750940329</c:v>
                </c:pt>
                <c:pt idx="14">
                  <c:v>0.27731720864204856</c:v>
                </c:pt>
                <c:pt idx="15">
                  <c:v>0.25469724543599853</c:v>
                </c:pt>
                <c:pt idx="16">
                  <c:v>0.24046392743834796</c:v>
                </c:pt>
                <c:pt idx="17">
                  <c:v>0.28286972688139217</c:v>
                </c:pt>
                <c:pt idx="18">
                  <c:v>0.27645072735276327</c:v>
                </c:pt>
                <c:pt idx="19">
                  <c:v>0.31247383673084805</c:v>
                </c:pt>
                <c:pt idx="20">
                  <c:v>0.27784396297441727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F6-45FD-828C-68C48E2EC54D}"/>
            </c:ext>
          </c:extLst>
        </c:ser>
        <c:ser>
          <c:idx val="6"/>
          <c:order val="4"/>
          <c:tx>
            <c:strRef>
              <c:f>'11. BP Change'!$CE$2</c:f>
              <c:strCache>
                <c:ptCount val="1"/>
                <c:pt idx="0">
                  <c:v>Commercial Loans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Change'!$CE$3:$CE$23</c:f>
              <c:numCache>
                <c:formatCode>0.0%</c:formatCode>
                <c:ptCount val="21"/>
                <c:pt idx="0">
                  <c:v>0</c:v>
                </c:pt>
                <c:pt idx="1">
                  <c:v>1.338926818424553E-2</c:v>
                </c:pt>
                <c:pt idx="2">
                  <c:v>2.2778978040664186E-2</c:v>
                </c:pt>
                <c:pt idx="3">
                  <c:v>-7.3858484961346685E-2</c:v>
                </c:pt>
                <c:pt idx="4">
                  <c:v>-0.13752257463459741</c:v>
                </c:pt>
                <c:pt idx="5">
                  <c:v>1.6907142359972381E-3</c:v>
                </c:pt>
                <c:pt idx="6">
                  <c:v>-2.1586481365723921E-2</c:v>
                </c:pt>
                <c:pt idx="7">
                  <c:v>6.9302825926672529E-2</c:v>
                </c:pt>
                <c:pt idx="8">
                  <c:v>0.11681859851488322</c:v>
                </c:pt>
                <c:pt idx="9">
                  <c:v>8.4371601830572698E-2</c:v>
                </c:pt>
                <c:pt idx="10">
                  <c:v>0.15128552770404263</c:v>
                </c:pt>
                <c:pt idx="11">
                  <c:v>0.19425959491907266</c:v>
                </c:pt>
                <c:pt idx="12">
                  <c:v>0.20944353716781358</c:v>
                </c:pt>
                <c:pt idx="13">
                  <c:v>0.26077967231042826</c:v>
                </c:pt>
                <c:pt idx="14">
                  <c:v>0.2591536823841894</c:v>
                </c:pt>
                <c:pt idx="15">
                  <c:v>0.30933965810078756</c:v>
                </c:pt>
                <c:pt idx="16">
                  <c:v>0.31714289603489609</c:v>
                </c:pt>
                <c:pt idx="17">
                  <c:v>0.17555272965808147</c:v>
                </c:pt>
                <c:pt idx="18">
                  <c:v>0.16034150012904413</c:v>
                </c:pt>
                <c:pt idx="19">
                  <c:v>0.12980297864579829</c:v>
                </c:pt>
                <c:pt idx="20">
                  <c:v>0.28359817511195951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F6-45FD-828C-68C48E2EC54D}"/>
            </c:ext>
          </c:extLst>
        </c:ser>
        <c:ser>
          <c:idx val="3"/>
          <c:order val="5"/>
          <c:tx>
            <c:strRef>
              <c:f>'11. BP Change'!$CF$2</c:f>
              <c:strCache>
                <c:ptCount val="1"/>
                <c:pt idx="0">
                  <c:v>Total Loans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Change'!$CF$3:$CF$23</c:f>
              <c:numCache>
                <c:formatCode>0.0%</c:formatCode>
                <c:ptCount val="21"/>
                <c:pt idx="0">
                  <c:v>0</c:v>
                </c:pt>
                <c:pt idx="1">
                  <c:v>3.5046481039664915E-2</c:v>
                </c:pt>
                <c:pt idx="2">
                  <c:v>8.2776958058297004E-2</c:v>
                </c:pt>
                <c:pt idx="3">
                  <c:v>0.16642861585347213</c:v>
                </c:pt>
                <c:pt idx="4">
                  <c:v>0.12754664459055298</c:v>
                </c:pt>
                <c:pt idx="5">
                  <c:v>0.20918846658490667</c:v>
                </c:pt>
                <c:pt idx="6">
                  <c:v>0.23659524391194225</c:v>
                </c:pt>
                <c:pt idx="7">
                  <c:v>0.28041722904261274</c:v>
                </c:pt>
                <c:pt idx="8">
                  <c:v>6.7218436198724807E-2</c:v>
                </c:pt>
                <c:pt idx="9">
                  <c:v>3.0683689480532544E-2</c:v>
                </c:pt>
                <c:pt idx="10">
                  <c:v>7.4284189238749743E-2</c:v>
                </c:pt>
                <c:pt idx="11">
                  <c:v>0.11045157912090671</c:v>
                </c:pt>
                <c:pt idx="12">
                  <c:v>0.13237152593475998</c:v>
                </c:pt>
                <c:pt idx="13">
                  <c:v>0.15548697793789806</c:v>
                </c:pt>
                <c:pt idx="14">
                  <c:v>0.13203005990107231</c:v>
                </c:pt>
                <c:pt idx="15">
                  <c:v>0.12557688400963854</c:v>
                </c:pt>
                <c:pt idx="16">
                  <c:v>0.12847565421896423</c:v>
                </c:pt>
                <c:pt idx="17">
                  <c:v>0.12097877159059907</c:v>
                </c:pt>
                <c:pt idx="18">
                  <c:v>0.10429463144813773</c:v>
                </c:pt>
                <c:pt idx="19">
                  <c:v>0.117407281978992</c:v>
                </c:pt>
                <c:pt idx="20">
                  <c:v>0.10876126762209384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F6-45FD-828C-68C48E2EC54D}"/>
            </c:ext>
          </c:extLst>
        </c:ser>
        <c:ser>
          <c:idx val="4"/>
          <c:order val="6"/>
          <c:tx>
            <c:strRef>
              <c:f>'11. BP Change'!$CG$2</c:f>
              <c:strCache>
                <c:ptCount val="1"/>
                <c:pt idx="0">
                  <c:v>Total Commercial Products 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'11. BP Change'!$A$3:$A$23</c:f>
              <c:strCache>
                <c:ptCount val="21"/>
                <c:pt idx="0">
                  <c:v>Q4</c:v>
                </c:pt>
                <c:pt idx="1">
                  <c:v>Q1'15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Q1'16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Q1'17</c:v>
                </c:pt>
                <c:pt idx="10">
                  <c:v>Q2</c:v>
                </c:pt>
                <c:pt idx="11">
                  <c:v>Q3</c:v>
                </c:pt>
                <c:pt idx="12">
                  <c:v>Q4</c:v>
                </c:pt>
                <c:pt idx="13">
                  <c:v>Q1'18</c:v>
                </c:pt>
                <c:pt idx="14">
                  <c:v>Q2</c:v>
                </c:pt>
                <c:pt idx="15">
                  <c:v>Q3</c:v>
                </c:pt>
                <c:pt idx="16">
                  <c:v>Q4</c:v>
                </c:pt>
                <c:pt idx="17">
                  <c:v>Q1'19</c:v>
                </c:pt>
                <c:pt idx="18">
                  <c:v>Q2</c:v>
                </c:pt>
                <c:pt idx="19">
                  <c:v>Q3</c:v>
                </c:pt>
                <c:pt idx="20">
                  <c:v>Q4</c:v>
                </c:pt>
              </c:strCache>
            </c:strRef>
          </c:cat>
          <c:val>
            <c:numRef>
              <c:f>'11. BP Change'!$CG$3:$CG$23</c:f>
              <c:numCache>
                <c:formatCode>0.0%</c:formatCode>
                <c:ptCount val="21"/>
                <c:pt idx="0">
                  <c:v>0</c:v>
                </c:pt>
                <c:pt idx="1">
                  <c:v>3.1380203119198154E-2</c:v>
                </c:pt>
                <c:pt idx="2">
                  <c:v>0.10441929388055739</c:v>
                </c:pt>
                <c:pt idx="3">
                  <c:v>0.13270408288011634</c:v>
                </c:pt>
                <c:pt idx="4">
                  <c:v>-9.2781366381697983E-2</c:v>
                </c:pt>
                <c:pt idx="5">
                  <c:v>-3.5024615142260594E-2</c:v>
                </c:pt>
                <c:pt idx="6">
                  <c:v>-9.297307155866439E-3</c:v>
                </c:pt>
                <c:pt idx="7">
                  <c:v>7.456375769066468E-3</c:v>
                </c:pt>
                <c:pt idx="8">
                  <c:v>-0.10288919467687652</c:v>
                </c:pt>
                <c:pt idx="9">
                  <c:v>-8.5914045054849453E-2</c:v>
                </c:pt>
                <c:pt idx="10">
                  <c:v>-0.10871037850140079</c:v>
                </c:pt>
                <c:pt idx="11">
                  <c:v>-9.2951815590973583E-2</c:v>
                </c:pt>
                <c:pt idx="12">
                  <c:v>-3.6028184598637096E-2</c:v>
                </c:pt>
                <c:pt idx="13">
                  <c:v>2.8313135932426778E-2</c:v>
                </c:pt>
                <c:pt idx="14">
                  <c:v>1.1326675568296952E-2</c:v>
                </c:pt>
                <c:pt idx="15">
                  <c:v>5.8745070687041762E-3</c:v>
                </c:pt>
                <c:pt idx="16">
                  <c:v>-1.8044265421555468E-2</c:v>
                </c:pt>
                <c:pt idx="17">
                  <c:v>2.901059839916291E-2</c:v>
                </c:pt>
                <c:pt idx="18">
                  <c:v>-1.3699114207806562E-2</c:v>
                </c:pt>
                <c:pt idx="19">
                  <c:v>-2.6958767719272504E-2</c:v>
                </c:pt>
                <c:pt idx="20">
                  <c:v>-4.6359715741625951E-2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F6-45FD-828C-68C48E2EC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976224"/>
        <c:axId val="627978976"/>
      </c:lineChart>
      <c:catAx>
        <c:axId val="6279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27978976"/>
        <c:crosses val="autoZero"/>
        <c:auto val="1"/>
        <c:lblAlgn val="ctr"/>
        <c:lblOffset val="100"/>
        <c:noMultiLvlLbl val="0"/>
      </c:catAx>
      <c:valAx>
        <c:axId val="6279789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crossAx val="6279762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First</a:t>
            </a:r>
            <a:r>
              <a:rPr lang="en-US" b="1" baseline="0"/>
              <a:t> West</a:t>
            </a:r>
            <a:endParaRPr lang="en-US" b="1"/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5612087921883497"/>
          <c:w val="0.85836329833770775"/>
          <c:h val="0.67635162935852644"/>
        </c:manualLayout>
      </c:layout>
      <c:lineChart>
        <c:grouping val="standard"/>
        <c:varyColors val="0"/>
        <c:ser>
          <c:idx val="4"/>
          <c:order val="0"/>
          <c:tx>
            <c:strRef>
              <c:f>'7. 5 Yr Change'!$DW$4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Change'!$DW$5:$DW$10</c:f>
              <c:numCache>
                <c:formatCode>0.0%</c:formatCode>
                <c:ptCount val="6"/>
                <c:pt idx="0">
                  <c:v>0</c:v>
                </c:pt>
                <c:pt idx="1">
                  <c:v>1.3736142446008874E-2</c:v>
                </c:pt>
                <c:pt idx="2">
                  <c:v>9.2201445334076412E-2</c:v>
                </c:pt>
                <c:pt idx="3">
                  <c:v>0.18720344104523642</c:v>
                </c:pt>
                <c:pt idx="4">
                  <c:v>0.14252959840856597</c:v>
                </c:pt>
                <c:pt idx="5">
                  <c:v>0.21121985311584598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5-4B03-A36A-89F433C2C66F}"/>
            </c:ext>
          </c:extLst>
        </c:ser>
        <c:ser>
          <c:idx val="5"/>
          <c:order val="1"/>
          <c:tx>
            <c:strRef>
              <c:f>'7. 5 Yr Change'!$DX$4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Change'!$DX$5:$DX$10</c:f>
              <c:numCache>
                <c:formatCode>0.0%</c:formatCode>
                <c:ptCount val="6"/>
                <c:pt idx="0">
                  <c:v>0</c:v>
                </c:pt>
                <c:pt idx="1">
                  <c:v>-0.31581989577981884</c:v>
                </c:pt>
                <c:pt idx="2">
                  <c:v>-0.34509678728334653</c:v>
                </c:pt>
                <c:pt idx="3">
                  <c:v>-0.38334905780993644</c:v>
                </c:pt>
                <c:pt idx="4">
                  <c:v>-0.39772937918093998</c:v>
                </c:pt>
                <c:pt idx="5">
                  <c:v>-0.4195416284270968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65-4B03-A36A-89F433C2C66F}"/>
            </c:ext>
          </c:extLst>
        </c:ser>
        <c:ser>
          <c:idx val="6"/>
          <c:order val="2"/>
          <c:tx>
            <c:strRef>
              <c:f>'7. 5 Yr Change'!$DY$4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Change'!$DY$5:$DY$10</c:f>
              <c:numCache>
                <c:formatCode>0.0%</c:formatCode>
                <c:ptCount val="6"/>
                <c:pt idx="0">
                  <c:v>0</c:v>
                </c:pt>
                <c:pt idx="1">
                  <c:v>-5.2627281819338401E-2</c:v>
                </c:pt>
                <c:pt idx="2">
                  <c:v>-1.2762000923574926E-2</c:v>
                </c:pt>
                <c:pt idx="3">
                  <c:v>2.5865736534377928E-2</c:v>
                </c:pt>
                <c:pt idx="4">
                  <c:v>-3.3088976583596615E-2</c:v>
                </c:pt>
                <c:pt idx="5">
                  <c:v>7.8913913180453377E-3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5-4B03-A36A-89F433C2C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First</a:t>
            </a:r>
            <a:r>
              <a:rPr lang="en-US" b="1" baseline="0"/>
              <a:t> West</a:t>
            </a:r>
            <a:endParaRPr lang="en-US" b="1"/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85836329833770775"/>
          <c:h val="0.73882185608301854"/>
        </c:manualLayout>
      </c:layout>
      <c:lineChart>
        <c:grouping val="standard"/>
        <c:varyColors val="0"/>
        <c:ser>
          <c:idx val="0"/>
          <c:order val="0"/>
          <c:tx>
            <c:strRef>
              <c:f>'11 5 Yr Prov Chg'!$BI$2:$BI$3</c:f>
              <c:strCache>
                <c:ptCount val="2"/>
                <c:pt idx="0">
                  <c:v>First West</c:v>
                </c:pt>
                <c:pt idx="1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Chg'!$A$4:$A$8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'11 5 Yr Prov Chg'!$BI$4:$BI$9</c:f>
              <c:numCache>
                <c:formatCode>0.0%</c:formatCode>
                <c:ptCount val="6"/>
                <c:pt idx="0">
                  <c:v>0</c:v>
                </c:pt>
                <c:pt idx="1">
                  <c:v>0.28436824873799449</c:v>
                </c:pt>
                <c:pt idx="2">
                  <c:v>0.17827564923407527</c:v>
                </c:pt>
                <c:pt idx="3">
                  <c:v>0.34120304141470037</c:v>
                </c:pt>
                <c:pt idx="4">
                  <c:v>0.38644453426764408</c:v>
                </c:pt>
                <c:pt idx="5">
                  <c:v>0.58195033460145162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7-4984-AE72-1C858499C352}"/>
            </c:ext>
          </c:extLst>
        </c:ser>
        <c:ser>
          <c:idx val="1"/>
          <c:order val="1"/>
          <c:tx>
            <c:strRef>
              <c:f>'11 5 Yr Prov Chg'!$BJ$2:$BJ$3</c:f>
              <c:strCache>
                <c:ptCount val="2"/>
                <c:pt idx="0">
                  <c:v>First West</c:v>
                </c:pt>
                <c:pt idx="1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Chg'!$A$4:$A$8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'11 5 Yr Prov Chg'!$BJ$4:$BJ$9</c:f>
              <c:numCache>
                <c:formatCode>0.0%</c:formatCode>
                <c:ptCount val="6"/>
                <c:pt idx="0">
                  <c:v>0</c:v>
                </c:pt>
                <c:pt idx="1">
                  <c:v>-0.32096980491461158</c:v>
                </c:pt>
                <c:pt idx="2">
                  <c:v>-0.44970368883711043</c:v>
                </c:pt>
                <c:pt idx="3">
                  <c:v>-0.43000396534759433</c:v>
                </c:pt>
                <c:pt idx="4">
                  <c:v>-0.38123005969433754</c:v>
                </c:pt>
                <c:pt idx="5">
                  <c:v>-0.35004050087014255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17-4984-AE72-1C858499C352}"/>
            </c:ext>
          </c:extLst>
        </c:ser>
        <c:ser>
          <c:idx val="2"/>
          <c:order val="2"/>
          <c:tx>
            <c:strRef>
              <c:f>'11 5 Yr Prov Chg'!$BK$2:$BK$3</c:f>
              <c:strCache>
                <c:ptCount val="2"/>
                <c:pt idx="0">
                  <c:v>First West</c:v>
                </c:pt>
                <c:pt idx="1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Chg'!$A$4:$A$8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'11 5 Yr Prov Chg'!$BK$4:$BK$9</c:f>
              <c:numCache>
                <c:formatCode>0.0%</c:formatCode>
                <c:ptCount val="6"/>
                <c:pt idx="0">
                  <c:v>0</c:v>
                </c:pt>
                <c:pt idx="1">
                  <c:v>3.9716121194354616E-2</c:v>
                </c:pt>
                <c:pt idx="2">
                  <c:v>-7.8126930789514881E-2</c:v>
                </c:pt>
                <c:pt idx="3">
                  <c:v>4.0057786497424169E-2</c:v>
                </c:pt>
                <c:pt idx="4">
                  <c:v>8.0007591411795781E-2</c:v>
                </c:pt>
                <c:pt idx="5">
                  <c:v>0.22306778119544984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17-4984-AE72-1C858499C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0.70000000000000007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88801399825035E-2"/>
          <c:y val="0.92518501661280772"/>
          <c:w val="0.69666001359857876"/>
          <c:h val="7.48149833871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Prospera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793866556154165"/>
          <c:w val="0.85836329833770775"/>
          <c:h val="0.66384384034538835"/>
        </c:manualLayout>
      </c:layout>
      <c:lineChart>
        <c:grouping val="standard"/>
        <c:varyColors val="0"/>
        <c:ser>
          <c:idx val="4"/>
          <c:order val="0"/>
          <c:tx>
            <c:strRef>
              <c:f>'7. 5 Yr Change'!$GG$3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Change'!$A$4:$A$9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'7. 5 Yr Change'!$GG$4:$GG$9</c:f>
              <c:numCache>
                <c:formatCode>0.0%</c:formatCode>
                <c:ptCount val="6"/>
                <c:pt idx="0">
                  <c:v>0</c:v>
                </c:pt>
                <c:pt idx="1">
                  <c:v>2.715013764494217E-2</c:v>
                </c:pt>
                <c:pt idx="2">
                  <c:v>-3.4061879616233068E-2</c:v>
                </c:pt>
                <c:pt idx="3">
                  <c:v>0.10307381570237663</c:v>
                </c:pt>
                <c:pt idx="4">
                  <c:v>0.14291174481397109</c:v>
                </c:pt>
                <c:pt idx="5">
                  <c:v>0.19864391956875987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0-5143-8656-929419F16978}"/>
            </c:ext>
          </c:extLst>
        </c:ser>
        <c:ser>
          <c:idx val="5"/>
          <c:order val="1"/>
          <c:tx>
            <c:strRef>
              <c:f>'7. 5 Yr Change'!$GH$3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Change'!$A$4:$A$9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'7. 5 Yr Change'!$GH$4:$GH$9</c:f>
              <c:numCache>
                <c:formatCode>0.0%</c:formatCode>
                <c:ptCount val="6"/>
                <c:pt idx="0">
                  <c:v>0</c:v>
                </c:pt>
                <c:pt idx="1">
                  <c:v>0.67745912693869148</c:v>
                </c:pt>
                <c:pt idx="2">
                  <c:v>5.4052987894296592E-2</c:v>
                </c:pt>
                <c:pt idx="3">
                  <c:v>0.24187094871131068</c:v>
                </c:pt>
                <c:pt idx="4">
                  <c:v>0.33003564635095517</c:v>
                </c:pt>
                <c:pt idx="5">
                  <c:v>0.25254545499598557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E0-5143-8656-929419F16978}"/>
            </c:ext>
          </c:extLst>
        </c:ser>
        <c:ser>
          <c:idx val="6"/>
          <c:order val="2"/>
          <c:tx>
            <c:strRef>
              <c:f>'7. 5 Yr Change'!$GI$3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Change'!$A$4:$A$9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'7. 5 Yr Change'!$GI$4:$GI$9</c:f>
              <c:numCache>
                <c:formatCode>0.0%</c:formatCode>
                <c:ptCount val="6"/>
                <c:pt idx="0">
                  <c:v>0</c:v>
                </c:pt>
                <c:pt idx="1">
                  <c:v>7.4792538925407728E-2</c:v>
                </c:pt>
                <c:pt idx="2">
                  <c:v>-7.2377752459485675E-2</c:v>
                </c:pt>
                <c:pt idx="3">
                  <c:v>4.6700110165475456E-2</c:v>
                </c:pt>
                <c:pt idx="4">
                  <c:v>7.4464044034851212E-2</c:v>
                </c:pt>
                <c:pt idx="5">
                  <c:v>8.2180443181331816E-2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E0-5143-8656-929419F1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0.70000000000000007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866579177602817E-2"/>
          <c:y val="0.86248011638805622"/>
          <c:w val="0.79871128608923869"/>
          <c:h val="0.11018462260334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Prospera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85836329833770775"/>
          <c:h val="0.73882185608301854"/>
        </c:manualLayout>
      </c:layout>
      <c:lineChart>
        <c:grouping val="standard"/>
        <c:varyColors val="0"/>
        <c:ser>
          <c:idx val="3"/>
          <c:order val="0"/>
          <c:tx>
            <c:strRef>
              <c:f>'11 5 Yr Prov Chg'!$DM$3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'11 5 Yr Prov Chg'!$DM$4:$DM$9</c:f>
              <c:numCache>
                <c:formatCode>0.0%</c:formatCode>
                <c:ptCount val="6"/>
                <c:pt idx="0">
                  <c:v>0</c:v>
                </c:pt>
                <c:pt idx="1">
                  <c:v>-1.0507730084476124E-2</c:v>
                </c:pt>
                <c:pt idx="2">
                  <c:v>0.17894192704940692</c:v>
                </c:pt>
                <c:pt idx="3">
                  <c:v>0.16567275042259411</c:v>
                </c:pt>
                <c:pt idx="4">
                  <c:v>0.30000247662136842</c:v>
                </c:pt>
                <c:pt idx="5">
                  <c:v>0.44922588724595414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B9-0645-8763-FAC81A41943E}"/>
            </c:ext>
          </c:extLst>
        </c:ser>
        <c:ser>
          <c:idx val="4"/>
          <c:order val="1"/>
          <c:tx>
            <c:strRef>
              <c:f>'11 5 Yr Prov Chg'!$DN$3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'11 5 Yr Prov Chg'!$DN$4:$DN$9</c:f>
              <c:numCache>
                <c:formatCode>0.0%</c:formatCode>
                <c:ptCount val="6"/>
                <c:pt idx="0">
                  <c:v>0</c:v>
                </c:pt>
                <c:pt idx="1">
                  <c:v>0.68104503920206827</c:v>
                </c:pt>
                <c:pt idx="2">
                  <c:v>4.8355292851326004E-2</c:v>
                </c:pt>
                <c:pt idx="3">
                  <c:v>0.13844800316398781</c:v>
                </c:pt>
                <c:pt idx="4">
                  <c:v>0.34592015011891802</c:v>
                </c:pt>
                <c:pt idx="5">
                  <c:v>0.40333480735612176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B9-0645-8763-FAC81A41943E}"/>
            </c:ext>
          </c:extLst>
        </c:ser>
        <c:ser>
          <c:idx val="5"/>
          <c:order val="2"/>
          <c:tx>
            <c:strRef>
              <c:f>'11 5 Yr Prov Chg'!$DO$3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'11 5 Yr Prov Chg'!$DO$4:$DO$9</c:f>
              <c:numCache>
                <c:formatCode>0.0%</c:formatCode>
                <c:ptCount val="6"/>
                <c:pt idx="0">
                  <c:v>0</c:v>
                </c:pt>
                <c:pt idx="1">
                  <c:v>6.7772350816180882E-2</c:v>
                </c:pt>
                <c:pt idx="2">
                  <c:v>1.1391007274268934E-2</c:v>
                </c:pt>
                <c:pt idx="3">
                  <c:v>3.0686979880595485E-2</c:v>
                </c:pt>
                <c:pt idx="4">
                  <c:v>0.16000602330949931</c:v>
                </c:pt>
                <c:pt idx="5">
                  <c:v>0.27973953051251976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B9-0645-8763-FAC81A419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0.70000000000000007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88801399825035E-2"/>
          <c:y val="0.92518501661280772"/>
          <c:w val="0.76915535279538527"/>
          <c:h val="4.8772017659642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Assiniboine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5678080392165533"/>
          <c:w val="0.85836329833770775"/>
          <c:h val="0.62504616634872889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Change'!$EH$4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Change'!$EH$5:$EH$10</c:f>
              <c:numCache>
                <c:formatCode>0.0%</c:formatCode>
                <c:ptCount val="6"/>
                <c:pt idx="0">
                  <c:v>0</c:v>
                </c:pt>
                <c:pt idx="1">
                  <c:v>8.2141860383484921E-2</c:v>
                </c:pt>
                <c:pt idx="2">
                  <c:v>-6.6463374312126122E-2</c:v>
                </c:pt>
                <c:pt idx="3">
                  <c:v>-0.14301711495178865</c:v>
                </c:pt>
                <c:pt idx="4">
                  <c:v>-0.13276554047934236</c:v>
                </c:pt>
                <c:pt idx="5">
                  <c:v>-0.23156247265317756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5D-4B9E-A29F-4A64E2742E7E}"/>
            </c:ext>
          </c:extLst>
        </c:ser>
        <c:ser>
          <c:idx val="1"/>
          <c:order val="1"/>
          <c:tx>
            <c:strRef>
              <c:f>'7. 5 Yr Change'!$EI$4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Change'!$EI$5:$EI$10</c:f>
              <c:numCache>
                <c:formatCode>0.0%</c:formatCode>
                <c:ptCount val="6"/>
                <c:pt idx="0">
                  <c:v>0</c:v>
                </c:pt>
                <c:pt idx="1">
                  <c:v>0.71494576826504219</c:v>
                </c:pt>
                <c:pt idx="2">
                  <c:v>1.0788732106059484</c:v>
                </c:pt>
                <c:pt idx="3">
                  <c:v>1.5124588159040273</c:v>
                </c:pt>
                <c:pt idx="4">
                  <c:v>1.2552907377845033</c:v>
                </c:pt>
                <c:pt idx="5">
                  <c:v>1.6605506618028216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5D-4B9E-A29F-4A64E2742E7E}"/>
            </c:ext>
          </c:extLst>
        </c:ser>
        <c:ser>
          <c:idx val="2"/>
          <c:order val="2"/>
          <c:tx>
            <c:strRef>
              <c:f>'7. 5 Yr Change'!$EJ$4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Change'!$EJ$5:$EJ$10</c:f>
              <c:numCache>
                <c:formatCode>0.0%</c:formatCode>
                <c:ptCount val="6"/>
                <c:pt idx="0">
                  <c:v>0</c:v>
                </c:pt>
                <c:pt idx="1">
                  <c:v>0.14190176330921525</c:v>
                </c:pt>
                <c:pt idx="2">
                  <c:v>6.5761044417119746E-2</c:v>
                </c:pt>
                <c:pt idx="3">
                  <c:v>4.452665171240619E-2</c:v>
                </c:pt>
                <c:pt idx="4">
                  <c:v>3.168692360884872E-2</c:v>
                </c:pt>
                <c:pt idx="5">
                  <c:v>-2.2477692079114681E-2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5D-4B9E-A29F-4A64E2742E7E}"/>
            </c:ext>
          </c:extLst>
        </c:ser>
        <c:ser>
          <c:idx val="4"/>
          <c:order val="3"/>
          <c:tx>
            <c:strRef>
              <c:f>'7. 5 Yr Change'!$EK$4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Change'!$EK$5:$EK$10</c:f>
              <c:numCache>
                <c:formatCode>0.0%</c:formatCode>
                <c:ptCount val="6"/>
                <c:pt idx="0">
                  <c:v>0</c:v>
                </c:pt>
                <c:pt idx="1">
                  <c:v>-5.7545871496477954E-2</c:v>
                </c:pt>
                <c:pt idx="2">
                  <c:v>0.25889121336787946</c:v>
                </c:pt>
                <c:pt idx="3">
                  <c:v>0.49494535148139285</c:v>
                </c:pt>
                <c:pt idx="4">
                  <c:v>0.7043705817993664</c:v>
                </c:pt>
                <c:pt idx="5">
                  <c:v>0.69224348890419218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5D-4B9E-A29F-4A64E2742E7E}"/>
            </c:ext>
          </c:extLst>
        </c:ser>
        <c:ser>
          <c:idx val="5"/>
          <c:order val="4"/>
          <c:tx>
            <c:strRef>
              <c:f>'7. 5 Yr Change'!$EL$4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Change'!$EL$5:$EL$10</c:f>
              <c:numCache>
                <c:formatCode>0.0%</c:formatCode>
                <c:ptCount val="6"/>
                <c:pt idx="0">
                  <c:v>0</c:v>
                </c:pt>
                <c:pt idx="1">
                  <c:v>5.6023565668920174E-2</c:v>
                </c:pt>
                <c:pt idx="2">
                  <c:v>-0.33124852684083722</c:v>
                </c:pt>
                <c:pt idx="3">
                  <c:v>-0.37997163901362069</c:v>
                </c:pt>
                <c:pt idx="4">
                  <c:v>-0.44371655440744578</c:v>
                </c:pt>
                <c:pt idx="5">
                  <c:v>-0.57248466749046156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5D-4B9E-A29F-4A64E2742E7E}"/>
            </c:ext>
          </c:extLst>
        </c:ser>
        <c:ser>
          <c:idx val="6"/>
          <c:order val="5"/>
          <c:tx>
            <c:strRef>
              <c:f>'7. 5 Yr Change'!$EM$4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Change'!$EM$5:$EM$10</c:f>
              <c:numCache>
                <c:formatCode>0.0%</c:formatCode>
                <c:ptCount val="6"/>
                <c:pt idx="0">
                  <c:v>0</c:v>
                </c:pt>
                <c:pt idx="1">
                  <c:v>-5.4596782071309018E-2</c:v>
                </c:pt>
                <c:pt idx="2">
                  <c:v>0.11436601389506046</c:v>
                </c:pt>
                <c:pt idx="3">
                  <c:v>0.25303198416154632</c:v>
                </c:pt>
                <c:pt idx="4">
                  <c:v>0.37085649073429711</c:v>
                </c:pt>
                <c:pt idx="5">
                  <c:v>0.32795479639391517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5D-4B9E-A29F-4A64E2742E7E}"/>
            </c:ext>
          </c:extLst>
        </c:ser>
        <c:ser>
          <c:idx val="3"/>
          <c:order val="6"/>
          <c:tx>
            <c:strRef>
              <c:f>'7. 5 Yr Change'!$EN$4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Change'!$EN$5:$EN$10</c:f>
              <c:numCache>
                <c:formatCode>0.0%</c:formatCode>
                <c:ptCount val="6"/>
                <c:pt idx="0">
                  <c:v>0</c:v>
                </c:pt>
                <c:pt idx="1">
                  <c:v>4.7992198006038704E-2</c:v>
                </c:pt>
                <c:pt idx="2">
                  <c:v>8.4718002103191456E-2</c:v>
                </c:pt>
                <c:pt idx="3">
                  <c:v>0.14389377697243516</c:v>
                </c:pt>
                <c:pt idx="4">
                  <c:v>0.19998176291157291</c:v>
                </c:pt>
                <c:pt idx="5">
                  <c:v>0.15177556515149956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5D-4B9E-A29F-4A64E2742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Assiniboine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74782392825896749"/>
          <c:h val="0.73882185608301854"/>
        </c:manualLayout>
      </c:layout>
      <c:lineChart>
        <c:grouping val="standard"/>
        <c:varyColors val="0"/>
        <c:ser>
          <c:idx val="4"/>
          <c:order val="0"/>
          <c:tx>
            <c:strRef>
              <c:f>'11 5 Yr Prov Chg'!$BT$3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Chg'!$BT$4:$BT$9</c:f>
              <c:numCache>
                <c:formatCode>0.0%</c:formatCode>
                <c:ptCount val="6"/>
                <c:pt idx="0">
                  <c:v>0</c:v>
                </c:pt>
                <c:pt idx="1">
                  <c:v>-8.8451737310761516E-2</c:v>
                </c:pt>
                <c:pt idx="2">
                  <c:v>-0.39961686775964117</c:v>
                </c:pt>
                <c:pt idx="3">
                  <c:v>-0.40634364836896752</c:v>
                </c:pt>
                <c:pt idx="4">
                  <c:v>-0.36007965189210883</c:v>
                </c:pt>
                <c:pt idx="5">
                  <c:v>-0.37495316918829025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DF-4D7D-B052-4A42E2AF36E5}"/>
            </c:ext>
          </c:extLst>
        </c:ser>
        <c:ser>
          <c:idx val="0"/>
          <c:order val="1"/>
          <c:tx>
            <c:strRef>
              <c:f>'11 5 Yr Prov Chg'!$BU$3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Chg'!$BU$4:$BU$9</c:f>
              <c:numCache>
                <c:formatCode>0.0%</c:formatCode>
                <c:ptCount val="6"/>
                <c:pt idx="0">
                  <c:v>0</c:v>
                </c:pt>
                <c:pt idx="1">
                  <c:v>0.38124757534368819</c:v>
                </c:pt>
                <c:pt idx="2">
                  <c:v>1.0279879521240431</c:v>
                </c:pt>
                <c:pt idx="3">
                  <c:v>1.4696412086920374</c:v>
                </c:pt>
                <c:pt idx="4">
                  <c:v>1.3713389813460615</c:v>
                </c:pt>
                <c:pt idx="5">
                  <c:v>1.9430349795769315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DF-4D7D-B052-4A42E2AF36E5}"/>
            </c:ext>
          </c:extLst>
        </c:ser>
        <c:ser>
          <c:idx val="1"/>
          <c:order val="2"/>
          <c:tx>
            <c:strRef>
              <c:f>'11 5 Yr Prov Chg'!$BV$3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Chg'!$BV$4:$BV$9</c:f>
              <c:numCache>
                <c:formatCode>0.0%</c:formatCode>
                <c:ptCount val="6"/>
                <c:pt idx="0">
                  <c:v>0</c:v>
                </c:pt>
                <c:pt idx="1">
                  <c:v>-4.4129999745911967E-2</c:v>
                </c:pt>
                <c:pt idx="2">
                  <c:v>-0.304863334286753</c:v>
                </c:pt>
                <c:pt idx="3">
                  <c:v>-0.2851003571845499</c:v>
                </c:pt>
                <c:pt idx="4">
                  <c:v>-0.24663876668029375</c:v>
                </c:pt>
                <c:pt idx="5">
                  <c:v>-0.22696016137567068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DF-4D7D-B052-4A42E2AF36E5}"/>
            </c:ext>
          </c:extLst>
        </c:ser>
        <c:ser>
          <c:idx val="2"/>
          <c:order val="3"/>
          <c:tx>
            <c:strRef>
              <c:f>'11 5 Yr Prov Chg'!$BW$3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Chg'!$BW$4:$BW$9</c:f>
              <c:numCache>
                <c:formatCode>0.0%</c:formatCode>
                <c:ptCount val="6"/>
                <c:pt idx="0">
                  <c:v>0</c:v>
                </c:pt>
                <c:pt idx="1">
                  <c:v>0.12018695297357215</c:v>
                </c:pt>
                <c:pt idx="2">
                  <c:v>0.46814152593401898</c:v>
                </c:pt>
                <c:pt idx="3">
                  <c:v>0.82570357016884588</c:v>
                </c:pt>
                <c:pt idx="4">
                  <c:v>1.235808663133978</c:v>
                </c:pt>
                <c:pt idx="5">
                  <c:v>1.3892867824092674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DF-4D7D-B052-4A42E2AF36E5}"/>
            </c:ext>
          </c:extLst>
        </c:ser>
        <c:ser>
          <c:idx val="3"/>
          <c:order val="4"/>
          <c:tx>
            <c:strRef>
              <c:f>'11 5 Yr Prov Chg'!$BX$3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Chg'!$BX$4:$BX$9</c:f>
              <c:numCache>
                <c:formatCode>0.0%</c:formatCode>
                <c:ptCount val="6"/>
                <c:pt idx="0">
                  <c:v>0</c:v>
                </c:pt>
                <c:pt idx="1">
                  <c:v>8.4171768791222581E-2</c:v>
                </c:pt>
                <c:pt idx="2">
                  <c:v>-0.66168697891092942</c:v>
                </c:pt>
                <c:pt idx="3">
                  <c:v>-0.65495282888743078</c:v>
                </c:pt>
                <c:pt idx="4">
                  <c:v>-0.65591309404364739</c:v>
                </c:pt>
                <c:pt idx="5">
                  <c:v>-0.71179507886507898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DF-4D7D-B052-4A42E2AF36E5}"/>
            </c:ext>
          </c:extLst>
        </c:ser>
        <c:ser>
          <c:idx val="5"/>
          <c:order val="5"/>
          <c:tx>
            <c:strRef>
              <c:f>'11 5 Yr Prov Chg'!$BY$3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Chg'!$BY$4:$BY$9</c:f>
              <c:numCache>
                <c:formatCode>0.0%</c:formatCode>
                <c:ptCount val="6"/>
                <c:pt idx="0">
                  <c:v>0</c:v>
                </c:pt>
                <c:pt idx="1">
                  <c:v>4.1462104500411573E-2</c:v>
                </c:pt>
                <c:pt idx="2">
                  <c:v>-0.23347225525782336</c:v>
                </c:pt>
                <c:pt idx="3">
                  <c:v>-6.4206860081819694E-2</c:v>
                </c:pt>
                <c:pt idx="4">
                  <c:v>0.12793232961742015</c:v>
                </c:pt>
                <c:pt idx="5">
                  <c:v>0.18705498870095935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DF-4D7D-B052-4A42E2AF36E5}"/>
            </c:ext>
          </c:extLst>
        </c:ser>
        <c:ser>
          <c:idx val="6"/>
          <c:order val="6"/>
          <c:tx>
            <c:strRef>
              <c:f>'11 5 Yr Prov Chg'!$BZ$3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Chg'!$BZ$4:$BZ$9</c:f>
              <c:numCache>
                <c:formatCode>0.0%</c:formatCode>
                <c:ptCount val="6"/>
                <c:pt idx="0">
                  <c:v>0</c:v>
                </c:pt>
                <c:pt idx="1">
                  <c:v>-9.4571842839617504E-3</c:v>
                </c:pt>
                <c:pt idx="2">
                  <c:v>-0.27243475360223324</c:v>
                </c:pt>
                <c:pt idx="3">
                  <c:v>-0.18459228578573245</c:v>
                </c:pt>
                <c:pt idx="4">
                  <c:v>-7.6152081223697543E-2</c:v>
                </c:pt>
                <c:pt idx="5">
                  <c:v>-3.8513395239952369E-2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DF-4D7D-B052-4A42E2AF3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9.5088801399825035E-2"/>
          <c:y val="0.92518501661280772"/>
          <c:w val="0.79871128608923869"/>
          <c:h val="7.48149833871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Meridian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793866556154165"/>
          <c:w val="0.85836329833770775"/>
          <c:h val="0.6024403528506305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Change'!$EO$4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Change'!$EO$5:$EO$10</c:f>
              <c:numCache>
                <c:formatCode>0.0%</c:formatCode>
                <c:ptCount val="6"/>
                <c:pt idx="0">
                  <c:v>0</c:v>
                </c:pt>
                <c:pt idx="1">
                  <c:v>0.34917346275053979</c:v>
                </c:pt>
                <c:pt idx="2">
                  <c:v>0.25277052162414071</c:v>
                </c:pt>
                <c:pt idx="3">
                  <c:v>0.41928207500407516</c:v>
                </c:pt>
                <c:pt idx="4">
                  <c:v>0.2515921659631159</c:v>
                </c:pt>
                <c:pt idx="5">
                  <c:v>0.49816894144379226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4F-4D4C-8B1E-828EEA92250D}"/>
            </c:ext>
          </c:extLst>
        </c:ser>
        <c:ser>
          <c:idx val="1"/>
          <c:order val="1"/>
          <c:tx>
            <c:strRef>
              <c:f>'7. 5 Yr Change'!$EP$4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Change'!$EP$5:$EP$10</c:f>
              <c:numCache>
                <c:formatCode>0.0%</c:formatCode>
                <c:ptCount val="6"/>
                <c:pt idx="0">
                  <c:v>0</c:v>
                </c:pt>
                <c:pt idx="1">
                  <c:v>9.4787967601170017E-2</c:v>
                </c:pt>
                <c:pt idx="2">
                  <c:v>0.21778953627734043</c:v>
                </c:pt>
                <c:pt idx="3">
                  <c:v>0.84146960229860368</c:v>
                </c:pt>
                <c:pt idx="4">
                  <c:v>0.92670262607691822</c:v>
                </c:pt>
                <c:pt idx="5">
                  <c:v>1.0602563574136661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4F-4D4C-8B1E-828EEA92250D}"/>
            </c:ext>
          </c:extLst>
        </c:ser>
        <c:ser>
          <c:idx val="2"/>
          <c:order val="2"/>
          <c:tx>
            <c:strRef>
              <c:f>'7. 5 Yr Change'!$EQ$4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Change'!$EQ$5:$EQ$10</c:f>
              <c:numCache>
                <c:formatCode>0.0%</c:formatCode>
                <c:ptCount val="6"/>
                <c:pt idx="0">
                  <c:v>0</c:v>
                </c:pt>
                <c:pt idx="1">
                  <c:v>0.25122398927553824</c:v>
                </c:pt>
                <c:pt idx="2">
                  <c:v>0.24488396471574392</c:v>
                </c:pt>
                <c:pt idx="3">
                  <c:v>0.57559221585234632</c:v>
                </c:pt>
                <c:pt idx="4">
                  <c:v>0.49547391153078618</c:v>
                </c:pt>
                <c:pt idx="5">
                  <c:v>0.70105209400353508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4F-4D4C-8B1E-828EEA92250D}"/>
            </c:ext>
          </c:extLst>
        </c:ser>
        <c:ser>
          <c:idx val="4"/>
          <c:order val="3"/>
          <c:tx>
            <c:strRef>
              <c:f>'7. 5 Yr Change'!$ER$4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Change'!$ER$5:$ER$10</c:f>
              <c:numCache>
                <c:formatCode>0.0%</c:formatCode>
                <c:ptCount val="6"/>
                <c:pt idx="0">
                  <c:v>0</c:v>
                </c:pt>
                <c:pt idx="1">
                  <c:v>-0.20481096120938075</c:v>
                </c:pt>
                <c:pt idx="2">
                  <c:v>0.11657170096538295</c:v>
                </c:pt>
                <c:pt idx="3">
                  <c:v>-7.2209222173549692E-2</c:v>
                </c:pt>
                <c:pt idx="4">
                  <c:v>0.21316072409874023</c:v>
                </c:pt>
                <c:pt idx="5">
                  <c:v>1.5568344963837777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4F-4D4C-8B1E-828EEA92250D}"/>
            </c:ext>
          </c:extLst>
        </c:ser>
        <c:ser>
          <c:idx val="5"/>
          <c:order val="4"/>
          <c:tx>
            <c:strRef>
              <c:f>'7. 5 Yr Change'!$ES$4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Change'!$ES$5:$ES$10</c:f>
              <c:numCache>
                <c:formatCode>0.0%</c:formatCode>
                <c:ptCount val="6"/>
                <c:pt idx="0">
                  <c:v>0</c:v>
                </c:pt>
                <c:pt idx="1">
                  <c:v>9.1652674263101985E-3</c:v>
                </c:pt>
                <c:pt idx="2">
                  <c:v>0.10673524003115249</c:v>
                </c:pt>
                <c:pt idx="3">
                  <c:v>0.13891915478074129</c:v>
                </c:pt>
                <c:pt idx="4">
                  <c:v>0.16233737533406092</c:v>
                </c:pt>
                <c:pt idx="5">
                  <c:v>0.23509081598101586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4F-4D4C-8B1E-828EEA92250D}"/>
            </c:ext>
          </c:extLst>
        </c:ser>
        <c:ser>
          <c:idx val="6"/>
          <c:order val="5"/>
          <c:tx>
            <c:strRef>
              <c:f>'7. 5 Yr Change'!$ET$4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Change'!$ET$5:$ET$10</c:f>
              <c:numCache>
                <c:formatCode>0.0%</c:formatCode>
                <c:ptCount val="6"/>
                <c:pt idx="0">
                  <c:v>0</c:v>
                </c:pt>
                <c:pt idx="1">
                  <c:v>9.9803491476273039E-3</c:v>
                </c:pt>
                <c:pt idx="2">
                  <c:v>0.12492779323530841</c:v>
                </c:pt>
                <c:pt idx="3">
                  <c:v>0.16426805188276888</c:v>
                </c:pt>
                <c:pt idx="4">
                  <c:v>0.20578853497096289</c:v>
                </c:pt>
                <c:pt idx="5">
                  <c:v>0.32280252480337662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4F-4D4C-8B1E-828EEA92250D}"/>
            </c:ext>
          </c:extLst>
        </c:ser>
        <c:ser>
          <c:idx val="3"/>
          <c:order val="6"/>
          <c:tx>
            <c:strRef>
              <c:f>'7. 5 Yr Change'!$EU$4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Change'!$EU$5:$EU$10</c:f>
              <c:numCache>
                <c:formatCode>0.0%</c:formatCode>
                <c:ptCount val="6"/>
                <c:pt idx="0">
                  <c:v>0</c:v>
                </c:pt>
                <c:pt idx="1">
                  <c:v>8.3578278048404078E-2</c:v>
                </c:pt>
                <c:pt idx="2">
                  <c:v>0.14983256331596634</c:v>
                </c:pt>
                <c:pt idx="3">
                  <c:v>0.29027647193607847</c:v>
                </c:pt>
                <c:pt idx="4">
                  <c:v>0.30559085936932673</c:v>
                </c:pt>
                <c:pt idx="5">
                  <c:v>0.45183549370049386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4F-4D4C-8B1E-828EEA922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Meridian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74782392825896749"/>
          <c:h val="0.73882185608301854"/>
        </c:manualLayout>
      </c:layout>
      <c:lineChart>
        <c:grouping val="standard"/>
        <c:varyColors val="0"/>
        <c:ser>
          <c:idx val="4"/>
          <c:order val="0"/>
          <c:tx>
            <c:strRef>
              <c:f>'11 5 Yr Prov Chg'!$CA$3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Chg'!$CA$4:$CA$9</c:f>
              <c:numCache>
                <c:formatCode>0.0%</c:formatCode>
                <c:ptCount val="6"/>
                <c:pt idx="0">
                  <c:v>0</c:v>
                </c:pt>
                <c:pt idx="1">
                  <c:v>-3.0201093731260377E-2</c:v>
                </c:pt>
                <c:pt idx="2">
                  <c:v>-0.31559178635571633</c:v>
                </c:pt>
                <c:pt idx="3">
                  <c:v>-0.16482352189466584</c:v>
                </c:pt>
                <c:pt idx="4">
                  <c:v>-0.21548943542063737</c:v>
                </c:pt>
                <c:pt idx="5">
                  <c:v>3.5169213887018359E-2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B-4A44-B861-063C09CDAC47}"/>
            </c:ext>
          </c:extLst>
        </c:ser>
        <c:ser>
          <c:idx val="0"/>
          <c:order val="1"/>
          <c:tx>
            <c:strRef>
              <c:f>'11 5 Yr Prov Chg'!$CB$3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'11 5 Yr Prov Chg'!$CB$4:$CB$9</c:f>
              <c:numCache>
                <c:formatCode>0.0%</c:formatCode>
                <c:ptCount val="6"/>
                <c:pt idx="0">
                  <c:v>0</c:v>
                </c:pt>
                <c:pt idx="1">
                  <c:v>0.1318167847462364</c:v>
                </c:pt>
                <c:pt idx="2">
                  <c:v>8.5375412452316543E-2</c:v>
                </c:pt>
                <c:pt idx="3">
                  <c:v>0.65374993061960074</c:v>
                </c:pt>
                <c:pt idx="4">
                  <c:v>0.85087106735361806</c:v>
                </c:pt>
                <c:pt idx="5">
                  <c:v>1.0821668454169202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B-4A44-B861-063C09CDAC47}"/>
            </c:ext>
          </c:extLst>
        </c:ser>
        <c:ser>
          <c:idx val="1"/>
          <c:order val="2"/>
          <c:tx>
            <c:strRef>
              <c:f>'11 5 Yr Prov Chg'!$CC$3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Chg'!$CC$4:$CC$9</c:f>
              <c:numCache>
                <c:formatCode>0.0%</c:formatCode>
                <c:ptCount val="6"/>
                <c:pt idx="0">
                  <c:v>0</c:v>
                </c:pt>
                <c:pt idx="1">
                  <c:v>0.10112250987933842</c:v>
                </c:pt>
                <c:pt idx="2">
                  <c:v>-0.10873947787752411</c:v>
                </c:pt>
                <c:pt idx="3">
                  <c:v>0.18368140087870077</c:v>
                </c:pt>
                <c:pt idx="4">
                  <c:v>0.19866997316255228</c:v>
                </c:pt>
                <c:pt idx="5">
                  <c:v>0.4765843304145726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4B-4A44-B861-063C09CDAC47}"/>
            </c:ext>
          </c:extLst>
        </c:ser>
        <c:ser>
          <c:idx val="2"/>
          <c:order val="3"/>
          <c:tx>
            <c:strRef>
              <c:f>'11 5 Yr Prov Chg'!$CD$3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Chg'!$CD$4:$CD$9</c:f>
              <c:numCache>
                <c:formatCode>0.0%</c:formatCode>
                <c:ptCount val="6"/>
                <c:pt idx="0">
                  <c:v>0</c:v>
                </c:pt>
                <c:pt idx="1">
                  <c:v>4.3684997482112478E-2</c:v>
                </c:pt>
                <c:pt idx="2">
                  <c:v>0.15366530645731563</c:v>
                </c:pt>
                <c:pt idx="3">
                  <c:v>3.8492400955665784E-3</c:v>
                </c:pt>
                <c:pt idx="4">
                  <c:v>0.40994587813225608</c:v>
                </c:pt>
                <c:pt idx="5">
                  <c:v>2.1983172570646392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4B-4A44-B861-063C09CDAC47}"/>
            </c:ext>
          </c:extLst>
        </c:ser>
        <c:ser>
          <c:idx val="3"/>
          <c:order val="4"/>
          <c:tx>
            <c:strRef>
              <c:f>'11 5 Yr Prov Chg'!$CE$3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Chg'!$CE$4:$CE$9</c:f>
              <c:numCache>
                <c:formatCode>0.0%</c:formatCode>
                <c:ptCount val="6"/>
                <c:pt idx="0">
                  <c:v>0</c:v>
                </c:pt>
                <c:pt idx="1">
                  <c:v>-8.5375256930960486E-2</c:v>
                </c:pt>
                <c:pt idx="2">
                  <c:v>-0.24408116550574396</c:v>
                </c:pt>
                <c:pt idx="3">
                  <c:v>-0.14426897253653934</c:v>
                </c:pt>
                <c:pt idx="4">
                  <c:v>-2.9307488991202696E-2</c:v>
                </c:pt>
                <c:pt idx="5">
                  <c:v>0.12415463523741924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4B-4A44-B861-063C09CDAC47}"/>
            </c:ext>
          </c:extLst>
        </c:ser>
        <c:ser>
          <c:idx val="5"/>
          <c:order val="5"/>
          <c:tx>
            <c:strRef>
              <c:f>'11 5 Yr Prov Chg'!$CF$3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Chg'!$CF$4:$CF$9</c:f>
              <c:numCache>
                <c:formatCode>0.0%</c:formatCode>
                <c:ptCount val="6"/>
                <c:pt idx="0">
                  <c:v>0</c:v>
                </c:pt>
                <c:pt idx="1">
                  <c:v>2.3745082406194575E-2</c:v>
                </c:pt>
                <c:pt idx="2">
                  <c:v>-0.13183628606896022</c:v>
                </c:pt>
                <c:pt idx="3">
                  <c:v>-2.4454245089975495E-2</c:v>
                </c:pt>
                <c:pt idx="4">
                  <c:v>0.11311276947506721</c:v>
                </c:pt>
                <c:pt idx="5">
                  <c:v>0.3266596591811749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4B-4A44-B861-063C09CDAC47}"/>
            </c:ext>
          </c:extLst>
        </c:ser>
        <c:ser>
          <c:idx val="6"/>
          <c:order val="6"/>
          <c:tx>
            <c:strRef>
              <c:f>'11 5 Yr Prov Chg'!$CG$3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Chg'!$CG$4:$CG$9</c:f>
              <c:numCache>
                <c:formatCode>0.0%</c:formatCode>
                <c:ptCount val="6"/>
                <c:pt idx="0">
                  <c:v>0</c:v>
                </c:pt>
                <c:pt idx="1">
                  <c:v>-1.2059921703411372E-3</c:v>
                </c:pt>
                <c:pt idx="2">
                  <c:v>-0.15723729685318835</c:v>
                </c:pt>
                <c:pt idx="3">
                  <c:v>5.0496162638698824E-3</c:v>
                </c:pt>
                <c:pt idx="4">
                  <c:v>9.8369704222437446E-2</c:v>
                </c:pt>
                <c:pt idx="5">
                  <c:v>0.32436712776652415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4B-4A44-B861-063C09CDA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9.5088801399825035E-2"/>
          <c:y val="0.92518501661280772"/>
          <c:w val="0.79871128608923869"/>
          <c:h val="7.48149833871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Alterna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5"/>
          <c:order val="0"/>
          <c:tx>
            <c:strRef>
              <c:f>'7. 5 Yr Change'!$FO$4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Change'!$A$5:$A$10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Change'!$FO$5:$FO$10</c:f>
              <c:numCache>
                <c:formatCode>0.0%</c:formatCode>
                <c:ptCount val="6"/>
                <c:pt idx="0">
                  <c:v>0</c:v>
                </c:pt>
                <c:pt idx="1">
                  <c:v>-5.3519435149970228E-2</c:v>
                </c:pt>
                <c:pt idx="2">
                  <c:v>6.0394245537870796E-2</c:v>
                </c:pt>
                <c:pt idx="3">
                  <c:v>5.1896190833296697E-4</c:v>
                </c:pt>
                <c:pt idx="4">
                  <c:v>-0.11928400095176299</c:v>
                </c:pt>
                <c:pt idx="5">
                  <c:v>-0.20750198425174854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43-6349-AA93-CD1D64286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Non-Residential Mortgages</a:t>
            </a:r>
          </a:p>
          <a:p>
            <a:pPr>
              <a:defRPr/>
            </a:pPr>
            <a:r>
              <a:rPr lang="en-US" dirty="0"/>
              <a:t>January 2020</a:t>
            </a:r>
          </a:p>
        </c:rich>
      </c:tx>
      <c:layout>
        <c:manualLayout>
          <c:xMode val="edge"/>
          <c:yMode val="edge"/>
          <c:x val="0.19416557518584299"/>
          <c:y val="3.273809523809519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Non-Residential Mortgages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EF0B-E341-97EE-C4EF994658EE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EF0B-E341-97EE-C4EF994658E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EF0B-E341-97EE-C4EF994658E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F0B-E341-97EE-C4EF994658E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EF0B-E341-97EE-C4EF994658EE}"/>
              </c:ext>
            </c:extLst>
          </c:dPt>
          <c:dLbls>
            <c:dLbl>
              <c:idx val="1"/>
              <c:layout>
                <c:manualLayout>
                  <c:x val="0.17232081197185103"/>
                  <c:y val="-0.17857142857142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B-E341-97EE-C4EF994658EE}"/>
                </c:ext>
              </c:extLst>
            </c:dLbl>
            <c:dLbl>
              <c:idx val="4"/>
              <c:spPr>
                <a:noFill/>
                <a:ln w="25349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F0B-E341-97EE-C4EF994658EE}"/>
                </c:ext>
              </c:extLst>
            </c:dLbl>
            <c:spPr>
              <a:noFill/>
              <a:ln w="2534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Chartered Banks</c:v>
                </c:pt>
                <c:pt idx="1">
                  <c:v>Credit Unions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82893.532000000007</c:v>
                </c:pt>
                <c:pt idx="1">
                  <c:v>48896.682759260555</c:v>
                </c:pt>
                <c:pt idx="2">
                  <c:v>46174.785240739438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0B-E341-97EE-C4EF994658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49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Alterna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74782392825896749"/>
          <c:h val="0.73882185608301854"/>
        </c:manualLayout>
      </c:layout>
      <c:lineChart>
        <c:grouping val="standard"/>
        <c:varyColors val="0"/>
        <c:ser>
          <c:idx val="3"/>
          <c:order val="0"/>
          <c:tx>
            <c:strRef>
              <c:f>'11 5 Yr Prov Chg'!$DA$3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Chg'!$A$3:$A$8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Chg'!$DA$4:$DA$9</c:f>
              <c:numCache>
                <c:formatCode>0.0%</c:formatCode>
                <c:ptCount val="6"/>
                <c:pt idx="0">
                  <c:v>0</c:v>
                </c:pt>
                <c:pt idx="1">
                  <c:v>-4.0620122286533458E-2</c:v>
                </c:pt>
                <c:pt idx="2">
                  <c:v>-0.18164009105898804</c:v>
                </c:pt>
                <c:pt idx="3">
                  <c:v>-0.16166038875819133</c:v>
                </c:pt>
                <c:pt idx="4">
                  <c:v>-0.18697499902402753</c:v>
                </c:pt>
                <c:pt idx="5">
                  <c:v>-0.20519115456737552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0B-478A-9D89-68AE44FD5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88801399825035E-2"/>
          <c:y val="0.92518501661280772"/>
          <c:w val="0.79871128608923869"/>
          <c:h val="7.48149833871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First Ontario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756272571191759"/>
          <c:w val="0.85836329833770775"/>
          <c:h val="0.6061997513468711"/>
        </c:manualLayout>
      </c:layout>
      <c:lineChart>
        <c:grouping val="standard"/>
        <c:varyColors val="0"/>
        <c:ser>
          <c:idx val="6"/>
          <c:order val="0"/>
          <c:tx>
            <c:strRef>
              <c:f>'7. 5 Yr Change'!$FH$4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'7. 5 Yr Change'!$AM$5:$AM$10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Change'!$FH$5:$FH$10</c:f>
              <c:numCache>
                <c:formatCode>0.0%</c:formatCode>
                <c:ptCount val="6"/>
                <c:pt idx="0">
                  <c:v>0</c:v>
                </c:pt>
                <c:pt idx="1">
                  <c:v>-0.14599713100624304</c:v>
                </c:pt>
                <c:pt idx="2">
                  <c:v>-0.13348336895173693</c:v>
                </c:pt>
                <c:pt idx="3">
                  <c:v>-0.18443591094080181</c:v>
                </c:pt>
                <c:pt idx="4">
                  <c:v>-0.31464985461918554</c:v>
                </c:pt>
                <c:pt idx="5">
                  <c:v>-0.33043036027061756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06-4B7F-B9B7-3B417FBE6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69"/>
          <c:h val="0.1657400618444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FirstOntario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74782392825896749"/>
          <c:h val="0.73882185608301854"/>
        </c:manualLayout>
      </c:layout>
      <c:lineChart>
        <c:grouping val="standard"/>
        <c:varyColors val="0"/>
        <c:ser>
          <c:idx val="3"/>
          <c:order val="0"/>
          <c:tx>
            <c:strRef>
              <c:f>'11 5 Yr Prov Chg'!$CT$3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Chg'!$A$3:$A$8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Chg'!$CT$4:$CT$9</c:f>
              <c:numCache>
                <c:formatCode>0.0%</c:formatCode>
                <c:ptCount val="6"/>
                <c:pt idx="0">
                  <c:v>0</c:v>
                </c:pt>
                <c:pt idx="1">
                  <c:v>-0.13435817020500482</c:v>
                </c:pt>
                <c:pt idx="2">
                  <c:v>-0.33126525887469682</c:v>
                </c:pt>
                <c:pt idx="3">
                  <c:v>-0.31663495906106542</c:v>
                </c:pt>
                <c:pt idx="4">
                  <c:v>-0.36732521809609897</c:v>
                </c:pt>
                <c:pt idx="5">
                  <c:v>-0.328477975067759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30-4ED0-8807-EE072B1B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88801399825035E-2"/>
          <c:y val="0.92518501661280772"/>
          <c:w val="0.79871128608923869"/>
          <c:h val="7.48149833871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DUCA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Change'!$FQ$4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Change'!$A$5:$A$10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Change'!$FQ$5:$FQ$10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B-8449-96ED-70E32AF9D952}"/>
            </c:ext>
          </c:extLst>
        </c:ser>
        <c:ser>
          <c:idx val="1"/>
          <c:order val="1"/>
          <c:tx>
            <c:strRef>
              <c:f>'7. 5 Yr Change'!$FR$4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Change'!$A$5:$A$10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Change'!$FR$5:$FR$10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B-8449-96ED-70E32AF9D952}"/>
            </c:ext>
          </c:extLst>
        </c:ser>
        <c:ser>
          <c:idx val="2"/>
          <c:order val="2"/>
          <c:tx>
            <c:strRef>
              <c:f>'7. 5 Yr Change'!$FS$4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Change'!$A$5:$A$10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Change'!$FS$5:$FS$10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CB-8449-96ED-70E32AF9D952}"/>
            </c:ext>
          </c:extLst>
        </c:ser>
        <c:ser>
          <c:idx val="4"/>
          <c:order val="3"/>
          <c:tx>
            <c:strRef>
              <c:f>'7. 5 Yr Change'!$FV$4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Change'!$A$5:$A$10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Change'!$FV$5:$FV$10</c:f>
              <c:numCache>
                <c:formatCode>0.0%</c:formatCode>
                <c:ptCount val="6"/>
                <c:pt idx="0">
                  <c:v>0</c:v>
                </c:pt>
                <c:pt idx="1">
                  <c:v>0.17998887364722152</c:v>
                </c:pt>
                <c:pt idx="2">
                  <c:v>0.21021398701570679</c:v>
                </c:pt>
                <c:pt idx="3">
                  <c:v>9.3801850246068755E-2</c:v>
                </c:pt>
                <c:pt idx="4">
                  <c:v>1.5870640272469098E-2</c:v>
                </c:pt>
                <c:pt idx="5">
                  <c:v>-4.481551485481472E-2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9-7D41-9DA8-1B9F37345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DUCA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4994174138637295"/>
          <c:w val="0.74782392825896749"/>
          <c:h val="0.73882185608301854"/>
        </c:manualLayout>
      </c:layout>
      <c:lineChart>
        <c:grouping val="standard"/>
        <c:varyColors val="0"/>
        <c:ser>
          <c:idx val="4"/>
          <c:order val="0"/>
          <c:tx>
            <c:strRef>
              <c:f>'11 5 Yr Prov Chg'!$DH$3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'11 5 Yr Prov Chg'!$AC$4:$AC$9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'11 5 Yr Prov Chg'!$DH$4:$DH$9</c:f>
              <c:numCache>
                <c:formatCode>0.0%</c:formatCode>
                <c:ptCount val="6"/>
                <c:pt idx="0">
                  <c:v>0</c:v>
                </c:pt>
                <c:pt idx="1">
                  <c:v>0.19607060445271546</c:v>
                </c:pt>
                <c:pt idx="2">
                  <c:v>-6.6016613744494065E-2</c:v>
                </c:pt>
                <c:pt idx="3">
                  <c:v>-8.3498211606235079E-2</c:v>
                </c:pt>
                <c:pt idx="4">
                  <c:v>-6.2208215597829991E-2</c:v>
                </c:pt>
                <c:pt idx="5">
                  <c:v>-4.2030310831001248E-2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27-4932-94B0-AF550DE36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9.5088801399825035E-2"/>
          <c:y val="0.92518501661280772"/>
          <c:w val="0.79871128608923869"/>
          <c:h val="7.48149833871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Major Bank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Changes'!$AN$3</c:f>
              <c:strCache>
                <c:ptCount val="1"/>
                <c:pt idx="0">
                  <c:v>Bank of Montreal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Changes'!$AN$4:$AN$28</c:f>
              <c:numCache>
                <c:formatCode>0.0%</c:formatCode>
                <c:ptCount val="25"/>
                <c:pt idx="0">
                  <c:v>0</c:v>
                </c:pt>
                <c:pt idx="1">
                  <c:v>-9.1932025698405959E-3</c:v>
                </c:pt>
                <c:pt idx="2">
                  <c:v>-1.4289000396854813E-2</c:v>
                </c:pt>
                <c:pt idx="3">
                  <c:v>9.4601890604431998E-3</c:v>
                </c:pt>
                <c:pt idx="4">
                  <c:v>8.1484760125253141E-3</c:v>
                </c:pt>
                <c:pt idx="5">
                  <c:v>-2.2279202133659833E-3</c:v>
                </c:pt>
                <c:pt idx="6">
                  <c:v>-3.0502481680924983E-4</c:v>
                </c:pt>
                <c:pt idx="7">
                  <c:v>-5.9269090750638295E-3</c:v>
                </c:pt>
                <c:pt idx="8">
                  <c:v>1.8205917424667993E-3</c:v>
                </c:pt>
                <c:pt idx="9">
                  <c:v>2.9327052082430988E-3</c:v>
                </c:pt>
                <c:pt idx="10">
                  <c:v>3.6980328800577753E-3</c:v>
                </c:pt>
                <c:pt idx="11">
                  <c:v>4.4292217624586168E-3</c:v>
                </c:pt>
                <c:pt idx="12">
                  <c:v>6.0964237351664218E-3</c:v>
                </c:pt>
                <c:pt idx="13">
                  <c:v>3.4597217723833194E-3</c:v>
                </c:pt>
                <c:pt idx="14">
                  <c:v>2.018608197361995E-2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7A-E846-B9A7-9F33E2091DC4}"/>
            </c:ext>
          </c:extLst>
        </c:ser>
        <c:ser>
          <c:idx val="1"/>
          <c:order val="1"/>
          <c:tx>
            <c:strRef>
              <c:f>'5. Tot Mkt BP Changes'!$AO$3</c:f>
              <c:strCache>
                <c:ptCount val="1"/>
                <c:pt idx="0">
                  <c:v>Bank of Nova Scotia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Changes'!$AO$4:$AO$28</c:f>
              <c:numCache>
                <c:formatCode>0.0%</c:formatCode>
                <c:ptCount val="25"/>
                <c:pt idx="0">
                  <c:v>0</c:v>
                </c:pt>
                <c:pt idx="1">
                  <c:v>-3.6996778993984146E-2</c:v>
                </c:pt>
                <c:pt idx="2">
                  <c:v>-1.366012841427904E-2</c:v>
                </c:pt>
                <c:pt idx="3">
                  <c:v>-7.4575225377022623E-3</c:v>
                </c:pt>
                <c:pt idx="4">
                  <c:v>1.5122091725896037E-2</c:v>
                </c:pt>
                <c:pt idx="5">
                  <c:v>-4.8050198192768527E-3</c:v>
                </c:pt>
                <c:pt idx="6">
                  <c:v>2.9120987905212978E-3</c:v>
                </c:pt>
                <c:pt idx="7">
                  <c:v>1.1585815852215605E-2</c:v>
                </c:pt>
                <c:pt idx="8">
                  <c:v>1.5608812425986966E-2</c:v>
                </c:pt>
                <c:pt idx="9">
                  <c:v>3.327042718094414E-2</c:v>
                </c:pt>
                <c:pt idx="10">
                  <c:v>3.0081917463815673E-2</c:v>
                </c:pt>
                <c:pt idx="11">
                  <c:v>3.3057793603508814E-2</c:v>
                </c:pt>
                <c:pt idx="12">
                  <c:v>2.825352739679567E-2</c:v>
                </c:pt>
                <c:pt idx="13">
                  <c:v>-5.4206862369052288E-4</c:v>
                </c:pt>
                <c:pt idx="14">
                  <c:v>3.0374887124420123E-2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7A-E846-B9A7-9F33E2091DC4}"/>
            </c:ext>
          </c:extLst>
        </c:ser>
        <c:ser>
          <c:idx val="2"/>
          <c:order val="2"/>
          <c:tx>
            <c:strRef>
              <c:f>'5. Tot Mkt BP Changes'!$AP$3</c:f>
              <c:strCache>
                <c:ptCount val="1"/>
                <c:pt idx="0">
                  <c:v>CIBC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Changes'!$AP$4:$AP$28</c:f>
              <c:numCache>
                <c:formatCode>0.0%</c:formatCode>
                <c:ptCount val="25"/>
                <c:pt idx="0">
                  <c:v>0</c:v>
                </c:pt>
                <c:pt idx="1">
                  <c:v>8.9373730826338427E-3</c:v>
                </c:pt>
                <c:pt idx="2">
                  <c:v>1.4732409541923634E-3</c:v>
                </c:pt>
                <c:pt idx="3">
                  <c:v>7.6384355639357443E-3</c:v>
                </c:pt>
                <c:pt idx="4">
                  <c:v>2.3292271612170529E-2</c:v>
                </c:pt>
                <c:pt idx="5">
                  <c:v>1.5754740172014503E-2</c:v>
                </c:pt>
                <c:pt idx="6">
                  <c:v>1.2672782088254651E-2</c:v>
                </c:pt>
                <c:pt idx="7">
                  <c:v>-7.3100470256922574E-3</c:v>
                </c:pt>
                <c:pt idx="8">
                  <c:v>-1.0137551882266185E-2</c:v>
                </c:pt>
                <c:pt idx="9">
                  <c:v>-5.9066933978707955E-3</c:v>
                </c:pt>
                <c:pt idx="10">
                  <c:v>-9.3229208907787617E-3</c:v>
                </c:pt>
                <c:pt idx="11">
                  <c:v>-1.0656834954353198E-2</c:v>
                </c:pt>
                <c:pt idx="12">
                  <c:v>-8.5360025987543161E-3</c:v>
                </c:pt>
                <c:pt idx="13">
                  <c:v>-9.6490072243279861E-3</c:v>
                </c:pt>
                <c:pt idx="14">
                  <c:v>6.1341745103445835E-3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7A-E846-B9A7-9F33E2091DC4}"/>
            </c:ext>
          </c:extLst>
        </c:ser>
        <c:ser>
          <c:idx val="3"/>
          <c:order val="3"/>
          <c:tx>
            <c:strRef>
              <c:f>'5. Tot Mkt BP Changes'!$AQ$3</c:f>
              <c:strCache>
                <c:ptCount val="1"/>
                <c:pt idx="0">
                  <c:v>HSBC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Changes'!$AQ$4:$AQ$28</c:f>
              <c:numCache>
                <c:formatCode>0.0%</c:formatCode>
                <c:ptCount val="25"/>
                <c:pt idx="0">
                  <c:v>0</c:v>
                </c:pt>
                <c:pt idx="1">
                  <c:v>-3.8002991626765056E-2</c:v>
                </c:pt>
                <c:pt idx="2">
                  <c:v>-4.9190430391388845E-2</c:v>
                </c:pt>
                <c:pt idx="3">
                  <c:v>-4.1008086050835398E-2</c:v>
                </c:pt>
                <c:pt idx="4">
                  <c:v>-4.3773554407681679E-2</c:v>
                </c:pt>
                <c:pt idx="5">
                  <c:v>-8.6984955808068115E-2</c:v>
                </c:pt>
                <c:pt idx="6">
                  <c:v>-4.2621250964913204E-2</c:v>
                </c:pt>
                <c:pt idx="7">
                  <c:v>-6.8018326369653867E-2</c:v>
                </c:pt>
                <c:pt idx="8">
                  <c:v>-6.0915993484549645E-2</c:v>
                </c:pt>
                <c:pt idx="9">
                  <c:v>-7.6062234119783634E-2</c:v>
                </c:pt>
                <c:pt idx="10">
                  <c:v>-7.2211668086252276E-2</c:v>
                </c:pt>
                <c:pt idx="11">
                  <c:v>-7.4507164595119996E-2</c:v>
                </c:pt>
                <c:pt idx="12">
                  <c:v>-2.727300075889556E-2</c:v>
                </c:pt>
                <c:pt idx="13">
                  <c:v>-3.6664931785605266E-2</c:v>
                </c:pt>
                <c:pt idx="14">
                  <c:v>-3.911242386301695E-2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7A-E846-B9A7-9F33E2091DC4}"/>
            </c:ext>
          </c:extLst>
        </c:ser>
        <c:ser>
          <c:idx val="4"/>
          <c:order val="4"/>
          <c:tx>
            <c:strRef>
              <c:f>'5. Tot Mkt BP Changes'!$AR$3</c:f>
              <c:strCache>
                <c:ptCount val="1"/>
                <c:pt idx="0">
                  <c:v>Laurentian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Changes'!$AR$4:$AR$28</c:f>
              <c:numCache>
                <c:formatCode>0.0%</c:formatCode>
                <c:ptCount val="25"/>
                <c:pt idx="0">
                  <c:v>0</c:v>
                </c:pt>
                <c:pt idx="1">
                  <c:v>1.7541400382062054E-2</c:v>
                </c:pt>
                <c:pt idx="2">
                  <c:v>3.1401000725980982E-2</c:v>
                </c:pt>
                <c:pt idx="3">
                  <c:v>-6.1785742103265895E-3</c:v>
                </c:pt>
                <c:pt idx="4">
                  <c:v>-2.2844604079144896E-2</c:v>
                </c:pt>
                <c:pt idx="5">
                  <c:v>-2.666379055434306E-3</c:v>
                </c:pt>
                <c:pt idx="6">
                  <c:v>-1.4855939247144021E-2</c:v>
                </c:pt>
                <c:pt idx="7">
                  <c:v>-3.5362914032572655E-2</c:v>
                </c:pt>
                <c:pt idx="8">
                  <c:v>-4.137058960264281E-2</c:v>
                </c:pt>
                <c:pt idx="9">
                  <c:v>-5.8681842822042869E-2</c:v>
                </c:pt>
                <c:pt idx="10">
                  <c:v>-7.1365322618975963E-2</c:v>
                </c:pt>
                <c:pt idx="11">
                  <c:v>-7.5192517176805571E-2</c:v>
                </c:pt>
                <c:pt idx="12">
                  <c:v>-8.8572228967690916E-2</c:v>
                </c:pt>
                <c:pt idx="13">
                  <c:v>-8.8901422606379524E-2</c:v>
                </c:pt>
                <c:pt idx="14">
                  <c:v>-0.12815021261392689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7A-E846-B9A7-9F33E2091DC4}"/>
            </c:ext>
          </c:extLst>
        </c:ser>
        <c:ser>
          <c:idx val="5"/>
          <c:order val="5"/>
          <c:tx>
            <c:strRef>
              <c:f>'5. Tot Mkt BP Changes'!$AS$3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Changes'!$AS$4:$AS$28</c:f>
              <c:numCache>
                <c:formatCode>0.0%</c:formatCode>
                <c:ptCount val="25"/>
                <c:pt idx="0">
                  <c:v>0</c:v>
                </c:pt>
                <c:pt idx="1">
                  <c:v>-6.7998921607520081E-3</c:v>
                </c:pt>
                <c:pt idx="2">
                  <c:v>-7.4251047849700747E-4</c:v>
                </c:pt>
                <c:pt idx="3">
                  <c:v>1.0790301769307058E-2</c:v>
                </c:pt>
                <c:pt idx="4">
                  <c:v>-1.4691548782485688E-2</c:v>
                </c:pt>
                <c:pt idx="5">
                  <c:v>1.1559833074550845E-2</c:v>
                </c:pt>
                <c:pt idx="6">
                  <c:v>2.531367903550618E-2</c:v>
                </c:pt>
                <c:pt idx="7">
                  <c:v>1.9295073041898651E-2</c:v>
                </c:pt>
                <c:pt idx="8">
                  <c:v>3.9703001327227115E-2</c:v>
                </c:pt>
                <c:pt idx="9">
                  <c:v>2.8489702790008183E-2</c:v>
                </c:pt>
                <c:pt idx="10">
                  <c:v>2.3898710385650317E-2</c:v>
                </c:pt>
                <c:pt idx="11">
                  <c:v>2.4723206650663118E-2</c:v>
                </c:pt>
                <c:pt idx="12">
                  <c:v>2.4666754019158226E-2</c:v>
                </c:pt>
                <c:pt idx="13">
                  <c:v>1.8980962794171597E-2</c:v>
                </c:pt>
                <c:pt idx="14">
                  <c:v>7.1543233364974312E-3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7A-E846-B9A7-9F33E2091DC4}"/>
            </c:ext>
          </c:extLst>
        </c:ser>
        <c:ser>
          <c:idx val="6"/>
          <c:order val="6"/>
          <c:tx>
            <c:strRef>
              <c:f>'5. Tot Mkt BP Changes'!$AT$3</c:f>
              <c:strCache>
                <c:ptCount val="1"/>
                <c:pt idx="0">
                  <c:v>Royal Bank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Changes'!$AT$4:$AT$28</c:f>
              <c:numCache>
                <c:formatCode>0.0%</c:formatCode>
                <c:ptCount val="25"/>
                <c:pt idx="0">
                  <c:v>0</c:v>
                </c:pt>
                <c:pt idx="1">
                  <c:v>-1.0340341589363424E-2</c:v>
                </c:pt>
                <c:pt idx="2">
                  <c:v>1.2372266635380394E-2</c:v>
                </c:pt>
                <c:pt idx="3">
                  <c:v>-1.8349187542821416E-2</c:v>
                </c:pt>
                <c:pt idx="4">
                  <c:v>-9.2935622448127638E-3</c:v>
                </c:pt>
                <c:pt idx="5">
                  <c:v>-1.0205117400274376E-2</c:v>
                </c:pt>
                <c:pt idx="6">
                  <c:v>-1.962125871632071E-2</c:v>
                </c:pt>
                <c:pt idx="7">
                  <c:v>-1.3755495810393989E-2</c:v>
                </c:pt>
                <c:pt idx="8">
                  <c:v>-2.3844327075752011E-2</c:v>
                </c:pt>
                <c:pt idx="9">
                  <c:v>-1.2305974185393793E-2</c:v>
                </c:pt>
                <c:pt idx="10">
                  <c:v>-1.6175160363100623E-2</c:v>
                </c:pt>
                <c:pt idx="11">
                  <c:v>-1.6193989105205642E-2</c:v>
                </c:pt>
                <c:pt idx="12">
                  <c:v>-2.14493800765811E-2</c:v>
                </c:pt>
                <c:pt idx="13">
                  <c:v>-2.067616339207079E-2</c:v>
                </c:pt>
                <c:pt idx="14">
                  <c:v>-2.5911524002035075E-2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E7A-E846-B9A7-9F33E2091DC4}"/>
            </c:ext>
          </c:extLst>
        </c:ser>
        <c:ser>
          <c:idx val="7"/>
          <c:order val="7"/>
          <c:tx>
            <c:strRef>
              <c:f>'5. Tot Mkt BP Changes'!$AU$3</c:f>
              <c:strCache>
                <c:ptCount val="1"/>
                <c:pt idx="0">
                  <c:v>Toronto Dominion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Changes'!$AU$4:$AU$28</c:f>
              <c:numCache>
                <c:formatCode>0.0%</c:formatCode>
                <c:ptCount val="25"/>
                <c:pt idx="0">
                  <c:v>0</c:v>
                </c:pt>
                <c:pt idx="1">
                  <c:v>-8.168807959563611E-3</c:v>
                </c:pt>
                <c:pt idx="2">
                  <c:v>-2.0023667626433211E-3</c:v>
                </c:pt>
                <c:pt idx="3">
                  <c:v>1.2390087206507694E-2</c:v>
                </c:pt>
                <c:pt idx="4">
                  <c:v>3.369679196912477E-2</c:v>
                </c:pt>
                <c:pt idx="5">
                  <c:v>9.8431207162515081E-3</c:v>
                </c:pt>
                <c:pt idx="6">
                  <c:v>9.8690814064182498E-3</c:v>
                </c:pt>
                <c:pt idx="7">
                  <c:v>-1.0299971907708063E-2</c:v>
                </c:pt>
                <c:pt idx="8">
                  <c:v>2.069013258491975E-3</c:v>
                </c:pt>
                <c:pt idx="9">
                  <c:v>6.6623769773775203E-3</c:v>
                </c:pt>
                <c:pt idx="10">
                  <c:v>4.3423498164588672E-3</c:v>
                </c:pt>
                <c:pt idx="11">
                  <c:v>1.0440894690913844E-2</c:v>
                </c:pt>
                <c:pt idx="12">
                  <c:v>2.7190828902273266E-3</c:v>
                </c:pt>
                <c:pt idx="13">
                  <c:v>4.3289466711229551E-3</c:v>
                </c:pt>
                <c:pt idx="14">
                  <c:v>1.6347246061872548E-2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E7A-E846-B9A7-9F33E2091DC4}"/>
            </c:ext>
          </c:extLst>
        </c:ser>
        <c:ser>
          <c:idx val="8"/>
          <c:order val="8"/>
          <c:tx>
            <c:strRef>
              <c:f>'5. Tot Mkt BP Changes'!$AV$3</c:f>
              <c:strCache>
                <c:ptCount val="1"/>
                <c:pt idx="0">
                  <c:v>Desjardins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Changes'!$AV$4:$AV$28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2.1971697308705747E-2</c:v>
                </c:pt>
                <c:pt idx="4">
                  <c:v>2.1971697308705747E-2</c:v>
                </c:pt>
                <c:pt idx="5">
                  <c:v>2.1971697308705747E-2</c:v>
                </c:pt>
                <c:pt idx="6">
                  <c:v>4.6303989091794971E-2</c:v>
                </c:pt>
                <c:pt idx="7">
                  <c:v>4.6303989091794971E-2</c:v>
                </c:pt>
                <c:pt idx="8">
                  <c:v>4.6303989091794971E-2</c:v>
                </c:pt>
                <c:pt idx="9">
                  <c:v>2.6037403785806868E-2</c:v>
                </c:pt>
                <c:pt idx="10">
                  <c:v>2.6037403785806868E-2</c:v>
                </c:pt>
                <c:pt idx="11">
                  <c:v>2.6037403785806868E-2</c:v>
                </c:pt>
                <c:pt idx="12">
                  <c:v>2.7017418954737398E-2</c:v>
                </c:pt>
                <c:pt idx="13">
                  <c:v>2.9980605027287451E-2</c:v>
                </c:pt>
                <c:pt idx="14">
                  <c:v>2.6258901206435922E-2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7A-E846-B9A7-9F33E2091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320448"/>
        <c:axId val="625312688"/>
      </c:lineChart>
      <c:catAx>
        <c:axId val="6283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312688"/>
        <c:crosses val="autoZero"/>
        <c:auto val="1"/>
        <c:lblAlgn val="ctr"/>
        <c:lblOffset val="100"/>
        <c:noMultiLvlLbl val="0"/>
      </c:catAx>
      <c:valAx>
        <c:axId val="625312688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2880080335001"/>
          <c:y val="0.82440645577197591"/>
          <c:w val="0.78257433750047201"/>
          <c:h val="0.15173688815213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RBC Royal Bank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Changes'!$AX$3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Changes'!$AX$4:$AX$28</c:f>
              <c:numCache>
                <c:formatCode>0.0%</c:formatCode>
                <c:ptCount val="25"/>
                <c:pt idx="0">
                  <c:v>0</c:v>
                </c:pt>
                <c:pt idx="1">
                  <c:v>-1.54816298311981E-2</c:v>
                </c:pt>
                <c:pt idx="2">
                  <c:v>1.5674966018688723E-2</c:v>
                </c:pt>
                <c:pt idx="3">
                  <c:v>-2.5812048256523997E-2</c:v>
                </c:pt>
                <c:pt idx="4">
                  <c:v>-7.365794313288182E-3</c:v>
                </c:pt>
                <c:pt idx="5">
                  <c:v>-8.5900274230601061E-3</c:v>
                </c:pt>
                <c:pt idx="6">
                  <c:v>-1.2766095511324193E-2</c:v>
                </c:pt>
                <c:pt idx="7">
                  <c:v>-1.4286723330060792E-2</c:v>
                </c:pt>
                <c:pt idx="8">
                  <c:v>-3.9287313694113056E-2</c:v>
                </c:pt>
                <c:pt idx="9">
                  <c:v>-2.613217579098015E-2</c:v>
                </c:pt>
                <c:pt idx="10">
                  <c:v>-4.0550220672125763E-2</c:v>
                </c:pt>
                <c:pt idx="11">
                  <c:v>-3.7810192594533519E-2</c:v>
                </c:pt>
                <c:pt idx="12">
                  <c:v>-3.3769822596510721E-2</c:v>
                </c:pt>
                <c:pt idx="13">
                  <c:v>-3.3999534984818475E-2</c:v>
                </c:pt>
                <c:pt idx="14">
                  <c:v>-2.0233450779124262E-2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06-A948-902F-7B2CD802EA96}"/>
            </c:ext>
          </c:extLst>
        </c:ser>
        <c:ser>
          <c:idx val="1"/>
          <c:order val="1"/>
          <c:tx>
            <c:strRef>
              <c:f>'5. Tot Mkt BP Changes'!$AY$3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Changes'!$AY$4:$AY$28</c:f>
              <c:numCache>
                <c:formatCode>0.0%</c:formatCode>
                <c:ptCount val="25"/>
                <c:pt idx="0">
                  <c:v>0</c:v>
                </c:pt>
                <c:pt idx="1">
                  <c:v>1.1212049669822869E-2</c:v>
                </c:pt>
                <c:pt idx="2">
                  <c:v>1.6080720217270632E-2</c:v>
                </c:pt>
                <c:pt idx="3">
                  <c:v>1.2500494329947567E-2</c:v>
                </c:pt>
                <c:pt idx="4">
                  <c:v>-2.966732590748735E-2</c:v>
                </c:pt>
                <c:pt idx="5">
                  <c:v>7.5463722055418045E-4</c:v>
                </c:pt>
                <c:pt idx="6">
                  <c:v>-4.7792005460643751E-2</c:v>
                </c:pt>
                <c:pt idx="7">
                  <c:v>-3.8991003559437634E-4</c:v>
                </c:pt>
                <c:pt idx="8">
                  <c:v>1.7260516232861803E-2</c:v>
                </c:pt>
                <c:pt idx="9">
                  <c:v>2.0002838326177146E-2</c:v>
                </c:pt>
                <c:pt idx="10">
                  <c:v>1.9602270268813921E-2</c:v>
                </c:pt>
                <c:pt idx="11">
                  <c:v>8.0655622031478771E-3</c:v>
                </c:pt>
                <c:pt idx="12">
                  <c:v>4.9217976976000541E-2</c:v>
                </c:pt>
                <c:pt idx="13">
                  <c:v>8.5476734089933674E-3</c:v>
                </c:pt>
                <c:pt idx="14">
                  <c:v>-2.2656248785495232E-2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06-A948-902F-7B2CD802EA96}"/>
            </c:ext>
          </c:extLst>
        </c:ser>
        <c:ser>
          <c:idx val="2"/>
          <c:order val="2"/>
          <c:tx>
            <c:strRef>
              <c:f>'5. Tot Mkt BP Changes'!$AZ$3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Changes'!$AZ$4:$AZ$28</c:f>
              <c:numCache>
                <c:formatCode>0.0%</c:formatCode>
                <c:ptCount val="25"/>
                <c:pt idx="0">
                  <c:v>0</c:v>
                </c:pt>
                <c:pt idx="1">
                  <c:v>-1.3111214405754983E-2</c:v>
                </c:pt>
                <c:pt idx="2">
                  <c:v>1.0327317490314871E-2</c:v>
                </c:pt>
                <c:pt idx="3">
                  <c:v>-2.2227736806576213E-2</c:v>
                </c:pt>
                <c:pt idx="4">
                  <c:v>-1.5760277195871766E-2</c:v>
                </c:pt>
                <c:pt idx="5">
                  <c:v>-6.5089346977366454E-3</c:v>
                </c:pt>
                <c:pt idx="6">
                  <c:v>-2.0800552040367747E-2</c:v>
                </c:pt>
                <c:pt idx="7">
                  <c:v>-7.8713706044322776E-3</c:v>
                </c:pt>
                <c:pt idx="8">
                  <c:v>-1.9715232830172045E-2</c:v>
                </c:pt>
                <c:pt idx="9">
                  <c:v>-9.1898266175761151E-3</c:v>
                </c:pt>
                <c:pt idx="10">
                  <c:v>-9.1898266175761151E-3</c:v>
                </c:pt>
                <c:pt idx="11">
                  <c:v>-9.1898266175761151E-3</c:v>
                </c:pt>
                <c:pt idx="12">
                  <c:v>-9.1898266175761151E-3</c:v>
                </c:pt>
                <c:pt idx="13">
                  <c:v>-9.1898266175761151E-3</c:v>
                </c:pt>
                <c:pt idx="14">
                  <c:v>-2.0413182504703874E-2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06-A948-902F-7B2CD802EA96}"/>
            </c:ext>
          </c:extLst>
        </c:ser>
        <c:ser>
          <c:idx val="3"/>
          <c:order val="3"/>
          <c:tx>
            <c:strRef>
              <c:f>'5. Tot Mkt BP Changes'!$BA$3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Changes'!$BA$4:$BA$28</c:f>
              <c:numCache>
                <c:formatCode>0.0%</c:formatCode>
                <c:ptCount val="25"/>
                <c:pt idx="0">
                  <c:v>0</c:v>
                </c:pt>
                <c:pt idx="1">
                  <c:v>9.0753327794550892E-4</c:v>
                </c:pt>
                <c:pt idx="2">
                  <c:v>-3.4120646960898167E-3</c:v>
                </c:pt>
                <c:pt idx="3">
                  <c:v>-2.714694558735705E-3</c:v>
                </c:pt>
                <c:pt idx="4">
                  <c:v>-2.2827555989450789E-3</c:v>
                </c:pt>
                <c:pt idx="5">
                  <c:v>7.694075410102968E-3</c:v>
                </c:pt>
                <c:pt idx="6">
                  <c:v>-1.1903965271516218E-2</c:v>
                </c:pt>
                <c:pt idx="7">
                  <c:v>1.7504457305528446E-3</c:v>
                </c:pt>
                <c:pt idx="8">
                  <c:v>5.4690354968305243E-3</c:v>
                </c:pt>
                <c:pt idx="9">
                  <c:v>7.0888976458037501E-3</c:v>
                </c:pt>
                <c:pt idx="10">
                  <c:v>1.4358247948479433E-2</c:v>
                </c:pt>
                <c:pt idx="11">
                  <c:v>2.4009255735541937E-2</c:v>
                </c:pt>
                <c:pt idx="12">
                  <c:v>3.0303737667806151E-2</c:v>
                </c:pt>
                <c:pt idx="13">
                  <c:v>2.7754565645944848E-2</c:v>
                </c:pt>
                <c:pt idx="14">
                  <c:v>1.3357325752157213E-2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06-A948-902F-7B2CD802EA96}"/>
            </c:ext>
          </c:extLst>
        </c:ser>
        <c:ser>
          <c:idx val="4"/>
          <c:order val="4"/>
          <c:tx>
            <c:strRef>
              <c:f>'5. Tot Mkt BP Changes'!$BB$3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Changes'!$BB$4:$BB$28</c:f>
              <c:numCache>
                <c:formatCode>0.0%</c:formatCode>
                <c:ptCount val="25"/>
                <c:pt idx="0">
                  <c:v>0</c:v>
                </c:pt>
                <c:pt idx="1">
                  <c:v>6.9750743055447062E-3</c:v>
                </c:pt>
                <c:pt idx="2">
                  <c:v>3.1091735232277779E-2</c:v>
                </c:pt>
                <c:pt idx="3">
                  <c:v>5.200484724194065E-3</c:v>
                </c:pt>
                <c:pt idx="4">
                  <c:v>2.082779630934755E-2</c:v>
                </c:pt>
                <c:pt idx="5">
                  <c:v>-1.2334321705048012E-2</c:v>
                </c:pt>
                <c:pt idx="6">
                  <c:v>3.7334874463849396E-3</c:v>
                </c:pt>
                <c:pt idx="7">
                  <c:v>-1.4986586674158706E-2</c:v>
                </c:pt>
                <c:pt idx="8">
                  <c:v>-3.086149463107421E-2</c:v>
                </c:pt>
                <c:pt idx="9">
                  <c:v>-1.8500088504235335E-2</c:v>
                </c:pt>
                <c:pt idx="10">
                  <c:v>-3.7770907882880345E-2</c:v>
                </c:pt>
                <c:pt idx="11">
                  <c:v>-3.7431723920046761E-2</c:v>
                </c:pt>
                <c:pt idx="12">
                  <c:v>-5.6130831659817228E-2</c:v>
                </c:pt>
                <c:pt idx="13">
                  <c:v>-5.6632353294952226E-2</c:v>
                </c:pt>
                <c:pt idx="14">
                  <c:v>-3.5543894349539307E-2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06-A948-902F-7B2CD802EA96}"/>
            </c:ext>
          </c:extLst>
        </c:ser>
        <c:ser>
          <c:idx val="5"/>
          <c:order val="5"/>
          <c:tx>
            <c:strRef>
              <c:f>'5. Tot Mkt BP Changes'!$BC$3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Changes'!$BC$4:$BC$28</c:f>
              <c:numCache>
                <c:formatCode>0.0%</c:formatCode>
                <c:ptCount val="25"/>
                <c:pt idx="0">
                  <c:v>0</c:v>
                </c:pt>
                <c:pt idx="1">
                  <c:v>5.4522557019630507E-3</c:v>
                </c:pt>
                <c:pt idx="2">
                  <c:v>2.2087433173075596E-2</c:v>
                </c:pt>
                <c:pt idx="3">
                  <c:v>3.1665471430710325E-3</c:v>
                </c:pt>
                <c:pt idx="4">
                  <c:v>1.4834392362820465E-2</c:v>
                </c:pt>
                <c:pt idx="5">
                  <c:v>-7.2429760955755726E-3</c:v>
                </c:pt>
                <c:pt idx="6">
                  <c:v>-3.4571444467282233E-4</c:v>
                </c:pt>
                <c:pt idx="7">
                  <c:v>-1.0941922430724282E-2</c:v>
                </c:pt>
                <c:pt idx="8">
                  <c:v>-2.1705246300125332E-2</c:v>
                </c:pt>
                <c:pt idx="9">
                  <c:v>-1.2087863145862777E-2</c:v>
                </c:pt>
                <c:pt idx="10">
                  <c:v>-2.4589265714948232E-2</c:v>
                </c:pt>
                <c:pt idx="11">
                  <c:v>-2.1856476417408822E-2</c:v>
                </c:pt>
                <c:pt idx="12">
                  <c:v>-3.4385229943586275E-2</c:v>
                </c:pt>
                <c:pt idx="13">
                  <c:v>-3.5047244272682548E-2</c:v>
                </c:pt>
                <c:pt idx="14">
                  <c:v>-2.3032966286190264E-2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06-A948-902F-7B2CD802EA96}"/>
            </c:ext>
          </c:extLst>
        </c:ser>
        <c:ser>
          <c:idx val="6"/>
          <c:order val="6"/>
          <c:tx>
            <c:strRef>
              <c:f>'5. Tot Mkt BP Changes'!$BD$3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Changes'!$BD$4:$BD$28</c:f>
              <c:numCache>
                <c:formatCode>0.0%</c:formatCode>
                <c:ptCount val="25"/>
                <c:pt idx="0">
                  <c:v>0</c:v>
                </c:pt>
                <c:pt idx="1">
                  <c:v>-1.0340341589363424E-2</c:v>
                </c:pt>
                <c:pt idx="2">
                  <c:v>1.2372266635380394E-2</c:v>
                </c:pt>
                <c:pt idx="3">
                  <c:v>-1.8349187542821416E-2</c:v>
                </c:pt>
                <c:pt idx="4">
                  <c:v>-9.2935622448127638E-3</c:v>
                </c:pt>
                <c:pt idx="5">
                  <c:v>-1.0205117400274376E-2</c:v>
                </c:pt>
                <c:pt idx="6">
                  <c:v>-1.962125871632071E-2</c:v>
                </c:pt>
                <c:pt idx="7">
                  <c:v>-1.3755495810393989E-2</c:v>
                </c:pt>
                <c:pt idx="8">
                  <c:v>-2.3844327075752011E-2</c:v>
                </c:pt>
                <c:pt idx="9">
                  <c:v>-1.2305974185393793E-2</c:v>
                </c:pt>
                <c:pt idx="10">
                  <c:v>-1.6175160363100623E-2</c:v>
                </c:pt>
                <c:pt idx="11">
                  <c:v>-1.6193989105205642E-2</c:v>
                </c:pt>
                <c:pt idx="12">
                  <c:v>-2.14493800765811E-2</c:v>
                </c:pt>
                <c:pt idx="13">
                  <c:v>-2.067616339207079E-2</c:v>
                </c:pt>
                <c:pt idx="14">
                  <c:v>-2.5911524002035075E-2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06-A948-902F-7B2CD802E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267008"/>
        <c:axId val="510139280"/>
      </c:lineChart>
      <c:catAx>
        <c:axId val="5102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39280"/>
        <c:crosses val="autoZero"/>
        <c:auto val="1"/>
        <c:lblAlgn val="ctr"/>
        <c:lblOffset val="100"/>
        <c:noMultiLvlLbl val="0"/>
      </c:catAx>
      <c:valAx>
        <c:axId val="510139280"/>
        <c:scaling>
          <c:orientation val="minMax"/>
          <c:max val="4.0000000000000008E-2"/>
          <c:min val="-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Royal Bank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16150594095906079"/>
          <c:w val="0.85836329833770775"/>
          <c:h val="0.62032119934588015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Change'!$AM$3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Change'!$AM$4:$AM$9</c:f>
              <c:numCache>
                <c:formatCode>0.0%</c:formatCode>
                <c:ptCount val="6"/>
                <c:pt idx="0">
                  <c:v>0</c:v>
                </c:pt>
                <c:pt idx="1">
                  <c:v>-2.1984116314606113E-2</c:v>
                </c:pt>
                <c:pt idx="2">
                  <c:v>-1.8209512339176104E-2</c:v>
                </c:pt>
                <c:pt idx="3">
                  <c:v>-3.4748872958302292E-2</c:v>
                </c:pt>
                <c:pt idx="4">
                  <c:v>-4.9052783673389486E-2</c:v>
                </c:pt>
                <c:pt idx="5">
                  <c:v>-7.8262888232832797E-2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E7-0C47-91DD-169772D128BA}"/>
            </c:ext>
          </c:extLst>
        </c:ser>
        <c:ser>
          <c:idx val="1"/>
          <c:order val="1"/>
          <c:tx>
            <c:strRef>
              <c:f>'7. 5 Yr Change'!$AN$3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Change'!$AN$4:$AN$9</c:f>
              <c:numCache>
                <c:formatCode>0.0%</c:formatCode>
                <c:ptCount val="6"/>
                <c:pt idx="0">
                  <c:v>0</c:v>
                </c:pt>
                <c:pt idx="1">
                  <c:v>-1.8412796264379895E-2</c:v>
                </c:pt>
                <c:pt idx="2">
                  <c:v>-1.067785236605822E-2</c:v>
                </c:pt>
                <c:pt idx="3">
                  <c:v>-6.1568068686276851E-2</c:v>
                </c:pt>
                <c:pt idx="4">
                  <c:v>-0.13980157143556479</c:v>
                </c:pt>
                <c:pt idx="5">
                  <c:v>-0.11092893082466641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E7-0C47-91DD-169772D128BA}"/>
            </c:ext>
          </c:extLst>
        </c:ser>
        <c:ser>
          <c:idx val="2"/>
          <c:order val="2"/>
          <c:tx>
            <c:strRef>
              <c:f>'7. 5 Yr Change'!$AO$3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Change'!$AO$4:$AO$9</c:f>
              <c:numCache>
                <c:formatCode>0.0%</c:formatCode>
                <c:ptCount val="6"/>
                <c:pt idx="0">
                  <c:v>0</c:v>
                </c:pt>
                <c:pt idx="1">
                  <c:v>-2.0733478713379064E-2</c:v>
                </c:pt>
                <c:pt idx="2">
                  <c:v>-7.1670055062552267E-3</c:v>
                </c:pt>
                <c:pt idx="3">
                  <c:v>-2.8791909877982812E-2</c:v>
                </c:pt>
                <c:pt idx="4">
                  <c:v>-6.3122558318528213E-2</c:v>
                </c:pt>
                <c:pt idx="5">
                  <c:v>-7.209994795900522E-2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E7-0C47-91DD-169772D128BA}"/>
            </c:ext>
          </c:extLst>
        </c:ser>
        <c:ser>
          <c:idx val="3"/>
          <c:order val="3"/>
          <c:tx>
            <c:strRef>
              <c:f>'7. 5 Yr Change'!$AP$3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AB7942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Change'!$AP$4:$AP$9</c:f>
              <c:numCache>
                <c:formatCode>0.0%</c:formatCode>
                <c:ptCount val="6"/>
                <c:pt idx="0">
                  <c:v>0</c:v>
                </c:pt>
                <c:pt idx="1">
                  <c:v>9.0486162900870956E-2</c:v>
                </c:pt>
                <c:pt idx="2">
                  <c:v>0.1457896353717264</c:v>
                </c:pt>
                <c:pt idx="3">
                  <c:v>0.28229750924916436</c:v>
                </c:pt>
                <c:pt idx="4">
                  <c:v>0.3293038396225702</c:v>
                </c:pt>
                <c:pt idx="5">
                  <c:v>0.35681785556363632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E7-0C47-91DD-169772D128BA}"/>
            </c:ext>
          </c:extLst>
        </c:ser>
        <c:ser>
          <c:idx val="4"/>
          <c:order val="4"/>
          <c:tx>
            <c:strRef>
              <c:f>'7. 5 Yr Change'!$AQ$3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Change'!$AQ$4:$AQ$9</c:f>
              <c:numCache>
                <c:formatCode>0.0%</c:formatCode>
                <c:ptCount val="6"/>
                <c:pt idx="0">
                  <c:v>0</c:v>
                </c:pt>
                <c:pt idx="1">
                  <c:v>-5.3453435135762055E-2</c:v>
                </c:pt>
                <c:pt idx="2">
                  <c:v>-5.4447724634666982E-2</c:v>
                </c:pt>
                <c:pt idx="3">
                  <c:v>1.2302510355470429E-3</c:v>
                </c:pt>
                <c:pt idx="4">
                  <c:v>1.6288790129684837E-3</c:v>
                </c:pt>
                <c:pt idx="5">
                  <c:v>-5.4730035432898345E-2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E7-0C47-91DD-169772D128BA}"/>
            </c:ext>
          </c:extLst>
        </c:ser>
        <c:ser>
          <c:idx val="5"/>
          <c:order val="5"/>
          <c:tx>
            <c:strRef>
              <c:f>'7. 5 Yr Change'!$AR$3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Change'!$AR$4:$AR$9</c:f>
              <c:numCache>
                <c:formatCode>0.0%</c:formatCode>
                <c:ptCount val="6"/>
                <c:pt idx="0">
                  <c:v>0</c:v>
                </c:pt>
                <c:pt idx="1">
                  <c:v>-1.8998330940917834E-2</c:v>
                </c:pt>
                <c:pt idx="2">
                  <c:v>-6.6403482651145145E-3</c:v>
                </c:pt>
                <c:pt idx="3">
                  <c:v>6.7418169048359192E-2</c:v>
                </c:pt>
                <c:pt idx="4">
                  <c:v>7.7707057421639081E-2</c:v>
                </c:pt>
                <c:pt idx="5">
                  <c:v>3.8106045645345268E-2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E7-0C47-91DD-169772D128BA}"/>
            </c:ext>
          </c:extLst>
        </c:ser>
        <c:ser>
          <c:idx val="6"/>
          <c:order val="6"/>
          <c:tx>
            <c:strRef>
              <c:f>'7. 5 Yr Change'!$AS$3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Change'!$AS$4:$AS$9</c:f>
              <c:numCache>
                <c:formatCode>0.0%</c:formatCode>
                <c:ptCount val="6"/>
                <c:pt idx="0">
                  <c:v>0</c:v>
                </c:pt>
                <c:pt idx="1">
                  <c:v>-2.0084531625994145E-2</c:v>
                </c:pt>
                <c:pt idx="2">
                  <c:v>-1.8452815583392937E-3</c:v>
                </c:pt>
                <c:pt idx="3">
                  <c:v>-6.7878165760369156E-3</c:v>
                </c:pt>
                <c:pt idx="4">
                  <c:v>-3.4871033472026809E-2</c:v>
                </c:pt>
                <c:pt idx="5">
                  <c:v>-5.5037786822614565E-2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E7-0C47-91DD-169772D12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8"/>
          <c:h val="0.18576552930883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TD Canada Trust</a:t>
            </a:r>
          </a:p>
          <a:p>
            <a:pPr>
              <a:defRPr/>
            </a:pPr>
            <a:r>
              <a:rPr lang="en-US" sz="1000"/>
              <a:t>%</a:t>
            </a:r>
            <a:r>
              <a:rPr lang="en-US" sz="1000" baseline="0"/>
              <a:t> Change in share of Total Market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75371828521397E-2"/>
          <c:y val="0.15276926747792899"/>
          <c:w val="0.88961351706036695"/>
          <c:h val="0.66725316153662595"/>
        </c:manualLayout>
      </c:layout>
      <c:lineChart>
        <c:grouping val="standard"/>
        <c:varyColors val="0"/>
        <c:ser>
          <c:idx val="0"/>
          <c:order val="0"/>
          <c:tx>
            <c:strRef>
              <c:f>'5. Tot Mkt BP Changes'!$BE$3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Changes'!$BE$4:$BE$28</c:f>
              <c:numCache>
                <c:formatCode>0.0%</c:formatCode>
                <c:ptCount val="25"/>
                <c:pt idx="0">
                  <c:v>0</c:v>
                </c:pt>
                <c:pt idx="1">
                  <c:v>2.3090950421785238E-2</c:v>
                </c:pt>
                <c:pt idx="2">
                  <c:v>2.5317745692558576E-2</c:v>
                </c:pt>
                <c:pt idx="3">
                  <c:v>2.6853806070089414E-2</c:v>
                </c:pt>
                <c:pt idx="4">
                  <c:v>4.0125131869909555E-2</c:v>
                </c:pt>
                <c:pt idx="5">
                  <c:v>1.5999034420265963E-2</c:v>
                </c:pt>
                <c:pt idx="6">
                  <c:v>2.9046949020140693E-4</c:v>
                </c:pt>
                <c:pt idx="7">
                  <c:v>-1.8357353534523786E-2</c:v>
                </c:pt>
                <c:pt idx="8">
                  <c:v>-7.9982643839562034E-3</c:v>
                </c:pt>
                <c:pt idx="9">
                  <c:v>-9.3921794485302343E-3</c:v>
                </c:pt>
                <c:pt idx="10">
                  <c:v>-6.0826811819762511E-4</c:v>
                </c:pt>
                <c:pt idx="11">
                  <c:v>4.4857975928388688E-3</c:v>
                </c:pt>
                <c:pt idx="12">
                  <c:v>-1.6737715432731239E-3</c:v>
                </c:pt>
                <c:pt idx="13">
                  <c:v>7.2762596805091891E-3</c:v>
                </c:pt>
                <c:pt idx="14">
                  <c:v>2.4450209739774187E-3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3-294D-9B96-00EA2E3E900A}"/>
            </c:ext>
          </c:extLst>
        </c:ser>
        <c:ser>
          <c:idx val="1"/>
          <c:order val="1"/>
          <c:tx>
            <c:strRef>
              <c:f>'5. Tot Mkt BP Changes'!$BF$3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Changes'!$BF$4:$BF$28</c:f>
              <c:numCache>
                <c:formatCode>0.0%</c:formatCode>
                <c:ptCount val="25"/>
                <c:pt idx="0">
                  <c:v>0</c:v>
                </c:pt>
                <c:pt idx="1">
                  <c:v>-3.0924411303562407E-2</c:v>
                </c:pt>
                <c:pt idx="2">
                  <c:v>-4.4731720407466452E-2</c:v>
                </c:pt>
                <c:pt idx="3">
                  <c:v>-2.2980146415815663E-2</c:v>
                </c:pt>
                <c:pt idx="4">
                  <c:v>3.6364306003934768E-2</c:v>
                </c:pt>
                <c:pt idx="5">
                  <c:v>1.5037536690064952E-4</c:v>
                </c:pt>
                <c:pt idx="6">
                  <c:v>-1.0715785355246981E-2</c:v>
                </c:pt>
                <c:pt idx="7">
                  <c:v>-3.3655189207894218E-2</c:v>
                </c:pt>
                <c:pt idx="8">
                  <c:v>-1.3811290559886065E-2</c:v>
                </c:pt>
                <c:pt idx="9">
                  <c:v>-7.7727118881571805E-3</c:v>
                </c:pt>
                <c:pt idx="10">
                  <c:v>2.9777587895403086E-2</c:v>
                </c:pt>
                <c:pt idx="11">
                  <c:v>4.7833302786818743E-2</c:v>
                </c:pt>
                <c:pt idx="12">
                  <c:v>8.6884275618139453E-2</c:v>
                </c:pt>
                <c:pt idx="13">
                  <c:v>2.1701989531326873E-3</c:v>
                </c:pt>
                <c:pt idx="14">
                  <c:v>1.9339212730807825E-3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C3-294D-9B96-00EA2E3E900A}"/>
            </c:ext>
          </c:extLst>
        </c:ser>
        <c:ser>
          <c:idx val="2"/>
          <c:order val="2"/>
          <c:tx>
            <c:strRef>
              <c:f>'5. Tot Mkt BP Changes'!$BG$3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Changes'!$BG$4:$BG$28</c:f>
              <c:numCache>
                <c:formatCode>0.0%</c:formatCode>
                <c:ptCount val="25"/>
                <c:pt idx="0">
                  <c:v>0</c:v>
                </c:pt>
                <c:pt idx="1">
                  <c:v>1.7849533845127516E-3</c:v>
                </c:pt>
                <c:pt idx="2">
                  <c:v>-1.6484805735957611E-3</c:v>
                </c:pt>
                <c:pt idx="3">
                  <c:v>5.7946009087881632E-3</c:v>
                </c:pt>
                <c:pt idx="4">
                  <c:v>3.7947068882480693E-2</c:v>
                </c:pt>
                <c:pt idx="5">
                  <c:v>1.0329303959843212E-2</c:v>
                </c:pt>
                <c:pt idx="6">
                  <c:v>-2.7761237331073215E-3</c:v>
                </c:pt>
                <c:pt idx="7">
                  <c:v>-2.2490324585988961E-2</c:v>
                </c:pt>
                <c:pt idx="8">
                  <c:v>-8.2200142303902098E-3</c:v>
                </c:pt>
                <c:pt idx="9">
                  <c:v>-7.0683989616592557E-3</c:v>
                </c:pt>
                <c:pt idx="10">
                  <c:v>-7.0683989616592557E-3</c:v>
                </c:pt>
                <c:pt idx="11">
                  <c:v>-7.0683989616592557E-3</c:v>
                </c:pt>
                <c:pt idx="12">
                  <c:v>-7.0683989616592557E-3</c:v>
                </c:pt>
                <c:pt idx="13">
                  <c:v>-7.0683989616592557E-3</c:v>
                </c:pt>
                <c:pt idx="14">
                  <c:v>1.1115447796250328E-2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C3-294D-9B96-00EA2E3E900A}"/>
            </c:ext>
          </c:extLst>
        </c:ser>
        <c:ser>
          <c:idx val="3"/>
          <c:order val="3"/>
          <c:tx>
            <c:strRef>
              <c:f>'5. Tot Mkt BP Changes'!$BH$3</c:f>
              <c:strCache>
                <c:ptCount val="1"/>
                <c:pt idx="0">
                  <c:v>Mortgages</c:v>
                </c:pt>
              </c:strCache>
            </c:strRef>
          </c:tx>
          <c:spPr>
            <a:ln w="28575" cap="rnd">
              <a:solidFill>
                <a:srgbClr val="E5992B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Changes'!$BH$4:$BH$28</c:f>
              <c:numCache>
                <c:formatCode>0.0%</c:formatCode>
                <c:ptCount val="25"/>
                <c:pt idx="0">
                  <c:v>0</c:v>
                </c:pt>
                <c:pt idx="1">
                  <c:v>-1.6014903782084463E-4</c:v>
                </c:pt>
                <c:pt idx="2">
                  <c:v>5.9255469687032342E-3</c:v>
                </c:pt>
                <c:pt idx="3">
                  <c:v>3.4506154081625131E-3</c:v>
                </c:pt>
                <c:pt idx="4">
                  <c:v>8.4533504592489584E-3</c:v>
                </c:pt>
                <c:pt idx="5">
                  <c:v>1.5488204412005003E-2</c:v>
                </c:pt>
                <c:pt idx="6">
                  <c:v>2.0498959344165443E-2</c:v>
                </c:pt>
                <c:pt idx="7">
                  <c:v>3.0467044438143426E-2</c:v>
                </c:pt>
                <c:pt idx="8">
                  <c:v>3.6279542384743332E-2</c:v>
                </c:pt>
                <c:pt idx="9">
                  <c:v>4.121897377788529E-2</c:v>
                </c:pt>
                <c:pt idx="10">
                  <c:v>5.0148912839077305E-2</c:v>
                </c:pt>
                <c:pt idx="11">
                  <c:v>5.2034053542550557E-2</c:v>
                </c:pt>
                <c:pt idx="12">
                  <c:v>5.5895589848303139E-2</c:v>
                </c:pt>
                <c:pt idx="13">
                  <c:v>7.3919603847081503E-2</c:v>
                </c:pt>
                <c:pt idx="14">
                  <c:v>7.6635414570372679E-2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C3-294D-9B96-00EA2E3E900A}"/>
            </c:ext>
          </c:extLst>
        </c:ser>
        <c:ser>
          <c:idx val="4"/>
          <c:order val="4"/>
          <c:tx>
            <c:strRef>
              <c:f>'5. Tot Mkt BP Changes'!$BI$3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Changes'!$BI$4:$BI$28</c:f>
              <c:numCache>
                <c:formatCode>0.0%</c:formatCode>
                <c:ptCount val="25"/>
                <c:pt idx="0">
                  <c:v>0</c:v>
                </c:pt>
                <c:pt idx="1">
                  <c:v>-4.0202161088135291E-2</c:v>
                </c:pt>
                <c:pt idx="2">
                  <c:v>-2.9869668881387815E-3</c:v>
                </c:pt>
                <c:pt idx="3">
                  <c:v>5.5346326845032975E-2</c:v>
                </c:pt>
                <c:pt idx="4">
                  <c:v>3.5623247356797047E-2</c:v>
                </c:pt>
                <c:pt idx="5">
                  <c:v>2.3959018134230545E-2</c:v>
                </c:pt>
                <c:pt idx="6">
                  <c:v>7.5442784831552714E-2</c:v>
                </c:pt>
                <c:pt idx="7">
                  <c:v>4.5526092954192118E-2</c:v>
                </c:pt>
                <c:pt idx="8">
                  <c:v>4.6540518162847523E-2</c:v>
                </c:pt>
                <c:pt idx="9">
                  <c:v>5.8271084061548309E-2</c:v>
                </c:pt>
                <c:pt idx="10">
                  <c:v>4.5247490176521736E-2</c:v>
                </c:pt>
                <c:pt idx="11">
                  <c:v>7.9410558040374155E-2</c:v>
                </c:pt>
                <c:pt idx="12">
                  <c:v>4.6948303836707346E-2</c:v>
                </c:pt>
                <c:pt idx="13">
                  <c:v>4.2863727916339162E-2</c:v>
                </c:pt>
                <c:pt idx="14">
                  <c:v>3.6683162974962782E-2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C3-294D-9B96-00EA2E3E900A}"/>
            </c:ext>
          </c:extLst>
        </c:ser>
        <c:ser>
          <c:idx val="5"/>
          <c:order val="5"/>
          <c:tx>
            <c:strRef>
              <c:f>'5. Tot Mkt BP Changes'!$BJ$3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'5. Tot Mkt BP Changes'!$A$4:$A$28</c:f>
              <c:strCache>
                <c:ptCount val="25"/>
                <c:pt idx="0">
                  <c:v>D'18</c:v>
                </c:pt>
                <c:pt idx="1">
                  <c:v>J'19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'5. Tot Mkt BP Changes'!$BJ$4:$BJ$28</c:f>
              <c:numCache>
                <c:formatCode>0.0%</c:formatCode>
                <c:ptCount val="25"/>
                <c:pt idx="0">
                  <c:v>0</c:v>
                </c:pt>
                <c:pt idx="1">
                  <c:v>-2.7894536511863112E-2</c:v>
                </c:pt>
                <c:pt idx="2">
                  <c:v>5.8609978500822864E-4</c:v>
                </c:pt>
                <c:pt idx="3">
                  <c:v>4.0436532674970993E-2</c:v>
                </c:pt>
                <c:pt idx="4">
                  <c:v>2.7680759680359771E-2</c:v>
                </c:pt>
                <c:pt idx="5">
                  <c:v>2.1062759314916281E-2</c:v>
                </c:pt>
                <c:pt idx="6">
                  <c:v>5.9017877252031586E-2</c:v>
                </c:pt>
                <c:pt idx="7">
                  <c:v>3.9816866709332509E-2</c:v>
                </c:pt>
                <c:pt idx="8">
                  <c:v>4.2731332089309827E-2</c:v>
                </c:pt>
                <c:pt idx="9">
                  <c:v>5.249103041749649E-2</c:v>
                </c:pt>
                <c:pt idx="10">
                  <c:v>4.5767039098142101E-2</c:v>
                </c:pt>
                <c:pt idx="11">
                  <c:v>7.0728728470710239E-2</c:v>
                </c:pt>
                <c:pt idx="12">
                  <c:v>4.8285830592409457E-2</c:v>
                </c:pt>
                <c:pt idx="13">
                  <c:v>5.1245789485464668E-2</c:v>
                </c:pt>
                <c:pt idx="14">
                  <c:v>4.7723905115708197E-2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C3-294D-9B96-00EA2E3E9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575088"/>
        <c:axId val="627577840"/>
      </c:lineChart>
      <c:catAx>
        <c:axId val="6275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77840"/>
        <c:crosses val="autoZero"/>
        <c:auto val="1"/>
        <c:lblAlgn val="ctr"/>
        <c:lblOffset val="100"/>
        <c:noMultiLvlLbl val="0"/>
      </c:catAx>
      <c:valAx>
        <c:axId val="62757784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7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TDCT</a:t>
            </a:r>
          </a:p>
          <a:p>
            <a:pPr>
              <a:defRPr/>
            </a:pPr>
            <a:r>
              <a:rPr lang="en-US" sz="1200"/>
              <a:t>% Change in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8114610673665"/>
          <c:y val="0.23953703703703705"/>
          <c:w val="0.85836329833770775"/>
          <c:h val="0.54229002624671918"/>
        </c:manualLayout>
      </c:layout>
      <c:lineChart>
        <c:grouping val="standard"/>
        <c:varyColors val="0"/>
        <c:ser>
          <c:idx val="0"/>
          <c:order val="0"/>
          <c:tx>
            <c:strRef>
              <c:f>'7. 5 Yr Change'!$AT$3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rgbClr val="00FA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Change'!$AT$4:$AT$9</c:f>
              <c:numCache>
                <c:formatCode>0.0%</c:formatCode>
                <c:ptCount val="6"/>
                <c:pt idx="0">
                  <c:v>0</c:v>
                </c:pt>
                <c:pt idx="1">
                  <c:v>5.5463299261967407E-2</c:v>
                </c:pt>
                <c:pt idx="2">
                  <c:v>6.4211745995653033E-2</c:v>
                </c:pt>
                <c:pt idx="3">
                  <c:v>6.4775794754387814E-2</c:v>
                </c:pt>
                <c:pt idx="4">
                  <c:v>5.4532291891625909E-2</c:v>
                </c:pt>
                <c:pt idx="5">
                  <c:v>5.6093645507055853E-2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39-2741-AD98-3F3FBACC1ADD}"/>
            </c:ext>
          </c:extLst>
        </c:ser>
        <c:ser>
          <c:idx val="1"/>
          <c:order val="1"/>
          <c:tx>
            <c:strRef>
              <c:f>'7. 5 Yr Change'!$AU$3</c:f>
              <c:strCache>
                <c:ptCount val="1"/>
                <c:pt idx="0">
                  <c:v>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Change'!$AU$4:$AU$9</c:f>
              <c:numCache>
                <c:formatCode>0.0%</c:formatCode>
                <c:ptCount val="6"/>
                <c:pt idx="0">
                  <c:v>0</c:v>
                </c:pt>
                <c:pt idx="1">
                  <c:v>6.796027879874654E-2</c:v>
                </c:pt>
                <c:pt idx="2">
                  <c:v>0.21465121112686486</c:v>
                </c:pt>
                <c:pt idx="3">
                  <c:v>0.25097670824582335</c:v>
                </c:pt>
                <c:pt idx="4">
                  <c:v>0.25484698615225126</c:v>
                </c:pt>
                <c:pt idx="5">
                  <c:v>0.34352634867038695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39-2741-AD98-3F3FBACC1ADD}"/>
            </c:ext>
          </c:extLst>
        </c:ser>
        <c:ser>
          <c:idx val="2"/>
          <c:order val="2"/>
          <c:tx>
            <c:strRef>
              <c:f>'7. 5 Yr Change'!$AV$3</c:f>
              <c:strCache>
                <c:ptCount val="1"/>
                <c:pt idx="0">
                  <c:v>Total Deposits</c:v>
                </c:pt>
              </c:strCache>
            </c:strRef>
          </c:tx>
          <c:spPr>
            <a:ln w="28575" cap="rnd">
              <a:solidFill>
                <a:srgbClr val="00389B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Change'!$AV$4:$AV$9</c:f>
              <c:numCache>
                <c:formatCode>0.0%</c:formatCode>
                <c:ptCount val="6"/>
                <c:pt idx="0">
                  <c:v>0</c:v>
                </c:pt>
                <c:pt idx="1">
                  <c:v>5.9768691106703839E-2</c:v>
                </c:pt>
                <c:pt idx="2">
                  <c:v>0.12132848135717796</c:v>
                </c:pt>
                <c:pt idx="3">
                  <c:v>0.13680144194612862</c:v>
                </c:pt>
                <c:pt idx="4">
                  <c:v>0.13056375770062151</c:v>
                </c:pt>
                <c:pt idx="5">
                  <c:v>0.16013675981126657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39-2741-AD98-3F3FBACC1ADD}"/>
            </c:ext>
          </c:extLst>
        </c:ser>
        <c:ser>
          <c:idx val="4"/>
          <c:order val="3"/>
          <c:tx>
            <c:strRef>
              <c:f>'7. 5 Yr Change'!$AX$3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Change'!$AX$4:$AX$9</c:f>
              <c:numCache>
                <c:formatCode>0.0%</c:formatCode>
                <c:ptCount val="6"/>
                <c:pt idx="0">
                  <c:v>0</c:v>
                </c:pt>
                <c:pt idx="1">
                  <c:v>-0.35736915999607188</c:v>
                </c:pt>
                <c:pt idx="2">
                  <c:v>-0.28471203268808637</c:v>
                </c:pt>
                <c:pt idx="3">
                  <c:v>-0.20810175617496032</c:v>
                </c:pt>
                <c:pt idx="4">
                  <c:v>-0.23334968808209153</c:v>
                </c:pt>
                <c:pt idx="5">
                  <c:v>-0.1974727732256637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39-2741-AD98-3F3FBACC1ADD}"/>
            </c:ext>
          </c:extLst>
        </c:ser>
        <c:ser>
          <c:idx val="5"/>
          <c:order val="4"/>
          <c:tx>
            <c:strRef>
              <c:f>'7. 5 Yr Change'!$AY$3</c:f>
              <c:strCache>
                <c:ptCount val="1"/>
                <c:pt idx="0">
                  <c:v>Total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Change'!$AY$4:$AY$9</c:f>
              <c:numCache>
                <c:formatCode>0.0%</c:formatCode>
                <c:ptCount val="6"/>
                <c:pt idx="0">
                  <c:v>0</c:v>
                </c:pt>
                <c:pt idx="1">
                  <c:v>-4.4242376061360222E-2</c:v>
                </c:pt>
                <c:pt idx="2">
                  <c:v>5.096326998773177E-2</c:v>
                </c:pt>
                <c:pt idx="3">
                  <c:v>0.14008552167486404</c:v>
                </c:pt>
                <c:pt idx="4">
                  <c:v>0.11938384854464001</c:v>
                </c:pt>
                <c:pt idx="5">
                  <c:v>0.17056583710528195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39-2741-AD98-3F3FBACC1ADD}"/>
            </c:ext>
          </c:extLst>
        </c:ser>
        <c:ser>
          <c:idx val="6"/>
          <c:order val="5"/>
          <c:tx>
            <c:strRef>
              <c:f>'7. 5 Yr Change'!$AZ$3</c:f>
              <c:strCache>
                <c:ptCount val="1"/>
                <c:pt idx="0">
                  <c:v>Total Commercial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'7. 5 Yr Change'!$AL$4:$AL$9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'7. 5 Yr Change'!$AZ$4:$AZ$9</c:f>
              <c:numCache>
                <c:formatCode>0.0%</c:formatCode>
                <c:ptCount val="6"/>
                <c:pt idx="0">
                  <c:v>0</c:v>
                </c:pt>
                <c:pt idx="1">
                  <c:v>3.2864410528073935E-2</c:v>
                </c:pt>
                <c:pt idx="2">
                  <c:v>0.10791698692770271</c:v>
                </c:pt>
                <c:pt idx="3">
                  <c:v>0.13779809579814384</c:v>
                </c:pt>
                <c:pt idx="4">
                  <c:v>0.12350018903502544</c:v>
                </c:pt>
                <c:pt idx="5">
                  <c:v>0.15425911746000506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39-2741-AD98-3F3FBACC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897263"/>
        <c:axId val="1237898959"/>
      </c:lineChart>
      <c:catAx>
        <c:axId val="12378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8959"/>
        <c:crosses val="autoZero"/>
        <c:auto val="1"/>
        <c:lblAlgn val="ctr"/>
        <c:lblOffset val="100"/>
        <c:noMultiLvlLbl val="0"/>
      </c:catAx>
      <c:valAx>
        <c:axId val="123789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8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4435695538057"/>
          <c:y val="0.78645669291338582"/>
          <c:w val="0.7987112860892388"/>
          <c:h val="0.18576552930883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85924" cy="460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t" anchorCtr="0" compatLnSpc="1">
            <a:prstTxWarp prst="textNoShape">
              <a:avLst/>
            </a:prstTxWarp>
          </a:bodyPr>
          <a:lstStyle>
            <a:lvl1pPr algn="l" defTabSz="940781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985" y="1"/>
            <a:ext cx="3090817" cy="460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t" anchorCtr="0" compatLnSpc="1">
            <a:prstTxWarp prst="textNoShape">
              <a:avLst/>
            </a:prstTxWarp>
          </a:bodyPr>
          <a:lstStyle>
            <a:lvl1pPr algn="r" defTabSz="940781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9639"/>
            <a:ext cx="3085924" cy="46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b" anchorCtr="0" compatLnSpc="1">
            <a:prstTxWarp prst="textNoShape">
              <a:avLst/>
            </a:prstTxWarp>
          </a:bodyPr>
          <a:lstStyle>
            <a:lvl1pPr algn="l" defTabSz="940781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985" y="8949639"/>
            <a:ext cx="3090817" cy="46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C07744-985A-4A71-9C1D-68A7FE23C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85924" cy="460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ctr" anchorCtr="0" compatLnSpc="1">
            <a:prstTxWarp prst="textNoShape">
              <a:avLst/>
            </a:prstTxWarp>
          </a:bodyPr>
          <a:lstStyle>
            <a:lvl1pPr algn="l" defTabSz="940781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985" y="1"/>
            <a:ext cx="3090817" cy="460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ctr" anchorCtr="0" compatLnSpc="1">
            <a:prstTxWarp prst="textNoShape">
              <a:avLst/>
            </a:prstTxWarp>
          </a:bodyPr>
          <a:lstStyle>
            <a:lvl1pPr algn="r" defTabSz="940781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732338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237" y="5910420"/>
            <a:ext cx="5165498" cy="2878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9639"/>
            <a:ext cx="3085924" cy="46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b" anchorCtr="0" compatLnSpc="1">
            <a:prstTxWarp prst="textNoShape">
              <a:avLst/>
            </a:prstTxWarp>
          </a:bodyPr>
          <a:lstStyle>
            <a:lvl1pPr algn="l" defTabSz="940781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985" y="8949639"/>
            <a:ext cx="3090817" cy="46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05" tIns="47054" rIns="94105" bIns="47054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D7A657-4798-409E-AB4C-C0588344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20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69570-CACD-45E0-AF18-C8684A5212F5}" type="slidenum">
              <a:rPr lang="en-US" sz="1300"/>
              <a:pPr>
                <a:spcBef>
                  <a:spcPct val="0"/>
                </a:spcBef>
              </a:pPr>
              <a:t>1</a:t>
            </a:fld>
            <a:endParaRPr 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729162" cy="3546475"/>
          </a:xfrm>
          <a:ln/>
        </p:spPr>
      </p:sp>
    </p:spTree>
    <p:extLst>
      <p:ext uri="{BB962C8B-B14F-4D97-AF65-F5344CB8AC3E}">
        <p14:creationId xmlns:p14="http://schemas.microsoft.com/office/powerpoint/2010/main" val="4213304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173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971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13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7468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15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971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17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69814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19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9386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7A657-4798-409E-AB4C-C058834489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6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21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360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23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3608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25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26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63" y="4255558"/>
            <a:ext cx="4102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8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27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35318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29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30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3531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3313" y="696913"/>
            <a:ext cx="4732337" cy="3548062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1714B-D771-473A-8A5F-9211678879C1}" type="slidenum">
              <a:rPr lang="en-US" sz="1300"/>
              <a:pPr>
                <a:spcBef>
                  <a:spcPct val="0"/>
                </a:spcBef>
              </a:pPr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859436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06319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51921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055102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35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58188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36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823391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65651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38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6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05594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40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C5E19E-CFAC-43C1-B293-4EA8CAFFD03D}" type="slidenum">
              <a:rPr lang="en-US" sz="1300"/>
              <a:pPr>
                <a:spcBef>
                  <a:spcPct val="0"/>
                </a:spcBef>
              </a:pPr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46894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671254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42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7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935151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44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4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28722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732338" cy="3548063"/>
          </a:xfrm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46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5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28722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48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298950"/>
            <a:ext cx="521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63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253192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50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337050"/>
            <a:ext cx="5219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3BD69-2B21-41CA-8F37-1DE7B44B1247}" type="slidenum">
              <a:rPr lang="en-US" sz="1300"/>
              <a:pPr>
                <a:spcBef>
                  <a:spcPct val="0"/>
                </a:spcBef>
              </a:pPr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1097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A6660-3157-41F0-8A51-E6AE6A75E770}" type="slidenum">
              <a:rPr lang="en-US" sz="1300"/>
              <a:pPr>
                <a:spcBef>
                  <a:spcPct val="0"/>
                </a:spcBef>
              </a:pPr>
              <a:t>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6208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724AF-6FE5-4110-9741-C5CBD646F504}" type="slidenum">
              <a:rPr lang="en-US" sz="1300"/>
              <a:pPr>
                <a:spcBef>
                  <a:spcPct val="0"/>
                </a:spcBef>
              </a:pPr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15952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5209C0-0453-4C4A-B979-47B5A80CA820}" type="slidenum">
              <a:rPr lang="en-US" sz="1300"/>
              <a:pPr>
                <a:spcBef>
                  <a:spcPct val="0"/>
                </a:spcBef>
              </a:pPr>
              <a:t>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5340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C9629-F6FA-4D20-BF7E-47B15AA7C26E}" type="slidenum">
              <a:rPr lang="en-US" sz="1300"/>
              <a:pPr>
                <a:spcBef>
                  <a:spcPct val="0"/>
                </a:spcBef>
              </a:pPr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0967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9060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1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85999C-4D4A-4EDC-A2BB-3FB942FED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4938C-99BE-4CDD-96D4-A0F38B495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7182-152B-4C41-8BEA-1E08963F1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CA" noProof="0"/>
              <a:t>Click icon to add chart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258D-8DC7-450D-9820-9DB057A81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71CB33-BBA6-42F2-A86E-2E41262EAD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pic>
        <p:nvPicPr>
          <p:cNvPr id="10" name="Picture 11" descr="McVay and Associates Lt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6113463"/>
            <a:ext cx="2286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 userDrawn="1"/>
        </p:nvSpPr>
        <p:spPr bwMode="auto">
          <a:xfrm>
            <a:off x="381000" y="6172200"/>
            <a:ext cx="2590800" cy="510778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p3d extrusionH="57150">
              <a:bevelT w="381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Personal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Top 25 Credit Unions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3080F-6EFF-4CB2-BC74-263AF00EE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76-6E49-4276-8C00-7616D0340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BDAA-78E3-4B52-8B5F-21A1C2694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A5816-4F53-4ED5-8A53-9EF18EE41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ED94-AEA6-4794-9B2C-31DF37089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3B2AD-686F-4806-94D7-BAE0E0CF6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2A9AC-A444-49BF-B6F0-0E3BE91E7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B9959-89E1-4269-BD46-99EF6FD58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CAE32-0066-47EC-A0AA-3E53FA749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02BDD-08DF-4446-AC37-FB9006DB2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CA" noProof="0"/>
              <a:t>Click icon to add chart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38B8-E68A-40C9-A1F1-02400C03B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0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13748"/>
            <a:ext cx="9141619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5999C-4D4A-4EDC-A2BB-3FB942FED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 bwMode="auto">
          <a:xfrm>
            <a:off x="575656" y="6442114"/>
            <a:ext cx="1828800" cy="374571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6400800"/>
            <a:ext cx="1600200" cy="4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915400" y="5869094"/>
            <a:ext cx="0" cy="2269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763000" y="6096000"/>
            <a:ext cx="15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0DFB2-F4F9-4B91-9CF3-93D615354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 bwMode="auto">
          <a:xfrm>
            <a:off x="575656" y="6442114"/>
            <a:ext cx="1828800" cy="374571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6400800"/>
            <a:ext cx="1600200" cy="4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C0374-7B12-4916-8403-D8A07AA98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1BD6-E007-4DE6-9C25-2155C8CD2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0DFB2-F4F9-4B91-9CF3-93D615354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61E3-E1F2-49CB-99DF-F6CF864885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7BED4-99E3-4EBB-B4AE-8CFDF0B8D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18BBB94-68E6-4675-A946-F1C5994EDBD7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1C9481-881B-4E0B-8782-61F46790F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8A70D-1388-4B32-B9CF-679582967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4938C-99BE-4CDD-96D4-A0F38B495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7182-152B-4C41-8BEA-1E08963F1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C0374-7B12-4916-8403-D8A07AA98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1BD6-E007-4DE6-9C25-2155C8CD2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61E3-E1F2-49CB-99DF-F6CF864885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7BED4-99E3-4EBB-B4AE-8CFDF0B8D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8305800" cy="1181100"/>
          </a:xfrm>
        </p:spPr>
        <p:txBody>
          <a:bodyPr anchor="b"/>
          <a:lstStyle>
            <a:lvl1pPr algn="l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995863" cy="44053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7526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C9481-881B-4E0B-8782-61F46790F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8A70D-1388-4B32-B9CF-679582967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C183F2B-3302-44DF-8401-B47779D70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 bwMode="auto">
          <a:xfrm>
            <a:off x="533400" y="6293763"/>
            <a:ext cx="2362200" cy="442674"/>
          </a:xfrm>
          <a:prstGeom prst="round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000000"/>
              </a:gs>
              <a:gs pos="99000">
                <a:srgbClr val="CCFFCC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Font typeface="Arial"/>
        <a:buNone/>
        <a:defRPr sz="2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CA" dirty="0"/>
            </a:br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C9AF522-017E-47F5-B9EE-AEB28F73CCAA}" type="datetime3">
              <a:rPr lang="en-US" smtClean="0"/>
              <a:pPr>
                <a:defRPr/>
              </a:pPr>
              <a:t>20 April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A580ECC-0059-4FC2-92D0-D6E31A57B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 bwMode="auto">
          <a:xfrm>
            <a:off x="533400" y="6293763"/>
            <a:ext cx="2362200" cy="442674"/>
          </a:xfrm>
          <a:prstGeom prst="round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000000"/>
              </a:gs>
              <a:gs pos="99000">
                <a:srgbClr val="CCFFCC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595959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rgbClr val="595959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rgbClr val="595959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183F2B-3302-44DF-8401-B47779D70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 userDrawn="1"/>
        </p:nvSpPr>
        <p:spPr bwMode="auto">
          <a:xfrm>
            <a:off x="533400" y="6437258"/>
            <a:ext cx="1828800" cy="374571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57600" y="6400800"/>
            <a:ext cx="1600200" cy="4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 spc="-5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https://mcvay-my.sharepoint.com/personal/david_mcvay_mcvayandassociates_com/Documents/Shared%20with%20Everyone/Commercial%20Market%20Share%20.xlsm!6.%20Summary!R534C1:R548C6" TargetMode="Externa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71C1:R281C6" TargetMode="External"/><Relationship Id="rId5" Type="http://schemas.openxmlformats.org/officeDocument/2006/relationships/chart" Target="../charts/chart6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82C1:R292C6" TargetMode="External"/><Relationship Id="rId5" Type="http://schemas.openxmlformats.org/officeDocument/2006/relationships/chart" Target="../charts/chart8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93C1:R303C6" TargetMode="External"/><Relationship Id="rId5" Type="http://schemas.openxmlformats.org/officeDocument/2006/relationships/chart" Target="../charts/chart10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304C1:R314C6" TargetMode="External"/><Relationship Id="rId5" Type="http://schemas.openxmlformats.org/officeDocument/2006/relationships/chart" Target="../charts/chart1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315C1:R325C6" TargetMode="External"/><Relationship Id="rId5" Type="http://schemas.openxmlformats.org/officeDocument/2006/relationships/chart" Target="../charts/chart14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326C1:R336C6" TargetMode="External"/><Relationship Id="rId5" Type="http://schemas.openxmlformats.org/officeDocument/2006/relationships/chart" Target="../charts/chart16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337C1:R347C6" TargetMode="External"/><Relationship Id="rId5" Type="http://schemas.openxmlformats.org/officeDocument/2006/relationships/chart" Target="../charts/chart18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348C1:R358C6" TargetMode="External"/><Relationship Id="rId5" Type="http://schemas.openxmlformats.org/officeDocument/2006/relationships/chart" Target="../charts/chart20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5" Type="http://schemas.openxmlformats.org/officeDocument/2006/relationships/oleObject" Target="https://mcvay-my.sharepoint.com/personal/david_mcvay_mcvayandassociates_com/Documents/Shared%20with%20Everyone/Commercial%20Market%20Share%20.xlsm!6.%20Summary!R359C1:R369C6" TargetMode="Externa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https://mcvay-my.sharepoint.com/personal/david_mcvay_mcvayandassociates_com/Documents/Shared%20with%20Everyone/Commercial%20Market%20Share%20.xlsm!2.%20BofC%20Summary!R1C1:R18C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406C1:R416C6" TargetMode="External"/><Relationship Id="rId5" Type="http://schemas.openxmlformats.org/officeDocument/2006/relationships/chart" Target="../charts/chart29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417C1:R427C5" TargetMode="External"/><Relationship Id="rId5" Type="http://schemas.openxmlformats.org/officeDocument/2006/relationships/chart" Target="../charts/chart30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144C1:R150C4" TargetMode="External"/><Relationship Id="rId5" Type="http://schemas.openxmlformats.org/officeDocument/2006/relationships/chart" Target="../charts/chart3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151C1:R157C4" TargetMode="External"/><Relationship Id="rId5" Type="http://schemas.openxmlformats.org/officeDocument/2006/relationships/chart" Target="../charts/chart3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%20.xlsm!2.%20BofC%20Summary!R20C1:R34C5" TargetMode="Externa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172C1:R182C4" TargetMode="External"/><Relationship Id="rId5" Type="http://schemas.openxmlformats.org/officeDocument/2006/relationships/chart" Target="../charts/chart35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183C1:R193C4" TargetMode="External"/><Relationship Id="rId5" Type="http://schemas.openxmlformats.org/officeDocument/2006/relationships/chart" Target="../charts/chart36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194C1:R204C4" TargetMode="External"/><Relationship Id="rId5" Type="http://schemas.openxmlformats.org/officeDocument/2006/relationships/chart" Target="../charts/chart37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05C1:R215C4" TargetMode="External"/><Relationship Id="rId5" Type="http://schemas.openxmlformats.org/officeDocument/2006/relationships/chart" Target="../charts/chart38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chart" Target="../charts/chart3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emf"/><Relationship Id="rId5" Type="http://schemas.openxmlformats.org/officeDocument/2006/relationships/oleObject" Target="https://mcvay-my.sharepoint.com/personal/david_mcvay_mcvayandassociates_com/Documents/Shared%20with%20Everyone/Commercial%20Market%20Share%20.xlsm!6.%20Summary!R216C1:R220C4" TargetMode="Externa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21C1:R225C4" TargetMode="External"/><Relationship Id="rId5" Type="http://schemas.openxmlformats.org/officeDocument/2006/relationships/chart" Target="../charts/chart40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26C1:R230C4" TargetMode="External"/><Relationship Id="rId5" Type="http://schemas.openxmlformats.org/officeDocument/2006/relationships/chart" Target="../charts/chart41.xml"/><Relationship Id="rId4" Type="http://schemas.openxmlformats.org/officeDocument/2006/relationships/image" Target="../media/image5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31C1:R235C4" TargetMode="External"/><Relationship Id="rId5" Type="http://schemas.openxmlformats.org/officeDocument/2006/relationships/chart" Target="../charts/chart42.xml"/><Relationship Id="rId4" Type="http://schemas.openxmlformats.org/officeDocument/2006/relationships/image" Target="../media/image5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5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36C1:R240C4" TargetMode="External"/><Relationship Id="rId5" Type="http://schemas.openxmlformats.org/officeDocument/2006/relationships/chart" Target="../charts/chart43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6" Type="http://schemas.openxmlformats.org/officeDocument/2006/relationships/oleObject" Target="https://mcvay-my.sharepoint.com/personal/david_mcvay_mcvayandassociates_com/Documents/Shared%20with%20Everyone/Commercial%20Market%20Share%20.xlsm!6.%20Summary!R241C1:R245C4" TargetMode="External"/><Relationship Id="rId5" Type="http://schemas.openxmlformats.org/officeDocument/2006/relationships/chart" Target="../charts/chart44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772400" cy="990601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5800" dirty="0"/>
            </a:br>
            <a:r>
              <a:rPr lang="en-US" dirty="0"/>
              <a:t> 2020</a:t>
            </a:r>
            <a:br>
              <a:rPr lang="en-US" dirty="0"/>
            </a:br>
            <a:r>
              <a:rPr lang="en-US" dirty="0"/>
              <a:t>Commercial Market Share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010400" cy="1600200"/>
          </a:xfrm>
        </p:spPr>
        <p:txBody>
          <a:bodyPr/>
          <a:lstStyle/>
          <a:p>
            <a:pPr eaLnBrk="1" hangingPunct="1"/>
            <a:r>
              <a:rPr lang="en-US" dirty="0"/>
              <a:t>Change in Share Analysis</a:t>
            </a:r>
          </a:p>
          <a:p>
            <a:pPr eaLnBrk="1" hangingPunct="1"/>
            <a:r>
              <a:rPr lang="en-US" dirty="0"/>
              <a:t>February 2020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33E072-6086-4FD1-957B-C43BE77987F4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62000" y="4603750"/>
            <a:ext cx="404336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/>
              <a:t>McVay and Associates Limited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53 Parkinson Road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Markham, Ontario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L3P 4G6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(416) 575-5580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david.mcvay@mcvayandassociates.com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Non Residential Mortgages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21845"/>
              </p:ext>
            </p:extLst>
          </p:nvPr>
        </p:nvGraphicFramePr>
        <p:xfrm>
          <a:off x="533400" y="1761009"/>
          <a:ext cx="400526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3112EE-294A-46AE-AF70-14FE75BE979C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14EEB6-9B96-0046-A7E5-2B86F96BA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76032"/>
              </p:ext>
            </p:extLst>
          </p:nvPr>
        </p:nvGraphicFramePr>
        <p:xfrm>
          <a:off x="4267200" y="4260271"/>
          <a:ext cx="4648200" cy="18288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9451409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2133177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734992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0067964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978023104"/>
                    </a:ext>
                  </a:extLst>
                </a:gridCol>
              </a:tblGrid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67569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86432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39376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47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27,590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25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24,226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323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5,880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49.1%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3676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3,609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394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85,565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786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24,325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519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6,771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48.1%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117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177,965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8274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914400" y="384175"/>
            <a:ext cx="6019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Major Banks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Changes in Total Commercial Deposits and Loans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901448"/>
              </p:ext>
            </p:extLst>
          </p:nvPr>
        </p:nvGraphicFramePr>
        <p:xfrm>
          <a:off x="216423" y="1752600"/>
          <a:ext cx="354581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E620B76-7485-4793-9FEC-F9EE2F6BD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186739"/>
              </p:ext>
            </p:extLst>
          </p:nvPr>
        </p:nvGraphicFramePr>
        <p:xfrm>
          <a:off x="4141788" y="3762375"/>
          <a:ext cx="478155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Macro-Enabled Worksheet" r:id="rId5" imgW="4781633" imgH="2371725" progId="Excel.SheetMacroEnabled.12">
                  <p:link updateAutomatic="1"/>
                </p:oleObj>
              </mc:Choice>
              <mc:Fallback>
                <p:oleObj name="Macro-Enabled Worksheet" r:id="rId5" imgW="4781633" imgH="237172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E620B76-7485-4793-9FEC-F9EE2F6BD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1788" y="3762375"/>
                        <a:ext cx="4781550" cy="237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9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0153" y="48419"/>
            <a:ext cx="4267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A6A6A6"/>
                </a:solidFill>
              </a:rPr>
              <a:t>Updated Monthly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78656"/>
            <a:ext cx="2586568" cy="96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43248"/>
              </p:ext>
            </p:extLst>
          </p:nvPr>
        </p:nvGraphicFramePr>
        <p:xfrm>
          <a:off x="183386" y="1807727"/>
          <a:ext cx="3702814" cy="43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A79043-BDCE-444E-AC00-FFBA75EE1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01101"/>
              </p:ext>
            </p:extLst>
          </p:nvPr>
        </p:nvGraphicFramePr>
        <p:xfrm>
          <a:off x="4143375" y="4465638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6A79043-BDCE-444E-AC00-FFBA75EE1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3375" y="4465638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3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5344" y="116557"/>
            <a:ext cx="3810000" cy="1600200"/>
          </a:xfrm>
        </p:spPr>
        <p:txBody>
          <a:bodyPr>
            <a:normAutofit/>
          </a:bodyPr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/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78656"/>
            <a:ext cx="2586568" cy="96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635099"/>
              </p:ext>
            </p:extLst>
          </p:nvPr>
        </p:nvGraphicFramePr>
        <p:xfrm>
          <a:off x="152400" y="1828800"/>
          <a:ext cx="4394364" cy="42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8BB19E-CF58-2942-B221-A576FEB5A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6037"/>
              </p:ext>
            </p:extLst>
          </p:nvPr>
        </p:nvGraphicFramePr>
        <p:xfrm>
          <a:off x="5257636" y="4594578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3662591089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187128907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605057486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92509751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Royal Bank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165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69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8390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910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486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188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35.7%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071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411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4934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4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5679" y="486044"/>
            <a:ext cx="36576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1" y="919195"/>
            <a:ext cx="3171358" cy="687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20772"/>
              </p:ext>
            </p:extLst>
          </p:nvPr>
        </p:nvGraphicFramePr>
        <p:xfrm>
          <a:off x="211018" y="1752599"/>
          <a:ext cx="3619501" cy="43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50B184-E2BD-4AE4-9B40-B926E9362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936681"/>
              </p:ext>
            </p:extLst>
          </p:nvPr>
        </p:nvGraphicFramePr>
        <p:xfrm>
          <a:off x="4151313" y="4433888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50B184-E2BD-4AE4-9B40-B926E9362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1313" y="4433888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6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329206"/>
              </p:ext>
            </p:extLst>
          </p:nvPr>
        </p:nvGraphicFramePr>
        <p:xfrm>
          <a:off x="177800" y="1905000"/>
          <a:ext cx="4572000" cy="417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6383"/>
            <a:ext cx="33528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162800" y="22860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1" y="919195"/>
            <a:ext cx="3171358" cy="687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ular Callout 9"/>
          <p:cNvSpPr/>
          <p:nvPr/>
        </p:nvSpPr>
        <p:spPr>
          <a:xfrm>
            <a:off x="609600" y="2895600"/>
            <a:ext cx="886059" cy="685800"/>
          </a:xfrm>
          <a:prstGeom prst="wedgeRectCallout">
            <a:avLst>
              <a:gd name="adj1" fmla="val 67656"/>
              <a:gd name="adj2" fmla="val 2528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TDCT reclassified commercial loans to mortgages in September 2015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E773D5-7B58-5546-BAA0-8963549B0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92413"/>
              </p:ext>
            </p:extLst>
          </p:nvPr>
        </p:nvGraphicFramePr>
        <p:xfrm>
          <a:off x="5308599" y="4554220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1544711425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1276728153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862585161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60486736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TD Canada Trust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1637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897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174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94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702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357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7581.1%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948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-19.7%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787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561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3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92025"/>
            <a:ext cx="4267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A6A6A6"/>
                </a:solidFill>
              </a:rPr>
              <a:t>Updated Monthly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714" b="-439"/>
          <a:stretch/>
        </p:blipFill>
        <p:spPr>
          <a:xfrm>
            <a:off x="914400" y="795287"/>
            <a:ext cx="2256051" cy="8969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843772"/>
              </p:ext>
            </p:extLst>
          </p:nvPr>
        </p:nvGraphicFramePr>
        <p:xfrm>
          <a:off x="28909" y="1828799"/>
          <a:ext cx="3781091" cy="423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F2549B-BD02-4B10-97C8-D6F47E402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47076"/>
              </p:ext>
            </p:extLst>
          </p:nvPr>
        </p:nvGraphicFramePr>
        <p:xfrm>
          <a:off x="4191000" y="4495800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2F2549B-BD02-4B10-97C8-D6F47E402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495800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9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4038600" cy="1600200"/>
          </a:xfrm>
        </p:spPr>
        <p:txBody>
          <a:bodyPr>
            <a:normAutofit/>
          </a:bodyPr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714" b="-439"/>
          <a:stretch/>
        </p:blipFill>
        <p:spPr>
          <a:xfrm>
            <a:off x="914400" y="795287"/>
            <a:ext cx="2256051" cy="8969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578704"/>
              </p:ext>
            </p:extLst>
          </p:nvPr>
        </p:nvGraphicFramePr>
        <p:xfrm>
          <a:off x="152400" y="1828799"/>
          <a:ext cx="4318000" cy="428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9E91F4-2EAF-7C47-B172-F8D4CFC5E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31506"/>
              </p:ext>
            </p:extLst>
          </p:nvPr>
        </p:nvGraphicFramePr>
        <p:xfrm>
          <a:off x="5257636" y="4578910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1676616139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225316629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585658609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42370469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Bank of Montreal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474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600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959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984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-19.1%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3303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391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926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9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396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0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7259" y="474662"/>
            <a:ext cx="3276600" cy="1600200"/>
          </a:xfrm>
        </p:spPr>
        <p:txBody>
          <a:bodyPr>
            <a:normAutofit/>
          </a:bodyPr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77000"/>
            <a:ext cx="984019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19" y="1037995"/>
            <a:ext cx="3151188" cy="5862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71882"/>
              </p:ext>
            </p:extLst>
          </p:nvPr>
        </p:nvGraphicFramePr>
        <p:xfrm>
          <a:off x="115594" y="1764471"/>
          <a:ext cx="3732510" cy="436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E93B2C-8E1A-4F7C-A37C-A70CE767C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07355"/>
              </p:ext>
            </p:extLst>
          </p:nvPr>
        </p:nvGraphicFramePr>
        <p:xfrm>
          <a:off x="4141788" y="4451350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E93B2C-8E1A-4F7C-A37C-A70CE767C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1788" y="4451350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1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6557"/>
            <a:ext cx="32766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6165" y="6457706"/>
            <a:ext cx="984019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19" y="1037995"/>
            <a:ext cx="3151188" cy="5862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00088"/>
              </p:ext>
            </p:extLst>
          </p:nvPr>
        </p:nvGraphicFramePr>
        <p:xfrm>
          <a:off x="217913" y="1905000"/>
          <a:ext cx="4201687" cy="420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AEDDCA-6572-D443-91E6-283B2EF3D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0165"/>
              </p:ext>
            </p:extLst>
          </p:nvPr>
        </p:nvGraphicFramePr>
        <p:xfrm>
          <a:off x="5268486" y="4592498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3263957210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1669784041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068261538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81638719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Scotiabank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49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999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9109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566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653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339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103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803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27.1%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866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570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8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CA" sz="1000" dirty="0">
                <a:latin typeface="+mn-lt"/>
              </a:rPr>
              <a:t>Market Size and Growth Trends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Total deposits and loans			3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Deposits				4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Business Financing			5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Business Loans			6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Non-Residential Mortgages			</a:t>
            </a:r>
            <a:r>
              <a:rPr lang="en-CA" sz="1000" dirty="0"/>
              <a:t>10</a:t>
            </a:r>
            <a:endParaRPr lang="en-CA" sz="1000" dirty="0">
              <a:latin typeface="+mn-lt"/>
            </a:endParaRP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Total Commercial Share – Banks		11</a:t>
            </a:r>
          </a:p>
          <a:p>
            <a:pPr marL="628650" lvl="1" indent="-171450">
              <a:buFont typeface="Wingdings" charset="2"/>
              <a:buChar char="§"/>
            </a:pPr>
            <a:endParaRPr lang="en-CA" sz="10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CA" sz="1000" dirty="0">
                <a:latin typeface="+mn-lt"/>
              </a:rPr>
              <a:t>Bank Results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Royal Bank      			12</a:t>
            </a:r>
          </a:p>
          <a:p>
            <a:pPr lvl="1">
              <a:buFont typeface="Wingdings" charset="2"/>
              <a:buChar char="§"/>
            </a:pPr>
            <a:r>
              <a:rPr lang="en-CA" sz="1000" dirty="0"/>
              <a:t>TDCT				14</a:t>
            </a:r>
            <a:endParaRPr lang="en-CA" sz="1000" dirty="0">
              <a:latin typeface="+mn-lt"/>
            </a:endParaRP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Bank of Montreal			16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Bank of Nova Scotia			18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CIBC				20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National				22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HSBC				24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Laurentian			26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Other Banks			</a:t>
            </a:r>
            <a:r>
              <a:rPr lang="en-CA" sz="1000" dirty="0"/>
              <a:t>28</a:t>
            </a:r>
            <a:r>
              <a:rPr lang="en-CA" sz="1000" dirty="0">
                <a:latin typeface="+mn-lt"/>
              </a:rPr>
              <a:t> 											</a:t>
            </a:r>
          </a:p>
          <a:p>
            <a:pPr>
              <a:buFont typeface="Wingdings" charset="2"/>
              <a:buChar char="§"/>
            </a:pPr>
            <a:endParaRPr lang="en-US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05400" y="1752600"/>
            <a:ext cx="43100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Credit Union and Other Results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Desjardins		30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ATB Financial		33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Vancity		36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First West		48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Westminster		40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Assiniboine		42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Meridian		43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Alterna		46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First Ontario		48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DUCA		50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n-US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49530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2917" y="336550"/>
            <a:ext cx="1495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52" y="501750"/>
            <a:ext cx="1357392" cy="1108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46388"/>
              </p:ext>
            </p:extLst>
          </p:nvPr>
        </p:nvGraphicFramePr>
        <p:xfrm>
          <a:off x="9293" y="1685146"/>
          <a:ext cx="3800707" cy="444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BBAACA-7CC8-4A6E-A133-9DDE24F2B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44333"/>
              </p:ext>
            </p:extLst>
          </p:nvPr>
        </p:nvGraphicFramePr>
        <p:xfrm>
          <a:off x="4191000" y="4448175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8BBAACA-7CC8-4A6E-A133-9DDE24F2B8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448175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1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40" y="429806"/>
            <a:ext cx="48768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52" y="501750"/>
            <a:ext cx="1357392" cy="1108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609083"/>
              </p:ext>
            </p:extLst>
          </p:nvPr>
        </p:nvGraphicFramePr>
        <p:xfrm>
          <a:off x="2740" y="1871178"/>
          <a:ext cx="4480523" cy="430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744115-86F2-F648-A809-A152DD754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50574"/>
              </p:ext>
            </p:extLst>
          </p:nvPr>
        </p:nvGraphicFramePr>
        <p:xfrm>
          <a:off x="5242396" y="4572000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1681970866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558878633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930221866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40111571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CIBC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1C1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6102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674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055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09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042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98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-34.7%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360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46.2%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853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348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47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2405" y="455365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609600"/>
            <a:ext cx="2723358" cy="990600"/>
            <a:chOff x="609600" y="381000"/>
            <a:chExt cx="2723358" cy="990600"/>
          </a:xfrm>
        </p:grpSpPr>
        <p:sp>
          <p:nvSpPr>
            <p:cNvPr id="4" name="Rectangle 3"/>
            <p:cNvSpPr/>
            <p:nvPr/>
          </p:nvSpPr>
          <p:spPr>
            <a:xfrm>
              <a:off x="609600" y="381000"/>
              <a:ext cx="2590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014"/>
            <a:stretch/>
          </p:blipFill>
          <p:spPr>
            <a:xfrm>
              <a:off x="609600" y="474661"/>
              <a:ext cx="2723358" cy="836763"/>
            </a:xfrm>
            <a:prstGeom prst="rect">
              <a:avLst/>
            </a:prstGeom>
            <a:ln>
              <a:noFill/>
            </a:ln>
            <a:effectLst/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73569"/>
              </p:ext>
            </p:extLst>
          </p:nvPr>
        </p:nvGraphicFramePr>
        <p:xfrm>
          <a:off x="142062" y="1693860"/>
          <a:ext cx="3744138" cy="44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2F1BB2A-1B81-4690-9C04-47149144D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45800"/>
              </p:ext>
            </p:extLst>
          </p:nvPr>
        </p:nvGraphicFramePr>
        <p:xfrm>
          <a:off x="4221163" y="4437063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2F1BB2A-1B81-4690-9C04-47149144D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1163" y="4437063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0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523" y="92944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4400" y="609600"/>
            <a:ext cx="2723358" cy="990600"/>
            <a:chOff x="609600" y="381000"/>
            <a:chExt cx="2723358" cy="990600"/>
          </a:xfrm>
        </p:grpSpPr>
        <p:sp>
          <p:nvSpPr>
            <p:cNvPr id="12" name="Rectangle 11"/>
            <p:cNvSpPr/>
            <p:nvPr/>
          </p:nvSpPr>
          <p:spPr>
            <a:xfrm>
              <a:off x="609600" y="381000"/>
              <a:ext cx="2590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014"/>
            <a:stretch/>
          </p:blipFill>
          <p:spPr>
            <a:xfrm>
              <a:off x="609600" y="474661"/>
              <a:ext cx="2723358" cy="836763"/>
            </a:xfrm>
            <a:prstGeom prst="rect">
              <a:avLst/>
            </a:prstGeom>
            <a:ln>
              <a:noFill/>
            </a:ln>
            <a:effectLst/>
          </p:spPr>
        </p:pic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019677"/>
              </p:ext>
            </p:extLst>
          </p:nvPr>
        </p:nvGraphicFramePr>
        <p:xfrm>
          <a:off x="-1604" y="1904999"/>
          <a:ext cx="4572000" cy="422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FB965-6306-784C-8836-4A7604C0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91245"/>
              </p:ext>
            </p:extLst>
          </p:nvPr>
        </p:nvGraphicFramePr>
        <p:xfrm>
          <a:off x="5257636" y="4603658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4132762370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1555739111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396823261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116880406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National Bank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287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630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562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250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849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772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62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31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5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2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1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9833" y="413544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0845" y="770204"/>
            <a:ext cx="2540468" cy="886880"/>
            <a:chOff x="885474" y="581025"/>
            <a:chExt cx="2540468" cy="886880"/>
          </a:xfrm>
        </p:grpSpPr>
        <p:sp>
          <p:nvSpPr>
            <p:cNvPr id="3" name="Rectangle 2"/>
            <p:cNvSpPr/>
            <p:nvPr/>
          </p:nvSpPr>
          <p:spPr>
            <a:xfrm>
              <a:off x="885474" y="581025"/>
              <a:ext cx="2540468" cy="88688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SBC Full 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77" y="681291"/>
              <a:ext cx="2365045" cy="766509"/>
            </a:xfrm>
            <a:prstGeom prst="rect">
              <a:avLst/>
            </a:prstGeom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12683"/>
              </p:ext>
            </p:extLst>
          </p:nvPr>
        </p:nvGraphicFramePr>
        <p:xfrm>
          <a:off x="99432" y="1691164"/>
          <a:ext cx="3710568" cy="45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11C34EE-1744-4A3D-A4CD-A43F4FD57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83446"/>
              </p:ext>
            </p:extLst>
          </p:nvPr>
        </p:nvGraphicFramePr>
        <p:xfrm>
          <a:off x="4191000" y="4419600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11C34EE-1744-4A3D-A4CD-A43F4FD57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419600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416" y="151474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0845" y="770204"/>
            <a:ext cx="2540468" cy="886880"/>
            <a:chOff x="885474" y="581025"/>
            <a:chExt cx="2540468" cy="886880"/>
          </a:xfrm>
        </p:grpSpPr>
        <p:sp>
          <p:nvSpPr>
            <p:cNvPr id="14" name="Rectangle 13"/>
            <p:cNvSpPr/>
            <p:nvPr/>
          </p:nvSpPr>
          <p:spPr>
            <a:xfrm>
              <a:off x="885474" y="581025"/>
              <a:ext cx="2540468" cy="88688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HSBC Full 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77" y="681291"/>
              <a:ext cx="2365045" cy="766509"/>
            </a:xfrm>
            <a:prstGeom prst="rect">
              <a:avLst/>
            </a:prstGeom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8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705254"/>
              </p:ext>
            </p:extLst>
          </p:nvPr>
        </p:nvGraphicFramePr>
        <p:xfrm>
          <a:off x="219906" y="1851940"/>
          <a:ext cx="4572000" cy="42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0E7E3B-8BFC-C348-A983-9421427E1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23388"/>
              </p:ext>
            </p:extLst>
          </p:nvPr>
        </p:nvGraphicFramePr>
        <p:xfrm>
          <a:off x="5244191" y="4411396"/>
          <a:ext cx="3657601" cy="16764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484867359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872272786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064495330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12701189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HSBC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167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794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77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-28.8%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53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615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-17.8%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373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-26.3%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2577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098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1443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21245"/>
                  </a:ext>
                </a:extLst>
              </a:tr>
              <a:tr h="1524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+/ -1%, 5%, and 15% for 3, 12 and 60 months respectively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35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7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39144" y="413544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7" name="Picture 6" descr="Laurentian Bank 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28240" r="6481" b="29166"/>
          <a:stretch/>
        </p:blipFill>
        <p:spPr>
          <a:xfrm>
            <a:off x="938719" y="788012"/>
            <a:ext cx="2590800" cy="85126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592083"/>
              </p:ext>
            </p:extLst>
          </p:nvPr>
        </p:nvGraphicFramePr>
        <p:xfrm>
          <a:off x="160908" y="1752600"/>
          <a:ext cx="3649092" cy="431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E47DDB-169E-4976-94EA-B0C6006B2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54934"/>
              </p:ext>
            </p:extLst>
          </p:nvPr>
        </p:nvGraphicFramePr>
        <p:xfrm>
          <a:off x="4191000" y="4419600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Macro-Enabled Worksheet" r:id="rId6" imgW="4781633" imgH="1685925" progId="Excel.SheetMacroEnabled.12">
                  <p:link updateAutomatic="1"/>
                </p:oleObj>
              </mc:Choice>
              <mc:Fallback>
                <p:oleObj name="Macro-Enabled Worksheet" r:id="rId6" imgW="4781633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6E47DDB-169E-4976-94EA-B0C6006B2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419600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1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30" y="142570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 descr="Laurentian Bank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28240" r="6481" b="29166"/>
          <a:stretch/>
        </p:blipFill>
        <p:spPr>
          <a:xfrm>
            <a:off x="938719" y="788012"/>
            <a:ext cx="2590800" cy="851264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275868"/>
              </p:ext>
            </p:extLst>
          </p:nvPr>
        </p:nvGraphicFramePr>
        <p:xfrm>
          <a:off x="55852" y="1868504"/>
          <a:ext cx="4572000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4A2B94-7C10-D440-B622-7A429884D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37547"/>
              </p:ext>
            </p:extLst>
          </p:nvPr>
        </p:nvGraphicFramePr>
        <p:xfrm>
          <a:off x="5257636" y="4568565"/>
          <a:ext cx="3657601" cy="15240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1698142801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209827217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598378912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35362138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LAURENTIAN BANK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70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1917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0285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819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-58.1%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541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618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-18.0%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-28.7%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93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039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6014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067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-13.6%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-16.3%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7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436107"/>
            <a:ext cx="40386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0" y="1027237"/>
            <a:ext cx="2057400" cy="63709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Other Banks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228383"/>
              </p:ext>
            </p:extLst>
          </p:nvPr>
        </p:nvGraphicFramePr>
        <p:xfrm>
          <a:off x="76201" y="1764078"/>
          <a:ext cx="3835402" cy="436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094176F-91D1-4FE4-A62C-60EE8D501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4076"/>
              </p:ext>
            </p:extLst>
          </p:nvPr>
        </p:nvGraphicFramePr>
        <p:xfrm>
          <a:off x="2181225" y="2586038"/>
          <a:ext cx="47815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Macro-Enabled Worksheet" r:id="rId5" imgW="4781633" imgH="1685925" progId="Excel.SheetMacroEnabled.12">
                  <p:link updateAutomatic="1"/>
                </p:oleObj>
              </mc:Choice>
              <mc:Fallback>
                <p:oleObj name="Macro-Enabled Worksheet" r:id="rId5" imgW="4781633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094176F-91D1-4FE4-A62C-60EE8D501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1225" y="2586038"/>
                        <a:ext cx="47815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5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623" y="155099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14400" y="1027237"/>
            <a:ext cx="2057400" cy="63709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Other Banks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644339"/>
              </p:ext>
            </p:extLst>
          </p:nvPr>
        </p:nvGraphicFramePr>
        <p:xfrm>
          <a:off x="249207" y="1763574"/>
          <a:ext cx="4572000" cy="440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0B271C-90EC-6E44-AB47-B3387B4EC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29490"/>
              </p:ext>
            </p:extLst>
          </p:nvPr>
        </p:nvGraphicFramePr>
        <p:xfrm>
          <a:off x="5266929" y="4419600"/>
          <a:ext cx="3657601" cy="1676400"/>
        </p:xfrm>
        <a:graphic>
          <a:graphicData uri="http://schemas.openxmlformats.org/drawingml/2006/table">
            <a:tbl>
              <a:tblPr/>
              <a:tblGrid>
                <a:gridCol w="1406038">
                  <a:extLst>
                    <a:ext uri="{9D8B030D-6E8A-4147-A177-3AD203B41FA5}">
                      <a16:colId xmlns:a16="http://schemas.microsoft.com/office/drawing/2014/main" val="573421699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2030737875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1999014923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387998436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Banks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Share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887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408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708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474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71.3%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182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073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817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580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591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66121"/>
                  </a:ext>
                </a:extLst>
              </a:tr>
              <a:tr h="1524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+/ -1%, 5%, and 15% for 3, 12 and 60 months respectively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Commercial Deposits and Loans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15E7D-E7FD-42BC-B381-7DC3FF569165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0480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Monthly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53BFED-6BF0-41B5-ADC7-9893A4C5A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85590"/>
              </p:ext>
            </p:extLst>
          </p:nvPr>
        </p:nvGraphicFramePr>
        <p:xfrm>
          <a:off x="914400" y="1828800"/>
          <a:ext cx="53816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-Enabled Worksheet" r:id="rId4" imgW="5381635" imgH="4105411" progId="Excel.SheetMacroEnabled.12">
                  <p:link updateAutomatic="1"/>
                </p:oleObj>
              </mc:Choice>
              <mc:Fallback>
                <p:oleObj name="Macro-Enabled Worksheet" r:id="rId4" imgW="5381635" imgH="4105411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253BFED-6BF0-41B5-ADC7-9893A4C5A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5381625" cy="410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429806"/>
            <a:ext cx="38100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34868" y="336550"/>
            <a:ext cx="16116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3" name="Picture 2" descr="Desjard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779"/>
            <a:ext cx="2286000" cy="7193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6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106971"/>
              </p:ext>
            </p:extLst>
          </p:nvPr>
        </p:nvGraphicFramePr>
        <p:xfrm>
          <a:off x="182139" y="1769372"/>
          <a:ext cx="3627861" cy="436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7DE687-6B02-FF44-B27C-3B055BEBB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95723"/>
              </p:ext>
            </p:extLst>
          </p:nvPr>
        </p:nvGraphicFramePr>
        <p:xfrm>
          <a:off x="3790334" y="4724400"/>
          <a:ext cx="5156198" cy="1371600"/>
        </p:xfrm>
        <a:graphic>
          <a:graphicData uri="http://schemas.openxmlformats.org/drawingml/2006/table">
            <a:tbl>
              <a:tblPr/>
              <a:tblGrid>
                <a:gridCol w="1405373">
                  <a:extLst>
                    <a:ext uri="{9D8B030D-6E8A-4147-A177-3AD203B41FA5}">
                      <a16:colId xmlns:a16="http://schemas.microsoft.com/office/drawing/2014/main" val="1142368467"/>
                    </a:ext>
                  </a:extLst>
                </a:gridCol>
                <a:gridCol w="750165">
                  <a:extLst>
                    <a:ext uri="{9D8B030D-6E8A-4147-A177-3AD203B41FA5}">
                      <a16:colId xmlns:a16="http://schemas.microsoft.com/office/drawing/2014/main" val="4283620472"/>
                    </a:ext>
                  </a:extLst>
                </a:gridCol>
                <a:gridCol w="750165">
                  <a:extLst>
                    <a:ext uri="{9D8B030D-6E8A-4147-A177-3AD203B41FA5}">
                      <a16:colId xmlns:a16="http://schemas.microsoft.com/office/drawing/2014/main" val="1694528617"/>
                    </a:ext>
                  </a:extLst>
                </a:gridCol>
                <a:gridCol w="750165">
                  <a:extLst>
                    <a:ext uri="{9D8B030D-6E8A-4147-A177-3AD203B41FA5}">
                      <a16:colId xmlns:a16="http://schemas.microsoft.com/office/drawing/2014/main" val="3677490705"/>
                    </a:ext>
                  </a:extLst>
                </a:gridCol>
                <a:gridCol w="750165">
                  <a:extLst>
                    <a:ext uri="{9D8B030D-6E8A-4147-A177-3AD203B41FA5}">
                      <a16:colId xmlns:a16="http://schemas.microsoft.com/office/drawing/2014/main" val="1732293466"/>
                    </a:ext>
                  </a:extLst>
                </a:gridCol>
                <a:gridCol w="750165">
                  <a:extLst>
                    <a:ext uri="{9D8B030D-6E8A-4147-A177-3AD203B41FA5}">
                      <a16:colId xmlns:a16="http://schemas.microsoft.com/office/drawing/2014/main" val="239192602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Desjardins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E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E6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Commercial Market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92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'19 Bal $MM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Month  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453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976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31,902.0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7149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50,351.0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904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82,253.0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710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50,213.0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184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132,466.0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26918"/>
                  </a:ext>
                </a:extLst>
              </a:tr>
              <a:tr h="1524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+/ -1%, 5%, and 15% for 3, 12 and 60 months respectively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1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600" y="53451"/>
            <a:ext cx="3657600" cy="1600200"/>
          </a:xfrm>
        </p:spPr>
        <p:txBody>
          <a:bodyPr/>
          <a:lstStyle/>
          <a:p>
            <a:r>
              <a:rPr lang="en-CA" dirty="0"/>
              <a:t>5 Year 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 descr="Desjard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779"/>
            <a:ext cx="2286000" cy="7193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8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6935"/>
              </p:ext>
            </p:extLst>
          </p:nvPr>
        </p:nvGraphicFramePr>
        <p:xfrm>
          <a:off x="228763" y="1828799"/>
          <a:ext cx="4572000" cy="427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1F5EC4-315B-2E48-8834-27B09128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95856"/>
              </p:ext>
            </p:extLst>
          </p:nvPr>
        </p:nvGraphicFramePr>
        <p:xfrm>
          <a:off x="5486236" y="4889498"/>
          <a:ext cx="3429001" cy="1219200"/>
        </p:xfrm>
        <a:graphic>
          <a:graphicData uri="http://schemas.openxmlformats.org/drawingml/2006/table">
            <a:tbl>
              <a:tblPr/>
              <a:tblGrid>
                <a:gridCol w="1405795">
                  <a:extLst>
                    <a:ext uri="{9D8B030D-6E8A-4147-A177-3AD203B41FA5}">
                      <a16:colId xmlns:a16="http://schemas.microsoft.com/office/drawing/2014/main" val="2823220211"/>
                    </a:ext>
                  </a:extLst>
                </a:gridCol>
                <a:gridCol w="674402">
                  <a:extLst>
                    <a:ext uri="{9D8B030D-6E8A-4147-A177-3AD203B41FA5}">
                      <a16:colId xmlns:a16="http://schemas.microsoft.com/office/drawing/2014/main" val="2338912623"/>
                    </a:ext>
                  </a:extLst>
                </a:gridCol>
                <a:gridCol w="674402">
                  <a:extLst>
                    <a:ext uri="{9D8B030D-6E8A-4147-A177-3AD203B41FA5}">
                      <a16:colId xmlns:a16="http://schemas.microsoft.com/office/drawing/2014/main" val="490007753"/>
                    </a:ext>
                  </a:extLst>
                </a:gridCol>
                <a:gridCol w="674402">
                  <a:extLst>
                    <a:ext uri="{9D8B030D-6E8A-4147-A177-3AD203B41FA5}">
                      <a16:colId xmlns:a16="http://schemas.microsoft.com/office/drawing/2014/main" val="104023386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Desjardins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E6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5 Year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873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Dec'19 %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166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300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531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98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92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122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2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485" y="355801"/>
            <a:ext cx="3581400" cy="1600200"/>
          </a:xfrm>
        </p:spPr>
        <p:txBody>
          <a:bodyPr/>
          <a:lstStyle/>
          <a:p>
            <a:r>
              <a:rPr lang="en-CA" dirty="0"/>
              <a:t>Change in Share of Quebec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33428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8" name="Picture 7" descr="Desjard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779"/>
            <a:ext cx="2286000" cy="7193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226966"/>
              </p:ext>
            </p:extLst>
          </p:nvPr>
        </p:nvGraphicFramePr>
        <p:xfrm>
          <a:off x="184591" y="1828800"/>
          <a:ext cx="4616009" cy="42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5F349A-6F39-C844-8ACE-333DB51B0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33914"/>
              </p:ext>
            </p:extLst>
          </p:nvPr>
        </p:nvGraphicFramePr>
        <p:xfrm>
          <a:off x="4732534" y="4875980"/>
          <a:ext cx="4330701" cy="1219200"/>
        </p:xfrm>
        <a:graphic>
          <a:graphicData uri="http://schemas.openxmlformats.org/drawingml/2006/table">
            <a:tbl>
              <a:tblPr/>
              <a:tblGrid>
                <a:gridCol w="1405578">
                  <a:extLst>
                    <a:ext uri="{9D8B030D-6E8A-4147-A177-3AD203B41FA5}">
                      <a16:colId xmlns:a16="http://schemas.microsoft.com/office/drawing/2014/main" val="1925062550"/>
                    </a:ext>
                  </a:extLst>
                </a:gridCol>
                <a:gridCol w="750275">
                  <a:extLst>
                    <a:ext uri="{9D8B030D-6E8A-4147-A177-3AD203B41FA5}">
                      <a16:colId xmlns:a16="http://schemas.microsoft.com/office/drawing/2014/main" val="3193003880"/>
                    </a:ext>
                  </a:extLst>
                </a:gridCol>
                <a:gridCol w="750275">
                  <a:extLst>
                    <a:ext uri="{9D8B030D-6E8A-4147-A177-3AD203B41FA5}">
                      <a16:colId xmlns:a16="http://schemas.microsoft.com/office/drawing/2014/main" val="1615933653"/>
                    </a:ext>
                  </a:extLst>
                </a:gridCol>
                <a:gridCol w="750275">
                  <a:extLst>
                    <a:ext uri="{9D8B030D-6E8A-4147-A177-3AD203B41FA5}">
                      <a16:colId xmlns:a16="http://schemas.microsoft.com/office/drawing/2014/main" val="44716543"/>
                    </a:ext>
                  </a:extLst>
                </a:gridCol>
                <a:gridCol w="674298">
                  <a:extLst>
                    <a:ext uri="{9D8B030D-6E8A-4147-A177-3AD203B41FA5}">
                      <a16:colId xmlns:a16="http://schemas.microsoft.com/office/drawing/2014/main" val="260750997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Desjardins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E6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 Bank Market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634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236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299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4778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301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Business Deposits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167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441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Commercial Products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8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351" y="145505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65783"/>
            <a:ext cx="2514600" cy="77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3614" y="2057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Note:  </a:t>
            </a:r>
            <a:r>
              <a:rPr lang="en-US" b="0" dirty="0" err="1"/>
              <a:t>Vancity</a:t>
            </a:r>
            <a:r>
              <a:rPr lang="en-US" b="0" dirty="0"/>
              <a:t> do not break out commercial deposits from total deposits in their annual report.  Nor do they separately report non-residential mortgages and commercial loans.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8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198853"/>
              </p:ext>
            </p:extLst>
          </p:nvPr>
        </p:nvGraphicFramePr>
        <p:xfrm>
          <a:off x="227286" y="1828800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2B9513-33FF-7545-8FD9-172E93843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8568"/>
              </p:ext>
            </p:extLst>
          </p:nvPr>
        </p:nvGraphicFramePr>
        <p:xfrm>
          <a:off x="4717504" y="5374958"/>
          <a:ext cx="4254499" cy="762000"/>
        </p:xfrm>
        <a:graphic>
          <a:graphicData uri="http://schemas.openxmlformats.org/drawingml/2006/table">
            <a:tbl>
              <a:tblPr/>
              <a:tblGrid>
                <a:gridCol w="1557451">
                  <a:extLst>
                    <a:ext uri="{9D8B030D-6E8A-4147-A177-3AD203B41FA5}">
                      <a16:colId xmlns:a16="http://schemas.microsoft.com/office/drawing/2014/main" val="66930793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931009868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609055664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2857879045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3008697199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Vancity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5 Year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125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Dec'18 %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Dec'18 %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5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51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6,249.9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9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486" y="394792"/>
            <a:ext cx="3886200" cy="1600200"/>
          </a:xfrm>
        </p:spPr>
        <p:txBody>
          <a:bodyPr/>
          <a:lstStyle/>
          <a:p>
            <a:r>
              <a:rPr lang="en-CA" dirty="0"/>
              <a:t>Change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65783"/>
            <a:ext cx="2514600" cy="77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12CD6F-0343-C341-AA2B-6BAB0CE1E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76727"/>
              </p:ext>
            </p:extLst>
          </p:nvPr>
        </p:nvGraphicFramePr>
        <p:xfrm>
          <a:off x="304800" y="1752600"/>
          <a:ext cx="45593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844C1B-F20F-D34A-AFB5-A77E3943F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3543"/>
              </p:ext>
            </p:extLst>
          </p:nvPr>
        </p:nvGraphicFramePr>
        <p:xfrm>
          <a:off x="4662215" y="5365750"/>
          <a:ext cx="4254499" cy="762000"/>
        </p:xfrm>
        <a:graphic>
          <a:graphicData uri="http://schemas.openxmlformats.org/drawingml/2006/table">
            <a:tbl>
              <a:tblPr/>
              <a:tblGrid>
                <a:gridCol w="1557451">
                  <a:extLst>
                    <a:ext uri="{9D8B030D-6E8A-4147-A177-3AD203B41FA5}">
                      <a16:colId xmlns:a16="http://schemas.microsoft.com/office/drawing/2014/main" val="3832530456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2367710987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3135650368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493248289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389055433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Vancity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 Commercial Bank Market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05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Dec'18 %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Q4'18 %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72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69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6,249.9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19.6%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429806"/>
            <a:ext cx="38100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938" y="336550"/>
            <a:ext cx="1497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23AD4B7-FD79-0B45-89FE-5CD76C3B3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0"/>
            <a:ext cx="2679700" cy="7874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35391"/>
              </p:ext>
            </p:extLst>
          </p:nvPr>
        </p:nvGraphicFramePr>
        <p:xfrm>
          <a:off x="153957" y="1676399"/>
          <a:ext cx="3656043" cy="445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3204596-0D98-49EA-B6FA-B948BCCBE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854640"/>
              </p:ext>
            </p:extLst>
          </p:nvPr>
        </p:nvGraphicFramePr>
        <p:xfrm>
          <a:off x="4186238" y="4456113"/>
          <a:ext cx="47815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Macro-Enabled Worksheet" r:id="rId6" imgW="4781633" imgH="1676536" progId="Excel.SheetMacroEnabled.12">
                  <p:link updateAutomatic="1"/>
                </p:oleObj>
              </mc:Choice>
              <mc:Fallback>
                <p:oleObj name="Macro-Enabled Worksheet" r:id="rId6" imgW="4781633" imgH="1676536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3204596-0D98-49EA-B6FA-B948BCCBE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6238" y="4456113"/>
                        <a:ext cx="478155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429806"/>
            <a:ext cx="3810000" cy="1600200"/>
          </a:xfrm>
        </p:spPr>
        <p:txBody>
          <a:bodyPr/>
          <a:lstStyle/>
          <a:p>
            <a:r>
              <a:rPr lang="en-CA" dirty="0"/>
              <a:t>% Changes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938" y="336550"/>
            <a:ext cx="1497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23AD4B7-FD79-0B45-89FE-5CD76C3B3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0"/>
            <a:ext cx="2679700" cy="7874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58773"/>
              </p:ext>
            </p:extLst>
          </p:nvPr>
        </p:nvGraphicFramePr>
        <p:xfrm>
          <a:off x="176212" y="1752600"/>
          <a:ext cx="4186768" cy="446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1384DC-FA8C-4E9D-BE28-A594F7A69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575489"/>
              </p:ext>
            </p:extLst>
          </p:nvPr>
        </p:nvGraphicFramePr>
        <p:xfrm>
          <a:off x="4843463" y="4414838"/>
          <a:ext cx="41243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Macro-Enabled Worksheet" r:id="rId6" imgW="4124449" imgH="1685925" progId="Excel.SheetMacroEnabled.12">
                  <p:link updateAutomatic="1"/>
                </p:oleObj>
              </mc:Choice>
              <mc:Fallback>
                <p:oleObj name="Macro-Enabled Worksheet" r:id="rId6" imgW="4124449" imgH="1685925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1384DC-FA8C-4E9D-BE28-A594F7A69B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3463" y="4414838"/>
                        <a:ext cx="41243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1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86" y="47325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 descr="firstwes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5649"/>
            <a:ext cx="2529214" cy="682625"/>
          </a:xfrm>
          <a:prstGeom prst="rect">
            <a:avLst/>
          </a:prstGeom>
          <a:solidFill>
            <a:srgbClr val="1200B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F531EE-CC67-1048-8CDE-EA253B10760C}"/>
              </a:ext>
            </a:extLst>
          </p:cNvPr>
          <p:cNvSpPr txBox="1"/>
          <p:nvPr/>
        </p:nvSpPr>
        <p:spPr>
          <a:xfrm>
            <a:off x="5638800" y="2121259"/>
            <a:ext cx="321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Merged with Island Savings December 2014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8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814567"/>
              </p:ext>
            </p:extLst>
          </p:nvPr>
        </p:nvGraphicFramePr>
        <p:xfrm>
          <a:off x="609600" y="1855193"/>
          <a:ext cx="4094480" cy="426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77AD286-7CA3-4C58-B7D0-689BFB0B2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16168"/>
              </p:ext>
            </p:extLst>
          </p:nvPr>
        </p:nvGraphicFramePr>
        <p:xfrm>
          <a:off x="5511800" y="5048250"/>
          <a:ext cx="34671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Macro-Enabled Worksheet" r:id="rId6" imgW="3467266" imgH="1076461" progId="Excel.SheetMacroEnabled.12">
                  <p:link updateAutomatic="1"/>
                </p:oleObj>
              </mc:Choice>
              <mc:Fallback>
                <p:oleObj name="Macro-Enabled Worksheet" r:id="rId6" imgW="3467266" imgH="1076461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77AD286-7CA3-4C58-B7D0-689BFB0B22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1800" y="5048250"/>
                        <a:ext cx="34671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403" y="404247"/>
            <a:ext cx="3962400" cy="1600200"/>
          </a:xfrm>
        </p:spPr>
        <p:txBody>
          <a:bodyPr/>
          <a:lstStyle/>
          <a:p>
            <a:r>
              <a:rPr lang="en-CA" dirty="0"/>
              <a:t>Change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1" name="Picture 10" descr="firstwes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5649"/>
            <a:ext cx="2529214" cy="682625"/>
          </a:xfrm>
          <a:prstGeom prst="rect">
            <a:avLst/>
          </a:prstGeom>
          <a:solidFill>
            <a:srgbClr val="1200B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A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45294"/>
              </p:ext>
            </p:extLst>
          </p:nvPr>
        </p:nvGraphicFramePr>
        <p:xfrm>
          <a:off x="246167" y="1752601"/>
          <a:ext cx="40894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4C8210-972D-4A23-A642-CB82677FA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12770"/>
              </p:ext>
            </p:extLst>
          </p:nvPr>
        </p:nvGraphicFramePr>
        <p:xfrm>
          <a:off x="5468938" y="5059363"/>
          <a:ext cx="34671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Macro-Enabled Worksheet" r:id="rId6" imgW="3467266" imgH="1076461" progId="Excel.SheetMacroEnabled.12">
                  <p:link updateAutomatic="1"/>
                </p:oleObj>
              </mc:Choice>
              <mc:Fallback>
                <p:oleObj name="Macro-Enabled Worksheet" r:id="rId6" imgW="3467266" imgH="1076461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04C8210-972D-4A23-A642-CB82677FA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8938" y="5059363"/>
                        <a:ext cx="34671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5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86" y="47325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E94BE-665B-9845-824B-A1767487D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5" y="739842"/>
            <a:ext cx="2673985" cy="907683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F4BF083-477B-FD49-A57B-7209891EC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858416"/>
              </p:ext>
            </p:extLst>
          </p:nvPr>
        </p:nvGraphicFramePr>
        <p:xfrm>
          <a:off x="240538" y="1904999"/>
          <a:ext cx="4572000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E8170D-1C05-B24B-ABE8-7C0888057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35339"/>
              </p:ext>
            </p:extLst>
          </p:nvPr>
        </p:nvGraphicFramePr>
        <p:xfrm>
          <a:off x="5356672" y="4975158"/>
          <a:ext cx="3581399" cy="1143000"/>
        </p:xfrm>
        <a:graphic>
          <a:graphicData uri="http://schemas.openxmlformats.org/drawingml/2006/table">
            <a:tbl>
              <a:tblPr/>
              <a:tblGrid>
                <a:gridCol w="1557956">
                  <a:extLst>
                    <a:ext uri="{9D8B030D-6E8A-4147-A177-3AD203B41FA5}">
                      <a16:colId xmlns:a16="http://schemas.microsoft.com/office/drawing/2014/main" val="3424130026"/>
                    </a:ext>
                  </a:extLst>
                </a:gridCol>
                <a:gridCol w="674481">
                  <a:extLst>
                    <a:ext uri="{9D8B030D-6E8A-4147-A177-3AD203B41FA5}">
                      <a16:colId xmlns:a16="http://schemas.microsoft.com/office/drawing/2014/main" val="1233356451"/>
                    </a:ext>
                  </a:extLst>
                </a:gridCol>
                <a:gridCol w="674481">
                  <a:extLst>
                    <a:ext uri="{9D8B030D-6E8A-4147-A177-3AD203B41FA5}">
                      <a16:colId xmlns:a16="http://schemas.microsoft.com/office/drawing/2014/main" val="3488895540"/>
                    </a:ext>
                  </a:extLst>
                </a:gridCol>
                <a:gridCol w="674481">
                  <a:extLst>
                    <a:ext uri="{9D8B030D-6E8A-4147-A177-3AD203B41FA5}">
                      <a16:colId xmlns:a16="http://schemas.microsoft.com/office/drawing/2014/main" val="5228106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Prospera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5 Year Change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Dec'18 %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2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31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19.9%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42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-5.8%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25.3%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4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E9D92-327A-FA47-820C-73C2610D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Loans by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03636-6D9A-174D-8197-4EED9C18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2ED94-60A5-874F-96BF-2DBD463F89DA}"/>
              </a:ext>
            </a:extLst>
          </p:cNvPr>
          <p:cNvSpPr txBox="1"/>
          <p:nvPr/>
        </p:nvSpPr>
        <p:spPr>
          <a:xfrm>
            <a:off x="6858000" y="30480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Monthly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DA9900-3D33-4CE7-8886-B986EC3C0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74294"/>
              </p:ext>
            </p:extLst>
          </p:nvPr>
        </p:nvGraphicFramePr>
        <p:xfrm>
          <a:off x="914400" y="1828800"/>
          <a:ext cx="4524375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acro-Enabled Worksheet" r:id="rId3" imgW="4524314" imgH="3419611" progId="Excel.SheetMacroEnabled.12">
                  <p:link updateAutomatic="1"/>
                </p:oleObj>
              </mc:Choice>
              <mc:Fallback>
                <p:oleObj name="Macro-Enabled Worksheet" r:id="rId3" imgW="4524314" imgH="3419611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0DA9900-3D33-4CE7-8886-B986EC3C0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4524375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2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403" y="404247"/>
            <a:ext cx="3962400" cy="1600200"/>
          </a:xfrm>
        </p:spPr>
        <p:txBody>
          <a:bodyPr/>
          <a:lstStyle/>
          <a:p>
            <a:r>
              <a:rPr lang="en-CA" dirty="0"/>
              <a:t>Change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A7546-6E43-E84C-9757-8223D396E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5" y="739842"/>
            <a:ext cx="2673985" cy="90768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950963-DE97-FA4C-B3BB-F63EE5B69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1053"/>
              </p:ext>
            </p:extLst>
          </p:nvPr>
        </p:nvGraphicFramePr>
        <p:xfrm>
          <a:off x="214034" y="1647524"/>
          <a:ext cx="4559300" cy="460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5EF0CB-054C-224C-A703-60BE69866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28874"/>
              </p:ext>
            </p:extLst>
          </p:nvPr>
        </p:nvGraphicFramePr>
        <p:xfrm>
          <a:off x="4640331" y="4969151"/>
          <a:ext cx="4254499" cy="1143000"/>
        </p:xfrm>
        <a:graphic>
          <a:graphicData uri="http://schemas.openxmlformats.org/drawingml/2006/table">
            <a:tbl>
              <a:tblPr/>
              <a:tblGrid>
                <a:gridCol w="1557451">
                  <a:extLst>
                    <a:ext uri="{9D8B030D-6E8A-4147-A177-3AD203B41FA5}">
                      <a16:colId xmlns:a16="http://schemas.microsoft.com/office/drawing/2014/main" val="3533718170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3018907068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2657026038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740858773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val="282774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Prospera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 Commercial Bank Market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74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Dec'18 Bal $MM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Dec'18 % Share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Month 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5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168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Non-Residential Mortgages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11.5%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44.9%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21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40.3%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1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Commercial Loans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b="1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28.0%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1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1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455365"/>
            <a:ext cx="4114800" cy="1600200"/>
          </a:xfrm>
        </p:spPr>
        <p:txBody>
          <a:bodyPr/>
          <a:lstStyle/>
          <a:p>
            <a:r>
              <a:rPr lang="en-CA" dirty="0"/>
              <a:t>Change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086600" y="30480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28675"/>
            <a:ext cx="2076923" cy="819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8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73973"/>
              </p:ext>
            </p:extLst>
          </p:nvPr>
        </p:nvGraphicFramePr>
        <p:xfrm>
          <a:off x="381000" y="1839678"/>
          <a:ext cx="4094480" cy="429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8BC6DEC-2F2B-44A6-91F5-3DB0E7170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69910"/>
              </p:ext>
            </p:extLst>
          </p:nvPr>
        </p:nvGraphicFramePr>
        <p:xfrm>
          <a:off x="5505450" y="4450714"/>
          <a:ext cx="34671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Macro-Enabled Worksheet" r:id="rId6" imgW="3467266" imgH="1685925" progId="Excel.SheetMacroEnabled.12">
                  <p:link updateAutomatic="1"/>
                </p:oleObj>
              </mc:Choice>
              <mc:Fallback>
                <p:oleObj name="Macro-Enabled Worksheet" r:id="rId6" imgW="3467266" imgH="16859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8BC6DEC-2F2B-44A6-91F5-3DB0E7170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5450" y="4450714"/>
                        <a:ext cx="34671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3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9806"/>
            <a:ext cx="4419600" cy="1600200"/>
          </a:xfrm>
        </p:spPr>
        <p:txBody>
          <a:bodyPr/>
          <a:lstStyle/>
          <a:p>
            <a:r>
              <a:rPr lang="en-CA" dirty="0"/>
              <a:t>Change in Share of Manitoba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28675"/>
            <a:ext cx="2076923" cy="819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A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28809"/>
              </p:ext>
            </p:extLst>
          </p:nvPr>
        </p:nvGraphicFramePr>
        <p:xfrm>
          <a:off x="381000" y="1766106"/>
          <a:ext cx="41021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3B7508-155A-4DFB-BB01-C315FD39F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11114"/>
              </p:ext>
            </p:extLst>
          </p:nvPr>
        </p:nvGraphicFramePr>
        <p:xfrm>
          <a:off x="5449614" y="4459546"/>
          <a:ext cx="34671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Macro-Enabled Worksheet" r:id="rId6" imgW="3467266" imgH="1685925" progId="Excel.SheetMacroEnabled.12">
                  <p:link updateAutomatic="1"/>
                </p:oleObj>
              </mc:Choice>
              <mc:Fallback>
                <p:oleObj name="Macro-Enabled Worksheet" r:id="rId6" imgW="3467266" imgH="16859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3B7508-155A-4DFB-BB01-C315FD39F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9614" y="4459546"/>
                        <a:ext cx="34671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9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42807"/>
            <a:ext cx="4419600" cy="1600200"/>
          </a:xfrm>
        </p:spPr>
        <p:txBody>
          <a:bodyPr/>
          <a:lstStyle/>
          <a:p>
            <a:r>
              <a:rPr lang="en-CA" dirty="0"/>
              <a:t>Change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3" name="Picture 2" descr="Meridian_Logo_transparen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4245"/>
            <a:ext cx="1447800" cy="94107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545881"/>
              </p:ext>
            </p:extLst>
          </p:nvPr>
        </p:nvGraphicFramePr>
        <p:xfrm>
          <a:off x="152401" y="1905000"/>
          <a:ext cx="4094480" cy="43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D35514-6DD7-44A3-85FA-E59BDE395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54431"/>
              </p:ext>
            </p:extLst>
          </p:nvPr>
        </p:nvGraphicFramePr>
        <p:xfrm>
          <a:off x="5498874" y="4419600"/>
          <a:ext cx="34671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Macro-Enabled Worksheet" r:id="rId6" imgW="3467266" imgH="1685925" progId="Excel.SheetMacroEnabled.12">
                  <p:link updateAutomatic="1"/>
                </p:oleObj>
              </mc:Choice>
              <mc:Fallback>
                <p:oleObj name="Macro-Enabled Worksheet" r:id="rId6" imgW="3467266" imgH="16859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D35514-6DD7-44A3-85FA-E59BDE395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8874" y="4419600"/>
                        <a:ext cx="34671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9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29806"/>
            <a:ext cx="46482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 descr="Meridian_Logo_transparen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4245"/>
            <a:ext cx="1447800" cy="94107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A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178710"/>
              </p:ext>
            </p:extLst>
          </p:nvPr>
        </p:nvGraphicFramePr>
        <p:xfrm>
          <a:off x="311150" y="1828800"/>
          <a:ext cx="41021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82B053-B90B-4F03-B9E8-B662A0487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819753"/>
              </p:ext>
            </p:extLst>
          </p:nvPr>
        </p:nvGraphicFramePr>
        <p:xfrm>
          <a:off x="5449614" y="4419600"/>
          <a:ext cx="34671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Macro-Enabled Worksheet" r:id="rId6" imgW="3467266" imgH="1685925" progId="Excel.SheetMacroEnabled.12">
                  <p:link updateAutomatic="1"/>
                </p:oleObj>
              </mc:Choice>
              <mc:Fallback>
                <p:oleObj name="Macro-Enabled Worksheet" r:id="rId6" imgW="3467266" imgH="168592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82B053-B90B-4F03-B9E8-B662A0487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9614" y="4419600"/>
                        <a:ext cx="34671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1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944" y="455365"/>
            <a:ext cx="4343400" cy="1600200"/>
          </a:xfrm>
        </p:spPr>
        <p:txBody>
          <a:bodyPr/>
          <a:lstStyle/>
          <a:p>
            <a:r>
              <a:rPr lang="en-CA" dirty="0"/>
              <a:t>Change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36" y="813230"/>
            <a:ext cx="2130729" cy="8333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02137" y="2055565"/>
            <a:ext cx="306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Alterna merged </a:t>
            </a:r>
            <a:r>
              <a:rPr lang="en-US" b="0"/>
              <a:t>with Peterborough and Nexus Credit Unions in 2016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0B025BB-EC9A-4EBE-97F9-C03ED4242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70406"/>
              </p:ext>
            </p:extLst>
          </p:nvPr>
        </p:nvGraphicFramePr>
        <p:xfrm>
          <a:off x="5499018" y="5334000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Macro-Enabled Worksheet" r:id="rId5" imgW="3467266" imgH="771525" progId="Excel.SheetMacroEnabled.12">
                  <p:link updateAutomatic="1"/>
                </p:oleObj>
              </mc:Choice>
              <mc:Fallback>
                <p:oleObj name="Macro-Enabled Worksheet" r:id="rId5" imgW="3467266" imgH="77152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0B025BB-EC9A-4EBE-97F9-C03ED4242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9018" y="5334000"/>
                        <a:ext cx="34671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8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9084"/>
              </p:ext>
            </p:extLst>
          </p:nvPr>
        </p:nvGraphicFramePr>
        <p:xfrm>
          <a:off x="232238" y="1752600"/>
          <a:ext cx="4094480" cy="439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13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0181"/>
            <a:ext cx="4038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36" y="813230"/>
            <a:ext cx="2130729" cy="8333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A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710645"/>
              </p:ext>
            </p:extLst>
          </p:nvPr>
        </p:nvGraphicFramePr>
        <p:xfrm>
          <a:off x="381000" y="1742440"/>
          <a:ext cx="41021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44AB9C5-BCA0-48CA-9921-287CAC462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174634"/>
              </p:ext>
            </p:extLst>
          </p:nvPr>
        </p:nvGraphicFramePr>
        <p:xfrm>
          <a:off x="5480633" y="5362418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Macro-Enabled Worksheet" r:id="rId6" imgW="3467266" imgH="771525" progId="Excel.SheetMacroEnabled.12">
                  <p:link updateAutomatic="1"/>
                </p:oleObj>
              </mc:Choice>
              <mc:Fallback>
                <p:oleObj name="Macro-Enabled Worksheet" r:id="rId6" imgW="3467266" imgH="77152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44AB9C5-BCA0-48CA-9921-287CAC462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0633" y="5362418"/>
                        <a:ext cx="34671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0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544" y="455364"/>
            <a:ext cx="4343400" cy="1600200"/>
          </a:xfrm>
        </p:spPr>
        <p:txBody>
          <a:bodyPr/>
          <a:lstStyle/>
          <a:p>
            <a:r>
              <a:rPr lang="en-CA" dirty="0"/>
              <a:t>Change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6165" y="336550"/>
            <a:ext cx="1549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2325" y="876439"/>
            <a:ext cx="2362200" cy="758051"/>
            <a:chOff x="457200" y="381000"/>
            <a:chExt cx="2819400" cy="990600"/>
          </a:xfrm>
        </p:grpSpPr>
        <p:sp>
          <p:nvSpPr>
            <p:cNvPr id="10" name="Rectangle 9"/>
            <p:cNvSpPr/>
            <p:nvPr/>
          </p:nvSpPr>
          <p:spPr>
            <a:xfrm>
              <a:off x="457200" y="381000"/>
              <a:ext cx="2819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09" y="578484"/>
              <a:ext cx="2527265" cy="640715"/>
            </a:xfrm>
            <a:prstGeom prst="rect">
              <a:avLst/>
            </a:prstGeom>
          </p:spPr>
        </p:pic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8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170982"/>
              </p:ext>
            </p:extLst>
          </p:nvPr>
        </p:nvGraphicFramePr>
        <p:xfrm>
          <a:off x="304800" y="1828800"/>
          <a:ext cx="409448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4CCB0E-9F27-4021-BC2D-5FA14D053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18465"/>
              </p:ext>
            </p:extLst>
          </p:nvPr>
        </p:nvGraphicFramePr>
        <p:xfrm>
          <a:off x="5448137" y="5334000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Macro-Enabled Worksheet" r:id="rId6" imgW="3467266" imgH="771525" progId="Excel.SheetMacroEnabled.12">
                  <p:link updateAutomatic="1"/>
                </p:oleObj>
              </mc:Choice>
              <mc:Fallback>
                <p:oleObj name="Macro-Enabled Worksheet" r:id="rId6" imgW="3467266" imgH="77152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D4CCB0E-9F27-4021-BC2D-5FA14D053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8137" y="5334000"/>
                        <a:ext cx="34671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4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689" y="455364"/>
            <a:ext cx="4038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2325" y="876439"/>
            <a:ext cx="2362200" cy="758051"/>
            <a:chOff x="457200" y="381000"/>
            <a:chExt cx="2819400" cy="990600"/>
          </a:xfrm>
        </p:grpSpPr>
        <p:sp>
          <p:nvSpPr>
            <p:cNvPr id="13" name="Rectangle 12"/>
            <p:cNvSpPr/>
            <p:nvPr/>
          </p:nvSpPr>
          <p:spPr>
            <a:xfrm>
              <a:off x="457200" y="381000"/>
              <a:ext cx="2819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09" y="578484"/>
              <a:ext cx="2527265" cy="640715"/>
            </a:xfrm>
            <a:prstGeom prst="rect">
              <a:avLst/>
            </a:prstGeom>
          </p:spPr>
        </p:pic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ECA86C9-AF1C-48CD-BE7B-667BB9CE1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453157"/>
              </p:ext>
            </p:extLst>
          </p:nvPr>
        </p:nvGraphicFramePr>
        <p:xfrm>
          <a:off x="251004" y="1785614"/>
          <a:ext cx="41021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A81B586-98FF-4ADC-A91D-528746ACE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227073"/>
              </p:ext>
            </p:extLst>
          </p:nvPr>
        </p:nvGraphicFramePr>
        <p:xfrm>
          <a:off x="5449614" y="5389408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Macro-Enabled Worksheet" r:id="rId6" imgW="3467266" imgH="771525" progId="Excel.SheetMacroEnabled.12">
                  <p:link updateAutomatic="1"/>
                </p:oleObj>
              </mc:Choice>
              <mc:Fallback>
                <p:oleObj name="Macro-Enabled Worksheet" r:id="rId6" imgW="3467266" imgH="7715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A81B586-98FF-4ADC-A91D-528746ACE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9614" y="5389408"/>
                        <a:ext cx="34671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6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0936" y="475049"/>
            <a:ext cx="3657600" cy="1600200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CA" dirty="0"/>
              <a:t>Change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2325" y="812781"/>
            <a:ext cx="2057400" cy="834251"/>
            <a:chOff x="533400" y="381000"/>
            <a:chExt cx="2819400" cy="1066800"/>
          </a:xfrm>
        </p:grpSpPr>
        <p:sp>
          <p:nvSpPr>
            <p:cNvPr id="10" name="Rectangle 9"/>
            <p:cNvSpPr/>
            <p:nvPr/>
          </p:nvSpPr>
          <p:spPr>
            <a:xfrm>
              <a:off x="533400" y="381000"/>
              <a:ext cx="28194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DUCA_logo_CMYK-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9600"/>
              <a:ext cx="2528760" cy="762000"/>
            </a:xfrm>
            <a:prstGeom prst="rect">
              <a:avLst/>
            </a:prstGeom>
          </p:spPr>
        </p:pic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8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85663"/>
              </p:ext>
            </p:extLst>
          </p:nvPr>
        </p:nvGraphicFramePr>
        <p:xfrm>
          <a:off x="443803" y="1806919"/>
          <a:ext cx="4094480" cy="44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B7DDF8-6CAF-4DED-8402-166A499BB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91386"/>
              </p:ext>
            </p:extLst>
          </p:nvPr>
        </p:nvGraphicFramePr>
        <p:xfrm>
          <a:off x="5469170" y="5334000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Macro-Enabled Worksheet" r:id="rId6" imgW="3467266" imgH="771525" progId="Excel.SheetMacroEnabled.12">
                  <p:link updateAutomatic="1"/>
                </p:oleObj>
              </mc:Choice>
              <mc:Fallback>
                <p:oleObj name="Macro-Enabled Worksheet" r:id="rId6" imgW="3467266" imgH="7715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4B7DDF8-6CAF-4DED-8402-166A499BB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9170" y="5334000"/>
                        <a:ext cx="34671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6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Commercial Deposits</a:t>
            </a:r>
          </a:p>
        </p:txBody>
      </p:sp>
      <p:graphicFrame>
        <p:nvGraphicFramePr>
          <p:cNvPr id="2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91064"/>
              </p:ext>
            </p:extLst>
          </p:nvPr>
        </p:nvGraphicFramePr>
        <p:xfrm>
          <a:off x="609600" y="1676400"/>
          <a:ext cx="400843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752C-7835-439B-B130-DC91DEF2BA0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447800" y="5862638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sz="1600" b="0" dirty="0">
                <a:solidFill>
                  <a:srgbClr val="7F7F7F"/>
                </a:solidFill>
              </a:rPr>
              <a:t>$1,090B  8.4%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438400"/>
            <a:ext cx="3657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Commercial Deposits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CA" b="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Many credit unions do not separate commercial and personal deposits therefore the Bank of Canada does not break out commercial deposits for credit unions.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CA" b="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We have added the commercial deposits that we monitor (more than 50% of balances) to the market.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1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197" y="475049"/>
            <a:ext cx="3657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2325" y="812781"/>
            <a:ext cx="2057400" cy="834251"/>
            <a:chOff x="533400" y="381000"/>
            <a:chExt cx="2819400" cy="1066800"/>
          </a:xfrm>
        </p:grpSpPr>
        <p:sp>
          <p:nvSpPr>
            <p:cNvPr id="14" name="Rectangle 13"/>
            <p:cNvSpPr/>
            <p:nvPr/>
          </p:nvSpPr>
          <p:spPr>
            <a:xfrm>
              <a:off x="533400" y="381000"/>
              <a:ext cx="28194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DUCA_logo_CMYK-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9600"/>
              <a:ext cx="2528760" cy="762000"/>
            </a:xfrm>
            <a:prstGeom prst="rect">
              <a:avLst/>
            </a:prstGeom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A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496240"/>
              </p:ext>
            </p:extLst>
          </p:nvPr>
        </p:nvGraphicFramePr>
        <p:xfrm>
          <a:off x="254600" y="1905000"/>
          <a:ext cx="41021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2984D6-FD1D-4E5E-A897-9A44EF710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22139"/>
              </p:ext>
            </p:extLst>
          </p:nvPr>
        </p:nvGraphicFramePr>
        <p:xfrm>
          <a:off x="5449614" y="5334000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Macro-Enabled Worksheet" r:id="rId6" imgW="3467266" imgH="771525" progId="Excel.SheetMacroEnabled.12">
                  <p:link updateAutomatic="1"/>
                </p:oleObj>
              </mc:Choice>
              <mc:Fallback>
                <p:oleObj name="Macro-Enabled Worksheet" r:id="rId6" imgW="3467266" imgH="771525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2984D6-FD1D-4E5E-A897-9A44EF710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9614" y="5334000"/>
                        <a:ext cx="34671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31173"/>
            <a:ext cx="6324600" cy="1600200"/>
          </a:xfrm>
        </p:spPr>
        <p:txBody>
          <a:bodyPr>
            <a:normAutofit/>
          </a:bodyPr>
          <a:lstStyle/>
          <a:p>
            <a:r>
              <a:rPr lang="en-CA" dirty="0"/>
              <a:t>Chartered Bank Provincial Distribution of Commercial Deposits held by Banks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D780F8-617F-4BB1-8383-F937F00805A5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55CF8C-32B1-AD4E-A6E8-C67743C2E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57132"/>
              </p:ext>
            </p:extLst>
          </p:nvPr>
        </p:nvGraphicFramePr>
        <p:xfrm>
          <a:off x="914400" y="1828800"/>
          <a:ext cx="4648200" cy="3962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34441957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4149014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95231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12549817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80771603"/>
                    </a:ext>
                  </a:extLst>
                </a:gridCol>
              </a:tblGrid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42664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Demand Deposits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22365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96198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9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93,032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61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61,240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86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11,991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176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14,562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340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390,571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502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83,619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252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24,451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453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679,466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47338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performance =/- 25% of national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94747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1854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Term Deposits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068853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0039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544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16,293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8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13,116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-18.0%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571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1,557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9051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1,353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305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330,354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864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44,299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555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3,745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-31.2%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31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410,717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26124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performance =/- 25% of national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47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39186" y="228600"/>
            <a:ext cx="7543800" cy="1450757"/>
          </a:xfrm>
        </p:spPr>
        <p:txBody>
          <a:bodyPr/>
          <a:lstStyle/>
          <a:p>
            <a:r>
              <a:rPr lang="en-CA" dirty="0"/>
              <a:t>Business Loans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556471"/>
              </p:ext>
            </p:extLst>
          </p:nvPr>
        </p:nvGraphicFramePr>
        <p:xfrm>
          <a:off x="566738" y="1752600"/>
          <a:ext cx="362426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77931-BD7F-4AF1-9946-CF9DF46AEF97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Quarterly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055720-7CC9-F342-8984-F0B11B569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43563"/>
              </p:ext>
            </p:extLst>
          </p:nvPr>
        </p:nvGraphicFramePr>
        <p:xfrm>
          <a:off x="4267200" y="4191000"/>
          <a:ext cx="4648200" cy="19812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8164307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315216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4027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2711001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35763237"/>
                    </a:ext>
                  </a:extLst>
                </a:gridCol>
              </a:tblGrid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861927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Loans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95872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0773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077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49,407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6819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50,082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782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4,923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697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9,963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492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260,232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282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129,284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225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15,633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050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519,524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02159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performance =/- 25% of national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8766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Business Loans by Province and Segment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17408"/>
              </p:ext>
            </p:extLst>
          </p:nvPr>
        </p:nvGraphicFramePr>
        <p:xfrm>
          <a:off x="381000" y="1749425"/>
          <a:ext cx="392906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BE6112-0B4B-4635-B4DB-C56AC061A69C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CE7601-61BF-634E-95AC-E4E9DA023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50093"/>
              </p:ext>
            </p:extLst>
          </p:nvPr>
        </p:nvGraphicFramePr>
        <p:xfrm>
          <a:off x="4284042" y="2148968"/>
          <a:ext cx="4648200" cy="3962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14021418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09513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2535196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975418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93670648"/>
                    </a:ext>
                  </a:extLst>
                </a:gridCol>
              </a:tblGrid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20352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Loans &lt;$500M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13637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0888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290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5,330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954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4,981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944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347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339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28,279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45.2%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027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7,427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76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2,981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8658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50,828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59377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performance =/- 25% of national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56091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95354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Loans &gt;$500M&lt;$5MM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35807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1071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103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15,824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462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11,753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755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1,476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667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2,620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82.6%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69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47,511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443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18,243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956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5,973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187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103,400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61492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Highlights represent performance =/- 25% of national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0707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Business Loans &gt;$5MM by Province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DA3B8A-518A-47EC-A9D8-2C1C16B843B5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662800-A18F-304E-B7DE-E05625F51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95701"/>
              </p:ext>
            </p:extLst>
          </p:nvPr>
        </p:nvGraphicFramePr>
        <p:xfrm>
          <a:off x="822960" y="1981200"/>
          <a:ext cx="4648200" cy="18288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19837273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155741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502931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473273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46697015"/>
                    </a:ext>
                  </a:extLst>
                </a:gridCol>
              </a:tblGrid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 Bank  Market by Province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723976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Loans &gt;$5MM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93323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 $MM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 Share of 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in Balances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6388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307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British Columbia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28,253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49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33,347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745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Saskatchewan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2,486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213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Manitoba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6,474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26.9%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209.7%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597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184,442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603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103,615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229.1%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674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6,679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14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365,297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6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3BCE5DE1E01499E90A7AB64703B8B" ma:contentTypeVersion="1" ma:contentTypeDescription="Create a new document." ma:contentTypeScope="" ma:versionID="1d7898e043c42ec0882e2af59552f8be">
  <xsd:schema xmlns:xsd="http://www.w3.org/2001/XMLSchema" xmlns:xs="http://www.w3.org/2001/XMLSchema" xmlns:p="http://schemas.microsoft.com/office/2006/metadata/properties" xmlns:ns3="60842360-5a83-4aa1-b9c7-4c2a819213be" targetNamespace="http://schemas.microsoft.com/office/2006/metadata/properties" ma:root="true" ma:fieldsID="2b9e7fa7d5314d162d18a4637f8347b1" ns3:_="">
    <xsd:import namespace="60842360-5a83-4aa1-b9c7-4c2a819213b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42360-5a83-4aa1-b9c7-4c2a819213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8E091-B095-4919-AEEA-C446CAF03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42360-5a83-4aa1-b9c7-4c2a81921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29F8B9-5EA4-4916-A791-AF590D339E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879454-C423-41DB-886E-DBCBC8C6C13D}">
  <ds:schemaRefs>
    <ds:schemaRef ds:uri="http://schemas.microsoft.com/office/infopath/2007/PartnerControls"/>
    <ds:schemaRef ds:uri="http://purl.org/dc/dcmitype/"/>
    <ds:schemaRef ds:uri="60842360-5a83-4aa1-b9c7-4c2a819213be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71756</TotalTime>
  <Words>2983</Words>
  <Application>Microsoft Macintosh PowerPoint</Application>
  <PresentationFormat>On-screen Show (4:3)</PresentationFormat>
  <Paragraphs>1168</Paragraphs>
  <Slides>50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Links</vt:lpstr>
      </vt:variant>
      <vt:variant>
        <vt:i4>26</vt:i4>
      </vt:variant>
      <vt:variant>
        <vt:lpstr>Slide Titles</vt:lpstr>
      </vt:variant>
      <vt:variant>
        <vt:i4>50</vt:i4>
      </vt:variant>
    </vt:vector>
  </HeadingPairs>
  <TitlesOfParts>
    <vt:vector size="87" baseType="lpstr">
      <vt:lpstr>Arial</vt:lpstr>
      <vt:lpstr>Calibri</vt:lpstr>
      <vt:lpstr>Calibri Light</vt:lpstr>
      <vt:lpstr>Century Gothic</vt:lpstr>
      <vt:lpstr>Courier New</vt:lpstr>
      <vt:lpstr>Palatino Linotype</vt:lpstr>
      <vt:lpstr>Verdana</vt:lpstr>
      <vt:lpstr>Wingdings</vt:lpstr>
      <vt:lpstr>Default Theme</vt:lpstr>
      <vt:lpstr>1_Executive</vt:lpstr>
      <vt:lpstr>Retrospect</vt:lpstr>
      <vt:lpstr>https://mcvay-my.sharepoint.com/personal/david_mcvay_mcvayandassociates_com/Documents/Shared%20with%20Everyone/Commercial%20Market%20Share%20.xlsm!2.%20BofC%20Summary!R1C1:R18C6</vt:lpstr>
      <vt:lpstr>https://mcvay-my.sharepoint.com/personal/david_mcvay_mcvayandassociates_com/Documents/Shared%20with%20Everyone/Commercial%20Market%20Share%20.xlsm!2.%20BofC%20Summary!R20C1:R34C5</vt:lpstr>
      <vt:lpstr>https://mcvay-my.sharepoint.com/personal/david_mcvay_mcvayandassociates_com/Documents/Shared%20with%20Everyone/Commercial%20Market%20Share%20.xlsm!6.%20Summary!R534C1:R548C6</vt:lpstr>
      <vt:lpstr>https://mcvay-my.sharepoint.com/personal/david_mcvay_mcvayandassociates_com/Documents/Shared%20with%20Everyone/Commercial%20Market%20Share%20.xlsm!6.%20Summary!R271C1:R281C6</vt:lpstr>
      <vt:lpstr>https://mcvay-my.sharepoint.com/personal/david_mcvay_mcvayandassociates_com/Documents/Shared%20with%20Everyone/Commercial%20Market%20Share%20.xlsm!6.%20Summary!R282C1:R292C6</vt:lpstr>
      <vt:lpstr>https://mcvay-my.sharepoint.com/personal/david_mcvay_mcvayandassociates_com/Documents/Shared%20with%20Everyone/Commercial%20Market%20Share%20.xlsm!6.%20Summary!R293C1:R303C6</vt:lpstr>
      <vt:lpstr>https://mcvay-my.sharepoint.com/personal/david_mcvay_mcvayandassociates_com/Documents/Shared%20with%20Everyone/Commercial%20Market%20Share%20.xlsm!6.%20Summary!R304C1:R314C6</vt:lpstr>
      <vt:lpstr>https://mcvay-my.sharepoint.com/personal/david_mcvay_mcvayandassociates_com/Documents/Shared%20with%20Everyone/Commercial%20Market%20Share%20.xlsm!6.%20Summary!R315C1:R325C6</vt:lpstr>
      <vt:lpstr>https://mcvay-my.sharepoint.com/personal/david_mcvay_mcvayandassociates_com/Documents/Shared%20with%20Everyone/Commercial%20Market%20Share%20.xlsm!6.%20Summary!R326C1:R336C6</vt:lpstr>
      <vt:lpstr>https://mcvay-my.sharepoint.com/personal/david_mcvay_mcvayandassociates_com/Documents/Shared%20with%20Everyone/Commercial%20Market%20Share%20.xlsm!6.%20Summary!R337C1:R347C6</vt:lpstr>
      <vt:lpstr>https://mcvay-my.sharepoint.com/personal/david_mcvay_mcvayandassociates_com/Documents/Shared%20with%20Everyone/Commercial%20Market%20Share%20.xlsm!6.%20Summary!R348C1:R358C6</vt:lpstr>
      <vt:lpstr>https://mcvay-my.sharepoint.com/personal/david_mcvay_mcvayandassociates_com/Documents/Shared%20with%20Everyone/Commercial%20Market%20Share%20.xlsm!6.%20Summary!R359C1:R369C6</vt:lpstr>
      <vt:lpstr>https://mcvay-my.sharepoint.com/personal/david_mcvay_mcvayandassociates_com/Documents/Shared%20with%20Everyone/Commercial%20Market%20Share%20.xlsm!6.%20Summary!R406C1:R416C6</vt:lpstr>
      <vt:lpstr>https://mcvay-my.sharepoint.com/personal/david_mcvay_mcvayandassociates_com/Documents/Shared%20with%20Everyone/Commercial%20Market%20Share%20.xlsm!6.%20Summary!R417C1:R427C5</vt:lpstr>
      <vt:lpstr>https://mcvay-my.sharepoint.com/personal/david_mcvay_mcvayandassociates_com/Documents/Shared%20with%20Everyone/Commercial%20Market%20Share%20.xlsm!6.%20Summary!R144C1:R150C4</vt:lpstr>
      <vt:lpstr>https://mcvay-my.sharepoint.com/personal/david_mcvay_mcvayandassociates_com/Documents/Shared%20with%20Everyone/Commercial%20Market%20Share%20.xlsm!6.%20Summary!R151C1:R157C4</vt:lpstr>
      <vt:lpstr>https://mcvay-my.sharepoint.com/personal/david_mcvay_mcvayandassociates_com/Documents/Shared%20with%20Everyone/Commercial%20Market%20Share%20.xlsm!6.%20Summary!R172C1:R182C4</vt:lpstr>
      <vt:lpstr>https://mcvay-my.sharepoint.com/personal/david_mcvay_mcvayandassociates_com/Documents/Shared%20with%20Everyone/Commercial%20Market%20Share%20.xlsm!6.%20Summary!R183C1:R193C4</vt:lpstr>
      <vt:lpstr>https://mcvay-my.sharepoint.com/personal/david_mcvay_mcvayandassociates_com/Documents/Shared%20with%20Everyone/Commercial%20Market%20Share%20.xlsm!6.%20Summary!R194C1:R204C4</vt:lpstr>
      <vt:lpstr>https://mcvay-my.sharepoint.com/personal/david_mcvay_mcvayandassociates_com/Documents/Shared%20with%20Everyone/Commercial%20Market%20Share%20.xlsm!6.%20Summary!R205C1:R215C4</vt:lpstr>
      <vt:lpstr>https://mcvay-my.sharepoint.com/personal/david_mcvay_mcvayandassociates_com/Documents/Shared%20with%20Everyone/Commercial%20Market%20Share%20.xlsm!6.%20Summary!R216C1:R220C4</vt:lpstr>
      <vt:lpstr>https://mcvay-my.sharepoint.com/personal/david_mcvay_mcvayandassociates_com/Documents/Shared%20with%20Everyone/Commercial%20Market%20Share%20.xlsm!6.%20Summary!R221C1:R225C4</vt:lpstr>
      <vt:lpstr>https://mcvay-my.sharepoint.com/personal/david_mcvay_mcvayandassociates_com/Documents/Shared%20with%20Everyone/Commercial%20Market%20Share%20.xlsm!6.%20Summary!R226C1:R230C4</vt:lpstr>
      <vt:lpstr>https://mcvay-my.sharepoint.com/personal/david_mcvay_mcvayandassociates_com/Documents/Shared%20with%20Everyone/Commercial%20Market%20Share%20.xlsm!6.%20Summary!R231C1:R235C4</vt:lpstr>
      <vt:lpstr>https://mcvay-my.sharepoint.com/personal/david_mcvay_mcvayandassociates_com/Documents/Shared%20with%20Everyone/Commercial%20Market%20Share%20.xlsm!6.%20Summary!R236C1:R240C4</vt:lpstr>
      <vt:lpstr>https://mcvay-my.sharepoint.com/personal/david_mcvay_mcvayandassociates_com/Documents/Shared%20with%20Everyone/Commercial%20Market%20Share%20.xlsm!6.%20Summary!R241C1:R245C4</vt:lpstr>
      <vt:lpstr>  2020 Commercial Market Share</vt:lpstr>
      <vt:lpstr>Table of Contents</vt:lpstr>
      <vt:lpstr>Commercial Deposits and Loans</vt:lpstr>
      <vt:lpstr>Business Loans by Sector</vt:lpstr>
      <vt:lpstr>Commercial Deposits</vt:lpstr>
      <vt:lpstr>Chartered Bank Provincial Distribution of Commercial Deposits held by Banks</vt:lpstr>
      <vt:lpstr>Business Loans</vt:lpstr>
      <vt:lpstr>Business Loans by Province and Segment</vt:lpstr>
      <vt:lpstr>Business Loans &gt;$5MM by Province</vt:lpstr>
      <vt:lpstr>Non Residential Mortgages</vt:lpstr>
      <vt:lpstr>PowerPoint Presentation</vt:lpstr>
      <vt:lpstr>% Changes in Share by Product</vt:lpstr>
      <vt:lpstr>Changes in Share of National Commercial Market</vt:lpstr>
      <vt:lpstr>% Changes in Share by Product </vt:lpstr>
      <vt:lpstr>Changes in Share of National Commercial Market</vt:lpstr>
      <vt:lpstr>% Changes in Share by Product</vt:lpstr>
      <vt:lpstr>Changes in Share of National Commercial Market</vt:lpstr>
      <vt:lpstr>% Changes in Share by Product </vt:lpstr>
      <vt:lpstr>Changes in Share of National Commercial Market</vt:lpstr>
      <vt:lpstr>% Changes in Share by Product</vt:lpstr>
      <vt:lpstr>Changes in Share of National Commercial Market 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5 Year Changes in Share of National Commercial Market</vt:lpstr>
      <vt:lpstr>Change in Share of Quebec Banks </vt:lpstr>
      <vt:lpstr>Changes in Share of National Commercial Market</vt:lpstr>
      <vt:lpstr>Change in Share of BC Banks </vt:lpstr>
      <vt:lpstr>% Changes in Share by Product </vt:lpstr>
      <vt:lpstr>% Changes in Share of BC Banks </vt:lpstr>
      <vt:lpstr>Changes in Share of National Commercial Market</vt:lpstr>
      <vt:lpstr>Change in Share of BC Banks </vt:lpstr>
      <vt:lpstr>Changes in Share of National Commercial Market</vt:lpstr>
      <vt:lpstr>Change in Share of BC Banks </vt:lpstr>
      <vt:lpstr>Change in Share of National Commercial Market </vt:lpstr>
      <vt:lpstr>Change in Share of Manitoba Banks </vt:lpstr>
      <vt:lpstr>Change in Share of National Commercial Market </vt:lpstr>
      <vt:lpstr>Change in Share of Ontario Banks </vt:lpstr>
      <vt:lpstr>Change in Share of National Commercial Market </vt:lpstr>
      <vt:lpstr>Change in Share of Ontario Banks </vt:lpstr>
      <vt:lpstr>Change in Share of National Commercial Market </vt:lpstr>
      <vt:lpstr>Change in Share of Ontario Banks </vt:lpstr>
      <vt:lpstr>  Change in Share of National Commercial Market </vt:lpstr>
      <vt:lpstr>Change in Share of Ontario Banks </vt:lpstr>
    </vt:vector>
  </TitlesOfParts>
  <Manager/>
  <Company>McVay and Associates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Market Share</dc:title>
  <dc:subject/>
  <dc:creator>David McVay</dc:creator>
  <cp:keywords/>
  <dc:description/>
  <cp:lastModifiedBy>David  McVay</cp:lastModifiedBy>
  <cp:revision>1848</cp:revision>
  <cp:lastPrinted>2018-04-18T18:30:52Z</cp:lastPrinted>
  <dcterms:created xsi:type="dcterms:W3CDTF">2002-05-29T17:14:36Z</dcterms:created>
  <dcterms:modified xsi:type="dcterms:W3CDTF">2020-04-20T17:17:59Z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0x010100AF73BCE5DE1E01499E90A7AB64703B8B</vt:lpwstr>
  </property>
  <property fmtid="{D5CDD505-2E9C-101B-9397-08002B2CF9AE}" pid="3" name="IsMyDocuments">
    <vt:bool>true</vt:bool>
  </property>
</Properties>
</file>